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xml" ContentType="application/vnd.openxmlformats-officedocument.presentationml.tags+xml"/>
  <Override PartName="/ppt/notesSlides/notesSlide12.xml" ContentType="application/vnd.openxmlformats-officedocument.presentationml.notesSlide+xml"/>
  <Override PartName="/ppt/tags/tag2.xml" ContentType="application/vnd.openxmlformats-officedocument.presentationml.tags+xml"/>
  <Override PartName="/ppt/notesSlides/notesSlide13.xml" ContentType="application/vnd.openxmlformats-officedocument.presentationml.notesSlide+xml"/>
  <Override PartName="/ppt/tags/tag3.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841" r:id="rId4"/>
    <p:sldMasterId id="2147483825" r:id="rId5"/>
    <p:sldMasterId id="2147483848" r:id="rId6"/>
    <p:sldMasterId id="2147483867" r:id="rId7"/>
  </p:sldMasterIdLst>
  <p:notesMasterIdLst>
    <p:notesMasterId r:id="rId49"/>
  </p:notesMasterIdLst>
  <p:handoutMasterIdLst>
    <p:handoutMasterId r:id="rId50"/>
  </p:handoutMasterIdLst>
  <p:sldIdLst>
    <p:sldId id="1437" r:id="rId8"/>
    <p:sldId id="1438" r:id="rId9"/>
    <p:sldId id="1439" r:id="rId10"/>
    <p:sldId id="1528" r:id="rId11"/>
    <p:sldId id="1531" r:id="rId12"/>
    <p:sldId id="1533" r:id="rId13"/>
    <p:sldId id="1441" r:id="rId14"/>
    <p:sldId id="1538" r:id="rId15"/>
    <p:sldId id="1443" r:id="rId16"/>
    <p:sldId id="1537" r:id="rId17"/>
    <p:sldId id="1548" r:id="rId18"/>
    <p:sldId id="1534" r:id="rId19"/>
    <p:sldId id="1536" r:id="rId20"/>
    <p:sldId id="1535" r:id="rId21"/>
    <p:sldId id="1549" r:id="rId22"/>
    <p:sldId id="1551" r:id="rId23"/>
    <p:sldId id="1578" r:id="rId24"/>
    <p:sldId id="1554" r:id="rId25"/>
    <p:sldId id="1555" r:id="rId26"/>
    <p:sldId id="1581" r:id="rId27"/>
    <p:sldId id="1556" r:id="rId28"/>
    <p:sldId id="1557" r:id="rId29"/>
    <p:sldId id="1577" r:id="rId30"/>
    <p:sldId id="1559" r:id="rId31"/>
    <p:sldId id="1560" r:id="rId32"/>
    <p:sldId id="1561" r:id="rId33"/>
    <p:sldId id="1562" r:id="rId34"/>
    <p:sldId id="1563" r:id="rId35"/>
    <p:sldId id="1564" r:id="rId36"/>
    <p:sldId id="1582" r:id="rId37"/>
    <p:sldId id="1565" r:id="rId38"/>
    <p:sldId id="1553" r:id="rId39"/>
    <p:sldId id="1571" r:id="rId40"/>
    <p:sldId id="1572" r:id="rId41"/>
    <p:sldId id="1573" r:id="rId42"/>
    <p:sldId id="1574" r:id="rId43"/>
    <p:sldId id="1575" r:id="rId44"/>
    <p:sldId id="1576" r:id="rId45"/>
    <p:sldId id="1460" r:id="rId46"/>
    <p:sldId id="1462" r:id="rId47"/>
    <p:sldId id="1579" r:id="rId48"/>
  </p:sldIdLst>
  <p:sldSz cx="12192000" cy="6858000"/>
  <p:notesSz cx="7010400" cy="9296400"/>
  <p:defaultTex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u Monk" initials="WM" lastIdx="96" clrIdx="0">
    <p:extLst>
      <p:ext uri="{19B8F6BF-5375-455C-9EA6-DF929625EA0E}">
        <p15:presenceInfo xmlns:p15="http://schemas.microsoft.com/office/powerpoint/2012/main" userId="cd7b699acb0cb86b" providerId="Windows Live"/>
      </p:ext>
    </p:extLst>
  </p:cmAuthor>
  <p:cmAuthor id="2" name="weijiongjian" initials="w" lastIdx="19" clrIdx="1">
    <p:extLst>
      <p:ext uri="{19B8F6BF-5375-455C-9EA6-DF929625EA0E}">
        <p15:presenceInfo xmlns:p15="http://schemas.microsoft.com/office/powerpoint/2012/main" userId="S-1-5-21-147214757-305610072-1517763936-748320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7000B"/>
    <a:srgbClr val="D9D9D9"/>
    <a:srgbClr val="56C4D2"/>
    <a:srgbClr val="404040"/>
    <a:srgbClr val="EBEBEB"/>
    <a:srgbClr val="151515"/>
    <a:srgbClr val="575756"/>
    <a:srgbClr val="FFFFFF"/>
    <a:srgbClr val="DD4654"/>
    <a:srgbClr val="F3D2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1488" autoAdjust="0"/>
  </p:normalViewPr>
  <p:slideViewPr>
    <p:cSldViewPr snapToGrid="0" snapToObjects="1">
      <p:cViewPr varScale="1">
        <p:scale>
          <a:sx n="63" d="100"/>
          <a:sy n="63" d="100"/>
        </p:scale>
        <p:origin x="1020" y="6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8" d="100"/>
          <a:sy n="78" d="100"/>
        </p:scale>
        <p:origin x="3336" y="114"/>
      </p:cViewPr>
      <p:guideLst>
        <p:guide orient="horz"/>
        <p:guide pos="2208"/>
      </p:guideLst>
    </p:cSldViewPr>
  </p:notesViewPr>
  <p:gridSpacing cx="72000" cy="720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viewProps" Target="viewProps.xml"/><Relationship Id="rId5" Type="http://schemas.openxmlformats.org/officeDocument/2006/relationships/slideMaster" Target="slideMasters/slideMaster2.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8" Type="http://schemas.openxmlformats.org/officeDocument/2006/relationships/slide" Target="slides/slide1.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转发性能</c:v>
                </c:pt>
              </c:strCache>
            </c:strRef>
          </c:tx>
          <c:spPr>
            <a:solidFill>
              <a:srgbClr val="E28189"/>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cat>
            <c:strRef>
              <c:f>Sheet1!$A$2:$A$3</c:f>
              <c:strCache>
                <c:ptCount val="2"/>
                <c:pt idx="0">
                  <c:v>传统路由</c:v>
                </c:pt>
                <c:pt idx="1">
                  <c:v>SD-WAN</c:v>
                </c:pt>
              </c:strCache>
            </c:strRef>
          </c:cat>
          <c:val>
            <c:numRef>
              <c:f>Sheet1!$B$2:$B$3</c:f>
              <c:numCache>
                <c:formatCode>General</c:formatCode>
                <c:ptCount val="2"/>
                <c:pt idx="0">
                  <c:v>600</c:v>
                </c:pt>
                <c:pt idx="1">
                  <c:v>120</c:v>
                </c:pt>
              </c:numCache>
            </c:numRef>
          </c:val>
          <c:extLst>
            <c:ext xmlns:c16="http://schemas.microsoft.com/office/drawing/2014/chart" uri="{C3380CC4-5D6E-409C-BE32-E72D297353CC}">
              <c16:uniqueId val="{00000000-2DD5-46B1-BE30-FEDCDC7B3660}"/>
            </c:ext>
          </c:extLst>
        </c:ser>
        <c:dLbls>
          <c:showLegendKey val="0"/>
          <c:showVal val="0"/>
          <c:showCatName val="0"/>
          <c:showSerName val="0"/>
          <c:showPercent val="0"/>
          <c:showBubbleSize val="0"/>
        </c:dLbls>
        <c:gapWidth val="150"/>
        <c:shape val="box"/>
        <c:axId val="-189111680"/>
        <c:axId val="-189107328"/>
        <c:axId val="0"/>
      </c:bar3DChart>
      <c:catAx>
        <c:axId val="-189111680"/>
        <c:scaling>
          <c:orientation val="minMax"/>
        </c:scaling>
        <c:delete val="1"/>
        <c:axPos val="b"/>
        <c:numFmt formatCode="General" sourceLinked="1"/>
        <c:majorTickMark val="none"/>
        <c:minorTickMark val="none"/>
        <c:tickLblPos val="nextTo"/>
        <c:crossAx val="-189107328"/>
        <c:crosses val="autoZero"/>
        <c:auto val="1"/>
        <c:lblAlgn val="ctr"/>
        <c:lblOffset val="100"/>
        <c:noMultiLvlLbl val="0"/>
      </c:catAx>
      <c:valAx>
        <c:axId val="-1891073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91116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CC198DB-AFBD-584A-8986-364FF2B03F46}"/>
              </a:ext>
            </a:extLst>
          </p:cNvPr>
          <p:cNvSpPr>
            <a:spLocks noGrp="1"/>
          </p:cNvSpPr>
          <p:nvPr>
            <p:ph type="hdr" sz="quarter"/>
          </p:nvPr>
        </p:nvSpPr>
        <p:spPr>
          <a:xfrm>
            <a:off x="0" y="0"/>
            <a:ext cx="3037840" cy="466435"/>
          </a:xfrm>
          <a:prstGeom prst="rect">
            <a:avLst/>
          </a:prstGeom>
        </p:spPr>
        <p:txBody>
          <a:bodyPr vert="horz" lIns="91440" tIns="45720" rIns="91440" bIns="45720" rtlCol="0"/>
          <a:lstStyle>
            <a:lvl1pPr algn="l">
              <a:defRPr sz="1200"/>
            </a:lvl1pPr>
          </a:lstStyle>
          <a:p>
            <a:endParaRPr lang="en-US" dirty="0">
              <a:latin typeface="Huawei Sans" panose="020C0503030203020204" pitchFamily="34" charset="0"/>
            </a:endParaRPr>
          </a:p>
        </p:txBody>
      </p:sp>
      <p:sp>
        <p:nvSpPr>
          <p:cNvPr id="3" name="Date Placeholder 2">
            <a:extLst>
              <a:ext uri="{FF2B5EF4-FFF2-40B4-BE49-F238E27FC236}">
                <a16:creationId xmlns:a16="http://schemas.microsoft.com/office/drawing/2014/main" id="{AD01315C-523F-A043-8029-B9921497126E}"/>
              </a:ext>
            </a:extLst>
          </p:cNvPr>
          <p:cNvSpPr>
            <a:spLocks noGrp="1"/>
          </p:cNvSpPr>
          <p:nvPr>
            <p:ph type="dt" sz="quarter" idx="1"/>
          </p:nvPr>
        </p:nvSpPr>
        <p:spPr>
          <a:xfrm>
            <a:off x="3970938" y="0"/>
            <a:ext cx="3037840" cy="466435"/>
          </a:xfrm>
          <a:prstGeom prst="rect">
            <a:avLst/>
          </a:prstGeom>
        </p:spPr>
        <p:txBody>
          <a:bodyPr vert="horz" lIns="91440" tIns="45720" rIns="91440" bIns="45720" rtlCol="0"/>
          <a:lstStyle>
            <a:lvl1pPr algn="r">
              <a:defRPr sz="1200"/>
            </a:lvl1pPr>
          </a:lstStyle>
          <a:p>
            <a:fld id="{E8CF71B8-DF2A-2E41-BE66-2E18A767DA8A}" type="datetimeFigureOut">
              <a:rPr lang="en-US" smtClean="0">
                <a:latin typeface="Huawei Sans" panose="020C0503030203020204" pitchFamily="34" charset="0"/>
              </a:rPr>
              <a:t>10/6/2023</a:t>
            </a:fld>
            <a:endParaRPr lang="en-US" dirty="0">
              <a:latin typeface="Huawei Sans" panose="020C0503030203020204" pitchFamily="34" charset="0"/>
            </a:endParaRPr>
          </a:p>
        </p:txBody>
      </p:sp>
      <p:sp>
        <p:nvSpPr>
          <p:cNvPr id="4" name="Footer Placeholder 3">
            <a:extLst>
              <a:ext uri="{FF2B5EF4-FFF2-40B4-BE49-F238E27FC236}">
                <a16:creationId xmlns:a16="http://schemas.microsoft.com/office/drawing/2014/main" id="{B9601424-70F4-1643-8E3A-557A0258D6B6}"/>
              </a:ext>
            </a:extLst>
          </p:cNvPr>
          <p:cNvSpPr>
            <a:spLocks noGrp="1"/>
          </p:cNvSpPr>
          <p:nvPr>
            <p:ph type="ftr" sz="quarter" idx="2"/>
          </p:nvPr>
        </p:nvSpPr>
        <p:spPr>
          <a:xfrm>
            <a:off x="0" y="8829968"/>
            <a:ext cx="3037840" cy="466434"/>
          </a:xfrm>
          <a:prstGeom prst="rect">
            <a:avLst/>
          </a:prstGeom>
        </p:spPr>
        <p:txBody>
          <a:bodyPr vert="horz" lIns="91440" tIns="45720" rIns="91440" bIns="45720" rtlCol="0" anchor="b"/>
          <a:lstStyle>
            <a:lvl1pPr algn="l">
              <a:defRPr sz="1200"/>
            </a:lvl1pPr>
          </a:lstStyle>
          <a:p>
            <a:endParaRPr lang="en-US" dirty="0">
              <a:latin typeface="Huawei Sans" panose="020C0503030203020204" pitchFamily="34" charset="0"/>
            </a:endParaRPr>
          </a:p>
        </p:txBody>
      </p:sp>
      <p:sp>
        <p:nvSpPr>
          <p:cNvPr id="5" name="Slide Number Placeholder 4">
            <a:extLst>
              <a:ext uri="{FF2B5EF4-FFF2-40B4-BE49-F238E27FC236}">
                <a16:creationId xmlns:a16="http://schemas.microsoft.com/office/drawing/2014/main" id="{E85BF48A-FF5C-8145-95A7-EE66A87C73DF}"/>
              </a:ext>
            </a:extLst>
          </p:cNvPr>
          <p:cNvSpPr>
            <a:spLocks noGrp="1"/>
          </p:cNvSpPr>
          <p:nvPr>
            <p:ph type="sldNum" sz="quarter" idx="3"/>
          </p:nvPr>
        </p:nvSpPr>
        <p:spPr>
          <a:xfrm>
            <a:off x="3970938" y="8829968"/>
            <a:ext cx="3037840" cy="466434"/>
          </a:xfrm>
          <a:prstGeom prst="rect">
            <a:avLst/>
          </a:prstGeom>
        </p:spPr>
        <p:txBody>
          <a:bodyPr vert="horz" lIns="91440" tIns="45720" rIns="91440" bIns="45720" rtlCol="0" anchor="b"/>
          <a:lstStyle>
            <a:lvl1pPr algn="r">
              <a:defRPr sz="1200"/>
            </a:lvl1pPr>
          </a:lstStyle>
          <a:p>
            <a:fld id="{A35F0CC5-85BE-A64A-BD47-54C66F7E93E3}" type="slidenum">
              <a:rPr lang="en-US" smtClean="0">
                <a:latin typeface="Huawei Sans" panose="020C0503030203020204" pitchFamily="34" charset="0"/>
              </a:rPr>
              <a:t>‹#›</a:t>
            </a:fld>
            <a:endParaRPr lang="en-US" dirty="0">
              <a:latin typeface="Huawei Sans" panose="020C0503030203020204" pitchFamily="34" charset="0"/>
            </a:endParaRPr>
          </a:p>
        </p:txBody>
      </p:sp>
    </p:spTree>
    <p:extLst>
      <p:ext uri="{BB962C8B-B14F-4D97-AF65-F5344CB8AC3E}">
        <p14:creationId xmlns:p14="http://schemas.microsoft.com/office/powerpoint/2010/main" val="401909529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jpg>
</file>

<file path=ppt/media/image21.png>
</file>

<file path=ppt/media/image22.png>
</file>

<file path=ppt/media/image23.png>
</file>

<file path=ppt/media/image24.png>
</file>

<file path=ppt/media/image25.jpe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tiff>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742950" y="717550"/>
            <a:ext cx="5557838" cy="3125788"/>
          </a:xfrm>
          <a:prstGeom prst="rect">
            <a:avLst/>
          </a:prstGeom>
          <a:noFill/>
          <a:ln w="12700">
            <a:solidFill>
              <a:prstClr val="black"/>
            </a:solidFill>
          </a:ln>
        </p:spPr>
        <p:txBody>
          <a:bodyPr vert="horz" lIns="91440" tIns="45720" rIns="91440" bIns="45720" rtlCol="0" anchor="ctr"/>
          <a:lstStyle/>
          <a:p>
            <a:pPr marL="0" lvl="0"/>
            <a:endParaRPr lang="en-US">
              <a:latin typeface="Huawei Sans" panose="020C0503030203020204" pitchFamily="34" charset="0"/>
            </a:endParaRPr>
          </a:p>
        </p:txBody>
      </p:sp>
      <p:sp>
        <p:nvSpPr>
          <p:cNvPr id="5" name="Notes Placeholder 4"/>
          <p:cNvSpPr>
            <a:spLocks noGrp="1"/>
          </p:cNvSpPr>
          <p:nvPr>
            <p:ph type="body" sz="quarter" idx="3"/>
          </p:nvPr>
        </p:nvSpPr>
        <p:spPr>
          <a:xfrm>
            <a:off x="731838" y="4310765"/>
            <a:ext cx="5580062" cy="4784070"/>
          </a:xfrm>
          <a:prstGeom prst="rect">
            <a:avLst/>
          </a:prstGeom>
        </p:spPr>
        <p:txBody>
          <a:bodyPr vert="horz" lIns="97200" tIns="45720" rIns="9720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44632111"/>
      </p:ext>
    </p:extLst>
  </p:cSld>
  <p:clrMap bg1="lt1" tx1="dk1" bg2="lt2" tx2="dk2" accent1="accent1" accent2="accent2" accent3="accent3" accent4="accent4" accent5="accent5" accent6="accent6" hlink="hlink" folHlink="folHlink"/>
  <p:notesStyle>
    <a:lvl1pPr marL="180000" indent="-180000" algn="l" defTabSz="1219304" rtl="0" eaLnBrk="1" fontAlgn="ctr" latinLnBrk="0" hangingPunct="1">
      <a:lnSpc>
        <a:spcPct val="125000"/>
      </a:lnSpc>
      <a:spcAft>
        <a:spcPts val="600"/>
      </a:spcAft>
      <a:buFont typeface="Huawei Sans" panose="020C0503030203020204" pitchFamily="34" charset="0"/>
      <a:buChar char="•"/>
      <a:defRPr lang="en-US" sz="1100" kern="1200" baseline="0">
        <a:solidFill>
          <a:schemeClr val="tx1"/>
        </a:solidFill>
        <a:latin typeface="Huawei Sans" panose="020C0503030203020204" pitchFamily="34" charset="0"/>
        <a:ea typeface="方正兰亭黑简体" panose="02000000000000000000" pitchFamily="2" charset="-122"/>
        <a:cs typeface="+mn-cs"/>
      </a:defRPr>
    </a:lvl1pPr>
    <a:lvl2pPr marL="540000" indent="-180000" algn="l" defTabSz="1219304" rtl="0" eaLnBrk="1" fontAlgn="ctr" latinLnBrk="0" hangingPunct="1">
      <a:lnSpc>
        <a:spcPct val="125000"/>
      </a:lnSpc>
      <a:spcAft>
        <a:spcPts val="600"/>
      </a:spcAft>
      <a:buClrTx/>
      <a:buFont typeface="Huawei Sans" panose="020C0503030203020204" pitchFamily="34" charset="0"/>
      <a:buChar char="▫"/>
      <a:defRPr sz="1100" kern="1200" baseline="0">
        <a:solidFill>
          <a:schemeClr val="tx1"/>
        </a:solidFill>
        <a:latin typeface="Huawei Sans" panose="020C0503030203020204" pitchFamily="34" charset="0"/>
        <a:ea typeface="方正兰亭黑简体" panose="02000000000000000000" pitchFamily="2" charset="-122"/>
        <a:cs typeface="+mn-cs"/>
      </a:defRPr>
    </a:lvl2pPr>
    <a:lvl3pPr marL="900000" indent="-180000" algn="l" defTabSz="1219304" rtl="0" eaLnBrk="1" fontAlgn="ctr" latinLnBrk="0" hangingPunct="1">
      <a:lnSpc>
        <a:spcPct val="125000"/>
      </a:lnSpc>
      <a:spcAft>
        <a:spcPts val="600"/>
      </a:spcAft>
      <a:buFont typeface="微软雅黑" panose="020B0503020204020204" pitchFamily="34" charset="-122"/>
      <a:buChar char="▪"/>
      <a:defRPr sz="1100" kern="1200" baseline="0">
        <a:solidFill>
          <a:schemeClr val="tx1"/>
        </a:solidFill>
        <a:latin typeface="Huawei Sans" panose="020C0503030203020204" pitchFamily="34" charset="0"/>
        <a:ea typeface="方正兰亭黑简体" panose="02000000000000000000" pitchFamily="2" charset="-122"/>
        <a:cs typeface="+mn-cs"/>
      </a:defRPr>
    </a:lvl3pPr>
    <a:lvl4pPr marL="1260000" indent="-180000" algn="l" defTabSz="1219304" rtl="0" eaLnBrk="1" fontAlgn="ctr" latinLnBrk="0" hangingPunct="1">
      <a:lnSpc>
        <a:spcPct val="125000"/>
      </a:lnSpc>
      <a:spcAft>
        <a:spcPts val="600"/>
      </a:spcAft>
      <a:buFont typeface="Huawei Sans" panose="020C0503030203020204" pitchFamily="34" charset="0"/>
      <a:buChar char="−"/>
      <a:defRPr sz="1100" kern="1200" baseline="0">
        <a:solidFill>
          <a:schemeClr val="tx1"/>
        </a:solidFill>
        <a:latin typeface="Huawei Sans" panose="020C0503030203020204" pitchFamily="34" charset="0"/>
        <a:ea typeface="方正兰亭黑简体" panose="02000000000000000000" pitchFamily="2" charset="-122"/>
        <a:cs typeface="+mn-cs"/>
      </a:defRPr>
    </a:lvl4pPr>
    <a:lvl5pPr marL="1620000" indent="-180000" algn="l" defTabSz="1219304" rtl="0" eaLnBrk="1" fontAlgn="ctr" latinLnBrk="0" hangingPunct="1">
      <a:lnSpc>
        <a:spcPct val="125000"/>
      </a:lnSpc>
      <a:spcAft>
        <a:spcPts val="600"/>
      </a:spcAft>
      <a:buFont typeface="Huawei Sans" panose="020C0503030203020204" pitchFamily="34" charset="0"/>
      <a:buChar char="~"/>
      <a:defRPr sz="1100" kern="1200" baseline="0">
        <a:solidFill>
          <a:schemeClr val="tx1"/>
        </a:solidFill>
        <a:latin typeface="Huawei Sans" panose="020C0503030203020204" pitchFamily="34" charset="0"/>
        <a:ea typeface="方正兰亭黑简体" panose="02000000000000000000" pitchFamily="2" charset="-122"/>
        <a:cs typeface="+mn-cs"/>
      </a:defRPr>
    </a:lvl5pPr>
    <a:lvl6pPr marL="3048261" algn="l" defTabSz="1219304" rtl="0" eaLnBrk="1" latinLnBrk="0" hangingPunct="1">
      <a:defRPr sz="1600" kern="1200">
        <a:solidFill>
          <a:schemeClr val="tx1"/>
        </a:solidFill>
        <a:latin typeface="+mn-lt"/>
        <a:ea typeface="+mn-ea"/>
        <a:cs typeface="+mn-cs"/>
      </a:defRPr>
    </a:lvl6pPr>
    <a:lvl7pPr marL="3657913" algn="l" defTabSz="1219304" rtl="0" eaLnBrk="1" latinLnBrk="0" hangingPunct="1">
      <a:defRPr sz="1600" kern="1200">
        <a:solidFill>
          <a:schemeClr val="tx1"/>
        </a:solidFill>
        <a:latin typeface="+mn-lt"/>
        <a:ea typeface="+mn-ea"/>
        <a:cs typeface="+mn-cs"/>
      </a:defRPr>
    </a:lvl7pPr>
    <a:lvl8pPr marL="4267566" algn="l" defTabSz="1219304" rtl="0" eaLnBrk="1" latinLnBrk="0" hangingPunct="1">
      <a:defRPr sz="1600" kern="1200">
        <a:solidFill>
          <a:schemeClr val="tx1"/>
        </a:solidFill>
        <a:latin typeface="+mn-lt"/>
        <a:ea typeface="+mn-ea"/>
        <a:cs typeface="+mn-cs"/>
      </a:defRPr>
    </a:lvl8pPr>
    <a:lvl9pPr marL="4877219" algn="l" defTabSz="1219304" rtl="0" eaLnBrk="1" latinLnBrk="0" hangingPunct="1">
      <a:defRPr sz="1600" kern="1200">
        <a:solidFill>
          <a:schemeClr val="tx1"/>
        </a:solidFill>
        <a:latin typeface="+mn-lt"/>
        <a:ea typeface="+mn-ea"/>
        <a:cs typeface="+mn-cs"/>
      </a:defRPr>
    </a:lvl9pPr>
  </p:notesStyle>
  <p:extLst>
    <p:ext uri="{620B2872-D7B9-4A21-9093-7833F8D536E1}">
      <p15:sldGuideLst xmlns:p15="http://schemas.microsoft.com/office/powerpoint/2012/main">
        <p15:guide id="2" orient="horz" pos="2704" userDrawn="1">
          <p15:clr>
            <a:srgbClr val="F26B43"/>
          </p15:clr>
        </p15:guide>
        <p15:guide id="3" orient="horz" pos="459" userDrawn="1">
          <p15:clr>
            <a:srgbClr val="F26B43"/>
          </p15:clr>
        </p15:guide>
        <p15:guide id="4" orient="horz" pos="2432" userDrawn="1">
          <p15:clr>
            <a:srgbClr val="F26B43"/>
          </p15:clr>
        </p15:guide>
        <p15:guide id="7" pos="461" userDrawn="1">
          <p15:clr>
            <a:srgbClr val="F26B43"/>
          </p15:clr>
        </p15:guide>
        <p15:guide id="9" pos="2207" userDrawn="1">
          <p15:clr>
            <a:srgbClr val="F26B43"/>
          </p15:clr>
        </p15:guide>
        <p15:guide id="10" pos="3976"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9E69D60A-1609-4997-8274-CE1DFA1BE8FB}"/>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8511E392-FF4E-49BB-9586-84EE1C72F70B}"/>
              </a:ext>
            </a:extLst>
          </p:cNvPr>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5376959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7464628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A74EBD5F-B455-4DBE-88F1-6FA49BAE8C4C}"/>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65189E02-8960-43B5-9D8B-BD7ABC334B90}"/>
              </a:ext>
            </a:extLst>
          </p:cNvPr>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17028022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dirty="0">
                <a:latin typeface="Huawei Sans" panose="020C0503030203020204" pitchFamily="34" charset="0"/>
              </a:rPr>
              <a:t>To ensure the reliability of some key services on the cloud, enterprises usually lease carriers' private lines to carry these services. However, with the increase of enterprise services, enterprises face the following problems:</a:t>
            </a:r>
            <a:endParaRPr lang="en-US" altLang="zh-CN" dirty="0">
              <a:latin typeface="Huawei Sans" panose="020C0503030203020204" pitchFamily="34" charset="0"/>
            </a:endParaRPr>
          </a:p>
          <a:p>
            <a:pPr marL="363538" lvl="1" indent="-187325"/>
            <a:r>
              <a:rPr dirty="0">
                <a:latin typeface="Huawei Sans" panose="020C0503030203020204" pitchFamily="34" charset="0"/>
              </a:rPr>
              <a:t>A large amount of bandwidth is required to migrate services to the cloud. High-bandwidth private lines, especially cross-province and cross-border private lines, are expensive.</a:t>
            </a:r>
            <a:endParaRPr lang="en-US" altLang="zh-CN" dirty="0">
              <a:latin typeface="Huawei Sans" panose="020C0503030203020204" pitchFamily="34" charset="0"/>
            </a:endParaRPr>
          </a:p>
          <a:p>
            <a:pPr marL="363538" lvl="1" indent="-187325"/>
            <a:r>
              <a:rPr dirty="0">
                <a:latin typeface="Huawei Sans" panose="020C0503030203020204" pitchFamily="34" charset="0"/>
              </a:rPr>
              <a:t>If the Internet is used to build VPNs, the cost can be reduced, but the reliability of key services cannot be ensured.</a:t>
            </a:r>
            <a:endParaRPr lang="en-US" altLang="zh-CN" dirty="0">
              <a:latin typeface="Huawei Sans" panose="020C0503030203020204" pitchFamily="34" charset="0"/>
            </a:endParaRPr>
          </a:p>
          <a:p>
            <a:pPr marL="363538" lvl="1" indent="-187325"/>
            <a:r>
              <a:rPr dirty="0">
                <a:latin typeface="Huawei Sans" panose="020C0503030203020204" pitchFamily="34" charset="0"/>
              </a:rPr>
              <a:t>If key services need to be carried on private lines and common services need to be carried on Internet, the configuration is complex and difficult to control.</a:t>
            </a:r>
            <a:endParaRPr lang="en-US" dirty="0">
              <a:latin typeface="Huawei Sans" panose="020C0503030203020204" pitchFamily="34" charset="0"/>
            </a:endParaRPr>
          </a:p>
        </p:txBody>
      </p:sp>
      <p:sp>
        <p:nvSpPr>
          <p:cNvPr id="5" name="Slide Image Placeholder 4">
            <a:extLst>
              <a:ext uri="{FF2B5EF4-FFF2-40B4-BE49-F238E27FC236}">
                <a16:creationId xmlns:a16="http://schemas.microsoft.com/office/drawing/2014/main" id="{068B3FFA-3FE3-4089-BA4C-F6B9F447B27C}"/>
              </a:ext>
            </a:extLst>
          </p:cNvPr>
          <p:cNvSpPr>
            <a:spLocks noGrp="1" noRot="1" noChangeAspect="1"/>
          </p:cNvSpPr>
          <p:nvPr>
            <p:ph type="sldImg"/>
          </p:nvPr>
        </p:nvSpPr>
        <p:spPr/>
      </p:sp>
    </p:spTree>
    <p:extLst>
      <p:ext uri="{BB962C8B-B14F-4D97-AF65-F5344CB8AC3E}">
        <p14:creationId xmlns:p14="http://schemas.microsoft.com/office/powerpoint/2010/main" val="3130542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dirty="0">
                <a:latin typeface="Huawei Sans" panose="020C0503030203020204" pitchFamily="34" charset="0"/>
              </a:rPr>
              <a:t>Existing traditional technologies cannot effectively monitor the actual traffic of services.</a:t>
            </a:r>
            <a:endParaRPr lang="en-US" altLang="zh-CN" dirty="0">
              <a:latin typeface="Huawei Sans" panose="020C0503030203020204" pitchFamily="34" charset="0"/>
            </a:endParaRPr>
          </a:p>
          <a:p>
            <a:pPr marL="363538" lvl="1" indent="-187325"/>
            <a:r>
              <a:rPr dirty="0">
                <a:latin typeface="Huawei Sans" panose="020C0503030203020204" pitchFamily="34" charset="0"/>
              </a:rPr>
              <a:t>Traditional network management technologies (SNMP) can only monitor interface bandwidth usage.</a:t>
            </a:r>
            <a:endParaRPr lang="en-US" altLang="zh-CN" dirty="0">
              <a:latin typeface="Huawei Sans" panose="020C0503030203020204" pitchFamily="34" charset="0"/>
            </a:endParaRPr>
          </a:p>
          <a:p>
            <a:pPr marL="363538" lvl="1" indent="-187325"/>
            <a:r>
              <a:rPr dirty="0">
                <a:latin typeface="Huawei Sans" panose="020C0503030203020204" pitchFamily="34" charset="0"/>
              </a:rPr>
              <a:t>The interface usage cannot be monitored based on service applications, and the quality of key services cannot be detected.</a:t>
            </a:r>
            <a:endParaRPr lang="en-US" altLang="zh-CN" dirty="0">
              <a:latin typeface="Huawei Sans" panose="020C0503030203020204" pitchFamily="34" charset="0"/>
            </a:endParaRPr>
          </a:p>
          <a:p>
            <a:pPr marL="363538" lvl="1" indent="-187325"/>
            <a:r>
              <a:rPr dirty="0">
                <a:latin typeface="Huawei Sans" panose="020C0503030203020204" pitchFamily="34" charset="0"/>
              </a:rPr>
              <a:t>Service applications cannot be detected, and therefore services cannot be precisely controlled.</a:t>
            </a:r>
          </a:p>
        </p:txBody>
      </p:sp>
      <p:sp>
        <p:nvSpPr>
          <p:cNvPr id="5" name="Slide Image Placeholder 4">
            <a:extLst>
              <a:ext uri="{FF2B5EF4-FFF2-40B4-BE49-F238E27FC236}">
                <a16:creationId xmlns:a16="http://schemas.microsoft.com/office/drawing/2014/main" id="{BDD3FC4F-4502-4C86-BA86-6C3BBEDBC155}"/>
              </a:ext>
            </a:extLst>
          </p:cNvPr>
          <p:cNvSpPr>
            <a:spLocks noGrp="1" noRot="1" noChangeAspect="1"/>
          </p:cNvSpPr>
          <p:nvPr>
            <p:ph type="sldImg"/>
          </p:nvPr>
        </p:nvSpPr>
        <p:spPr/>
      </p:sp>
    </p:spTree>
    <p:extLst>
      <p:ext uri="{BB962C8B-B14F-4D97-AF65-F5344CB8AC3E}">
        <p14:creationId xmlns:p14="http://schemas.microsoft.com/office/powerpoint/2010/main" val="40241153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a:latin typeface="Huawei Sans" panose="020C0503030203020204" pitchFamily="34" charset="0"/>
              </a:rPr>
              <a:t>Software-defined networking (SDN) technology can be used to address the challenges brought by existing services to enterprise WANs.</a:t>
            </a:r>
            <a:endParaRPr lang="en-US" dirty="0">
              <a:latin typeface="Huawei Sans" panose="020C0503030203020204" pitchFamily="34" charset="0"/>
            </a:endParaRPr>
          </a:p>
        </p:txBody>
      </p:sp>
      <p:sp>
        <p:nvSpPr>
          <p:cNvPr id="5" name="Slide Image Placeholder 4">
            <a:extLst>
              <a:ext uri="{FF2B5EF4-FFF2-40B4-BE49-F238E27FC236}">
                <a16:creationId xmlns:a16="http://schemas.microsoft.com/office/drawing/2014/main" id="{2819C093-4EE4-4FAE-92F8-91C0C83A6058}"/>
              </a:ext>
            </a:extLst>
          </p:cNvPr>
          <p:cNvSpPr>
            <a:spLocks noGrp="1" noRot="1" noChangeAspect="1"/>
          </p:cNvSpPr>
          <p:nvPr>
            <p:ph type="sldImg"/>
          </p:nvPr>
        </p:nvSpPr>
        <p:spPr/>
      </p:sp>
    </p:spTree>
    <p:extLst>
      <p:ext uri="{BB962C8B-B14F-4D97-AF65-F5344CB8AC3E}">
        <p14:creationId xmlns:p14="http://schemas.microsoft.com/office/powerpoint/2010/main" val="6800720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F892CC98-C1B2-4AC7-A2D3-D57C273090E0}"/>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C650A984-F0F1-4062-9DAE-9A0A8D0232EC}"/>
              </a:ext>
            </a:extLst>
          </p:cNvPr>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1057947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141823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41569072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pPr lvl="0"/>
            <a:r>
              <a:rPr>
                <a:latin typeface="Huawei Sans" panose="020C0503030203020204" pitchFamily="34" charset="0"/>
              </a:rPr>
              <a:t>The SDN network architecture is provided by the Open Network Foundation (ONF).</a:t>
            </a:r>
            <a:endParaRPr lang="en-US" altLang="zh-CN" dirty="0">
              <a:latin typeface="Huawei Sans" panose="020C0503030203020204" pitchFamily="34" charset="0"/>
            </a:endParaRPr>
          </a:p>
          <a:p>
            <a:pPr lvl="0"/>
            <a:r>
              <a:rPr>
                <a:latin typeface="Huawei Sans" panose="020C0503030203020204" pitchFamily="34" charset="0"/>
              </a:rPr>
              <a:t>The SDN architecture can be divided into three layers from top to bottom: service layer, control layer, and infrastructure layer.</a:t>
            </a:r>
          </a:p>
        </p:txBody>
      </p:sp>
      <p:sp>
        <p:nvSpPr>
          <p:cNvPr id="5" name="Slide Image Placeholder 4">
            <a:extLst>
              <a:ext uri="{FF2B5EF4-FFF2-40B4-BE49-F238E27FC236}">
                <a16:creationId xmlns:a16="http://schemas.microsoft.com/office/drawing/2014/main" id="{0A0831EB-3B1E-4D33-8258-7C07462E532E}"/>
              </a:ext>
            </a:extLst>
          </p:cNvPr>
          <p:cNvSpPr>
            <a:spLocks noGrp="1" noRot="1" noChangeAspect="1"/>
          </p:cNvSpPr>
          <p:nvPr>
            <p:ph type="sldImg"/>
          </p:nvPr>
        </p:nvSpPr>
        <p:spPr/>
      </p:sp>
    </p:spTree>
    <p:extLst>
      <p:ext uri="{BB962C8B-B14F-4D97-AF65-F5344CB8AC3E}">
        <p14:creationId xmlns:p14="http://schemas.microsoft.com/office/powerpoint/2010/main" val="14585637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dirty="0">
                <a:latin typeface="Huawei Sans" panose="020C0503030203020204" pitchFamily="34" charset="0"/>
              </a:rPr>
              <a:t>The Open Networking User Group (ONUG) is an influential user organization led by large enterprises and mainly used by IT users. It is established by IT technology executives of well-known large enterprises in North America, and is dedicated to IT implementation and network technology transformation of large enterprises. ONUG members include large enterprises in industries such as finance, insurance, medical care, and retail. ONUG is a platform for high-end customers in North America to discuss and communicate IT requirements.</a:t>
            </a:r>
            <a:endParaRPr lang="en-US" altLang="zh-CN" dirty="0">
              <a:latin typeface="Huawei Sans" panose="020C0503030203020204" pitchFamily="34" charset="0"/>
            </a:endParaRPr>
          </a:p>
          <a:p>
            <a:r>
              <a:rPr dirty="0">
                <a:latin typeface="Huawei Sans" panose="020C0503030203020204" pitchFamily="34" charset="0"/>
              </a:rPr>
              <a:t>Gartner is world's most authoritative IT research and consulting company, covering all IT industries. Gartner provides objective and fair demonstration reports and market research reports for customers in terms of IT research, development, evaluation, application, and market, and assists customers in market analysis, technology selection, project demonstration, and investment decision-making.</a:t>
            </a:r>
            <a:endParaRPr lang="en-US" altLang="zh-CN" dirty="0">
              <a:latin typeface="Huawei Sans" panose="020C0503030203020204" pitchFamily="34" charset="0"/>
            </a:endParaRPr>
          </a:p>
        </p:txBody>
      </p:sp>
      <p:sp>
        <p:nvSpPr>
          <p:cNvPr id="5" name="Slide Image Placeholder 4">
            <a:extLst>
              <a:ext uri="{FF2B5EF4-FFF2-40B4-BE49-F238E27FC236}">
                <a16:creationId xmlns:a16="http://schemas.microsoft.com/office/drawing/2014/main" id="{7534BD74-98F4-4171-B5DF-52EF0713BF7F}"/>
              </a:ext>
            </a:extLst>
          </p:cNvPr>
          <p:cNvSpPr>
            <a:spLocks noGrp="1" noRot="1" noChangeAspect="1"/>
          </p:cNvSpPr>
          <p:nvPr>
            <p:ph type="sldImg"/>
          </p:nvPr>
        </p:nvSpPr>
        <p:spPr/>
      </p:sp>
    </p:spTree>
    <p:extLst>
      <p:ext uri="{BB962C8B-B14F-4D97-AF65-F5344CB8AC3E}">
        <p14:creationId xmlns:p14="http://schemas.microsoft.com/office/powerpoint/2010/main" val="3991497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D94FB758-27D3-48E2-8276-613936C49219}"/>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C6681D4B-942E-4A7B-9732-3262BD95704B}"/>
              </a:ext>
            </a:extLst>
          </p:cNvPr>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11420079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a:xfrm>
            <a:off x="731838" y="728663"/>
            <a:ext cx="5580062" cy="8366172"/>
          </a:xfrm>
        </p:spPr>
        <p:txBody>
          <a:bodyPr/>
          <a:lstStyle/>
          <a:p>
            <a:r>
              <a:rPr dirty="0">
                <a:latin typeface="Huawei Sans" panose="020C0503030203020204" pitchFamily="34" charset="0"/>
              </a:rPr>
              <a:t>MEF is a non-profit organization focusing on metro Ethernet technologies. It aims to promote wide use of Ethernet technologies as switching and transmission technologies in metro network construction. MEF aims to promote the implementation of existing and new standards, Ethernet service definitions, test procedures, and technical specifications, so Ethernet-based MANs can become carrier-class networks. MEF also provides lifecycle service orchestration (LSO)-based solutions and architectures for carriers' managed service markets, and defines northbound interfaces (NBIs) to implement multi-vendor interconnection and interworking.</a:t>
            </a:r>
            <a:endParaRPr lang="en-US" altLang="zh-CN" dirty="0">
              <a:latin typeface="Huawei Sans" panose="020C0503030203020204" pitchFamily="34" charset="0"/>
            </a:endParaRPr>
          </a:p>
        </p:txBody>
      </p:sp>
    </p:spTree>
    <p:extLst>
      <p:ext uri="{BB962C8B-B14F-4D97-AF65-F5344CB8AC3E}">
        <p14:creationId xmlns:p14="http://schemas.microsoft.com/office/powerpoint/2010/main" val="2618352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dirty="0">
                <a:latin typeface="Huawei Sans" panose="020C0503030203020204" pitchFamily="34" charset="0"/>
              </a:rPr>
              <a:t>Traditional WANs are interconnected through private lines provided by carriers. With the improvement of Internet quality and expansion of coverage, the Internet can be used as a new WAN technology. In addition to MPLS private lines provided by carriers, enterprises can also use the Internet for WAN branch interconnection to implement hybrid WAN interconnection, effectively reducing WAN deployment costs and improving WAN usage efficiency.</a:t>
            </a:r>
            <a:endParaRPr lang="en-US" altLang="zh-CN" dirty="0">
              <a:latin typeface="Huawei Sans" panose="020C0503030203020204" pitchFamily="34" charset="0"/>
            </a:endParaRPr>
          </a:p>
          <a:p>
            <a:r>
              <a:rPr dirty="0">
                <a:latin typeface="Huawei Sans" panose="020C0503030203020204" pitchFamily="34" charset="0"/>
              </a:rPr>
              <a:t>To implement the hybrid WAN, some key network technologies are required, that is, IP overlay and VPN technologies. IP overlay technology uses the IP tunnel encapsulation technology to encapsulate service traffic into tunnels so that the traffic can transparently traverse different WAN links. IP overlay technology cannot isolate the user overlay network from the carrier underlay network, so VPN is used. VPN adds an additional VPN field to IP packets to identify different network domains. In this way, the private network of an enterprise is isolated from the public network of a carrier, and even different private networks of an enterprise are isolated from each other. IP overlay and VPN are usually deployed together.</a:t>
            </a:r>
          </a:p>
        </p:txBody>
      </p:sp>
      <p:sp>
        <p:nvSpPr>
          <p:cNvPr id="5" name="Slide Image Placeholder 4">
            <a:extLst>
              <a:ext uri="{FF2B5EF4-FFF2-40B4-BE49-F238E27FC236}">
                <a16:creationId xmlns:a16="http://schemas.microsoft.com/office/drawing/2014/main" id="{FE037A08-CBE0-44B5-B5EC-7F08593C8E94}"/>
              </a:ext>
            </a:extLst>
          </p:cNvPr>
          <p:cNvSpPr>
            <a:spLocks noGrp="1" noRot="1" noChangeAspect="1"/>
          </p:cNvSpPr>
          <p:nvPr>
            <p:ph type="sldImg"/>
          </p:nvPr>
        </p:nvSpPr>
        <p:spPr/>
      </p:sp>
    </p:spTree>
    <p:extLst>
      <p:ext uri="{BB962C8B-B14F-4D97-AF65-F5344CB8AC3E}">
        <p14:creationId xmlns:p14="http://schemas.microsoft.com/office/powerpoint/2010/main" val="26398739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dirty="0">
                <a:latin typeface="Huawei Sans" panose="020C0503030203020204" pitchFamily="34" charset="0"/>
              </a:rPr>
              <a:t>New branches of an enterprise need to go online quickly. After devices are delivered to the site, common personnel at the site can use the plug-and-play function to provision the branch network without professional network skills. To achieve this, a centralized network control system is required to register network devices upon power-on and manage them, and to automatically and remotely deliver network configurations required by devices at the site on demand, implementing fast branch service rollout. For example, the network control system may send an email to a deployment engineer, and the email includes configuration of a site device. Deployment personnel connect and power on devices at the site, and load the configuration in the email to the devices through simple operations. Then the devices automatically register with the network control system.</a:t>
            </a:r>
            <a:endParaRPr lang="en-US" altLang="zh-CN" dirty="0">
              <a:latin typeface="Huawei Sans" panose="020C0503030203020204" pitchFamily="34" charset="0"/>
            </a:endParaRPr>
          </a:p>
          <a:p>
            <a:r>
              <a:rPr dirty="0">
                <a:latin typeface="Huawei Sans" panose="020C0503030203020204" pitchFamily="34" charset="0"/>
              </a:rPr>
              <a:t>The plug-and-play mode effectively reduces skill requirements for deployment personnel and shortens the time for provisioning and adjusting branch services from several days or even months to hours, greatly improving flexible service provisioning of branch networks.</a:t>
            </a:r>
            <a:endParaRPr lang="zh-CN" altLang="en-US" dirty="0">
              <a:latin typeface="Huawei Sans" panose="020C0503030203020204" pitchFamily="34" charset="0"/>
            </a:endParaRPr>
          </a:p>
        </p:txBody>
      </p:sp>
      <p:sp>
        <p:nvSpPr>
          <p:cNvPr id="5" name="Slide Image Placeholder 4">
            <a:extLst>
              <a:ext uri="{FF2B5EF4-FFF2-40B4-BE49-F238E27FC236}">
                <a16:creationId xmlns:a16="http://schemas.microsoft.com/office/drawing/2014/main" id="{EF6C23B1-6124-4274-81C3-48D45779C086}"/>
              </a:ext>
            </a:extLst>
          </p:cNvPr>
          <p:cNvSpPr>
            <a:spLocks noGrp="1" noRot="1" noChangeAspect="1"/>
          </p:cNvSpPr>
          <p:nvPr>
            <p:ph type="sldImg"/>
          </p:nvPr>
        </p:nvSpPr>
        <p:spPr/>
      </p:sp>
    </p:spTree>
    <p:extLst>
      <p:ext uri="{BB962C8B-B14F-4D97-AF65-F5344CB8AC3E}">
        <p14:creationId xmlns:p14="http://schemas.microsoft.com/office/powerpoint/2010/main" val="26222019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a:latin typeface="Huawei Sans" panose="020C0503030203020204" pitchFamily="34" charset="0"/>
              </a:rPr>
              <a:t>Based on the "multi-core CPU+NP" forwarding architecture, high-performance branch devices use professional NP chips to implement fast forwarding of L2-L4 traffic and efficient QoS processing. With open programmability of the multi-core CPU, high-performance branch devices can integrate various hardware-based intelligent acceleration engines, for example, hierarchical QoS (HQoS), application identification, and IPsec acceleration, and import them to chips to provide high-performance processing capabilities for L3-L7 services.</a:t>
            </a:r>
          </a:p>
        </p:txBody>
      </p:sp>
      <p:sp>
        <p:nvSpPr>
          <p:cNvPr id="5" name="Slide Image Placeholder 4">
            <a:extLst>
              <a:ext uri="{FF2B5EF4-FFF2-40B4-BE49-F238E27FC236}">
                <a16:creationId xmlns:a16="http://schemas.microsoft.com/office/drawing/2014/main" id="{93BC5B19-59A8-4529-A90C-B4FB0327CD1C}"/>
              </a:ext>
            </a:extLst>
          </p:cNvPr>
          <p:cNvSpPr>
            <a:spLocks noGrp="1" noRot="1" noChangeAspect="1"/>
          </p:cNvSpPr>
          <p:nvPr>
            <p:ph type="sldImg"/>
          </p:nvPr>
        </p:nvSpPr>
        <p:spPr/>
      </p:sp>
    </p:spTree>
    <p:extLst>
      <p:ext uri="{BB962C8B-B14F-4D97-AF65-F5344CB8AC3E}">
        <p14:creationId xmlns:p14="http://schemas.microsoft.com/office/powerpoint/2010/main" val="31283078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pPr>
              <a:lnSpc>
                <a:spcPct val="100000"/>
              </a:lnSpc>
            </a:pPr>
            <a:r>
              <a:rPr dirty="0">
                <a:latin typeface="Huawei Sans" panose="020C0503030203020204" pitchFamily="34" charset="0"/>
              </a:rPr>
              <a:t>For example, an enterprise wants to connect multiple branches through the headquarters. Traditionally, network parameters, such as interfaces, IP addresses, routing protocols, security, and VPN, are manually configured on each branch device. If there are 100 sites, devices need to be configured one by one. In addition, you need to configure special routes for the headquarters to forward all traffic. The entire process is complex and requires operators to be familiar with network technical details such as switching and routing. Service provisioning is slow and manual operations are prone to errors.</a:t>
            </a:r>
            <a:endParaRPr lang="en-US" altLang="zh-CN" dirty="0">
              <a:latin typeface="Huawei Sans" panose="020C0503030203020204" pitchFamily="34" charset="0"/>
            </a:endParaRPr>
          </a:p>
          <a:p>
            <a:pPr>
              <a:lnSpc>
                <a:spcPct val="100000"/>
              </a:lnSpc>
            </a:pPr>
            <a:r>
              <a:rPr dirty="0">
                <a:latin typeface="Huawei Sans" panose="020C0503030203020204" pitchFamily="34" charset="0"/>
              </a:rPr>
              <a:t>In SD-WAN, assume that a centralized network control system serves as the control center of the network and can manage all branch devices. The network control system, as the brain of the network, displays a network connection operation primitive that can be understood by a non-network professional user. For example, a user's instruction is to enable 100 sites, and the headquarters site is used for interconnection, and the user does not need to enter network-level parameters. After receiving the request, the network control system automatically translates the original network connection requirement into traditional network configuration operations that can be understood by network devices, that is, operations such as routing and VPN that are manually performed in the traditional method. Then it further transmits the operation to the devices at the branch site, thereby implementing automatic provisioning of network services. The entire network service provisioning process is automatically completed by the network control system, which effectively lowers the network skill requirements of users and reduces network operations. In addition, automatic conversion of the network control system is not error-prone, which greatly improves the WAN service provisioning efficiency and user experience.</a:t>
            </a:r>
            <a:endParaRPr lang="zh-CN" altLang="en-US" dirty="0">
              <a:latin typeface="Huawei Sans" panose="020C0503030203020204" pitchFamily="34" charset="0"/>
            </a:endParaRPr>
          </a:p>
        </p:txBody>
      </p:sp>
      <p:sp>
        <p:nvSpPr>
          <p:cNvPr id="5" name="Slide Image Placeholder 4">
            <a:extLst>
              <a:ext uri="{FF2B5EF4-FFF2-40B4-BE49-F238E27FC236}">
                <a16:creationId xmlns:a16="http://schemas.microsoft.com/office/drawing/2014/main" id="{E5721538-7D09-42C1-9F18-ACE011941E15}"/>
              </a:ext>
            </a:extLst>
          </p:cNvPr>
          <p:cNvSpPr>
            <a:spLocks noGrp="1" noRot="1" noChangeAspect="1"/>
          </p:cNvSpPr>
          <p:nvPr>
            <p:ph type="sldImg"/>
          </p:nvPr>
        </p:nvSpPr>
        <p:spPr/>
      </p:sp>
    </p:spTree>
    <p:extLst>
      <p:ext uri="{BB962C8B-B14F-4D97-AF65-F5344CB8AC3E}">
        <p14:creationId xmlns:p14="http://schemas.microsoft.com/office/powerpoint/2010/main" val="13768310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dirty="0">
                <a:latin typeface="Huawei Sans" panose="020C0503030203020204" pitchFamily="34" charset="0"/>
              </a:rPr>
              <a:t>With the advent of the cloud era, enterprise WANs need to open the traditional closed network architecture and flexibly connect various cloud resources. Cloud resources closely related to enterprise WANs include </a:t>
            </a:r>
            <a:r>
              <a:rPr dirty="0" err="1">
                <a:latin typeface="Huawei Sans" panose="020C0503030203020204" pitchFamily="34" charset="0"/>
              </a:rPr>
              <a:t>IaaS</a:t>
            </a:r>
            <a:r>
              <a:rPr dirty="0">
                <a:latin typeface="Huawei Sans" panose="020C0503030203020204" pitchFamily="34" charset="0"/>
              </a:rPr>
              <a:t> basic cloud services and SaaS cloud applications. With the popularity of public clouds, more and more enterprises are considering migrating their IT systems to public clouds. An enterprise's system in the public cloud can be considered as a special branch site, that is, a cloud site. A cloud site also requires a device that functions as a gateway to connect enterprise branches and the public cloud. Because the device is deployed on the cloud, the device must be based on NFV. Devices on the cloud need to be quickly created and connected to enterprise branch sites in real time. Therefore, a centralized network control system is required to remotely schedule public cloud APIs and resources, automatically start devices on the cloud, and connect the public cloud and branch networks.</a:t>
            </a:r>
            <a:endParaRPr lang="en-US" altLang="zh-CN" dirty="0">
              <a:latin typeface="Huawei Sans" panose="020C0503030203020204" pitchFamily="34" charset="0"/>
            </a:endParaRPr>
          </a:p>
          <a:p>
            <a:r>
              <a:rPr dirty="0">
                <a:latin typeface="Huawei Sans" panose="020C0503030203020204" pitchFamily="34" charset="0"/>
              </a:rPr>
              <a:t>To access SaaS applications efficiently, SD-WAN needs to have the capability of optimizing SaaS access paths. When an enterprise accesses a remote SaaS application on the cloud through the WAN, multiple paths may be available, for example, access through an Internet, an MPLS network, or the HQ. A branch needs to be capable of perceiving network Service Level Agreement (SLA) quality of each optional path in real time, with the help of the centralized network control system. It can adjust and select the optimal SaaS access path in real time.</a:t>
            </a:r>
          </a:p>
        </p:txBody>
      </p:sp>
      <p:sp>
        <p:nvSpPr>
          <p:cNvPr id="5" name="Slide Image Placeholder 4">
            <a:extLst>
              <a:ext uri="{FF2B5EF4-FFF2-40B4-BE49-F238E27FC236}">
                <a16:creationId xmlns:a16="http://schemas.microsoft.com/office/drawing/2014/main" id="{9FEFCD5A-764F-4A8F-B674-E78C1428A4D7}"/>
              </a:ext>
            </a:extLst>
          </p:cNvPr>
          <p:cNvSpPr>
            <a:spLocks noGrp="1" noRot="1" noChangeAspect="1"/>
          </p:cNvSpPr>
          <p:nvPr>
            <p:ph type="sldImg"/>
          </p:nvPr>
        </p:nvSpPr>
        <p:spPr/>
      </p:sp>
    </p:spTree>
    <p:extLst>
      <p:ext uri="{BB962C8B-B14F-4D97-AF65-F5344CB8AC3E}">
        <p14:creationId xmlns:p14="http://schemas.microsoft.com/office/powerpoint/2010/main" val="5823549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dirty="0">
                <a:latin typeface="Huawei Sans" panose="020C0503030203020204" pitchFamily="34" charset="0"/>
              </a:rPr>
              <a:t>The introduction of hybrid WANs provides multiple WAN links for enterprise service traffic. Different WAN links offer varying levels of network quality. For example, the price of MPLS private lines is high and the corresponding link SLA quality is guaranteed. Although Internet links are improved greatly and can carry applications that support high bandwidth, the delay and packet loss occur frequently on Internet links and SLA is not guaranteed, making the Internet unsuitable for delay-sensitive voice and video services. The solution to this issue is to implement link selection based on the SLA quality requirements of applications. Specifically, the quality of different WAN links is measured, and the requirements of applications regarding network quality (such as packet loss rate, delay, and jitter) are defined. Among all WAN links that meet SLA requirements of applications, enterprise users can define route selection policies to preferentially transmit high-value applications through high-quality WAN links. For example, voice traffic (high-value traffic) is preferentially transmitted over high-quality MPLS links. The network has the capability of dynamically adjusting paths. When the MPLS link quality deteriorates and does not meet application SLA requirements, the network can automatically switch voice traffic to another WAN link that satisfies application SLA requirements.</a:t>
            </a:r>
          </a:p>
        </p:txBody>
      </p:sp>
      <p:sp>
        <p:nvSpPr>
          <p:cNvPr id="5" name="Slide Image Placeholder 4">
            <a:extLst>
              <a:ext uri="{FF2B5EF4-FFF2-40B4-BE49-F238E27FC236}">
                <a16:creationId xmlns:a16="http://schemas.microsoft.com/office/drawing/2014/main" id="{9FD70DCF-8B2C-4C0F-819A-7F41D98DFFB0}"/>
              </a:ext>
            </a:extLst>
          </p:cNvPr>
          <p:cNvSpPr>
            <a:spLocks noGrp="1" noRot="1" noChangeAspect="1"/>
          </p:cNvSpPr>
          <p:nvPr>
            <p:ph type="sldImg"/>
          </p:nvPr>
        </p:nvSpPr>
        <p:spPr/>
      </p:sp>
    </p:spTree>
    <p:extLst>
      <p:ext uri="{BB962C8B-B14F-4D97-AF65-F5344CB8AC3E}">
        <p14:creationId xmlns:p14="http://schemas.microsoft.com/office/powerpoint/2010/main" val="13569850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dirty="0">
                <a:latin typeface="Huawei Sans" panose="020C0503030203020204" pitchFamily="34" charset="0"/>
              </a:rPr>
              <a:t>The prerequisite for application-based traffic steering is that there are WAN links that meet SLA quality requirements. When the quality of a WAN link deteriorates, for example, packet loss and long delay occur, WAN optimization technologies need to be used to improve network fault tolerance and ensure data transmission quality. Common WAN optimization technologies include transmission optimization, data optimization, and packet loss concealment optimization.</a:t>
            </a:r>
            <a:endParaRPr lang="en-US" altLang="zh-CN" dirty="0">
              <a:latin typeface="Huawei Sans" panose="020C0503030203020204" pitchFamily="34" charset="0"/>
            </a:endParaRPr>
          </a:p>
          <a:p>
            <a:r>
              <a:rPr dirty="0">
                <a:latin typeface="Huawei Sans" panose="020C0503030203020204" pitchFamily="34" charset="0"/>
              </a:rPr>
              <a:t>Forward Error Correct (FEC), a common packet loss concealment technology, is used as an example to describe the value of WAN optimization. The core of FEC is to improve the fault tolerance of application data to links with deteriorated quality by reconstructing or optimizing the data transmission protocol. FEC packets are encapsulated in normal data flows to record packet digest information. During data transmission, some service packets are lost due to packet loss on the network. At the receive end, the device can restore the lost packets based on the FEC field to ensure the integrity of data transmission.</a:t>
            </a:r>
          </a:p>
          <a:p>
            <a:r>
              <a:rPr dirty="0">
                <a:latin typeface="Huawei Sans" panose="020C0503030203020204" pitchFamily="34" charset="0"/>
              </a:rPr>
              <a:t>The core of WAN optimization is to use extra compute or storage resources to improve network transmission performance and application experience. WAN optimization is an effective technical means to ensure that user service experience is not affected when the link quality deteriorates on an enterprise WAN.</a:t>
            </a:r>
          </a:p>
        </p:txBody>
      </p:sp>
      <p:sp>
        <p:nvSpPr>
          <p:cNvPr id="5" name="Slide Image Placeholder 4">
            <a:extLst>
              <a:ext uri="{FF2B5EF4-FFF2-40B4-BE49-F238E27FC236}">
                <a16:creationId xmlns:a16="http://schemas.microsoft.com/office/drawing/2014/main" id="{301FD396-3007-49A0-A083-40F864188A31}"/>
              </a:ext>
            </a:extLst>
          </p:cNvPr>
          <p:cNvSpPr>
            <a:spLocks noGrp="1" noRot="1" noChangeAspect="1"/>
          </p:cNvSpPr>
          <p:nvPr>
            <p:ph type="sldImg"/>
          </p:nvPr>
        </p:nvSpPr>
        <p:spPr/>
      </p:sp>
    </p:spTree>
    <p:extLst>
      <p:ext uri="{BB962C8B-B14F-4D97-AF65-F5344CB8AC3E}">
        <p14:creationId xmlns:p14="http://schemas.microsoft.com/office/powerpoint/2010/main" val="36478996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pPr>
              <a:lnSpc>
                <a:spcPct val="114000"/>
              </a:lnSpc>
            </a:pPr>
            <a:r>
              <a:rPr dirty="0">
                <a:latin typeface="Huawei Sans" panose="020C0503030203020204" pitchFamily="34" charset="0"/>
              </a:rPr>
              <a:t>Secure and reliable interconnection</a:t>
            </a:r>
            <a:endParaRPr lang="en-US" altLang="zh-CN" dirty="0">
              <a:latin typeface="Huawei Sans" panose="020C0503030203020204" pitchFamily="34" charset="0"/>
            </a:endParaRPr>
          </a:p>
          <a:p>
            <a:pPr marL="363538" lvl="1" indent="-187325">
              <a:lnSpc>
                <a:spcPct val="114000"/>
              </a:lnSpc>
            </a:pPr>
            <a:r>
              <a:rPr dirty="0">
                <a:latin typeface="Huawei Sans" panose="020C0503030203020204" pitchFamily="34" charset="0"/>
              </a:rPr>
              <a:t>The transmission of enterprise WAN application data requires security assurance, including system security and service security.</a:t>
            </a:r>
            <a:endParaRPr lang="en-US" altLang="zh-CN" dirty="0">
              <a:latin typeface="Huawei Sans" panose="020C0503030203020204" pitchFamily="34" charset="0"/>
            </a:endParaRPr>
          </a:p>
          <a:p>
            <a:pPr marL="539750" lvl="2" indent="-176213">
              <a:lnSpc>
                <a:spcPct val="114000"/>
              </a:lnSpc>
            </a:pPr>
            <a:r>
              <a:rPr dirty="0">
                <a:latin typeface="Huawei Sans" panose="020C0503030203020204" pitchFamily="34" charset="0"/>
              </a:rPr>
              <a:t>System security includes the security of network devices and network control systems, which must be connected to the WAN and may also be connected to the Internet. Because of this, they must have basic security protection capabilities, such as attack defense.</a:t>
            </a:r>
            <a:endParaRPr lang="en-US" altLang="zh-CN" dirty="0">
              <a:latin typeface="Huawei Sans" panose="020C0503030203020204" pitchFamily="34" charset="0"/>
            </a:endParaRPr>
          </a:p>
          <a:p>
            <a:pPr marL="539750" lvl="2" indent="-176213">
              <a:lnSpc>
                <a:spcPct val="114000"/>
              </a:lnSpc>
            </a:pPr>
            <a:r>
              <a:rPr dirty="0">
                <a:latin typeface="Huawei Sans" panose="020C0503030203020204" pitchFamily="34" charset="0"/>
              </a:rPr>
              <a:t>For enterprise services, service data is transmitted on the WAN. Therefore, authentication and encryption are required to prevent data leakage.</a:t>
            </a:r>
            <a:endParaRPr lang="en-US" altLang="zh-CN" dirty="0">
              <a:latin typeface="Huawei Sans" panose="020C0503030203020204" pitchFamily="34" charset="0"/>
            </a:endParaRPr>
          </a:p>
          <a:p>
            <a:pPr>
              <a:lnSpc>
                <a:spcPct val="114000"/>
              </a:lnSpc>
            </a:pPr>
            <a:r>
              <a:rPr dirty="0">
                <a:latin typeface="Huawei Sans" panose="020C0503030203020204" pitchFamily="34" charset="0"/>
              </a:rPr>
              <a:t>Centralized management, visualization, and easy O&amp;M</a:t>
            </a:r>
            <a:endParaRPr lang="en-US" altLang="zh-CN" dirty="0">
              <a:latin typeface="Huawei Sans" panose="020C0503030203020204" pitchFamily="34" charset="0"/>
            </a:endParaRPr>
          </a:p>
          <a:p>
            <a:pPr marL="363538" lvl="1" indent="-187325">
              <a:lnSpc>
                <a:spcPct val="114000"/>
              </a:lnSpc>
            </a:pPr>
            <a:r>
              <a:rPr dirty="0">
                <a:latin typeface="Huawei Sans" panose="020C0503030203020204" pitchFamily="34" charset="0"/>
              </a:rPr>
              <a:t>Enterprises use the centralized management and O&amp;M system. This system must be able to remotely manage branch devices, as well as display the WAN topology and remotely monitor alarms, logs, and other key event information of each branch device in real time.</a:t>
            </a:r>
            <a:endParaRPr lang="en-US" altLang="zh-CN" dirty="0">
              <a:latin typeface="Huawei Sans" panose="020C0503030203020204" pitchFamily="34" charset="0"/>
            </a:endParaRPr>
          </a:p>
          <a:p>
            <a:pPr marL="363538" lvl="1" indent="-187325">
              <a:lnSpc>
                <a:spcPct val="114000"/>
              </a:lnSpc>
            </a:pPr>
            <a:r>
              <a:rPr dirty="0">
                <a:latin typeface="Huawei Sans" panose="020C0503030203020204" pitchFamily="34" charset="0"/>
              </a:rPr>
              <a:t>In the centralized network control system, the central dashboard displays key network performance data, bandwidth proportion of key applications, and application health scores.</a:t>
            </a:r>
            <a:endParaRPr lang="en-US" altLang="zh-CN" dirty="0">
              <a:latin typeface="Huawei Sans" panose="020C0503030203020204" pitchFamily="34" charset="0"/>
            </a:endParaRPr>
          </a:p>
          <a:p>
            <a:pPr>
              <a:lnSpc>
                <a:spcPct val="114000"/>
              </a:lnSpc>
            </a:pPr>
            <a:r>
              <a:rPr dirty="0">
                <a:latin typeface="Huawei Sans" panose="020C0503030203020204" pitchFamily="34" charset="0"/>
              </a:rPr>
              <a:t>Northbound open APIs</a:t>
            </a:r>
          </a:p>
          <a:p>
            <a:pPr marL="363538" lvl="1" indent="-187325">
              <a:lnSpc>
                <a:spcPct val="114000"/>
              </a:lnSpc>
            </a:pPr>
            <a:r>
              <a:rPr dirty="0">
                <a:latin typeface="Huawei Sans" panose="020C0503030203020204" pitchFamily="34" charset="0"/>
              </a:rPr>
              <a:t>The network controller provides open and programmable northbound RESTful interfaces. Third-party BSS/OSS software interconnects with the network controller through northbound APIs.</a:t>
            </a:r>
          </a:p>
        </p:txBody>
      </p:sp>
      <p:sp>
        <p:nvSpPr>
          <p:cNvPr id="5" name="Slide Image Placeholder 4">
            <a:extLst>
              <a:ext uri="{FF2B5EF4-FFF2-40B4-BE49-F238E27FC236}">
                <a16:creationId xmlns:a16="http://schemas.microsoft.com/office/drawing/2014/main" id="{CC4E9E25-04F2-4155-BA45-94CBC06BDA81}"/>
              </a:ext>
            </a:extLst>
          </p:cNvPr>
          <p:cNvSpPr>
            <a:spLocks noGrp="1" noRot="1" noChangeAspect="1"/>
          </p:cNvSpPr>
          <p:nvPr>
            <p:ph type="sldImg"/>
          </p:nvPr>
        </p:nvSpPr>
        <p:spPr/>
      </p:sp>
    </p:spTree>
    <p:extLst>
      <p:ext uri="{BB962C8B-B14F-4D97-AF65-F5344CB8AC3E}">
        <p14:creationId xmlns:p14="http://schemas.microsoft.com/office/powerpoint/2010/main" val="16799361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pPr>
              <a:lnSpc>
                <a:spcPct val="100000"/>
              </a:lnSpc>
              <a:spcAft>
                <a:spcPts val="0"/>
              </a:spcAft>
            </a:pPr>
            <a:r>
              <a:rPr dirty="0">
                <a:latin typeface="Huawei Sans" panose="020C0503030203020204" pitchFamily="34" charset="0"/>
              </a:rPr>
              <a:t>Powerful interconnection: flexible networking for on-demand interconnection of multiple clouds and multiple networks</a:t>
            </a:r>
            <a:endParaRPr lang="en-US" altLang="zh-CN" dirty="0">
              <a:latin typeface="Huawei Sans" panose="020C0503030203020204" pitchFamily="34" charset="0"/>
            </a:endParaRPr>
          </a:p>
          <a:p>
            <a:pPr marL="363538" lvl="1" indent="-187325">
              <a:lnSpc>
                <a:spcPct val="100000"/>
              </a:lnSpc>
              <a:spcAft>
                <a:spcPts val="0"/>
              </a:spcAft>
            </a:pPr>
            <a:r>
              <a:rPr dirty="0">
                <a:latin typeface="Huawei Sans" panose="020C0503030203020204" pitchFamily="34" charset="0"/>
              </a:rPr>
              <a:t>SD-WAN flexibly uses hybrid links, such as optical fibers, DSL links, and LTE links, to quickly provision networks and reduce link costs.</a:t>
            </a:r>
            <a:endParaRPr lang="en-US" altLang="zh-CN" dirty="0">
              <a:latin typeface="Huawei Sans" panose="020C0503030203020204" pitchFamily="34" charset="0"/>
            </a:endParaRPr>
          </a:p>
          <a:p>
            <a:pPr marL="363538" lvl="1" indent="-187325">
              <a:lnSpc>
                <a:spcPct val="100000"/>
              </a:lnSpc>
              <a:spcAft>
                <a:spcPts val="0"/>
              </a:spcAft>
            </a:pPr>
            <a:r>
              <a:rPr dirty="0">
                <a:latin typeface="Huawei Sans" panose="020C0503030203020204" pitchFamily="34" charset="0"/>
              </a:rPr>
              <a:t>In addition, SD-WAN provides a broad variety of networking models, including hub-spoke, full-mesh, partial-mesh, hierarchical networking, and IaaS/SaaS access, meeting requirements of different enterprise services.</a:t>
            </a:r>
          </a:p>
          <a:p>
            <a:pPr>
              <a:lnSpc>
                <a:spcPct val="100000"/>
              </a:lnSpc>
              <a:spcAft>
                <a:spcPts val="0"/>
              </a:spcAft>
            </a:pPr>
            <a:r>
              <a:rPr dirty="0">
                <a:latin typeface="Huawei Sans" panose="020C0503030203020204" pitchFamily="34" charset="0"/>
              </a:rPr>
              <a:t>Optimal experience: Application-based traffic steering and optimization ensure key application experience</a:t>
            </a:r>
          </a:p>
          <a:p>
            <a:pPr marL="363538" lvl="1" indent="-187325">
              <a:lnSpc>
                <a:spcPct val="100000"/>
              </a:lnSpc>
              <a:spcAft>
                <a:spcPts val="0"/>
              </a:spcAft>
            </a:pPr>
            <a:r>
              <a:rPr dirty="0">
                <a:latin typeface="Huawei Sans" panose="020C0503030203020204" pitchFamily="34" charset="0"/>
              </a:rPr>
              <a:t>SD-WAN can monitor the quality of multiple links in real time, detect link connectivity, and record the packet loss rate, delay, jitter, and other real-time status information.</a:t>
            </a:r>
            <a:endParaRPr lang="en-US" altLang="zh-CN" dirty="0">
              <a:latin typeface="Huawei Sans" panose="020C0503030203020204" pitchFamily="34" charset="0"/>
            </a:endParaRPr>
          </a:p>
          <a:p>
            <a:pPr marL="363538" lvl="1" indent="-187325">
              <a:lnSpc>
                <a:spcPct val="100000"/>
              </a:lnSpc>
              <a:spcAft>
                <a:spcPts val="0"/>
              </a:spcAft>
            </a:pPr>
            <a:r>
              <a:rPr dirty="0">
                <a:latin typeface="Huawei Sans" panose="020C0503030203020204" pitchFamily="34" charset="0"/>
              </a:rPr>
              <a:t>SD-WAN also provides multiple application identification methods to accurately identify application information in traffic.</a:t>
            </a:r>
            <a:endParaRPr lang="en-US" altLang="zh-CN" dirty="0">
              <a:latin typeface="Huawei Sans" panose="020C0503030203020204" pitchFamily="34" charset="0"/>
            </a:endParaRPr>
          </a:p>
          <a:p>
            <a:pPr>
              <a:lnSpc>
                <a:spcPct val="100000"/>
              </a:lnSpc>
              <a:spcAft>
                <a:spcPts val="0"/>
              </a:spcAft>
            </a:pPr>
            <a:r>
              <a:rPr dirty="0">
                <a:latin typeface="Huawei Sans" panose="020C0503030203020204" pitchFamily="34" charset="0"/>
              </a:rPr>
              <a:t>High performance: High-performance branch devices build a new forwarding engine.</a:t>
            </a:r>
          </a:p>
          <a:p>
            <a:pPr marL="363538" lvl="1" indent="-187325">
              <a:lnSpc>
                <a:spcPct val="100000"/>
              </a:lnSpc>
              <a:spcAft>
                <a:spcPts val="0"/>
              </a:spcAft>
            </a:pPr>
            <a:r>
              <a:rPr dirty="0">
                <a:latin typeface="Huawei Sans" panose="020C0503030203020204" pitchFamily="34" charset="0"/>
              </a:rPr>
              <a:t>In contrast to traditional enterprise branch devices that feature packet forwarding at Layers 1 to 3, SD-WAN branch devices deliver application-based full service processing at Layers 3 to 7. Their high-performance forwarding capabilities help enterprise branches build a new forwarding engine to allow enterprise services to operate normally.</a:t>
            </a:r>
          </a:p>
        </p:txBody>
      </p:sp>
      <p:sp>
        <p:nvSpPr>
          <p:cNvPr id="5" name="Slide Image Placeholder 4">
            <a:extLst>
              <a:ext uri="{FF2B5EF4-FFF2-40B4-BE49-F238E27FC236}">
                <a16:creationId xmlns:a16="http://schemas.microsoft.com/office/drawing/2014/main" id="{59B6D451-C0AB-4D5C-8F86-24D201B0182C}"/>
              </a:ext>
            </a:extLst>
          </p:cNvPr>
          <p:cNvSpPr>
            <a:spLocks noGrp="1" noRot="1" noChangeAspect="1"/>
          </p:cNvSpPr>
          <p:nvPr>
            <p:ph type="sldImg"/>
          </p:nvPr>
        </p:nvSpPr>
        <p:spPr/>
      </p:sp>
    </p:spTree>
    <p:extLst>
      <p:ext uri="{BB962C8B-B14F-4D97-AF65-F5344CB8AC3E}">
        <p14:creationId xmlns:p14="http://schemas.microsoft.com/office/powerpoint/2010/main" val="26668139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9D3CCC50-F4B5-4C89-A18E-A2F3FEFF5EB5}"/>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050CAF68-4E16-4203-AFAB-DC1D5CD95A5F}"/>
              </a:ext>
            </a:extLst>
          </p:cNvPr>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41958249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a:xfrm>
            <a:off x="731838" y="728663"/>
            <a:ext cx="5580062" cy="8366172"/>
          </a:xfrm>
        </p:spPr>
        <p:txBody>
          <a:bodyPr/>
          <a:lstStyle/>
          <a:p>
            <a:pPr>
              <a:lnSpc>
                <a:spcPct val="100000"/>
              </a:lnSpc>
              <a:spcAft>
                <a:spcPts val="0"/>
              </a:spcAft>
            </a:pPr>
            <a:r>
              <a:rPr dirty="0">
                <a:latin typeface="Huawei Sans" panose="020C0503030203020204" pitchFamily="34" charset="0"/>
              </a:rPr>
              <a:t>Easy O&amp;M: intent-driven simplified branch network O&amp;M</a:t>
            </a:r>
          </a:p>
          <a:p>
            <a:pPr marL="363538" lvl="1" indent="-187325">
              <a:lnSpc>
                <a:spcPct val="100000"/>
              </a:lnSpc>
              <a:spcAft>
                <a:spcPts val="0"/>
              </a:spcAft>
            </a:pPr>
            <a:r>
              <a:rPr dirty="0">
                <a:latin typeface="Huawei Sans" panose="020C0503030203020204" pitchFamily="34" charset="0"/>
              </a:rPr>
              <a:t>SD-WAN inherits the two basic design concepts of SDN: centralized control and intent-driven. This makes it possible to implement intent-based centralized management and control on the entire network. Based on centralized control, SD-WAN provides the network-wide monitoring function to obtain branch link status in real time, making the network-wide status visualized.</a:t>
            </a:r>
          </a:p>
        </p:txBody>
      </p:sp>
    </p:spTree>
    <p:extLst>
      <p:ext uri="{BB962C8B-B14F-4D97-AF65-F5344CB8AC3E}">
        <p14:creationId xmlns:p14="http://schemas.microsoft.com/office/powerpoint/2010/main" val="33669987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679232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Huawei Sans" panose="020C0503030203020204" pitchFamily="34" charset="0"/>
            </a:endParaRPr>
          </a:p>
        </p:txBody>
      </p:sp>
    </p:spTree>
    <p:extLst>
      <p:ext uri="{BB962C8B-B14F-4D97-AF65-F5344CB8AC3E}">
        <p14:creationId xmlns:p14="http://schemas.microsoft.com/office/powerpoint/2010/main" val="17466012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21438765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Huawei Sans" panose="020C0503030203020204" pitchFamily="34" charset="0"/>
            </a:endParaRPr>
          </a:p>
        </p:txBody>
      </p:sp>
    </p:spTree>
    <p:extLst>
      <p:ext uri="{BB962C8B-B14F-4D97-AF65-F5344CB8AC3E}">
        <p14:creationId xmlns:p14="http://schemas.microsoft.com/office/powerpoint/2010/main" val="40078455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F3400E80-B7D8-44F8-AEA9-6A1DC2F4C3CB}"/>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D0B279D1-3212-4D4E-B366-DB2655C783B8}"/>
              </a:ext>
            </a:extLst>
          </p:cNvPr>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30538175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23552213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21803077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28644164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FA9DEB13-D482-4DB2-B391-55093F43C909}"/>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2273439D-72E3-41D0-B089-78929195B7DE}"/>
              </a:ext>
            </a:extLst>
          </p:cNvPr>
          <p:cNvSpPr>
            <a:spLocks noGrp="1"/>
          </p:cNvSpPr>
          <p:nvPr>
            <p:ph type="body" idx="1"/>
          </p:nvPr>
        </p:nvSpPr>
        <p:spPr/>
        <p:txBody>
          <a:bodyPr/>
          <a:lstStyle/>
          <a:p>
            <a:r>
              <a:rPr dirty="0">
                <a:latin typeface="Huawei Sans" panose="020C0503030203020204" pitchFamily="34" charset="0"/>
              </a:rPr>
              <a:t>1. ABCD</a:t>
            </a:r>
          </a:p>
        </p:txBody>
      </p:sp>
    </p:spTree>
    <p:extLst>
      <p:ext uri="{BB962C8B-B14F-4D97-AF65-F5344CB8AC3E}">
        <p14:creationId xmlns:p14="http://schemas.microsoft.com/office/powerpoint/2010/main" val="3934778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4A461F62-DB84-4021-8B99-89C1A605D1A8}"/>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0814A626-BA05-49C3-95BA-DEC59FFEE43B}"/>
              </a:ext>
            </a:extLst>
          </p:cNvPr>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26431365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BB4CBCB0-64F3-48C3-8365-BEF72ED940B7}"/>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AF20CEDB-3340-4EE4-9A08-F39075753B81}"/>
              </a:ext>
            </a:extLst>
          </p:cNvPr>
          <p:cNvSpPr>
            <a:spLocks noGrp="1"/>
          </p:cNvSpPr>
          <p:nvPr>
            <p:ph type="body" idx="1"/>
          </p:nvPr>
        </p:nvSpPr>
        <p:spPr/>
        <p:txBody>
          <a:bodyPr/>
          <a:lstStyle/>
          <a:p>
            <a:endParaRPr lang="en-US" dirty="0">
              <a:latin typeface="Huawei Sans" panose="020C0503030203020204" pitchFamily="34" charset="0"/>
            </a:endParaRPr>
          </a:p>
        </p:txBody>
      </p:sp>
    </p:spTree>
    <p:extLst>
      <p:ext uri="{BB962C8B-B14F-4D97-AF65-F5344CB8AC3E}">
        <p14:creationId xmlns:p14="http://schemas.microsoft.com/office/powerpoint/2010/main" val="268480593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46463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pPr>
              <a:lnSpc>
                <a:spcPct val="100000"/>
              </a:lnSpc>
            </a:pPr>
            <a:r>
              <a:rPr dirty="0">
                <a:latin typeface="Huawei Sans" panose="020C0503030203020204" pitchFamily="34" charset="0"/>
              </a:rPr>
              <a:t>LAN</a:t>
            </a:r>
            <a:endParaRPr lang="en-US" altLang="zh-CN" dirty="0">
              <a:latin typeface="Huawei Sans" panose="020C0503030203020204" pitchFamily="34" charset="0"/>
            </a:endParaRPr>
          </a:p>
          <a:p>
            <a:pPr marL="363538" lvl="1" indent="-187325">
              <a:lnSpc>
                <a:spcPct val="100000"/>
              </a:lnSpc>
            </a:pPr>
            <a:r>
              <a:rPr dirty="0">
                <a:latin typeface="Huawei Sans" panose="020C0503030203020204" pitchFamily="34" charset="0"/>
              </a:rPr>
              <a:t>A local area network (LAN) is a computer network that connects computers, peripheral devices, databases, and other devices in a limited geographical area (such as a campus, factory, or organization) within thousands of meters.</a:t>
            </a:r>
          </a:p>
          <a:p>
            <a:pPr>
              <a:lnSpc>
                <a:spcPct val="100000"/>
              </a:lnSpc>
            </a:pPr>
            <a:r>
              <a:rPr dirty="0">
                <a:latin typeface="Huawei Sans" panose="020C0503030203020204" pitchFamily="34" charset="0"/>
              </a:rPr>
              <a:t>WAN</a:t>
            </a:r>
            <a:endParaRPr lang="en-US" altLang="zh-CN" dirty="0">
              <a:latin typeface="Huawei Sans" panose="020C0503030203020204" pitchFamily="34" charset="0"/>
            </a:endParaRPr>
          </a:p>
          <a:p>
            <a:pPr marL="363538" lvl="1" indent="-187325">
              <a:lnSpc>
                <a:spcPct val="100000"/>
              </a:lnSpc>
            </a:pPr>
            <a:r>
              <a:rPr dirty="0">
                <a:latin typeface="Huawei Sans" panose="020C0503030203020204" pitchFamily="34" charset="0"/>
              </a:rPr>
              <a:t>WANs provide wider coverage than LANs and metropolitan area networks (MANs). The communication subnet of a WAN mainly uses the packet switching technology. The communication subnet of a WAN can use the public packet switching network, satellite communication network, and wireless packet switching network to interconnect the LANs or computer systems in different areas for resource sharing.</a:t>
            </a:r>
            <a:endParaRPr lang="en-US" altLang="zh-CN" dirty="0">
              <a:latin typeface="Huawei Sans" panose="020C0503030203020204" pitchFamily="34" charset="0"/>
            </a:endParaRPr>
          </a:p>
          <a:p>
            <a:pPr marL="363538" lvl="1" indent="-187325">
              <a:lnSpc>
                <a:spcPct val="100000"/>
              </a:lnSpc>
            </a:pPr>
            <a:r>
              <a:rPr dirty="0">
                <a:latin typeface="Huawei Sans" panose="020C0503030203020204" pitchFamily="34" charset="0"/>
              </a:rPr>
              <a:t>The Internet is the largest WAN in the world.</a:t>
            </a:r>
          </a:p>
          <a:p>
            <a:pPr>
              <a:lnSpc>
                <a:spcPct val="100000"/>
              </a:lnSpc>
            </a:pPr>
            <a:r>
              <a:rPr dirty="0">
                <a:latin typeface="Huawei Sans" panose="020C0503030203020204" pitchFamily="34" charset="0"/>
              </a:rPr>
              <a:t>Relationship between the LAN and WAN:</a:t>
            </a:r>
            <a:endParaRPr lang="en-US" altLang="zh-CN" dirty="0">
              <a:latin typeface="Huawei Sans" panose="020C0503030203020204" pitchFamily="34" charset="0"/>
            </a:endParaRPr>
          </a:p>
          <a:p>
            <a:pPr marL="363538" lvl="1" indent="-187325">
              <a:lnSpc>
                <a:spcPct val="100000"/>
              </a:lnSpc>
            </a:pPr>
            <a:r>
              <a:rPr dirty="0">
                <a:latin typeface="Huawei Sans" panose="020C0503030203020204" pitchFamily="34" charset="0"/>
              </a:rPr>
              <a:t>A LAN is located in an area, whereas a WAN spans a larger area. For example, the headquarters of a large company is located in Beijing, and its branches are distributed all over the country. If the company connects all its branches through a network, a branch is a LAN, and the company network is a WAN.</a:t>
            </a:r>
            <a:endParaRPr lang="en-US" altLang="zh-CN" dirty="0">
              <a:latin typeface="Huawei Sans" panose="020C0503030203020204" pitchFamily="34" charset="0"/>
            </a:endParaRPr>
          </a:p>
          <a:p>
            <a:pPr marL="363538" lvl="1" indent="-187325">
              <a:lnSpc>
                <a:spcPct val="100000"/>
              </a:lnSpc>
            </a:pPr>
            <a:r>
              <a:rPr dirty="0">
                <a:latin typeface="Huawei Sans" panose="020C0503030203020204" pitchFamily="34" charset="0"/>
              </a:rPr>
              <a:t>Typical WAN rates range from 56 </a:t>
            </a:r>
            <a:r>
              <a:rPr dirty="0" err="1">
                <a:latin typeface="Huawei Sans" panose="020C0503030203020204" pitchFamily="34" charset="0"/>
              </a:rPr>
              <a:t>kbit</a:t>
            </a:r>
            <a:r>
              <a:rPr dirty="0">
                <a:latin typeface="Huawei Sans" panose="020C0503030203020204" pitchFamily="34" charset="0"/>
              </a:rPr>
              <a:t>/s to 155 Mbit/s. Currently, 622 Mbit/s, 2.4 </a:t>
            </a:r>
            <a:r>
              <a:rPr dirty="0" err="1">
                <a:latin typeface="Huawei Sans" panose="020C0503030203020204" pitchFamily="34" charset="0"/>
              </a:rPr>
              <a:t>Gbit</a:t>
            </a:r>
            <a:r>
              <a:rPr dirty="0">
                <a:latin typeface="Huawei Sans" panose="020C0503030203020204" pitchFamily="34" charset="0"/>
              </a:rPr>
              <a:t>/s, and even higher rates are available. The transmission delay ranges from several milliseconds to hundreds of milliseconds (when satellite channels are used).</a:t>
            </a:r>
          </a:p>
        </p:txBody>
      </p:sp>
      <p:sp>
        <p:nvSpPr>
          <p:cNvPr id="7" name="Slide Image Placeholder 6">
            <a:extLst>
              <a:ext uri="{FF2B5EF4-FFF2-40B4-BE49-F238E27FC236}">
                <a16:creationId xmlns:a16="http://schemas.microsoft.com/office/drawing/2014/main" id="{E47E4B8C-DC41-41F0-952C-897FD5414A0B}"/>
              </a:ext>
            </a:extLst>
          </p:cNvPr>
          <p:cNvSpPr>
            <a:spLocks noGrp="1" noRot="1" noChangeAspect="1"/>
          </p:cNvSpPr>
          <p:nvPr>
            <p:ph type="sldImg"/>
          </p:nvPr>
        </p:nvSpPr>
        <p:spPr/>
      </p:sp>
    </p:spTree>
    <p:extLst>
      <p:ext uri="{BB962C8B-B14F-4D97-AF65-F5344CB8AC3E}">
        <p14:creationId xmlns:p14="http://schemas.microsoft.com/office/powerpoint/2010/main" val="23257144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dirty="0">
                <a:latin typeface="Huawei Sans" panose="020C0503030203020204" pitchFamily="34" charset="0"/>
              </a:rPr>
              <a:t>Enterprises that cannot build their own WANs usually lease ISP lines and use VPN or private line technologies to build enterprise WANs.</a:t>
            </a:r>
            <a:endParaRPr lang="en-US" altLang="zh-CN" dirty="0">
              <a:latin typeface="Huawei Sans" panose="020C0503030203020204" pitchFamily="34" charset="0"/>
            </a:endParaRPr>
          </a:p>
          <a:p>
            <a:r>
              <a:rPr dirty="0">
                <a:latin typeface="Huawei Sans" panose="020C0503030203020204" pitchFamily="34" charset="0"/>
              </a:rPr>
              <a:t>Enterprises that have WAN capabilities do not need to lease ISP lines except for Internet services.</a:t>
            </a:r>
          </a:p>
        </p:txBody>
      </p:sp>
      <p:sp>
        <p:nvSpPr>
          <p:cNvPr id="5" name="Slide Image Placeholder 4">
            <a:extLst>
              <a:ext uri="{FF2B5EF4-FFF2-40B4-BE49-F238E27FC236}">
                <a16:creationId xmlns:a16="http://schemas.microsoft.com/office/drawing/2014/main" id="{45EEC71D-2BBD-4786-94B2-0BC6D5F4E73D}"/>
              </a:ext>
            </a:extLst>
          </p:cNvPr>
          <p:cNvSpPr>
            <a:spLocks noGrp="1" noRot="1" noChangeAspect="1"/>
          </p:cNvSpPr>
          <p:nvPr>
            <p:ph type="sldImg"/>
          </p:nvPr>
        </p:nvSpPr>
        <p:spPr/>
      </p:sp>
    </p:spTree>
    <p:extLst>
      <p:ext uri="{BB962C8B-B14F-4D97-AF65-F5344CB8AC3E}">
        <p14:creationId xmlns:p14="http://schemas.microsoft.com/office/powerpoint/2010/main" val="127903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4B50E6D2-F42F-46C4-B3B2-F473EB46978F}"/>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C6B57717-8870-4A39-9F7B-20644F885964}"/>
              </a:ext>
            </a:extLst>
          </p:cNvPr>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3400971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0593E1B1-716B-486E-9D74-61EF254FC8A3}"/>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A3BF9377-78AF-4D36-8E73-22A1654B13A4}"/>
              </a:ext>
            </a:extLst>
          </p:cNvPr>
          <p:cNvSpPr>
            <a:spLocks noGrp="1"/>
          </p:cNvSpPr>
          <p:nvPr>
            <p:ph type="body" idx="1"/>
          </p:nvPr>
        </p:nvSpPr>
        <p:spPr/>
        <p:txBody>
          <a:bodyPr/>
          <a:lstStyle/>
          <a:p>
            <a:endParaRPr lang="en-US" dirty="0">
              <a:latin typeface="Huawei Sans" panose="020C0503030203020204" pitchFamily="34" charset="0"/>
            </a:endParaRPr>
          </a:p>
        </p:txBody>
      </p:sp>
    </p:spTree>
    <p:extLst>
      <p:ext uri="{BB962C8B-B14F-4D97-AF65-F5344CB8AC3E}">
        <p14:creationId xmlns:p14="http://schemas.microsoft.com/office/powerpoint/2010/main" val="36542133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Image Placeholder 5">
            <a:extLst>
              <a:ext uri="{FF2B5EF4-FFF2-40B4-BE49-F238E27FC236}">
                <a16:creationId xmlns:a16="http://schemas.microsoft.com/office/drawing/2014/main" id="{B001CC65-F5A3-4A3B-BDE2-ECDC1ED645C3}"/>
              </a:ext>
            </a:extLst>
          </p:cNvPr>
          <p:cNvSpPr>
            <a:spLocks noGrp="1" noRot="1" noChangeAspect="1"/>
          </p:cNvSpPr>
          <p:nvPr>
            <p:ph type="sldImg"/>
          </p:nvPr>
        </p:nvSpPr>
        <p:spPr/>
      </p:sp>
      <p:sp>
        <p:nvSpPr>
          <p:cNvPr id="7" name="Notes Placeholder 6">
            <a:extLst>
              <a:ext uri="{FF2B5EF4-FFF2-40B4-BE49-F238E27FC236}">
                <a16:creationId xmlns:a16="http://schemas.microsoft.com/office/drawing/2014/main" id="{5408E815-C7F2-41D3-A868-1E36CF3BF960}"/>
              </a:ext>
            </a:extLst>
          </p:cNvPr>
          <p:cNvSpPr>
            <a:spLocks noGrp="1"/>
          </p:cNvSpPr>
          <p:nvPr>
            <p:ph type="body" idx="1"/>
          </p:nvPr>
        </p:nvSpPr>
        <p:spPr/>
        <p:txBody>
          <a:bodyPr/>
          <a:lstStyle/>
          <a:p>
            <a:endParaRPr lang="en-US">
              <a:latin typeface="Huawei Sans" panose="020C0503030203020204" pitchFamily="34" charset="0"/>
            </a:endParaRPr>
          </a:p>
        </p:txBody>
      </p:sp>
    </p:spTree>
    <p:extLst>
      <p:ext uri="{BB962C8B-B14F-4D97-AF65-F5344CB8AC3E}">
        <p14:creationId xmlns:p14="http://schemas.microsoft.com/office/powerpoint/2010/main" val="36628905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2#总标题">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21"/>
            <a:ext cx="12192000" cy="5602224"/>
          </a:xfrm>
          <a:prstGeom prst="rect">
            <a:avLst/>
          </a:prstGeom>
          <a:ln>
            <a:noFill/>
            <a:prstDash val="dash"/>
          </a:ln>
        </p:spPr>
      </p:pic>
      <p:sp>
        <p:nvSpPr>
          <p:cNvPr id="11" name="L 形 10"/>
          <p:cNvSpPr/>
          <p:nvPr userDrawn="1"/>
        </p:nvSpPr>
        <p:spPr>
          <a:xfrm rot="16200000" flipH="1">
            <a:off x="6634196" y="2578036"/>
            <a:ext cx="701032" cy="717656"/>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baseline="0">
              <a:latin typeface="Huawei Sans" panose="020C0503030203020204" pitchFamily="34" charset="0"/>
              <a:ea typeface="方正兰亭黑简体" panose="02000000000000000000" pitchFamily="2" charset="-122"/>
            </a:endParaRPr>
          </a:p>
        </p:txBody>
      </p:sp>
      <p:sp>
        <p:nvSpPr>
          <p:cNvPr id="12" name="Title 1">
            <a:extLst>
              <a:ext uri="{FF2B5EF4-FFF2-40B4-BE49-F238E27FC236}">
                <a16:creationId xmlns:a16="http://schemas.microsoft.com/office/drawing/2014/main" id="{8227DEE9-8BE9-0D49-BF96-9E83C5312E00}"/>
              </a:ext>
            </a:extLst>
          </p:cNvPr>
          <p:cNvSpPr>
            <a:spLocks noGrp="1"/>
          </p:cNvSpPr>
          <p:nvPr>
            <p:ph type="ctrTitle" hasCustomPrompt="1"/>
          </p:nvPr>
        </p:nvSpPr>
        <p:spPr>
          <a:xfrm>
            <a:off x="916560" y="907092"/>
            <a:ext cx="8125839" cy="690255"/>
          </a:xfrm>
          <a:prstGeom prst="rect">
            <a:avLst/>
          </a:prstGeom>
          <a:ln>
            <a:noFill/>
            <a:prstDash val="dash"/>
          </a:ln>
        </p:spPr>
        <p:txBody>
          <a:bodyPr lIns="0" tIns="0" rIns="0" bIns="0" anchor="t">
            <a:normAutofit/>
          </a:bodyPr>
          <a:lstStyle>
            <a:lvl1pPr>
              <a:defRPr lang="en-US" sz="3200" b="0" i="0" baseline="0" dirty="0">
                <a:latin typeface="Huawei Sans" panose="020C0503030203020204" pitchFamily="34" charset="0"/>
                <a:ea typeface="方正兰亭黑简体" panose="02000000000000000000" pitchFamily="2" charset="-122"/>
              </a:defRPr>
            </a:lvl1pPr>
          </a:lstStyle>
          <a:p>
            <a:pPr lvl="0" defTabSz="914034">
              <a:lnSpc>
                <a:spcPts val="3439"/>
              </a:lnSpc>
            </a:pPr>
            <a:r>
              <a:rPr lang="en-US" altLang="zh-CN" dirty="0"/>
              <a:t>Click to Edit Title</a:t>
            </a:r>
            <a:endParaRPr lang="en-US" dirty="0"/>
          </a:p>
        </p:txBody>
      </p:sp>
      <p:sp>
        <p:nvSpPr>
          <p:cNvPr id="13" name="Text Placeholder 5">
            <a:extLst>
              <a:ext uri="{FF2B5EF4-FFF2-40B4-BE49-F238E27FC236}">
                <a16:creationId xmlns:a16="http://schemas.microsoft.com/office/drawing/2014/main" id="{2F43DA98-D48D-6947-95EF-BA3B05E68822}"/>
              </a:ext>
            </a:extLst>
          </p:cNvPr>
          <p:cNvSpPr>
            <a:spLocks noGrp="1"/>
          </p:cNvSpPr>
          <p:nvPr>
            <p:ph type="body" sz="quarter" idx="10" hasCustomPrompt="1"/>
          </p:nvPr>
        </p:nvSpPr>
        <p:spPr>
          <a:xfrm>
            <a:off x="916561" y="1949372"/>
            <a:ext cx="8125840" cy="643926"/>
          </a:xfrm>
        </p:spPr>
        <p:txBody>
          <a:bodyPr vert="horz" lIns="0" tIns="0" rIns="0" bIns="0" rtlCol="0">
            <a:noAutofit/>
          </a:bodyPr>
          <a:lstStyle>
            <a:lvl1pPr marL="228600" indent="-228600">
              <a:buNone/>
              <a:defRPr lang="en-US" sz="1400" baseline="0" dirty="0">
                <a:latin typeface="Huawei Sans" panose="020C0503030203020204" pitchFamily="34" charset="0"/>
                <a:ea typeface="方正兰亭黑简体" panose="02000000000000000000" pitchFamily="2" charset="-122"/>
                <a:cs typeface="Huawei Sans" panose="020C0503030203020204" pitchFamily="34" charset="0"/>
              </a:defRPr>
            </a:lvl1pPr>
          </a:lstStyle>
          <a:p>
            <a:pPr marL="0" lvl="0" indent="0">
              <a:lnSpc>
                <a:spcPct val="100000"/>
              </a:lnSpc>
              <a:spcBef>
                <a:spcPts val="0"/>
              </a:spcBef>
            </a:pPr>
            <a:r>
              <a:rPr lang="en-US" altLang="zh-CN" dirty="0"/>
              <a:t>Click to Edit Title</a:t>
            </a:r>
            <a:endParaRPr lang="en-US" dirty="0"/>
          </a:p>
        </p:txBody>
      </p:sp>
    </p:spTree>
    <p:extLst>
      <p:ext uri="{BB962C8B-B14F-4D97-AF65-F5344CB8AC3E}">
        <p14:creationId xmlns:p14="http://schemas.microsoft.com/office/powerpoint/2010/main" val="1238390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13#更多信息(可选)">
    <p:spTree>
      <p:nvGrpSpPr>
        <p:cNvPr id="1" name=""/>
        <p:cNvGrpSpPr/>
        <p:nvPr/>
      </p:nvGrpSpPr>
      <p:grpSpPr>
        <a:xfrm>
          <a:off x="0" y="0"/>
          <a:ext cx="0" cy="0"/>
          <a:chOff x="0" y="0"/>
          <a:chExt cx="0" cy="0"/>
        </a:xfrm>
      </p:grpSpPr>
      <p:sp>
        <p:nvSpPr>
          <p:cNvPr id="5" name="文本占位符 6"/>
          <p:cNvSpPr>
            <a:spLocks noGrp="1"/>
          </p:cNvSpPr>
          <p:nvPr>
            <p:ph type="body" sz="quarter" idx="10" hasCustomPrompt="1"/>
          </p:nvPr>
        </p:nvSpPr>
        <p:spPr>
          <a:xfrm>
            <a:off x="1019175" y="1844675"/>
            <a:ext cx="10153650" cy="4082880"/>
          </a:xfrm>
          <a:prstGeom prst="rect">
            <a:avLst/>
          </a:prstGeom>
        </p:spPr>
        <p:txBody>
          <a:bodyPr/>
          <a:lstStyle>
            <a:lvl1pPr marL="0" marR="0" indent="0" algn="just" defTabSz="914034" rtl="0" eaLnBrk="1" fontAlgn="ctr" latinLnBrk="0" hangingPunct="1">
              <a:lnSpc>
                <a:spcPct val="140000"/>
              </a:lnSpc>
              <a:spcBef>
                <a:spcPts val="792"/>
              </a:spcBef>
              <a:spcAft>
                <a:spcPts val="0"/>
              </a:spcAft>
              <a:buClrTx/>
              <a:buSzPct val="50000"/>
              <a:buFont typeface="Wingdings" panose="05000000000000000000" pitchFamily="2" charset="2"/>
              <a:buNone/>
              <a:tabLst/>
              <a:defRPr baseline="0">
                <a:latin typeface="Huawei Sans" panose="020C0503030203020204" pitchFamily="34" charset="0"/>
                <a:ea typeface="方正兰亭黑简体" panose="02000000000000000000" pitchFamily="2" charset="-122"/>
                <a:cs typeface="Huawei Sans" panose="020C0503030203020204" pitchFamily="34" charset="0"/>
              </a:defRPr>
            </a:lvl1pPr>
            <a:lvl5pPr>
              <a:buNone/>
              <a:defRPr/>
            </a:lvl5pPr>
          </a:lstStyle>
          <a:p>
            <a:pPr marL="302279" marR="0" lvl="0" indent="-302279" algn="just" defTabSz="914034" rtl="0" eaLnBrk="1" fontAlgn="ctr" latinLnBrk="0" hangingPunct="1">
              <a:lnSpc>
                <a:spcPct val="140000"/>
              </a:lnSpc>
              <a:spcBef>
                <a:spcPts val="792"/>
              </a:spcBef>
              <a:spcAft>
                <a:spcPts val="0"/>
              </a:spcAft>
              <a:buClrTx/>
              <a:buSzPct val="50000"/>
              <a:buFont typeface="Wingdings" panose="05000000000000000000" pitchFamily="2" charset="2"/>
              <a:buChar char="l"/>
              <a:tabLst/>
              <a:defRPr/>
            </a:pPr>
            <a:r>
              <a:rPr lang="en-US" altLang="zh-CN" dirty="0"/>
              <a:t>More information for trainees</a:t>
            </a:r>
            <a:endParaRPr lang="zh-CN" altLang="en-US" dirty="0"/>
          </a:p>
          <a:p>
            <a:endParaRPr lang="zh-CN" altLang="en-US" dirty="0"/>
          </a:p>
        </p:txBody>
      </p:sp>
      <p:cxnSp>
        <p:nvCxnSpPr>
          <p:cNvPr id="6" name="直线连接符 14">
            <a:extLst>
              <a:ext uri="{FF2B5EF4-FFF2-40B4-BE49-F238E27FC236}">
                <a16:creationId xmlns:a16="http://schemas.microsoft.com/office/drawing/2014/main" id="{C79E9F57-49BC-DC4A-B843-36D48051C848}"/>
              </a:ext>
            </a:extLst>
          </p:cNvPr>
          <p:cNvCxnSpPr>
            <a:cxnSpLocks/>
          </p:cNvCxnSpPr>
          <p:nvPr userDrawn="1"/>
        </p:nvCxnSpPr>
        <p:spPr>
          <a:xfrm flipH="1">
            <a:off x="1029917" y="1349255"/>
            <a:ext cx="4104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7" name="文本框 16">
            <a:extLst>
              <a:ext uri="{FF2B5EF4-FFF2-40B4-BE49-F238E27FC236}">
                <a16:creationId xmlns:a16="http://schemas.microsoft.com/office/drawing/2014/main" id="{568EC886-2612-1F43-AB51-21A76A078357}"/>
              </a:ext>
            </a:extLst>
          </p:cNvPr>
          <p:cNvSpPr txBox="1"/>
          <p:nvPr userDrawn="1"/>
        </p:nvSpPr>
        <p:spPr>
          <a:xfrm>
            <a:off x="918916" y="630373"/>
            <a:ext cx="4357283" cy="707886"/>
          </a:xfrm>
          <a:prstGeom prst="rect">
            <a:avLst/>
          </a:prstGeom>
          <a:noFill/>
        </p:spPr>
        <p:txBody>
          <a:bodyPr wrap="none" rtlCol="0">
            <a:spAutoFit/>
          </a:bodyPr>
          <a:lstStyle/>
          <a:p>
            <a:pPr algn="l" defTabSz="1001624" rtl="0" eaLnBrk="0" fontAlgn="ctr" hangingPunct="0">
              <a:spcBef>
                <a:spcPct val="0"/>
              </a:spcBef>
              <a:spcAft>
                <a:spcPct val="0"/>
              </a:spcAft>
            </a:pPr>
            <a:r>
              <a:rPr lang="en-US" altLang="zh-CN" sz="4000" b="0" kern="120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More Information</a:t>
            </a:r>
          </a:p>
        </p:txBody>
      </p:sp>
    </p:spTree>
    <p:extLst>
      <p:ext uri="{BB962C8B-B14F-4D97-AF65-F5344CB8AC3E}">
        <p14:creationId xmlns:p14="http://schemas.microsoft.com/office/powerpoint/2010/main" val="2526385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14#学习推荐(可选)">
    <p:spTree>
      <p:nvGrpSpPr>
        <p:cNvPr id="1" name=""/>
        <p:cNvGrpSpPr/>
        <p:nvPr/>
      </p:nvGrpSpPr>
      <p:grpSpPr>
        <a:xfrm>
          <a:off x="0" y="0"/>
          <a:ext cx="0" cy="0"/>
          <a:chOff x="0" y="0"/>
          <a:chExt cx="0" cy="0"/>
        </a:xfrm>
      </p:grpSpPr>
      <p:sp>
        <p:nvSpPr>
          <p:cNvPr id="5" name="文本占位符 6"/>
          <p:cNvSpPr>
            <a:spLocks noGrp="1"/>
          </p:cNvSpPr>
          <p:nvPr>
            <p:ph type="body" sz="quarter" idx="10"/>
          </p:nvPr>
        </p:nvSpPr>
        <p:spPr>
          <a:xfrm>
            <a:off x="1019175" y="1844675"/>
            <a:ext cx="10153650" cy="4082880"/>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stStyle>
          <a:p>
            <a:endParaRPr lang="zh-CN" altLang="en-US" dirty="0"/>
          </a:p>
        </p:txBody>
      </p:sp>
      <p:cxnSp>
        <p:nvCxnSpPr>
          <p:cNvPr id="6" name="直线连接符 14">
            <a:extLst>
              <a:ext uri="{FF2B5EF4-FFF2-40B4-BE49-F238E27FC236}">
                <a16:creationId xmlns:a16="http://schemas.microsoft.com/office/drawing/2014/main" id="{C79E9F57-49BC-DC4A-B843-36D48051C848}"/>
              </a:ext>
            </a:extLst>
          </p:cNvPr>
          <p:cNvCxnSpPr>
            <a:cxnSpLocks/>
          </p:cNvCxnSpPr>
          <p:nvPr userDrawn="1"/>
        </p:nvCxnSpPr>
        <p:spPr>
          <a:xfrm flipH="1">
            <a:off x="1029917" y="1349255"/>
            <a:ext cx="4248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7" name="文本框 16">
            <a:extLst>
              <a:ext uri="{FF2B5EF4-FFF2-40B4-BE49-F238E27FC236}">
                <a16:creationId xmlns:a16="http://schemas.microsoft.com/office/drawing/2014/main" id="{568EC886-2612-1F43-AB51-21A76A078357}"/>
              </a:ext>
            </a:extLst>
          </p:cNvPr>
          <p:cNvSpPr txBox="1"/>
          <p:nvPr userDrawn="1"/>
        </p:nvSpPr>
        <p:spPr>
          <a:xfrm>
            <a:off x="918916" y="630373"/>
            <a:ext cx="4509568" cy="707886"/>
          </a:xfrm>
          <a:prstGeom prst="rect">
            <a:avLst/>
          </a:prstGeom>
          <a:noFill/>
        </p:spPr>
        <p:txBody>
          <a:bodyPr wrap="none" rtlCol="0">
            <a:spAutoFit/>
          </a:bodyPr>
          <a:lstStyle/>
          <a:p>
            <a:pPr algn="l" defTabSz="1001624" rtl="0" eaLnBrk="0" fontAlgn="ctr" hangingPunct="0">
              <a:spcBef>
                <a:spcPct val="0"/>
              </a:spcBef>
              <a:spcAft>
                <a:spcPct val="0"/>
              </a:spcAft>
            </a:pPr>
            <a:r>
              <a:rPr lang="en-US" altLang="zh-CN" sz="4000" b="0" kern="120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Recommendations</a:t>
            </a:r>
          </a:p>
        </p:txBody>
      </p:sp>
    </p:spTree>
    <p:extLst>
      <p:ext uri="{BB962C8B-B14F-4D97-AF65-F5344CB8AC3E}">
        <p14:creationId xmlns:p14="http://schemas.microsoft.com/office/powerpoint/2010/main" val="20101912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2#总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21"/>
            <a:ext cx="12192000" cy="5602224"/>
          </a:xfrm>
          <a:prstGeom prst="rect">
            <a:avLst/>
          </a:prstGeom>
          <a:ln>
            <a:noFill/>
            <a:prstDash val="dash"/>
          </a:ln>
        </p:spPr>
      </p:pic>
      <p:sp>
        <p:nvSpPr>
          <p:cNvPr id="8" name="L 形 7"/>
          <p:cNvSpPr/>
          <p:nvPr userDrawn="1"/>
        </p:nvSpPr>
        <p:spPr>
          <a:xfrm rot="16200000" flipH="1">
            <a:off x="6634196" y="2578036"/>
            <a:ext cx="701032" cy="717656"/>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baseline="0">
              <a:latin typeface="Huawei Sans" panose="020C0503030203020204" pitchFamily="34" charset="0"/>
              <a:ea typeface="方正兰亭黑简体" panose="02000000000000000000" pitchFamily="2" charset="-122"/>
            </a:endParaRPr>
          </a:p>
        </p:txBody>
      </p:sp>
      <p:sp>
        <p:nvSpPr>
          <p:cNvPr id="9" name="Title 1">
            <a:extLst>
              <a:ext uri="{FF2B5EF4-FFF2-40B4-BE49-F238E27FC236}">
                <a16:creationId xmlns:a16="http://schemas.microsoft.com/office/drawing/2014/main" id="{8227DEE9-8BE9-0D49-BF96-9E83C5312E00}"/>
              </a:ext>
            </a:extLst>
          </p:cNvPr>
          <p:cNvSpPr>
            <a:spLocks noGrp="1"/>
          </p:cNvSpPr>
          <p:nvPr>
            <p:ph type="ctrTitle" hasCustomPrompt="1"/>
          </p:nvPr>
        </p:nvSpPr>
        <p:spPr>
          <a:xfrm>
            <a:off x="916560" y="907092"/>
            <a:ext cx="8125839" cy="690255"/>
          </a:xfrm>
          <a:prstGeom prst="rect">
            <a:avLst/>
          </a:prstGeom>
          <a:ln>
            <a:noFill/>
            <a:prstDash val="dash"/>
          </a:ln>
        </p:spPr>
        <p:txBody>
          <a:bodyPr lIns="0" tIns="0" rIns="0" bIns="0" anchor="t">
            <a:normAutofit/>
          </a:bodyPr>
          <a:lstStyle>
            <a:lvl1pPr>
              <a:defRPr lang="en-US" sz="3200" b="0" i="0" baseline="0" dirty="0">
                <a:latin typeface="Huawei Sans" panose="020C0503030203020204" pitchFamily="34" charset="0"/>
                <a:ea typeface="方正兰亭黑简体" panose="02000000000000000000" pitchFamily="2" charset="-122"/>
              </a:defRPr>
            </a:lvl1pPr>
          </a:lstStyle>
          <a:p>
            <a:pPr lvl="0" defTabSz="914034">
              <a:lnSpc>
                <a:spcPts val="3439"/>
              </a:lnSpc>
            </a:pPr>
            <a:r>
              <a:rPr lang="zh-CN" altLang="en-US" dirty="0"/>
              <a:t>单击此处添加标题</a:t>
            </a:r>
            <a:endParaRPr lang="en-US" dirty="0"/>
          </a:p>
        </p:txBody>
      </p:sp>
      <p:sp>
        <p:nvSpPr>
          <p:cNvPr id="10" name="Text Placeholder 5">
            <a:extLst>
              <a:ext uri="{FF2B5EF4-FFF2-40B4-BE49-F238E27FC236}">
                <a16:creationId xmlns:a16="http://schemas.microsoft.com/office/drawing/2014/main" id="{2F43DA98-D48D-6947-95EF-BA3B05E68822}"/>
              </a:ext>
            </a:extLst>
          </p:cNvPr>
          <p:cNvSpPr>
            <a:spLocks noGrp="1"/>
          </p:cNvSpPr>
          <p:nvPr>
            <p:ph type="body" sz="quarter" idx="10" hasCustomPrompt="1"/>
          </p:nvPr>
        </p:nvSpPr>
        <p:spPr>
          <a:xfrm>
            <a:off x="916561" y="1949372"/>
            <a:ext cx="8125840" cy="643926"/>
          </a:xfrm>
        </p:spPr>
        <p:txBody>
          <a:bodyPr vert="horz" lIns="0" tIns="0" rIns="0" bIns="0" rtlCol="0">
            <a:noAutofit/>
          </a:bodyPr>
          <a:lstStyle>
            <a:lvl1pPr marL="228600" indent="-228600">
              <a:buNone/>
              <a:defRPr lang="en-US" sz="1400" baseline="0" dirty="0">
                <a:latin typeface="Huawei Sans" panose="020C0503030203020204" pitchFamily="34" charset="0"/>
                <a:ea typeface="方正兰亭黑简体" panose="02000000000000000000" pitchFamily="2" charset="-122"/>
                <a:cs typeface="Huawei Sans" panose="020C0503030203020204" pitchFamily="34" charset="0"/>
              </a:defRPr>
            </a:lvl1pPr>
          </a:lstStyle>
          <a:p>
            <a:pPr marL="0" lvl="0" indent="0">
              <a:lnSpc>
                <a:spcPct val="100000"/>
              </a:lnSpc>
              <a:spcBef>
                <a:spcPts val="0"/>
              </a:spcBef>
            </a:pPr>
            <a:r>
              <a:rPr lang="zh-CN" altLang="en-US" dirty="0"/>
              <a:t>单击此处添加文本</a:t>
            </a:r>
            <a:endParaRPr lang="en-US" dirty="0"/>
          </a:p>
        </p:txBody>
      </p:sp>
    </p:spTree>
    <p:extLst>
      <p:ext uri="{BB962C8B-B14F-4D97-AF65-F5344CB8AC3E}">
        <p14:creationId xmlns:p14="http://schemas.microsoft.com/office/powerpoint/2010/main" val="39705973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7*#标题和内容（一行标题）">
    <p:spTree>
      <p:nvGrpSpPr>
        <p:cNvPr id="1" name=""/>
        <p:cNvGrpSpPr/>
        <p:nvPr/>
      </p:nvGrpSpPr>
      <p:grpSpPr>
        <a:xfrm>
          <a:off x="0" y="0"/>
          <a:ext cx="0" cy="0"/>
          <a:chOff x="0" y="0"/>
          <a:chExt cx="0" cy="0"/>
        </a:xfrm>
      </p:grpSpPr>
      <p:sp>
        <p:nvSpPr>
          <p:cNvPr id="3" name="标题 1"/>
          <p:cNvSpPr>
            <a:spLocks noGrp="1"/>
          </p:cNvSpPr>
          <p:nvPr>
            <p:ph type="title"/>
          </p:nvPr>
        </p:nvSpPr>
        <p:spPr>
          <a:xfrm>
            <a:off x="731838" y="447468"/>
            <a:ext cx="10728325" cy="485982"/>
          </a:xfrm>
          <a:prstGeom prst="rect">
            <a:avLst/>
          </a:prstGeom>
        </p:spPr>
        <p:txBody>
          <a:bodyPr lIns="0" tIns="0" rIns="0" bIns="0" anchor="t">
            <a:normAutofit/>
          </a:bodyPr>
          <a:lstStyle>
            <a:lvl1pPr>
              <a:defRPr lang="zh-CN" altLang="en-US" baseline="0" dirty="0">
                <a:latin typeface="Huawei Sans" panose="020C0503030203020204" pitchFamily="34" charset="0"/>
                <a:ea typeface="方正兰亭黑简体" panose="02000000000000000000" pitchFamily="2" charset="-122"/>
              </a:defRPr>
            </a:lvl1pPr>
          </a:lstStyle>
          <a:p>
            <a:pPr marL="0" lvl="0" indent="0" defTabSz="1187798">
              <a:lnSpc>
                <a:spcPts val="3430"/>
              </a:lnSpc>
              <a:spcBef>
                <a:spcPts val="0"/>
              </a:spcBef>
              <a:buFont typeface="Arial" panose="020B0604020202020204" pitchFamily="34" charset="0"/>
            </a:pPr>
            <a:r>
              <a:rPr lang="zh-CN" altLang="en-US" dirty="0"/>
              <a:t>单击此处编辑母版标题样式</a:t>
            </a:r>
          </a:p>
        </p:txBody>
      </p:sp>
      <p:sp>
        <p:nvSpPr>
          <p:cNvPr id="9" name="文本占位符 6"/>
          <p:cNvSpPr>
            <a:spLocks noGrp="1"/>
          </p:cNvSpPr>
          <p:nvPr>
            <p:ph type="body" sz="quarter" idx="10" hasCustomPrompt="1"/>
          </p:nvPr>
        </p:nvSpPr>
        <p:spPr>
          <a:xfrm>
            <a:off x="731838" y="1047750"/>
            <a:ext cx="10728326" cy="4879805"/>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stStyle>
          <a:p>
            <a:r>
              <a:rPr lang="zh-CN" altLang="en-US" dirty="0"/>
              <a:t>单击此处输入文字</a:t>
            </a:r>
          </a:p>
        </p:txBody>
      </p:sp>
    </p:spTree>
    <p:extLst>
      <p:ext uri="{BB962C8B-B14F-4D97-AF65-F5344CB8AC3E}">
        <p14:creationId xmlns:p14="http://schemas.microsoft.com/office/powerpoint/2010/main" val="3329069658"/>
      </p:ext>
    </p:extLst>
  </p:cSld>
  <p:clrMapOvr>
    <a:masterClrMapping/>
  </p:clrMapOvr>
  <p:extLst>
    <p:ext uri="{DCECCB84-F9BA-43D5-87BE-67443E8EF086}">
      <p15:sldGuideLst xmlns:p15="http://schemas.microsoft.com/office/powerpoint/2012/main">
        <p15:guide id="1" orient="horz" pos="595">
          <p15:clr>
            <a:srgbClr val="FBAE40"/>
          </p15:clr>
        </p15:guide>
        <p15:guide id="2" orient="horz" pos="66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7#标题和内容（两行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455613" y="447468"/>
            <a:ext cx="11293475" cy="1001920"/>
          </a:xfrm>
          <a:prstGeom prst="rect">
            <a:avLst/>
          </a:prstGeom>
        </p:spPr>
        <p:txBody>
          <a:bodyPr lIns="0" tIns="0" rIns="0" bIns="0" anchor="t">
            <a:normAutofit/>
          </a:bodyPr>
          <a:lstStyle>
            <a:lvl1pPr>
              <a:defRPr lang="zh-CN" altLang="en-US" baseline="0" dirty="0">
                <a:latin typeface="Huawei Sans" panose="020C0503030203020204" pitchFamily="34" charset="0"/>
                <a:ea typeface="方正兰亭黑简体" panose="02000000000000000000" pitchFamily="2" charset="-122"/>
              </a:defRPr>
            </a:lvl1pPr>
          </a:lstStyle>
          <a:p>
            <a:pPr marL="0" lvl="0" indent="0" defTabSz="1187798">
              <a:lnSpc>
                <a:spcPts val="3430"/>
              </a:lnSpc>
              <a:spcBef>
                <a:spcPts val="0"/>
              </a:spcBef>
              <a:buFont typeface="Arial" panose="020B0604020202020204" pitchFamily="34" charset="0"/>
            </a:pPr>
            <a:r>
              <a:rPr lang="en-US" altLang="zh-CN" dirty="0"/>
              <a:t>Title</a:t>
            </a:r>
            <a:endParaRPr lang="zh-CN" altLang="en-US" dirty="0"/>
          </a:p>
        </p:txBody>
      </p:sp>
      <p:sp>
        <p:nvSpPr>
          <p:cNvPr id="5" name="文本占位符 6"/>
          <p:cNvSpPr>
            <a:spLocks noGrp="1"/>
          </p:cNvSpPr>
          <p:nvPr>
            <p:ph type="body" sz="quarter" idx="10" hasCustomPrompt="1"/>
          </p:nvPr>
        </p:nvSpPr>
        <p:spPr>
          <a:xfrm>
            <a:off x="455613" y="1484312"/>
            <a:ext cx="11293476" cy="4443243"/>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stStyle>
          <a:p>
            <a:r>
              <a:rPr lang="en-US" altLang="zh-CN" dirty="0"/>
              <a:t>Click here to edit</a:t>
            </a:r>
            <a:endParaRPr lang="zh-CN" altLang="en-US" dirty="0"/>
          </a:p>
        </p:txBody>
      </p:sp>
    </p:spTree>
    <p:extLst>
      <p:ext uri="{BB962C8B-B14F-4D97-AF65-F5344CB8AC3E}">
        <p14:creationId xmlns:p14="http://schemas.microsoft.com/office/powerpoint/2010/main" val="2166991213"/>
      </p:ext>
    </p:extLst>
  </p:cSld>
  <p:clrMapOvr>
    <a:masterClrMapping/>
  </p:clrMapOvr>
  <p:extLst>
    <p:ext uri="{DCECCB84-F9BA-43D5-87BE-67443E8EF086}">
      <p15:sldGuideLst xmlns:p15="http://schemas.microsoft.com/office/powerpoint/2012/main">
        <p15:guide id="1" orient="horz" pos="93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7*#标题和内容（一行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455612" y="447468"/>
            <a:ext cx="11293475" cy="497095"/>
          </a:xfrm>
          <a:prstGeom prst="rect">
            <a:avLst/>
          </a:prstGeom>
        </p:spPr>
        <p:txBody>
          <a:bodyPr lIns="0" tIns="0" rIns="0" bIns="0" anchor="t">
            <a:normAutofit/>
          </a:bodyPr>
          <a:lstStyle>
            <a:lvl1pPr>
              <a:defRPr lang="zh-CN" altLang="en-US" baseline="0" dirty="0">
                <a:latin typeface="Huawei Sans" panose="020C0503030203020204" pitchFamily="34" charset="0"/>
                <a:ea typeface="方正兰亭黑简体" panose="02000000000000000000" pitchFamily="2" charset="-122"/>
              </a:defRPr>
            </a:lvl1pPr>
          </a:lstStyle>
          <a:p>
            <a:pPr marL="0" lvl="0" indent="0" defTabSz="1187798">
              <a:lnSpc>
                <a:spcPts val="3430"/>
              </a:lnSpc>
              <a:spcBef>
                <a:spcPts val="0"/>
              </a:spcBef>
              <a:buFont typeface="Arial" panose="020B0604020202020204" pitchFamily="34" charset="0"/>
            </a:pPr>
            <a:r>
              <a:rPr lang="en-US" altLang="zh-CN" dirty="0"/>
              <a:t>Title</a:t>
            </a:r>
            <a:endParaRPr lang="zh-CN" altLang="en-US" dirty="0"/>
          </a:p>
        </p:txBody>
      </p:sp>
      <p:sp>
        <p:nvSpPr>
          <p:cNvPr id="5" name="文本占位符 6"/>
          <p:cNvSpPr>
            <a:spLocks noGrp="1"/>
          </p:cNvSpPr>
          <p:nvPr>
            <p:ph type="body" sz="quarter" idx="10" hasCustomPrompt="1"/>
          </p:nvPr>
        </p:nvSpPr>
        <p:spPr>
          <a:xfrm>
            <a:off x="455612" y="1052514"/>
            <a:ext cx="11293476" cy="4875042"/>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stStyle>
          <a:p>
            <a:r>
              <a:rPr lang="en-US" altLang="zh-CN" dirty="0"/>
              <a:t>Click here to edit</a:t>
            </a:r>
            <a:endParaRPr lang="zh-CN" altLang="en-US" dirty="0"/>
          </a:p>
        </p:txBody>
      </p:sp>
    </p:spTree>
    <p:extLst>
      <p:ext uri="{BB962C8B-B14F-4D97-AF65-F5344CB8AC3E}">
        <p14:creationId xmlns:p14="http://schemas.microsoft.com/office/powerpoint/2010/main" val="277827284"/>
      </p:ext>
    </p:extLst>
  </p:cSld>
  <p:clrMapOvr>
    <a:masterClrMapping/>
  </p:clrMapOvr>
  <p:extLst>
    <p:ext uri="{DCECCB84-F9BA-43D5-87BE-67443E8EF086}">
      <p15:sldGuideLst xmlns:p15="http://schemas.microsoft.com/office/powerpoint/2012/main">
        <p15:guide id="1" orient="horz" pos="595" userDrawn="1">
          <p15:clr>
            <a:srgbClr val="FBAE40"/>
          </p15:clr>
        </p15:guide>
        <p15:guide id="2" orient="horz" pos="663"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8#仅标题（两行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455613" y="447468"/>
            <a:ext cx="11293475" cy="1001920"/>
          </a:xfrm>
          <a:prstGeom prst="rect">
            <a:avLst/>
          </a:prstGeom>
        </p:spPr>
        <p:txBody>
          <a:bodyPr lIns="0" tIns="0" rIns="0" bIns="0" anchor="t">
            <a:normAutofit/>
          </a:bodyPr>
          <a:lstStyle>
            <a:lvl1pPr>
              <a:defRPr lang="zh-CN" altLang="en-US" baseline="0" dirty="0"/>
            </a:lvl1pPr>
          </a:lstStyle>
          <a:p>
            <a:pPr marL="0" lvl="0" indent="0" defTabSz="1187798">
              <a:lnSpc>
                <a:spcPts val="3430"/>
              </a:lnSpc>
              <a:spcBef>
                <a:spcPts val="0"/>
              </a:spcBef>
              <a:buFont typeface="Arial" panose="020B0604020202020204" pitchFamily="34" charset="0"/>
            </a:pPr>
            <a:r>
              <a:rPr lang="en-US" altLang="zh-CN" dirty="0"/>
              <a:t>Title</a:t>
            </a:r>
            <a:endParaRPr lang="zh-CN" altLang="en-US" dirty="0"/>
          </a:p>
        </p:txBody>
      </p:sp>
    </p:spTree>
    <p:extLst>
      <p:ext uri="{BB962C8B-B14F-4D97-AF65-F5344CB8AC3E}">
        <p14:creationId xmlns:p14="http://schemas.microsoft.com/office/powerpoint/2010/main" val="35136438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8*#仅标题（一行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455613" y="447468"/>
            <a:ext cx="11293475" cy="497095"/>
          </a:xfrm>
          <a:prstGeom prst="rect">
            <a:avLst/>
          </a:prstGeom>
        </p:spPr>
        <p:txBody>
          <a:bodyPr lIns="0" tIns="0" rIns="0" bIns="0" anchor="t">
            <a:normAutofit/>
          </a:bodyPr>
          <a:lstStyle>
            <a:lvl1pPr>
              <a:defRPr lang="zh-CN" altLang="en-US" baseline="0" dirty="0"/>
            </a:lvl1pPr>
          </a:lstStyle>
          <a:p>
            <a:pPr marL="0" lvl="0" indent="0" defTabSz="1187798">
              <a:lnSpc>
                <a:spcPts val="3430"/>
              </a:lnSpc>
              <a:spcBef>
                <a:spcPts val="0"/>
              </a:spcBef>
              <a:buFont typeface="Arial" panose="020B0604020202020204" pitchFamily="34" charset="0"/>
            </a:pPr>
            <a:r>
              <a:rPr lang="en-US" altLang="zh-CN" dirty="0"/>
              <a:t>Title</a:t>
            </a:r>
            <a:endParaRPr lang="zh-CN" altLang="en-US" dirty="0"/>
          </a:p>
        </p:txBody>
      </p:sp>
    </p:spTree>
    <p:extLst>
      <p:ext uri="{BB962C8B-B14F-4D97-AF65-F5344CB8AC3E}">
        <p14:creationId xmlns:p14="http://schemas.microsoft.com/office/powerpoint/2010/main" val="826084440"/>
      </p:ext>
    </p:extLst>
  </p:cSld>
  <p:clrMapOvr>
    <a:masterClrMapping/>
  </p:clrMapOvr>
  <p:extLst>
    <p:ext uri="{DCECCB84-F9BA-43D5-87BE-67443E8EF086}">
      <p15:sldGuideLst xmlns:p15="http://schemas.microsoft.com/office/powerpoint/2012/main">
        <p15:guide id="1" orient="horz" pos="595"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9#全白背景">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343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15#谢谢">
    <p:bg>
      <p:bgPr>
        <a:solidFill>
          <a:srgbClr val="FFFFFF"/>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2AF307D-40F4-EC4C-9108-79E948007529}"/>
              </a:ext>
            </a:extLst>
          </p:cNvPr>
          <p:cNvSpPr txBox="1"/>
          <p:nvPr userDrawn="1"/>
        </p:nvSpPr>
        <p:spPr>
          <a:xfrm>
            <a:off x="607486" y="1402064"/>
            <a:ext cx="3921034" cy="854717"/>
          </a:xfrm>
          <a:prstGeom prst="rect">
            <a:avLst/>
          </a:prstGeom>
          <a:noFill/>
        </p:spPr>
        <p:txBody>
          <a:bodyPr wrap="square" rtlCol="0">
            <a:spAutoFit/>
          </a:bodyPr>
          <a:lstStyle/>
          <a:p>
            <a:pPr algn="l"/>
            <a:r>
              <a:rPr lang="en-US" sz="4940" baseline="0" dirty="0">
                <a:solidFill>
                  <a:schemeClr val="tx1"/>
                </a:solidFill>
                <a:latin typeface="Huawei Sans" panose="020C0503030203020204" pitchFamily="34" charset="0"/>
                <a:ea typeface="方正兰亭黑简体" panose="02000000000000000000" pitchFamily="2" charset="-122"/>
              </a:rPr>
              <a:t>Thank you.</a:t>
            </a:r>
          </a:p>
        </p:txBody>
      </p:sp>
    </p:spTree>
    <p:extLst>
      <p:ext uri="{BB962C8B-B14F-4D97-AF65-F5344CB8AC3E}">
        <p14:creationId xmlns:p14="http://schemas.microsoft.com/office/powerpoint/2010/main" val="2149336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修订记录">
    <p:spTree>
      <p:nvGrpSpPr>
        <p:cNvPr id="1" name=""/>
        <p:cNvGrpSpPr/>
        <p:nvPr/>
      </p:nvGrpSpPr>
      <p:grpSpPr>
        <a:xfrm>
          <a:off x="0" y="0"/>
          <a:ext cx="0" cy="0"/>
          <a:chOff x="0" y="0"/>
          <a:chExt cx="0" cy="0"/>
        </a:xfrm>
      </p:grpSpPr>
      <p:sp>
        <p:nvSpPr>
          <p:cNvPr id="31" name="Rectangle 2"/>
          <p:cNvSpPr>
            <a:spLocks noChangeArrowheads="1"/>
          </p:cNvSpPr>
          <p:nvPr userDrawn="1"/>
        </p:nvSpPr>
        <p:spPr bwMode="auto">
          <a:xfrm>
            <a:off x="952501" y="368660"/>
            <a:ext cx="3368597" cy="479425"/>
          </a:xfrm>
          <a:prstGeom prst="rect">
            <a:avLst/>
          </a:prstGeom>
          <a:noFill/>
          <a:ln w="9525">
            <a:noFill/>
            <a:miter lim="800000"/>
            <a:headEnd/>
            <a:tailEnd/>
          </a:ln>
        </p:spPr>
        <p:txBody>
          <a:bodyPr lIns="78258" tIns="39127" rIns="78258" bIns="39127" anchor="ctr"/>
          <a:lstStyle/>
          <a:p>
            <a:pPr marL="0" marR="0" lvl="0" indent="0" algn="l" defTabSz="1001624" rtl="0" eaLnBrk="0" fontAlgn="ctr" latinLnBrk="0" hangingPunct="0">
              <a:lnSpc>
                <a:spcPct val="100000"/>
              </a:lnSpc>
              <a:spcBef>
                <a:spcPct val="0"/>
              </a:spcBef>
              <a:spcAft>
                <a:spcPct val="0"/>
              </a:spcAft>
              <a:buClrTx/>
              <a:buSzTx/>
              <a:buFontTx/>
              <a:buNone/>
              <a:tabLst/>
              <a:defRPr/>
            </a:pPr>
            <a:r>
              <a:rPr lang="en-US" altLang="zh-CN" sz="3500" b="0" baseline="0" dirty="0">
                <a:solidFill>
                  <a:srgbClr val="404040"/>
                </a:solidFill>
                <a:latin typeface="Huawei Sans" panose="020C0503030203020204" pitchFamily="34" charset="0"/>
                <a:ea typeface="方正兰亭黑简体" panose="02000000000000000000" pitchFamily="2" charset="-122"/>
              </a:rPr>
              <a:t>Revision Record</a:t>
            </a:r>
            <a:endParaRPr lang="zh-CN" altLang="en-US" sz="3500" b="0" baseline="0" dirty="0">
              <a:solidFill>
                <a:srgbClr val="404040"/>
              </a:solidFill>
              <a:latin typeface="Huawei Sans" panose="020C0503030203020204" pitchFamily="34" charset="0"/>
              <a:ea typeface="方正兰亭黑简体" panose="02000000000000000000" pitchFamily="2" charset="-122"/>
            </a:endParaRPr>
          </a:p>
        </p:txBody>
      </p:sp>
      <p:sp>
        <p:nvSpPr>
          <p:cNvPr id="32" name="Text Box 58"/>
          <p:cNvSpPr txBox="1">
            <a:spLocks noChangeArrowheads="1"/>
          </p:cNvSpPr>
          <p:nvPr userDrawn="1"/>
        </p:nvSpPr>
        <p:spPr bwMode="auto">
          <a:xfrm>
            <a:off x="7487791" y="368660"/>
            <a:ext cx="3996445" cy="523220"/>
          </a:xfrm>
          <a:prstGeom prst="rect">
            <a:avLst/>
          </a:prstGeom>
          <a:noFill/>
          <a:ln w="9525" algn="ctr">
            <a:noFill/>
            <a:miter lim="800000"/>
            <a:headEnd/>
            <a:tailEnd/>
          </a:ln>
        </p:spPr>
        <p:txBody>
          <a:bodyPr wrap="square">
            <a:spAutoFit/>
          </a:bodyPr>
          <a:lstStyle/>
          <a:p>
            <a:pPr fontAlgn="ctr">
              <a:spcBef>
                <a:spcPct val="50000"/>
              </a:spcBef>
            </a:pPr>
            <a:r>
              <a:rPr lang="en-US" altLang="zh-CN" sz="2800" kern="1200" baseline="0" dirty="0">
                <a:solidFill>
                  <a:srgbClr val="404040"/>
                </a:solidFill>
                <a:latin typeface="Huawei Sans" panose="020C0503030203020204" pitchFamily="34" charset="0"/>
                <a:ea typeface="方正兰亭黑简体" panose="02000000000000000000" pitchFamily="2" charset="-122"/>
                <a:cs typeface="+mn-cs"/>
              </a:rPr>
              <a:t>Do Not Print this Page</a:t>
            </a:r>
            <a:endParaRPr lang="zh-CN" altLang="en-US" sz="2800" kern="1200" baseline="0" dirty="0">
              <a:solidFill>
                <a:srgbClr val="404040"/>
              </a:solidFill>
              <a:latin typeface="Huawei Sans" panose="020C0503030203020204" pitchFamily="34" charset="0"/>
              <a:ea typeface="方正兰亭黑简体" panose="02000000000000000000" pitchFamily="2" charset="-122"/>
              <a:cs typeface="+mn-cs"/>
            </a:endParaRPr>
          </a:p>
        </p:txBody>
      </p:sp>
      <p:graphicFrame>
        <p:nvGraphicFramePr>
          <p:cNvPr id="33" name="Group 3"/>
          <p:cNvGraphicFramePr>
            <a:graphicFrameLocks noGrp="1"/>
          </p:cNvGraphicFramePr>
          <p:nvPr userDrawn="1">
            <p:extLst>
              <p:ext uri="{D42A27DB-BD31-4B8C-83A1-F6EECF244321}">
                <p14:modId xmlns:p14="http://schemas.microsoft.com/office/powerpoint/2010/main" val="3752295393"/>
              </p:ext>
            </p:extLst>
          </p:nvPr>
        </p:nvGraphicFramePr>
        <p:xfrm>
          <a:off x="1007534" y="1383305"/>
          <a:ext cx="10165988" cy="1082675"/>
        </p:xfrm>
        <a:graphic>
          <a:graphicData uri="http://schemas.openxmlformats.org/drawingml/2006/table">
            <a:tbl>
              <a:tblPr/>
              <a:tblGrid>
                <a:gridCol w="3059004">
                  <a:extLst>
                    <a:ext uri="{9D8B030D-6E8A-4147-A177-3AD203B41FA5}">
                      <a16:colId xmlns:a16="http://schemas.microsoft.com/office/drawing/2014/main" val="20000"/>
                    </a:ext>
                  </a:extLst>
                </a:gridCol>
                <a:gridCol w="2155444">
                  <a:extLst>
                    <a:ext uri="{9D8B030D-6E8A-4147-A177-3AD203B41FA5}">
                      <a16:colId xmlns:a16="http://schemas.microsoft.com/office/drawing/2014/main" val="20001"/>
                    </a:ext>
                  </a:extLst>
                </a:gridCol>
                <a:gridCol w="2873927">
                  <a:extLst>
                    <a:ext uri="{9D8B030D-6E8A-4147-A177-3AD203B41FA5}">
                      <a16:colId xmlns:a16="http://schemas.microsoft.com/office/drawing/2014/main" val="20002"/>
                    </a:ext>
                  </a:extLst>
                </a:gridCol>
                <a:gridCol w="2077613">
                  <a:extLst>
                    <a:ext uri="{9D8B030D-6E8A-4147-A177-3AD203B41FA5}">
                      <a16:colId xmlns:a16="http://schemas.microsoft.com/office/drawing/2014/main" val="20003"/>
                    </a:ext>
                  </a:extLst>
                </a:gridCol>
              </a:tblGrid>
              <a:tr h="5778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en-US" altLang="zh-CN"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Course Code</a:t>
                      </a:r>
                      <a:endParaRPr kumimoji="1" lang="zh-CN" altLang="en-US"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2699" marR="102699" marT="40053" marB="40053"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en-US" altLang="zh-CN"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Product</a:t>
                      </a:r>
                      <a:endParaRPr kumimoji="1" lang="zh-CN" altLang="en-US"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2699" marR="102699" marT="40053" marB="40053"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en-US" altLang="zh-CN"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Product Version</a:t>
                      </a:r>
                      <a:endParaRPr kumimoji="1" lang="zh-CN" altLang="en-US"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2699" marR="102699" marT="40053" marB="40053"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Course Version</a:t>
                      </a:r>
                    </a:p>
                  </a:txBody>
                  <a:tcPr marL="102699" marR="102699" marT="40053" marB="40053"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04825">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34" name="Group 21"/>
          <p:cNvGraphicFramePr>
            <a:graphicFrameLocks noGrp="1"/>
          </p:cNvGraphicFramePr>
          <p:nvPr userDrawn="1">
            <p:extLst>
              <p:ext uri="{D42A27DB-BD31-4B8C-83A1-F6EECF244321}">
                <p14:modId xmlns:p14="http://schemas.microsoft.com/office/powerpoint/2010/main" val="2997930620"/>
              </p:ext>
            </p:extLst>
          </p:nvPr>
        </p:nvGraphicFramePr>
        <p:xfrm>
          <a:off x="1007533" y="2680416"/>
          <a:ext cx="10177140" cy="3527425"/>
        </p:xfrm>
        <a:graphic>
          <a:graphicData uri="http://schemas.openxmlformats.org/drawingml/2006/table">
            <a:tbl>
              <a:tblPr/>
              <a:tblGrid>
                <a:gridCol w="3085809">
                  <a:extLst>
                    <a:ext uri="{9D8B030D-6E8A-4147-A177-3AD203B41FA5}">
                      <a16:colId xmlns:a16="http://schemas.microsoft.com/office/drawing/2014/main" val="20000"/>
                    </a:ext>
                  </a:extLst>
                </a:gridCol>
                <a:gridCol w="2155920">
                  <a:extLst>
                    <a:ext uri="{9D8B030D-6E8A-4147-A177-3AD203B41FA5}">
                      <a16:colId xmlns:a16="http://schemas.microsoft.com/office/drawing/2014/main" val="20001"/>
                    </a:ext>
                  </a:extLst>
                </a:gridCol>
                <a:gridCol w="2912127">
                  <a:extLst>
                    <a:ext uri="{9D8B030D-6E8A-4147-A177-3AD203B41FA5}">
                      <a16:colId xmlns:a16="http://schemas.microsoft.com/office/drawing/2014/main" val="20002"/>
                    </a:ext>
                  </a:extLst>
                </a:gridCol>
                <a:gridCol w="2023284">
                  <a:extLst>
                    <a:ext uri="{9D8B030D-6E8A-4147-A177-3AD203B41FA5}">
                      <a16:colId xmlns:a16="http://schemas.microsoft.com/office/drawing/2014/main" val="20003"/>
                    </a:ext>
                  </a:extLst>
                </a:gridCol>
              </a:tblGrid>
              <a:tr h="5778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en-US" altLang="zh-CN"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Author/ID</a:t>
                      </a:r>
                      <a:endParaRPr kumimoji="1" lang="zh-CN" altLang="en-US"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2699" marR="102699" marT="40053" marB="40053"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en-US" altLang="zh-CN"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Date</a:t>
                      </a:r>
                      <a:endParaRPr kumimoji="1" lang="zh-CN" altLang="en-US"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2699" marR="102699" marT="40053" marB="40053"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en-US" altLang="zh-CN"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Reviewer/ID</a:t>
                      </a:r>
                      <a:endParaRPr kumimoji="1" lang="zh-CN" altLang="en-US"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2699" marR="102699" marT="40053" marB="40053"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en-US" altLang="zh-CN"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New</a:t>
                      </a:r>
                      <a:r>
                        <a:rPr kumimoji="1" lang="zh-CN" altLang="zh-CN"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a:t>
                      </a:r>
                      <a:r>
                        <a:rPr kumimoji="1" lang="en-US" altLang="zh-CN"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 Update</a:t>
                      </a:r>
                      <a:endParaRPr kumimoji="1" lang="zh-CN" altLang="en-US" sz="16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2699" marR="102699" marT="40053" marB="40053"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04825">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889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889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889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889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4889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44" marR="104344"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70491851"/>
                  </a:ext>
                </a:extLst>
              </a:tr>
            </a:tbl>
          </a:graphicData>
        </a:graphic>
      </p:graphicFrame>
      <p:sp>
        <p:nvSpPr>
          <p:cNvPr id="35" name="文本占位符 7"/>
          <p:cNvSpPr>
            <a:spLocks noGrp="1"/>
          </p:cNvSpPr>
          <p:nvPr>
            <p:ph type="body" sz="quarter" idx="17" hasCustomPrompt="1"/>
          </p:nvPr>
        </p:nvSpPr>
        <p:spPr>
          <a:xfrm>
            <a:off x="1007535" y="1954509"/>
            <a:ext cx="3024237"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Course Code</a:t>
            </a:r>
          </a:p>
        </p:txBody>
      </p:sp>
      <p:sp>
        <p:nvSpPr>
          <p:cNvPr id="36" name="文本占位符 7"/>
          <p:cNvSpPr>
            <a:spLocks noGrp="1"/>
          </p:cNvSpPr>
          <p:nvPr>
            <p:ph type="body" sz="quarter" idx="18" hasCustomPrompt="1"/>
          </p:nvPr>
        </p:nvSpPr>
        <p:spPr>
          <a:xfrm>
            <a:off x="4079776" y="1954509"/>
            <a:ext cx="2110008"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Product</a:t>
            </a:r>
          </a:p>
        </p:txBody>
      </p:sp>
      <p:sp>
        <p:nvSpPr>
          <p:cNvPr id="37" name="文本占位符 7"/>
          <p:cNvSpPr>
            <a:spLocks noGrp="1"/>
          </p:cNvSpPr>
          <p:nvPr>
            <p:ph type="body" sz="quarter" idx="19" hasCustomPrompt="1"/>
          </p:nvPr>
        </p:nvSpPr>
        <p:spPr>
          <a:xfrm>
            <a:off x="6239934" y="1954509"/>
            <a:ext cx="2844398"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X.X</a:t>
            </a:r>
          </a:p>
        </p:txBody>
      </p:sp>
      <p:sp>
        <p:nvSpPr>
          <p:cNvPr id="38" name="文本占位符 7"/>
          <p:cNvSpPr>
            <a:spLocks noGrp="1"/>
          </p:cNvSpPr>
          <p:nvPr>
            <p:ph type="body" sz="quarter" idx="20" hasCustomPrompt="1"/>
          </p:nvPr>
        </p:nvSpPr>
        <p:spPr>
          <a:xfrm>
            <a:off x="9084333" y="1954509"/>
            <a:ext cx="2089190"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X.X</a:t>
            </a:r>
          </a:p>
        </p:txBody>
      </p:sp>
      <p:sp>
        <p:nvSpPr>
          <p:cNvPr id="39" name="文本占位符 7"/>
          <p:cNvSpPr>
            <a:spLocks noGrp="1"/>
          </p:cNvSpPr>
          <p:nvPr>
            <p:ph type="body" sz="quarter" idx="13" hasCustomPrompt="1"/>
          </p:nvPr>
        </p:nvSpPr>
        <p:spPr>
          <a:xfrm>
            <a:off x="1007533" y="3239574"/>
            <a:ext cx="3071784"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Author/ID</a:t>
            </a:r>
          </a:p>
        </p:txBody>
      </p:sp>
      <p:sp>
        <p:nvSpPr>
          <p:cNvPr id="40" name="文本占位符 7"/>
          <p:cNvSpPr>
            <a:spLocks noGrp="1"/>
          </p:cNvSpPr>
          <p:nvPr>
            <p:ph type="body" sz="quarter" idx="14" hasCustomPrompt="1"/>
          </p:nvPr>
        </p:nvSpPr>
        <p:spPr>
          <a:xfrm>
            <a:off x="4079776" y="3239574"/>
            <a:ext cx="2160157"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2015.01.25</a:t>
            </a:r>
            <a:endParaRPr lang="zh-CN" altLang="en-US" dirty="0"/>
          </a:p>
        </p:txBody>
      </p:sp>
      <p:sp>
        <p:nvSpPr>
          <p:cNvPr id="41" name="文本占位符 7"/>
          <p:cNvSpPr>
            <a:spLocks noGrp="1"/>
          </p:cNvSpPr>
          <p:nvPr>
            <p:ph type="body" sz="quarter" idx="15" hasCustomPrompt="1"/>
          </p:nvPr>
        </p:nvSpPr>
        <p:spPr>
          <a:xfrm>
            <a:off x="6239933" y="3239574"/>
            <a:ext cx="2928408"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Reviewer/ID</a:t>
            </a:r>
          </a:p>
        </p:txBody>
      </p:sp>
      <p:sp>
        <p:nvSpPr>
          <p:cNvPr id="42" name="文本占位符 7"/>
          <p:cNvSpPr>
            <a:spLocks noGrp="1"/>
          </p:cNvSpPr>
          <p:nvPr>
            <p:ph type="body" sz="quarter" idx="16" hasCustomPrompt="1"/>
          </p:nvPr>
        </p:nvSpPr>
        <p:spPr>
          <a:xfrm>
            <a:off x="9168341" y="3239574"/>
            <a:ext cx="2010757"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Type</a:t>
            </a:r>
            <a:endParaRPr lang="zh-CN" altLang="en-US" dirty="0"/>
          </a:p>
        </p:txBody>
      </p:sp>
      <p:sp>
        <p:nvSpPr>
          <p:cNvPr id="43" name="文本占位符 7">
            <a:extLst>
              <a:ext uri="{FF2B5EF4-FFF2-40B4-BE49-F238E27FC236}">
                <a16:creationId xmlns:a16="http://schemas.microsoft.com/office/drawing/2014/main" id="{44F86C3E-C49E-485B-8EB0-960F41282238}"/>
              </a:ext>
            </a:extLst>
          </p:cNvPr>
          <p:cNvSpPr>
            <a:spLocks noGrp="1"/>
          </p:cNvSpPr>
          <p:nvPr>
            <p:ph type="body" sz="quarter" idx="21" hasCustomPrompt="1"/>
          </p:nvPr>
        </p:nvSpPr>
        <p:spPr>
          <a:xfrm>
            <a:off x="1019436" y="3758738"/>
            <a:ext cx="3071784"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Author/ID</a:t>
            </a:r>
          </a:p>
        </p:txBody>
      </p:sp>
      <p:sp>
        <p:nvSpPr>
          <p:cNvPr id="44" name="文本占位符 7">
            <a:extLst>
              <a:ext uri="{FF2B5EF4-FFF2-40B4-BE49-F238E27FC236}">
                <a16:creationId xmlns:a16="http://schemas.microsoft.com/office/drawing/2014/main" id="{DB3D228B-4BFD-4782-B68D-12F66EA8C589}"/>
              </a:ext>
            </a:extLst>
          </p:cNvPr>
          <p:cNvSpPr>
            <a:spLocks noGrp="1"/>
          </p:cNvSpPr>
          <p:nvPr>
            <p:ph type="body" sz="quarter" idx="22" hasCustomPrompt="1"/>
          </p:nvPr>
        </p:nvSpPr>
        <p:spPr>
          <a:xfrm>
            <a:off x="4091679" y="3758738"/>
            <a:ext cx="2160157"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2015.01.25</a:t>
            </a:r>
            <a:endParaRPr lang="zh-CN" altLang="en-US" dirty="0"/>
          </a:p>
        </p:txBody>
      </p:sp>
      <p:sp>
        <p:nvSpPr>
          <p:cNvPr id="45" name="文本占位符 7">
            <a:extLst>
              <a:ext uri="{FF2B5EF4-FFF2-40B4-BE49-F238E27FC236}">
                <a16:creationId xmlns:a16="http://schemas.microsoft.com/office/drawing/2014/main" id="{FECCD724-6B1F-4104-8A9B-6B6764A3F859}"/>
              </a:ext>
            </a:extLst>
          </p:cNvPr>
          <p:cNvSpPr>
            <a:spLocks noGrp="1"/>
          </p:cNvSpPr>
          <p:nvPr>
            <p:ph type="body" sz="quarter" idx="23" hasCustomPrompt="1"/>
          </p:nvPr>
        </p:nvSpPr>
        <p:spPr>
          <a:xfrm>
            <a:off x="6251836" y="3758738"/>
            <a:ext cx="2928408"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Reviewer/ID</a:t>
            </a:r>
          </a:p>
        </p:txBody>
      </p:sp>
      <p:sp>
        <p:nvSpPr>
          <p:cNvPr id="46" name="文本占位符 7">
            <a:extLst>
              <a:ext uri="{FF2B5EF4-FFF2-40B4-BE49-F238E27FC236}">
                <a16:creationId xmlns:a16="http://schemas.microsoft.com/office/drawing/2014/main" id="{57E1C633-41F6-4A25-9DB3-D6799CE610DD}"/>
              </a:ext>
            </a:extLst>
          </p:cNvPr>
          <p:cNvSpPr>
            <a:spLocks noGrp="1"/>
          </p:cNvSpPr>
          <p:nvPr>
            <p:ph type="body" sz="quarter" idx="24" hasCustomPrompt="1"/>
          </p:nvPr>
        </p:nvSpPr>
        <p:spPr>
          <a:xfrm>
            <a:off x="9180244" y="3758738"/>
            <a:ext cx="2016166"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Type</a:t>
            </a:r>
            <a:endParaRPr lang="zh-CN" altLang="en-US" dirty="0"/>
          </a:p>
        </p:txBody>
      </p:sp>
      <p:sp>
        <p:nvSpPr>
          <p:cNvPr id="47" name="文本占位符 7">
            <a:extLst>
              <a:ext uri="{FF2B5EF4-FFF2-40B4-BE49-F238E27FC236}">
                <a16:creationId xmlns:a16="http://schemas.microsoft.com/office/drawing/2014/main" id="{C68CBD59-B896-4217-9781-389A1B11CE8D}"/>
              </a:ext>
            </a:extLst>
          </p:cNvPr>
          <p:cNvSpPr>
            <a:spLocks noGrp="1"/>
          </p:cNvSpPr>
          <p:nvPr>
            <p:ph type="body" sz="quarter" idx="25" hasCustomPrompt="1"/>
          </p:nvPr>
        </p:nvSpPr>
        <p:spPr>
          <a:xfrm>
            <a:off x="995796" y="4227621"/>
            <a:ext cx="3071784"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Author/ID</a:t>
            </a:r>
          </a:p>
        </p:txBody>
      </p:sp>
      <p:sp>
        <p:nvSpPr>
          <p:cNvPr id="48" name="文本占位符 7">
            <a:extLst>
              <a:ext uri="{FF2B5EF4-FFF2-40B4-BE49-F238E27FC236}">
                <a16:creationId xmlns:a16="http://schemas.microsoft.com/office/drawing/2014/main" id="{791E82EE-AF55-486C-953D-3BD5CEE81CE4}"/>
              </a:ext>
            </a:extLst>
          </p:cNvPr>
          <p:cNvSpPr>
            <a:spLocks noGrp="1"/>
          </p:cNvSpPr>
          <p:nvPr>
            <p:ph type="body" sz="quarter" idx="26" hasCustomPrompt="1"/>
          </p:nvPr>
        </p:nvSpPr>
        <p:spPr>
          <a:xfrm>
            <a:off x="4068039" y="4227621"/>
            <a:ext cx="2160157"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2015.01.25</a:t>
            </a:r>
            <a:endParaRPr lang="zh-CN" altLang="en-US" dirty="0"/>
          </a:p>
        </p:txBody>
      </p:sp>
      <p:sp>
        <p:nvSpPr>
          <p:cNvPr id="49" name="文本占位符 7">
            <a:extLst>
              <a:ext uri="{FF2B5EF4-FFF2-40B4-BE49-F238E27FC236}">
                <a16:creationId xmlns:a16="http://schemas.microsoft.com/office/drawing/2014/main" id="{0F4FBCD0-2E04-4942-AFAF-B2774F425FB6}"/>
              </a:ext>
            </a:extLst>
          </p:cNvPr>
          <p:cNvSpPr>
            <a:spLocks noGrp="1"/>
          </p:cNvSpPr>
          <p:nvPr>
            <p:ph type="body" sz="quarter" idx="27" hasCustomPrompt="1"/>
          </p:nvPr>
        </p:nvSpPr>
        <p:spPr>
          <a:xfrm>
            <a:off x="6228196" y="4227621"/>
            <a:ext cx="2928408"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Reviewer/ID</a:t>
            </a:r>
          </a:p>
        </p:txBody>
      </p:sp>
      <p:sp>
        <p:nvSpPr>
          <p:cNvPr id="50" name="文本占位符 7">
            <a:extLst>
              <a:ext uri="{FF2B5EF4-FFF2-40B4-BE49-F238E27FC236}">
                <a16:creationId xmlns:a16="http://schemas.microsoft.com/office/drawing/2014/main" id="{701F8BDF-8D3E-4528-8B32-92CDA38CF25C}"/>
              </a:ext>
            </a:extLst>
          </p:cNvPr>
          <p:cNvSpPr>
            <a:spLocks noGrp="1"/>
          </p:cNvSpPr>
          <p:nvPr>
            <p:ph type="body" sz="quarter" idx="28" hasCustomPrompt="1"/>
          </p:nvPr>
        </p:nvSpPr>
        <p:spPr>
          <a:xfrm>
            <a:off x="9156604" y="4227621"/>
            <a:ext cx="2039806"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Type</a:t>
            </a:r>
            <a:endParaRPr lang="zh-CN" altLang="en-US" dirty="0"/>
          </a:p>
        </p:txBody>
      </p:sp>
      <p:sp>
        <p:nvSpPr>
          <p:cNvPr id="51" name="文本占位符 7">
            <a:extLst>
              <a:ext uri="{FF2B5EF4-FFF2-40B4-BE49-F238E27FC236}">
                <a16:creationId xmlns:a16="http://schemas.microsoft.com/office/drawing/2014/main" id="{2DAE044E-F1B2-424B-BDD0-3E92A10C4695}"/>
              </a:ext>
            </a:extLst>
          </p:cNvPr>
          <p:cNvSpPr>
            <a:spLocks noGrp="1"/>
          </p:cNvSpPr>
          <p:nvPr>
            <p:ph type="body" sz="quarter" idx="29" hasCustomPrompt="1"/>
          </p:nvPr>
        </p:nvSpPr>
        <p:spPr>
          <a:xfrm>
            <a:off x="1019436" y="4731677"/>
            <a:ext cx="3071784"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Author/ID</a:t>
            </a:r>
          </a:p>
        </p:txBody>
      </p:sp>
      <p:sp>
        <p:nvSpPr>
          <p:cNvPr id="52" name="文本占位符 7">
            <a:extLst>
              <a:ext uri="{FF2B5EF4-FFF2-40B4-BE49-F238E27FC236}">
                <a16:creationId xmlns:a16="http://schemas.microsoft.com/office/drawing/2014/main" id="{19929436-360F-44DC-A864-1DA42B59198F}"/>
              </a:ext>
            </a:extLst>
          </p:cNvPr>
          <p:cNvSpPr>
            <a:spLocks noGrp="1"/>
          </p:cNvSpPr>
          <p:nvPr>
            <p:ph type="body" sz="quarter" idx="30" hasCustomPrompt="1"/>
          </p:nvPr>
        </p:nvSpPr>
        <p:spPr>
          <a:xfrm>
            <a:off x="4091679" y="4731677"/>
            <a:ext cx="2160157"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2015.01.25</a:t>
            </a:r>
            <a:endParaRPr lang="zh-CN" altLang="en-US" dirty="0"/>
          </a:p>
        </p:txBody>
      </p:sp>
      <p:sp>
        <p:nvSpPr>
          <p:cNvPr id="53" name="文本占位符 7">
            <a:extLst>
              <a:ext uri="{FF2B5EF4-FFF2-40B4-BE49-F238E27FC236}">
                <a16:creationId xmlns:a16="http://schemas.microsoft.com/office/drawing/2014/main" id="{E3F04EDE-0D87-45F2-9033-289878AAF2FA}"/>
              </a:ext>
            </a:extLst>
          </p:cNvPr>
          <p:cNvSpPr>
            <a:spLocks noGrp="1"/>
          </p:cNvSpPr>
          <p:nvPr>
            <p:ph type="body" sz="quarter" idx="31" hasCustomPrompt="1"/>
          </p:nvPr>
        </p:nvSpPr>
        <p:spPr>
          <a:xfrm>
            <a:off x="6251836" y="4731677"/>
            <a:ext cx="2928408"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Reviewer/ID</a:t>
            </a:r>
          </a:p>
        </p:txBody>
      </p:sp>
      <p:sp>
        <p:nvSpPr>
          <p:cNvPr id="54" name="文本占位符 7">
            <a:extLst>
              <a:ext uri="{FF2B5EF4-FFF2-40B4-BE49-F238E27FC236}">
                <a16:creationId xmlns:a16="http://schemas.microsoft.com/office/drawing/2014/main" id="{3F9FD2BB-87FB-42F0-8418-F87E96763F68}"/>
              </a:ext>
            </a:extLst>
          </p:cNvPr>
          <p:cNvSpPr>
            <a:spLocks noGrp="1"/>
          </p:cNvSpPr>
          <p:nvPr>
            <p:ph type="body" sz="quarter" idx="32" hasCustomPrompt="1"/>
          </p:nvPr>
        </p:nvSpPr>
        <p:spPr>
          <a:xfrm>
            <a:off x="9180244" y="4731677"/>
            <a:ext cx="2004429"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Type</a:t>
            </a:r>
            <a:endParaRPr lang="zh-CN" altLang="en-US" dirty="0"/>
          </a:p>
        </p:txBody>
      </p:sp>
      <p:sp>
        <p:nvSpPr>
          <p:cNvPr id="55" name="文本占位符 7">
            <a:extLst>
              <a:ext uri="{FF2B5EF4-FFF2-40B4-BE49-F238E27FC236}">
                <a16:creationId xmlns:a16="http://schemas.microsoft.com/office/drawing/2014/main" id="{450C36C1-EC46-4EAC-8A54-EFB2EF58F730}"/>
              </a:ext>
            </a:extLst>
          </p:cNvPr>
          <p:cNvSpPr>
            <a:spLocks noGrp="1"/>
          </p:cNvSpPr>
          <p:nvPr>
            <p:ph type="body" sz="quarter" idx="33" hasCustomPrompt="1"/>
          </p:nvPr>
        </p:nvSpPr>
        <p:spPr>
          <a:xfrm>
            <a:off x="995796" y="5199729"/>
            <a:ext cx="3071784"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Author/ID</a:t>
            </a:r>
          </a:p>
        </p:txBody>
      </p:sp>
      <p:sp>
        <p:nvSpPr>
          <p:cNvPr id="56" name="文本占位符 7">
            <a:extLst>
              <a:ext uri="{FF2B5EF4-FFF2-40B4-BE49-F238E27FC236}">
                <a16:creationId xmlns:a16="http://schemas.microsoft.com/office/drawing/2014/main" id="{06E305FB-6351-4BDD-B27A-CA91C0B55424}"/>
              </a:ext>
            </a:extLst>
          </p:cNvPr>
          <p:cNvSpPr>
            <a:spLocks noGrp="1"/>
          </p:cNvSpPr>
          <p:nvPr>
            <p:ph type="body" sz="quarter" idx="34" hasCustomPrompt="1"/>
          </p:nvPr>
        </p:nvSpPr>
        <p:spPr>
          <a:xfrm>
            <a:off x="4068039" y="5199729"/>
            <a:ext cx="2160157"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2015.01.25</a:t>
            </a:r>
            <a:endParaRPr lang="zh-CN" altLang="en-US" dirty="0"/>
          </a:p>
        </p:txBody>
      </p:sp>
      <p:sp>
        <p:nvSpPr>
          <p:cNvPr id="57" name="文本占位符 7">
            <a:extLst>
              <a:ext uri="{FF2B5EF4-FFF2-40B4-BE49-F238E27FC236}">
                <a16:creationId xmlns:a16="http://schemas.microsoft.com/office/drawing/2014/main" id="{986CE630-9BBE-44AB-B3AC-29A48255E185}"/>
              </a:ext>
            </a:extLst>
          </p:cNvPr>
          <p:cNvSpPr>
            <a:spLocks noGrp="1"/>
          </p:cNvSpPr>
          <p:nvPr>
            <p:ph type="body" sz="quarter" idx="35" hasCustomPrompt="1"/>
          </p:nvPr>
        </p:nvSpPr>
        <p:spPr>
          <a:xfrm>
            <a:off x="6228196" y="5199729"/>
            <a:ext cx="2928408"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Reviewer/ID</a:t>
            </a:r>
          </a:p>
        </p:txBody>
      </p:sp>
      <p:sp>
        <p:nvSpPr>
          <p:cNvPr id="58" name="文本占位符 7">
            <a:extLst>
              <a:ext uri="{FF2B5EF4-FFF2-40B4-BE49-F238E27FC236}">
                <a16:creationId xmlns:a16="http://schemas.microsoft.com/office/drawing/2014/main" id="{4DDD786F-E21B-4BBC-A377-D2EC3EE50688}"/>
              </a:ext>
            </a:extLst>
          </p:cNvPr>
          <p:cNvSpPr>
            <a:spLocks noGrp="1"/>
          </p:cNvSpPr>
          <p:nvPr>
            <p:ph type="body" sz="quarter" idx="36" hasCustomPrompt="1"/>
          </p:nvPr>
        </p:nvSpPr>
        <p:spPr>
          <a:xfrm>
            <a:off x="9156604" y="5199729"/>
            <a:ext cx="2016221"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Type</a:t>
            </a:r>
            <a:endParaRPr lang="zh-CN" altLang="en-US" dirty="0"/>
          </a:p>
        </p:txBody>
      </p:sp>
      <p:sp>
        <p:nvSpPr>
          <p:cNvPr id="59" name="文本占位符 7">
            <a:extLst>
              <a:ext uri="{FF2B5EF4-FFF2-40B4-BE49-F238E27FC236}">
                <a16:creationId xmlns:a16="http://schemas.microsoft.com/office/drawing/2014/main" id="{EE728293-3BC5-4224-A4F0-27996EC76EA2}"/>
              </a:ext>
            </a:extLst>
          </p:cNvPr>
          <p:cNvSpPr>
            <a:spLocks noGrp="1"/>
          </p:cNvSpPr>
          <p:nvPr>
            <p:ph type="body" sz="quarter" idx="37" hasCustomPrompt="1"/>
          </p:nvPr>
        </p:nvSpPr>
        <p:spPr>
          <a:xfrm>
            <a:off x="1019436" y="5703785"/>
            <a:ext cx="3071784"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Author/ID</a:t>
            </a:r>
          </a:p>
        </p:txBody>
      </p:sp>
      <p:sp>
        <p:nvSpPr>
          <p:cNvPr id="60" name="文本占位符 7">
            <a:extLst>
              <a:ext uri="{FF2B5EF4-FFF2-40B4-BE49-F238E27FC236}">
                <a16:creationId xmlns:a16="http://schemas.microsoft.com/office/drawing/2014/main" id="{84C5C924-BCE5-46C8-9041-30EDC3D85E52}"/>
              </a:ext>
            </a:extLst>
          </p:cNvPr>
          <p:cNvSpPr>
            <a:spLocks noGrp="1"/>
          </p:cNvSpPr>
          <p:nvPr>
            <p:ph type="body" sz="quarter" idx="38" hasCustomPrompt="1"/>
          </p:nvPr>
        </p:nvSpPr>
        <p:spPr>
          <a:xfrm>
            <a:off x="4091679" y="5703785"/>
            <a:ext cx="2160157"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2015.01.25</a:t>
            </a:r>
            <a:endParaRPr lang="zh-CN" altLang="en-US" dirty="0"/>
          </a:p>
        </p:txBody>
      </p:sp>
      <p:sp>
        <p:nvSpPr>
          <p:cNvPr id="61" name="文本占位符 7">
            <a:extLst>
              <a:ext uri="{FF2B5EF4-FFF2-40B4-BE49-F238E27FC236}">
                <a16:creationId xmlns:a16="http://schemas.microsoft.com/office/drawing/2014/main" id="{1DBD4C29-C885-4339-873D-B55FBD81DDFE}"/>
              </a:ext>
            </a:extLst>
          </p:cNvPr>
          <p:cNvSpPr>
            <a:spLocks noGrp="1"/>
          </p:cNvSpPr>
          <p:nvPr>
            <p:ph type="body" sz="quarter" idx="39" hasCustomPrompt="1"/>
          </p:nvPr>
        </p:nvSpPr>
        <p:spPr>
          <a:xfrm>
            <a:off x="6251836" y="5703785"/>
            <a:ext cx="2928408" cy="504887"/>
          </a:xfrm>
          <a:prstGeom prst="rect">
            <a:avLst/>
          </a:prstGeom>
        </p:spPr>
        <p:txBody>
          <a:bodyPr anchor="ctr"/>
          <a:lstStyle>
            <a:lvl1pPr marL="0" marR="0" indent="0" algn="ctr" defTabSz="914377" rtl="0" eaLnBrk="1" fontAlgn="base" latinLnBrk="0" hangingPunct="1">
              <a:lnSpc>
                <a:spcPct val="100000"/>
              </a:lnSpc>
              <a:spcBef>
                <a:spcPct val="30000"/>
              </a:spcBef>
              <a:spcAft>
                <a:spcPct val="0"/>
              </a:spcAft>
              <a:buClr>
                <a:srgbClr val="808080"/>
              </a:buClr>
              <a:buSzPct val="60000"/>
              <a:buFont typeface="Wingdings" pitchFamily="2" charset="2"/>
              <a:buNone/>
              <a:tabLst/>
              <a:defRPr sz="1600" baseline="0">
                <a:latin typeface="Huawei Sans" panose="020C0503030203020204" pitchFamily="34" charset="0"/>
                <a:ea typeface="方正兰亭黑简体" panose="02000000000000000000" pitchFamily="2" charset="-122"/>
              </a:defRPr>
            </a:lvl1pPr>
          </a:lstStyle>
          <a:p>
            <a:pPr lvl="0"/>
            <a:r>
              <a:rPr lang="en-US" altLang="zh-CN" dirty="0"/>
              <a:t>Reviewer/ID</a:t>
            </a:r>
          </a:p>
        </p:txBody>
      </p:sp>
      <p:sp>
        <p:nvSpPr>
          <p:cNvPr id="62" name="文本占位符 7">
            <a:extLst>
              <a:ext uri="{FF2B5EF4-FFF2-40B4-BE49-F238E27FC236}">
                <a16:creationId xmlns:a16="http://schemas.microsoft.com/office/drawing/2014/main" id="{6D84506C-645A-472E-A06C-3A65A7744312}"/>
              </a:ext>
            </a:extLst>
          </p:cNvPr>
          <p:cNvSpPr>
            <a:spLocks noGrp="1"/>
          </p:cNvSpPr>
          <p:nvPr>
            <p:ph type="body" sz="quarter" idx="40" hasCustomPrompt="1"/>
          </p:nvPr>
        </p:nvSpPr>
        <p:spPr>
          <a:xfrm>
            <a:off x="9180244" y="5703785"/>
            <a:ext cx="1993279" cy="504887"/>
          </a:xfrm>
          <a:prstGeom prst="rect">
            <a:avLst/>
          </a:prstGeom>
        </p:spPr>
        <p:txBody>
          <a:bodyPr anchor="ctr"/>
          <a:lstStyle>
            <a:lvl1pPr algn="ctr">
              <a:lnSpc>
                <a:spcPct val="100000"/>
              </a:lnSpc>
              <a:buNone/>
              <a:defRPr sz="1600" baseline="0">
                <a:latin typeface="Huawei Sans" panose="020C0503030203020204" pitchFamily="34" charset="0"/>
                <a:ea typeface="方正兰亭黑简体" panose="02000000000000000000" pitchFamily="2" charset="-122"/>
              </a:defRPr>
            </a:lvl1pPr>
          </a:lstStyle>
          <a:p>
            <a:pPr lvl="0"/>
            <a:r>
              <a:rPr lang="en-US" altLang="zh-CN" dirty="0"/>
              <a:t>Type</a:t>
            </a:r>
            <a:endParaRPr lang="zh-CN" altLang="en-US" dirty="0"/>
          </a:p>
        </p:txBody>
      </p:sp>
    </p:spTree>
    <p:extLst>
      <p:ext uri="{BB962C8B-B14F-4D97-AF65-F5344CB8AC3E}">
        <p14:creationId xmlns:p14="http://schemas.microsoft.com/office/powerpoint/2010/main" val="3897983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3#前言">
    <p:bg bwMode="gray">
      <p:bgPr>
        <a:solidFill>
          <a:srgbClr val="EBEBEB"/>
        </a:solidFill>
        <a:effectLst/>
      </p:bgPr>
    </p:bg>
    <p:spTree>
      <p:nvGrpSpPr>
        <p:cNvPr id="1" name=""/>
        <p:cNvGrpSpPr/>
        <p:nvPr/>
      </p:nvGrpSpPr>
      <p:grpSpPr>
        <a:xfrm>
          <a:off x="0" y="0"/>
          <a:ext cx="0" cy="0"/>
          <a:chOff x="0" y="0"/>
          <a:chExt cx="0" cy="0"/>
        </a:xfrm>
      </p:grpSpPr>
      <p:sp>
        <p:nvSpPr>
          <p:cNvPr id="5" name="文本占位符 6"/>
          <p:cNvSpPr>
            <a:spLocks noGrp="1"/>
          </p:cNvSpPr>
          <p:nvPr>
            <p:ph type="body" sz="quarter" idx="10" hasCustomPrompt="1"/>
          </p:nvPr>
        </p:nvSpPr>
        <p:spPr>
          <a:xfrm>
            <a:off x="1019174" y="1844675"/>
            <a:ext cx="10153651" cy="4082668"/>
          </a:xfrm>
          <a:prstGeom prst="rect">
            <a:avLst/>
          </a:prstGeom>
        </p:spPr>
        <p:txBody>
          <a:bodyPr/>
          <a:lstStyle>
            <a:lvl1pPr marL="302279" indent="-302279" algn="just" eaLnBrk="1" fontAlgn="ctr" hangingPunct="1">
              <a:buClrTx/>
              <a:buSzPct val="50000"/>
              <a:buFont typeface="Wingdings" panose="05000000000000000000" pitchFamily="2" charset="2"/>
              <a:buChar char="l"/>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fontAlgn="ctr">
              <a:buClrTx/>
              <a:buSzPct val="50000"/>
              <a:buFont typeface="Wingdings" panose="05000000000000000000" pitchFamily="2" charset="2"/>
              <a:buChar char="p"/>
              <a:defRPr baseline="0">
                <a:solidFill>
                  <a:schemeClr val="tx1"/>
                </a:solidFill>
                <a:latin typeface="Huawei Sans" panose="020C0503030203020204" pitchFamily="34" charset="0"/>
                <a:ea typeface="方正兰亭黑简体" panose="02000000000000000000" pitchFamily="2" charset="-122"/>
              </a:defRPr>
            </a:lvl2pPr>
            <a:lvl3pPr marL="1003998" indent="-201519" fontAlgn="ctr">
              <a:buSzPct val="50000"/>
              <a:buFont typeface="Wingdings" panose="05000000000000000000" pitchFamily="2" charset="2"/>
              <a:buChar char="n"/>
              <a:defRPr lang="zh-CN" altLang="en-US" baseline="0" dirty="0" smtClean="0">
                <a:solidFill>
                  <a:schemeClr val="tx1"/>
                </a:solidFill>
                <a:latin typeface="Huawei Sans" panose="020C0503030203020204" pitchFamily="34" charset="0"/>
                <a:ea typeface="方正兰亭黑简体" panose="02000000000000000000" pitchFamily="2" charset="-122"/>
              </a:defRPr>
            </a:lvl3pPr>
            <a:lvl4pPr fontAlgn="ctr">
              <a:defRPr baseline="0">
                <a:latin typeface="Huawei Sans" panose="020C0503030203020204" pitchFamily="34" charset="0"/>
                <a:ea typeface="方正兰亭黑简体" panose="02000000000000000000" pitchFamily="2" charset="-122"/>
              </a:defRPr>
            </a:lvl4pPr>
            <a:lvl5pPr marL="1802879" indent="-201519" fontAlgn="ctr">
              <a:buClrTx/>
              <a:buFont typeface="Huawei Sans" panose="020C0503030203020204" pitchFamily="34" charset="0"/>
              <a:buChar char="~"/>
              <a:defRPr baseline="0">
                <a:latin typeface="Huawei Sans" panose="020C0503030203020204" pitchFamily="34" charset="0"/>
                <a:ea typeface="方正兰亭黑简体" panose="02000000000000000000" pitchFamily="2" charset="-122"/>
              </a:defRPr>
            </a:lvl5pPr>
          </a:lstStyle>
          <a:p>
            <a:pPr eaLnBrk="1" hangingPunct="1"/>
            <a:r>
              <a:rPr lang="en-US" altLang="zh-CN" dirty="0"/>
              <a:t>The chapter describes ...</a:t>
            </a:r>
            <a:endParaRPr lang="zh-CN" altLang="en-US" dirty="0"/>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a:p>
            <a:pPr eaLnBrk="1" hangingPunct="1"/>
            <a:endParaRPr lang="en-US" altLang="zh-CN" dirty="0"/>
          </a:p>
        </p:txBody>
      </p:sp>
      <p:cxnSp>
        <p:nvCxnSpPr>
          <p:cNvPr id="6" name="直线连接符 14">
            <a:extLst>
              <a:ext uri="{FF2B5EF4-FFF2-40B4-BE49-F238E27FC236}">
                <a16:creationId xmlns:a16="http://schemas.microsoft.com/office/drawing/2014/main" id="{C79E9F57-49BC-DC4A-B843-36D48051C848}"/>
              </a:ext>
            </a:extLst>
          </p:cNvPr>
          <p:cNvCxnSpPr>
            <a:cxnSpLocks/>
          </p:cNvCxnSpPr>
          <p:nvPr userDrawn="1"/>
        </p:nvCxnSpPr>
        <p:spPr>
          <a:xfrm flipH="1">
            <a:off x="1029917" y="1349255"/>
            <a:ext cx="2160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7" name="文本框 16">
            <a:extLst>
              <a:ext uri="{FF2B5EF4-FFF2-40B4-BE49-F238E27FC236}">
                <a16:creationId xmlns:a16="http://schemas.microsoft.com/office/drawing/2014/main" id="{568EC886-2612-1F43-AB51-21A76A078357}"/>
              </a:ext>
            </a:extLst>
          </p:cNvPr>
          <p:cNvSpPr txBox="1"/>
          <p:nvPr userDrawn="1"/>
        </p:nvSpPr>
        <p:spPr>
          <a:xfrm>
            <a:off x="918916" y="630373"/>
            <a:ext cx="2398413" cy="707886"/>
          </a:xfrm>
          <a:prstGeom prst="rect">
            <a:avLst/>
          </a:prstGeom>
          <a:noFill/>
        </p:spPr>
        <p:txBody>
          <a:bodyPr wrap="none" rtlCol="0">
            <a:spAutoFit/>
          </a:bodyPr>
          <a:lstStyle/>
          <a:p>
            <a:pPr marL="0" marR="0" lvl="0" indent="0" algn="l" defTabSz="914478" rtl="0" eaLnBrk="1" fontAlgn="auto" latinLnBrk="0" hangingPunct="1">
              <a:lnSpc>
                <a:spcPct val="100000"/>
              </a:lnSpc>
              <a:spcBef>
                <a:spcPts val="0"/>
              </a:spcBef>
              <a:spcAft>
                <a:spcPts val="0"/>
              </a:spcAft>
              <a:buClrTx/>
              <a:buSzTx/>
              <a:buFontTx/>
              <a:buNone/>
              <a:tabLst/>
              <a:defRPr/>
            </a:pPr>
            <a:r>
              <a:rPr lang="en-US" altLang="zh-CN" sz="4000" b="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Foreword</a:t>
            </a:r>
            <a:endParaRPr lang="zh-CN" altLang="en-US" sz="4000" b="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endParaRPr>
          </a:p>
        </p:txBody>
      </p:sp>
    </p:spTree>
    <p:extLst>
      <p:ext uri="{BB962C8B-B14F-4D97-AF65-F5344CB8AC3E}">
        <p14:creationId xmlns:p14="http://schemas.microsoft.com/office/powerpoint/2010/main" val="499053660"/>
      </p:ext>
    </p:extLst>
  </p:cSld>
  <p:clrMapOvr>
    <a:masterClrMapping/>
  </p:clrMapOvr>
  <p:extLst>
    <p:ext uri="{DCECCB84-F9BA-43D5-87BE-67443E8EF086}">
      <p15:sldGuideLst xmlns:p15="http://schemas.microsoft.com/office/powerpoint/2012/main">
        <p15:guide id="1" pos="643" userDrawn="1">
          <p15:clr>
            <a:srgbClr val="FBAE40"/>
          </p15:clr>
        </p15:guide>
        <p15:guide id="2" pos="7039" userDrawn="1">
          <p15:clr>
            <a:srgbClr val="FBAE40"/>
          </p15:clr>
        </p15:guide>
        <p15:guide id="3" orient="horz" pos="116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4#目标">
    <p:bg bwMode="gray">
      <p:bgPr>
        <a:solidFill>
          <a:srgbClr val="EBEBEB"/>
        </a:solidFill>
        <a:effectLst/>
      </p:bgPr>
    </p:bg>
    <p:spTree>
      <p:nvGrpSpPr>
        <p:cNvPr id="1" name=""/>
        <p:cNvGrpSpPr/>
        <p:nvPr/>
      </p:nvGrpSpPr>
      <p:grpSpPr>
        <a:xfrm>
          <a:off x="0" y="0"/>
          <a:ext cx="0" cy="0"/>
          <a:chOff x="0" y="0"/>
          <a:chExt cx="0" cy="0"/>
        </a:xfrm>
      </p:grpSpPr>
      <p:sp>
        <p:nvSpPr>
          <p:cNvPr id="5" name="文本占位符 6"/>
          <p:cNvSpPr>
            <a:spLocks noGrp="1"/>
          </p:cNvSpPr>
          <p:nvPr>
            <p:ph type="body" sz="quarter" idx="10" hasCustomPrompt="1"/>
          </p:nvPr>
        </p:nvSpPr>
        <p:spPr>
          <a:xfrm>
            <a:off x="1019174" y="1844675"/>
            <a:ext cx="10153651" cy="4082668"/>
          </a:xfrm>
          <a:prstGeom prst="rect">
            <a:avLst/>
          </a:prstGeom>
        </p:spPr>
        <p:txBody>
          <a:bodyPr/>
          <a:lstStyle>
            <a:lvl1pPr marL="0" marR="0" indent="0" algn="just" defTabSz="914034" rtl="0" eaLnBrk="1" fontAlgn="ctr" latinLnBrk="0" hangingPunct="1">
              <a:lnSpc>
                <a:spcPct val="140000"/>
              </a:lnSpc>
              <a:spcBef>
                <a:spcPts val="792"/>
              </a:spcBef>
              <a:spcAft>
                <a:spcPts val="0"/>
              </a:spcAft>
              <a:buClrTx/>
              <a:buSzPct val="50000"/>
              <a:buFont typeface="Wingdings" panose="05000000000000000000" pitchFamily="2" charset="2"/>
              <a:buNone/>
              <a:tabLst/>
              <a:defRPr kumimoji="0" lang="en-US" altLang="zh-CN" sz="2200" b="0" i="0" u="none" strike="noStrike" kern="0" cap="none" spc="0" normalizeH="0" baseline="0" noProof="0" smtClean="0">
                <a:ln>
                  <a:noFill/>
                </a:ln>
                <a:solidFill>
                  <a:srgbClr val="000000"/>
                </a:solidFill>
                <a:effectLst/>
                <a:uLnTx/>
                <a:uFillTx/>
                <a:latin typeface="Huawei Sans" panose="020C0503030203020204" pitchFamily="34" charset="0"/>
                <a:ea typeface="方正兰亭黑简体" panose="02000000000000000000" pitchFamily="2" charset="-122"/>
              </a:defRPr>
            </a:lvl1pPr>
            <a:lvl2pPr marL="654938" indent="-251899" fontAlgn="ctr">
              <a:buClrTx/>
              <a:buSzPct val="50000"/>
              <a:buFont typeface="Wingdings" panose="05000000000000000000" pitchFamily="2" charset="2"/>
              <a:buChar char="p"/>
              <a:defRPr baseline="0">
                <a:solidFill>
                  <a:schemeClr val="tx1"/>
                </a:solidFill>
                <a:latin typeface="Huawei Sans" panose="020C0503030203020204" pitchFamily="34" charset="0"/>
                <a:ea typeface="方正兰亭黑简体" panose="02000000000000000000" pitchFamily="2" charset="-122"/>
              </a:defRPr>
            </a:lvl2pPr>
            <a:lvl3pPr marL="1003998" indent="-201519" fontAlgn="ctr">
              <a:buSzPct val="50000"/>
              <a:buFont typeface="Wingdings" panose="05000000000000000000" pitchFamily="2" charset="2"/>
              <a:buChar char="n"/>
              <a:defRPr lang="zh-CN" altLang="en-US" baseline="0" dirty="0" smtClean="0">
                <a:solidFill>
                  <a:schemeClr val="tx1"/>
                </a:solidFill>
                <a:latin typeface="Huawei Sans" panose="020C0503030203020204" pitchFamily="34" charset="0"/>
                <a:ea typeface="方正兰亭黑简体" panose="02000000000000000000" pitchFamily="2" charset="-122"/>
              </a:defRPr>
            </a:lvl3pPr>
            <a:lvl4pPr fontAlgn="ctr">
              <a:defRPr baseline="0">
                <a:latin typeface="Huawei Sans" panose="020C0503030203020204" pitchFamily="34" charset="0"/>
                <a:ea typeface="方正兰亭黑简体" panose="02000000000000000000" pitchFamily="2" charset="-122"/>
              </a:defRPr>
            </a:lvl4pPr>
            <a:lvl5pPr marL="1802879" indent="-201519" fontAlgn="ctr">
              <a:buClrTx/>
              <a:buFont typeface="Huawei Sans" panose="020C0503030203020204" pitchFamily="34" charset="0"/>
              <a:buChar char="~"/>
              <a:defRPr baseline="0">
                <a:latin typeface="Huawei Sans" panose="020C0503030203020204" pitchFamily="34" charset="0"/>
                <a:ea typeface="方正兰亭黑简体" panose="02000000000000000000" pitchFamily="2" charset="-122"/>
              </a:defRPr>
            </a:lvl5pPr>
          </a:lstStyle>
          <a:p>
            <a:pPr marL="302279" marR="0" lvl="0" indent="-302279" algn="just" defTabSz="914034" rtl="0" eaLnBrk="1" fontAlgn="ctr" latinLnBrk="0" hangingPunct="1">
              <a:lnSpc>
                <a:spcPct val="140000"/>
              </a:lnSpc>
              <a:spcBef>
                <a:spcPts val="792"/>
              </a:spcBef>
              <a:spcAft>
                <a:spcPts val="0"/>
              </a:spcAft>
              <a:buClrTx/>
              <a:buSzPct val="50000"/>
              <a:buFont typeface="Wingdings" panose="05000000000000000000" pitchFamily="2" charset="2"/>
              <a:buChar char="l"/>
              <a:tabLst/>
              <a:defRPr/>
            </a:pPr>
            <a:r>
              <a:rPr kumimoji="0" lang="en-US" altLang="zh-CN" sz="2200" b="0" i="0" u="none" strike="noStrike" kern="0" cap="none" spc="0" normalizeH="0" baseline="0" noProof="0" dirty="0">
                <a:ln>
                  <a:noFill/>
                </a:ln>
                <a:solidFill>
                  <a:srgbClr val="000000"/>
                </a:solidFill>
                <a:effectLst/>
                <a:uLnTx/>
                <a:uFillTx/>
                <a:latin typeface="+mn-lt"/>
                <a:ea typeface="+mn-ea"/>
                <a:cs typeface="+mn-cs"/>
              </a:rPr>
              <a:t>On completion of this course, you will be able to:</a:t>
            </a:r>
            <a:endParaRPr lang="en-US" altLang="zh-CN" dirty="0"/>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a:p>
            <a:pPr eaLnBrk="1" hangingPunct="1"/>
            <a:endParaRPr lang="en-US" altLang="zh-CN" dirty="0"/>
          </a:p>
        </p:txBody>
      </p:sp>
      <p:cxnSp>
        <p:nvCxnSpPr>
          <p:cNvPr id="6" name="直线连接符 14">
            <a:extLst>
              <a:ext uri="{FF2B5EF4-FFF2-40B4-BE49-F238E27FC236}">
                <a16:creationId xmlns:a16="http://schemas.microsoft.com/office/drawing/2014/main" id="{C79E9F57-49BC-DC4A-B843-36D48051C848}"/>
              </a:ext>
            </a:extLst>
          </p:cNvPr>
          <p:cNvCxnSpPr>
            <a:cxnSpLocks/>
          </p:cNvCxnSpPr>
          <p:nvPr userDrawn="1"/>
        </p:nvCxnSpPr>
        <p:spPr>
          <a:xfrm flipH="1">
            <a:off x="1029917" y="1349255"/>
            <a:ext cx="2340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7" name="文本框 16">
            <a:extLst>
              <a:ext uri="{FF2B5EF4-FFF2-40B4-BE49-F238E27FC236}">
                <a16:creationId xmlns:a16="http://schemas.microsoft.com/office/drawing/2014/main" id="{568EC886-2612-1F43-AB51-21A76A078357}"/>
              </a:ext>
            </a:extLst>
          </p:cNvPr>
          <p:cNvSpPr txBox="1"/>
          <p:nvPr userDrawn="1"/>
        </p:nvSpPr>
        <p:spPr>
          <a:xfrm>
            <a:off x="918916" y="630373"/>
            <a:ext cx="2576346" cy="707886"/>
          </a:xfrm>
          <a:prstGeom prst="rect">
            <a:avLst/>
          </a:prstGeom>
          <a:noFill/>
        </p:spPr>
        <p:txBody>
          <a:bodyPr wrap="none" rtlCol="0">
            <a:spAutoFit/>
          </a:bodyPr>
          <a:lstStyle/>
          <a:p>
            <a:pPr lvl="0" fontAlgn="ctr"/>
            <a:r>
              <a:rPr lang="en-US" altLang="zh-CN" sz="400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Objectives</a:t>
            </a:r>
          </a:p>
        </p:txBody>
      </p:sp>
    </p:spTree>
    <p:extLst>
      <p:ext uri="{BB962C8B-B14F-4D97-AF65-F5344CB8AC3E}">
        <p14:creationId xmlns:p14="http://schemas.microsoft.com/office/powerpoint/2010/main" val="104511649"/>
      </p:ext>
    </p:extLst>
  </p:cSld>
  <p:clrMapOvr>
    <a:masterClrMapping/>
  </p:clrMapOvr>
  <p:extLst>
    <p:ext uri="{DCECCB84-F9BA-43D5-87BE-67443E8EF086}">
      <p15:sldGuideLst xmlns:p15="http://schemas.microsoft.com/office/powerpoint/2012/main">
        <p15:guide id="1" pos="643" userDrawn="1">
          <p15:clr>
            <a:srgbClr val="FBAE40"/>
          </p15:clr>
        </p15:guide>
        <p15:guide id="2" pos="7039" userDrawn="1">
          <p15:clr>
            <a:srgbClr val="FBAE40"/>
          </p15:clr>
        </p15:guide>
        <p15:guide id="3" orient="horz" pos="116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5#目录">
    <p:bg bwMode="gray">
      <p:bgPr>
        <a:solidFill>
          <a:srgbClr val="EBEBEB"/>
        </a:solidFill>
        <a:effectLst/>
      </p:bgPr>
    </p:bg>
    <p:spTree>
      <p:nvGrpSpPr>
        <p:cNvPr id="1" name=""/>
        <p:cNvGrpSpPr/>
        <p:nvPr/>
      </p:nvGrpSpPr>
      <p:grpSpPr>
        <a:xfrm>
          <a:off x="0" y="0"/>
          <a:ext cx="0" cy="0"/>
          <a:chOff x="0" y="0"/>
          <a:chExt cx="0" cy="0"/>
        </a:xfrm>
      </p:grpSpPr>
      <p:sp>
        <p:nvSpPr>
          <p:cNvPr id="5" name="文本占位符 6"/>
          <p:cNvSpPr>
            <a:spLocks noGrp="1"/>
          </p:cNvSpPr>
          <p:nvPr>
            <p:ph type="body" sz="quarter" idx="10" hasCustomPrompt="1"/>
          </p:nvPr>
        </p:nvSpPr>
        <p:spPr>
          <a:xfrm>
            <a:off x="1019175" y="1844675"/>
            <a:ext cx="10153650" cy="4068811"/>
          </a:xfrm>
          <a:prstGeom prst="rect">
            <a:avLst/>
          </a:prstGeom>
        </p:spPr>
        <p:txBody>
          <a:bodyPr/>
          <a:lstStyle>
            <a:lvl1pPr marL="457017" marR="0" indent="-457017" algn="just" defTabSz="801367" rtl="0" eaLnBrk="1" fontAlgn="ctr" latinLnBrk="0" hangingPunct="1">
              <a:lnSpc>
                <a:spcPct val="140000"/>
              </a:lnSpc>
              <a:spcBef>
                <a:spcPct val="30000"/>
              </a:spcBef>
              <a:spcAft>
                <a:spcPct val="0"/>
              </a:spcAft>
              <a:buClrTx/>
              <a:buSzPct val="100000"/>
              <a:buFont typeface="+mj-lt"/>
              <a:buAutoNum type="arabicPeriod"/>
              <a:tabLst/>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fontAlgn="ctr">
              <a:buClrTx/>
              <a:buSzPct val="100000"/>
              <a:buFont typeface="Huawei Sans" panose="020C0503030203020204" pitchFamily="34" charset="0"/>
              <a:buChar char="▫"/>
              <a:defRPr baseline="0">
                <a:latin typeface="Huawei Sans" panose="020C0503030203020204" pitchFamily="34" charset="0"/>
                <a:ea typeface="方正兰亭黑简体" panose="02000000000000000000" pitchFamily="2" charset="-122"/>
              </a:defRPr>
            </a:lvl2pPr>
            <a:lvl3pPr>
              <a:defRPr/>
            </a:lvl3pPr>
            <a:lvl5pPr>
              <a:buNone/>
              <a:defRPr/>
            </a:lvl5pPr>
          </a:lstStyle>
          <a:p>
            <a:pPr marL="457200" indent="-457200">
              <a:buSzPct val="100000"/>
              <a:buFont typeface="+mj-lt"/>
              <a:buAutoNum type="arabicPeriod"/>
            </a:pPr>
            <a:r>
              <a:rPr lang="zh-CN" altLang="en-US" dirty="0"/>
              <a:t>一级目录一</a:t>
            </a:r>
            <a:endParaRPr lang="en-US" altLang="zh-CN" dirty="0"/>
          </a:p>
          <a:p>
            <a:pPr marL="653788" lvl="1" indent="-457017">
              <a:buSzPct val="100000"/>
              <a:buFont typeface="+mj-lt"/>
              <a:buAutoNum type="arabicPeriod"/>
            </a:pPr>
            <a:endParaRPr lang="en-US" altLang="zh-CN" dirty="0"/>
          </a:p>
          <a:p>
            <a:pPr marL="457200" indent="-457200">
              <a:buSzPct val="100000"/>
              <a:buFont typeface="+mj-lt"/>
              <a:buAutoNum type="arabicPeriod"/>
            </a:pPr>
            <a:r>
              <a:rPr lang="zh-CN" altLang="en-US" dirty="0"/>
              <a:t>一级目录二</a:t>
            </a:r>
            <a:endParaRPr lang="en-US" altLang="zh-CN" dirty="0"/>
          </a:p>
          <a:p>
            <a:pPr marL="457200" indent="-457200">
              <a:buSzPct val="100000"/>
              <a:buFont typeface="+mj-lt"/>
              <a:buAutoNum type="arabicPeriod"/>
            </a:pPr>
            <a:r>
              <a:rPr lang="zh-CN" altLang="en-US" dirty="0"/>
              <a:t>一级目录三</a:t>
            </a:r>
            <a:endParaRPr lang="en-US" altLang="zh-CN" dirty="0"/>
          </a:p>
          <a:p>
            <a:pPr marL="457200" indent="-457200">
              <a:buSzPct val="100000"/>
              <a:buFont typeface="+mj-lt"/>
              <a:buAutoNum type="arabicPeriod"/>
            </a:pPr>
            <a:r>
              <a:rPr lang="zh-CN" altLang="en-US" dirty="0"/>
              <a:t>一级目录四</a:t>
            </a:r>
            <a:endParaRPr lang="en-US" altLang="zh-CN" dirty="0"/>
          </a:p>
          <a:p>
            <a:endParaRPr lang="zh-CN" altLang="en-US" dirty="0"/>
          </a:p>
        </p:txBody>
      </p:sp>
      <p:cxnSp>
        <p:nvCxnSpPr>
          <p:cNvPr id="6" name="直线连接符 14">
            <a:extLst>
              <a:ext uri="{FF2B5EF4-FFF2-40B4-BE49-F238E27FC236}">
                <a16:creationId xmlns:a16="http://schemas.microsoft.com/office/drawing/2014/main" id="{C79E9F57-49BC-DC4A-B843-36D48051C848}"/>
              </a:ext>
            </a:extLst>
          </p:cNvPr>
          <p:cNvCxnSpPr>
            <a:cxnSpLocks/>
          </p:cNvCxnSpPr>
          <p:nvPr userDrawn="1"/>
        </p:nvCxnSpPr>
        <p:spPr>
          <a:xfrm flipH="1">
            <a:off x="1029917" y="1349255"/>
            <a:ext cx="2016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7" name="文本框 16">
            <a:extLst>
              <a:ext uri="{FF2B5EF4-FFF2-40B4-BE49-F238E27FC236}">
                <a16:creationId xmlns:a16="http://schemas.microsoft.com/office/drawing/2014/main" id="{568EC886-2612-1F43-AB51-21A76A078357}"/>
              </a:ext>
            </a:extLst>
          </p:cNvPr>
          <p:cNvSpPr txBox="1"/>
          <p:nvPr userDrawn="1"/>
        </p:nvSpPr>
        <p:spPr>
          <a:xfrm>
            <a:off x="918916" y="630373"/>
            <a:ext cx="2252540" cy="707886"/>
          </a:xfrm>
          <a:prstGeom prst="rect">
            <a:avLst/>
          </a:prstGeom>
          <a:noFill/>
        </p:spPr>
        <p:txBody>
          <a:bodyPr wrap="none" rtlCol="0">
            <a:spAutoFit/>
          </a:bodyPr>
          <a:lstStyle>
            <a:defPPr>
              <a:defRPr lang="en-US"/>
            </a:defPPr>
            <a:lvl1pPr defTabSz="1001223" eaLnBrk="0" fontAlgn="ctr" hangingPunct="0">
              <a:defRPr sz="3640" b="0" baseline="0">
                <a:solidFill>
                  <a:schemeClr val="tx1">
                    <a:lumMod val="75000"/>
                    <a:lumOff val="25000"/>
                  </a:schemeClr>
                </a:solidFill>
                <a:latin typeface="Huawei Sans" panose="020C0503030203020204" pitchFamily="34" charset="0"/>
                <a:ea typeface="方正兰亭黑简体" panose="02000000000000000000" pitchFamily="2" charset="-122"/>
                <a:cs typeface="Huawei Sans" panose="020C0503030203020204" pitchFamily="34" charset="0"/>
              </a:defRPr>
            </a:lvl1pPr>
          </a:lstStyle>
          <a:p>
            <a:pPr algn="l" defTabSz="1001624" eaLnBrk="0" fontAlgn="ctr" hangingPunct="0"/>
            <a:r>
              <a:rPr lang="en-US" altLang="zh-CN" sz="4000" b="0" kern="120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Contents</a:t>
            </a:r>
          </a:p>
        </p:txBody>
      </p:sp>
    </p:spTree>
    <p:extLst>
      <p:ext uri="{BB962C8B-B14F-4D97-AF65-F5344CB8AC3E}">
        <p14:creationId xmlns:p14="http://schemas.microsoft.com/office/powerpoint/2010/main" val="959299838"/>
      </p:ext>
    </p:extLst>
  </p:cSld>
  <p:clrMapOvr>
    <a:masterClrMapping/>
  </p:clrMapOvr>
  <p:extLst>
    <p:ext uri="{DCECCB84-F9BA-43D5-87BE-67443E8EF086}">
      <p15:sldGuideLst xmlns:p15="http://schemas.microsoft.com/office/powerpoint/2012/main">
        <p15:guide id="1" pos="643" userDrawn="1">
          <p15:clr>
            <a:srgbClr val="FBAE40"/>
          </p15:clr>
        </p15:guide>
        <p15:guide id="2" pos="7039" userDrawn="1">
          <p15:clr>
            <a:srgbClr val="FBAE40"/>
          </p15:clr>
        </p15:guide>
        <p15:guide id="3" orient="horz" pos="116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6#本节概述和学习目标(可选)">
    <p:bg>
      <p:bgPr>
        <a:solidFill>
          <a:srgbClr val="EBEBEB"/>
        </a:solidFill>
        <a:effectLst/>
      </p:bgPr>
    </p:bg>
    <p:spTree>
      <p:nvGrpSpPr>
        <p:cNvPr id="1" name=""/>
        <p:cNvGrpSpPr/>
        <p:nvPr/>
      </p:nvGrpSpPr>
      <p:grpSpPr>
        <a:xfrm>
          <a:off x="0" y="0"/>
          <a:ext cx="0" cy="0"/>
          <a:chOff x="0" y="0"/>
          <a:chExt cx="0" cy="0"/>
        </a:xfrm>
      </p:grpSpPr>
      <p:sp>
        <p:nvSpPr>
          <p:cNvPr id="5" name="文本占位符 6"/>
          <p:cNvSpPr>
            <a:spLocks noGrp="1"/>
          </p:cNvSpPr>
          <p:nvPr>
            <p:ph type="body" sz="quarter" idx="10"/>
          </p:nvPr>
        </p:nvSpPr>
        <p:spPr>
          <a:xfrm>
            <a:off x="1019174" y="1844675"/>
            <a:ext cx="10153651" cy="4082668"/>
          </a:xfrm>
          <a:prstGeom prst="rect">
            <a:avLst/>
          </a:prstGeom>
        </p:spPr>
        <p:txBody>
          <a:bodyPr/>
          <a:lstStyle>
            <a:lvl1pPr marL="302279" indent="-302279" algn="just" fontAlgn="ctr">
              <a:buClrTx/>
              <a:buSzPct val="50000"/>
              <a:buFont typeface="Wingdings" panose="05000000000000000000" pitchFamily="2" charset="2"/>
              <a:buChar char="l"/>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fontAlgn="ctr">
              <a:buClrTx/>
              <a:buSzPct val="50000"/>
              <a:buFont typeface="Wingdings" panose="05000000000000000000" pitchFamily="2" charset="2"/>
              <a:buChar char="p"/>
              <a:defRPr baseline="0">
                <a:solidFill>
                  <a:schemeClr val="tx1"/>
                </a:solidFill>
                <a:latin typeface="Huawei Sans" panose="020C0503030203020204" pitchFamily="34" charset="0"/>
                <a:ea typeface="方正兰亭黑简体" panose="02000000000000000000" pitchFamily="2" charset="-122"/>
              </a:defRPr>
            </a:lvl2pPr>
            <a:lvl3pPr marL="1003998" indent="-201519" fontAlgn="ctr">
              <a:buSzPct val="50000"/>
              <a:buFont typeface="Wingdings" panose="05000000000000000000" pitchFamily="2" charset="2"/>
              <a:buChar char="n"/>
              <a:defRPr lang="zh-CN" altLang="en-US" baseline="0" dirty="0" smtClean="0">
                <a:solidFill>
                  <a:schemeClr val="tx1"/>
                </a:solidFill>
                <a:latin typeface="Huawei Sans" panose="020C0503030203020204" pitchFamily="34" charset="0"/>
                <a:ea typeface="方正兰亭黑简体" panose="02000000000000000000" pitchFamily="2" charset="-122"/>
              </a:defRPr>
            </a:lvl3pPr>
            <a:lvl4pPr fontAlgn="ctr">
              <a:defRPr baseline="0">
                <a:latin typeface="Huawei Sans" panose="020C0503030203020204" pitchFamily="34" charset="0"/>
                <a:ea typeface="方正兰亭黑简体" panose="02000000000000000000" pitchFamily="2" charset="-122"/>
              </a:defRPr>
            </a:lvl4pPr>
            <a:lvl5pPr marL="1802879" indent="-201519" fontAlgn="ctr">
              <a:buClrTx/>
              <a:buFont typeface="Huawei Sans" panose="020C0503030203020204" pitchFamily="34" charset="0"/>
              <a:buChar char="~"/>
              <a:defRPr baseline="0">
                <a:latin typeface="Huawei Sans" panose="020C0503030203020204" pitchFamily="34" charset="0"/>
                <a:ea typeface="方正兰亭黑简体" panose="02000000000000000000" pitchFamily="2"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a:p>
            <a:pPr eaLnBrk="1" hangingPunct="1"/>
            <a:endParaRPr lang="en-US" altLang="zh-CN" dirty="0"/>
          </a:p>
        </p:txBody>
      </p:sp>
      <p:cxnSp>
        <p:nvCxnSpPr>
          <p:cNvPr id="6" name="直线连接符 14">
            <a:extLst>
              <a:ext uri="{FF2B5EF4-FFF2-40B4-BE49-F238E27FC236}">
                <a16:creationId xmlns:a16="http://schemas.microsoft.com/office/drawing/2014/main" id="{C79E9F57-49BC-DC4A-B843-36D48051C848}"/>
              </a:ext>
            </a:extLst>
          </p:cNvPr>
          <p:cNvCxnSpPr>
            <a:cxnSpLocks/>
          </p:cNvCxnSpPr>
          <p:nvPr userDrawn="1"/>
        </p:nvCxnSpPr>
        <p:spPr>
          <a:xfrm flipH="1">
            <a:off x="1029917" y="1349255"/>
            <a:ext cx="5688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7" name="文本框 16">
            <a:extLst>
              <a:ext uri="{FF2B5EF4-FFF2-40B4-BE49-F238E27FC236}">
                <a16:creationId xmlns:a16="http://schemas.microsoft.com/office/drawing/2014/main" id="{568EC886-2612-1F43-AB51-21A76A078357}"/>
              </a:ext>
            </a:extLst>
          </p:cNvPr>
          <p:cNvSpPr txBox="1"/>
          <p:nvPr userDrawn="1"/>
        </p:nvSpPr>
        <p:spPr>
          <a:xfrm>
            <a:off x="918916" y="630373"/>
            <a:ext cx="5950668" cy="707886"/>
          </a:xfrm>
          <a:prstGeom prst="rect">
            <a:avLst/>
          </a:prstGeom>
          <a:noFill/>
        </p:spPr>
        <p:txBody>
          <a:bodyPr wrap="none" rtlCol="0">
            <a:spAutoFit/>
          </a:bodyPr>
          <a:lstStyle/>
          <a:p>
            <a:pPr lvl="0" fontAlgn="ctr"/>
            <a:r>
              <a:rPr lang="en-US" altLang="zh-CN" sz="400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Overview and Objectives</a:t>
            </a:r>
          </a:p>
        </p:txBody>
      </p:sp>
    </p:spTree>
    <p:extLst>
      <p:ext uri="{BB962C8B-B14F-4D97-AF65-F5344CB8AC3E}">
        <p14:creationId xmlns:p14="http://schemas.microsoft.com/office/powerpoint/2010/main" val="2528024743"/>
      </p:ext>
    </p:extLst>
  </p:cSld>
  <p:clrMapOvr>
    <a:masterClrMapping/>
  </p:clrMapOvr>
  <p:extLst>
    <p:ext uri="{DCECCB84-F9BA-43D5-87BE-67443E8EF086}">
      <p15:sldGuideLst xmlns:p15="http://schemas.microsoft.com/office/powerpoint/2012/main">
        <p15:guide id="1" pos="643" userDrawn="1">
          <p15:clr>
            <a:srgbClr val="FBAE40"/>
          </p15:clr>
        </p15:guide>
        <p15:guide id="2" pos="7039" userDrawn="1">
          <p15:clr>
            <a:srgbClr val="FBAE40"/>
          </p15:clr>
        </p15:guide>
        <p15:guide id="3" orient="horz" pos="1162"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10#思考题">
    <p:spTree>
      <p:nvGrpSpPr>
        <p:cNvPr id="1" name=""/>
        <p:cNvGrpSpPr/>
        <p:nvPr/>
      </p:nvGrpSpPr>
      <p:grpSpPr>
        <a:xfrm>
          <a:off x="0" y="0"/>
          <a:ext cx="0" cy="0"/>
          <a:chOff x="0" y="0"/>
          <a:chExt cx="0" cy="0"/>
        </a:xfrm>
      </p:grpSpPr>
      <p:sp>
        <p:nvSpPr>
          <p:cNvPr id="5" name="文本占位符 6"/>
          <p:cNvSpPr>
            <a:spLocks noGrp="1"/>
          </p:cNvSpPr>
          <p:nvPr>
            <p:ph type="body" sz="quarter" idx="10" hasCustomPrompt="1"/>
          </p:nvPr>
        </p:nvSpPr>
        <p:spPr>
          <a:xfrm>
            <a:off x="1019176" y="1844675"/>
            <a:ext cx="10153650" cy="4068812"/>
          </a:xfrm>
          <a:prstGeom prst="rect">
            <a:avLst/>
          </a:prstGeom>
        </p:spPr>
        <p:txBody>
          <a:bodyPr/>
          <a:lstStyle>
            <a:lvl1pPr marL="457200" marR="0" indent="-457200" algn="just" defTabSz="801688" rtl="0" eaLnBrk="1" fontAlgn="ctr" latinLnBrk="0" hangingPunct="1">
              <a:lnSpc>
                <a:spcPct val="140000"/>
              </a:lnSpc>
              <a:spcBef>
                <a:spcPct val="30000"/>
              </a:spcBef>
              <a:spcAft>
                <a:spcPct val="0"/>
              </a:spcAft>
              <a:buClr>
                <a:schemeClr val="tx1"/>
              </a:buClr>
              <a:buSzPct val="100000"/>
              <a:buFont typeface="+mj-lt"/>
              <a:buAutoNum type="arabicPeriod"/>
              <a:tabLst/>
              <a:defRPr sz="2000" baseline="0">
                <a:latin typeface="Huawei Sans" panose="020C0503030203020204" pitchFamily="34" charset="0"/>
                <a:ea typeface="方正兰亭黑简体" panose="02000000000000000000" pitchFamily="2" charset="-122"/>
                <a:cs typeface="Huawei Sans" panose="020C0503030203020204" pitchFamily="34" charset="0"/>
              </a:defRPr>
            </a:lvl1pPr>
            <a:lvl2pPr marL="744537" indent="-342900" algn="just" fontAlgn="ctr">
              <a:buSzPct val="100000"/>
              <a:buFont typeface="+mj-lt"/>
              <a:buAutoNum type="alphaUcPeriod"/>
              <a:defRPr sz="1800" baseline="0">
                <a:latin typeface="Huawei Sans" panose="020C0503030203020204" pitchFamily="34" charset="0"/>
              </a:defRPr>
            </a:lvl2pPr>
            <a:lvl3pPr>
              <a:defRPr/>
            </a:lvl3pPr>
            <a:lvl5pPr>
              <a:buNone/>
              <a:defRPr/>
            </a:lvl5pPr>
          </a:lstStyle>
          <a:p>
            <a:pPr marL="457200" marR="0" lvl="0" indent="-457200" algn="just" defTabSz="801688">
              <a:spcBef>
                <a:spcPct val="30000"/>
              </a:spcBef>
              <a:spcAft>
                <a:spcPct val="0"/>
              </a:spcAft>
              <a:buClr>
                <a:schemeClr val="tx1"/>
              </a:buClr>
              <a:buSzPct val="100000"/>
              <a:buFont typeface="+mj-lt"/>
              <a:buAutoNum type="arabicPeriod"/>
              <a:tabLst/>
            </a:pPr>
            <a:r>
              <a:rPr lang="en-US" altLang="zh-CN" dirty="0"/>
              <a:t>Question description.</a:t>
            </a:r>
          </a:p>
          <a:p>
            <a:pPr lvl="1"/>
            <a:endParaRPr lang="en-US" altLang="zh-CN" dirty="0"/>
          </a:p>
        </p:txBody>
      </p:sp>
      <p:cxnSp>
        <p:nvCxnSpPr>
          <p:cNvPr id="6" name="直线连接符 14">
            <a:extLst>
              <a:ext uri="{FF2B5EF4-FFF2-40B4-BE49-F238E27FC236}">
                <a16:creationId xmlns:a16="http://schemas.microsoft.com/office/drawing/2014/main" id="{C79E9F57-49BC-DC4A-B843-36D48051C848}"/>
              </a:ext>
            </a:extLst>
          </p:cNvPr>
          <p:cNvCxnSpPr>
            <a:cxnSpLocks/>
          </p:cNvCxnSpPr>
          <p:nvPr userDrawn="1"/>
        </p:nvCxnSpPr>
        <p:spPr>
          <a:xfrm flipH="1">
            <a:off x="1029917" y="1349255"/>
            <a:ext cx="1044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7" name="文本框 16">
            <a:extLst>
              <a:ext uri="{FF2B5EF4-FFF2-40B4-BE49-F238E27FC236}">
                <a16:creationId xmlns:a16="http://schemas.microsoft.com/office/drawing/2014/main" id="{568EC886-2612-1F43-AB51-21A76A078357}"/>
              </a:ext>
            </a:extLst>
          </p:cNvPr>
          <p:cNvSpPr txBox="1"/>
          <p:nvPr userDrawn="1"/>
        </p:nvSpPr>
        <p:spPr>
          <a:xfrm>
            <a:off x="918916" y="630373"/>
            <a:ext cx="1258678" cy="707886"/>
          </a:xfrm>
          <a:prstGeom prst="rect">
            <a:avLst/>
          </a:prstGeom>
          <a:noFill/>
        </p:spPr>
        <p:txBody>
          <a:bodyPr wrap="none" rtlCol="0">
            <a:spAutoFit/>
          </a:bodyPr>
          <a:lstStyle/>
          <a:p>
            <a:pPr lvl="0" fontAlgn="ctr"/>
            <a:r>
              <a:rPr lang="en-US" altLang="zh-CN" sz="400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Quiz</a:t>
            </a:r>
          </a:p>
        </p:txBody>
      </p:sp>
    </p:spTree>
    <p:extLst>
      <p:ext uri="{BB962C8B-B14F-4D97-AF65-F5344CB8AC3E}">
        <p14:creationId xmlns:p14="http://schemas.microsoft.com/office/powerpoint/2010/main" val="96367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11#本节小结（可选）">
    <p:spTree>
      <p:nvGrpSpPr>
        <p:cNvPr id="1" name=""/>
        <p:cNvGrpSpPr/>
        <p:nvPr/>
      </p:nvGrpSpPr>
      <p:grpSpPr>
        <a:xfrm>
          <a:off x="0" y="0"/>
          <a:ext cx="0" cy="0"/>
          <a:chOff x="0" y="0"/>
          <a:chExt cx="0" cy="0"/>
        </a:xfrm>
      </p:grpSpPr>
      <p:sp>
        <p:nvSpPr>
          <p:cNvPr id="5" name="内容占位符 6"/>
          <p:cNvSpPr>
            <a:spLocks noGrp="1"/>
          </p:cNvSpPr>
          <p:nvPr>
            <p:ph sz="quarter" idx="10" hasCustomPrompt="1"/>
          </p:nvPr>
        </p:nvSpPr>
        <p:spPr>
          <a:xfrm>
            <a:off x="1019175" y="1844675"/>
            <a:ext cx="10153650" cy="4082880"/>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2pPr>
            <a:lvl3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3pPr>
            <a:lvl4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4pPr>
            <a:lvl5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5pPr>
          </a:lstStyle>
          <a:p>
            <a:r>
              <a:rPr lang="en-US" altLang="zh-CN" dirty="0"/>
              <a:t>Click here to edit summary</a:t>
            </a:r>
            <a:endParaRPr lang="zh-CN" altLang="en-US" dirty="0"/>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cxnSp>
        <p:nvCxnSpPr>
          <p:cNvPr id="6" name="直线连接符 14">
            <a:extLst>
              <a:ext uri="{FF2B5EF4-FFF2-40B4-BE49-F238E27FC236}">
                <a16:creationId xmlns:a16="http://schemas.microsoft.com/office/drawing/2014/main" id="{C79E9F57-49BC-DC4A-B843-36D48051C848}"/>
              </a:ext>
            </a:extLst>
          </p:cNvPr>
          <p:cNvCxnSpPr>
            <a:cxnSpLocks/>
          </p:cNvCxnSpPr>
          <p:nvPr userDrawn="1"/>
        </p:nvCxnSpPr>
        <p:spPr>
          <a:xfrm flipH="1">
            <a:off x="1029917" y="1349255"/>
            <a:ext cx="4032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7" name="文本框 16">
            <a:extLst>
              <a:ext uri="{FF2B5EF4-FFF2-40B4-BE49-F238E27FC236}">
                <a16:creationId xmlns:a16="http://schemas.microsoft.com/office/drawing/2014/main" id="{568EC886-2612-1F43-AB51-21A76A078357}"/>
              </a:ext>
            </a:extLst>
          </p:cNvPr>
          <p:cNvSpPr txBox="1"/>
          <p:nvPr userDrawn="1"/>
        </p:nvSpPr>
        <p:spPr>
          <a:xfrm>
            <a:off x="918916" y="630373"/>
            <a:ext cx="4265911" cy="707886"/>
          </a:xfrm>
          <a:prstGeom prst="rect">
            <a:avLst/>
          </a:prstGeom>
          <a:noFill/>
        </p:spPr>
        <p:txBody>
          <a:bodyPr wrap="none" rtlCol="0">
            <a:spAutoFit/>
          </a:bodyPr>
          <a:lstStyle/>
          <a:p>
            <a:pPr lvl="0" fontAlgn="ctr"/>
            <a:r>
              <a:rPr lang="en-US" altLang="zh-CN" sz="400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Section Summary</a:t>
            </a:r>
          </a:p>
        </p:txBody>
      </p:sp>
    </p:spTree>
    <p:extLst>
      <p:ext uri="{BB962C8B-B14F-4D97-AF65-F5344CB8AC3E}">
        <p14:creationId xmlns:p14="http://schemas.microsoft.com/office/powerpoint/2010/main" val="405242044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12#本章总结">
    <p:spTree>
      <p:nvGrpSpPr>
        <p:cNvPr id="1" name=""/>
        <p:cNvGrpSpPr/>
        <p:nvPr/>
      </p:nvGrpSpPr>
      <p:grpSpPr>
        <a:xfrm>
          <a:off x="0" y="0"/>
          <a:ext cx="0" cy="0"/>
          <a:chOff x="0" y="0"/>
          <a:chExt cx="0" cy="0"/>
        </a:xfrm>
      </p:grpSpPr>
      <p:sp>
        <p:nvSpPr>
          <p:cNvPr id="5" name="内容占位符 6"/>
          <p:cNvSpPr>
            <a:spLocks noGrp="1"/>
          </p:cNvSpPr>
          <p:nvPr>
            <p:ph sz="quarter" idx="10" hasCustomPrompt="1"/>
          </p:nvPr>
        </p:nvSpPr>
        <p:spPr>
          <a:xfrm>
            <a:off x="1019175" y="1844675"/>
            <a:ext cx="10153650" cy="4082880"/>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2pPr>
            <a:lvl3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3pPr>
            <a:lvl4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4pPr>
            <a:lvl5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5pPr>
          </a:lstStyle>
          <a:p>
            <a:pPr lvl="0"/>
            <a:r>
              <a:rPr lang="en-US" altLang="zh-CN" dirty="0"/>
              <a:t>Click to edit</a:t>
            </a:r>
            <a:endParaRPr lang="zh-CN" altLang="en-US" dirty="0"/>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cxnSp>
        <p:nvCxnSpPr>
          <p:cNvPr id="6" name="直线连接符 14">
            <a:extLst>
              <a:ext uri="{FF2B5EF4-FFF2-40B4-BE49-F238E27FC236}">
                <a16:creationId xmlns:a16="http://schemas.microsoft.com/office/drawing/2014/main" id="{C79E9F57-49BC-DC4A-B843-36D48051C848}"/>
              </a:ext>
            </a:extLst>
          </p:cNvPr>
          <p:cNvCxnSpPr>
            <a:cxnSpLocks/>
          </p:cNvCxnSpPr>
          <p:nvPr userDrawn="1"/>
        </p:nvCxnSpPr>
        <p:spPr>
          <a:xfrm flipH="1">
            <a:off x="1029917" y="1349255"/>
            <a:ext cx="2196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7" name="文本框 16">
            <a:extLst>
              <a:ext uri="{FF2B5EF4-FFF2-40B4-BE49-F238E27FC236}">
                <a16:creationId xmlns:a16="http://schemas.microsoft.com/office/drawing/2014/main" id="{568EC886-2612-1F43-AB51-21A76A078357}"/>
              </a:ext>
            </a:extLst>
          </p:cNvPr>
          <p:cNvSpPr txBox="1"/>
          <p:nvPr userDrawn="1"/>
        </p:nvSpPr>
        <p:spPr>
          <a:xfrm>
            <a:off x="918916" y="630373"/>
            <a:ext cx="2417650" cy="707886"/>
          </a:xfrm>
          <a:prstGeom prst="rect">
            <a:avLst/>
          </a:prstGeom>
          <a:noFill/>
        </p:spPr>
        <p:txBody>
          <a:bodyPr wrap="none" rtlCol="0">
            <a:spAutoFit/>
          </a:bodyPr>
          <a:lstStyle/>
          <a:p>
            <a:pPr algn="l" defTabSz="1001624" rtl="0" eaLnBrk="0" fontAlgn="ctr" hangingPunct="0">
              <a:spcBef>
                <a:spcPct val="0"/>
              </a:spcBef>
              <a:spcAft>
                <a:spcPct val="0"/>
              </a:spcAft>
            </a:pPr>
            <a:r>
              <a:rPr lang="en-US" altLang="zh-CN" sz="4000" b="0" kern="120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Summary</a:t>
            </a:r>
          </a:p>
        </p:txBody>
      </p:sp>
    </p:spTree>
    <p:extLst>
      <p:ext uri="{BB962C8B-B14F-4D97-AF65-F5344CB8AC3E}">
        <p14:creationId xmlns:p14="http://schemas.microsoft.com/office/powerpoint/2010/main" val="41023569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theme" Target="../theme/theme2.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3.png"/><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3.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sp>
        <p:nvSpPr>
          <p:cNvPr id="71" name="Text Placeholder 14">
            <a:extLst>
              <a:ext uri="{FF2B5EF4-FFF2-40B4-BE49-F238E27FC236}">
                <a16:creationId xmlns:a16="http://schemas.microsoft.com/office/drawing/2014/main" id="{AF72FAD7-C8C3-754A-A498-D3A7EC29AB73}"/>
              </a:ext>
            </a:extLst>
          </p:cNvPr>
          <p:cNvSpPr>
            <a:spLocks noGrp="1"/>
          </p:cNvSpPr>
          <p:nvPr>
            <p:ph type="body" idx="1"/>
          </p:nvPr>
        </p:nvSpPr>
        <p:spPr>
          <a:xfrm>
            <a:off x="908954" y="6270652"/>
            <a:ext cx="1981542" cy="153611"/>
          </a:xfrm>
          <a:prstGeom prst="rect">
            <a:avLst/>
          </a:prstGeom>
        </p:spPr>
        <p:txBody>
          <a:bodyPr vert="horz" lIns="0" tIns="0" rIns="0" bIns="0" rtlCol="0">
            <a:noAutofit/>
          </a:bodyPr>
          <a:lstStyle/>
          <a:p>
            <a:pPr>
              <a:lnSpc>
                <a:spcPct val="100000"/>
              </a:lnSpc>
            </a:pPr>
            <a:r>
              <a:rPr kumimoji="1" lang="en-US" altLang="zh-CN" sz="1000" dirty="0"/>
              <a:t>Security Level:</a:t>
            </a:r>
            <a:endParaRPr lang="en-US" altLang="zh-CN" sz="1000" dirty="0"/>
          </a:p>
        </p:txBody>
      </p:sp>
      <p:pic>
        <p:nvPicPr>
          <p:cNvPr id="72" name="图片 7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203089" y="5976169"/>
            <a:ext cx="2257507" cy="482533"/>
          </a:xfrm>
          <a:prstGeom prst="rect">
            <a:avLst/>
          </a:prstGeom>
        </p:spPr>
      </p:pic>
    </p:spTree>
    <p:extLst>
      <p:ext uri="{BB962C8B-B14F-4D97-AF65-F5344CB8AC3E}">
        <p14:creationId xmlns:p14="http://schemas.microsoft.com/office/powerpoint/2010/main" val="867226749"/>
      </p:ext>
    </p:extLst>
  </p:cSld>
  <p:clrMap bg1="lt1" tx1="dk1" bg2="lt2" tx2="dk2" accent1="accent1" accent2="accent2" accent3="accent3" accent4="accent4" accent5="accent5" accent6="accent6" hlink="hlink" folHlink="folHlink"/>
  <p:sldLayoutIdLst>
    <p:sldLayoutId id="2147483842" r:id="rId1"/>
  </p:sldLayoutIdLst>
  <p:txStyles>
    <p:titleStyle>
      <a:lvl1pPr algn="l" defTabSz="914377" rtl="0" eaLnBrk="1" latinLnBrk="0" hangingPunct="1">
        <a:lnSpc>
          <a:spcPct val="90000"/>
        </a:lnSpc>
        <a:spcBef>
          <a:spcPct val="0"/>
        </a:spcBef>
        <a:buNone/>
        <a:defRPr sz="4400" kern="1200">
          <a:solidFill>
            <a:schemeClr val="tx1"/>
          </a:solidFill>
          <a:latin typeface="Arial"/>
          <a:ea typeface="+mj-ea"/>
          <a:cs typeface="+mj-cs"/>
        </a:defRPr>
      </a:lvl1pPr>
    </p:titleStyle>
    <p:bodyStyle>
      <a:lvl1pPr marL="0" indent="0" algn="l" defTabSz="914377" rtl="0" eaLnBrk="1" latinLnBrk="0" hangingPunct="1">
        <a:lnSpc>
          <a:spcPct val="90000"/>
        </a:lnSpc>
        <a:spcBef>
          <a:spcPts val="1000"/>
        </a:spcBef>
        <a:buFont typeface="Arial" panose="020B0604020202020204" pitchFamily="34" charset="0"/>
        <a:buNone/>
        <a:defRPr sz="2800" kern="1200" baseline="0">
          <a:solidFill>
            <a:schemeClr val="tx1"/>
          </a:solidFill>
          <a:latin typeface="Huawei Sans" panose="020C0503030203020204" pitchFamily="34" charset="0"/>
          <a:ea typeface="方正兰亭黑简体" panose="02000000000000000000" pitchFamily="2" charset="-122"/>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Arial"/>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Arial"/>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Arial"/>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Arial"/>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Arial"/>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Arial"/>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Arial"/>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Arial"/>
          <a:ea typeface="+mn-ea"/>
          <a:cs typeface="+mn-cs"/>
        </a:defRPr>
      </a:lvl9pPr>
    </p:bodyStyle>
    <p:otherStyle>
      <a:defPPr>
        <a:defRPr lang="zh-CN"/>
      </a:defPPr>
      <a:lvl1pPr marL="0" algn="l" defTabSz="914377" rtl="0" eaLnBrk="1" latinLnBrk="0" hangingPunct="1">
        <a:defRPr sz="1800" kern="1200">
          <a:solidFill>
            <a:schemeClr val="tx1"/>
          </a:solidFill>
          <a:latin typeface="Arial"/>
          <a:ea typeface="+mn-ea"/>
          <a:cs typeface="+mn-cs"/>
        </a:defRPr>
      </a:lvl1pPr>
      <a:lvl2pPr marL="457189" algn="l" defTabSz="914377" rtl="0" eaLnBrk="1" latinLnBrk="0" hangingPunct="1">
        <a:defRPr sz="1800" kern="1200">
          <a:solidFill>
            <a:schemeClr val="tx1"/>
          </a:solidFill>
          <a:latin typeface="Arial"/>
          <a:ea typeface="+mn-ea"/>
          <a:cs typeface="+mn-cs"/>
        </a:defRPr>
      </a:lvl2pPr>
      <a:lvl3pPr marL="914377" algn="l" defTabSz="914377" rtl="0" eaLnBrk="1" latinLnBrk="0" hangingPunct="1">
        <a:defRPr sz="1800" kern="1200">
          <a:solidFill>
            <a:schemeClr val="tx1"/>
          </a:solidFill>
          <a:latin typeface="Arial"/>
          <a:ea typeface="+mn-ea"/>
          <a:cs typeface="+mn-cs"/>
        </a:defRPr>
      </a:lvl3pPr>
      <a:lvl4pPr marL="1371566" algn="l" defTabSz="914377" rtl="0" eaLnBrk="1" latinLnBrk="0" hangingPunct="1">
        <a:defRPr sz="1800" kern="1200">
          <a:solidFill>
            <a:schemeClr val="tx1"/>
          </a:solidFill>
          <a:latin typeface="Arial"/>
          <a:ea typeface="+mn-ea"/>
          <a:cs typeface="+mn-cs"/>
        </a:defRPr>
      </a:lvl4pPr>
      <a:lvl5pPr marL="1828754" algn="l" defTabSz="914377" rtl="0" eaLnBrk="1" latinLnBrk="0" hangingPunct="1">
        <a:defRPr sz="1800" kern="1200">
          <a:solidFill>
            <a:schemeClr val="tx1"/>
          </a:solidFill>
          <a:latin typeface="Arial"/>
          <a:ea typeface="+mn-ea"/>
          <a:cs typeface="+mn-cs"/>
        </a:defRPr>
      </a:lvl5pPr>
      <a:lvl6pPr marL="2285943" algn="l" defTabSz="914377" rtl="0" eaLnBrk="1" latinLnBrk="0" hangingPunct="1">
        <a:defRPr sz="1800" kern="1200">
          <a:solidFill>
            <a:schemeClr val="tx1"/>
          </a:solidFill>
          <a:latin typeface="Arial"/>
          <a:ea typeface="+mn-ea"/>
          <a:cs typeface="+mn-cs"/>
        </a:defRPr>
      </a:lvl6pPr>
      <a:lvl7pPr marL="2743131" algn="l" defTabSz="914377" rtl="0" eaLnBrk="1" latinLnBrk="0" hangingPunct="1">
        <a:defRPr sz="1800" kern="1200">
          <a:solidFill>
            <a:schemeClr val="tx1"/>
          </a:solidFill>
          <a:latin typeface="Arial"/>
          <a:ea typeface="+mn-ea"/>
          <a:cs typeface="+mn-cs"/>
        </a:defRPr>
      </a:lvl7pPr>
      <a:lvl8pPr marL="3200320" algn="l" defTabSz="914377" rtl="0" eaLnBrk="1" latinLnBrk="0" hangingPunct="1">
        <a:defRPr sz="1800" kern="1200">
          <a:solidFill>
            <a:schemeClr val="tx1"/>
          </a:solidFill>
          <a:latin typeface="Arial"/>
          <a:ea typeface="+mn-ea"/>
          <a:cs typeface="+mn-cs"/>
        </a:defRPr>
      </a:lvl8pPr>
      <a:lvl9pPr marL="3657509" algn="l" defTabSz="914377" rtl="0" eaLnBrk="1" latinLnBrk="0" hangingPunct="1">
        <a:defRPr sz="1800" kern="1200">
          <a:solidFill>
            <a:schemeClr val="tx1"/>
          </a:solidFill>
          <a:latin typeface="Arial"/>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pos="575" userDrawn="1">
          <p15:clr>
            <a:srgbClr val="F26B43"/>
          </p15:clr>
        </p15:guide>
        <p15:guide id="3" orient="horz" pos="572" userDrawn="1">
          <p15:clr>
            <a:srgbClr val="F26B43"/>
          </p15:clr>
        </p15:guide>
        <p15:guide id="4" orient="horz" pos="1230" userDrawn="1">
          <p15:clr>
            <a:srgbClr val="F26B43"/>
          </p15:clr>
        </p15:guide>
        <p15:guide id="5" orient="horz" pos="2160" userDrawn="1">
          <p15:clr>
            <a:srgbClr val="F26B43"/>
          </p15:clr>
        </p15:guide>
        <p15:guide id="6"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Pr>
        <a:solidFill>
          <a:srgbClr val="EBEBEB"/>
        </a:solidFill>
        <a:effectLst/>
      </p:bgPr>
    </p:bg>
    <p:spTree>
      <p:nvGrpSpPr>
        <p:cNvPr id="1" name=""/>
        <p:cNvGrpSpPr/>
        <p:nvPr/>
      </p:nvGrpSpPr>
      <p:grpSpPr>
        <a:xfrm>
          <a:off x="0" y="0"/>
          <a:ext cx="0" cy="0"/>
          <a:chOff x="0" y="0"/>
          <a:chExt cx="0" cy="0"/>
        </a:xfrm>
      </p:grpSpPr>
      <p:sp>
        <p:nvSpPr>
          <p:cNvPr id="46" name="TextBox 2">
            <a:extLst>
              <a:ext uri="{FF2B5EF4-FFF2-40B4-BE49-F238E27FC236}">
                <a16:creationId xmlns:a16="http://schemas.microsoft.com/office/drawing/2014/main" id="{6785A3D6-1271-D247-9E96-1B376F4BE7BE}"/>
              </a:ext>
            </a:extLst>
          </p:cNvPr>
          <p:cNvSpPr txBox="1"/>
          <p:nvPr userDrawn="1"/>
        </p:nvSpPr>
        <p:spPr>
          <a:xfrm>
            <a:off x="1095467" y="6356939"/>
            <a:ext cx="1463467" cy="242864"/>
          </a:xfrm>
          <a:prstGeom prst="rect">
            <a:avLst/>
          </a:prstGeom>
          <a:noFill/>
        </p:spPr>
        <p:txBody>
          <a:bodyPr wrap="square" rtlCol="0">
            <a:spAutoFit/>
          </a:bodyPr>
          <a:lstStyle/>
          <a:p>
            <a:r>
              <a:rPr lang="en-US" sz="974" b="0" baseline="0" dirty="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rPr>
              <a:t>Huawei Confidential</a:t>
            </a:r>
          </a:p>
        </p:txBody>
      </p:sp>
      <p:sp>
        <p:nvSpPr>
          <p:cNvPr id="47" name="TextBox 3">
            <a:extLst>
              <a:ext uri="{FF2B5EF4-FFF2-40B4-BE49-F238E27FC236}">
                <a16:creationId xmlns:a16="http://schemas.microsoft.com/office/drawing/2014/main" id="{EABEE2EE-BF4D-7A4A-B3C6-9E47668CCD98}"/>
              </a:ext>
            </a:extLst>
          </p:cNvPr>
          <p:cNvSpPr txBox="1"/>
          <p:nvPr userDrawn="1"/>
        </p:nvSpPr>
        <p:spPr>
          <a:xfrm>
            <a:off x="734131" y="6402806"/>
            <a:ext cx="499729" cy="150296"/>
          </a:xfrm>
          <a:prstGeom prst="rect">
            <a:avLst/>
          </a:prstGeom>
          <a:noFill/>
        </p:spPr>
        <p:txBody>
          <a:bodyPr wrap="square" lIns="0" tIns="0" rIns="0" bIns="0" rtlCol="0">
            <a:spAutoFit/>
          </a:bodyPr>
          <a:lstStyle/>
          <a:p>
            <a:pPr marL="0" marR="0" lvl="0" indent="0" algn="l" defTabSz="890849" rtl="0" eaLnBrk="1" fontAlgn="auto" latinLnBrk="0" hangingPunct="1">
              <a:lnSpc>
                <a:spcPct val="100000"/>
              </a:lnSpc>
              <a:spcBef>
                <a:spcPts val="0"/>
              </a:spcBef>
              <a:spcAft>
                <a:spcPts val="0"/>
              </a:spcAft>
              <a:buClrTx/>
              <a:buSzTx/>
              <a:buFontTx/>
              <a:buNone/>
              <a:tabLst/>
              <a:defRPr/>
            </a:pPr>
            <a:fld id="{C3837181-38C6-AD4F-B8BA-B444770388BB}" type="slidenum">
              <a:rPr lang="en-US" sz="974" baseline="0" smtClean="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rPr>
              <a:pPr marL="0" marR="0" lvl="0" indent="0" algn="l" defTabSz="890849" rtl="0" eaLnBrk="1" fontAlgn="auto" latinLnBrk="0" hangingPunct="1">
                <a:lnSpc>
                  <a:spcPct val="100000"/>
                </a:lnSpc>
                <a:spcBef>
                  <a:spcPts val="0"/>
                </a:spcBef>
                <a:spcAft>
                  <a:spcPts val="0"/>
                </a:spcAft>
                <a:buClrTx/>
                <a:buSzTx/>
                <a:buFontTx/>
                <a:buNone/>
                <a:tabLst/>
                <a:defRPr/>
              </a:pPr>
              <a:t>‹#›</a:t>
            </a:fld>
            <a:endParaRPr lang="en-US" sz="974" baseline="0" dirty="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endParaRPr>
          </a:p>
        </p:txBody>
      </p:sp>
      <p:pic>
        <p:nvPicPr>
          <p:cNvPr id="48" name="图片 47"/>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0195999" y="6319870"/>
            <a:ext cx="1269075" cy="271153"/>
          </a:xfrm>
          <a:prstGeom prst="rect">
            <a:avLst/>
          </a:prstGeom>
        </p:spPr>
      </p:pic>
    </p:spTree>
    <p:extLst>
      <p:ext uri="{BB962C8B-B14F-4D97-AF65-F5344CB8AC3E}">
        <p14:creationId xmlns:p14="http://schemas.microsoft.com/office/powerpoint/2010/main" val="730999807"/>
      </p:ext>
    </p:extLst>
  </p:cSld>
  <p:clrMap bg1="lt1" tx1="dk1" bg2="lt2" tx2="dk2" accent1="accent1" accent2="accent2" accent3="accent3" accent4="accent4" accent5="accent5" accent6="accent6" hlink="hlink" folHlink="folHlink"/>
  <p:sldLayoutIdLst>
    <p:sldLayoutId id="2147483843" r:id="rId1"/>
    <p:sldLayoutId id="2147483828" r:id="rId2"/>
    <p:sldLayoutId id="2147483844" r:id="rId3"/>
    <p:sldLayoutId id="2147483866" r:id="rId4"/>
    <p:sldLayoutId id="2147483846" r:id="rId5"/>
    <p:sldLayoutId id="2147483871" r:id="rId6"/>
    <p:sldLayoutId id="2147483836" r:id="rId7"/>
    <p:sldLayoutId id="2147483837" r:id="rId8"/>
    <p:sldLayoutId id="2147483838" r:id="rId9"/>
    <p:sldLayoutId id="2147483839" r:id="rId10"/>
    <p:sldLayoutId id="2147483872" r:id="rId11"/>
    <p:sldLayoutId id="2147483873" r:id="rId12"/>
  </p:sldLayoutIdLst>
  <p:txStyles>
    <p:titleStyle>
      <a:lvl1pPr algn="l" defTabSz="914012" rtl="0" eaLnBrk="1" fontAlgn="ctr" latinLnBrk="0" hangingPunct="1">
        <a:lnSpc>
          <a:spcPct val="90000"/>
        </a:lnSpc>
        <a:spcBef>
          <a:spcPct val="0"/>
        </a:spcBef>
        <a:buNone/>
        <a:defRPr lang="zh-CN" altLang="en-US" sz="3200" kern="1200" baseline="0" dirty="0">
          <a:solidFill>
            <a:schemeClr val="tx1"/>
          </a:solidFill>
          <a:latin typeface="Arial" pitchFamily="34" charset="0"/>
          <a:ea typeface="方正兰亭黑简体" panose="02000000000000000000" pitchFamily="2" charset="-122"/>
          <a:cs typeface="+mn-cs"/>
        </a:defRPr>
      </a:lvl1pPr>
    </p:titleStyle>
    <p:bodyStyle>
      <a:lvl1pPr marL="302271" indent="-302271" algn="l" defTabSz="914012" rtl="0" eaLnBrk="1" fontAlgn="ctr" latinLnBrk="0" hangingPunct="1">
        <a:lnSpc>
          <a:spcPct val="140000"/>
        </a:lnSpc>
        <a:spcBef>
          <a:spcPts val="792"/>
        </a:spcBef>
        <a:buSzPct val="50000"/>
        <a:buFont typeface="Wingdings" panose="05000000000000000000" pitchFamily="2" charset="2"/>
        <a:buChar char="l"/>
        <a:defRPr sz="2199" kern="1200">
          <a:solidFill>
            <a:schemeClr val="tx1"/>
          </a:solidFill>
          <a:latin typeface="Arial" pitchFamily="34" charset="0"/>
          <a:ea typeface="方正兰亭黑简体" panose="02000000000000000000" pitchFamily="2" charset="-122"/>
          <a:cs typeface="+mn-cs"/>
        </a:defRPr>
      </a:lvl1pPr>
      <a:lvl2pPr marL="654922" indent="-251892" algn="l" defTabSz="914012" rtl="0" eaLnBrk="1" fontAlgn="ctr" latinLnBrk="0" hangingPunct="1">
        <a:lnSpc>
          <a:spcPct val="140000"/>
        </a:lnSpc>
        <a:spcBef>
          <a:spcPts val="720"/>
        </a:spcBef>
        <a:buClrTx/>
        <a:buSzPct val="50000"/>
        <a:buFont typeface="Wingdings" panose="05000000000000000000" pitchFamily="2" charset="2"/>
        <a:buChar char="p"/>
        <a:defRPr sz="1999" kern="1200">
          <a:solidFill>
            <a:schemeClr val="tx1"/>
          </a:solidFill>
          <a:latin typeface="Arial" pitchFamily="34" charset="0"/>
          <a:ea typeface="方正兰亭黑简体" panose="02000000000000000000" pitchFamily="2" charset="-122"/>
          <a:cs typeface="+mn-cs"/>
        </a:defRPr>
      </a:lvl2pPr>
      <a:lvl3pPr marL="1003974" indent="-201514" algn="l" defTabSz="914012" rtl="0" eaLnBrk="1" fontAlgn="ctr" latinLnBrk="0" hangingPunct="1">
        <a:lnSpc>
          <a:spcPct val="140000"/>
        </a:lnSpc>
        <a:spcBef>
          <a:spcPts val="648"/>
        </a:spcBef>
        <a:buClrTx/>
        <a:buSzPct val="50000"/>
        <a:buFont typeface="Wingdings" panose="05000000000000000000" pitchFamily="2" charset="2"/>
        <a:buChar char="n"/>
        <a:defRPr sz="1799" kern="1200">
          <a:solidFill>
            <a:schemeClr val="tx1"/>
          </a:solidFill>
          <a:latin typeface="Arial" pitchFamily="34" charset="0"/>
          <a:ea typeface="方正兰亭黑简体" panose="02000000000000000000" pitchFamily="2" charset="-122"/>
          <a:cs typeface="+mn-cs"/>
        </a:defRPr>
      </a:lvl3pPr>
      <a:lvl4pPr marL="1399805" indent="-197916" algn="l" defTabSz="914012" rtl="0" eaLnBrk="1" fontAlgn="ctr" latinLnBrk="0" hangingPunct="1">
        <a:lnSpc>
          <a:spcPct val="140000"/>
        </a:lnSpc>
        <a:spcBef>
          <a:spcPts val="576"/>
        </a:spcBef>
        <a:buFont typeface="Huawei Sans" panose="020C0503030203020204" pitchFamily="34" charset="0"/>
        <a:buChar char="−"/>
        <a:defRPr sz="1599" kern="1200">
          <a:solidFill>
            <a:schemeClr val="tx1"/>
          </a:solidFill>
          <a:latin typeface="Arial" pitchFamily="34" charset="0"/>
          <a:ea typeface="方正兰亭黑简体" panose="02000000000000000000" pitchFamily="2" charset="-122"/>
          <a:cs typeface="+mn-cs"/>
        </a:defRPr>
      </a:lvl4pPr>
      <a:lvl5pPr marL="1802834" indent="-201514" algn="l" defTabSz="914012" rtl="0" eaLnBrk="1" fontAlgn="ctr" latinLnBrk="0" hangingPunct="1">
        <a:lnSpc>
          <a:spcPct val="140000"/>
        </a:lnSpc>
        <a:spcBef>
          <a:spcPts val="576"/>
        </a:spcBef>
        <a:buFont typeface="Huawei Sans" panose="020C0503030203020204" pitchFamily="34" charset="0"/>
        <a:buChar char="~"/>
        <a:defRPr sz="1399" kern="1200">
          <a:solidFill>
            <a:schemeClr val="tx1"/>
          </a:solidFill>
          <a:latin typeface="Arial" pitchFamily="34" charset="0"/>
          <a:ea typeface="方正兰亭黑简体" panose="02000000000000000000" pitchFamily="2" charset="-122"/>
          <a:cs typeface="+mn-cs"/>
        </a:defRPr>
      </a:lvl5pPr>
      <a:lvl6pPr marL="2513532" indent="-228504" algn="l" defTabSz="914012" rtl="0" eaLnBrk="1" latinLnBrk="0" hangingPunct="1">
        <a:lnSpc>
          <a:spcPct val="90000"/>
        </a:lnSpc>
        <a:spcBef>
          <a:spcPts val="500"/>
        </a:spcBef>
        <a:buFont typeface="Arial" panose="020B0604020202020204" pitchFamily="34" charset="0"/>
        <a:buChar char="•"/>
        <a:defRPr sz="1799" kern="1200">
          <a:solidFill>
            <a:schemeClr val="tx1"/>
          </a:solidFill>
          <a:latin typeface="Arial"/>
          <a:ea typeface="+mn-ea"/>
          <a:cs typeface="+mn-cs"/>
        </a:defRPr>
      </a:lvl6pPr>
      <a:lvl7pPr marL="2970536" indent="-228504" algn="l" defTabSz="914012" rtl="0" eaLnBrk="1" latinLnBrk="0" hangingPunct="1">
        <a:lnSpc>
          <a:spcPct val="90000"/>
        </a:lnSpc>
        <a:spcBef>
          <a:spcPts val="500"/>
        </a:spcBef>
        <a:buFont typeface="Arial" panose="020B0604020202020204" pitchFamily="34" charset="0"/>
        <a:buChar char="•"/>
        <a:defRPr sz="1799" kern="1200">
          <a:solidFill>
            <a:schemeClr val="tx1"/>
          </a:solidFill>
          <a:latin typeface="Arial"/>
          <a:ea typeface="+mn-ea"/>
          <a:cs typeface="+mn-cs"/>
        </a:defRPr>
      </a:lvl7pPr>
      <a:lvl8pPr marL="3427542" indent="-228504" algn="l" defTabSz="914012" rtl="0" eaLnBrk="1" latinLnBrk="0" hangingPunct="1">
        <a:lnSpc>
          <a:spcPct val="90000"/>
        </a:lnSpc>
        <a:spcBef>
          <a:spcPts val="500"/>
        </a:spcBef>
        <a:buFont typeface="Arial" panose="020B0604020202020204" pitchFamily="34" charset="0"/>
        <a:buChar char="•"/>
        <a:defRPr sz="1799" kern="1200">
          <a:solidFill>
            <a:schemeClr val="tx1"/>
          </a:solidFill>
          <a:latin typeface="Arial"/>
          <a:ea typeface="+mn-ea"/>
          <a:cs typeface="+mn-cs"/>
        </a:defRPr>
      </a:lvl8pPr>
      <a:lvl9pPr marL="3884550" indent="-228504" algn="l" defTabSz="914012" rtl="0" eaLnBrk="1" latinLnBrk="0" hangingPunct="1">
        <a:lnSpc>
          <a:spcPct val="90000"/>
        </a:lnSpc>
        <a:spcBef>
          <a:spcPts val="500"/>
        </a:spcBef>
        <a:buFont typeface="Arial" panose="020B0604020202020204" pitchFamily="34" charset="0"/>
        <a:buChar char="•"/>
        <a:defRPr sz="1799" kern="1200">
          <a:solidFill>
            <a:schemeClr val="tx1"/>
          </a:solidFill>
          <a:latin typeface="Arial"/>
          <a:ea typeface="+mn-ea"/>
          <a:cs typeface="+mn-cs"/>
        </a:defRPr>
      </a:lvl9pPr>
    </p:bodyStyle>
    <p:otherStyle>
      <a:defPPr>
        <a:defRPr lang="zh-CN"/>
      </a:defPPr>
      <a:lvl1pPr marL="0" algn="l" defTabSz="914012" rtl="0" eaLnBrk="1" latinLnBrk="0" hangingPunct="1">
        <a:defRPr sz="1799" kern="1200">
          <a:solidFill>
            <a:schemeClr val="tx1"/>
          </a:solidFill>
          <a:latin typeface="Arial"/>
          <a:ea typeface="+mn-ea"/>
          <a:cs typeface="+mn-cs"/>
        </a:defRPr>
      </a:lvl1pPr>
      <a:lvl2pPr marL="457006" algn="l" defTabSz="914012" rtl="0" eaLnBrk="1" latinLnBrk="0" hangingPunct="1">
        <a:defRPr sz="1799" kern="1200">
          <a:solidFill>
            <a:schemeClr val="tx1"/>
          </a:solidFill>
          <a:latin typeface="Arial"/>
          <a:ea typeface="+mn-ea"/>
          <a:cs typeface="+mn-cs"/>
        </a:defRPr>
      </a:lvl2pPr>
      <a:lvl3pPr marL="914012" algn="l" defTabSz="914012" rtl="0" eaLnBrk="1" latinLnBrk="0" hangingPunct="1">
        <a:defRPr sz="1799" kern="1200">
          <a:solidFill>
            <a:schemeClr val="tx1"/>
          </a:solidFill>
          <a:latin typeface="Arial"/>
          <a:ea typeface="+mn-ea"/>
          <a:cs typeface="+mn-cs"/>
        </a:defRPr>
      </a:lvl3pPr>
      <a:lvl4pPr marL="1371016" algn="l" defTabSz="914012" rtl="0" eaLnBrk="1" latinLnBrk="0" hangingPunct="1">
        <a:defRPr sz="1799" kern="1200">
          <a:solidFill>
            <a:schemeClr val="tx1"/>
          </a:solidFill>
          <a:latin typeface="Arial"/>
          <a:ea typeface="+mn-ea"/>
          <a:cs typeface="+mn-cs"/>
        </a:defRPr>
      </a:lvl4pPr>
      <a:lvl5pPr marL="1828022" algn="l" defTabSz="914012" rtl="0" eaLnBrk="1" latinLnBrk="0" hangingPunct="1">
        <a:defRPr sz="1799" kern="1200">
          <a:solidFill>
            <a:schemeClr val="tx1"/>
          </a:solidFill>
          <a:latin typeface="Arial"/>
          <a:ea typeface="+mn-ea"/>
          <a:cs typeface="+mn-cs"/>
        </a:defRPr>
      </a:lvl5pPr>
      <a:lvl6pPr marL="2285030" algn="l" defTabSz="914012" rtl="0" eaLnBrk="1" latinLnBrk="0" hangingPunct="1">
        <a:defRPr sz="1799" kern="1200">
          <a:solidFill>
            <a:schemeClr val="tx1"/>
          </a:solidFill>
          <a:latin typeface="Arial"/>
          <a:ea typeface="+mn-ea"/>
          <a:cs typeface="+mn-cs"/>
        </a:defRPr>
      </a:lvl6pPr>
      <a:lvl7pPr marL="2742034" algn="l" defTabSz="914012" rtl="0" eaLnBrk="1" latinLnBrk="0" hangingPunct="1">
        <a:defRPr sz="1799" kern="1200">
          <a:solidFill>
            <a:schemeClr val="tx1"/>
          </a:solidFill>
          <a:latin typeface="Arial"/>
          <a:ea typeface="+mn-ea"/>
          <a:cs typeface="+mn-cs"/>
        </a:defRPr>
      </a:lvl7pPr>
      <a:lvl8pPr marL="3199040" algn="l" defTabSz="914012" rtl="0" eaLnBrk="1" latinLnBrk="0" hangingPunct="1">
        <a:defRPr sz="1799" kern="1200">
          <a:solidFill>
            <a:schemeClr val="tx1"/>
          </a:solidFill>
          <a:latin typeface="Arial"/>
          <a:ea typeface="+mn-ea"/>
          <a:cs typeface="+mn-cs"/>
        </a:defRPr>
      </a:lvl8pPr>
      <a:lvl9pPr marL="3656046" algn="l" defTabSz="914012" rtl="0" eaLnBrk="1" latinLnBrk="0" hangingPunct="1">
        <a:defRPr sz="1799" kern="1200">
          <a:solidFill>
            <a:schemeClr val="tx1"/>
          </a:solidFill>
          <a:latin typeface="Arial"/>
          <a:ea typeface="+mn-ea"/>
          <a:cs typeface="+mn-cs"/>
        </a:defRPr>
      </a:lvl9pPr>
    </p:otherStyle>
  </p:txStyles>
  <p:extLst>
    <p:ext uri="{27BBF7A9-308A-43DC-89C8-2F10F3537804}">
      <p15:sldGuideLst xmlns:p15="http://schemas.microsoft.com/office/powerpoint/2012/main">
        <p15:guide id="2" pos="643" userDrawn="1">
          <p15:clr>
            <a:srgbClr val="F26B43"/>
          </p15:clr>
        </p15:guide>
        <p15:guide id="4" pos="7039" userDrawn="1">
          <p15:clr>
            <a:srgbClr val="F26B43"/>
          </p15:clr>
        </p15:guide>
        <p15:guide id="5" orient="horz" pos="2341" userDrawn="1">
          <p15:clr>
            <a:srgbClr val="F26B43"/>
          </p15:clr>
        </p15:guide>
        <p15:guide id="6" orient="horz" pos="3906" userDrawn="1">
          <p15:clr>
            <a:srgbClr val="F26B43"/>
          </p15:clr>
        </p15:guide>
        <p15:guide id="7" orient="horz" pos="1162" userDrawn="1">
          <p15:clr>
            <a:srgbClr val="F26B43"/>
          </p15:clr>
        </p15:guide>
        <p15:guide id="8" pos="3840" userDrawn="1">
          <p15:clr>
            <a:srgbClr val="F26B43"/>
          </p15:clr>
        </p15:guide>
        <p15:guide id="9" orient="horz" pos="731" userDrawn="1">
          <p15:clr>
            <a:srgbClr val="F26B43"/>
          </p15:clr>
        </p15:guide>
        <p15:guide id="10" orient="horz" pos="867"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8" name="Rectangle 6"/>
          <p:cNvSpPr>
            <a:spLocks noGrp="1" noChangeArrowheads="1"/>
          </p:cNvSpPr>
          <p:nvPr>
            <p:ph type="title"/>
          </p:nvPr>
        </p:nvSpPr>
        <p:spPr bwMode="auto">
          <a:xfrm>
            <a:off x="457906" y="457499"/>
            <a:ext cx="11291182" cy="980113"/>
          </a:xfrm>
          <a:prstGeom prst="rect">
            <a:avLst/>
          </a:prstGeom>
        </p:spPr>
        <p:txBody>
          <a:bodyPr lIns="0" tIns="0" rIns="0" bIns="0" anchor="t">
            <a:normAutofit/>
          </a:bodyPr>
          <a:lstStyle/>
          <a:p>
            <a:pPr marL="0" lvl="0" indent="0" defTabSz="1187798">
              <a:lnSpc>
                <a:spcPts val="3430"/>
              </a:lnSpc>
              <a:spcBef>
                <a:spcPts val="0"/>
              </a:spcBef>
              <a:buFont typeface="Arial" panose="020B0604020202020204" pitchFamily="34" charset="0"/>
            </a:pPr>
            <a:r>
              <a:rPr lang="zh-CN" altLang="en-US" dirty="0"/>
              <a:t>单击此处编辑母版标题样式</a:t>
            </a:r>
          </a:p>
        </p:txBody>
      </p:sp>
      <p:sp>
        <p:nvSpPr>
          <p:cNvPr id="49" name="Rectangle 57"/>
          <p:cNvSpPr>
            <a:spLocks noGrp="1" noChangeArrowheads="1"/>
          </p:cNvSpPr>
          <p:nvPr>
            <p:ph type="body" idx="1"/>
          </p:nvPr>
        </p:nvSpPr>
        <p:spPr bwMode="auto">
          <a:xfrm>
            <a:off x="455613" y="1484313"/>
            <a:ext cx="11293596" cy="4443760"/>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0" name="TextBox 2">
            <a:extLst>
              <a:ext uri="{FF2B5EF4-FFF2-40B4-BE49-F238E27FC236}">
                <a16:creationId xmlns:a16="http://schemas.microsoft.com/office/drawing/2014/main" id="{6785A3D6-1271-D247-9E96-1B376F4BE7BE}"/>
              </a:ext>
            </a:extLst>
          </p:cNvPr>
          <p:cNvSpPr txBox="1"/>
          <p:nvPr userDrawn="1"/>
        </p:nvSpPr>
        <p:spPr>
          <a:xfrm>
            <a:off x="1095467" y="6356939"/>
            <a:ext cx="1463467" cy="242864"/>
          </a:xfrm>
          <a:prstGeom prst="rect">
            <a:avLst/>
          </a:prstGeom>
          <a:noFill/>
        </p:spPr>
        <p:txBody>
          <a:bodyPr wrap="square" rtlCol="0">
            <a:spAutoFit/>
          </a:bodyPr>
          <a:lstStyle/>
          <a:p>
            <a:r>
              <a:rPr lang="en-US" sz="974" b="0" baseline="0" dirty="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rPr>
              <a:t>Huawei Confidential</a:t>
            </a:r>
          </a:p>
        </p:txBody>
      </p:sp>
      <p:sp>
        <p:nvSpPr>
          <p:cNvPr id="51" name="TextBox 3">
            <a:extLst>
              <a:ext uri="{FF2B5EF4-FFF2-40B4-BE49-F238E27FC236}">
                <a16:creationId xmlns:a16="http://schemas.microsoft.com/office/drawing/2014/main" id="{EABEE2EE-BF4D-7A4A-B3C6-9E47668CCD98}"/>
              </a:ext>
            </a:extLst>
          </p:cNvPr>
          <p:cNvSpPr txBox="1"/>
          <p:nvPr userDrawn="1"/>
        </p:nvSpPr>
        <p:spPr>
          <a:xfrm>
            <a:off x="734131" y="6402806"/>
            <a:ext cx="499729" cy="150296"/>
          </a:xfrm>
          <a:prstGeom prst="rect">
            <a:avLst/>
          </a:prstGeom>
          <a:noFill/>
        </p:spPr>
        <p:txBody>
          <a:bodyPr wrap="square" lIns="0" tIns="0" rIns="0" bIns="0" rtlCol="0">
            <a:spAutoFit/>
          </a:bodyPr>
          <a:lstStyle/>
          <a:p>
            <a:pPr marL="0" marR="0" lvl="0" indent="0" algn="l" defTabSz="890849" rtl="0" eaLnBrk="1" fontAlgn="auto" latinLnBrk="0" hangingPunct="1">
              <a:lnSpc>
                <a:spcPct val="100000"/>
              </a:lnSpc>
              <a:spcBef>
                <a:spcPts val="0"/>
              </a:spcBef>
              <a:spcAft>
                <a:spcPts val="0"/>
              </a:spcAft>
              <a:buClrTx/>
              <a:buSzTx/>
              <a:buFontTx/>
              <a:buNone/>
              <a:tabLst/>
              <a:defRPr/>
            </a:pPr>
            <a:fld id="{C3837181-38C6-AD4F-B8BA-B444770388BB}" type="slidenum">
              <a:rPr lang="en-US" sz="974" baseline="0" smtClean="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rPr>
              <a:pPr marL="0" marR="0" lvl="0" indent="0" algn="l" defTabSz="890849" rtl="0" eaLnBrk="1" fontAlgn="auto" latinLnBrk="0" hangingPunct="1">
                <a:lnSpc>
                  <a:spcPct val="100000"/>
                </a:lnSpc>
                <a:spcBef>
                  <a:spcPts val="0"/>
                </a:spcBef>
                <a:spcAft>
                  <a:spcPts val="0"/>
                </a:spcAft>
                <a:buClrTx/>
                <a:buSzTx/>
                <a:buFontTx/>
                <a:buNone/>
                <a:tabLst/>
                <a:defRPr/>
              </a:pPr>
              <a:t>‹#›</a:t>
            </a:fld>
            <a:endParaRPr lang="en-US" sz="974" baseline="0" dirty="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endParaRPr>
          </a:p>
        </p:txBody>
      </p:sp>
      <p:pic>
        <p:nvPicPr>
          <p:cNvPr id="52" name="图片 5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0195999" y="6319870"/>
            <a:ext cx="1269075" cy="271153"/>
          </a:xfrm>
          <a:prstGeom prst="rect">
            <a:avLst/>
          </a:prstGeom>
        </p:spPr>
      </p:pic>
    </p:spTree>
    <p:extLst>
      <p:ext uri="{BB962C8B-B14F-4D97-AF65-F5344CB8AC3E}">
        <p14:creationId xmlns:p14="http://schemas.microsoft.com/office/powerpoint/2010/main" val="930900574"/>
      </p:ext>
    </p:extLst>
  </p:cSld>
  <p:clrMap bg1="lt1" tx1="dk1" bg2="lt2" tx2="dk2" accent1="accent1" accent2="accent2" accent3="accent3" accent4="accent4" accent5="accent5" accent6="accent6" hlink="hlink" folHlink="folHlink"/>
  <p:sldLayoutIdLst>
    <p:sldLayoutId id="2147483853" r:id="rId1"/>
    <p:sldLayoutId id="2147483869" r:id="rId2"/>
    <p:sldLayoutId id="2147483862" r:id="rId3"/>
    <p:sldLayoutId id="2147483870" r:id="rId4"/>
    <p:sldLayoutId id="2147483863" r:id="rId5"/>
  </p:sldLayoutIdLst>
  <p:txStyles>
    <p:titleStyle>
      <a:lvl1pPr algn="l" defTabSz="914012" rtl="0" eaLnBrk="1" fontAlgn="base" latinLnBrk="0" hangingPunct="1">
        <a:lnSpc>
          <a:spcPct val="90000"/>
        </a:lnSpc>
        <a:spcBef>
          <a:spcPct val="0"/>
        </a:spcBef>
        <a:buNone/>
        <a:defRPr lang="zh-CN" altLang="en-US" sz="3200" kern="1200" baseline="0" dirty="0">
          <a:solidFill>
            <a:schemeClr val="tx1"/>
          </a:solidFill>
          <a:latin typeface="Huawei Sans" panose="020C0503030203020204" pitchFamily="34" charset="0"/>
          <a:ea typeface="方正兰亭黑简体" panose="02000000000000000000" pitchFamily="2" charset="-122"/>
          <a:cs typeface="+mn-cs"/>
        </a:defRPr>
      </a:lvl1pPr>
    </p:titleStyle>
    <p:bodyStyle>
      <a:lvl1pPr marL="302271" indent="-302271" algn="l" defTabSz="914012" rtl="0" eaLnBrk="1" fontAlgn="ctr" latinLnBrk="0" hangingPunct="1">
        <a:lnSpc>
          <a:spcPct val="140000"/>
        </a:lnSpc>
        <a:spcBef>
          <a:spcPts val="792"/>
        </a:spcBef>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mn-cs"/>
        </a:defRPr>
      </a:lvl1pPr>
      <a:lvl2pPr marL="654922" indent="-251892" algn="l" defTabSz="914012" rtl="0" eaLnBrk="1" fontAlgn="ctr" latinLnBrk="0" hangingPunct="1">
        <a:lnSpc>
          <a:spcPct val="140000"/>
        </a:lnSpc>
        <a:spcBef>
          <a:spcPts val="720"/>
        </a:spcBef>
        <a:buClrTx/>
        <a:buSzPct val="50000"/>
        <a:buFont typeface="Wingdings" panose="05000000000000000000" pitchFamily="2" charset="2"/>
        <a:buChar char="p"/>
        <a:defRPr sz="1999" kern="1200" baseline="0">
          <a:solidFill>
            <a:schemeClr val="tx1"/>
          </a:solidFill>
          <a:latin typeface="Huawei Sans" panose="020C0503030203020204" pitchFamily="34" charset="0"/>
          <a:ea typeface="方正兰亭黑简体" panose="02000000000000000000" pitchFamily="2" charset="-122"/>
          <a:cs typeface="+mn-cs"/>
        </a:defRPr>
      </a:lvl2pPr>
      <a:lvl3pPr marL="1003974" indent="-201514" algn="l" defTabSz="914012" rtl="0" eaLnBrk="1" fontAlgn="ctr" latinLnBrk="0" hangingPunct="1">
        <a:lnSpc>
          <a:spcPct val="140000"/>
        </a:lnSpc>
        <a:spcBef>
          <a:spcPts val="648"/>
        </a:spcBef>
        <a:buClrTx/>
        <a:buSzPct val="50000"/>
        <a:buFont typeface="Wingdings" panose="05000000000000000000" pitchFamily="2" charset="2"/>
        <a:buChar char="n"/>
        <a:defRPr sz="1799" kern="1200" baseline="0">
          <a:solidFill>
            <a:schemeClr val="tx1"/>
          </a:solidFill>
          <a:latin typeface="Huawei Sans" panose="020C0503030203020204" pitchFamily="34" charset="0"/>
          <a:ea typeface="方正兰亭黑简体" panose="02000000000000000000" pitchFamily="2" charset="-122"/>
          <a:cs typeface="+mn-cs"/>
        </a:defRPr>
      </a:lvl3pPr>
      <a:lvl4pPr marL="1399805" indent="-197916" algn="l" defTabSz="914012" rtl="0" eaLnBrk="1" fontAlgn="ctr" latinLnBrk="0" hangingPunct="1">
        <a:lnSpc>
          <a:spcPct val="140000"/>
        </a:lnSpc>
        <a:spcBef>
          <a:spcPts val="576"/>
        </a:spcBef>
        <a:buFont typeface="Huawei Sans" panose="020C0503030203020204" pitchFamily="34" charset="0"/>
        <a:buChar char="−"/>
        <a:defRPr sz="1599" kern="1200" baseline="0">
          <a:solidFill>
            <a:schemeClr val="tx1"/>
          </a:solidFill>
          <a:latin typeface="Huawei Sans" panose="020C0503030203020204" pitchFamily="34" charset="0"/>
          <a:ea typeface="方正兰亭黑简体" panose="02000000000000000000" pitchFamily="2" charset="-122"/>
          <a:cs typeface="+mn-cs"/>
        </a:defRPr>
      </a:lvl4pPr>
      <a:lvl5pPr marL="1802834" indent="-201514" algn="l" defTabSz="914012" rtl="0" eaLnBrk="1" fontAlgn="ctr" latinLnBrk="0" hangingPunct="1">
        <a:lnSpc>
          <a:spcPct val="140000"/>
        </a:lnSpc>
        <a:spcBef>
          <a:spcPts val="576"/>
        </a:spcBef>
        <a:buFont typeface="Huawei Sans" panose="020C0503030203020204" pitchFamily="34" charset="0"/>
        <a:buChar char="~"/>
        <a:defRPr sz="1399" kern="1200" baseline="0">
          <a:solidFill>
            <a:schemeClr val="tx1"/>
          </a:solidFill>
          <a:latin typeface="Huawei Sans" panose="020C0503030203020204" pitchFamily="34" charset="0"/>
          <a:ea typeface="方正兰亭黑简体" panose="02000000000000000000" pitchFamily="2" charset="-122"/>
          <a:cs typeface="+mn-cs"/>
        </a:defRPr>
      </a:lvl5pPr>
      <a:lvl6pPr marL="2513532" indent="-228504" algn="l" defTabSz="914012" rtl="0" eaLnBrk="1" latinLnBrk="0" hangingPunct="1">
        <a:lnSpc>
          <a:spcPct val="90000"/>
        </a:lnSpc>
        <a:spcBef>
          <a:spcPts val="500"/>
        </a:spcBef>
        <a:buFont typeface="Arial" panose="020B0604020202020204" pitchFamily="34" charset="0"/>
        <a:buChar char="•"/>
        <a:defRPr sz="1799" kern="1200">
          <a:solidFill>
            <a:schemeClr val="tx1"/>
          </a:solidFill>
          <a:latin typeface="Arial"/>
          <a:ea typeface="+mn-ea"/>
          <a:cs typeface="+mn-cs"/>
        </a:defRPr>
      </a:lvl6pPr>
      <a:lvl7pPr marL="2970536" indent="-228504" algn="l" defTabSz="914012" rtl="0" eaLnBrk="1" latinLnBrk="0" hangingPunct="1">
        <a:lnSpc>
          <a:spcPct val="90000"/>
        </a:lnSpc>
        <a:spcBef>
          <a:spcPts val="500"/>
        </a:spcBef>
        <a:buFont typeface="Arial" panose="020B0604020202020204" pitchFamily="34" charset="0"/>
        <a:buChar char="•"/>
        <a:defRPr sz="1799" kern="1200">
          <a:solidFill>
            <a:schemeClr val="tx1"/>
          </a:solidFill>
          <a:latin typeface="Arial"/>
          <a:ea typeface="+mn-ea"/>
          <a:cs typeface="+mn-cs"/>
        </a:defRPr>
      </a:lvl7pPr>
      <a:lvl8pPr marL="3427542" indent="-228504" algn="l" defTabSz="914012" rtl="0" eaLnBrk="1" latinLnBrk="0" hangingPunct="1">
        <a:lnSpc>
          <a:spcPct val="90000"/>
        </a:lnSpc>
        <a:spcBef>
          <a:spcPts val="500"/>
        </a:spcBef>
        <a:buFont typeface="Arial" panose="020B0604020202020204" pitchFamily="34" charset="0"/>
        <a:buChar char="•"/>
        <a:defRPr sz="1799" kern="1200">
          <a:solidFill>
            <a:schemeClr val="tx1"/>
          </a:solidFill>
          <a:latin typeface="Arial"/>
          <a:ea typeface="+mn-ea"/>
          <a:cs typeface="+mn-cs"/>
        </a:defRPr>
      </a:lvl8pPr>
      <a:lvl9pPr marL="3884550" indent="-228504" algn="l" defTabSz="914012" rtl="0" eaLnBrk="1" latinLnBrk="0" hangingPunct="1">
        <a:lnSpc>
          <a:spcPct val="90000"/>
        </a:lnSpc>
        <a:spcBef>
          <a:spcPts val="500"/>
        </a:spcBef>
        <a:buFont typeface="Arial" panose="020B0604020202020204" pitchFamily="34" charset="0"/>
        <a:buChar char="•"/>
        <a:defRPr sz="1799" kern="1200">
          <a:solidFill>
            <a:schemeClr val="tx1"/>
          </a:solidFill>
          <a:latin typeface="Arial"/>
          <a:ea typeface="+mn-ea"/>
          <a:cs typeface="+mn-cs"/>
        </a:defRPr>
      </a:lvl9pPr>
    </p:bodyStyle>
    <p:otherStyle>
      <a:defPPr>
        <a:defRPr lang="zh-CN"/>
      </a:defPPr>
      <a:lvl1pPr marL="0" algn="l" defTabSz="914012" rtl="0" eaLnBrk="1" latinLnBrk="0" hangingPunct="1">
        <a:defRPr sz="1799" kern="1200">
          <a:solidFill>
            <a:schemeClr val="tx1"/>
          </a:solidFill>
          <a:latin typeface="Arial"/>
          <a:ea typeface="+mn-ea"/>
          <a:cs typeface="+mn-cs"/>
        </a:defRPr>
      </a:lvl1pPr>
      <a:lvl2pPr marL="457006" algn="l" defTabSz="914012" rtl="0" eaLnBrk="1" latinLnBrk="0" hangingPunct="1">
        <a:defRPr sz="1799" kern="1200">
          <a:solidFill>
            <a:schemeClr val="tx1"/>
          </a:solidFill>
          <a:latin typeface="Arial"/>
          <a:ea typeface="+mn-ea"/>
          <a:cs typeface="+mn-cs"/>
        </a:defRPr>
      </a:lvl2pPr>
      <a:lvl3pPr marL="914012" algn="l" defTabSz="914012" rtl="0" eaLnBrk="1" latinLnBrk="0" hangingPunct="1">
        <a:defRPr sz="1799" kern="1200">
          <a:solidFill>
            <a:schemeClr val="tx1"/>
          </a:solidFill>
          <a:latin typeface="Arial"/>
          <a:ea typeface="+mn-ea"/>
          <a:cs typeface="+mn-cs"/>
        </a:defRPr>
      </a:lvl3pPr>
      <a:lvl4pPr marL="1371016" algn="l" defTabSz="914012" rtl="0" eaLnBrk="1" latinLnBrk="0" hangingPunct="1">
        <a:defRPr sz="1799" kern="1200">
          <a:solidFill>
            <a:schemeClr val="tx1"/>
          </a:solidFill>
          <a:latin typeface="Arial"/>
          <a:ea typeface="+mn-ea"/>
          <a:cs typeface="+mn-cs"/>
        </a:defRPr>
      </a:lvl4pPr>
      <a:lvl5pPr marL="1828022" algn="l" defTabSz="914012" rtl="0" eaLnBrk="1" latinLnBrk="0" hangingPunct="1">
        <a:defRPr sz="1799" kern="1200">
          <a:solidFill>
            <a:schemeClr val="tx1"/>
          </a:solidFill>
          <a:latin typeface="Arial"/>
          <a:ea typeface="+mn-ea"/>
          <a:cs typeface="+mn-cs"/>
        </a:defRPr>
      </a:lvl5pPr>
      <a:lvl6pPr marL="2285030" algn="l" defTabSz="914012" rtl="0" eaLnBrk="1" latinLnBrk="0" hangingPunct="1">
        <a:defRPr sz="1799" kern="1200">
          <a:solidFill>
            <a:schemeClr val="tx1"/>
          </a:solidFill>
          <a:latin typeface="Arial"/>
          <a:ea typeface="+mn-ea"/>
          <a:cs typeface="+mn-cs"/>
        </a:defRPr>
      </a:lvl6pPr>
      <a:lvl7pPr marL="2742034" algn="l" defTabSz="914012" rtl="0" eaLnBrk="1" latinLnBrk="0" hangingPunct="1">
        <a:defRPr sz="1799" kern="1200">
          <a:solidFill>
            <a:schemeClr val="tx1"/>
          </a:solidFill>
          <a:latin typeface="Arial"/>
          <a:ea typeface="+mn-ea"/>
          <a:cs typeface="+mn-cs"/>
        </a:defRPr>
      </a:lvl7pPr>
      <a:lvl8pPr marL="3199040" algn="l" defTabSz="914012" rtl="0" eaLnBrk="1" latinLnBrk="0" hangingPunct="1">
        <a:defRPr sz="1799" kern="1200">
          <a:solidFill>
            <a:schemeClr val="tx1"/>
          </a:solidFill>
          <a:latin typeface="Arial"/>
          <a:ea typeface="+mn-ea"/>
          <a:cs typeface="+mn-cs"/>
        </a:defRPr>
      </a:lvl8pPr>
      <a:lvl9pPr marL="3656046" algn="l" defTabSz="914012" rtl="0" eaLnBrk="1" latinLnBrk="0" hangingPunct="1">
        <a:defRPr sz="1799" kern="1200">
          <a:solidFill>
            <a:schemeClr val="tx1"/>
          </a:solidFill>
          <a:latin typeface="Arial"/>
          <a:ea typeface="+mn-ea"/>
          <a:cs typeface="+mn-cs"/>
        </a:defRPr>
      </a:lvl9pPr>
    </p:otherStyle>
  </p:txStyles>
  <p:extLst>
    <p:ext uri="{27BBF7A9-308A-43DC-89C8-2F10F3537804}">
      <p15:sldGuideLst xmlns:p15="http://schemas.microsoft.com/office/powerpoint/2012/main">
        <p15:guide id="2" pos="7379" userDrawn="1">
          <p15:clr>
            <a:srgbClr val="F26B43"/>
          </p15:clr>
        </p15:guide>
        <p15:guide id="3" orient="horz" pos="278" userDrawn="1">
          <p15:clr>
            <a:srgbClr val="F26B43"/>
          </p15:clr>
        </p15:guide>
        <p15:guide id="4" orient="horz" pos="3906" userDrawn="1">
          <p15:clr>
            <a:srgbClr val="F26B43"/>
          </p15:clr>
        </p15:guide>
        <p15:guide id="6" pos="3840" userDrawn="1">
          <p15:clr>
            <a:srgbClr val="F26B43"/>
          </p15:clr>
        </p15:guide>
        <p15:guide id="7" pos="279" userDrawn="1">
          <p15:clr>
            <a:srgbClr val="F26B43"/>
          </p15:clr>
        </p15:guide>
        <p15:guide id="8" orient="horz" pos="216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75" name="Title Placeholder 1">
            <a:extLst>
              <a:ext uri="{FF2B5EF4-FFF2-40B4-BE49-F238E27FC236}">
                <a16:creationId xmlns:a16="http://schemas.microsoft.com/office/drawing/2014/main" id="{145F1158-B1AA-8F41-AF0A-FEA0EC1874AC}"/>
              </a:ext>
            </a:extLst>
          </p:cNvPr>
          <p:cNvSpPr>
            <a:spLocks noGrp="1"/>
          </p:cNvSpPr>
          <p:nvPr>
            <p:ph type="title"/>
          </p:nvPr>
        </p:nvSpPr>
        <p:spPr>
          <a:xfrm>
            <a:off x="616573" y="1474269"/>
            <a:ext cx="3984232" cy="2816080"/>
          </a:xfrm>
          <a:prstGeom prst="rect">
            <a:avLst/>
          </a:prstGeom>
        </p:spPr>
        <p:txBody>
          <a:bodyPr vert="horz" lIns="91440" tIns="45720" rIns="91440" bIns="45720" rtlCol="0" anchor="t">
            <a:normAutofit/>
          </a:bodyPr>
          <a:lstStyle/>
          <a:p>
            <a:r>
              <a:rPr lang="en-US" dirty="0"/>
              <a:t>Click to edit Master title style</a:t>
            </a:r>
          </a:p>
        </p:txBody>
      </p:sp>
      <p:sp>
        <p:nvSpPr>
          <p:cNvPr id="76" name="Text Placeholder 1">
            <a:extLst>
              <a:ext uri="{FF2B5EF4-FFF2-40B4-BE49-F238E27FC236}">
                <a16:creationId xmlns:a16="http://schemas.microsoft.com/office/drawing/2014/main" id="{F8FC7CCD-75EB-9C44-BC7D-29679334A8CA}"/>
              </a:ext>
            </a:extLst>
          </p:cNvPr>
          <p:cNvSpPr txBox="1">
            <a:spLocks/>
          </p:cNvSpPr>
          <p:nvPr userDrawn="1"/>
        </p:nvSpPr>
        <p:spPr>
          <a:xfrm>
            <a:off x="7979357" y="2794960"/>
            <a:ext cx="3225168" cy="2029962"/>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065"/>
              </a:lnSpc>
            </a:pPr>
            <a:r>
              <a:rPr kumimoji="1" lang="en-US" altLang="zh-CN" sz="850" b="1" baseline="0" dirty="0">
                <a:solidFill>
                  <a:srgbClr val="1D1D1B"/>
                </a:solidFill>
                <a:latin typeface="Huawei Sans" panose="020C0503030203020204" pitchFamily="34" charset="0"/>
                <a:ea typeface="方正兰亭黑简体" panose="02000000000000000000" pitchFamily="2" charset="-122"/>
              </a:rPr>
              <a:t>Copyright©2020 Huawei Technologies Co., Ltd.</a:t>
            </a:r>
            <a:br>
              <a:rPr kumimoji="1" lang="en-US" altLang="zh-CN" sz="850" b="1" baseline="0" dirty="0">
                <a:solidFill>
                  <a:srgbClr val="1D1D1B"/>
                </a:solidFill>
                <a:latin typeface="Huawei Sans" panose="020C0503030203020204" pitchFamily="34" charset="0"/>
                <a:ea typeface="方正兰亭黑简体" panose="02000000000000000000" pitchFamily="2" charset="-122"/>
              </a:rPr>
            </a:br>
            <a:r>
              <a:rPr kumimoji="1" lang="en-US" altLang="zh-CN" sz="850" b="1" baseline="0" dirty="0">
                <a:solidFill>
                  <a:srgbClr val="1D1D1B"/>
                </a:solidFill>
                <a:latin typeface="Huawei Sans" panose="020C0503030203020204" pitchFamily="34" charset="0"/>
                <a:ea typeface="方正兰亭黑简体" panose="02000000000000000000" pitchFamily="2" charset="-122"/>
              </a:rPr>
              <a:t>All Rights Reserved.</a:t>
            </a:r>
            <a:br>
              <a:rPr kumimoji="1" lang="en-US" altLang="zh-CN" sz="779" dirty="0">
                <a:solidFill>
                  <a:srgbClr val="1D1D1B"/>
                </a:solidFill>
                <a:latin typeface="Huawei Sans" panose="020C0503030203020204" pitchFamily="34" charset="0"/>
                <a:ea typeface="方正兰亭黑简体" panose="02000000000000000000" pitchFamily="2" charset="-122"/>
              </a:rPr>
            </a:br>
            <a:br>
              <a:rPr kumimoji="1" lang="en-US" altLang="zh-CN" sz="779" dirty="0">
                <a:solidFill>
                  <a:srgbClr val="1D1D1B"/>
                </a:solidFill>
                <a:latin typeface="Huawei Sans" panose="020C0503030203020204" pitchFamily="34" charset="0"/>
                <a:ea typeface="方正兰亭黑简体" panose="02000000000000000000" pitchFamily="2" charset="-122"/>
              </a:rPr>
            </a:br>
            <a: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The information in this document may contain predictive </a:t>
            </a:r>
            <a:b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statements including, without limitation, statements regarding </a:t>
            </a:r>
            <a:b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the future financial and operating results, future product </a:t>
            </a:r>
            <a:b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portfolio, new technology, etc. There are a number of factors that </a:t>
            </a:r>
            <a:b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could cause actual results and developments to differ materially </a:t>
            </a:r>
            <a:b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from those expressed or implied in the predictive statements. </a:t>
            </a:r>
            <a:b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Therefore, such information is provided for reference purpose </a:t>
            </a:r>
            <a:b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only and constitutes neither an offer nor an acceptance. Huawei </a:t>
            </a:r>
            <a:b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850" baseline="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may change the information at any time without notice. </a:t>
            </a:r>
          </a:p>
          <a:p>
            <a:pPr>
              <a:lnSpc>
                <a:spcPts val="1065"/>
              </a:lnSpc>
            </a:pPr>
            <a:endParaRPr kumimoji="1" lang="zh-CN" altLang="en-US" sz="779" dirty="0">
              <a:solidFill>
                <a:srgbClr val="1D1D1B"/>
              </a:solidFill>
              <a:latin typeface="Huawei Sans" panose="020C0503030203020204" pitchFamily="34" charset="0"/>
              <a:ea typeface="方正兰亭黑简体" panose="02000000000000000000" pitchFamily="2" charset="-122"/>
            </a:endParaRPr>
          </a:p>
        </p:txBody>
      </p:sp>
      <p:sp>
        <p:nvSpPr>
          <p:cNvPr id="77" name="Subtitle 6">
            <a:extLst>
              <a:ext uri="{FF2B5EF4-FFF2-40B4-BE49-F238E27FC236}">
                <a16:creationId xmlns:a16="http://schemas.microsoft.com/office/drawing/2014/main" id="{12B8F806-ABD5-064C-8793-5E22C72554FD}"/>
              </a:ext>
            </a:extLst>
          </p:cNvPr>
          <p:cNvSpPr txBox="1">
            <a:spLocks/>
          </p:cNvSpPr>
          <p:nvPr userDrawn="1"/>
        </p:nvSpPr>
        <p:spPr>
          <a:xfrm>
            <a:off x="7987276" y="1631849"/>
            <a:ext cx="3477701" cy="491114"/>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681"/>
              </a:lnSpc>
              <a:spcBef>
                <a:spcPts val="0"/>
              </a:spcBef>
            </a:pPr>
            <a:r>
              <a:rPr kumimoji="1" lang="zh-CN" altLang="en-US" sz="1300" dirty="0">
                <a:solidFill>
                  <a:srgbClr val="1D1D1B"/>
                </a:solidFill>
                <a:latin typeface="Huawei Sans" panose="020C0503030203020204" pitchFamily="34" charset="0"/>
                <a:ea typeface="方正兰亭黑简体" panose="02000000000000000000" pitchFamily="2" charset="-122"/>
                <a:cs typeface="Microsoft YaHei" charset="-122"/>
              </a:rPr>
              <a:t>把数字世界带入每个人、每个家庭、</a:t>
            </a:r>
            <a:br>
              <a:rPr kumimoji="1" lang="en-US" altLang="zh-CN" sz="1300" dirty="0">
                <a:solidFill>
                  <a:srgbClr val="1D1D1B"/>
                </a:solidFill>
                <a:latin typeface="Huawei Sans" panose="020C0503030203020204" pitchFamily="34" charset="0"/>
                <a:ea typeface="方正兰亭黑简体" panose="02000000000000000000" pitchFamily="2" charset="-122"/>
                <a:cs typeface="Microsoft YaHei" charset="-122"/>
              </a:rPr>
            </a:br>
            <a:r>
              <a:rPr kumimoji="1" lang="zh-CN" altLang="en-US" sz="1300" dirty="0">
                <a:solidFill>
                  <a:srgbClr val="1D1D1B"/>
                </a:solidFill>
                <a:latin typeface="Huawei Sans" panose="020C0503030203020204" pitchFamily="34" charset="0"/>
                <a:ea typeface="方正兰亭黑简体" panose="02000000000000000000" pitchFamily="2" charset="-122"/>
                <a:cs typeface="Microsoft YaHei" charset="-122"/>
              </a:rPr>
              <a:t>每个组织，构建万物互联的智能世界。</a:t>
            </a:r>
          </a:p>
        </p:txBody>
      </p:sp>
      <p:sp>
        <p:nvSpPr>
          <p:cNvPr id="78" name="Subtitle 6">
            <a:extLst>
              <a:ext uri="{FF2B5EF4-FFF2-40B4-BE49-F238E27FC236}">
                <a16:creationId xmlns:a16="http://schemas.microsoft.com/office/drawing/2014/main" id="{F1235B6F-D691-2C40-93D4-EC5427ADDFB0}"/>
              </a:ext>
            </a:extLst>
          </p:cNvPr>
          <p:cNvSpPr txBox="1">
            <a:spLocks/>
          </p:cNvSpPr>
          <p:nvPr userDrawn="1"/>
        </p:nvSpPr>
        <p:spPr>
          <a:xfrm>
            <a:off x="7977672" y="2106124"/>
            <a:ext cx="3481833" cy="58280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chemeClr val="tx1"/>
                </a:solidFill>
                <a:latin typeface="Microsoft YaHei" panose="020B0503020204020204" pitchFamily="34" charset="-122"/>
                <a:ea typeface="Microsoft YaHei" panose="020B0503020204020204" pitchFamily="34" charset="-122"/>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ts val="1294"/>
              </a:lnSpc>
            </a:pPr>
            <a:r>
              <a:rPr kumimoji="1" lang="en-US" altLang="zh-CN" sz="120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Bring digital to every person, home, and </a:t>
            </a:r>
            <a:br>
              <a:rPr kumimoji="1" lang="en-US" altLang="zh-CN" sz="120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120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organization for a fully connected, </a:t>
            </a:r>
            <a:br>
              <a:rPr kumimoji="1" lang="en-US" altLang="zh-CN" sz="120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br>
            <a:r>
              <a:rPr kumimoji="1" lang="en-US" altLang="zh-CN" sz="1200" dirty="0">
                <a:solidFill>
                  <a:srgbClr val="1D1D1B"/>
                </a:solidFill>
                <a:latin typeface="Huawei Sans" panose="020C0503030203020204" pitchFamily="34" charset="0"/>
                <a:ea typeface="方正兰亭黑简体" panose="02000000000000000000" pitchFamily="2" charset="-122"/>
                <a:cs typeface="Arial" panose="020B0604020202020204" pitchFamily="34" charset="0"/>
              </a:rPr>
              <a:t>intelligent world.</a:t>
            </a:r>
            <a:endParaRPr kumimoji="1" lang="zh-CN" altLang="en-US" sz="1200" dirty="0">
              <a:solidFill>
                <a:srgbClr val="1D1D1B"/>
              </a:solidFill>
              <a:latin typeface="Huawei Sans" panose="020C0503030203020204" pitchFamily="34" charset="0"/>
              <a:ea typeface="方正兰亭黑简体" panose="02000000000000000000" pitchFamily="2" charset="-122"/>
              <a:cs typeface="Microsoft YaHei" charset="-122"/>
            </a:endParaRPr>
          </a:p>
        </p:txBody>
      </p:sp>
      <p:pic>
        <p:nvPicPr>
          <p:cNvPr id="79" name="图片 7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975497" y="5251150"/>
            <a:ext cx="1869596" cy="399462"/>
          </a:xfrm>
          <a:prstGeom prst="rect">
            <a:avLst/>
          </a:prstGeom>
        </p:spPr>
      </p:pic>
    </p:spTree>
    <p:extLst>
      <p:ext uri="{BB962C8B-B14F-4D97-AF65-F5344CB8AC3E}">
        <p14:creationId xmlns:p14="http://schemas.microsoft.com/office/powerpoint/2010/main" val="1722983275"/>
      </p:ext>
    </p:extLst>
  </p:cSld>
  <p:clrMap bg1="lt1" tx1="dk1" bg2="lt2" tx2="dk2" accent1="accent1" accent2="accent2" accent3="accent3" accent4="accent4" accent5="accent5" accent6="accent6" hlink="hlink" folHlink="folHlink"/>
  <p:sldLayoutIdLst>
    <p:sldLayoutId id="2147483868" r:id="rId1"/>
  </p:sldLayoutIdLst>
  <p:hf hdr="0" ftr="0" dt="0"/>
  <p:txStyles>
    <p:titleStyle>
      <a:lvl1pPr algn="l" defTabSz="1187293" rtl="0" eaLnBrk="1" latinLnBrk="0" hangingPunct="1">
        <a:lnSpc>
          <a:spcPct val="90000"/>
        </a:lnSpc>
        <a:spcBef>
          <a:spcPct val="0"/>
        </a:spcBef>
        <a:buNone/>
        <a:defRPr sz="4999" b="0" kern="120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p:titleStyle>
    <p:bodyStyle>
      <a:lvl1pPr marL="0" indent="0" algn="l" defTabSz="1187293" rtl="0" eaLnBrk="1" latinLnBrk="0" hangingPunct="1">
        <a:lnSpc>
          <a:spcPct val="90000"/>
        </a:lnSpc>
        <a:spcBef>
          <a:spcPts val="1299"/>
        </a:spcBef>
        <a:buFont typeface="Arial" panose="020B0604020202020204" pitchFamily="34" charset="0"/>
        <a:buNone/>
        <a:defRPr sz="1819" kern="1200">
          <a:solidFill>
            <a:srgbClr val="FFFFFF"/>
          </a:solidFill>
          <a:latin typeface="Arial" pitchFamily="34" charset="-122"/>
          <a:ea typeface="Microsoft YaHei" panose="020B0503020204020204" pitchFamily="34" charset="-122"/>
          <a:cs typeface="+mn-cs"/>
        </a:defRPr>
      </a:lvl1pPr>
      <a:lvl2pPr marL="593648" indent="0" algn="l" defTabSz="1187293" rtl="0" eaLnBrk="1" latinLnBrk="0" hangingPunct="1">
        <a:lnSpc>
          <a:spcPct val="90000"/>
        </a:lnSpc>
        <a:spcBef>
          <a:spcPts val="651"/>
        </a:spcBef>
        <a:buFont typeface="Arial" panose="020B0604020202020204" pitchFamily="34" charset="0"/>
        <a:buNone/>
        <a:defRPr sz="3117" kern="1200">
          <a:solidFill>
            <a:schemeClr val="tx1"/>
          </a:solidFill>
          <a:latin typeface="Arial"/>
          <a:ea typeface="+mn-ea"/>
          <a:cs typeface="+mn-cs"/>
        </a:defRPr>
      </a:lvl2pPr>
      <a:lvl3pPr marL="1187293" indent="0" algn="l" defTabSz="1187293" rtl="0" eaLnBrk="1" latinLnBrk="0" hangingPunct="1">
        <a:lnSpc>
          <a:spcPct val="90000"/>
        </a:lnSpc>
        <a:spcBef>
          <a:spcPts val="651"/>
        </a:spcBef>
        <a:buFont typeface="Arial" panose="020B0604020202020204" pitchFamily="34" charset="0"/>
        <a:buNone/>
        <a:defRPr sz="2597" kern="1200">
          <a:solidFill>
            <a:schemeClr val="tx1"/>
          </a:solidFill>
          <a:latin typeface="Arial"/>
          <a:ea typeface="+mn-ea"/>
          <a:cs typeface="+mn-cs"/>
        </a:defRPr>
      </a:lvl3pPr>
      <a:lvl4pPr marL="1780942" indent="0" algn="l" defTabSz="1187293" rtl="0" eaLnBrk="1" latinLnBrk="0" hangingPunct="1">
        <a:lnSpc>
          <a:spcPct val="90000"/>
        </a:lnSpc>
        <a:spcBef>
          <a:spcPts val="651"/>
        </a:spcBef>
        <a:buFont typeface="Arial" panose="020B0604020202020204" pitchFamily="34" charset="0"/>
        <a:buNone/>
        <a:defRPr sz="2337" kern="1200">
          <a:solidFill>
            <a:schemeClr val="tx1"/>
          </a:solidFill>
          <a:latin typeface="Arial"/>
          <a:ea typeface="+mn-ea"/>
          <a:cs typeface="+mn-cs"/>
        </a:defRPr>
      </a:lvl4pPr>
      <a:lvl5pPr marL="2374589" indent="0" algn="l" defTabSz="1187293" rtl="0" eaLnBrk="1" latinLnBrk="0" hangingPunct="1">
        <a:lnSpc>
          <a:spcPct val="90000"/>
        </a:lnSpc>
        <a:spcBef>
          <a:spcPts val="651"/>
        </a:spcBef>
        <a:buFont typeface="Arial" panose="020B0604020202020204" pitchFamily="34" charset="0"/>
        <a:buNone/>
        <a:defRPr sz="2337" kern="1200">
          <a:solidFill>
            <a:schemeClr val="tx1"/>
          </a:solidFill>
          <a:latin typeface="Arial"/>
          <a:ea typeface="+mn-ea"/>
          <a:cs typeface="+mn-cs"/>
        </a:defRPr>
      </a:lvl5pPr>
      <a:lvl6pPr marL="3265058" indent="-296823" algn="l" defTabSz="1187293" rtl="0" eaLnBrk="1" latinLnBrk="0" hangingPunct="1">
        <a:lnSpc>
          <a:spcPct val="90000"/>
        </a:lnSpc>
        <a:spcBef>
          <a:spcPts val="651"/>
        </a:spcBef>
        <a:buFont typeface="Arial" panose="020B0604020202020204" pitchFamily="34" charset="0"/>
        <a:buChar char="•"/>
        <a:defRPr sz="2337" kern="1200">
          <a:solidFill>
            <a:schemeClr val="tx1"/>
          </a:solidFill>
          <a:latin typeface="Arial"/>
          <a:ea typeface="+mn-ea"/>
          <a:cs typeface="+mn-cs"/>
        </a:defRPr>
      </a:lvl6pPr>
      <a:lvl7pPr marL="3858706" indent="-296823" algn="l" defTabSz="1187293" rtl="0" eaLnBrk="1" latinLnBrk="0" hangingPunct="1">
        <a:lnSpc>
          <a:spcPct val="90000"/>
        </a:lnSpc>
        <a:spcBef>
          <a:spcPts val="651"/>
        </a:spcBef>
        <a:buFont typeface="Arial" panose="020B0604020202020204" pitchFamily="34" charset="0"/>
        <a:buChar char="•"/>
        <a:defRPr sz="2337" kern="1200">
          <a:solidFill>
            <a:schemeClr val="tx1"/>
          </a:solidFill>
          <a:latin typeface="Arial"/>
          <a:ea typeface="+mn-ea"/>
          <a:cs typeface="+mn-cs"/>
        </a:defRPr>
      </a:lvl7pPr>
      <a:lvl8pPr marL="4452351" indent="-296823" algn="l" defTabSz="1187293" rtl="0" eaLnBrk="1" latinLnBrk="0" hangingPunct="1">
        <a:lnSpc>
          <a:spcPct val="90000"/>
        </a:lnSpc>
        <a:spcBef>
          <a:spcPts val="651"/>
        </a:spcBef>
        <a:buFont typeface="Arial" panose="020B0604020202020204" pitchFamily="34" charset="0"/>
        <a:buChar char="•"/>
        <a:defRPr sz="2337" kern="1200">
          <a:solidFill>
            <a:schemeClr val="tx1"/>
          </a:solidFill>
          <a:latin typeface="Arial"/>
          <a:ea typeface="+mn-ea"/>
          <a:cs typeface="+mn-cs"/>
        </a:defRPr>
      </a:lvl8pPr>
      <a:lvl9pPr marL="5045999" indent="-296823" algn="l" defTabSz="1187293" rtl="0" eaLnBrk="1" latinLnBrk="0" hangingPunct="1">
        <a:lnSpc>
          <a:spcPct val="90000"/>
        </a:lnSpc>
        <a:spcBef>
          <a:spcPts val="651"/>
        </a:spcBef>
        <a:buFont typeface="Arial" panose="020B0604020202020204" pitchFamily="34" charset="0"/>
        <a:buChar char="•"/>
        <a:defRPr sz="2337" kern="1200">
          <a:solidFill>
            <a:schemeClr val="tx1"/>
          </a:solidFill>
          <a:latin typeface="Arial"/>
          <a:ea typeface="+mn-ea"/>
          <a:cs typeface="+mn-cs"/>
        </a:defRPr>
      </a:lvl9pPr>
    </p:bodyStyle>
    <p:otherStyle>
      <a:defPPr>
        <a:defRPr lang="en-US"/>
      </a:defPPr>
      <a:lvl1pPr marL="0" algn="l" defTabSz="1187293" rtl="0" eaLnBrk="1" latinLnBrk="0" hangingPunct="1">
        <a:defRPr sz="2337" kern="1200">
          <a:solidFill>
            <a:schemeClr val="tx1"/>
          </a:solidFill>
          <a:latin typeface="Arial"/>
          <a:ea typeface="+mn-ea"/>
          <a:cs typeface="+mn-cs"/>
        </a:defRPr>
      </a:lvl1pPr>
      <a:lvl2pPr marL="593648" algn="l" defTabSz="1187293" rtl="0" eaLnBrk="1" latinLnBrk="0" hangingPunct="1">
        <a:defRPr sz="2337" kern="1200">
          <a:solidFill>
            <a:schemeClr val="tx1"/>
          </a:solidFill>
          <a:latin typeface="Arial"/>
          <a:ea typeface="+mn-ea"/>
          <a:cs typeface="+mn-cs"/>
        </a:defRPr>
      </a:lvl2pPr>
      <a:lvl3pPr marL="1187293" algn="l" defTabSz="1187293" rtl="0" eaLnBrk="1" latinLnBrk="0" hangingPunct="1">
        <a:defRPr sz="2337" kern="1200">
          <a:solidFill>
            <a:schemeClr val="tx1"/>
          </a:solidFill>
          <a:latin typeface="Arial"/>
          <a:ea typeface="+mn-ea"/>
          <a:cs typeface="+mn-cs"/>
        </a:defRPr>
      </a:lvl3pPr>
      <a:lvl4pPr marL="1780942" algn="l" defTabSz="1187293" rtl="0" eaLnBrk="1" latinLnBrk="0" hangingPunct="1">
        <a:defRPr sz="2337" kern="1200">
          <a:solidFill>
            <a:schemeClr val="tx1"/>
          </a:solidFill>
          <a:latin typeface="Arial"/>
          <a:ea typeface="+mn-ea"/>
          <a:cs typeface="+mn-cs"/>
        </a:defRPr>
      </a:lvl4pPr>
      <a:lvl5pPr marL="2374589" algn="l" defTabSz="1187293" rtl="0" eaLnBrk="1" latinLnBrk="0" hangingPunct="1">
        <a:defRPr sz="2337" kern="1200">
          <a:solidFill>
            <a:schemeClr val="tx1"/>
          </a:solidFill>
          <a:latin typeface="Arial"/>
          <a:ea typeface="+mn-ea"/>
          <a:cs typeface="+mn-cs"/>
        </a:defRPr>
      </a:lvl5pPr>
      <a:lvl6pPr marL="2968235" algn="l" defTabSz="1187293" rtl="0" eaLnBrk="1" latinLnBrk="0" hangingPunct="1">
        <a:defRPr sz="2337" kern="1200">
          <a:solidFill>
            <a:schemeClr val="tx1"/>
          </a:solidFill>
          <a:latin typeface="Arial"/>
          <a:ea typeface="+mn-ea"/>
          <a:cs typeface="+mn-cs"/>
        </a:defRPr>
      </a:lvl6pPr>
      <a:lvl7pPr marL="3561882" algn="l" defTabSz="1187293" rtl="0" eaLnBrk="1" latinLnBrk="0" hangingPunct="1">
        <a:defRPr sz="2337" kern="1200">
          <a:solidFill>
            <a:schemeClr val="tx1"/>
          </a:solidFill>
          <a:latin typeface="Arial"/>
          <a:ea typeface="+mn-ea"/>
          <a:cs typeface="+mn-cs"/>
        </a:defRPr>
      </a:lvl7pPr>
      <a:lvl8pPr marL="4155531" algn="l" defTabSz="1187293" rtl="0" eaLnBrk="1" latinLnBrk="0" hangingPunct="1">
        <a:defRPr sz="2337" kern="1200">
          <a:solidFill>
            <a:schemeClr val="tx1"/>
          </a:solidFill>
          <a:latin typeface="Arial"/>
          <a:ea typeface="+mn-ea"/>
          <a:cs typeface="+mn-cs"/>
        </a:defRPr>
      </a:lvl8pPr>
      <a:lvl9pPr marL="4749176" algn="l" defTabSz="1187293" rtl="0" eaLnBrk="1" latinLnBrk="0" hangingPunct="1">
        <a:defRPr sz="2337" kern="1200">
          <a:solidFill>
            <a:schemeClr val="tx1"/>
          </a:solidFill>
          <a:latin typeface="Arial"/>
          <a:ea typeface="+mn-ea"/>
          <a:cs typeface="+mn-cs"/>
        </a:defRPr>
      </a:lvl9pPr>
    </p:otherStyle>
  </p:txStyles>
  <p:extLst>
    <p:ext uri="{27BBF7A9-308A-43DC-89C8-2F10F3537804}">
      <p15:sldGuideLst xmlns:p15="http://schemas.microsoft.com/office/powerpoint/2012/main">
        <p15:guide id="1" orient="horz" pos="2161" userDrawn="1">
          <p15:clr>
            <a:srgbClr val="F26B43"/>
          </p15:clr>
        </p15:guide>
        <p15:guide id="2" pos="3843" userDrawn="1">
          <p15:clr>
            <a:srgbClr val="F26B43"/>
          </p15:clr>
        </p15:guide>
        <p15:guide id="3" pos="461" userDrawn="1">
          <p15:clr>
            <a:srgbClr val="F26B43"/>
          </p15:clr>
        </p15:guide>
        <p15:guide id="4" pos="7197"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6.png"/><Relationship Id="rId2" Type="http://schemas.openxmlformats.org/officeDocument/2006/relationships/slideLayout" Target="../slideLayouts/slideLayout14.xml"/><Relationship Id="rId1" Type="http://schemas.openxmlformats.org/officeDocument/2006/relationships/tags" Target="../tags/tag1.xml"/><Relationship Id="rId6" Type="http://schemas.openxmlformats.org/officeDocument/2006/relationships/image" Target="../media/image22.png"/><Relationship Id="rId5" Type="http://schemas.openxmlformats.org/officeDocument/2006/relationships/image" Target="../media/image12.png"/><Relationship Id="rId4" Type="http://schemas.openxmlformats.org/officeDocument/2006/relationships/image" Target="../media/image18.em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4.xml"/><Relationship Id="rId1" Type="http://schemas.openxmlformats.org/officeDocument/2006/relationships/tags" Target="../tags/tag2.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4.xml"/><Relationship Id="rId1" Type="http://schemas.openxmlformats.org/officeDocument/2006/relationships/tags" Target="../tags/tag3.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image" Target="../media/image4.png"/><Relationship Id="rId5" Type="http://schemas.openxmlformats.org/officeDocument/2006/relationships/image" Target="../media/image22.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15.xml"/><Relationship Id="rId6" Type="http://schemas.openxmlformats.org/officeDocument/2006/relationships/image" Target="../media/image31.png"/><Relationship Id="rId5" Type="http://schemas.openxmlformats.org/officeDocument/2006/relationships/image" Target="../media/image19.png"/><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image" Target="../media/image32.png"/><Relationship Id="rId5" Type="http://schemas.openxmlformats.org/officeDocument/2006/relationships/image" Target="../media/image19.pn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image" Target="../media/image12.png"/><Relationship Id="rId5" Type="http://schemas.openxmlformats.org/officeDocument/2006/relationships/image" Target="../media/image22.png"/><Relationship Id="rId4" Type="http://schemas.openxmlformats.org/officeDocument/2006/relationships/image" Target="../media/image18.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notesSlide" Target="../notesSlides/notesSlide32.xml"/><Relationship Id="rId1" Type="http://schemas.openxmlformats.org/officeDocument/2006/relationships/slideLayout" Target="../slideLayouts/slideLayout15.xml"/><Relationship Id="rId6" Type="http://schemas.openxmlformats.org/officeDocument/2006/relationships/image" Target="../media/image36.png"/><Relationship Id="rId11" Type="http://schemas.openxmlformats.org/officeDocument/2006/relationships/image" Target="../media/image41.tiff"/><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s>
</file>

<file path=ppt/slides/_rels/slide3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4.xml"/><Relationship Id="rId1" Type="http://schemas.openxmlformats.org/officeDocument/2006/relationships/slideLayout" Target="../slideLayouts/slideLayout15.xml"/><Relationship Id="rId4" Type="http://schemas.openxmlformats.org/officeDocument/2006/relationships/image" Target="../media/image45.png"/></Relationships>
</file>

<file path=ppt/slides/_rels/slide35.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8" Type="http://schemas.openxmlformats.org/officeDocument/2006/relationships/image" Target="../media/image48.png"/><Relationship Id="rId3" Type="http://schemas.microsoft.com/office/2007/relationships/media" Target="../media/media2.mp4"/><Relationship Id="rId7" Type="http://schemas.openxmlformats.org/officeDocument/2006/relationships/image" Target="../media/image4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36.xml"/><Relationship Id="rId5" Type="http://schemas.openxmlformats.org/officeDocument/2006/relationships/slideLayout" Target="../slideLayouts/slideLayout15.xml"/><Relationship Id="rId4" Type="http://schemas.openxmlformats.org/officeDocument/2006/relationships/video" Target="../media/media2.mp4"/></Relationships>
</file>

<file path=ppt/slides/_rels/slide37.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notesSlide" Target="../notesSlides/notesSlide37.xml"/><Relationship Id="rId1" Type="http://schemas.openxmlformats.org/officeDocument/2006/relationships/slideLayout" Target="../slideLayouts/slideLayout15.xml"/><Relationship Id="rId6" Type="http://schemas.openxmlformats.org/officeDocument/2006/relationships/image" Target="../media/image52.png"/><Relationship Id="rId5" Type="http://schemas.openxmlformats.org/officeDocument/2006/relationships/image" Target="../media/image51.png"/><Relationship Id="rId10" Type="http://schemas.openxmlformats.org/officeDocument/2006/relationships/image" Target="../media/image56.png"/><Relationship Id="rId4" Type="http://schemas.openxmlformats.org/officeDocument/2006/relationships/image" Target="../media/image50.jpeg"/><Relationship Id="rId9" Type="http://schemas.openxmlformats.org/officeDocument/2006/relationships/image" Target="../media/image55.png"/></Relationships>
</file>

<file path=ppt/slides/_rels/slide3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8.xml"/><Relationship Id="rId1" Type="http://schemas.openxmlformats.org/officeDocument/2006/relationships/slideLayout" Target="../slideLayouts/slideLayout15.xml"/><Relationship Id="rId5" Type="http://schemas.openxmlformats.org/officeDocument/2006/relationships/image" Target="../media/image53.png"/><Relationship Id="rId4" Type="http://schemas.openxmlformats.org/officeDocument/2006/relationships/image" Target="../media/image5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5.xml"/><Relationship Id="rId16" Type="http://schemas.openxmlformats.org/officeDocument/2006/relationships/image" Target="../media/image17.png"/><Relationship Id="rId1" Type="http://schemas.openxmlformats.org/officeDocument/2006/relationships/slideLayout" Target="../slideLayouts/slideLayout15.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8.emf"/><Relationship Id="rId7" Type="http://schemas.openxmlformats.org/officeDocument/2006/relationships/image" Target="../media/image20.emf"/><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image" Target="../media/image16.png"/><Relationship Id="rId11" Type="http://schemas.openxmlformats.org/officeDocument/2006/relationships/image" Target="../media/image6.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5.png"/><Relationship Id="rId9"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22.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22.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22.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DtsShapeName" descr="8CE5295821885C70CB254E5500C4G505083E@F83E@PB26513!!!!!!BIHO@]b26513!!!!@5E19B011306188854E31!籽吓纪撑泞变/qqu!!!!!!!!!!!!!!!!!!!!!!!!!!!!!!!!!!!!!!!!!!!!!!!!!!!!!!!!!!!!!!!!!!!!!!!!!!!!!!!!!!!!!!!!!!!!!!!!!!!!!!!!!!!!!!!!!!!!!!!!!!!!!!!!!!!!!!!!!!!!!!!!!!!!!!!!!!!!!!!!!!!!!!!!!!!!!!!!!!!!!!!!!!!!!!!!!!!!!!!!!!!!!!!!!!!!!!!!!!!!!!!!!!!!!!!!!!!!!!!!!!!!!!!!!!!!!!!!!!!!!!!!!!!!!!!!!!!!!!!!!!!!!!!!!!!!!!!!!!!!!!!!!!!!!!!!!!!!!!!!!!!!!!!!!!!!!!!!!!!!!!!!!!!!!!!!!!!!!!!!!!!!!!!!!!!!!!!!!!!!!!!!!!!!!!!!!!!!!!!!!!!!!!!!!!!!!!!!!!!!!!!!!!!!!!!!!!!!!!!!!!!!!!!!!!!!!!!!!!!!!!!!!!!!!!!!!!!!!!!!!!!!!!!!!!!!!!!!!!!!!!!!!!!!!!!!!!!!!!!!!!!!!!!!!!!!!!!!!!!!!!!!!!!!!!!!!!!!!!!!!!!!!!!!!!!!!!!!!!!!!!!!!!!!!!!!!!!!!!!!!!!!!!!!!!!!!!!!!!!!!!!!!!!!!!!!!!!!!!!!!!!!!!!!!!!!!!!!!!!!!!!!!!!!!!!!!!!!!!!!!!!!!!!!!!!!!!!!!!!!!!!!!!!!!!!!!!!!!!!!!!!!!!!!!!!!!!!!!!!!!!!!!!!!!!!!!!!!!!!!!!!!!!!!!!!!!!!!!!!!!!!!!!!!!!!!!!!!!!!!!!!!!!!!!!!!!!!!!!!!!!!!!!!!!!!!!!!!!!!!!!!!!!!!!!!!!!!!!!!!!!!!!!!!!!!!!!!!!!!!!!!!!!!!!!!!!!!!!!!!!!!!!!!!!!!!!!!!!!!!!!!!!!!!!!!!!!!!!!!!!!!!!!!!!!!!!!!!!!!!!!!!!!!!!!!!!!!!!!!!!!!!!!!!!!!!!!!!!!!!!!!!!!!!!!!!!!!!!!!!!!!!!!!!!!!!!!!!!!!!!!!!!!!!!!!!!!!!!!!!!!!!!!!!!!!!!!!!!!!!!!!!!!!!!!!!!!!!!!!!!!!!!!!!!!!!!!!!!!!!!!!!!!!!!!!!!!!!!!!!!!!!!!!!!!!!!!!!!!!!!!!!!!!!!!!!!!!!!!!!!!!!!!!!!!!!!!!!!!!!!!!!!!!!!!!!!!!!!!!!!!!!!!!!!!!!!!!!!!!!!!!!!!!!!!!!!!!!!!!!!!!!!!!!!!!!!!!!!!!!!!!!!!!!!!!!!!!!!!!!!!!!!!!!!!!!!!!!!!!!!!!!!!!!!!!!!!!!!!!!!!!!!!!!!!!!!!!!!!!!!!!!!!!!!!!!!!!!!!!!!!!!!!!!!!!!!!!!!!!!!!!!!!!!!!!!!!!!!!!!!!!!!!!!!!!!!!!!!!!!!!!!!!!!!!!!!!!!!!!!!!!!!!!!!!!!!!!!!!!!!!!!!!!!!!!!!!!!!!!!!!!!!!!!!!!!!!!!!!!!!!!!!!!!!!!!!!!!!!!!!!!!!!!!!!!!!!!!!!!!!!!!!!!!!!!!!!!!!!!!!!!!!!!!!!!!!!!!!!!!!!!!!!!!!!!!!!!!!!!!!!!!!!!!!!!!!!!!!!!!!!!!!!!!!!!!!!!!!!!!!!!!!!!!!!!!!!!!!!!!!!!!!!!!!!!!!!!!!!!!!!!!!!!!!!!!!!!!!!!!!!!!!!!!!!!!!!!!!!!!!!!!!!!!!!!!!!!!!!!!!!!!!!!!!!!!!!!!!!!!!!!!!!!!!!!!!!!!!!!!!!!!!!!!!!!!!!!!!!!!!!!!!!!!!!!!!!!!!!!!!!!!!!!!!!!!!!!!!!!!!!!!!!!!!!!!!!!!!!!!!!!!!!!!!!!!!!!!!!!!!!!!!!!!!!!!!!!!!!!!!!!!!!!!!!!!!!!!!!!!!!!!!!!!!!!!!!!!!!!!!!!!!!!!!!!!!!!!!!!!!!!!!!!!!!!!!!!!!!!!!!!!!!!!!!!!!!!!!!!!!!!!!!!!!!!!!!!!!!!!!!!!!!!!!!!!!!!!!!!!!!!!!!!!!!!!!!!!!!!!!!!!!!!!!!!!!!!!!!!!!!!!!!!!!!!!!!!!!!!!!!!!!!!!!!!!!!!!!!!!!!!!!!!!!!!!!!!!!!!!!!!!!!!!!!!!!!!!!!!!!!!!!!!!!!!!!!!!!!!!!!!!!!!!!!!!!!!!!!!!!!!!!!!!!!!!!!!!!!!!!!!!!!!!!!!!!!!!!!!!!!!!!!!!!!!!!!!!!!!!!!!!!!!!!!!!!!!!!!!!!!!!!!!!!!!!!!!!!!!!!!!!!!!!!!!!!!!!!!!!!!!!1!1" hidden="1"/>
          <p:cNvSpPr>
            <a:spLocks noChangeArrowheads="1"/>
          </p:cNvSpPr>
          <p:nvPr/>
        </p:nvSpPr>
        <p:spPr bwMode="auto">
          <a:xfrm>
            <a:off x="1524000" y="0"/>
            <a:ext cx="1588" cy="1588"/>
          </a:xfrm>
          <a:custGeom>
            <a:avLst/>
            <a:gdLst>
              <a:gd name="T0" fmla="*/ 0 w 21600"/>
              <a:gd name="T1" fmla="*/ 0 h 21600"/>
              <a:gd name="T2" fmla="*/ 0 w 21600"/>
              <a:gd name="T3" fmla="*/ 0 h 21600"/>
              <a:gd name="T4" fmla="*/ 0 w 21600"/>
              <a:gd name="T5" fmla="*/ 0 h 21600"/>
              <a:gd name="T6" fmla="*/ 0 w 21600"/>
              <a:gd name="T7" fmla="*/ 0 h 21600"/>
              <a:gd name="T8" fmla="*/ 17694720 60000 65536"/>
              <a:gd name="T9" fmla="*/ 11796480 60000 65536"/>
              <a:gd name="T10" fmla="*/ 5898240 60000 65536"/>
              <a:gd name="T11" fmla="*/ 0 60000 65536"/>
              <a:gd name="T12" fmla="*/ 5033 w 21600"/>
              <a:gd name="T13" fmla="*/ 2272 h 21600"/>
              <a:gd name="T14" fmla="*/ 16554 w 21600"/>
              <a:gd name="T15" fmla="*/ 13684 h 21600"/>
            </a:gdLst>
            <a:ahLst/>
            <a:cxnLst>
              <a:cxn ang="T8">
                <a:pos x="T0" y="T1"/>
              </a:cxn>
              <a:cxn ang="T9">
                <a:pos x="T2" y="T3"/>
              </a:cxn>
              <a:cxn ang="T10">
                <a:pos x="T4" y="T5"/>
              </a:cxn>
              <a:cxn ang="T11">
                <a:pos x="T6" y="T7"/>
              </a:cxn>
            </a:cxnLst>
            <a:rect l="T12" t="T13" r="T14" b="T15"/>
            <a:pathLst>
              <a:path w="21600" h="21600">
                <a:moveTo>
                  <a:pt x="10860" y="2187"/>
                </a:moveTo>
                <a:cubicBezTo>
                  <a:pt x="10451" y="1746"/>
                  <a:pt x="9529" y="1018"/>
                  <a:pt x="9015" y="730"/>
                </a:cubicBezTo>
                <a:cubicBezTo>
                  <a:pt x="7865" y="152"/>
                  <a:pt x="6685" y="0"/>
                  <a:pt x="5415" y="0"/>
                </a:cubicBezTo>
                <a:cubicBezTo>
                  <a:pt x="4175" y="152"/>
                  <a:pt x="2995" y="575"/>
                  <a:pt x="1967" y="1305"/>
                </a:cubicBezTo>
                <a:cubicBezTo>
                  <a:pt x="1150" y="2187"/>
                  <a:pt x="575" y="3222"/>
                  <a:pt x="242" y="4220"/>
                </a:cubicBezTo>
                <a:cubicBezTo>
                  <a:pt x="0" y="5410"/>
                  <a:pt x="242" y="6560"/>
                  <a:pt x="575" y="7597"/>
                </a:cubicBezTo>
                <a:lnTo>
                  <a:pt x="10860" y="21600"/>
                </a:lnTo>
                <a:lnTo>
                  <a:pt x="20995" y="7597"/>
                </a:lnTo>
                <a:cubicBezTo>
                  <a:pt x="21480" y="6560"/>
                  <a:pt x="21600" y="5410"/>
                  <a:pt x="21480" y="4220"/>
                </a:cubicBezTo>
                <a:cubicBezTo>
                  <a:pt x="21115" y="3222"/>
                  <a:pt x="20420" y="2187"/>
                  <a:pt x="19632" y="1305"/>
                </a:cubicBezTo>
                <a:cubicBezTo>
                  <a:pt x="18575" y="575"/>
                  <a:pt x="17425" y="152"/>
                  <a:pt x="16275" y="0"/>
                </a:cubicBezTo>
                <a:cubicBezTo>
                  <a:pt x="15005" y="0"/>
                  <a:pt x="13735" y="152"/>
                  <a:pt x="12705" y="730"/>
                </a:cubicBezTo>
                <a:cubicBezTo>
                  <a:pt x="12176" y="1018"/>
                  <a:pt x="11254" y="1746"/>
                  <a:pt x="10860" y="2187"/>
                </a:cubicBezTo>
                <a:close/>
              </a:path>
            </a:pathLst>
          </a:custGeom>
          <a:solidFill>
            <a:schemeClr val="accent1"/>
          </a:solidFill>
          <a:ln w="9525" algn="ctr">
            <a:solidFill>
              <a:schemeClr val="tx1"/>
            </a:solidFill>
            <a:miter lim="800000"/>
            <a:headEnd/>
            <a:tailEnd/>
          </a:ln>
        </p:spPr>
        <p:txBody>
          <a:bodyPr wrap="none" anchor="ctr"/>
          <a:lstStyle/>
          <a:p>
            <a:pPr fontAlgn="ctr"/>
            <a:endParaRPr lang="en-US" altLang="zh-CN" dirty="0">
              <a:latin typeface="Huawei Sans" panose="020C0503030203020204" pitchFamily="34" charset="0"/>
            </a:endParaRPr>
          </a:p>
        </p:txBody>
      </p:sp>
      <p:sp>
        <p:nvSpPr>
          <p:cNvPr id="14" name="标题 13"/>
          <p:cNvSpPr>
            <a:spLocks noGrp="1"/>
          </p:cNvSpPr>
          <p:nvPr>
            <p:ph type="ctrTitle"/>
          </p:nvPr>
        </p:nvSpPr>
        <p:spPr bwMode="gray">
          <a:xfrm>
            <a:off x="916561" y="907092"/>
            <a:ext cx="6982840" cy="690255"/>
          </a:xfrm>
          <a:prstGeom prst="rect">
            <a:avLst/>
          </a:prstGeom>
        </p:spPr>
        <p:txBody>
          <a:bodyPr>
            <a:noAutofit/>
          </a:bodyPr>
          <a:lstStyle/>
          <a:p>
            <a:pPr fontAlgn="ctr"/>
            <a:r>
              <a:rPr lang="en-US" dirty="0">
                <a:latin typeface="Huawei Sans" panose="020C0503030203020204" pitchFamily="34" charset="0"/>
              </a:rPr>
              <a:t>Enterprise Network WAN Interconnection </a:t>
            </a:r>
            <a:r>
              <a:rPr lang="en-US" altLang="zh-CN" dirty="0"/>
              <a:t>Overview</a:t>
            </a:r>
            <a:endParaRPr lang="en-US" dirty="0">
              <a:latin typeface="Huawei Sans" panose="020C0503030203020204" pitchFamily="34" charset="0"/>
            </a:endParaRPr>
          </a:p>
        </p:txBody>
      </p:sp>
    </p:spTree>
    <p:extLst>
      <p:ext uri="{BB962C8B-B14F-4D97-AF65-F5344CB8AC3E}">
        <p14:creationId xmlns:p14="http://schemas.microsoft.com/office/powerpoint/2010/main" val="2992108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normAutofit/>
          </a:bodyPr>
          <a:lstStyle/>
          <a:p>
            <a:pPr fontAlgn="ctr"/>
            <a:r>
              <a:rPr lang="en-US" dirty="0">
                <a:latin typeface="Huawei Sans" panose="020C0503030203020204" pitchFamily="34" charset="0"/>
              </a:rPr>
              <a:t>Common Application Scenarios of Enterprise WAN Interconnection</a:t>
            </a:r>
          </a:p>
        </p:txBody>
      </p:sp>
      <p:sp>
        <p:nvSpPr>
          <p:cNvPr id="3" name="Text Placeholder 2"/>
          <p:cNvSpPr>
            <a:spLocks noGrp="1"/>
          </p:cNvSpPr>
          <p:nvPr>
            <p:ph type="body" sz="quarter" idx="10"/>
          </p:nvPr>
        </p:nvSpPr>
        <p:spPr bwMode="gray"/>
        <p:txBody>
          <a:bodyPr/>
          <a:lstStyle/>
          <a:p>
            <a:pPr algn="l"/>
            <a:r>
              <a:rPr lang="en-US" sz="1400" dirty="0">
                <a:latin typeface="Huawei Sans" panose="020C0503030203020204" pitchFamily="34" charset="0"/>
              </a:rPr>
              <a:t>Enterprise WAN interconnection needs to be deployed based on enterprise requirements. For example, in the financial industry, most enterprises lease private lines or MPLS lines to ensure reliability and security. Considering network costs, other enterprises usually lease MPLS lines as primary lines and </a:t>
            </a:r>
            <a:r>
              <a:rPr lang="en-US" sz="1400" dirty="0" err="1">
                <a:latin typeface="Huawei Sans" panose="020C0503030203020204" pitchFamily="34" charset="0"/>
              </a:rPr>
              <a:t>Internet+VPN</a:t>
            </a:r>
            <a:r>
              <a:rPr lang="en-US" sz="1400" dirty="0">
                <a:latin typeface="Huawei Sans" panose="020C0503030203020204" pitchFamily="34" charset="0"/>
              </a:rPr>
              <a:t> lines as backup lines.</a:t>
            </a:r>
          </a:p>
        </p:txBody>
      </p:sp>
      <p:sp>
        <p:nvSpPr>
          <p:cNvPr id="4" name="圆角矩形 75"/>
          <p:cNvSpPr/>
          <p:nvPr/>
        </p:nvSpPr>
        <p:spPr bwMode="gray">
          <a:xfrm>
            <a:off x="808577" y="2881153"/>
            <a:ext cx="5194007" cy="3295912"/>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algn="just" defTabSz="914112" fontAlgn="ctr">
              <a:lnSpc>
                <a:spcPts val="2599"/>
              </a:lnSpc>
              <a:spcBef>
                <a:spcPts val="0"/>
              </a:spcBef>
              <a:spcAft>
                <a:spcPts val="600"/>
              </a:spcAft>
            </a:pPr>
            <a:endParaRPr lang="en-US" altLang="zh-CN" sz="12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5" name="圆角矩形 75"/>
          <p:cNvSpPr/>
          <p:nvPr/>
        </p:nvSpPr>
        <p:spPr bwMode="gray">
          <a:xfrm>
            <a:off x="809302" y="2455687"/>
            <a:ext cx="5214690" cy="396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WAN interconnection in the financial industry</a:t>
            </a:r>
            <a:endParaRPr lang="en-US" altLang="zh-CN" sz="1400" dirty="0">
              <a:solidFill>
                <a:srgbClr val="30B5C5"/>
              </a:solidFill>
              <a:latin typeface="Huawei Sans" panose="020C0503030203020204" pitchFamily="34" charset="0"/>
              <a:ea typeface="方正兰亭黑简体" panose="02000000000000000000" pitchFamily="2" charset="-122"/>
            </a:endParaRPr>
          </a:p>
        </p:txBody>
      </p:sp>
      <p:grpSp>
        <p:nvGrpSpPr>
          <p:cNvPr id="70" name="Group 69"/>
          <p:cNvGrpSpPr/>
          <p:nvPr/>
        </p:nvGrpSpPr>
        <p:grpSpPr bwMode="gray">
          <a:xfrm>
            <a:off x="1152392" y="2977723"/>
            <a:ext cx="4061041" cy="3069541"/>
            <a:chOff x="1075653" y="2780928"/>
            <a:chExt cx="4061041" cy="3310414"/>
          </a:xfrm>
        </p:grpSpPr>
        <p:grpSp>
          <p:nvGrpSpPr>
            <p:cNvPr id="6" name="Group 5"/>
            <p:cNvGrpSpPr/>
            <p:nvPr/>
          </p:nvGrpSpPr>
          <p:grpSpPr bwMode="gray">
            <a:xfrm>
              <a:off x="1075653" y="2780928"/>
              <a:ext cx="4061041" cy="3310414"/>
              <a:chOff x="4402797" y="2794752"/>
              <a:chExt cx="4061041" cy="3310414"/>
            </a:xfrm>
          </p:grpSpPr>
          <p:sp>
            <p:nvSpPr>
              <p:cNvPr id="7" name="Rectangle 6"/>
              <p:cNvSpPr/>
              <p:nvPr/>
            </p:nvSpPr>
            <p:spPr bwMode="gray">
              <a:xfrm>
                <a:off x="5972176" y="2794752"/>
                <a:ext cx="2491662" cy="454051"/>
              </a:xfrm>
              <a:prstGeom prst="rect">
                <a:avLst/>
              </a:prstGeom>
              <a:solidFill>
                <a:srgbClr val="8BC9A0"/>
              </a:solidFill>
              <a:ln w="9525" cap="flat" cmpd="sng" algn="ctr">
                <a:solidFill>
                  <a:srgbClr val="8BC9A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b="1" dirty="0">
                    <a:solidFill>
                      <a:schemeClr val="bg1"/>
                    </a:solidFill>
                    <a:latin typeface="Huawei Sans" panose="020C0503030203020204" pitchFamily="34" charset="0"/>
                  </a:rPr>
                  <a:t>National core backbone high-speed backbone network</a:t>
                </a:r>
                <a:endParaRPr kumimoji="0" lang="en-US" altLang="zh-CN" sz="1200" b="1" i="0" u="none" strike="noStrike" cap="none" normalizeH="0" dirty="0">
                  <a:ln>
                    <a:noFill/>
                  </a:ln>
                  <a:solidFill>
                    <a:schemeClr val="bg1"/>
                  </a:solidFill>
                  <a:effectLst/>
                  <a:latin typeface="Huawei Sans" panose="020C0503030203020204" pitchFamily="34" charset="0"/>
                  <a:ea typeface="方正兰亭黑简体" panose="02000000000000000000" pitchFamily="2" charset="-122"/>
                </a:endParaRPr>
              </a:p>
            </p:txBody>
          </p:sp>
          <p:sp>
            <p:nvSpPr>
              <p:cNvPr id="8" name="Rectangle 7"/>
              <p:cNvSpPr/>
              <p:nvPr/>
            </p:nvSpPr>
            <p:spPr bwMode="gray">
              <a:xfrm>
                <a:off x="5972175" y="3910876"/>
                <a:ext cx="2491662" cy="361950"/>
              </a:xfrm>
              <a:prstGeom prst="rect">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solidFill>
                      <a:schemeClr val="bg1"/>
                    </a:solidFill>
                    <a:latin typeface="Huawei Sans" panose="020C0503030203020204" pitchFamily="34" charset="0"/>
                  </a:rPr>
                  <a:t>Level-1 branch</a:t>
                </a:r>
                <a:endParaRPr kumimoji="0" lang="en-US" altLang="zh-CN" sz="1200" b="0" i="0" u="none" strike="noStrike" cap="none" normalizeH="0" dirty="0">
                  <a:ln>
                    <a:noFill/>
                  </a:ln>
                  <a:solidFill>
                    <a:schemeClr val="bg1"/>
                  </a:solidFill>
                  <a:effectLst/>
                  <a:latin typeface="Huawei Sans" panose="020C0503030203020204" pitchFamily="34" charset="0"/>
                  <a:ea typeface="方正兰亭黑简体" panose="02000000000000000000" pitchFamily="2" charset="-122"/>
                </a:endParaRPr>
              </a:p>
            </p:txBody>
          </p:sp>
          <p:sp>
            <p:nvSpPr>
              <p:cNvPr id="9" name="Rectangle 8"/>
              <p:cNvSpPr/>
              <p:nvPr/>
            </p:nvSpPr>
            <p:spPr bwMode="gray">
              <a:xfrm>
                <a:off x="5972175" y="4812928"/>
                <a:ext cx="1207731" cy="361950"/>
              </a:xfrm>
              <a:prstGeom prst="rect">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solidFill>
                      <a:schemeClr val="bg1"/>
                    </a:solidFill>
                    <a:latin typeface="Huawei Sans" panose="020C0503030203020204" pitchFamily="34" charset="0"/>
                  </a:rPr>
                  <a:t>Level-2 branch</a:t>
                </a:r>
                <a:endParaRPr kumimoji="0" lang="en-US" altLang="zh-CN" sz="1200" b="0" i="0" u="none" strike="noStrike" cap="none" normalizeH="0" dirty="0">
                  <a:ln>
                    <a:noFill/>
                  </a:ln>
                  <a:solidFill>
                    <a:schemeClr val="bg1"/>
                  </a:solidFill>
                  <a:effectLst/>
                  <a:latin typeface="Huawei Sans" panose="020C0503030203020204" pitchFamily="34" charset="0"/>
                  <a:ea typeface="方正兰亭黑简体" panose="02000000000000000000" pitchFamily="2" charset="-122"/>
                </a:endParaRPr>
              </a:p>
            </p:txBody>
          </p:sp>
          <p:sp>
            <p:nvSpPr>
              <p:cNvPr id="10" name="Rectangle 9"/>
              <p:cNvSpPr/>
              <p:nvPr/>
            </p:nvSpPr>
            <p:spPr bwMode="gray">
              <a:xfrm>
                <a:off x="5972175" y="5709166"/>
                <a:ext cx="579081" cy="396000"/>
              </a:xfrm>
              <a:prstGeom prst="rect">
                <a:avLst/>
              </a:prstGeom>
              <a:solidFill>
                <a:schemeClr val="bg1">
                  <a:lumMod val="85000"/>
                </a:schemeClr>
              </a:solidFill>
              <a:ln w="9525" cap="flat" cmpd="sng" algn="ctr">
                <a:noFill/>
                <a:prstDash val="solid"/>
                <a:round/>
                <a:headEnd type="none" w="med" len="med"/>
                <a:tailEnd type="none" w="med" len="med"/>
              </a:ln>
              <a:effectLst/>
            </p:spPr>
            <p:txBody>
              <a:bodyPr vert="horz" wrap="square" lIns="36000" tIns="45720" rIns="3600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latin typeface="Huawei Sans" panose="020C0503030203020204" pitchFamily="34" charset="0"/>
                  </a:rPr>
                  <a:t>Sub-branch</a:t>
                </a:r>
                <a:endParaRPr kumimoji="0" lang="en-US" altLang="zh-CN" sz="1200" b="0" i="0" u="none" strike="noStrike" cap="none" normalizeH="0" dirty="0">
                  <a:ln>
                    <a:noFill/>
                  </a:ln>
                  <a:effectLst/>
                  <a:latin typeface="Huawei Sans" panose="020C0503030203020204" pitchFamily="34" charset="0"/>
                  <a:ea typeface="方正兰亭黑简体" panose="02000000000000000000" pitchFamily="2" charset="-122"/>
                </a:endParaRPr>
              </a:p>
            </p:txBody>
          </p:sp>
          <p:sp>
            <p:nvSpPr>
              <p:cNvPr id="11" name="Rectangle 10"/>
              <p:cNvSpPr/>
              <p:nvPr/>
            </p:nvSpPr>
            <p:spPr bwMode="gray">
              <a:xfrm>
                <a:off x="6600825" y="5709166"/>
                <a:ext cx="579081" cy="396000"/>
              </a:xfrm>
              <a:prstGeom prst="rect">
                <a:avLst/>
              </a:prstGeom>
              <a:solidFill>
                <a:schemeClr val="bg1">
                  <a:lumMod val="85000"/>
                </a:schemeClr>
              </a:solidFill>
              <a:ln w="9525" cap="flat" cmpd="sng" algn="ctr">
                <a:noFill/>
                <a:prstDash val="solid"/>
                <a:round/>
                <a:headEnd type="none" w="med" len="med"/>
                <a:tailEnd type="none" w="med" len="med"/>
              </a:ln>
              <a:effectLst/>
            </p:spPr>
            <p:txBody>
              <a:bodyPr vert="horz" wrap="square" lIns="36000" tIns="45720" rIns="3600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latin typeface="Huawei Sans" panose="020C0503030203020204" pitchFamily="34" charset="0"/>
                  </a:rPr>
                  <a:t>Sub-branch</a:t>
                </a:r>
                <a:endParaRPr kumimoji="0" lang="en-US" altLang="zh-CN" sz="1200" b="0" i="0" u="none" strike="noStrike" cap="none" normalizeH="0" dirty="0">
                  <a:ln>
                    <a:noFill/>
                  </a:ln>
                  <a:effectLst/>
                  <a:latin typeface="Huawei Sans" panose="020C0503030203020204" pitchFamily="34" charset="0"/>
                  <a:ea typeface="方正兰亭黑简体" panose="02000000000000000000" pitchFamily="2" charset="-122"/>
                </a:endParaRPr>
              </a:p>
            </p:txBody>
          </p:sp>
          <p:sp>
            <p:nvSpPr>
              <p:cNvPr id="12" name="Rectangle 11"/>
              <p:cNvSpPr/>
              <p:nvPr/>
            </p:nvSpPr>
            <p:spPr bwMode="gray">
              <a:xfrm>
                <a:off x="7256106" y="4806579"/>
                <a:ext cx="1207731" cy="361950"/>
              </a:xfrm>
              <a:prstGeom prst="rect">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solidFill>
                      <a:schemeClr val="bg1"/>
                    </a:solidFill>
                    <a:latin typeface="Huawei Sans" panose="020C0503030203020204" pitchFamily="34" charset="0"/>
                  </a:rPr>
                  <a:t>Level-2 branch</a:t>
                </a:r>
                <a:endParaRPr kumimoji="0" lang="en-US" altLang="zh-CN" sz="1200" b="0" i="0" u="none" strike="noStrike" cap="none" normalizeH="0" dirty="0">
                  <a:ln>
                    <a:noFill/>
                  </a:ln>
                  <a:solidFill>
                    <a:schemeClr val="bg1"/>
                  </a:solidFill>
                  <a:effectLst/>
                  <a:latin typeface="Huawei Sans" panose="020C0503030203020204" pitchFamily="34" charset="0"/>
                  <a:ea typeface="方正兰亭黑简体" panose="02000000000000000000" pitchFamily="2" charset="-122"/>
                </a:endParaRPr>
              </a:p>
            </p:txBody>
          </p:sp>
          <p:sp>
            <p:nvSpPr>
              <p:cNvPr id="13" name="Rectangle 12"/>
              <p:cNvSpPr/>
              <p:nvPr/>
            </p:nvSpPr>
            <p:spPr bwMode="gray">
              <a:xfrm>
                <a:off x="7256106" y="5709166"/>
                <a:ext cx="579081" cy="396000"/>
              </a:xfrm>
              <a:prstGeom prst="rect">
                <a:avLst/>
              </a:prstGeom>
              <a:solidFill>
                <a:schemeClr val="bg1">
                  <a:lumMod val="85000"/>
                </a:schemeClr>
              </a:solidFill>
              <a:ln w="9525" cap="flat" cmpd="sng" algn="ctr">
                <a:noFill/>
                <a:prstDash val="solid"/>
                <a:round/>
                <a:headEnd type="none" w="med" len="med"/>
                <a:tailEnd type="none" w="med" len="med"/>
              </a:ln>
              <a:effectLst/>
            </p:spPr>
            <p:txBody>
              <a:bodyPr vert="horz" wrap="square" lIns="36000" tIns="45720" rIns="3600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latin typeface="Huawei Sans" panose="020C0503030203020204" pitchFamily="34" charset="0"/>
                  </a:rPr>
                  <a:t>ATM</a:t>
                </a:r>
                <a:endParaRPr kumimoji="0" lang="en-US" altLang="zh-CN" sz="1200" b="0" i="0" u="none" strike="noStrike" cap="none" normalizeH="0" dirty="0">
                  <a:ln>
                    <a:noFill/>
                  </a:ln>
                  <a:effectLst/>
                  <a:latin typeface="Huawei Sans" panose="020C0503030203020204" pitchFamily="34" charset="0"/>
                  <a:ea typeface="方正兰亭黑简体" panose="02000000000000000000" pitchFamily="2" charset="-122"/>
                </a:endParaRPr>
              </a:p>
            </p:txBody>
          </p:sp>
          <p:sp>
            <p:nvSpPr>
              <p:cNvPr id="14" name="Rectangle 13"/>
              <p:cNvSpPr/>
              <p:nvPr/>
            </p:nvSpPr>
            <p:spPr bwMode="gray">
              <a:xfrm>
                <a:off x="7884756" y="5709166"/>
                <a:ext cx="579081" cy="396000"/>
              </a:xfrm>
              <a:prstGeom prst="rect">
                <a:avLst/>
              </a:prstGeom>
              <a:solidFill>
                <a:schemeClr val="bg1">
                  <a:lumMod val="85000"/>
                </a:schemeClr>
              </a:solidFill>
              <a:ln w="9525" cap="flat" cmpd="sng" algn="ctr">
                <a:noFill/>
                <a:prstDash val="solid"/>
                <a:round/>
                <a:headEnd type="none" w="med" len="med"/>
                <a:tailEnd type="none" w="med" len="med"/>
              </a:ln>
              <a:effectLst/>
            </p:spPr>
            <p:txBody>
              <a:bodyPr vert="horz" wrap="square" lIns="36000" tIns="45720" rIns="3600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latin typeface="Huawei Sans" panose="020C0503030203020204" pitchFamily="34" charset="0"/>
                  </a:rPr>
                  <a:t>Sub-branch</a:t>
                </a:r>
                <a:endParaRPr kumimoji="0" lang="en-US" altLang="zh-CN" sz="1200" b="0" i="0" u="none" strike="noStrike" cap="none" normalizeH="0" dirty="0">
                  <a:ln>
                    <a:noFill/>
                  </a:ln>
                  <a:effectLst/>
                  <a:latin typeface="Huawei Sans" panose="020C0503030203020204" pitchFamily="34" charset="0"/>
                  <a:ea typeface="方正兰亭黑简体" panose="02000000000000000000" pitchFamily="2" charset="-122"/>
                </a:endParaRPr>
              </a:p>
            </p:txBody>
          </p:sp>
          <p:sp>
            <p:nvSpPr>
              <p:cNvPr id="24" name="Rectangle 23"/>
              <p:cNvSpPr/>
              <p:nvPr/>
            </p:nvSpPr>
            <p:spPr bwMode="gray">
              <a:xfrm>
                <a:off x="4402797" y="3685160"/>
                <a:ext cx="1189652" cy="396000"/>
              </a:xfrm>
              <a:prstGeom prst="rect">
                <a:avLst/>
              </a:prstGeom>
              <a:solidFill>
                <a:schemeClr val="bg1">
                  <a:lumMod val="85000"/>
                </a:scheme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latin typeface="Huawei Sans" panose="020C0503030203020204" pitchFamily="34" charset="0"/>
                  </a:rPr>
                  <a:t>Branch service network</a:t>
                </a:r>
                <a:endParaRPr kumimoji="0" lang="en-US" altLang="zh-CN" sz="1200" b="0" i="0" u="none" strike="noStrike" cap="none" normalizeH="0" dirty="0">
                  <a:ln>
                    <a:noFill/>
                  </a:ln>
                  <a:effectLst/>
                  <a:latin typeface="Huawei Sans" panose="020C0503030203020204" pitchFamily="34" charset="0"/>
                  <a:ea typeface="方正兰亭黑简体" panose="02000000000000000000" pitchFamily="2" charset="-122"/>
                </a:endParaRPr>
              </a:p>
            </p:txBody>
          </p:sp>
          <p:sp>
            <p:nvSpPr>
              <p:cNvPr id="25" name="Rectangle 24"/>
              <p:cNvSpPr/>
              <p:nvPr/>
            </p:nvSpPr>
            <p:spPr bwMode="gray">
              <a:xfrm>
                <a:off x="4402797" y="4182175"/>
                <a:ext cx="1189652" cy="396000"/>
              </a:xfrm>
              <a:prstGeom prst="rect">
                <a:avLst/>
              </a:prstGeom>
              <a:solidFill>
                <a:schemeClr val="bg1">
                  <a:lumMod val="85000"/>
                </a:scheme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latin typeface="Huawei Sans" panose="020C0503030203020204" pitchFamily="34" charset="0"/>
                  </a:rPr>
                  <a:t>Branch LAN</a:t>
                </a:r>
                <a:endParaRPr kumimoji="0" lang="en-US" altLang="zh-CN" sz="1200" b="0" i="0" u="none" strike="noStrike" cap="none" normalizeH="0" dirty="0">
                  <a:ln>
                    <a:noFill/>
                  </a:ln>
                  <a:effectLst/>
                  <a:latin typeface="Huawei Sans" panose="020C0503030203020204" pitchFamily="34" charset="0"/>
                  <a:ea typeface="方正兰亭黑简体" panose="02000000000000000000" pitchFamily="2" charset="-122"/>
                </a:endParaRPr>
              </a:p>
            </p:txBody>
          </p:sp>
          <p:sp>
            <p:nvSpPr>
              <p:cNvPr id="26" name="Rectangle 25"/>
              <p:cNvSpPr/>
              <p:nvPr/>
            </p:nvSpPr>
            <p:spPr bwMode="gray">
              <a:xfrm>
                <a:off x="4402797" y="4816550"/>
                <a:ext cx="1189652" cy="396000"/>
              </a:xfrm>
              <a:prstGeom prst="rect">
                <a:avLst/>
              </a:prstGeom>
              <a:solidFill>
                <a:schemeClr val="bg1">
                  <a:lumMod val="85000"/>
                </a:scheme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latin typeface="Huawei Sans" panose="020C0503030203020204" pitchFamily="34" charset="0"/>
                  </a:rPr>
                  <a:t>Branch LAN</a:t>
                </a:r>
                <a:endParaRPr kumimoji="0" lang="en-US" altLang="zh-CN" sz="1200" b="0" i="0" u="none" strike="noStrike" cap="none" normalizeH="0" dirty="0">
                  <a:ln>
                    <a:noFill/>
                  </a:ln>
                  <a:effectLst/>
                  <a:latin typeface="Huawei Sans" panose="020C0503030203020204" pitchFamily="34" charset="0"/>
                  <a:ea typeface="方正兰亭黑简体" panose="02000000000000000000" pitchFamily="2" charset="-122"/>
                </a:endParaRPr>
              </a:p>
            </p:txBody>
          </p:sp>
          <p:cxnSp>
            <p:nvCxnSpPr>
              <p:cNvPr id="29" name="Straight Connector 28"/>
              <p:cNvCxnSpPr>
                <a:stCxn id="7" idx="2"/>
                <a:endCxn id="8" idx="0"/>
              </p:cNvCxnSpPr>
              <p:nvPr/>
            </p:nvCxnSpPr>
            <p:spPr bwMode="gray">
              <a:xfrm flipH="1">
                <a:off x="7218006" y="3248803"/>
                <a:ext cx="1" cy="662073"/>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31" name="Straight Connector 30"/>
              <p:cNvCxnSpPr>
                <a:endCxn id="9" idx="0"/>
              </p:cNvCxnSpPr>
              <p:nvPr/>
            </p:nvCxnSpPr>
            <p:spPr bwMode="gray">
              <a:xfrm>
                <a:off x="6576041" y="4272826"/>
                <a:ext cx="0" cy="540102"/>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32" name="Straight Connector 31"/>
              <p:cNvCxnSpPr>
                <a:endCxn id="12" idx="0"/>
              </p:cNvCxnSpPr>
              <p:nvPr/>
            </p:nvCxnSpPr>
            <p:spPr bwMode="gray">
              <a:xfrm>
                <a:off x="7859972" y="4272826"/>
                <a:ext cx="0" cy="533753"/>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35" name="Straight Connector 34"/>
              <p:cNvCxnSpPr>
                <a:endCxn id="10" idx="0"/>
              </p:cNvCxnSpPr>
              <p:nvPr/>
            </p:nvCxnSpPr>
            <p:spPr bwMode="gray">
              <a:xfrm>
                <a:off x="6261716" y="5168529"/>
                <a:ext cx="0" cy="540637"/>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36" name="Straight Connector 35"/>
              <p:cNvCxnSpPr>
                <a:endCxn id="11" idx="0"/>
              </p:cNvCxnSpPr>
              <p:nvPr/>
            </p:nvCxnSpPr>
            <p:spPr bwMode="gray">
              <a:xfrm>
                <a:off x="6890366" y="5168529"/>
                <a:ext cx="0" cy="540637"/>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37" name="Straight Connector 36"/>
              <p:cNvCxnSpPr>
                <a:endCxn id="13" idx="0"/>
              </p:cNvCxnSpPr>
              <p:nvPr/>
            </p:nvCxnSpPr>
            <p:spPr bwMode="gray">
              <a:xfrm>
                <a:off x="7545647" y="5168529"/>
                <a:ext cx="0" cy="540637"/>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38" name="Straight Connector 37"/>
              <p:cNvCxnSpPr>
                <a:endCxn id="14" idx="0"/>
              </p:cNvCxnSpPr>
              <p:nvPr/>
            </p:nvCxnSpPr>
            <p:spPr bwMode="gray">
              <a:xfrm>
                <a:off x="8174297" y="5168529"/>
                <a:ext cx="0" cy="540637"/>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43" name="Straight Connector 42"/>
              <p:cNvCxnSpPr>
                <a:stCxn id="8" idx="1"/>
                <a:endCxn id="24" idx="3"/>
              </p:cNvCxnSpPr>
              <p:nvPr/>
            </p:nvCxnSpPr>
            <p:spPr bwMode="gray">
              <a:xfrm flipH="1" flipV="1">
                <a:off x="5592449" y="3883160"/>
                <a:ext cx="379726" cy="208691"/>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44" name="Straight Connector 43"/>
              <p:cNvCxnSpPr>
                <a:stCxn id="8" idx="1"/>
                <a:endCxn id="25" idx="3"/>
              </p:cNvCxnSpPr>
              <p:nvPr/>
            </p:nvCxnSpPr>
            <p:spPr bwMode="gray">
              <a:xfrm flipH="1">
                <a:off x="5592449" y="4091851"/>
                <a:ext cx="379726" cy="288324"/>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45" name="Straight Connector 44"/>
              <p:cNvCxnSpPr>
                <a:stCxn id="9" idx="1"/>
                <a:endCxn id="26" idx="3"/>
              </p:cNvCxnSpPr>
              <p:nvPr/>
            </p:nvCxnSpPr>
            <p:spPr bwMode="gray">
              <a:xfrm flipH="1">
                <a:off x="5592449" y="4993903"/>
                <a:ext cx="379726" cy="20647"/>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grpSp>
        <p:sp>
          <p:nvSpPr>
            <p:cNvPr id="67" name="Rounded Rectangle 66"/>
            <p:cNvSpPr/>
            <p:nvPr/>
          </p:nvSpPr>
          <p:spPr bwMode="gray">
            <a:xfrm>
              <a:off x="2855106" y="5240737"/>
              <a:ext cx="2071509" cy="363746"/>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200" dirty="0">
                  <a:solidFill>
                    <a:schemeClr val="tx1"/>
                  </a:solidFill>
                  <a:latin typeface="Huawei Sans" panose="020C0503030203020204" pitchFamily="34" charset="0"/>
                </a:rPr>
                <a:t>SDH/MSTP/MPLS</a:t>
              </a:r>
              <a:endParaRPr lang="en-US" altLang="zh-CN" sz="1200" dirty="0">
                <a:solidFill>
                  <a:schemeClr val="tx1"/>
                </a:solidFill>
                <a:latin typeface="Huawei Sans" panose="020C0503030203020204" pitchFamily="34" charset="0"/>
              </a:endParaRPr>
            </a:p>
          </p:txBody>
        </p:sp>
        <p:sp>
          <p:nvSpPr>
            <p:cNvPr id="68" name="Rounded Rectangle 67"/>
            <p:cNvSpPr/>
            <p:nvPr/>
          </p:nvSpPr>
          <p:spPr bwMode="gray">
            <a:xfrm>
              <a:off x="2855106" y="4353604"/>
              <a:ext cx="2071509" cy="363746"/>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200" dirty="0">
                  <a:solidFill>
                    <a:schemeClr val="tx1"/>
                  </a:solidFill>
                  <a:latin typeface="Huawei Sans" panose="020C0503030203020204" pitchFamily="34" charset="0"/>
                </a:rPr>
                <a:t>SDH/MSTP/MPLS</a:t>
              </a:r>
              <a:endParaRPr lang="en-US" altLang="zh-CN" sz="1200" dirty="0">
                <a:solidFill>
                  <a:schemeClr val="tx1"/>
                </a:solidFill>
                <a:latin typeface="Huawei Sans" panose="020C0503030203020204" pitchFamily="34" charset="0"/>
              </a:endParaRPr>
            </a:p>
          </p:txBody>
        </p:sp>
        <p:sp>
          <p:nvSpPr>
            <p:cNvPr id="69" name="Rounded Rectangle 68"/>
            <p:cNvSpPr/>
            <p:nvPr/>
          </p:nvSpPr>
          <p:spPr bwMode="gray">
            <a:xfrm>
              <a:off x="2855106" y="3347134"/>
              <a:ext cx="2071509" cy="363746"/>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200" dirty="0">
                  <a:solidFill>
                    <a:schemeClr val="tx1"/>
                  </a:solidFill>
                  <a:latin typeface="Huawei Sans" panose="020C0503030203020204" pitchFamily="34" charset="0"/>
                </a:rPr>
                <a:t>SDH/MSTP/MPLS</a:t>
              </a:r>
              <a:endParaRPr lang="en-US" altLang="zh-CN" sz="1200" dirty="0">
                <a:solidFill>
                  <a:schemeClr val="tx1"/>
                </a:solidFill>
                <a:latin typeface="Huawei Sans" panose="020C0503030203020204" pitchFamily="34" charset="0"/>
              </a:endParaRPr>
            </a:p>
          </p:txBody>
        </p:sp>
      </p:grpSp>
      <p:sp>
        <p:nvSpPr>
          <p:cNvPr id="71" name="圆角矩形 75"/>
          <p:cNvSpPr/>
          <p:nvPr/>
        </p:nvSpPr>
        <p:spPr bwMode="gray">
          <a:xfrm>
            <a:off x="6230311" y="2881152"/>
            <a:ext cx="5145904" cy="3295912"/>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200" noProof="1">
              <a:latin typeface="Huawei Sans" panose="020C0503030203020204" pitchFamily="34" charset="0"/>
              <a:ea typeface="方正兰亭黑简体" panose="02000000000000000000" pitchFamily="2" charset="-122"/>
              <a:cs typeface="Arial" pitchFamily="34" charset="0"/>
              <a:sym typeface="Arial"/>
            </a:endParaRPr>
          </a:p>
          <a:p>
            <a:pPr algn="just" defTabSz="914112" fontAlgn="ctr">
              <a:lnSpc>
                <a:spcPts val="2599"/>
              </a:lnSpc>
              <a:spcBef>
                <a:spcPts val="0"/>
              </a:spcBef>
              <a:spcAft>
                <a:spcPts val="600"/>
              </a:spcAft>
            </a:pPr>
            <a:endParaRPr lang="en-US" altLang="zh-CN" sz="12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72" name="圆角矩形 75"/>
          <p:cNvSpPr/>
          <p:nvPr/>
        </p:nvSpPr>
        <p:spPr bwMode="gray">
          <a:xfrm>
            <a:off x="6230310" y="2455687"/>
            <a:ext cx="5166395" cy="396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WAN Interconnection for a wine enterprise</a:t>
            </a:r>
            <a:endParaRPr lang="en-US" altLang="zh-CN" sz="1400" dirty="0">
              <a:solidFill>
                <a:srgbClr val="30B5C5"/>
              </a:solidFill>
              <a:latin typeface="Huawei Sans" panose="020C0503030203020204" pitchFamily="34" charset="0"/>
              <a:ea typeface="方正兰亭黑简体" panose="02000000000000000000" pitchFamily="2" charset="-122"/>
            </a:endParaRPr>
          </a:p>
        </p:txBody>
      </p:sp>
      <p:cxnSp>
        <p:nvCxnSpPr>
          <p:cNvPr id="89" name="Straight Connector 88"/>
          <p:cNvCxnSpPr>
            <a:endCxn id="104" idx="4"/>
          </p:cNvCxnSpPr>
          <p:nvPr/>
        </p:nvCxnSpPr>
        <p:spPr bwMode="gray">
          <a:xfrm>
            <a:off x="8337040" y="3437931"/>
            <a:ext cx="0" cy="708647"/>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92" name="Straight Connector 91"/>
          <p:cNvCxnSpPr>
            <a:endCxn id="105" idx="0"/>
          </p:cNvCxnSpPr>
          <p:nvPr/>
        </p:nvCxnSpPr>
        <p:spPr bwMode="gray">
          <a:xfrm flipH="1">
            <a:off x="7725338" y="4716530"/>
            <a:ext cx="255284" cy="935094"/>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93" name="Straight Connector 92"/>
          <p:cNvCxnSpPr>
            <a:endCxn id="105" idx="0"/>
          </p:cNvCxnSpPr>
          <p:nvPr/>
        </p:nvCxnSpPr>
        <p:spPr bwMode="gray">
          <a:xfrm flipH="1">
            <a:off x="7725338" y="4716530"/>
            <a:ext cx="2205638" cy="935094"/>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94" name="Straight Connector 93"/>
          <p:cNvCxnSpPr>
            <a:endCxn id="114" idx="0"/>
          </p:cNvCxnSpPr>
          <p:nvPr/>
        </p:nvCxnSpPr>
        <p:spPr bwMode="gray">
          <a:xfrm>
            <a:off x="7980622" y="4731981"/>
            <a:ext cx="1101004" cy="919283"/>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95" name="Straight Connector 94"/>
          <p:cNvCxnSpPr>
            <a:endCxn id="115" idx="0"/>
          </p:cNvCxnSpPr>
          <p:nvPr/>
        </p:nvCxnSpPr>
        <p:spPr bwMode="gray">
          <a:xfrm>
            <a:off x="9892354" y="4716530"/>
            <a:ext cx="545560" cy="935228"/>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sp>
        <p:nvSpPr>
          <p:cNvPr id="105" name="Rectangle 104"/>
          <p:cNvSpPr/>
          <p:nvPr/>
        </p:nvSpPr>
        <p:spPr bwMode="gray">
          <a:xfrm>
            <a:off x="7131272" y="5651624"/>
            <a:ext cx="1188132" cy="396000"/>
          </a:xfrm>
          <a:prstGeom prst="rect">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dirty="0">
                <a:solidFill>
                  <a:schemeClr val="bg1"/>
                </a:solidFill>
                <a:latin typeface="Huawei Sans" panose="020C0503030203020204" pitchFamily="34" charset="0"/>
              </a:rPr>
              <a:t>Branch in area A</a:t>
            </a:r>
            <a:endParaRPr kumimoji="0" lang="en-US" altLang="zh-CN" sz="1200" b="0" i="0" u="none" strike="noStrike" cap="none" normalizeH="0" dirty="0">
              <a:ln>
                <a:noFill/>
              </a:ln>
              <a:solidFill>
                <a:schemeClr val="bg1"/>
              </a:solidFill>
              <a:effectLst/>
              <a:latin typeface="Huawei Sans" panose="020C0503030203020204" pitchFamily="34" charset="0"/>
              <a:ea typeface="方正兰亭黑简体" panose="02000000000000000000" pitchFamily="2" charset="-122"/>
            </a:endParaRPr>
          </a:p>
        </p:txBody>
      </p:sp>
      <p:cxnSp>
        <p:nvCxnSpPr>
          <p:cNvPr id="111" name="Straight Connector 110"/>
          <p:cNvCxnSpPr/>
          <p:nvPr/>
        </p:nvCxnSpPr>
        <p:spPr bwMode="gray">
          <a:xfrm>
            <a:off x="9597180" y="3659327"/>
            <a:ext cx="0" cy="636307"/>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sp>
        <p:nvSpPr>
          <p:cNvPr id="103" name="Freeform 159"/>
          <p:cNvSpPr/>
          <p:nvPr/>
        </p:nvSpPr>
        <p:spPr bwMode="gray">
          <a:xfrm flipH="1">
            <a:off x="9032843" y="4066173"/>
            <a:ext cx="1710878" cy="650357"/>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200" dirty="0">
                <a:solidFill>
                  <a:schemeClr val="tx1"/>
                </a:solidFill>
                <a:latin typeface="Huawei Sans" panose="020C0503030203020204" pitchFamily="34" charset="0"/>
              </a:rPr>
              <a:t>Internet (backup)</a:t>
            </a:r>
          </a:p>
        </p:txBody>
      </p:sp>
      <p:sp>
        <p:nvSpPr>
          <p:cNvPr id="104" name="Freeform 159"/>
          <p:cNvSpPr/>
          <p:nvPr/>
        </p:nvSpPr>
        <p:spPr bwMode="gray">
          <a:xfrm flipH="1">
            <a:off x="7162955" y="4081624"/>
            <a:ext cx="1710878" cy="650357"/>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200" dirty="0">
                <a:solidFill>
                  <a:schemeClr val="tx1"/>
                </a:solidFill>
                <a:latin typeface="Huawei Sans" panose="020C0503030203020204" pitchFamily="34" charset="0"/>
              </a:rPr>
              <a:t>MPLS (primary)</a:t>
            </a:r>
          </a:p>
        </p:txBody>
      </p:sp>
      <p:sp>
        <p:nvSpPr>
          <p:cNvPr id="114" name="Rectangle 113"/>
          <p:cNvSpPr/>
          <p:nvPr/>
        </p:nvSpPr>
        <p:spPr bwMode="gray">
          <a:xfrm>
            <a:off x="8487560" y="5651264"/>
            <a:ext cx="1188132" cy="396000"/>
          </a:xfrm>
          <a:prstGeom prst="rect">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fontAlgn="ctr"/>
            <a:r>
              <a:rPr lang="en-US" sz="1200" dirty="0">
                <a:solidFill>
                  <a:schemeClr val="bg1"/>
                </a:solidFill>
                <a:latin typeface="Huawei Sans" panose="020C0503030203020204" pitchFamily="34" charset="0"/>
              </a:rPr>
              <a:t>Branch in area B</a:t>
            </a:r>
          </a:p>
        </p:txBody>
      </p:sp>
      <p:sp>
        <p:nvSpPr>
          <p:cNvPr id="115" name="Rectangle 114"/>
          <p:cNvSpPr/>
          <p:nvPr/>
        </p:nvSpPr>
        <p:spPr bwMode="gray">
          <a:xfrm>
            <a:off x="9843848" y="5651758"/>
            <a:ext cx="1188132" cy="396000"/>
          </a:xfrm>
          <a:prstGeom prst="rect">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fontAlgn="ctr"/>
            <a:r>
              <a:rPr lang="en-US" sz="1200" dirty="0">
                <a:solidFill>
                  <a:schemeClr val="bg1"/>
                </a:solidFill>
                <a:latin typeface="Huawei Sans" panose="020C0503030203020204" pitchFamily="34" charset="0"/>
              </a:rPr>
              <a:t>Branch in area C</a:t>
            </a:r>
          </a:p>
        </p:txBody>
      </p:sp>
      <p:cxnSp>
        <p:nvCxnSpPr>
          <p:cNvPr id="121" name="Straight Connector 120"/>
          <p:cNvCxnSpPr>
            <a:endCxn id="114" idx="0"/>
          </p:cNvCxnSpPr>
          <p:nvPr/>
        </p:nvCxnSpPr>
        <p:spPr bwMode="gray">
          <a:xfrm flipH="1">
            <a:off x="9081626" y="4731621"/>
            <a:ext cx="806656" cy="919643"/>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cxnSp>
        <p:nvCxnSpPr>
          <p:cNvPr id="126" name="Straight Connector 125"/>
          <p:cNvCxnSpPr>
            <a:endCxn id="115" idx="0"/>
          </p:cNvCxnSpPr>
          <p:nvPr/>
        </p:nvCxnSpPr>
        <p:spPr bwMode="gray">
          <a:xfrm>
            <a:off x="7984694" y="4745994"/>
            <a:ext cx="2453220" cy="905764"/>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sp>
        <p:nvSpPr>
          <p:cNvPr id="102" name="Rounded Rectangle 101"/>
          <p:cNvSpPr/>
          <p:nvPr/>
        </p:nvSpPr>
        <p:spPr bwMode="gray">
          <a:xfrm>
            <a:off x="9151697" y="4529777"/>
            <a:ext cx="1477242" cy="363746"/>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200" dirty="0">
                <a:solidFill>
                  <a:schemeClr val="tx1"/>
                </a:solidFill>
                <a:latin typeface="Huawei Sans" panose="020C0503030203020204" pitchFamily="34" charset="0"/>
              </a:rPr>
              <a:t>GRE o</a:t>
            </a:r>
            <a:r>
              <a:rPr lang="en-US" altLang="zh-CN" sz="1200" dirty="0">
                <a:solidFill>
                  <a:schemeClr val="tx1"/>
                </a:solidFill>
                <a:latin typeface="Huawei Sans" panose="020C0503030203020204" pitchFamily="34" charset="0"/>
              </a:rPr>
              <a:t>v</a:t>
            </a:r>
            <a:r>
              <a:rPr lang="en-US" sz="1200" dirty="0">
                <a:solidFill>
                  <a:schemeClr val="tx1"/>
                </a:solidFill>
                <a:latin typeface="Huawei Sans" panose="020C0503030203020204" pitchFamily="34" charset="0"/>
              </a:rPr>
              <a:t>er IPsec</a:t>
            </a:r>
            <a:endParaRPr lang="en-US" altLang="zh-CN" sz="1200" dirty="0">
              <a:solidFill>
                <a:schemeClr val="tx1"/>
              </a:solidFill>
              <a:latin typeface="Huawei Sans" panose="020C0503030203020204" pitchFamily="34" charset="0"/>
            </a:endParaRPr>
          </a:p>
        </p:txBody>
      </p:sp>
      <p:sp>
        <p:nvSpPr>
          <p:cNvPr id="78" name="Rectangle 77"/>
          <p:cNvSpPr/>
          <p:nvPr/>
        </p:nvSpPr>
        <p:spPr bwMode="gray">
          <a:xfrm>
            <a:off x="7728854" y="3197890"/>
            <a:ext cx="2491662" cy="454051"/>
          </a:xfrm>
          <a:prstGeom prst="rect">
            <a:avLst/>
          </a:prstGeom>
          <a:solidFill>
            <a:srgbClr val="8BC9A0"/>
          </a:solidFill>
          <a:ln w="9525" cap="flat" cmpd="sng" algn="ctr">
            <a:solidFill>
              <a:srgbClr val="8BC9A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lang="en-US" sz="1200" b="1" dirty="0">
                <a:solidFill>
                  <a:schemeClr val="bg1"/>
                </a:solidFill>
                <a:latin typeface="Huawei Sans" panose="020C0503030203020204" pitchFamily="34" charset="0"/>
              </a:rPr>
              <a:t>HQ</a:t>
            </a:r>
            <a:endParaRPr kumimoji="0" lang="en-US" altLang="zh-CN" sz="1200" b="1" i="0" u="none" strike="noStrike" cap="none" normalizeH="0" dirty="0">
              <a:ln>
                <a:noFill/>
              </a:ln>
              <a:solidFill>
                <a:schemeClr val="bg1"/>
              </a:solidFill>
              <a:effectLst/>
              <a:latin typeface="Huawei Sans" panose="020C0503030203020204" pitchFamily="34" charset="0"/>
              <a:ea typeface="方正兰亭黑简体" panose="02000000000000000000" pitchFamily="2" charset="-122"/>
            </a:endParaRPr>
          </a:p>
        </p:txBody>
      </p:sp>
    </p:spTree>
    <p:extLst>
      <p:ext uri="{BB962C8B-B14F-4D97-AF65-F5344CB8AC3E}">
        <p14:creationId xmlns:p14="http://schemas.microsoft.com/office/powerpoint/2010/main" val="553981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bwMode="gray">
          <a:prstGeom prst="rect">
            <a:avLst/>
          </a:prstGeom>
        </p:spPr>
        <p:txBody>
          <a:bodyPr/>
          <a:lstStyle/>
          <a:p>
            <a:r>
              <a:rPr lang="en-US" dirty="0">
                <a:solidFill>
                  <a:schemeClr val="bg1">
                    <a:lumMod val="50000"/>
                  </a:schemeClr>
                </a:solidFill>
                <a:latin typeface="Huawei Sans" panose="020C0503030203020204" pitchFamily="34" charset="0"/>
              </a:rPr>
              <a:t>Situation of Enterprise WAN Interconnection</a:t>
            </a:r>
            <a:endParaRPr lang="en-US" altLang="zh-CN" dirty="0">
              <a:solidFill>
                <a:schemeClr val="bg1">
                  <a:lumMod val="50000"/>
                </a:schemeClr>
              </a:solidFill>
              <a:latin typeface="Huawei Sans" panose="020C0503030203020204" pitchFamily="34" charset="0"/>
            </a:endParaRPr>
          </a:p>
          <a:p>
            <a:r>
              <a:rPr lang="en-US" b="1" dirty="0">
                <a:latin typeface="Huawei Sans" panose="020C0503030203020204" pitchFamily="34" charset="0"/>
              </a:rPr>
              <a:t>Challenges Faced by Enterprise WAN Interconnection</a:t>
            </a:r>
            <a:endParaRPr lang="en-US" altLang="zh-CN" b="1" dirty="0">
              <a:latin typeface="Huawei Sans" panose="020C0503030203020204" pitchFamily="34" charset="0"/>
            </a:endParaRPr>
          </a:p>
          <a:p>
            <a:r>
              <a:rPr lang="en-US" dirty="0">
                <a:solidFill>
                  <a:schemeClr val="bg1">
                    <a:lumMod val="50000"/>
                  </a:schemeClr>
                </a:solidFill>
                <a:latin typeface="Huawei Sans" panose="020C0503030203020204" pitchFamily="34" charset="0"/>
              </a:rPr>
              <a:t>Emergence of SD-WAN</a:t>
            </a:r>
            <a:endParaRPr lang="en-US" altLang="zh-CN" dirty="0">
              <a:solidFill>
                <a:schemeClr val="bg1">
                  <a:lumMod val="50000"/>
                </a:schemeClr>
              </a:solidFill>
              <a:latin typeface="Huawei Sans" panose="020C0503030203020204" pitchFamily="34" charset="0"/>
            </a:endParaRPr>
          </a:p>
          <a:p>
            <a:r>
              <a:rPr lang="en-US" dirty="0">
                <a:solidFill>
                  <a:schemeClr val="bg1">
                    <a:lumMod val="50000"/>
                  </a:schemeClr>
                </a:solidFill>
                <a:latin typeface="Huawei Sans" panose="020C0503030203020204" pitchFamily="34" charset="0"/>
              </a:rPr>
              <a:t>Huawei SD-WAN Solution Overview</a:t>
            </a:r>
            <a:endParaRPr lang="en-US" altLang="zh-CN" dirty="0">
              <a:solidFill>
                <a:schemeClr val="bg1">
                  <a:lumMod val="50000"/>
                </a:schemeClr>
              </a:solidFill>
              <a:latin typeface="Huawei Sans" panose="020C0503030203020204" pitchFamily="34" charset="0"/>
            </a:endParaRPr>
          </a:p>
        </p:txBody>
      </p:sp>
    </p:spTree>
    <p:extLst>
      <p:ext uri="{BB962C8B-B14F-4D97-AF65-F5344CB8AC3E}">
        <p14:creationId xmlns:p14="http://schemas.microsoft.com/office/powerpoint/2010/main" val="11315998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normAutofit/>
          </a:bodyPr>
          <a:lstStyle/>
          <a:p>
            <a:pPr fontAlgn="ctr"/>
            <a:r>
              <a:rPr lang="en-US" dirty="0">
                <a:latin typeface="Huawei Sans" panose="020C0503030203020204" pitchFamily="34" charset="0"/>
              </a:rPr>
              <a:t>Challenges to Enterprise WAN Interconnection Brought by Cloud Computing</a:t>
            </a:r>
          </a:p>
        </p:txBody>
      </p:sp>
      <p:sp>
        <p:nvSpPr>
          <p:cNvPr id="3" name="Text Placeholder 2"/>
          <p:cNvSpPr>
            <a:spLocks noGrp="1"/>
          </p:cNvSpPr>
          <p:nvPr>
            <p:ph type="body" sz="quarter" idx="10"/>
          </p:nvPr>
        </p:nvSpPr>
        <p:spPr bwMode="gray"/>
        <p:txBody>
          <a:bodyPr/>
          <a:lstStyle/>
          <a:p>
            <a:pPr algn="l"/>
            <a:r>
              <a:rPr lang="en-US" sz="1200" dirty="0">
                <a:latin typeface="Huawei Sans" panose="020C0503030203020204" pitchFamily="34" charset="0"/>
              </a:rPr>
              <a:t>Before cloud computing is introduced, there are a few network applications, and the network service quality can be ensured only by expanding the bandwidth. Service traffic does not need to be managed in a refined manner. The Internet is mainly built based on the network.</a:t>
            </a:r>
            <a:endParaRPr lang="en-US" altLang="zh-CN" sz="1200" dirty="0">
              <a:latin typeface="Huawei Sans" panose="020C0503030203020204" pitchFamily="34" charset="0"/>
            </a:endParaRPr>
          </a:p>
          <a:p>
            <a:pPr algn="l"/>
            <a:r>
              <a:rPr lang="en-US" sz="1200" dirty="0">
                <a:latin typeface="Huawei Sans" panose="020C0503030203020204" pitchFamily="34" charset="0"/>
              </a:rPr>
              <a:t>With the advent of cloud computing, the number of network applications is greatly increased. As a result, it is difficult for enterprises to strike a balance between line prices and service quality in the face of soaring traffic.</a:t>
            </a:r>
            <a:endParaRPr lang="en-US" altLang="zh-CN" sz="1200" dirty="0">
              <a:latin typeface="Huawei Sans" panose="020C0503030203020204" pitchFamily="34" charset="0"/>
            </a:endParaRPr>
          </a:p>
        </p:txBody>
      </p:sp>
      <p:sp>
        <p:nvSpPr>
          <p:cNvPr id="5" name="Freeform 159"/>
          <p:cNvSpPr/>
          <p:nvPr/>
        </p:nvSpPr>
        <p:spPr bwMode="gray">
          <a:xfrm flipH="1">
            <a:off x="5499042" y="2874225"/>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sp>
        <p:nvSpPr>
          <p:cNvPr id="6" name="Freeform 159"/>
          <p:cNvSpPr/>
          <p:nvPr/>
        </p:nvSpPr>
        <p:spPr bwMode="gray">
          <a:xfrm flipH="1">
            <a:off x="3681681" y="5409794"/>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7" name="图片 25"/>
          <p:cNvPicPr>
            <a:picLocks noChangeAspect="1"/>
          </p:cNvPicPr>
          <p:nvPr/>
        </p:nvPicPr>
        <p:blipFill>
          <a:blip r:embed="rId4"/>
          <a:stretch>
            <a:fillRect/>
          </a:stretch>
        </p:blipFill>
        <p:spPr bwMode="gray">
          <a:xfrm>
            <a:off x="5594523" y="3369921"/>
            <a:ext cx="466668" cy="389308"/>
          </a:xfrm>
          <a:prstGeom prst="rect">
            <a:avLst/>
          </a:prstGeom>
        </p:spPr>
      </p:pic>
      <p:sp>
        <p:nvSpPr>
          <p:cNvPr id="8" name="文本框 26"/>
          <p:cNvSpPr txBox="1"/>
          <p:nvPr/>
        </p:nvSpPr>
        <p:spPr bwMode="gray">
          <a:xfrm>
            <a:off x="5574035" y="3019636"/>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HQ</a:t>
            </a:r>
          </a:p>
        </p:txBody>
      </p:sp>
      <p:pic>
        <p:nvPicPr>
          <p:cNvPr id="9" name="图片 27"/>
          <p:cNvPicPr>
            <a:picLocks noChangeAspect="1"/>
          </p:cNvPicPr>
          <p:nvPr/>
        </p:nvPicPr>
        <p:blipFill>
          <a:blip r:embed="rId4"/>
          <a:stretch>
            <a:fillRect/>
          </a:stretch>
        </p:blipFill>
        <p:spPr bwMode="gray">
          <a:xfrm>
            <a:off x="6083379" y="3366358"/>
            <a:ext cx="466668" cy="389308"/>
          </a:xfrm>
          <a:prstGeom prst="rect">
            <a:avLst/>
          </a:prstGeom>
        </p:spPr>
      </p:pic>
      <p:pic>
        <p:nvPicPr>
          <p:cNvPr id="12" name="图片 31"/>
          <p:cNvPicPr>
            <a:picLocks noChangeAspect="1"/>
          </p:cNvPicPr>
          <p:nvPr/>
        </p:nvPicPr>
        <p:blipFill>
          <a:blip r:embed="rId4"/>
          <a:stretch>
            <a:fillRect/>
          </a:stretch>
        </p:blipFill>
        <p:spPr bwMode="gray">
          <a:xfrm>
            <a:off x="3916495" y="5168535"/>
            <a:ext cx="466668" cy="389308"/>
          </a:xfrm>
          <a:prstGeom prst="rect">
            <a:avLst/>
          </a:prstGeom>
        </p:spPr>
      </p:pic>
      <p:sp>
        <p:nvSpPr>
          <p:cNvPr id="13" name="文本框 32"/>
          <p:cNvSpPr txBox="1"/>
          <p:nvPr/>
        </p:nvSpPr>
        <p:spPr bwMode="gray">
          <a:xfrm>
            <a:off x="3710556" y="5557843"/>
            <a:ext cx="906938" cy="256545"/>
          </a:xfrm>
          <a:prstGeom prst="rect">
            <a:avLst/>
          </a:prstGeom>
          <a:noFill/>
        </p:spPr>
        <p:txBody>
          <a:bodyPr wrap="square" rtlCol="0">
            <a:spAutoFit/>
          </a:bodyPr>
          <a:lstStyle/>
          <a:p>
            <a:pPr algn="ctr" fontAlgn="ctr">
              <a:spcBef>
                <a:spcPct val="0"/>
              </a:spcBef>
              <a:spcAft>
                <a:spcPct val="0"/>
              </a:spcAft>
            </a:pPr>
            <a:r>
              <a:rPr lang="en-US" sz="1067" dirty="0">
                <a:solidFill>
                  <a:srgbClr val="000000"/>
                </a:solidFill>
                <a:latin typeface="Huawei Sans" panose="020C0503030203020204" pitchFamily="34" charset="0"/>
              </a:rPr>
              <a:t>Branch site</a:t>
            </a:r>
          </a:p>
        </p:txBody>
      </p:sp>
      <p:cxnSp>
        <p:nvCxnSpPr>
          <p:cNvPr id="14" name="直接连接符 33"/>
          <p:cNvCxnSpPr>
            <a:stCxn id="12" idx="0"/>
            <a:endCxn id="16" idx="18"/>
          </p:cNvCxnSpPr>
          <p:nvPr/>
        </p:nvCxnSpPr>
        <p:spPr bwMode="gray">
          <a:xfrm flipV="1">
            <a:off x="4149829" y="4823569"/>
            <a:ext cx="1432665" cy="344966"/>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Freeform 159"/>
          <p:cNvSpPr/>
          <p:nvPr/>
        </p:nvSpPr>
        <p:spPr bwMode="gray">
          <a:xfrm flipH="1">
            <a:off x="5384918" y="4111576"/>
            <a:ext cx="1362069" cy="71199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r>
              <a:rPr lang="en-US" sz="1400" dirty="0">
                <a:solidFill>
                  <a:schemeClr val="tx1"/>
                </a:solidFill>
                <a:latin typeface="Huawei Sans" panose="020C0503030203020204" pitchFamily="34" charset="0"/>
              </a:rPr>
              <a:t>WAN</a:t>
            </a:r>
          </a:p>
        </p:txBody>
      </p:sp>
      <p:pic>
        <p:nvPicPr>
          <p:cNvPr id="21" name="图片 67"/>
          <p:cNvPicPr>
            <a:picLocks/>
          </p:cNvPicPr>
          <p:nvPr/>
        </p:nvPicPr>
        <p:blipFill>
          <a:blip r:embed="rId5" cstate="print">
            <a:extLst>
              <a:ext uri="{28A0092B-C50C-407E-A947-70E740481C1C}">
                <a14:useLocalDpi xmlns:a14="http://schemas.microsoft.com/office/drawing/2010/main" val="0"/>
              </a:ext>
            </a:extLst>
          </a:blip>
          <a:stretch>
            <a:fillRect/>
          </a:stretch>
        </p:blipFill>
        <p:spPr bwMode="gray">
          <a:xfrm>
            <a:off x="5596488" y="2680849"/>
            <a:ext cx="417163" cy="342074"/>
          </a:xfrm>
          <a:prstGeom prst="rect">
            <a:avLst/>
          </a:prstGeom>
        </p:spPr>
      </p:pic>
      <p:pic>
        <p:nvPicPr>
          <p:cNvPr id="22" name="图片 51" descr="交换机.png"/>
          <p:cNvPicPr>
            <a:picLocks noChangeAspect="1"/>
          </p:cNvPicPr>
          <p:nvPr/>
        </p:nvPicPr>
        <p:blipFill>
          <a:blip r:embed="rId6" cstate="print"/>
          <a:stretch>
            <a:fillRect/>
          </a:stretch>
        </p:blipFill>
        <p:spPr bwMode="gray">
          <a:xfrm>
            <a:off x="3916495" y="5786389"/>
            <a:ext cx="417163" cy="341314"/>
          </a:xfrm>
          <a:prstGeom prst="rect">
            <a:avLst/>
          </a:prstGeom>
        </p:spPr>
      </p:pic>
      <p:pic>
        <p:nvPicPr>
          <p:cNvPr id="23" name="图片 14" descr="交换机.png"/>
          <p:cNvPicPr>
            <a:picLocks noChangeAspect="1"/>
          </p:cNvPicPr>
          <p:nvPr/>
        </p:nvPicPr>
        <p:blipFill>
          <a:blip r:embed="rId7" cstate="print"/>
          <a:stretch>
            <a:fillRect/>
          </a:stretch>
        </p:blipFill>
        <p:spPr bwMode="gray">
          <a:xfrm>
            <a:off x="6083379" y="2673468"/>
            <a:ext cx="420077" cy="343698"/>
          </a:xfrm>
          <a:prstGeom prst="rect">
            <a:avLst/>
          </a:prstGeom>
        </p:spPr>
      </p:pic>
      <p:sp>
        <p:nvSpPr>
          <p:cNvPr id="24" name="Freeform 159"/>
          <p:cNvSpPr/>
          <p:nvPr/>
        </p:nvSpPr>
        <p:spPr bwMode="gray">
          <a:xfrm flipH="1">
            <a:off x="5615231" y="5422021"/>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25" name="图片 31"/>
          <p:cNvPicPr>
            <a:picLocks noChangeAspect="1"/>
          </p:cNvPicPr>
          <p:nvPr/>
        </p:nvPicPr>
        <p:blipFill>
          <a:blip r:embed="rId4"/>
          <a:stretch>
            <a:fillRect/>
          </a:stretch>
        </p:blipFill>
        <p:spPr bwMode="gray">
          <a:xfrm>
            <a:off x="5850045" y="5180762"/>
            <a:ext cx="466668" cy="389308"/>
          </a:xfrm>
          <a:prstGeom prst="rect">
            <a:avLst/>
          </a:prstGeom>
        </p:spPr>
      </p:pic>
      <p:sp>
        <p:nvSpPr>
          <p:cNvPr id="26" name="文本框 32"/>
          <p:cNvSpPr txBox="1"/>
          <p:nvPr/>
        </p:nvSpPr>
        <p:spPr bwMode="gray">
          <a:xfrm>
            <a:off x="5644106" y="5570070"/>
            <a:ext cx="906938" cy="256545"/>
          </a:xfrm>
          <a:prstGeom prst="rect">
            <a:avLst/>
          </a:prstGeom>
          <a:noFill/>
        </p:spPr>
        <p:txBody>
          <a:bodyPr wrap="square" rtlCol="0">
            <a:spAutoFit/>
          </a:bodyPr>
          <a:lstStyle/>
          <a:p>
            <a:pPr algn="ctr" fontAlgn="ctr">
              <a:spcBef>
                <a:spcPct val="0"/>
              </a:spcBef>
              <a:spcAft>
                <a:spcPct val="0"/>
              </a:spcAft>
            </a:pPr>
            <a:r>
              <a:rPr lang="en-US" sz="1067" dirty="0">
                <a:solidFill>
                  <a:srgbClr val="000000"/>
                </a:solidFill>
                <a:latin typeface="Huawei Sans" panose="020C0503030203020204" pitchFamily="34" charset="0"/>
              </a:rPr>
              <a:t>Branch site</a:t>
            </a:r>
          </a:p>
        </p:txBody>
      </p:sp>
      <p:pic>
        <p:nvPicPr>
          <p:cNvPr id="27" name="图片 51" descr="交换机.png"/>
          <p:cNvPicPr>
            <a:picLocks noChangeAspect="1"/>
          </p:cNvPicPr>
          <p:nvPr/>
        </p:nvPicPr>
        <p:blipFill>
          <a:blip r:embed="rId6" cstate="print"/>
          <a:stretch>
            <a:fillRect/>
          </a:stretch>
        </p:blipFill>
        <p:spPr bwMode="gray">
          <a:xfrm>
            <a:off x="5850045" y="5798616"/>
            <a:ext cx="417163" cy="341314"/>
          </a:xfrm>
          <a:prstGeom prst="rect">
            <a:avLst/>
          </a:prstGeom>
        </p:spPr>
      </p:pic>
      <p:sp>
        <p:nvSpPr>
          <p:cNvPr id="33" name="Freeform 159"/>
          <p:cNvSpPr/>
          <p:nvPr/>
        </p:nvSpPr>
        <p:spPr bwMode="gray">
          <a:xfrm flipH="1">
            <a:off x="7341927" y="5409794"/>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34" name="图片 31"/>
          <p:cNvPicPr>
            <a:picLocks noChangeAspect="1"/>
          </p:cNvPicPr>
          <p:nvPr/>
        </p:nvPicPr>
        <p:blipFill>
          <a:blip r:embed="rId4"/>
          <a:stretch>
            <a:fillRect/>
          </a:stretch>
        </p:blipFill>
        <p:spPr bwMode="gray">
          <a:xfrm>
            <a:off x="7576741" y="5168535"/>
            <a:ext cx="466668" cy="389308"/>
          </a:xfrm>
          <a:prstGeom prst="rect">
            <a:avLst/>
          </a:prstGeom>
        </p:spPr>
      </p:pic>
      <p:sp>
        <p:nvSpPr>
          <p:cNvPr id="35" name="文本框 32"/>
          <p:cNvSpPr txBox="1"/>
          <p:nvPr/>
        </p:nvSpPr>
        <p:spPr bwMode="gray">
          <a:xfrm>
            <a:off x="7370802" y="5557843"/>
            <a:ext cx="906938" cy="256545"/>
          </a:xfrm>
          <a:prstGeom prst="rect">
            <a:avLst/>
          </a:prstGeom>
          <a:noFill/>
        </p:spPr>
        <p:txBody>
          <a:bodyPr wrap="square" rtlCol="0">
            <a:spAutoFit/>
          </a:bodyPr>
          <a:lstStyle/>
          <a:p>
            <a:pPr algn="ctr" fontAlgn="ctr">
              <a:spcBef>
                <a:spcPct val="0"/>
              </a:spcBef>
              <a:spcAft>
                <a:spcPct val="0"/>
              </a:spcAft>
            </a:pPr>
            <a:r>
              <a:rPr lang="en-US" sz="1067" dirty="0">
                <a:solidFill>
                  <a:srgbClr val="000000"/>
                </a:solidFill>
                <a:latin typeface="Huawei Sans" panose="020C0503030203020204" pitchFamily="34" charset="0"/>
              </a:rPr>
              <a:t>Branch site</a:t>
            </a:r>
          </a:p>
        </p:txBody>
      </p:sp>
      <p:pic>
        <p:nvPicPr>
          <p:cNvPr id="36" name="图片 51" descr="交换机.png"/>
          <p:cNvPicPr>
            <a:picLocks noChangeAspect="1"/>
          </p:cNvPicPr>
          <p:nvPr/>
        </p:nvPicPr>
        <p:blipFill>
          <a:blip r:embed="rId6" cstate="print"/>
          <a:stretch>
            <a:fillRect/>
          </a:stretch>
        </p:blipFill>
        <p:spPr bwMode="gray">
          <a:xfrm>
            <a:off x="7576741" y="5786389"/>
            <a:ext cx="417163" cy="341314"/>
          </a:xfrm>
          <a:prstGeom prst="rect">
            <a:avLst/>
          </a:prstGeom>
        </p:spPr>
      </p:pic>
      <p:cxnSp>
        <p:nvCxnSpPr>
          <p:cNvPr id="37" name="直接连接符 33"/>
          <p:cNvCxnSpPr>
            <a:stCxn id="25" idx="0"/>
          </p:cNvCxnSpPr>
          <p:nvPr/>
        </p:nvCxnSpPr>
        <p:spPr bwMode="gray">
          <a:xfrm flipV="1">
            <a:off x="6083379" y="4823569"/>
            <a:ext cx="0" cy="357193"/>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直接连接符 33"/>
          <p:cNvCxnSpPr>
            <a:stCxn id="34" idx="0"/>
            <a:endCxn id="16" idx="9"/>
          </p:cNvCxnSpPr>
          <p:nvPr/>
        </p:nvCxnSpPr>
        <p:spPr bwMode="gray">
          <a:xfrm flipH="1" flipV="1">
            <a:off x="6546072" y="4822404"/>
            <a:ext cx="1264003" cy="346131"/>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直接连接符 33"/>
          <p:cNvCxnSpPr>
            <a:endCxn id="7" idx="2"/>
          </p:cNvCxnSpPr>
          <p:nvPr/>
        </p:nvCxnSpPr>
        <p:spPr bwMode="gray">
          <a:xfrm flipH="1" flipV="1">
            <a:off x="5827857" y="3759229"/>
            <a:ext cx="0" cy="352347"/>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7" name="直接连接符 33"/>
          <p:cNvCxnSpPr>
            <a:endCxn id="9" idx="2"/>
          </p:cNvCxnSpPr>
          <p:nvPr/>
        </p:nvCxnSpPr>
        <p:spPr bwMode="gray">
          <a:xfrm flipV="1">
            <a:off x="6316713" y="3755666"/>
            <a:ext cx="0" cy="432000"/>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1" name="Freeform 9"/>
          <p:cNvSpPr>
            <a:spLocks/>
          </p:cNvSpPr>
          <p:nvPr/>
        </p:nvSpPr>
        <p:spPr bwMode="gray">
          <a:xfrm>
            <a:off x="3912036" y="3737483"/>
            <a:ext cx="1944024" cy="1431052"/>
          </a:xfrm>
          <a:custGeom>
            <a:avLst/>
            <a:gdLst>
              <a:gd name="T0" fmla="*/ 30278 w 32079"/>
              <a:gd name="T1" fmla="*/ 4424 h 15622"/>
              <a:gd name="T2" fmla="*/ 2783 w 32079"/>
              <a:gd name="T3" fmla="*/ 15622 h 15622"/>
              <a:gd name="T4" fmla="*/ 0 w 32079"/>
              <a:gd name="T5" fmla="*/ 15523 h 15622"/>
              <a:gd name="T6" fmla="*/ 26897 w 32079"/>
              <a:gd name="T7" fmla="*/ 2112 h 15622"/>
              <a:gd name="T8" fmla="*/ 25060 w 32079"/>
              <a:gd name="T9" fmla="*/ 856 h 15622"/>
              <a:gd name="T10" fmla="*/ 27928 w 32079"/>
              <a:gd name="T11" fmla="*/ 428 h 15622"/>
              <a:gd name="T12" fmla="*/ 30796 w 32079"/>
              <a:gd name="T13" fmla="*/ 0 h 15622"/>
              <a:gd name="T14" fmla="*/ 31438 w 32079"/>
              <a:gd name="T15" fmla="*/ 2828 h 15622"/>
              <a:gd name="T16" fmla="*/ 32079 w 32079"/>
              <a:gd name="T17" fmla="*/ 5656 h 15622"/>
              <a:gd name="T18" fmla="*/ 30278 w 32079"/>
              <a:gd name="T19" fmla="*/ 4424 h 15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79" h="15622">
                <a:moveTo>
                  <a:pt x="30278" y="4424"/>
                </a:moveTo>
                <a:cubicBezTo>
                  <a:pt x="23182" y="11352"/>
                  <a:pt x="13481" y="15622"/>
                  <a:pt x="2783" y="15622"/>
                </a:cubicBezTo>
                <a:cubicBezTo>
                  <a:pt x="1847" y="15622"/>
                  <a:pt x="920" y="15587"/>
                  <a:pt x="0" y="15523"/>
                </a:cubicBezTo>
                <a:cubicBezTo>
                  <a:pt x="10716" y="14774"/>
                  <a:pt x="20250" y="9734"/>
                  <a:pt x="26897" y="2112"/>
                </a:cubicBezTo>
                <a:lnTo>
                  <a:pt x="25060" y="856"/>
                </a:lnTo>
                <a:lnTo>
                  <a:pt x="27928" y="428"/>
                </a:lnTo>
                <a:lnTo>
                  <a:pt x="30796" y="0"/>
                </a:lnTo>
                <a:lnTo>
                  <a:pt x="31438" y="2828"/>
                </a:lnTo>
                <a:lnTo>
                  <a:pt x="32079" y="5656"/>
                </a:lnTo>
                <a:lnTo>
                  <a:pt x="30278" y="4424"/>
                </a:lnTo>
                <a:close/>
              </a:path>
            </a:pathLst>
          </a:custGeom>
          <a:gradFill>
            <a:gsLst>
              <a:gs pos="0">
                <a:schemeClr val="bg1">
                  <a:alpha val="50000"/>
                </a:schemeClr>
              </a:gs>
              <a:gs pos="100000">
                <a:srgbClr val="BEE9EE"/>
              </a:gs>
            </a:gsLst>
            <a:lin ang="16200000" scaled="0"/>
          </a:gradFill>
          <a:ln w="15875" cap="flat" cmpd="sng">
            <a:solidFill>
              <a:srgbClr val="56C4D2"/>
            </a:solidFill>
          </a:ln>
        </p:spPr>
        <p:txBody>
          <a:bodyPr vert="horz" wrap="square" lIns="68580" tIns="34290" rIns="68580" bIns="34290" numCol="1" anchor="t" anchorCtr="0" compatLnSpc="1">
            <a:prstTxWarp prst="textNoShape">
              <a:avLst/>
            </a:prstTxWarp>
          </a:bodyPr>
          <a:lstStyle/>
          <a:p>
            <a:pPr fontAlgn="ctr"/>
            <a:endParaRPr lang="en-US" altLang="zh-CN" dirty="0">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62" name="Freeform 9"/>
          <p:cNvSpPr>
            <a:spLocks/>
          </p:cNvSpPr>
          <p:nvPr/>
        </p:nvSpPr>
        <p:spPr bwMode="gray">
          <a:xfrm flipH="1">
            <a:off x="6212526" y="3743998"/>
            <a:ext cx="1944024" cy="1431052"/>
          </a:xfrm>
          <a:custGeom>
            <a:avLst/>
            <a:gdLst>
              <a:gd name="T0" fmla="*/ 30278 w 32079"/>
              <a:gd name="T1" fmla="*/ 4424 h 15622"/>
              <a:gd name="T2" fmla="*/ 2783 w 32079"/>
              <a:gd name="T3" fmla="*/ 15622 h 15622"/>
              <a:gd name="T4" fmla="*/ 0 w 32079"/>
              <a:gd name="T5" fmla="*/ 15523 h 15622"/>
              <a:gd name="T6" fmla="*/ 26897 w 32079"/>
              <a:gd name="T7" fmla="*/ 2112 h 15622"/>
              <a:gd name="T8" fmla="*/ 25060 w 32079"/>
              <a:gd name="T9" fmla="*/ 856 h 15622"/>
              <a:gd name="T10" fmla="*/ 27928 w 32079"/>
              <a:gd name="T11" fmla="*/ 428 h 15622"/>
              <a:gd name="T12" fmla="*/ 30796 w 32079"/>
              <a:gd name="T13" fmla="*/ 0 h 15622"/>
              <a:gd name="T14" fmla="*/ 31438 w 32079"/>
              <a:gd name="T15" fmla="*/ 2828 h 15622"/>
              <a:gd name="T16" fmla="*/ 32079 w 32079"/>
              <a:gd name="T17" fmla="*/ 5656 h 15622"/>
              <a:gd name="T18" fmla="*/ 30278 w 32079"/>
              <a:gd name="T19" fmla="*/ 4424 h 15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79" h="15622">
                <a:moveTo>
                  <a:pt x="30278" y="4424"/>
                </a:moveTo>
                <a:cubicBezTo>
                  <a:pt x="23182" y="11352"/>
                  <a:pt x="13481" y="15622"/>
                  <a:pt x="2783" y="15622"/>
                </a:cubicBezTo>
                <a:cubicBezTo>
                  <a:pt x="1847" y="15622"/>
                  <a:pt x="920" y="15587"/>
                  <a:pt x="0" y="15523"/>
                </a:cubicBezTo>
                <a:cubicBezTo>
                  <a:pt x="10716" y="14774"/>
                  <a:pt x="20250" y="9734"/>
                  <a:pt x="26897" y="2112"/>
                </a:cubicBezTo>
                <a:lnTo>
                  <a:pt x="25060" y="856"/>
                </a:lnTo>
                <a:lnTo>
                  <a:pt x="27928" y="428"/>
                </a:lnTo>
                <a:lnTo>
                  <a:pt x="30796" y="0"/>
                </a:lnTo>
                <a:lnTo>
                  <a:pt x="31438" y="2828"/>
                </a:lnTo>
                <a:lnTo>
                  <a:pt x="32079" y="5656"/>
                </a:lnTo>
                <a:lnTo>
                  <a:pt x="30278" y="4424"/>
                </a:lnTo>
                <a:close/>
              </a:path>
            </a:pathLst>
          </a:custGeom>
          <a:gradFill>
            <a:gsLst>
              <a:gs pos="0">
                <a:schemeClr val="bg1">
                  <a:alpha val="50000"/>
                </a:schemeClr>
              </a:gs>
              <a:gs pos="100000">
                <a:srgbClr val="BEE9EE"/>
              </a:gs>
            </a:gsLst>
            <a:lin ang="16200000" scaled="0"/>
          </a:gradFill>
          <a:ln w="15875" cap="flat" cmpd="sng">
            <a:solidFill>
              <a:srgbClr val="56C4D2"/>
            </a:solidFill>
          </a:ln>
        </p:spPr>
        <p:txBody>
          <a:bodyPr vert="horz" wrap="square" lIns="68580" tIns="34290" rIns="68580" bIns="34290" numCol="1" anchor="t" anchorCtr="0" compatLnSpc="1">
            <a:prstTxWarp prst="textNoShape">
              <a:avLst/>
            </a:prstTxWarp>
          </a:bodyPr>
          <a:lstStyle/>
          <a:p>
            <a:pPr fontAlgn="ctr"/>
            <a:endParaRPr lang="en-US" altLang="zh-CN" dirty="0">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63" name="Right Arrow 157"/>
          <p:cNvSpPr/>
          <p:nvPr/>
        </p:nvSpPr>
        <p:spPr bwMode="gray">
          <a:xfrm rot="16200000">
            <a:off x="5379001" y="4206745"/>
            <a:ext cx="1359250" cy="534981"/>
          </a:xfrm>
          <a:prstGeom prst="rightArrow">
            <a:avLst>
              <a:gd name="adj1" fmla="val 40000"/>
              <a:gd name="adj2" fmla="val 50000"/>
            </a:avLst>
          </a:prstGeom>
          <a:gradFill>
            <a:gsLst>
              <a:gs pos="0">
                <a:schemeClr val="bg1">
                  <a:alpha val="50000"/>
                </a:schemeClr>
              </a:gs>
              <a:gs pos="100000">
                <a:srgbClr val="BEE9EE"/>
              </a:gs>
            </a:gsLst>
            <a:lin ang="16200000" scaled="0"/>
          </a:gradFill>
          <a:ln w="15875">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78" name="videocall_243283"/>
          <p:cNvSpPr>
            <a:spLocks noChangeAspect="1"/>
          </p:cNvSpPr>
          <p:nvPr/>
        </p:nvSpPr>
        <p:spPr bwMode="gray">
          <a:xfrm>
            <a:off x="8516879" y="5199130"/>
            <a:ext cx="412764" cy="329693"/>
          </a:xfrm>
          <a:custGeom>
            <a:avLst/>
            <a:gdLst>
              <a:gd name="connsiteX0" fmla="*/ 273424 w 607639"/>
              <a:gd name="connsiteY0" fmla="*/ 394341 h 485349"/>
              <a:gd name="connsiteX1" fmla="*/ 273424 w 607639"/>
              <a:gd name="connsiteY1" fmla="*/ 455043 h 485349"/>
              <a:gd name="connsiteX2" fmla="*/ 334215 w 607639"/>
              <a:gd name="connsiteY2" fmla="*/ 455043 h 485349"/>
              <a:gd name="connsiteX3" fmla="*/ 334215 w 607639"/>
              <a:gd name="connsiteY3" fmla="*/ 394341 h 485349"/>
              <a:gd name="connsiteX4" fmla="*/ 243091 w 607639"/>
              <a:gd name="connsiteY4" fmla="*/ 242604 h 485349"/>
              <a:gd name="connsiteX5" fmla="*/ 303749 w 607639"/>
              <a:gd name="connsiteY5" fmla="*/ 242604 h 485349"/>
              <a:gd name="connsiteX6" fmla="*/ 303775 w 607639"/>
              <a:gd name="connsiteY6" fmla="*/ 242604 h 485349"/>
              <a:gd name="connsiteX7" fmla="*/ 364548 w 607639"/>
              <a:gd name="connsiteY7" fmla="*/ 242604 h 485349"/>
              <a:gd name="connsiteX8" fmla="*/ 394445 w 607639"/>
              <a:gd name="connsiteY8" fmla="*/ 267584 h 485349"/>
              <a:gd name="connsiteX9" fmla="*/ 406457 w 607639"/>
              <a:gd name="connsiteY9" fmla="*/ 333633 h 485349"/>
              <a:gd name="connsiteX10" fmla="*/ 375581 w 607639"/>
              <a:gd name="connsiteY10" fmla="*/ 333633 h 485349"/>
              <a:gd name="connsiteX11" fmla="*/ 364548 w 607639"/>
              <a:gd name="connsiteY11" fmla="*/ 273007 h 485349"/>
              <a:gd name="connsiteX12" fmla="*/ 318990 w 607639"/>
              <a:gd name="connsiteY12" fmla="*/ 273007 h 485349"/>
              <a:gd name="connsiteX13" fmla="*/ 318990 w 607639"/>
              <a:gd name="connsiteY13" fmla="*/ 333633 h 485349"/>
              <a:gd name="connsiteX14" fmla="*/ 288649 w 607639"/>
              <a:gd name="connsiteY14" fmla="*/ 333633 h 485349"/>
              <a:gd name="connsiteX15" fmla="*/ 288649 w 607639"/>
              <a:gd name="connsiteY15" fmla="*/ 273007 h 485349"/>
              <a:gd name="connsiteX16" fmla="*/ 243091 w 607639"/>
              <a:gd name="connsiteY16" fmla="*/ 273007 h 485349"/>
              <a:gd name="connsiteX17" fmla="*/ 232058 w 607639"/>
              <a:gd name="connsiteY17" fmla="*/ 333633 h 485349"/>
              <a:gd name="connsiteX18" fmla="*/ 201182 w 607639"/>
              <a:gd name="connsiteY18" fmla="*/ 333633 h 485349"/>
              <a:gd name="connsiteX19" fmla="*/ 213194 w 607639"/>
              <a:gd name="connsiteY19" fmla="*/ 267584 h 485349"/>
              <a:gd name="connsiteX20" fmla="*/ 243091 w 607639"/>
              <a:gd name="connsiteY20" fmla="*/ 242604 h 485349"/>
              <a:gd name="connsiteX21" fmla="*/ 303749 w 607639"/>
              <a:gd name="connsiteY21" fmla="*/ 91006 h 485349"/>
              <a:gd name="connsiteX22" fmla="*/ 243052 w 607639"/>
              <a:gd name="connsiteY22" fmla="*/ 151610 h 485349"/>
              <a:gd name="connsiteX23" fmla="*/ 303749 w 607639"/>
              <a:gd name="connsiteY23" fmla="*/ 212302 h 485349"/>
              <a:gd name="connsiteX24" fmla="*/ 364536 w 607639"/>
              <a:gd name="connsiteY24" fmla="*/ 151610 h 485349"/>
              <a:gd name="connsiteX25" fmla="*/ 303749 w 607639"/>
              <a:gd name="connsiteY25" fmla="*/ 91006 h 485349"/>
              <a:gd name="connsiteX26" fmla="*/ 303749 w 607639"/>
              <a:gd name="connsiteY26" fmla="*/ 60616 h 485349"/>
              <a:gd name="connsiteX27" fmla="*/ 394885 w 607639"/>
              <a:gd name="connsiteY27" fmla="*/ 151610 h 485349"/>
              <a:gd name="connsiteX28" fmla="*/ 303749 w 607639"/>
              <a:gd name="connsiteY28" fmla="*/ 242604 h 485349"/>
              <a:gd name="connsiteX29" fmla="*/ 212614 w 607639"/>
              <a:gd name="connsiteY29" fmla="*/ 151610 h 485349"/>
              <a:gd name="connsiteX30" fmla="*/ 303749 w 607639"/>
              <a:gd name="connsiteY30" fmla="*/ 60616 h 485349"/>
              <a:gd name="connsiteX31" fmla="*/ 30351 w 607639"/>
              <a:gd name="connsiteY31" fmla="*/ 30306 h 485349"/>
              <a:gd name="connsiteX32" fmla="*/ 30351 w 607639"/>
              <a:gd name="connsiteY32" fmla="*/ 364034 h 485349"/>
              <a:gd name="connsiteX33" fmla="*/ 577199 w 607639"/>
              <a:gd name="connsiteY33" fmla="*/ 364034 h 485349"/>
              <a:gd name="connsiteX34" fmla="*/ 577199 w 607639"/>
              <a:gd name="connsiteY34" fmla="*/ 30306 h 485349"/>
              <a:gd name="connsiteX35" fmla="*/ 30351 w 607639"/>
              <a:gd name="connsiteY35" fmla="*/ 0 h 485349"/>
              <a:gd name="connsiteX36" fmla="*/ 577199 w 607639"/>
              <a:gd name="connsiteY36" fmla="*/ 0 h 485349"/>
              <a:gd name="connsiteX37" fmla="*/ 607639 w 607639"/>
              <a:gd name="connsiteY37" fmla="*/ 30306 h 485349"/>
              <a:gd name="connsiteX38" fmla="*/ 607639 w 607639"/>
              <a:gd name="connsiteY38" fmla="*/ 364034 h 485349"/>
              <a:gd name="connsiteX39" fmla="*/ 577199 w 607639"/>
              <a:gd name="connsiteY39" fmla="*/ 394341 h 485349"/>
              <a:gd name="connsiteX40" fmla="*/ 364566 w 607639"/>
              <a:gd name="connsiteY40" fmla="*/ 394341 h 485349"/>
              <a:gd name="connsiteX41" fmla="*/ 364566 w 607639"/>
              <a:gd name="connsiteY41" fmla="*/ 455043 h 485349"/>
              <a:gd name="connsiteX42" fmla="*/ 486058 w 607639"/>
              <a:gd name="connsiteY42" fmla="*/ 455043 h 485349"/>
              <a:gd name="connsiteX43" fmla="*/ 501278 w 607639"/>
              <a:gd name="connsiteY43" fmla="*/ 470152 h 485349"/>
              <a:gd name="connsiteX44" fmla="*/ 486058 w 607639"/>
              <a:gd name="connsiteY44" fmla="*/ 485349 h 485349"/>
              <a:gd name="connsiteX45" fmla="*/ 121492 w 607639"/>
              <a:gd name="connsiteY45" fmla="*/ 485349 h 485349"/>
              <a:gd name="connsiteX46" fmla="*/ 106361 w 607639"/>
              <a:gd name="connsiteY46" fmla="*/ 470152 h 485349"/>
              <a:gd name="connsiteX47" fmla="*/ 121492 w 607639"/>
              <a:gd name="connsiteY47" fmla="*/ 455043 h 485349"/>
              <a:gd name="connsiteX48" fmla="*/ 243073 w 607639"/>
              <a:gd name="connsiteY48" fmla="*/ 455043 h 485349"/>
              <a:gd name="connsiteX49" fmla="*/ 243073 w 607639"/>
              <a:gd name="connsiteY49" fmla="*/ 394341 h 485349"/>
              <a:gd name="connsiteX50" fmla="*/ 30351 w 607639"/>
              <a:gd name="connsiteY50" fmla="*/ 394341 h 485349"/>
              <a:gd name="connsiteX51" fmla="*/ 0 w 607639"/>
              <a:gd name="connsiteY51" fmla="*/ 364034 h 485349"/>
              <a:gd name="connsiteX52" fmla="*/ 0 w 607639"/>
              <a:gd name="connsiteY52" fmla="*/ 30306 h 485349"/>
              <a:gd name="connsiteX53" fmla="*/ 30351 w 607639"/>
              <a:gd name="connsiteY53" fmla="*/ 0 h 485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7639" h="485349">
                <a:moveTo>
                  <a:pt x="273424" y="394341"/>
                </a:moveTo>
                <a:lnTo>
                  <a:pt x="273424" y="455043"/>
                </a:lnTo>
                <a:lnTo>
                  <a:pt x="334215" y="455043"/>
                </a:lnTo>
                <a:lnTo>
                  <a:pt x="334215" y="394341"/>
                </a:lnTo>
                <a:close/>
                <a:moveTo>
                  <a:pt x="243091" y="242604"/>
                </a:moveTo>
                <a:lnTo>
                  <a:pt x="303749" y="242604"/>
                </a:lnTo>
                <a:lnTo>
                  <a:pt x="303775" y="242604"/>
                </a:lnTo>
                <a:lnTo>
                  <a:pt x="364548" y="242604"/>
                </a:lnTo>
                <a:cubicBezTo>
                  <a:pt x="379229" y="242604"/>
                  <a:pt x="391775" y="253094"/>
                  <a:pt x="394445" y="267584"/>
                </a:cubicBezTo>
                <a:lnTo>
                  <a:pt x="406457" y="333633"/>
                </a:lnTo>
                <a:lnTo>
                  <a:pt x="375581" y="333633"/>
                </a:lnTo>
                <a:lnTo>
                  <a:pt x="364548" y="273007"/>
                </a:lnTo>
                <a:lnTo>
                  <a:pt x="318990" y="273007"/>
                </a:lnTo>
                <a:lnTo>
                  <a:pt x="318990" y="333633"/>
                </a:lnTo>
                <a:lnTo>
                  <a:pt x="288649" y="333633"/>
                </a:lnTo>
                <a:lnTo>
                  <a:pt x="288649" y="273007"/>
                </a:lnTo>
                <a:lnTo>
                  <a:pt x="243091" y="273007"/>
                </a:lnTo>
                <a:lnTo>
                  <a:pt x="232058" y="333633"/>
                </a:lnTo>
                <a:lnTo>
                  <a:pt x="201182" y="333633"/>
                </a:lnTo>
                <a:lnTo>
                  <a:pt x="213194" y="267584"/>
                </a:lnTo>
                <a:cubicBezTo>
                  <a:pt x="215775" y="253094"/>
                  <a:pt x="228410" y="242604"/>
                  <a:pt x="243091" y="242604"/>
                </a:cubicBezTo>
                <a:close/>
                <a:moveTo>
                  <a:pt x="303749" y="91006"/>
                </a:moveTo>
                <a:cubicBezTo>
                  <a:pt x="270197" y="91006"/>
                  <a:pt x="243052" y="118109"/>
                  <a:pt x="243052" y="151610"/>
                </a:cubicBezTo>
                <a:cubicBezTo>
                  <a:pt x="243052" y="185110"/>
                  <a:pt x="270197" y="212302"/>
                  <a:pt x="303749" y="212302"/>
                </a:cubicBezTo>
                <a:cubicBezTo>
                  <a:pt x="337302" y="212302"/>
                  <a:pt x="364536" y="185110"/>
                  <a:pt x="364536" y="151610"/>
                </a:cubicBezTo>
                <a:cubicBezTo>
                  <a:pt x="364536" y="118109"/>
                  <a:pt x="337302" y="91006"/>
                  <a:pt x="303749" y="91006"/>
                </a:cubicBezTo>
                <a:close/>
                <a:moveTo>
                  <a:pt x="303749" y="60616"/>
                </a:moveTo>
                <a:cubicBezTo>
                  <a:pt x="354034" y="60616"/>
                  <a:pt x="394885" y="101492"/>
                  <a:pt x="394885" y="151610"/>
                </a:cubicBezTo>
                <a:cubicBezTo>
                  <a:pt x="394885" y="201816"/>
                  <a:pt x="354034" y="242604"/>
                  <a:pt x="303749" y="242604"/>
                </a:cubicBezTo>
                <a:cubicBezTo>
                  <a:pt x="253554" y="242604"/>
                  <a:pt x="212614" y="201816"/>
                  <a:pt x="212614" y="151610"/>
                </a:cubicBezTo>
                <a:cubicBezTo>
                  <a:pt x="212614" y="101492"/>
                  <a:pt x="253554" y="60616"/>
                  <a:pt x="303749" y="60616"/>
                </a:cubicBezTo>
                <a:close/>
                <a:moveTo>
                  <a:pt x="30351" y="30306"/>
                </a:moveTo>
                <a:lnTo>
                  <a:pt x="30351" y="364034"/>
                </a:lnTo>
                <a:lnTo>
                  <a:pt x="577199" y="364034"/>
                </a:lnTo>
                <a:lnTo>
                  <a:pt x="577199" y="30306"/>
                </a:lnTo>
                <a:close/>
                <a:moveTo>
                  <a:pt x="30351" y="0"/>
                </a:moveTo>
                <a:lnTo>
                  <a:pt x="577199" y="0"/>
                </a:lnTo>
                <a:cubicBezTo>
                  <a:pt x="594021" y="0"/>
                  <a:pt x="607639" y="13509"/>
                  <a:pt x="607639" y="30306"/>
                </a:cubicBezTo>
                <a:lnTo>
                  <a:pt x="607639" y="364034"/>
                </a:lnTo>
                <a:cubicBezTo>
                  <a:pt x="607639" y="380743"/>
                  <a:pt x="594021" y="394341"/>
                  <a:pt x="577199" y="394341"/>
                </a:cubicBezTo>
                <a:lnTo>
                  <a:pt x="364566" y="394341"/>
                </a:lnTo>
                <a:lnTo>
                  <a:pt x="364566" y="455043"/>
                </a:lnTo>
                <a:lnTo>
                  <a:pt x="486058" y="455043"/>
                </a:lnTo>
                <a:cubicBezTo>
                  <a:pt x="494513" y="455043"/>
                  <a:pt x="501278" y="461797"/>
                  <a:pt x="501278" y="470152"/>
                </a:cubicBezTo>
                <a:cubicBezTo>
                  <a:pt x="501278" y="478595"/>
                  <a:pt x="494513" y="485349"/>
                  <a:pt x="486058" y="485349"/>
                </a:cubicBezTo>
                <a:lnTo>
                  <a:pt x="121492" y="485349"/>
                </a:lnTo>
                <a:cubicBezTo>
                  <a:pt x="113126" y="485349"/>
                  <a:pt x="106361" y="478595"/>
                  <a:pt x="106361" y="470152"/>
                </a:cubicBezTo>
                <a:cubicBezTo>
                  <a:pt x="106361" y="461797"/>
                  <a:pt x="113126" y="455043"/>
                  <a:pt x="121492" y="455043"/>
                </a:cubicBezTo>
                <a:lnTo>
                  <a:pt x="243073" y="455043"/>
                </a:lnTo>
                <a:lnTo>
                  <a:pt x="243073" y="394341"/>
                </a:lnTo>
                <a:lnTo>
                  <a:pt x="30351" y="394341"/>
                </a:lnTo>
                <a:cubicBezTo>
                  <a:pt x="13618" y="394341"/>
                  <a:pt x="0" y="380743"/>
                  <a:pt x="0" y="364034"/>
                </a:cubicBezTo>
                <a:lnTo>
                  <a:pt x="0" y="30306"/>
                </a:lnTo>
                <a:cubicBezTo>
                  <a:pt x="0" y="13509"/>
                  <a:pt x="13618" y="0"/>
                  <a:pt x="30351" y="0"/>
                </a:cubicBezTo>
                <a:close/>
              </a:path>
            </a:pathLst>
          </a:custGeom>
          <a:solidFill>
            <a:srgbClr val="56C4D2"/>
          </a:solidFill>
          <a:ln>
            <a:solidFill>
              <a:srgbClr val="56C4D2"/>
            </a:solidFill>
          </a:ln>
        </p:spPr>
        <p:txBody>
          <a:bodyPr/>
          <a:lstStyle/>
          <a:p>
            <a:pPr fontAlgn="ctr"/>
            <a:endParaRPr lang="en-US" altLang="zh-CN" dirty="0">
              <a:latin typeface="Huawei Sans" panose="020C0503030203020204" pitchFamily="34" charset="0"/>
            </a:endParaRPr>
          </a:p>
        </p:txBody>
      </p:sp>
      <p:sp>
        <p:nvSpPr>
          <p:cNvPr id="79" name="security-camera_139839"/>
          <p:cNvSpPr>
            <a:spLocks noChangeAspect="1"/>
          </p:cNvSpPr>
          <p:nvPr/>
        </p:nvSpPr>
        <p:spPr bwMode="gray">
          <a:xfrm>
            <a:off x="8516880" y="5614362"/>
            <a:ext cx="412763" cy="377173"/>
          </a:xfrm>
          <a:custGeom>
            <a:avLst/>
            <a:gdLst>
              <a:gd name="connsiteX0" fmla="*/ 442802 w 597745"/>
              <a:gd name="connsiteY0" fmla="*/ 444551 h 546206"/>
              <a:gd name="connsiteX1" fmla="*/ 444321 w 597745"/>
              <a:gd name="connsiteY1" fmla="*/ 453655 h 546206"/>
              <a:gd name="connsiteX2" fmla="*/ 445081 w 597745"/>
              <a:gd name="connsiteY2" fmla="*/ 455172 h 546206"/>
              <a:gd name="connsiteX3" fmla="*/ 445840 w 597745"/>
              <a:gd name="connsiteY3" fmla="*/ 464275 h 546206"/>
              <a:gd name="connsiteX4" fmla="*/ 445081 w 597745"/>
              <a:gd name="connsiteY4" fmla="*/ 474137 h 546206"/>
              <a:gd name="connsiteX5" fmla="*/ 444321 w 597745"/>
              <a:gd name="connsiteY5" fmla="*/ 475655 h 546206"/>
              <a:gd name="connsiteX6" fmla="*/ 442802 w 597745"/>
              <a:gd name="connsiteY6" fmla="*/ 484758 h 546206"/>
              <a:gd name="connsiteX7" fmla="*/ 516476 w 597745"/>
              <a:gd name="connsiteY7" fmla="*/ 484758 h 546206"/>
              <a:gd name="connsiteX8" fmla="*/ 516476 w 597745"/>
              <a:gd name="connsiteY8" fmla="*/ 444551 h 546206"/>
              <a:gd name="connsiteX9" fmla="*/ 374460 w 597745"/>
              <a:gd name="connsiteY9" fmla="*/ 444508 h 546206"/>
              <a:gd name="connsiteX10" fmla="*/ 354713 w 597745"/>
              <a:gd name="connsiteY10" fmla="*/ 464255 h 546206"/>
              <a:gd name="connsiteX11" fmla="*/ 374460 w 597745"/>
              <a:gd name="connsiteY11" fmla="*/ 484762 h 546206"/>
              <a:gd name="connsiteX12" fmla="*/ 394966 w 597745"/>
              <a:gd name="connsiteY12" fmla="*/ 464255 h 546206"/>
              <a:gd name="connsiteX13" fmla="*/ 374460 w 597745"/>
              <a:gd name="connsiteY13" fmla="*/ 444508 h 546206"/>
              <a:gd name="connsiteX14" fmla="*/ 374460 w 597745"/>
              <a:gd name="connsiteY14" fmla="*/ 424001 h 546206"/>
              <a:gd name="connsiteX15" fmla="*/ 415473 w 597745"/>
              <a:gd name="connsiteY15" fmla="*/ 464255 h 546206"/>
              <a:gd name="connsiteX16" fmla="*/ 374460 w 597745"/>
              <a:gd name="connsiteY16" fmla="*/ 505268 h 546206"/>
              <a:gd name="connsiteX17" fmla="*/ 334206 w 597745"/>
              <a:gd name="connsiteY17" fmla="*/ 464255 h 546206"/>
              <a:gd name="connsiteX18" fmla="*/ 374460 w 597745"/>
              <a:gd name="connsiteY18" fmla="*/ 424001 h 546206"/>
              <a:gd name="connsiteX19" fmla="*/ 374445 w 597745"/>
              <a:gd name="connsiteY19" fmla="*/ 414206 h 546206"/>
              <a:gd name="connsiteX20" fmla="*/ 360774 w 597745"/>
              <a:gd name="connsiteY20" fmla="*/ 416482 h 546206"/>
              <a:gd name="connsiteX21" fmla="*/ 353178 w 597745"/>
              <a:gd name="connsiteY21" fmla="*/ 418758 h 546206"/>
              <a:gd name="connsiteX22" fmla="*/ 350140 w 597745"/>
              <a:gd name="connsiteY22" fmla="*/ 420275 h 546206"/>
              <a:gd name="connsiteX23" fmla="*/ 344824 w 597745"/>
              <a:gd name="connsiteY23" fmla="*/ 424068 h 546206"/>
              <a:gd name="connsiteX24" fmla="*/ 341786 w 597745"/>
              <a:gd name="connsiteY24" fmla="*/ 426344 h 546206"/>
              <a:gd name="connsiteX25" fmla="*/ 337228 w 597745"/>
              <a:gd name="connsiteY25" fmla="*/ 430896 h 546206"/>
              <a:gd name="connsiteX26" fmla="*/ 334950 w 597745"/>
              <a:gd name="connsiteY26" fmla="*/ 433930 h 546206"/>
              <a:gd name="connsiteX27" fmla="*/ 331152 w 597745"/>
              <a:gd name="connsiteY27" fmla="*/ 439241 h 546206"/>
              <a:gd name="connsiteX28" fmla="*/ 324317 w 597745"/>
              <a:gd name="connsiteY28" fmla="*/ 464275 h 546206"/>
              <a:gd name="connsiteX29" fmla="*/ 374445 w 597745"/>
              <a:gd name="connsiteY29" fmla="*/ 515103 h 546206"/>
              <a:gd name="connsiteX30" fmla="*/ 420776 w 597745"/>
              <a:gd name="connsiteY30" fmla="*/ 485517 h 546206"/>
              <a:gd name="connsiteX31" fmla="*/ 421536 w 597745"/>
              <a:gd name="connsiteY31" fmla="*/ 483999 h 546206"/>
              <a:gd name="connsiteX32" fmla="*/ 423814 w 597745"/>
              <a:gd name="connsiteY32" fmla="*/ 475655 h 546206"/>
              <a:gd name="connsiteX33" fmla="*/ 424574 w 597745"/>
              <a:gd name="connsiteY33" fmla="*/ 473379 h 546206"/>
              <a:gd name="connsiteX34" fmla="*/ 425333 w 597745"/>
              <a:gd name="connsiteY34" fmla="*/ 464275 h 546206"/>
              <a:gd name="connsiteX35" fmla="*/ 424574 w 597745"/>
              <a:gd name="connsiteY35" fmla="*/ 455930 h 546206"/>
              <a:gd name="connsiteX36" fmla="*/ 423814 w 597745"/>
              <a:gd name="connsiteY36" fmla="*/ 453655 h 546206"/>
              <a:gd name="connsiteX37" fmla="*/ 421536 w 597745"/>
              <a:gd name="connsiteY37" fmla="*/ 445310 h 546206"/>
              <a:gd name="connsiteX38" fmla="*/ 420776 w 597745"/>
              <a:gd name="connsiteY38" fmla="*/ 443793 h 546206"/>
              <a:gd name="connsiteX39" fmla="*/ 374445 w 597745"/>
              <a:gd name="connsiteY39" fmla="*/ 414206 h 546206"/>
              <a:gd name="connsiteX40" fmla="*/ 70636 w 597745"/>
              <a:gd name="connsiteY40" fmla="*/ 412689 h 546206"/>
              <a:gd name="connsiteX41" fmla="*/ 60762 w 597745"/>
              <a:gd name="connsiteY41" fmla="*/ 430137 h 546206"/>
              <a:gd name="connsiteX42" fmla="*/ 95700 w 597745"/>
              <a:gd name="connsiteY42" fmla="*/ 450620 h 546206"/>
              <a:gd name="connsiteX43" fmla="*/ 105574 w 597745"/>
              <a:gd name="connsiteY43" fmla="*/ 433172 h 546206"/>
              <a:gd name="connsiteX44" fmla="*/ 547616 w 597745"/>
              <a:gd name="connsiteY44" fmla="*/ 403585 h 546206"/>
              <a:gd name="connsiteX45" fmla="*/ 536983 w 597745"/>
              <a:gd name="connsiteY45" fmla="*/ 414965 h 546206"/>
              <a:gd name="connsiteX46" fmla="*/ 536983 w 597745"/>
              <a:gd name="connsiteY46" fmla="*/ 424068 h 546206"/>
              <a:gd name="connsiteX47" fmla="*/ 536983 w 597745"/>
              <a:gd name="connsiteY47" fmla="*/ 505241 h 546206"/>
              <a:gd name="connsiteX48" fmla="*/ 536983 w 597745"/>
              <a:gd name="connsiteY48" fmla="*/ 515103 h 546206"/>
              <a:gd name="connsiteX49" fmla="*/ 547616 w 597745"/>
              <a:gd name="connsiteY49" fmla="*/ 526482 h 546206"/>
              <a:gd name="connsiteX50" fmla="*/ 577238 w 597745"/>
              <a:gd name="connsiteY50" fmla="*/ 526482 h 546206"/>
              <a:gd name="connsiteX51" fmla="*/ 577238 w 597745"/>
              <a:gd name="connsiteY51" fmla="*/ 403585 h 546206"/>
              <a:gd name="connsiteX52" fmla="*/ 101017 w 597745"/>
              <a:gd name="connsiteY52" fmla="*/ 382344 h 546206"/>
              <a:gd name="connsiteX53" fmla="*/ 93421 w 597745"/>
              <a:gd name="connsiteY53" fmla="*/ 385379 h 546206"/>
              <a:gd name="connsiteX54" fmla="*/ 85067 w 597745"/>
              <a:gd name="connsiteY54" fmla="*/ 386896 h 546206"/>
              <a:gd name="connsiteX55" fmla="*/ 84307 w 597745"/>
              <a:gd name="connsiteY55" fmla="*/ 386896 h 546206"/>
              <a:gd name="connsiteX56" fmla="*/ 82788 w 597745"/>
              <a:gd name="connsiteY56" fmla="*/ 386896 h 546206"/>
              <a:gd name="connsiteX57" fmla="*/ 64560 w 597745"/>
              <a:gd name="connsiteY57" fmla="*/ 383861 h 546206"/>
              <a:gd name="connsiteX58" fmla="*/ 63800 w 597745"/>
              <a:gd name="connsiteY58" fmla="*/ 385379 h 546206"/>
              <a:gd name="connsiteX59" fmla="*/ 92662 w 597745"/>
              <a:gd name="connsiteY59" fmla="*/ 402068 h 546206"/>
              <a:gd name="connsiteX60" fmla="*/ 124562 w 597745"/>
              <a:gd name="connsiteY60" fmla="*/ 421034 h 546206"/>
              <a:gd name="connsiteX61" fmla="*/ 135195 w 597745"/>
              <a:gd name="connsiteY61" fmla="*/ 427103 h 546206"/>
              <a:gd name="connsiteX62" fmla="*/ 152664 w 597745"/>
              <a:gd name="connsiteY62" fmla="*/ 407379 h 546206"/>
              <a:gd name="connsiteX63" fmla="*/ 147348 w 597745"/>
              <a:gd name="connsiteY63" fmla="*/ 405103 h 546206"/>
              <a:gd name="connsiteX64" fmla="*/ 143550 w 597745"/>
              <a:gd name="connsiteY64" fmla="*/ 403585 h 546206"/>
              <a:gd name="connsiteX65" fmla="*/ 135195 w 597745"/>
              <a:gd name="connsiteY65" fmla="*/ 399792 h 546206"/>
              <a:gd name="connsiteX66" fmla="*/ 133676 w 597745"/>
              <a:gd name="connsiteY66" fmla="*/ 399034 h 546206"/>
              <a:gd name="connsiteX67" fmla="*/ 126081 w 597745"/>
              <a:gd name="connsiteY67" fmla="*/ 393723 h 546206"/>
              <a:gd name="connsiteX68" fmla="*/ 124562 w 597745"/>
              <a:gd name="connsiteY68" fmla="*/ 392965 h 546206"/>
              <a:gd name="connsiteX69" fmla="*/ 118486 w 597745"/>
              <a:gd name="connsiteY69" fmla="*/ 388413 h 546206"/>
              <a:gd name="connsiteX70" fmla="*/ 115448 w 597745"/>
              <a:gd name="connsiteY70" fmla="*/ 385379 h 546206"/>
              <a:gd name="connsiteX71" fmla="*/ 113929 w 597745"/>
              <a:gd name="connsiteY71" fmla="*/ 384620 h 546206"/>
              <a:gd name="connsiteX72" fmla="*/ 101776 w 597745"/>
              <a:gd name="connsiteY72" fmla="*/ 382344 h 546206"/>
              <a:gd name="connsiteX73" fmla="*/ 101017 w 597745"/>
              <a:gd name="connsiteY73" fmla="*/ 382344 h 546206"/>
              <a:gd name="connsiteX74" fmla="*/ 321278 w 597745"/>
              <a:gd name="connsiteY74" fmla="*/ 330758 h 546206"/>
              <a:gd name="connsiteX75" fmla="*/ 261276 w 597745"/>
              <a:gd name="connsiteY75" fmla="*/ 367172 h 546206"/>
              <a:gd name="connsiteX76" fmla="*/ 317481 w 597745"/>
              <a:gd name="connsiteY76" fmla="*/ 422551 h 546206"/>
              <a:gd name="connsiteX77" fmla="*/ 318240 w 597745"/>
              <a:gd name="connsiteY77" fmla="*/ 421792 h 546206"/>
              <a:gd name="connsiteX78" fmla="*/ 322038 w 597745"/>
              <a:gd name="connsiteY78" fmla="*/ 417241 h 546206"/>
              <a:gd name="connsiteX79" fmla="*/ 323557 w 597745"/>
              <a:gd name="connsiteY79" fmla="*/ 415723 h 546206"/>
              <a:gd name="connsiteX80" fmla="*/ 328114 w 597745"/>
              <a:gd name="connsiteY80" fmla="*/ 411172 h 546206"/>
              <a:gd name="connsiteX81" fmla="*/ 328874 w 597745"/>
              <a:gd name="connsiteY81" fmla="*/ 410413 h 546206"/>
              <a:gd name="connsiteX82" fmla="*/ 342545 w 597745"/>
              <a:gd name="connsiteY82" fmla="*/ 401310 h 546206"/>
              <a:gd name="connsiteX83" fmla="*/ 321278 w 597745"/>
              <a:gd name="connsiteY83" fmla="*/ 330758 h 546206"/>
              <a:gd name="connsiteX84" fmla="*/ 483057 w 597745"/>
              <a:gd name="connsiteY84" fmla="*/ 144896 h 546206"/>
              <a:gd name="connsiteX85" fmla="*/ 472424 w 597745"/>
              <a:gd name="connsiteY85" fmla="*/ 155517 h 546206"/>
              <a:gd name="connsiteX86" fmla="*/ 125321 w 597745"/>
              <a:gd name="connsiteY86" fmla="*/ 367930 h 546206"/>
              <a:gd name="connsiteX87" fmla="*/ 126081 w 597745"/>
              <a:gd name="connsiteY87" fmla="*/ 367930 h 546206"/>
              <a:gd name="connsiteX88" fmla="*/ 127600 w 597745"/>
              <a:gd name="connsiteY88" fmla="*/ 369448 h 546206"/>
              <a:gd name="connsiteX89" fmla="*/ 131398 w 597745"/>
              <a:gd name="connsiteY89" fmla="*/ 373241 h 546206"/>
              <a:gd name="connsiteX90" fmla="*/ 135195 w 597745"/>
              <a:gd name="connsiteY90" fmla="*/ 375516 h 546206"/>
              <a:gd name="connsiteX91" fmla="*/ 138993 w 597745"/>
              <a:gd name="connsiteY91" fmla="*/ 378551 h 546206"/>
              <a:gd name="connsiteX92" fmla="*/ 142031 w 597745"/>
              <a:gd name="connsiteY92" fmla="*/ 380068 h 546206"/>
              <a:gd name="connsiteX93" fmla="*/ 148867 w 597745"/>
              <a:gd name="connsiteY93" fmla="*/ 383861 h 546206"/>
              <a:gd name="connsiteX94" fmla="*/ 151145 w 597745"/>
              <a:gd name="connsiteY94" fmla="*/ 385379 h 546206"/>
              <a:gd name="connsiteX95" fmla="*/ 157221 w 597745"/>
              <a:gd name="connsiteY95" fmla="*/ 387654 h 546206"/>
              <a:gd name="connsiteX96" fmla="*/ 159500 w 597745"/>
              <a:gd name="connsiteY96" fmla="*/ 388413 h 546206"/>
              <a:gd name="connsiteX97" fmla="*/ 165576 w 597745"/>
              <a:gd name="connsiteY97" fmla="*/ 389930 h 546206"/>
              <a:gd name="connsiteX98" fmla="*/ 167095 w 597745"/>
              <a:gd name="connsiteY98" fmla="*/ 390689 h 546206"/>
              <a:gd name="connsiteX99" fmla="*/ 189881 w 597745"/>
              <a:gd name="connsiteY99" fmla="*/ 387654 h 546206"/>
              <a:gd name="connsiteX100" fmla="*/ 233933 w 597745"/>
              <a:gd name="connsiteY100" fmla="*/ 360344 h 546206"/>
              <a:gd name="connsiteX101" fmla="*/ 236971 w 597745"/>
              <a:gd name="connsiteY101" fmla="*/ 357310 h 546206"/>
              <a:gd name="connsiteX102" fmla="*/ 322798 w 597745"/>
              <a:gd name="connsiteY102" fmla="*/ 304206 h 546206"/>
              <a:gd name="connsiteX103" fmla="*/ 328114 w 597745"/>
              <a:gd name="connsiteY103" fmla="*/ 302689 h 546206"/>
              <a:gd name="connsiteX104" fmla="*/ 473183 w 597745"/>
              <a:gd name="connsiteY104" fmla="*/ 213931 h 546206"/>
              <a:gd name="connsiteX105" fmla="*/ 486095 w 597745"/>
              <a:gd name="connsiteY105" fmla="*/ 192689 h 546206"/>
              <a:gd name="connsiteX106" fmla="*/ 465588 w 597745"/>
              <a:gd name="connsiteY106" fmla="*/ 192689 h 546206"/>
              <a:gd name="connsiteX107" fmla="*/ 455714 w 597745"/>
              <a:gd name="connsiteY107" fmla="*/ 182069 h 546206"/>
              <a:gd name="connsiteX108" fmla="*/ 465588 w 597745"/>
              <a:gd name="connsiteY108" fmla="*/ 172206 h 546206"/>
              <a:gd name="connsiteX109" fmla="*/ 488374 w 597745"/>
              <a:gd name="connsiteY109" fmla="*/ 172206 h 546206"/>
              <a:gd name="connsiteX110" fmla="*/ 483057 w 597745"/>
              <a:gd name="connsiteY110" fmla="*/ 144896 h 546206"/>
              <a:gd name="connsiteX111" fmla="*/ 447359 w 597745"/>
              <a:gd name="connsiteY111" fmla="*/ 63724 h 546206"/>
              <a:gd name="connsiteX112" fmla="*/ 24305 w 597745"/>
              <a:gd name="connsiteY112" fmla="*/ 323172 h 546206"/>
              <a:gd name="connsiteX113" fmla="*/ 31140 w 597745"/>
              <a:gd name="connsiteY113" fmla="*/ 334551 h 546206"/>
              <a:gd name="connsiteX114" fmla="*/ 61521 w 597745"/>
              <a:gd name="connsiteY114" fmla="*/ 360344 h 546206"/>
              <a:gd name="connsiteX115" fmla="*/ 66079 w 597745"/>
              <a:gd name="connsiteY115" fmla="*/ 362620 h 546206"/>
              <a:gd name="connsiteX116" fmla="*/ 72155 w 597745"/>
              <a:gd name="connsiteY116" fmla="*/ 364896 h 546206"/>
              <a:gd name="connsiteX117" fmla="*/ 74433 w 597745"/>
              <a:gd name="connsiteY117" fmla="*/ 365654 h 546206"/>
              <a:gd name="connsiteX118" fmla="*/ 79750 w 597745"/>
              <a:gd name="connsiteY118" fmla="*/ 366413 h 546206"/>
              <a:gd name="connsiteX119" fmla="*/ 82788 w 597745"/>
              <a:gd name="connsiteY119" fmla="*/ 366413 h 546206"/>
              <a:gd name="connsiteX120" fmla="*/ 86586 w 597745"/>
              <a:gd name="connsiteY120" fmla="*/ 366413 h 546206"/>
              <a:gd name="connsiteX121" fmla="*/ 91902 w 597745"/>
              <a:gd name="connsiteY121" fmla="*/ 364137 h 546206"/>
              <a:gd name="connsiteX122" fmla="*/ 104814 w 597745"/>
              <a:gd name="connsiteY122" fmla="*/ 356551 h 546206"/>
              <a:gd name="connsiteX123" fmla="*/ 238490 w 597745"/>
              <a:gd name="connsiteY123" fmla="*/ 274620 h 546206"/>
              <a:gd name="connsiteX124" fmla="*/ 453436 w 597745"/>
              <a:gd name="connsiteY124" fmla="*/ 143379 h 546206"/>
              <a:gd name="connsiteX125" fmla="*/ 464069 w 597745"/>
              <a:gd name="connsiteY125" fmla="*/ 114551 h 546206"/>
              <a:gd name="connsiteX126" fmla="*/ 454195 w 597745"/>
              <a:gd name="connsiteY126" fmla="*/ 75862 h 546206"/>
              <a:gd name="connsiteX127" fmla="*/ 546857 w 597745"/>
              <a:gd name="connsiteY127" fmla="*/ 0 h 546206"/>
              <a:gd name="connsiteX128" fmla="*/ 556731 w 597745"/>
              <a:gd name="connsiteY128" fmla="*/ 10621 h 546206"/>
              <a:gd name="connsiteX129" fmla="*/ 556731 w 597745"/>
              <a:gd name="connsiteY129" fmla="*/ 192689 h 546206"/>
              <a:gd name="connsiteX130" fmla="*/ 506602 w 597745"/>
              <a:gd name="connsiteY130" fmla="*/ 192689 h 546206"/>
              <a:gd name="connsiteX131" fmla="*/ 483816 w 597745"/>
              <a:gd name="connsiteY131" fmla="*/ 231379 h 546206"/>
              <a:gd name="connsiteX132" fmla="*/ 339507 w 597745"/>
              <a:gd name="connsiteY132" fmla="*/ 319379 h 546206"/>
              <a:gd name="connsiteX133" fmla="*/ 341026 w 597745"/>
              <a:gd name="connsiteY133" fmla="*/ 327723 h 546206"/>
              <a:gd name="connsiteX134" fmla="*/ 363812 w 597745"/>
              <a:gd name="connsiteY134" fmla="*/ 394482 h 546206"/>
              <a:gd name="connsiteX135" fmla="*/ 374445 w 597745"/>
              <a:gd name="connsiteY135" fmla="*/ 393723 h 546206"/>
              <a:gd name="connsiteX136" fmla="*/ 432928 w 597745"/>
              <a:gd name="connsiteY136" fmla="*/ 424068 h 546206"/>
              <a:gd name="connsiteX137" fmla="*/ 516476 w 597745"/>
              <a:gd name="connsiteY137" fmla="*/ 424068 h 546206"/>
              <a:gd name="connsiteX138" fmla="*/ 516476 w 597745"/>
              <a:gd name="connsiteY138" fmla="*/ 414965 h 546206"/>
              <a:gd name="connsiteX139" fmla="*/ 547616 w 597745"/>
              <a:gd name="connsiteY139" fmla="*/ 383861 h 546206"/>
              <a:gd name="connsiteX140" fmla="*/ 597745 w 597745"/>
              <a:gd name="connsiteY140" fmla="*/ 383861 h 546206"/>
              <a:gd name="connsiteX141" fmla="*/ 597745 w 597745"/>
              <a:gd name="connsiteY141" fmla="*/ 546206 h 546206"/>
              <a:gd name="connsiteX142" fmla="*/ 547616 w 597745"/>
              <a:gd name="connsiteY142" fmla="*/ 546206 h 546206"/>
              <a:gd name="connsiteX143" fmla="*/ 516476 w 597745"/>
              <a:gd name="connsiteY143" fmla="*/ 515103 h 546206"/>
              <a:gd name="connsiteX144" fmla="*/ 516476 w 597745"/>
              <a:gd name="connsiteY144" fmla="*/ 505241 h 546206"/>
              <a:gd name="connsiteX145" fmla="*/ 432928 w 597745"/>
              <a:gd name="connsiteY145" fmla="*/ 505241 h 546206"/>
              <a:gd name="connsiteX146" fmla="*/ 374445 w 597745"/>
              <a:gd name="connsiteY146" fmla="*/ 535585 h 546206"/>
              <a:gd name="connsiteX147" fmla="*/ 303809 w 597745"/>
              <a:gd name="connsiteY147" fmla="*/ 464275 h 546206"/>
              <a:gd name="connsiteX148" fmla="*/ 306088 w 597745"/>
              <a:gd name="connsiteY148" fmla="*/ 448344 h 546206"/>
              <a:gd name="connsiteX149" fmla="*/ 303050 w 597745"/>
              <a:gd name="connsiteY149" fmla="*/ 443034 h 546206"/>
              <a:gd name="connsiteX150" fmla="*/ 249883 w 597745"/>
              <a:gd name="connsiteY150" fmla="*/ 383861 h 546206"/>
              <a:gd name="connsiteX151" fmla="*/ 243048 w 597745"/>
              <a:gd name="connsiteY151" fmla="*/ 378551 h 546206"/>
              <a:gd name="connsiteX152" fmla="*/ 200514 w 597745"/>
              <a:gd name="connsiteY152" fmla="*/ 405103 h 546206"/>
              <a:gd name="connsiteX153" fmla="*/ 176969 w 597745"/>
              <a:gd name="connsiteY153" fmla="*/ 411172 h 546206"/>
              <a:gd name="connsiteX154" fmla="*/ 144309 w 597745"/>
              <a:gd name="connsiteY154" fmla="*/ 446827 h 546206"/>
              <a:gd name="connsiteX155" fmla="*/ 137474 w 597745"/>
              <a:gd name="connsiteY155" fmla="*/ 449861 h 546206"/>
              <a:gd name="connsiteX156" fmla="*/ 132157 w 597745"/>
              <a:gd name="connsiteY156" fmla="*/ 448344 h 546206"/>
              <a:gd name="connsiteX157" fmla="*/ 123043 w 597745"/>
              <a:gd name="connsiteY157" fmla="*/ 443793 h 546206"/>
              <a:gd name="connsiteX158" fmla="*/ 107852 w 597745"/>
              <a:gd name="connsiteY158" fmla="*/ 469586 h 546206"/>
              <a:gd name="connsiteX159" fmla="*/ 101776 w 597745"/>
              <a:gd name="connsiteY159" fmla="*/ 474137 h 546206"/>
              <a:gd name="connsiteX160" fmla="*/ 99498 w 597745"/>
              <a:gd name="connsiteY160" fmla="*/ 474896 h 546206"/>
              <a:gd name="connsiteX161" fmla="*/ 94181 w 597745"/>
              <a:gd name="connsiteY161" fmla="*/ 473379 h 546206"/>
              <a:gd name="connsiteX162" fmla="*/ 41774 w 597745"/>
              <a:gd name="connsiteY162" fmla="*/ 443034 h 546206"/>
              <a:gd name="connsiteX163" fmla="*/ 37976 w 597745"/>
              <a:gd name="connsiteY163" fmla="*/ 428620 h 546206"/>
              <a:gd name="connsiteX164" fmla="*/ 53167 w 597745"/>
              <a:gd name="connsiteY164" fmla="*/ 402827 h 546206"/>
              <a:gd name="connsiteX165" fmla="*/ 44812 w 597745"/>
              <a:gd name="connsiteY165" fmla="*/ 397516 h 546206"/>
              <a:gd name="connsiteX166" fmla="*/ 41014 w 597745"/>
              <a:gd name="connsiteY166" fmla="*/ 383861 h 546206"/>
              <a:gd name="connsiteX167" fmla="*/ 45571 w 597745"/>
              <a:gd name="connsiteY167" fmla="*/ 375516 h 546206"/>
              <a:gd name="connsiteX168" fmla="*/ 14431 w 597745"/>
              <a:gd name="connsiteY168" fmla="*/ 345172 h 546206"/>
              <a:gd name="connsiteX169" fmla="*/ 1519 w 597745"/>
              <a:gd name="connsiteY169" fmla="*/ 324689 h 546206"/>
              <a:gd name="connsiteX170" fmla="*/ 0 w 597745"/>
              <a:gd name="connsiteY170" fmla="*/ 317103 h 546206"/>
              <a:gd name="connsiteX171" fmla="*/ 4557 w 597745"/>
              <a:gd name="connsiteY171" fmla="*/ 311034 h 546206"/>
              <a:gd name="connsiteX172" fmla="*/ 445081 w 597745"/>
              <a:gd name="connsiteY172" fmla="*/ 40965 h 546206"/>
              <a:gd name="connsiteX173" fmla="*/ 452676 w 597745"/>
              <a:gd name="connsiteY173" fmla="*/ 40207 h 546206"/>
              <a:gd name="connsiteX174" fmla="*/ 458752 w 597745"/>
              <a:gd name="connsiteY174" fmla="*/ 44758 h 546206"/>
              <a:gd name="connsiteX175" fmla="*/ 471664 w 597745"/>
              <a:gd name="connsiteY175" fmla="*/ 65241 h 546206"/>
              <a:gd name="connsiteX176" fmla="*/ 483816 w 597745"/>
              <a:gd name="connsiteY176" fmla="*/ 110758 h 546206"/>
              <a:gd name="connsiteX177" fmla="*/ 490652 w 597745"/>
              <a:gd name="connsiteY177" fmla="*/ 115310 h 546206"/>
              <a:gd name="connsiteX178" fmla="*/ 495209 w 597745"/>
              <a:gd name="connsiteY178" fmla="*/ 122138 h 546206"/>
              <a:gd name="connsiteX179" fmla="*/ 508121 w 597745"/>
              <a:gd name="connsiteY179" fmla="*/ 172206 h 546206"/>
              <a:gd name="connsiteX180" fmla="*/ 536983 w 597745"/>
              <a:gd name="connsiteY180" fmla="*/ 172206 h 546206"/>
              <a:gd name="connsiteX181" fmla="*/ 536983 w 597745"/>
              <a:gd name="connsiteY181" fmla="*/ 10621 h 546206"/>
              <a:gd name="connsiteX182" fmla="*/ 546857 w 597745"/>
              <a:gd name="connsiteY182" fmla="*/ 0 h 546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597745" h="546206">
                <a:moveTo>
                  <a:pt x="442802" y="444551"/>
                </a:moveTo>
                <a:cubicBezTo>
                  <a:pt x="443562" y="447586"/>
                  <a:pt x="444321" y="450620"/>
                  <a:pt x="444321" y="453655"/>
                </a:cubicBezTo>
                <a:cubicBezTo>
                  <a:pt x="445081" y="453655"/>
                  <a:pt x="445081" y="454413"/>
                  <a:pt x="445081" y="455172"/>
                </a:cubicBezTo>
                <a:cubicBezTo>
                  <a:pt x="445081" y="458206"/>
                  <a:pt x="445840" y="461241"/>
                  <a:pt x="445840" y="464275"/>
                </a:cubicBezTo>
                <a:cubicBezTo>
                  <a:pt x="445840" y="468068"/>
                  <a:pt x="445081" y="471103"/>
                  <a:pt x="445081" y="474137"/>
                </a:cubicBezTo>
                <a:cubicBezTo>
                  <a:pt x="445081" y="474896"/>
                  <a:pt x="445081" y="474896"/>
                  <a:pt x="444321" y="475655"/>
                </a:cubicBezTo>
                <a:cubicBezTo>
                  <a:pt x="444321" y="478689"/>
                  <a:pt x="443562" y="481723"/>
                  <a:pt x="442802" y="484758"/>
                </a:cubicBezTo>
                <a:lnTo>
                  <a:pt x="516476" y="484758"/>
                </a:lnTo>
                <a:lnTo>
                  <a:pt x="516476" y="444551"/>
                </a:lnTo>
                <a:close/>
                <a:moveTo>
                  <a:pt x="374460" y="444508"/>
                </a:moveTo>
                <a:cubicBezTo>
                  <a:pt x="363827" y="444508"/>
                  <a:pt x="354713" y="453622"/>
                  <a:pt x="354713" y="464255"/>
                </a:cubicBezTo>
                <a:cubicBezTo>
                  <a:pt x="354713" y="475647"/>
                  <a:pt x="363827" y="484762"/>
                  <a:pt x="374460" y="484762"/>
                </a:cubicBezTo>
                <a:cubicBezTo>
                  <a:pt x="385852" y="484762"/>
                  <a:pt x="394966" y="475647"/>
                  <a:pt x="394966" y="464255"/>
                </a:cubicBezTo>
                <a:cubicBezTo>
                  <a:pt x="394966" y="453622"/>
                  <a:pt x="385852" y="444508"/>
                  <a:pt x="374460" y="444508"/>
                </a:cubicBezTo>
                <a:close/>
                <a:moveTo>
                  <a:pt x="374460" y="424001"/>
                </a:moveTo>
                <a:cubicBezTo>
                  <a:pt x="397245" y="424001"/>
                  <a:pt x="415473" y="442229"/>
                  <a:pt x="415473" y="464255"/>
                </a:cubicBezTo>
                <a:cubicBezTo>
                  <a:pt x="415473" y="487040"/>
                  <a:pt x="397245" y="505268"/>
                  <a:pt x="374460" y="505268"/>
                </a:cubicBezTo>
                <a:cubicBezTo>
                  <a:pt x="352434" y="505268"/>
                  <a:pt x="334206" y="487040"/>
                  <a:pt x="334206" y="464255"/>
                </a:cubicBezTo>
                <a:cubicBezTo>
                  <a:pt x="334206" y="442229"/>
                  <a:pt x="352434" y="424001"/>
                  <a:pt x="374460" y="424001"/>
                </a:cubicBezTo>
                <a:close/>
                <a:moveTo>
                  <a:pt x="374445" y="414206"/>
                </a:moveTo>
                <a:cubicBezTo>
                  <a:pt x="369888" y="414206"/>
                  <a:pt x="365331" y="414965"/>
                  <a:pt x="360774" y="416482"/>
                </a:cubicBezTo>
                <a:cubicBezTo>
                  <a:pt x="357736" y="417241"/>
                  <a:pt x="355457" y="417999"/>
                  <a:pt x="353178" y="418758"/>
                </a:cubicBezTo>
                <a:cubicBezTo>
                  <a:pt x="352419" y="419516"/>
                  <a:pt x="351659" y="420275"/>
                  <a:pt x="350140" y="420275"/>
                </a:cubicBezTo>
                <a:cubicBezTo>
                  <a:pt x="348621" y="421792"/>
                  <a:pt x="346343" y="422551"/>
                  <a:pt x="344824" y="424068"/>
                </a:cubicBezTo>
                <a:cubicBezTo>
                  <a:pt x="343305" y="424827"/>
                  <a:pt x="342545" y="425586"/>
                  <a:pt x="341786" y="426344"/>
                </a:cubicBezTo>
                <a:cubicBezTo>
                  <a:pt x="340267" y="427862"/>
                  <a:pt x="338747" y="429379"/>
                  <a:pt x="337228" y="430896"/>
                </a:cubicBezTo>
                <a:cubicBezTo>
                  <a:pt x="336469" y="431655"/>
                  <a:pt x="335709" y="433172"/>
                  <a:pt x="334950" y="433930"/>
                </a:cubicBezTo>
                <a:cubicBezTo>
                  <a:pt x="333431" y="435448"/>
                  <a:pt x="331912" y="437724"/>
                  <a:pt x="331152" y="439241"/>
                </a:cubicBezTo>
                <a:cubicBezTo>
                  <a:pt x="326595" y="446827"/>
                  <a:pt x="324317" y="455172"/>
                  <a:pt x="324317" y="464275"/>
                </a:cubicBezTo>
                <a:cubicBezTo>
                  <a:pt x="324317" y="492344"/>
                  <a:pt x="347102" y="515103"/>
                  <a:pt x="374445" y="515103"/>
                </a:cubicBezTo>
                <a:cubicBezTo>
                  <a:pt x="394952" y="515103"/>
                  <a:pt x="412421" y="502965"/>
                  <a:pt x="420776" y="485517"/>
                </a:cubicBezTo>
                <a:cubicBezTo>
                  <a:pt x="420776" y="484758"/>
                  <a:pt x="421536" y="484758"/>
                  <a:pt x="421536" y="483999"/>
                </a:cubicBezTo>
                <a:cubicBezTo>
                  <a:pt x="422295" y="481723"/>
                  <a:pt x="423055" y="478689"/>
                  <a:pt x="423814" y="475655"/>
                </a:cubicBezTo>
                <a:cubicBezTo>
                  <a:pt x="423814" y="474896"/>
                  <a:pt x="424574" y="474137"/>
                  <a:pt x="424574" y="473379"/>
                </a:cubicBezTo>
                <a:cubicBezTo>
                  <a:pt x="424574" y="470344"/>
                  <a:pt x="425333" y="467310"/>
                  <a:pt x="425333" y="464275"/>
                </a:cubicBezTo>
                <a:cubicBezTo>
                  <a:pt x="425333" y="461241"/>
                  <a:pt x="424574" y="458965"/>
                  <a:pt x="424574" y="455930"/>
                </a:cubicBezTo>
                <a:cubicBezTo>
                  <a:pt x="424574" y="455172"/>
                  <a:pt x="423814" y="454413"/>
                  <a:pt x="423814" y="453655"/>
                </a:cubicBezTo>
                <a:cubicBezTo>
                  <a:pt x="423055" y="450620"/>
                  <a:pt x="422295" y="447586"/>
                  <a:pt x="421536" y="445310"/>
                </a:cubicBezTo>
                <a:cubicBezTo>
                  <a:pt x="421536" y="444551"/>
                  <a:pt x="420776" y="444551"/>
                  <a:pt x="420776" y="443793"/>
                </a:cubicBezTo>
                <a:cubicBezTo>
                  <a:pt x="412421" y="426344"/>
                  <a:pt x="394952" y="414206"/>
                  <a:pt x="374445" y="414206"/>
                </a:cubicBezTo>
                <a:close/>
                <a:moveTo>
                  <a:pt x="70636" y="412689"/>
                </a:moveTo>
                <a:lnTo>
                  <a:pt x="60762" y="430137"/>
                </a:lnTo>
                <a:lnTo>
                  <a:pt x="95700" y="450620"/>
                </a:lnTo>
                <a:lnTo>
                  <a:pt x="105574" y="433172"/>
                </a:lnTo>
                <a:close/>
                <a:moveTo>
                  <a:pt x="547616" y="403585"/>
                </a:moveTo>
                <a:cubicBezTo>
                  <a:pt x="541540" y="403585"/>
                  <a:pt x="536983" y="408896"/>
                  <a:pt x="536983" y="414965"/>
                </a:cubicBezTo>
                <a:lnTo>
                  <a:pt x="536983" y="424068"/>
                </a:lnTo>
                <a:lnTo>
                  <a:pt x="536983" y="505241"/>
                </a:lnTo>
                <a:lnTo>
                  <a:pt x="536983" y="515103"/>
                </a:lnTo>
                <a:cubicBezTo>
                  <a:pt x="536983" y="521172"/>
                  <a:pt x="541540" y="526482"/>
                  <a:pt x="547616" y="526482"/>
                </a:cubicBezTo>
                <a:lnTo>
                  <a:pt x="577238" y="526482"/>
                </a:lnTo>
                <a:lnTo>
                  <a:pt x="577238" y="403585"/>
                </a:lnTo>
                <a:close/>
                <a:moveTo>
                  <a:pt x="101017" y="382344"/>
                </a:moveTo>
                <a:cubicBezTo>
                  <a:pt x="98738" y="383861"/>
                  <a:pt x="96459" y="384620"/>
                  <a:pt x="93421" y="385379"/>
                </a:cubicBezTo>
                <a:cubicBezTo>
                  <a:pt x="91143" y="386137"/>
                  <a:pt x="88105" y="386137"/>
                  <a:pt x="85067" y="386896"/>
                </a:cubicBezTo>
                <a:cubicBezTo>
                  <a:pt x="85067" y="386896"/>
                  <a:pt x="84307" y="386896"/>
                  <a:pt x="84307" y="386896"/>
                </a:cubicBezTo>
                <a:cubicBezTo>
                  <a:pt x="83548" y="386896"/>
                  <a:pt x="83548" y="386896"/>
                  <a:pt x="82788" y="386896"/>
                </a:cubicBezTo>
                <a:cubicBezTo>
                  <a:pt x="76712" y="386896"/>
                  <a:pt x="71395" y="385379"/>
                  <a:pt x="64560" y="383861"/>
                </a:cubicBezTo>
                <a:lnTo>
                  <a:pt x="63800" y="385379"/>
                </a:lnTo>
                <a:lnTo>
                  <a:pt x="92662" y="402068"/>
                </a:lnTo>
                <a:lnTo>
                  <a:pt x="124562" y="421034"/>
                </a:lnTo>
                <a:lnTo>
                  <a:pt x="135195" y="427103"/>
                </a:lnTo>
                <a:lnTo>
                  <a:pt x="152664" y="407379"/>
                </a:lnTo>
                <a:cubicBezTo>
                  <a:pt x="151145" y="406620"/>
                  <a:pt x="148867" y="405861"/>
                  <a:pt x="147348" y="405103"/>
                </a:cubicBezTo>
                <a:cubicBezTo>
                  <a:pt x="145829" y="405103"/>
                  <a:pt x="145069" y="404344"/>
                  <a:pt x="143550" y="403585"/>
                </a:cubicBezTo>
                <a:cubicBezTo>
                  <a:pt x="140512" y="402827"/>
                  <a:pt x="138233" y="401310"/>
                  <a:pt x="135195" y="399792"/>
                </a:cubicBezTo>
                <a:cubicBezTo>
                  <a:pt x="134436" y="399034"/>
                  <a:pt x="134436" y="399034"/>
                  <a:pt x="133676" y="399034"/>
                </a:cubicBezTo>
                <a:cubicBezTo>
                  <a:pt x="131398" y="397516"/>
                  <a:pt x="128359" y="395241"/>
                  <a:pt x="126081" y="393723"/>
                </a:cubicBezTo>
                <a:cubicBezTo>
                  <a:pt x="125321" y="393723"/>
                  <a:pt x="124562" y="392965"/>
                  <a:pt x="124562" y="392965"/>
                </a:cubicBezTo>
                <a:cubicBezTo>
                  <a:pt x="122283" y="391447"/>
                  <a:pt x="120764" y="389930"/>
                  <a:pt x="118486" y="388413"/>
                </a:cubicBezTo>
                <a:cubicBezTo>
                  <a:pt x="117726" y="387654"/>
                  <a:pt x="116207" y="386896"/>
                  <a:pt x="115448" y="385379"/>
                </a:cubicBezTo>
                <a:cubicBezTo>
                  <a:pt x="114688" y="385379"/>
                  <a:pt x="114688" y="384620"/>
                  <a:pt x="113929" y="384620"/>
                </a:cubicBezTo>
                <a:lnTo>
                  <a:pt x="101776" y="382344"/>
                </a:lnTo>
                <a:cubicBezTo>
                  <a:pt x="101776" y="382344"/>
                  <a:pt x="101017" y="382344"/>
                  <a:pt x="101017" y="382344"/>
                </a:cubicBezTo>
                <a:close/>
                <a:moveTo>
                  <a:pt x="321278" y="330758"/>
                </a:moveTo>
                <a:lnTo>
                  <a:pt x="261276" y="367172"/>
                </a:lnTo>
                <a:cubicBezTo>
                  <a:pt x="282543" y="382344"/>
                  <a:pt x="306088" y="399034"/>
                  <a:pt x="317481" y="422551"/>
                </a:cubicBezTo>
                <a:cubicBezTo>
                  <a:pt x="317481" y="422551"/>
                  <a:pt x="318240" y="422551"/>
                  <a:pt x="318240" y="421792"/>
                </a:cubicBezTo>
                <a:cubicBezTo>
                  <a:pt x="319759" y="420275"/>
                  <a:pt x="320519" y="418758"/>
                  <a:pt x="322038" y="417241"/>
                </a:cubicBezTo>
                <a:cubicBezTo>
                  <a:pt x="322798" y="417241"/>
                  <a:pt x="322798" y="416482"/>
                  <a:pt x="323557" y="415723"/>
                </a:cubicBezTo>
                <a:cubicBezTo>
                  <a:pt x="325076" y="414206"/>
                  <a:pt x="326595" y="412689"/>
                  <a:pt x="328114" y="411172"/>
                </a:cubicBezTo>
                <a:cubicBezTo>
                  <a:pt x="328874" y="411172"/>
                  <a:pt x="328874" y="410413"/>
                  <a:pt x="328874" y="410413"/>
                </a:cubicBezTo>
                <a:cubicBezTo>
                  <a:pt x="333431" y="407379"/>
                  <a:pt x="337988" y="404344"/>
                  <a:pt x="342545" y="401310"/>
                </a:cubicBezTo>
                <a:cubicBezTo>
                  <a:pt x="328874" y="381585"/>
                  <a:pt x="325076" y="355034"/>
                  <a:pt x="321278" y="330758"/>
                </a:cubicBezTo>
                <a:close/>
                <a:moveTo>
                  <a:pt x="483057" y="144896"/>
                </a:moveTo>
                <a:cubicBezTo>
                  <a:pt x="480019" y="149448"/>
                  <a:pt x="476221" y="152482"/>
                  <a:pt x="472424" y="155517"/>
                </a:cubicBezTo>
                <a:lnTo>
                  <a:pt x="125321" y="367930"/>
                </a:lnTo>
                <a:cubicBezTo>
                  <a:pt x="125321" y="367930"/>
                  <a:pt x="126081" y="367930"/>
                  <a:pt x="126081" y="367930"/>
                </a:cubicBezTo>
                <a:cubicBezTo>
                  <a:pt x="126840" y="368689"/>
                  <a:pt x="127600" y="369448"/>
                  <a:pt x="127600" y="369448"/>
                </a:cubicBezTo>
                <a:cubicBezTo>
                  <a:pt x="129119" y="370965"/>
                  <a:pt x="130638" y="371723"/>
                  <a:pt x="131398" y="373241"/>
                </a:cubicBezTo>
                <a:cubicBezTo>
                  <a:pt x="132917" y="373999"/>
                  <a:pt x="133676" y="374758"/>
                  <a:pt x="135195" y="375516"/>
                </a:cubicBezTo>
                <a:cubicBezTo>
                  <a:pt x="136714" y="376275"/>
                  <a:pt x="137474" y="377034"/>
                  <a:pt x="138993" y="378551"/>
                </a:cubicBezTo>
                <a:cubicBezTo>
                  <a:pt x="139752" y="379310"/>
                  <a:pt x="141271" y="379310"/>
                  <a:pt x="142031" y="380068"/>
                </a:cubicBezTo>
                <a:cubicBezTo>
                  <a:pt x="144309" y="381585"/>
                  <a:pt x="146588" y="383103"/>
                  <a:pt x="148867" y="383861"/>
                </a:cubicBezTo>
                <a:cubicBezTo>
                  <a:pt x="149626" y="384620"/>
                  <a:pt x="150386" y="384620"/>
                  <a:pt x="151145" y="385379"/>
                </a:cubicBezTo>
                <a:cubicBezTo>
                  <a:pt x="153424" y="386137"/>
                  <a:pt x="154943" y="386896"/>
                  <a:pt x="157221" y="387654"/>
                </a:cubicBezTo>
                <a:cubicBezTo>
                  <a:pt x="157981" y="387654"/>
                  <a:pt x="158740" y="388413"/>
                  <a:pt x="159500" y="388413"/>
                </a:cubicBezTo>
                <a:cubicBezTo>
                  <a:pt x="161778" y="389172"/>
                  <a:pt x="164057" y="389930"/>
                  <a:pt x="165576" y="389930"/>
                </a:cubicBezTo>
                <a:cubicBezTo>
                  <a:pt x="166336" y="389930"/>
                  <a:pt x="167095" y="389930"/>
                  <a:pt x="167095" y="390689"/>
                </a:cubicBezTo>
                <a:cubicBezTo>
                  <a:pt x="175450" y="392206"/>
                  <a:pt x="183805" y="391447"/>
                  <a:pt x="189881" y="387654"/>
                </a:cubicBezTo>
                <a:lnTo>
                  <a:pt x="233933" y="360344"/>
                </a:lnTo>
                <a:cubicBezTo>
                  <a:pt x="234693" y="359585"/>
                  <a:pt x="236212" y="358068"/>
                  <a:pt x="236971" y="357310"/>
                </a:cubicBezTo>
                <a:lnTo>
                  <a:pt x="322798" y="304206"/>
                </a:lnTo>
                <a:cubicBezTo>
                  <a:pt x="324317" y="303448"/>
                  <a:pt x="326595" y="302689"/>
                  <a:pt x="328114" y="302689"/>
                </a:cubicBezTo>
                <a:lnTo>
                  <a:pt x="473183" y="213931"/>
                </a:lnTo>
                <a:cubicBezTo>
                  <a:pt x="479259" y="210137"/>
                  <a:pt x="483816" y="202551"/>
                  <a:pt x="486095" y="192689"/>
                </a:cubicBezTo>
                <a:lnTo>
                  <a:pt x="465588" y="192689"/>
                </a:lnTo>
                <a:cubicBezTo>
                  <a:pt x="460271" y="192689"/>
                  <a:pt x="455714" y="188137"/>
                  <a:pt x="455714" y="182069"/>
                </a:cubicBezTo>
                <a:cubicBezTo>
                  <a:pt x="455714" y="176758"/>
                  <a:pt x="460271" y="172206"/>
                  <a:pt x="465588" y="172206"/>
                </a:cubicBezTo>
                <a:lnTo>
                  <a:pt x="488374" y="172206"/>
                </a:lnTo>
                <a:cubicBezTo>
                  <a:pt x="487614" y="163103"/>
                  <a:pt x="486095" y="153241"/>
                  <a:pt x="483057" y="144896"/>
                </a:cubicBezTo>
                <a:close/>
                <a:moveTo>
                  <a:pt x="447359" y="63724"/>
                </a:moveTo>
                <a:lnTo>
                  <a:pt x="24305" y="323172"/>
                </a:lnTo>
                <a:lnTo>
                  <a:pt x="31140" y="334551"/>
                </a:lnTo>
                <a:cubicBezTo>
                  <a:pt x="37217" y="344413"/>
                  <a:pt x="49369" y="354275"/>
                  <a:pt x="61521" y="360344"/>
                </a:cubicBezTo>
                <a:cubicBezTo>
                  <a:pt x="63040" y="361861"/>
                  <a:pt x="64560" y="361861"/>
                  <a:pt x="66079" y="362620"/>
                </a:cubicBezTo>
                <a:cubicBezTo>
                  <a:pt x="68357" y="363379"/>
                  <a:pt x="70636" y="364137"/>
                  <a:pt x="72155" y="364896"/>
                </a:cubicBezTo>
                <a:cubicBezTo>
                  <a:pt x="72914" y="364896"/>
                  <a:pt x="73674" y="364896"/>
                  <a:pt x="74433" y="365654"/>
                </a:cubicBezTo>
                <a:cubicBezTo>
                  <a:pt x="76712" y="365654"/>
                  <a:pt x="78231" y="366413"/>
                  <a:pt x="79750" y="366413"/>
                </a:cubicBezTo>
                <a:cubicBezTo>
                  <a:pt x="80509" y="366413"/>
                  <a:pt x="81269" y="366413"/>
                  <a:pt x="82788" y="366413"/>
                </a:cubicBezTo>
                <a:cubicBezTo>
                  <a:pt x="83548" y="366413"/>
                  <a:pt x="85067" y="366413"/>
                  <a:pt x="86586" y="366413"/>
                </a:cubicBezTo>
                <a:cubicBezTo>
                  <a:pt x="88864" y="365654"/>
                  <a:pt x="90383" y="364896"/>
                  <a:pt x="91902" y="364137"/>
                </a:cubicBezTo>
                <a:lnTo>
                  <a:pt x="104814" y="356551"/>
                </a:lnTo>
                <a:lnTo>
                  <a:pt x="238490" y="274620"/>
                </a:lnTo>
                <a:lnTo>
                  <a:pt x="453436" y="143379"/>
                </a:lnTo>
                <a:cubicBezTo>
                  <a:pt x="459512" y="138827"/>
                  <a:pt x="464069" y="128207"/>
                  <a:pt x="464069" y="114551"/>
                </a:cubicBezTo>
                <a:cubicBezTo>
                  <a:pt x="464069" y="100138"/>
                  <a:pt x="460271" y="85724"/>
                  <a:pt x="454195" y="75862"/>
                </a:cubicBezTo>
                <a:close/>
                <a:moveTo>
                  <a:pt x="546857" y="0"/>
                </a:moveTo>
                <a:cubicBezTo>
                  <a:pt x="552174" y="0"/>
                  <a:pt x="556731" y="4552"/>
                  <a:pt x="556731" y="10621"/>
                </a:cubicBezTo>
                <a:lnTo>
                  <a:pt x="556731" y="192689"/>
                </a:lnTo>
                <a:lnTo>
                  <a:pt x="506602" y="192689"/>
                </a:lnTo>
                <a:cubicBezTo>
                  <a:pt x="503564" y="210137"/>
                  <a:pt x="495969" y="223793"/>
                  <a:pt x="483816" y="231379"/>
                </a:cubicBezTo>
                <a:lnTo>
                  <a:pt x="339507" y="319379"/>
                </a:lnTo>
                <a:cubicBezTo>
                  <a:pt x="340267" y="322413"/>
                  <a:pt x="340267" y="324689"/>
                  <a:pt x="341026" y="327723"/>
                </a:cubicBezTo>
                <a:cubicBezTo>
                  <a:pt x="344824" y="352758"/>
                  <a:pt x="349381" y="378551"/>
                  <a:pt x="363812" y="394482"/>
                </a:cubicBezTo>
                <a:cubicBezTo>
                  <a:pt x="367609" y="394482"/>
                  <a:pt x="370647" y="393723"/>
                  <a:pt x="374445" y="393723"/>
                </a:cubicBezTo>
                <a:cubicBezTo>
                  <a:pt x="398750" y="393723"/>
                  <a:pt x="420016" y="405861"/>
                  <a:pt x="432928" y="424068"/>
                </a:cubicBezTo>
                <a:lnTo>
                  <a:pt x="516476" y="424068"/>
                </a:lnTo>
                <a:lnTo>
                  <a:pt x="516476" y="414965"/>
                </a:lnTo>
                <a:cubicBezTo>
                  <a:pt x="516476" y="397516"/>
                  <a:pt x="530147" y="383861"/>
                  <a:pt x="547616" y="383861"/>
                </a:cubicBezTo>
                <a:lnTo>
                  <a:pt x="597745" y="383861"/>
                </a:lnTo>
                <a:lnTo>
                  <a:pt x="597745" y="546206"/>
                </a:lnTo>
                <a:lnTo>
                  <a:pt x="547616" y="546206"/>
                </a:lnTo>
                <a:cubicBezTo>
                  <a:pt x="530147" y="546206"/>
                  <a:pt x="516476" y="532551"/>
                  <a:pt x="516476" y="515103"/>
                </a:cubicBezTo>
                <a:lnTo>
                  <a:pt x="516476" y="505241"/>
                </a:lnTo>
                <a:lnTo>
                  <a:pt x="432928" y="505241"/>
                </a:lnTo>
                <a:cubicBezTo>
                  <a:pt x="420016" y="523448"/>
                  <a:pt x="398750" y="535585"/>
                  <a:pt x="374445" y="535585"/>
                </a:cubicBezTo>
                <a:cubicBezTo>
                  <a:pt x="335709" y="535585"/>
                  <a:pt x="303809" y="503723"/>
                  <a:pt x="303809" y="464275"/>
                </a:cubicBezTo>
                <a:cubicBezTo>
                  <a:pt x="303809" y="458965"/>
                  <a:pt x="304569" y="453655"/>
                  <a:pt x="306088" y="448344"/>
                </a:cubicBezTo>
                <a:cubicBezTo>
                  <a:pt x="304569" y="446827"/>
                  <a:pt x="303050" y="445310"/>
                  <a:pt x="303050" y="443034"/>
                </a:cubicBezTo>
                <a:cubicBezTo>
                  <a:pt x="298493" y="417999"/>
                  <a:pt x="273428" y="400551"/>
                  <a:pt x="249883" y="383861"/>
                </a:cubicBezTo>
                <a:cubicBezTo>
                  <a:pt x="247605" y="382344"/>
                  <a:pt x="245326" y="380827"/>
                  <a:pt x="243048" y="378551"/>
                </a:cubicBezTo>
                <a:lnTo>
                  <a:pt x="200514" y="405103"/>
                </a:lnTo>
                <a:cubicBezTo>
                  <a:pt x="192919" y="408896"/>
                  <a:pt x="185324" y="411172"/>
                  <a:pt x="176969" y="411172"/>
                </a:cubicBezTo>
                <a:lnTo>
                  <a:pt x="144309" y="446827"/>
                </a:lnTo>
                <a:cubicBezTo>
                  <a:pt x="142790" y="449103"/>
                  <a:pt x="139752" y="449861"/>
                  <a:pt x="137474" y="449861"/>
                </a:cubicBezTo>
                <a:cubicBezTo>
                  <a:pt x="135195" y="449861"/>
                  <a:pt x="133676" y="449861"/>
                  <a:pt x="132157" y="448344"/>
                </a:cubicBezTo>
                <a:lnTo>
                  <a:pt x="123043" y="443793"/>
                </a:lnTo>
                <a:lnTo>
                  <a:pt x="107852" y="469586"/>
                </a:lnTo>
                <a:cubicBezTo>
                  <a:pt x="106333" y="471861"/>
                  <a:pt x="104055" y="473379"/>
                  <a:pt x="101776" y="474137"/>
                </a:cubicBezTo>
                <a:cubicBezTo>
                  <a:pt x="101017" y="474896"/>
                  <a:pt x="100257" y="474896"/>
                  <a:pt x="99498" y="474896"/>
                </a:cubicBezTo>
                <a:cubicBezTo>
                  <a:pt x="97219" y="474896"/>
                  <a:pt x="95700" y="474137"/>
                  <a:pt x="94181" y="473379"/>
                </a:cubicBezTo>
                <a:lnTo>
                  <a:pt x="41774" y="443034"/>
                </a:lnTo>
                <a:cubicBezTo>
                  <a:pt x="37217" y="439999"/>
                  <a:pt x="34938" y="433930"/>
                  <a:pt x="37976" y="428620"/>
                </a:cubicBezTo>
                <a:lnTo>
                  <a:pt x="53167" y="402827"/>
                </a:lnTo>
                <a:lnTo>
                  <a:pt x="44812" y="397516"/>
                </a:lnTo>
                <a:cubicBezTo>
                  <a:pt x="39495" y="394482"/>
                  <a:pt x="37976" y="388413"/>
                  <a:pt x="41014" y="383861"/>
                </a:cubicBezTo>
                <a:lnTo>
                  <a:pt x="45571" y="375516"/>
                </a:lnTo>
                <a:cubicBezTo>
                  <a:pt x="32660" y="367172"/>
                  <a:pt x="21267" y="356551"/>
                  <a:pt x="14431" y="345172"/>
                </a:cubicBezTo>
                <a:lnTo>
                  <a:pt x="1519" y="324689"/>
                </a:lnTo>
                <a:cubicBezTo>
                  <a:pt x="0" y="322413"/>
                  <a:pt x="0" y="319379"/>
                  <a:pt x="0" y="317103"/>
                </a:cubicBezTo>
                <a:cubicBezTo>
                  <a:pt x="760" y="314827"/>
                  <a:pt x="2279" y="312551"/>
                  <a:pt x="4557" y="311034"/>
                </a:cubicBezTo>
                <a:lnTo>
                  <a:pt x="445081" y="40965"/>
                </a:lnTo>
                <a:cubicBezTo>
                  <a:pt x="447359" y="40207"/>
                  <a:pt x="450397" y="39448"/>
                  <a:pt x="452676" y="40207"/>
                </a:cubicBezTo>
                <a:cubicBezTo>
                  <a:pt x="455714" y="40965"/>
                  <a:pt x="457993" y="42483"/>
                  <a:pt x="458752" y="44758"/>
                </a:cubicBezTo>
                <a:lnTo>
                  <a:pt x="471664" y="65241"/>
                </a:lnTo>
                <a:cubicBezTo>
                  <a:pt x="479259" y="77379"/>
                  <a:pt x="483816" y="94069"/>
                  <a:pt x="483816" y="110758"/>
                </a:cubicBezTo>
                <a:cubicBezTo>
                  <a:pt x="486855" y="111517"/>
                  <a:pt x="489133" y="113034"/>
                  <a:pt x="490652" y="115310"/>
                </a:cubicBezTo>
                <a:lnTo>
                  <a:pt x="495209" y="122138"/>
                </a:lnTo>
                <a:cubicBezTo>
                  <a:pt x="502805" y="135793"/>
                  <a:pt x="508121" y="154000"/>
                  <a:pt x="508121" y="172206"/>
                </a:cubicBezTo>
                <a:lnTo>
                  <a:pt x="536983" y="172206"/>
                </a:lnTo>
                <a:lnTo>
                  <a:pt x="536983" y="10621"/>
                </a:lnTo>
                <a:cubicBezTo>
                  <a:pt x="536983" y="4552"/>
                  <a:pt x="541540" y="0"/>
                  <a:pt x="546857" y="0"/>
                </a:cubicBezTo>
                <a:close/>
              </a:path>
            </a:pathLst>
          </a:custGeom>
          <a:solidFill>
            <a:srgbClr val="56C4D2"/>
          </a:solidFill>
          <a:ln>
            <a:solidFill>
              <a:srgbClr val="56C4D2"/>
            </a:solidFill>
          </a:ln>
        </p:spPr>
        <p:txBody>
          <a:bodyPr/>
          <a:lstStyle/>
          <a:p>
            <a:pPr fontAlgn="ctr"/>
            <a:endParaRPr lang="en-US" altLang="zh-CN" dirty="0">
              <a:latin typeface="Huawei Sans" panose="020C0503030203020204" pitchFamily="34" charset="0"/>
            </a:endParaRPr>
          </a:p>
        </p:txBody>
      </p:sp>
      <p:sp>
        <p:nvSpPr>
          <p:cNvPr id="82" name="statistics-on-laptop_82095"/>
          <p:cNvSpPr>
            <a:spLocks noChangeAspect="1"/>
          </p:cNvSpPr>
          <p:nvPr/>
        </p:nvSpPr>
        <p:spPr bwMode="gray">
          <a:xfrm>
            <a:off x="9078189" y="5199130"/>
            <a:ext cx="421437" cy="312896"/>
          </a:xfrm>
          <a:custGeom>
            <a:avLst/>
            <a:gdLst>
              <a:gd name="connsiteX0" fmla="*/ 16417 w 607427"/>
              <a:gd name="connsiteY0" fmla="*/ 391780 h 450984"/>
              <a:gd name="connsiteX1" fmla="*/ 591010 w 607427"/>
              <a:gd name="connsiteY1" fmla="*/ 391780 h 450984"/>
              <a:gd name="connsiteX2" fmla="*/ 607427 w 607427"/>
              <a:gd name="connsiteY2" fmla="*/ 408168 h 450984"/>
              <a:gd name="connsiteX3" fmla="*/ 564534 w 607427"/>
              <a:gd name="connsiteY3" fmla="*/ 450984 h 450984"/>
              <a:gd name="connsiteX4" fmla="*/ 42893 w 607427"/>
              <a:gd name="connsiteY4" fmla="*/ 450984 h 450984"/>
              <a:gd name="connsiteX5" fmla="*/ 0 w 607427"/>
              <a:gd name="connsiteY5" fmla="*/ 408168 h 450984"/>
              <a:gd name="connsiteX6" fmla="*/ 16417 w 607427"/>
              <a:gd name="connsiteY6" fmla="*/ 391780 h 450984"/>
              <a:gd name="connsiteX7" fmla="*/ 178401 w 607427"/>
              <a:gd name="connsiteY7" fmla="*/ 179871 h 450984"/>
              <a:gd name="connsiteX8" fmla="*/ 220153 w 607427"/>
              <a:gd name="connsiteY8" fmla="*/ 179871 h 450984"/>
              <a:gd name="connsiteX9" fmla="*/ 232584 w 607427"/>
              <a:gd name="connsiteY9" fmla="*/ 192286 h 450984"/>
              <a:gd name="connsiteX10" fmla="*/ 232584 w 607427"/>
              <a:gd name="connsiteY10" fmla="*/ 288759 h 450984"/>
              <a:gd name="connsiteX11" fmla="*/ 220153 w 607427"/>
              <a:gd name="connsiteY11" fmla="*/ 301173 h 450984"/>
              <a:gd name="connsiteX12" fmla="*/ 178401 w 607427"/>
              <a:gd name="connsiteY12" fmla="*/ 301173 h 450984"/>
              <a:gd name="connsiteX13" fmla="*/ 165970 w 607427"/>
              <a:gd name="connsiteY13" fmla="*/ 288759 h 450984"/>
              <a:gd name="connsiteX14" fmla="*/ 165970 w 607427"/>
              <a:gd name="connsiteY14" fmla="*/ 192286 h 450984"/>
              <a:gd name="connsiteX15" fmla="*/ 178401 w 607427"/>
              <a:gd name="connsiteY15" fmla="*/ 179871 h 450984"/>
              <a:gd name="connsiteX16" fmla="*/ 282804 w 607427"/>
              <a:gd name="connsiteY16" fmla="*/ 140708 h 450984"/>
              <a:gd name="connsiteX17" fmla="*/ 324623 w 607427"/>
              <a:gd name="connsiteY17" fmla="*/ 140708 h 450984"/>
              <a:gd name="connsiteX18" fmla="*/ 336950 w 607427"/>
              <a:gd name="connsiteY18" fmla="*/ 153124 h 450984"/>
              <a:gd name="connsiteX19" fmla="*/ 336950 w 607427"/>
              <a:gd name="connsiteY19" fmla="*/ 288758 h 450984"/>
              <a:gd name="connsiteX20" fmla="*/ 324623 w 607427"/>
              <a:gd name="connsiteY20" fmla="*/ 301174 h 450984"/>
              <a:gd name="connsiteX21" fmla="*/ 282804 w 607427"/>
              <a:gd name="connsiteY21" fmla="*/ 301174 h 450984"/>
              <a:gd name="connsiteX22" fmla="*/ 270477 w 607427"/>
              <a:gd name="connsiteY22" fmla="*/ 288758 h 450984"/>
              <a:gd name="connsiteX23" fmla="*/ 270477 w 607427"/>
              <a:gd name="connsiteY23" fmla="*/ 153124 h 450984"/>
              <a:gd name="connsiteX24" fmla="*/ 282804 w 607427"/>
              <a:gd name="connsiteY24" fmla="*/ 140708 h 450984"/>
              <a:gd name="connsiteX25" fmla="*/ 387274 w 607427"/>
              <a:gd name="connsiteY25" fmla="*/ 87290 h 450984"/>
              <a:gd name="connsiteX26" fmla="*/ 429026 w 607427"/>
              <a:gd name="connsiteY26" fmla="*/ 87290 h 450984"/>
              <a:gd name="connsiteX27" fmla="*/ 441457 w 607427"/>
              <a:gd name="connsiteY27" fmla="*/ 99704 h 450984"/>
              <a:gd name="connsiteX28" fmla="*/ 441457 w 607427"/>
              <a:gd name="connsiteY28" fmla="*/ 288760 h 450984"/>
              <a:gd name="connsiteX29" fmla="*/ 429026 w 607427"/>
              <a:gd name="connsiteY29" fmla="*/ 301174 h 450984"/>
              <a:gd name="connsiteX30" fmla="*/ 387274 w 607427"/>
              <a:gd name="connsiteY30" fmla="*/ 301174 h 450984"/>
              <a:gd name="connsiteX31" fmla="*/ 374843 w 607427"/>
              <a:gd name="connsiteY31" fmla="*/ 288760 h 450984"/>
              <a:gd name="connsiteX32" fmla="*/ 374843 w 607427"/>
              <a:gd name="connsiteY32" fmla="*/ 99704 h 450984"/>
              <a:gd name="connsiteX33" fmla="*/ 387274 w 607427"/>
              <a:gd name="connsiteY33" fmla="*/ 87290 h 450984"/>
              <a:gd name="connsiteX34" fmla="*/ 93762 w 607427"/>
              <a:gd name="connsiteY34" fmla="*/ 41697 h 450984"/>
              <a:gd name="connsiteX35" fmla="*/ 90441 w 607427"/>
              <a:gd name="connsiteY35" fmla="*/ 45014 h 450984"/>
              <a:gd name="connsiteX36" fmla="*/ 90441 w 607427"/>
              <a:gd name="connsiteY36" fmla="*/ 329689 h 450984"/>
              <a:gd name="connsiteX37" fmla="*/ 93762 w 607427"/>
              <a:gd name="connsiteY37" fmla="*/ 332911 h 450984"/>
              <a:gd name="connsiteX38" fmla="*/ 513640 w 607427"/>
              <a:gd name="connsiteY38" fmla="*/ 332911 h 450984"/>
              <a:gd name="connsiteX39" fmla="*/ 516961 w 607427"/>
              <a:gd name="connsiteY39" fmla="*/ 329689 h 450984"/>
              <a:gd name="connsiteX40" fmla="*/ 516961 w 607427"/>
              <a:gd name="connsiteY40" fmla="*/ 45014 h 450984"/>
              <a:gd name="connsiteX41" fmla="*/ 513640 w 607427"/>
              <a:gd name="connsiteY41" fmla="*/ 41697 h 450984"/>
              <a:gd name="connsiteX42" fmla="*/ 93762 w 607427"/>
              <a:gd name="connsiteY42" fmla="*/ 0 h 450984"/>
              <a:gd name="connsiteX43" fmla="*/ 513640 w 607427"/>
              <a:gd name="connsiteY43" fmla="*/ 0 h 450984"/>
              <a:gd name="connsiteX44" fmla="*/ 558807 w 607427"/>
              <a:gd name="connsiteY44" fmla="*/ 45014 h 450984"/>
              <a:gd name="connsiteX45" fmla="*/ 558807 w 607427"/>
              <a:gd name="connsiteY45" fmla="*/ 329689 h 450984"/>
              <a:gd name="connsiteX46" fmla="*/ 513640 w 607427"/>
              <a:gd name="connsiteY46" fmla="*/ 374703 h 450984"/>
              <a:gd name="connsiteX47" fmla="*/ 93762 w 607427"/>
              <a:gd name="connsiteY47" fmla="*/ 374703 h 450984"/>
              <a:gd name="connsiteX48" fmla="*/ 48690 w 607427"/>
              <a:gd name="connsiteY48" fmla="*/ 329689 h 450984"/>
              <a:gd name="connsiteX49" fmla="*/ 48690 w 607427"/>
              <a:gd name="connsiteY49" fmla="*/ 45014 h 450984"/>
              <a:gd name="connsiteX50" fmla="*/ 93762 w 607427"/>
              <a:gd name="connsiteY50" fmla="*/ 0 h 450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607427" h="450984">
                <a:moveTo>
                  <a:pt x="16417" y="391780"/>
                </a:moveTo>
                <a:lnTo>
                  <a:pt x="591010" y="391780"/>
                </a:lnTo>
                <a:cubicBezTo>
                  <a:pt x="600120" y="391780"/>
                  <a:pt x="607427" y="399074"/>
                  <a:pt x="607427" y="408168"/>
                </a:cubicBezTo>
                <a:cubicBezTo>
                  <a:pt x="607427" y="431849"/>
                  <a:pt x="588258" y="450984"/>
                  <a:pt x="564534" y="450984"/>
                </a:cubicBezTo>
                <a:lnTo>
                  <a:pt x="42893" y="450984"/>
                </a:lnTo>
                <a:cubicBezTo>
                  <a:pt x="19264" y="450984"/>
                  <a:pt x="0" y="431849"/>
                  <a:pt x="0" y="408168"/>
                </a:cubicBezTo>
                <a:cubicBezTo>
                  <a:pt x="0" y="399074"/>
                  <a:pt x="7307" y="391780"/>
                  <a:pt x="16417" y="391780"/>
                </a:cubicBezTo>
                <a:close/>
                <a:moveTo>
                  <a:pt x="178401" y="179871"/>
                </a:moveTo>
                <a:lnTo>
                  <a:pt x="220153" y="179871"/>
                </a:lnTo>
                <a:cubicBezTo>
                  <a:pt x="226985" y="179871"/>
                  <a:pt x="232584" y="185368"/>
                  <a:pt x="232584" y="192286"/>
                </a:cubicBezTo>
                <a:lnTo>
                  <a:pt x="232584" y="288759"/>
                </a:lnTo>
                <a:cubicBezTo>
                  <a:pt x="232584" y="295582"/>
                  <a:pt x="226985" y="301173"/>
                  <a:pt x="220153" y="301173"/>
                </a:cubicBezTo>
                <a:lnTo>
                  <a:pt x="178401" y="301173"/>
                </a:lnTo>
                <a:cubicBezTo>
                  <a:pt x="171474" y="301173"/>
                  <a:pt x="165970" y="295582"/>
                  <a:pt x="165970" y="288759"/>
                </a:cubicBezTo>
                <a:lnTo>
                  <a:pt x="165970" y="192286"/>
                </a:lnTo>
                <a:cubicBezTo>
                  <a:pt x="165970" y="185368"/>
                  <a:pt x="171474" y="179871"/>
                  <a:pt x="178401" y="179871"/>
                </a:cubicBezTo>
                <a:close/>
                <a:moveTo>
                  <a:pt x="282804" y="140708"/>
                </a:moveTo>
                <a:lnTo>
                  <a:pt x="324623" y="140708"/>
                </a:lnTo>
                <a:cubicBezTo>
                  <a:pt x="331450" y="140708"/>
                  <a:pt x="336950" y="146300"/>
                  <a:pt x="336950" y="153124"/>
                </a:cubicBezTo>
                <a:lnTo>
                  <a:pt x="336950" y="288758"/>
                </a:lnTo>
                <a:cubicBezTo>
                  <a:pt x="336950" y="295582"/>
                  <a:pt x="331450" y="301174"/>
                  <a:pt x="324623" y="301174"/>
                </a:cubicBezTo>
                <a:lnTo>
                  <a:pt x="282804" y="301174"/>
                </a:lnTo>
                <a:cubicBezTo>
                  <a:pt x="275977" y="301174"/>
                  <a:pt x="270477" y="295582"/>
                  <a:pt x="270477" y="288758"/>
                </a:cubicBezTo>
                <a:lnTo>
                  <a:pt x="270477" y="153124"/>
                </a:lnTo>
                <a:cubicBezTo>
                  <a:pt x="270477" y="146300"/>
                  <a:pt x="275977" y="140708"/>
                  <a:pt x="282804" y="140708"/>
                </a:cubicBezTo>
                <a:close/>
                <a:moveTo>
                  <a:pt x="387274" y="87290"/>
                </a:moveTo>
                <a:lnTo>
                  <a:pt x="429026" y="87290"/>
                </a:lnTo>
                <a:cubicBezTo>
                  <a:pt x="435953" y="87290"/>
                  <a:pt x="441457" y="92881"/>
                  <a:pt x="441457" y="99704"/>
                </a:cubicBezTo>
                <a:lnTo>
                  <a:pt x="441457" y="288760"/>
                </a:lnTo>
                <a:cubicBezTo>
                  <a:pt x="441457" y="295583"/>
                  <a:pt x="435953" y="301174"/>
                  <a:pt x="429026" y="301174"/>
                </a:cubicBezTo>
                <a:lnTo>
                  <a:pt x="387274" y="301174"/>
                </a:lnTo>
                <a:cubicBezTo>
                  <a:pt x="380442" y="301174"/>
                  <a:pt x="374843" y="295583"/>
                  <a:pt x="374843" y="288760"/>
                </a:cubicBezTo>
                <a:lnTo>
                  <a:pt x="374843" y="99704"/>
                </a:lnTo>
                <a:cubicBezTo>
                  <a:pt x="374843" y="92881"/>
                  <a:pt x="380442" y="87290"/>
                  <a:pt x="387274" y="87290"/>
                </a:cubicBezTo>
                <a:close/>
                <a:moveTo>
                  <a:pt x="93762" y="41697"/>
                </a:moveTo>
                <a:cubicBezTo>
                  <a:pt x="91959" y="41697"/>
                  <a:pt x="90441" y="43213"/>
                  <a:pt x="90441" y="45014"/>
                </a:cubicBezTo>
                <a:lnTo>
                  <a:pt x="90441" y="329689"/>
                </a:lnTo>
                <a:cubicBezTo>
                  <a:pt x="90441" y="331490"/>
                  <a:pt x="91959" y="332911"/>
                  <a:pt x="93762" y="332911"/>
                </a:cubicBezTo>
                <a:lnTo>
                  <a:pt x="513640" y="332911"/>
                </a:lnTo>
                <a:cubicBezTo>
                  <a:pt x="515538" y="332911"/>
                  <a:pt x="516961" y="331490"/>
                  <a:pt x="516961" y="329689"/>
                </a:cubicBezTo>
                <a:lnTo>
                  <a:pt x="516961" y="45014"/>
                </a:lnTo>
                <a:cubicBezTo>
                  <a:pt x="516961" y="43213"/>
                  <a:pt x="515538" y="41697"/>
                  <a:pt x="513640" y="41697"/>
                </a:cubicBezTo>
                <a:close/>
                <a:moveTo>
                  <a:pt x="93762" y="0"/>
                </a:moveTo>
                <a:lnTo>
                  <a:pt x="513640" y="0"/>
                </a:lnTo>
                <a:cubicBezTo>
                  <a:pt x="538501" y="0"/>
                  <a:pt x="558807" y="20185"/>
                  <a:pt x="558807" y="45014"/>
                </a:cubicBezTo>
                <a:lnTo>
                  <a:pt x="558807" y="329689"/>
                </a:lnTo>
                <a:cubicBezTo>
                  <a:pt x="558807" y="354518"/>
                  <a:pt x="538501" y="374703"/>
                  <a:pt x="513640" y="374703"/>
                </a:cubicBezTo>
                <a:lnTo>
                  <a:pt x="93762" y="374703"/>
                </a:lnTo>
                <a:cubicBezTo>
                  <a:pt x="68901" y="374703"/>
                  <a:pt x="48690" y="354518"/>
                  <a:pt x="48690" y="329689"/>
                </a:cubicBezTo>
                <a:lnTo>
                  <a:pt x="48690" y="45014"/>
                </a:lnTo>
                <a:cubicBezTo>
                  <a:pt x="48690" y="20185"/>
                  <a:pt x="68901" y="0"/>
                  <a:pt x="93762" y="0"/>
                </a:cubicBezTo>
                <a:close/>
              </a:path>
            </a:pathLst>
          </a:custGeom>
          <a:solidFill>
            <a:srgbClr val="56C4D2"/>
          </a:solidFill>
          <a:ln>
            <a:noFill/>
          </a:ln>
        </p:spPr>
        <p:txBody>
          <a:bodyPr/>
          <a:lstStyle/>
          <a:p>
            <a:pPr fontAlgn="ctr"/>
            <a:endParaRPr lang="en-US" altLang="zh-CN" dirty="0">
              <a:latin typeface="Huawei Sans" panose="020C0503030203020204" pitchFamily="34" charset="0"/>
            </a:endParaRPr>
          </a:p>
        </p:txBody>
      </p:sp>
      <p:sp>
        <p:nvSpPr>
          <p:cNvPr id="83" name="telephone_100714"/>
          <p:cNvSpPr>
            <a:spLocks noChangeAspect="1"/>
          </p:cNvSpPr>
          <p:nvPr/>
        </p:nvSpPr>
        <p:spPr bwMode="gray">
          <a:xfrm>
            <a:off x="9091037" y="5608251"/>
            <a:ext cx="408589" cy="383283"/>
          </a:xfrm>
          <a:custGeom>
            <a:avLst/>
            <a:gdLst>
              <a:gd name="connsiteX0" fmla="*/ 191897 w 608415"/>
              <a:gd name="connsiteY0" fmla="*/ 457200 h 570733"/>
              <a:gd name="connsiteX1" fmla="*/ 191897 w 608415"/>
              <a:gd name="connsiteY1" fmla="*/ 474537 h 570733"/>
              <a:gd name="connsiteX2" fmla="*/ 171309 w 608415"/>
              <a:gd name="connsiteY2" fmla="*/ 495096 h 570733"/>
              <a:gd name="connsiteX3" fmla="*/ 116613 w 608415"/>
              <a:gd name="connsiteY3" fmla="*/ 495096 h 570733"/>
              <a:gd name="connsiteX4" fmla="*/ 116613 w 608415"/>
              <a:gd name="connsiteY4" fmla="*/ 513046 h 570733"/>
              <a:gd name="connsiteX5" fmla="*/ 133052 w 608415"/>
              <a:gd name="connsiteY5" fmla="*/ 529616 h 570733"/>
              <a:gd name="connsiteX6" fmla="*/ 285002 w 608415"/>
              <a:gd name="connsiteY6" fmla="*/ 529616 h 570733"/>
              <a:gd name="connsiteX7" fmla="*/ 301442 w 608415"/>
              <a:gd name="connsiteY7" fmla="*/ 513046 h 570733"/>
              <a:gd name="connsiteX8" fmla="*/ 301442 w 608415"/>
              <a:gd name="connsiteY8" fmla="*/ 457200 h 570733"/>
              <a:gd name="connsiteX9" fmla="*/ 472913 w 608415"/>
              <a:gd name="connsiteY9" fmla="*/ 302514 h 570733"/>
              <a:gd name="connsiteX10" fmla="*/ 510557 w 608415"/>
              <a:gd name="connsiteY10" fmla="*/ 302514 h 570733"/>
              <a:gd name="connsiteX11" fmla="*/ 531146 w 608415"/>
              <a:gd name="connsiteY11" fmla="*/ 323231 h 570733"/>
              <a:gd name="connsiteX12" fmla="*/ 510557 w 608415"/>
              <a:gd name="connsiteY12" fmla="*/ 343795 h 570733"/>
              <a:gd name="connsiteX13" fmla="*/ 472913 w 608415"/>
              <a:gd name="connsiteY13" fmla="*/ 343795 h 570733"/>
              <a:gd name="connsiteX14" fmla="*/ 452324 w 608415"/>
              <a:gd name="connsiteY14" fmla="*/ 323231 h 570733"/>
              <a:gd name="connsiteX15" fmla="*/ 472913 w 608415"/>
              <a:gd name="connsiteY15" fmla="*/ 302514 h 570733"/>
              <a:gd name="connsiteX16" fmla="*/ 359868 w 608415"/>
              <a:gd name="connsiteY16" fmla="*/ 302514 h 570733"/>
              <a:gd name="connsiteX17" fmla="*/ 397512 w 608415"/>
              <a:gd name="connsiteY17" fmla="*/ 302514 h 570733"/>
              <a:gd name="connsiteX18" fmla="*/ 418101 w 608415"/>
              <a:gd name="connsiteY18" fmla="*/ 323231 h 570733"/>
              <a:gd name="connsiteX19" fmla="*/ 397512 w 608415"/>
              <a:gd name="connsiteY19" fmla="*/ 343795 h 570733"/>
              <a:gd name="connsiteX20" fmla="*/ 359868 w 608415"/>
              <a:gd name="connsiteY20" fmla="*/ 343795 h 570733"/>
              <a:gd name="connsiteX21" fmla="*/ 339279 w 608415"/>
              <a:gd name="connsiteY21" fmla="*/ 323231 h 570733"/>
              <a:gd name="connsiteX22" fmla="*/ 359868 w 608415"/>
              <a:gd name="connsiteY22" fmla="*/ 302514 h 570733"/>
              <a:gd name="connsiteX23" fmla="*/ 246751 w 608415"/>
              <a:gd name="connsiteY23" fmla="*/ 302514 h 570733"/>
              <a:gd name="connsiteX24" fmla="*/ 284395 w 608415"/>
              <a:gd name="connsiteY24" fmla="*/ 302514 h 570733"/>
              <a:gd name="connsiteX25" fmla="*/ 304984 w 608415"/>
              <a:gd name="connsiteY25" fmla="*/ 323231 h 570733"/>
              <a:gd name="connsiteX26" fmla="*/ 284395 w 608415"/>
              <a:gd name="connsiteY26" fmla="*/ 343795 h 570733"/>
              <a:gd name="connsiteX27" fmla="*/ 246751 w 608415"/>
              <a:gd name="connsiteY27" fmla="*/ 343795 h 570733"/>
              <a:gd name="connsiteX28" fmla="*/ 226162 w 608415"/>
              <a:gd name="connsiteY28" fmla="*/ 323231 h 570733"/>
              <a:gd name="connsiteX29" fmla="*/ 246751 w 608415"/>
              <a:gd name="connsiteY29" fmla="*/ 302514 h 570733"/>
              <a:gd name="connsiteX30" fmla="*/ 472913 w 608415"/>
              <a:gd name="connsiteY30" fmla="*/ 226868 h 570733"/>
              <a:gd name="connsiteX31" fmla="*/ 510557 w 608415"/>
              <a:gd name="connsiteY31" fmla="*/ 226868 h 570733"/>
              <a:gd name="connsiteX32" fmla="*/ 531146 w 608415"/>
              <a:gd name="connsiteY32" fmla="*/ 247432 h 570733"/>
              <a:gd name="connsiteX33" fmla="*/ 510557 w 608415"/>
              <a:gd name="connsiteY33" fmla="*/ 268149 h 570733"/>
              <a:gd name="connsiteX34" fmla="*/ 472913 w 608415"/>
              <a:gd name="connsiteY34" fmla="*/ 268149 h 570733"/>
              <a:gd name="connsiteX35" fmla="*/ 452324 w 608415"/>
              <a:gd name="connsiteY35" fmla="*/ 247432 h 570733"/>
              <a:gd name="connsiteX36" fmla="*/ 472913 w 608415"/>
              <a:gd name="connsiteY36" fmla="*/ 226868 h 570733"/>
              <a:gd name="connsiteX37" fmla="*/ 359868 w 608415"/>
              <a:gd name="connsiteY37" fmla="*/ 226868 h 570733"/>
              <a:gd name="connsiteX38" fmla="*/ 397512 w 608415"/>
              <a:gd name="connsiteY38" fmla="*/ 226868 h 570733"/>
              <a:gd name="connsiteX39" fmla="*/ 418101 w 608415"/>
              <a:gd name="connsiteY39" fmla="*/ 247432 h 570733"/>
              <a:gd name="connsiteX40" fmla="*/ 397512 w 608415"/>
              <a:gd name="connsiteY40" fmla="*/ 268149 h 570733"/>
              <a:gd name="connsiteX41" fmla="*/ 359868 w 608415"/>
              <a:gd name="connsiteY41" fmla="*/ 268149 h 570733"/>
              <a:gd name="connsiteX42" fmla="*/ 339279 w 608415"/>
              <a:gd name="connsiteY42" fmla="*/ 247432 h 570733"/>
              <a:gd name="connsiteX43" fmla="*/ 359868 w 608415"/>
              <a:gd name="connsiteY43" fmla="*/ 226868 h 570733"/>
              <a:gd name="connsiteX44" fmla="*/ 246751 w 608415"/>
              <a:gd name="connsiteY44" fmla="*/ 226868 h 570733"/>
              <a:gd name="connsiteX45" fmla="*/ 284395 w 608415"/>
              <a:gd name="connsiteY45" fmla="*/ 226868 h 570733"/>
              <a:gd name="connsiteX46" fmla="*/ 304984 w 608415"/>
              <a:gd name="connsiteY46" fmla="*/ 247432 h 570733"/>
              <a:gd name="connsiteX47" fmla="*/ 284395 w 608415"/>
              <a:gd name="connsiteY47" fmla="*/ 268149 h 570733"/>
              <a:gd name="connsiteX48" fmla="*/ 246751 w 608415"/>
              <a:gd name="connsiteY48" fmla="*/ 268149 h 570733"/>
              <a:gd name="connsiteX49" fmla="*/ 226162 w 608415"/>
              <a:gd name="connsiteY49" fmla="*/ 247432 h 570733"/>
              <a:gd name="connsiteX50" fmla="*/ 246751 w 608415"/>
              <a:gd name="connsiteY50" fmla="*/ 226868 h 570733"/>
              <a:gd name="connsiteX51" fmla="*/ 472913 w 608415"/>
              <a:gd name="connsiteY51" fmla="*/ 151292 h 570733"/>
              <a:gd name="connsiteX52" fmla="*/ 510557 w 608415"/>
              <a:gd name="connsiteY52" fmla="*/ 151292 h 570733"/>
              <a:gd name="connsiteX53" fmla="*/ 531146 w 608415"/>
              <a:gd name="connsiteY53" fmla="*/ 171820 h 570733"/>
              <a:gd name="connsiteX54" fmla="*/ 510557 w 608415"/>
              <a:gd name="connsiteY54" fmla="*/ 192502 h 570733"/>
              <a:gd name="connsiteX55" fmla="*/ 472913 w 608415"/>
              <a:gd name="connsiteY55" fmla="*/ 192502 h 570733"/>
              <a:gd name="connsiteX56" fmla="*/ 452324 w 608415"/>
              <a:gd name="connsiteY56" fmla="*/ 171820 h 570733"/>
              <a:gd name="connsiteX57" fmla="*/ 472913 w 608415"/>
              <a:gd name="connsiteY57" fmla="*/ 151292 h 570733"/>
              <a:gd name="connsiteX58" fmla="*/ 359868 w 608415"/>
              <a:gd name="connsiteY58" fmla="*/ 151292 h 570733"/>
              <a:gd name="connsiteX59" fmla="*/ 397512 w 608415"/>
              <a:gd name="connsiteY59" fmla="*/ 151292 h 570733"/>
              <a:gd name="connsiteX60" fmla="*/ 418101 w 608415"/>
              <a:gd name="connsiteY60" fmla="*/ 171820 h 570733"/>
              <a:gd name="connsiteX61" fmla="*/ 397512 w 608415"/>
              <a:gd name="connsiteY61" fmla="*/ 192502 h 570733"/>
              <a:gd name="connsiteX62" fmla="*/ 359868 w 608415"/>
              <a:gd name="connsiteY62" fmla="*/ 192502 h 570733"/>
              <a:gd name="connsiteX63" fmla="*/ 339279 w 608415"/>
              <a:gd name="connsiteY63" fmla="*/ 171820 h 570733"/>
              <a:gd name="connsiteX64" fmla="*/ 359868 w 608415"/>
              <a:gd name="connsiteY64" fmla="*/ 151292 h 570733"/>
              <a:gd name="connsiteX65" fmla="*/ 246751 w 608415"/>
              <a:gd name="connsiteY65" fmla="*/ 151292 h 570733"/>
              <a:gd name="connsiteX66" fmla="*/ 284395 w 608415"/>
              <a:gd name="connsiteY66" fmla="*/ 151292 h 570733"/>
              <a:gd name="connsiteX67" fmla="*/ 304984 w 608415"/>
              <a:gd name="connsiteY67" fmla="*/ 171820 h 570733"/>
              <a:gd name="connsiteX68" fmla="*/ 284395 w 608415"/>
              <a:gd name="connsiteY68" fmla="*/ 192502 h 570733"/>
              <a:gd name="connsiteX69" fmla="*/ 246751 w 608415"/>
              <a:gd name="connsiteY69" fmla="*/ 192502 h 570733"/>
              <a:gd name="connsiteX70" fmla="*/ 226162 w 608415"/>
              <a:gd name="connsiteY70" fmla="*/ 171820 h 570733"/>
              <a:gd name="connsiteX71" fmla="*/ 246751 w 608415"/>
              <a:gd name="connsiteY71" fmla="*/ 151292 h 570733"/>
              <a:gd name="connsiteX72" fmla="*/ 191897 w 608415"/>
              <a:gd name="connsiteY72" fmla="*/ 79013 h 570733"/>
              <a:gd name="connsiteX73" fmla="*/ 191897 w 608415"/>
              <a:gd name="connsiteY73" fmla="*/ 416083 h 570733"/>
              <a:gd name="connsiteX74" fmla="*/ 567239 w 608415"/>
              <a:gd name="connsiteY74" fmla="*/ 416083 h 570733"/>
              <a:gd name="connsiteX75" fmla="*/ 567239 w 608415"/>
              <a:gd name="connsiteY75" fmla="*/ 79013 h 570733"/>
              <a:gd name="connsiteX76" fmla="*/ 41176 w 608415"/>
              <a:gd name="connsiteY76" fmla="*/ 41117 h 570733"/>
              <a:gd name="connsiteX77" fmla="*/ 41176 w 608415"/>
              <a:gd name="connsiteY77" fmla="*/ 453978 h 570733"/>
              <a:gd name="connsiteX78" fmla="*/ 150721 w 608415"/>
              <a:gd name="connsiteY78" fmla="*/ 453978 h 570733"/>
              <a:gd name="connsiteX79" fmla="*/ 150721 w 608415"/>
              <a:gd name="connsiteY79" fmla="*/ 41117 h 570733"/>
              <a:gd name="connsiteX80" fmla="*/ 20588 w 608415"/>
              <a:gd name="connsiteY80" fmla="*/ 0 h 570733"/>
              <a:gd name="connsiteX81" fmla="*/ 171309 w 608415"/>
              <a:gd name="connsiteY81" fmla="*/ 0 h 570733"/>
              <a:gd name="connsiteX82" fmla="*/ 191897 w 608415"/>
              <a:gd name="connsiteY82" fmla="*/ 20558 h 570733"/>
              <a:gd name="connsiteX83" fmla="*/ 191897 w 608415"/>
              <a:gd name="connsiteY83" fmla="*/ 37895 h 570733"/>
              <a:gd name="connsiteX84" fmla="*/ 587827 w 608415"/>
              <a:gd name="connsiteY84" fmla="*/ 37895 h 570733"/>
              <a:gd name="connsiteX85" fmla="*/ 608415 w 608415"/>
              <a:gd name="connsiteY85" fmla="*/ 58454 h 570733"/>
              <a:gd name="connsiteX86" fmla="*/ 608415 w 608415"/>
              <a:gd name="connsiteY86" fmla="*/ 436642 h 570733"/>
              <a:gd name="connsiteX87" fmla="*/ 587827 w 608415"/>
              <a:gd name="connsiteY87" fmla="*/ 457200 h 570733"/>
              <a:gd name="connsiteX88" fmla="*/ 342771 w 608415"/>
              <a:gd name="connsiteY88" fmla="*/ 457200 h 570733"/>
              <a:gd name="connsiteX89" fmla="*/ 342771 w 608415"/>
              <a:gd name="connsiteY89" fmla="*/ 513046 h 570733"/>
              <a:gd name="connsiteX90" fmla="*/ 285002 w 608415"/>
              <a:gd name="connsiteY90" fmla="*/ 570733 h 570733"/>
              <a:gd name="connsiteX91" fmla="*/ 133052 w 608415"/>
              <a:gd name="connsiteY91" fmla="*/ 570733 h 570733"/>
              <a:gd name="connsiteX92" fmla="*/ 75437 w 608415"/>
              <a:gd name="connsiteY92" fmla="*/ 513046 h 570733"/>
              <a:gd name="connsiteX93" fmla="*/ 75437 w 608415"/>
              <a:gd name="connsiteY93" fmla="*/ 495096 h 570733"/>
              <a:gd name="connsiteX94" fmla="*/ 20588 w 608415"/>
              <a:gd name="connsiteY94" fmla="*/ 495096 h 570733"/>
              <a:gd name="connsiteX95" fmla="*/ 0 w 608415"/>
              <a:gd name="connsiteY95" fmla="*/ 474537 h 570733"/>
              <a:gd name="connsiteX96" fmla="*/ 0 w 608415"/>
              <a:gd name="connsiteY96" fmla="*/ 20558 h 570733"/>
              <a:gd name="connsiteX97" fmla="*/ 20588 w 608415"/>
              <a:gd name="connsiteY97" fmla="*/ 0 h 570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608415" h="570733">
                <a:moveTo>
                  <a:pt x="191897" y="457200"/>
                </a:moveTo>
                <a:lnTo>
                  <a:pt x="191897" y="474537"/>
                </a:lnTo>
                <a:cubicBezTo>
                  <a:pt x="191897" y="485890"/>
                  <a:pt x="182678" y="495096"/>
                  <a:pt x="171309" y="495096"/>
                </a:cubicBezTo>
                <a:lnTo>
                  <a:pt x="116613" y="495096"/>
                </a:lnTo>
                <a:lnTo>
                  <a:pt x="116613" y="513046"/>
                </a:lnTo>
                <a:cubicBezTo>
                  <a:pt x="116613" y="522098"/>
                  <a:pt x="123988" y="529616"/>
                  <a:pt x="133052" y="529616"/>
                </a:cubicBezTo>
                <a:lnTo>
                  <a:pt x="285002" y="529616"/>
                </a:lnTo>
                <a:cubicBezTo>
                  <a:pt x="294067" y="529616"/>
                  <a:pt x="301442" y="522098"/>
                  <a:pt x="301442" y="513046"/>
                </a:cubicBezTo>
                <a:lnTo>
                  <a:pt x="301442" y="457200"/>
                </a:lnTo>
                <a:close/>
                <a:moveTo>
                  <a:pt x="472913" y="302514"/>
                </a:moveTo>
                <a:lnTo>
                  <a:pt x="510557" y="302514"/>
                </a:lnTo>
                <a:cubicBezTo>
                  <a:pt x="521927" y="302514"/>
                  <a:pt x="531146" y="311722"/>
                  <a:pt x="531146" y="323231"/>
                </a:cubicBezTo>
                <a:cubicBezTo>
                  <a:pt x="531146" y="334588"/>
                  <a:pt x="521927" y="343795"/>
                  <a:pt x="510557" y="343795"/>
                </a:cubicBezTo>
                <a:lnTo>
                  <a:pt x="472913" y="343795"/>
                </a:lnTo>
                <a:cubicBezTo>
                  <a:pt x="461543" y="343795"/>
                  <a:pt x="452324" y="334588"/>
                  <a:pt x="452324" y="323231"/>
                </a:cubicBezTo>
                <a:cubicBezTo>
                  <a:pt x="452324" y="311722"/>
                  <a:pt x="461543" y="302514"/>
                  <a:pt x="472913" y="302514"/>
                </a:cubicBezTo>
                <a:close/>
                <a:moveTo>
                  <a:pt x="359868" y="302514"/>
                </a:moveTo>
                <a:lnTo>
                  <a:pt x="397512" y="302514"/>
                </a:lnTo>
                <a:cubicBezTo>
                  <a:pt x="408882" y="302514"/>
                  <a:pt x="418101" y="311722"/>
                  <a:pt x="418101" y="323231"/>
                </a:cubicBezTo>
                <a:cubicBezTo>
                  <a:pt x="418101" y="334588"/>
                  <a:pt x="408882" y="343795"/>
                  <a:pt x="397512" y="343795"/>
                </a:cubicBezTo>
                <a:lnTo>
                  <a:pt x="359868" y="343795"/>
                </a:lnTo>
                <a:cubicBezTo>
                  <a:pt x="348498" y="343795"/>
                  <a:pt x="339279" y="334588"/>
                  <a:pt x="339279" y="323231"/>
                </a:cubicBezTo>
                <a:cubicBezTo>
                  <a:pt x="339279" y="311722"/>
                  <a:pt x="348498" y="302514"/>
                  <a:pt x="359868" y="302514"/>
                </a:cubicBezTo>
                <a:close/>
                <a:moveTo>
                  <a:pt x="246751" y="302514"/>
                </a:moveTo>
                <a:lnTo>
                  <a:pt x="284395" y="302514"/>
                </a:lnTo>
                <a:cubicBezTo>
                  <a:pt x="295765" y="302514"/>
                  <a:pt x="304984" y="311722"/>
                  <a:pt x="304984" y="323231"/>
                </a:cubicBezTo>
                <a:cubicBezTo>
                  <a:pt x="304984" y="334588"/>
                  <a:pt x="295765" y="343795"/>
                  <a:pt x="284395" y="343795"/>
                </a:cubicBezTo>
                <a:lnTo>
                  <a:pt x="246751" y="343795"/>
                </a:lnTo>
                <a:cubicBezTo>
                  <a:pt x="235381" y="343795"/>
                  <a:pt x="226162" y="334588"/>
                  <a:pt x="226162" y="323231"/>
                </a:cubicBezTo>
                <a:cubicBezTo>
                  <a:pt x="226162" y="311722"/>
                  <a:pt x="235381" y="302514"/>
                  <a:pt x="246751" y="302514"/>
                </a:cubicBezTo>
                <a:close/>
                <a:moveTo>
                  <a:pt x="472913" y="226868"/>
                </a:moveTo>
                <a:lnTo>
                  <a:pt x="510557" y="226868"/>
                </a:lnTo>
                <a:cubicBezTo>
                  <a:pt x="521927" y="226868"/>
                  <a:pt x="531146" y="236075"/>
                  <a:pt x="531146" y="247432"/>
                </a:cubicBezTo>
                <a:cubicBezTo>
                  <a:pt x="531146" y="258941"/>
                  <a:pt x="521927" y="268149"/>
                  <a:pt x="510557" y="268149"/>
                </a:cubicBezTo>
                <a:lnTo>
                  <a:pt x="472913" y="268149"/>
                </a:lnTo>
                <a:cubicBezTo>
                  <a:pt x="461543" y="268149"/>
                  <a:pt x="452324" y="258941"/>
                  <a:pt x="452324" y="247432"/>
                </a:cubicBezTo>
                <a:cubicBezTo>
                  <a:pt x="452324" y="236075"/>
                  <a:pt x="461543" y="226868"/>
                  <a:pt x="472913" y="226868"/>
                </a:cubicBezTo>
                <a:close/>
                <a:moveTo>
                  <a:pt x="359868" y="226868"/>
                </a:moveTo>
                <a:lnTo>
                  <a:pt x="397512" y="226868"/>
                </a:lnTo>
                <a:cubicBezTo>
                  <a:pt x="408882" y="226868"/>
                  <a:pt x="418101" y="236075"/>
                  <a:pt x="418101" y="247432"/>
                </a:cubicBezTo>
                <a:cubicBezTo>
                  <a:pt x="418101" y="258941"/>
                  <a:pt x="408882" y="268149"/>
                  <a:pt x="397512" y="268149"/>
                </a:cubicBezTo>
                <a:lnTo>
                  <a:pt x="359868" y="268149"/>
                </a:lnTo>
                <a:cubicBezTo>
                  <a:pt x="348498" y="268149"/>
                  <a:pt x="339279" y="258941"/>
                  <a:pt x="339279" y="247432"/>
                </a:cubicBezTo>
                <a:cubicBezTo>
                  <a:pt x="339279" y="236075"/>
                  <a:pt x="348498" y="226868"/>
                  <a:pt x="359868" y="226868"/>
                </a:cubicBezTo>
                <a:close/>
                <a:moveTo>
                  <a:pt x="246751" y="226868"/>
                </a:moveTo>
                <a:lnTo>
                  <a:pt x="284395" y="226868"/>
                </a:lnTo>
                <a:cubicBezTo>
                  <a:pt x="295765" y="226868"/>
                  <a:pt x="304984" y="236075"/>
                  <a:pt x="304984" y="247432"/>
                </a:cubicBezTo>
                <a:cubicBezTo>
                  <a:pt x="304984" y="258941"/>
                  <a:pt x="295765" y="268149"/>
                  <a:pt x="284395" y="268149"/>
                </a:cubicBezTo>
                <a:lnTo>
                  <a:pt x="246751" y="268149"/>
                </a:lnTo>
                <a:cubicBezTo>
                  <a:pt x="235381" y="268149"/>
                  <a:pt x="226162" y="258941"/>
                  <a:pt x="226162" y="247432"/>
                </a:cubicBezTo>
                <a:cubicBezTo>
                  <a:pt x="226162" y="236075"/>
                  <a:pt x="235381" y="226868"/>
                  <a:pt x="246751" y="226868"/>
                </a:cubicBezTo>
                <a:close/>
                <a:moveTo>
                  <a:pt x="472913" y="151292"/>
                </a:moveTo>
                <a:lnTo>
                  <a:pt x="510557" y="151292"/>
                </a:lnTo>
                <a:cubicBezTo>
                  <a:pt x="521927" y="151292"/>
                  <a:pt x="531146" y="160484"/>
                  <a:pt x="531146" y="171820"/>
                </a:cubicBezTo>
                <a:cubicBezTo>
                  <a:pt x="531146" y="183157"/>
                  <a:pt x="521927" y="192502"/>
                  <a:pt x="510557" y="192502"/>
                </a:cubicBezTo>
                <a:lnTo>
                  <a:pt x="472913" y="192502"/>
                </a:lnTo>
                <a:cubicBezTo>
                  <a:pt x="461543" y="192502"/>
                  <a:pt x="452324" y="183157"/>
                  <a:pt x="452324" y="171820"/>
                </a:cubicBezTo>
                <a:cubicBezTo>
                  <a:pt x="452324" y="160484"/>
                  <a:pt x="461543" y="151292"/>
                  <a:pt x="472913" y="151292"/>
                </a:cubicBezTo>
                <a:close/>
                <a:moveTo>
                  <a:pt x="359868" y="151292"/>
                </a:moveTo>
                <a:lnTo>
                  <a:pt x="397512" y="151292"/>
                </a:lnTo>
                <a:cubicBezTo>
                  <a:pt x="408882" y="151292"/>
                  <a:pt x="418101" y="160484"/>
                  <a:pt x="418101" y="171820"/>
                </a:cubicBezTo>
                <a:cubicBezTo>
                  <a:pt x="418101" y="183157"/>
                  <a:pt x="408882" y="192502"/>
                  <a:pt x="397512" y="192502"/>
                </a:cubicBezTo>
                <a:lnTo>
                  <a:pt x="359868" y="192502"/>
                </a:lnTo>
                <a:cubicBezTo>
                  <a:pt x="348498" y="192502"/>
                  <a:pt x="339279" y="183157"/>
                  <a:pt x="339279" y="171820"/>
                </a:cubicBezTo>
                <a:cubicBezTo>
                  <a:pt x="339279" y="160484"/>
                  <a:pt x="348498" y="151292"/>
                  <a:pt x="359868" y="151292"/>
                </a:cubicBezTo>
                <a:close/>
                <a:moveTo>
                  <a:pt x="246751" y="151292"/>
                </a:moveTo>
                <a:lnTo>
                  <a:pt x="284395" y="151292"/>
                </a:lnTo>
                <a:cubicBezTo>
                  <a:pt x="295765" y="151292"/>
                  <a:pt x="304984" y="160484"/>
                  <a:pt x="304984" y="171820"/>
                </a:cubicBezTo>
                <a:cubicBezTo>
                  <a:pt x="304984" y="183157"/>
                  <a:pt x="295765" y="192502"/>
                  <a:pt x="284395" y="192502"/>
                </a:cubicBezTo>
                <a:lnTo>
                  <a:pt x="246751" y="192502"/>
                </a:lnTo>
                <a:cubicBezTo>
                  <a:pt x="235381" y="192502"/>
                  <a:pt x="226162" y="183157"/>
                  <a:pt x="226162" y="171820"/>
                </a:cubicBezTo>
                <a:cubicBezTo>
                  <a:pt x="226162" y="160484"/>
                  <a:pt x="235381" y="151292"/>
                  <a:pt x="246751" y="151292"/>
                </a:cubicBezTo>
                <a:close/>
                <a:moveTo>
                  <a:pt x="191897" y="79013"/>
                </a:moveTo>
                <a:lnTo>
                  <a:pt x="191897" y="416083"/>
                </a:lnTo>
                <a:lnTo>
                  <a:pt x="567239" y="416083"/>
                </a:lnTo>
                <a:lnTo>
                  <a:pt x="567239" y="79013"/>
                </a:lnTo>
                <a:close/>
                <a:moveTo>
                  <a:pt x="41176" y="41117"/>
                </a:moveTo>
                <a:lnTo>
                  <a:pt x="41176" y="453978"/>
                </a:lnTo>
                <a:lnTo>
                  <a:pt x="150721" y="453978"/>
                </a:lnTo>
                <a:lnTo>
                  <a:pt x="150721" y="41117"/>
                </a:lnTo>
                <a:close/>
                <a:moveTo>
                  <a:pt x="20588" y="0"/>
                </a:moveTo>
                <a:lnTo>
                  <a:pt x="171309" y="0"/>
                </a:lnTo>
                <a:cubicBezTo>
                  <a:pt x="182678" y="0"/>
                  <a:pt x="191897" y="9205"/>
                  <a:pt x="191897" y="20558"/>
                </a:cubicBezTo>
                <a:lnTo>
                  <a:pt x="191897" y="37895"/>
                </a:lnTo>
                <a:lnTo>
                  <a:pt x="587827" y="37895"/>
                </a:lnTo>
                <a:cubicBezTo>
                  <a:pt x="599197" y="37895"/>
                  <a:pt x="608415" y="47101"/>
                  <a:pt x="608415" y="58454"/>
                </a:cubicBezTo>
                <a:lnTo>
                  <a:pt x="608415" y="436642"/>
                </a:lnTo>
                <a:cubicBezTo>
                  <a:pt x="608415" y="447995"/>
                  <a:pt x="599197" y="457200"/>
                  <a:pt x="587827" y="457200"/>
                </a:cubicBezTo>
                <a:lnTo>
                  <a:pt x="342771" y="457200"/>
                </a:lnTo>
                <a:lnTo>
                  <a:pt x="342771" y="513046"/>
                </a:lnTo>
                <a:cubicBezTo>
                  <a:pt x="342771" y="544805"/>
                  <a:pt x="316806" y="570733"/>
                  <a:pt x="285002" y="570733"/>
                </a:cubicBezTo>
                <a:lnTo>
                  <a:pt x="133052" y="570733"/>
                </a:lnTo>
                <a:cubicBezTo>
                  <a:pt x="101249" y="570733"/>
                  <a:pt x="75437" y="544805"/>
                  <a:pt x="75437" y="513046"/>
                </a:cubicBezTo>
                <a:lnTo>
                  <a:pt x="75437" y="495096"/>
                </a:lnTo>
                <a:lnTo>
                  <a:pt x="20588" y="495096"/>
                </a:lnTo>
                <a:cubicBezTo>
                  <a:pt x="9218" y="495096"/>
                  <a:pt x="0" y="485890"/>
                  <a:pt x="0" y="474537"/>
                </a:cubicBezTo>
                <a:lnTo>
                  <a:pt x="0" y="20558"/>
                </a:lnTo>
                <a:cubicBezTo>
                  <a:pt x="0" y="9205"/>
                  <a:pt x="9218" y="0"/>
                  <a:pt x="20588" y="0"/>
                </a:cubicBezTo>
                <a:close/>
              </a:path>
            </a:pathLst>
          </a:custGeom>
          <a:solidFill>
            <a:srgbClr val="56C4D2"/>
          </a:solidFill>
          <a:ln>
            <a:noFill/>
          </a:ln>
        </p:spPr>
        <p:txBody>
          <a:bodyPr/>
          <a:lstStyle/>
          <a:p>
            <a:pPr fontAlgn="ctr"/>
            <a:endParaRPr lang="en-US" altLang="zh-CN" dirty="0">
              <a:latin typeface="Huawei Sans" panose="020C0503030203020204" pitchFamily="34" charset="0"/>
            </a:endParaRPr>
          </a:p>
        </p:txBody>
      </p:sp>
      <p:sp>
        <p:nvSpPr>
          <p:cNvPr id="84" name="send_316556"/>
          <p:cNvSpPr>
            <a:spLocks noChangeAspect="1"/>
          </p:cNvSpPr>
          <p:nvPr/>
        </p:nvSpPr>
        <p:spPr bwMode="gray">
          <a:xfrm>
            <a:off x="9646280" y="5199130"/>
            <a:ext cx="571721" cy="310194"/>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 name="connsiteX40" fmla="*/ 325000 h 606722"/>
              <a:gd name="connsiteY40" fmla="*/ 325000 h 606722"/>
              <a:gd name="connsiteX41" fmla="*/ 325000 h 606722"/>
              <a:gd name="connsiteY41" fmla="*/ 325000 h 606722"/>
              <a:gd name="connsiteX42" fmla="*/ 325000 h 606722"/>
              <a:gd name="connsiteY42" fmla="*/ 325000 h 606722"/>
              <a:gd name="connsiteX43" fmla="*/ 325000 h 606722"/>
              <a:gd name="connsiteY43" fmla="*/ 325000 h 606722"/>
              <a:gd name="connsiteX44" fmla="*/ 325000 h 606722"/>
              <a:gd name="connsiteY44" fmla="*/ 325000 h 606722"/>
              <a:gd name="connsiteX45" fmla="*/ 325000 h 606722"/>
              <a:gd name="connsiteY45" fmla="*/ 325000 h 606722"/>
              <a:gd name="connsiteX46" fmla="*/ 325000 h 606722"/>
              <a:gd name="connsiteY46" fmla="*/ 325000 h 606722"/>
              <a:gd name="connsiteX47" fmla="*/ 325000 h 606722"/>
              <a:gd name="connsiteY47" fmla="*/ 325000 h 606722"/>
              <a:gd name="connsiteX48" fmla="*/ 325000 h 606722"/>
              <a:gd name="connsiteY48" fmla="*/ 325000 h 606722"/>
              <a:gd name="connsiteX49" fmla="*/ 325000 h 606722"/>
              <a:gd name="connsiteY49" fmla="*/ 325000 h 606722"/>
              <a:gd name="connsiteX50" fmla="*/ 325000 h 606722"/>
              <a:gd name="connsiteY50" fmla="*/ 325000 h 606722"/>
              <a:gd name="connsiteX51" fmla="*/ 325000 h 606722"/>
              <a:gd name="connsiteY51" fmla="*/ 325000 h 606722"/>
              <a:gd name="connsiteX52" fmla="*/ 325000 h 606722"/>
              <a:gd name="connsiteY52" fmla="*/ 325000 h 606722"/>
              <a:gd name="connsiteX53" fmla="*/ 325000 h 606722"/>
              <a:gd name="connsiteY53" fmla="*/ 325000 h 606722"/>
              <a:gd name="connsiteX54" fmla="*/ 325000 h 606722"/>
              <a:gd name="connsiteY54" fmla="*/ 325000 h 606722"/>
              <a:gd name="connsiteX55" fmla="*/ 325000 h 606722"/>
              <a:gd name="connsiteY55" fmla="*/ 325000 h 606722"/>
              <a:gd name="connsiteX56" fmla="*/ 325000 h 606722"/>
              <a:gd name="connsiteY56" fmla="*/ 325000 h 606722"/>
              <a:gd name="connsiteX57" fmla="*/ 325000 h 606722"/>
              <a:gd name="connsiteY57" fmla="*/ 325000 h 606722"/>
              <a:gd name="connsiteX58" fmla="*/ 325000 h 606722"/>
              <a:gd name="connsiteY58" fmla="*/ 325000 h 606722"/>
              <a:gd name="connsiteX59" fmla="*/ 325000 h 606722"/>
              <a:gd name="connsiteY59" fmla="*/ 325000 h 606722"/>
              <a:gd name="connsiteX60" fmla="*/ 325000 h 606722"/>
              <a:gd name="connsiteY60" fmla="*/ 325000 h 606722"/>
              <a:gd name="connsiteX61" fmla="*/ 325000 h 606722"/>
              <a:gd name="connsiteY61" fmla="*/ 325000 h 606722"/>
              <a:gd name="connsiteX62" fmla="*/ 325000 h 606722"/>
              <a:gd name="connsiteY62" fmla="*/ 325000 h 606722"/>
              <a:gd name="connsiteX63" fmla="*/ 325000 h 606722"/>
              <a:gd name="connsiteY63" fmla="*/ 325000 h 606722"/>
              <a:gd name="connsiteX64" fmla="*/ 325000 h 606722"/>
              <a:gd name="connsiteY64" fmla="*/ 325000 h 606722"/>
              <a:gd name="connsiteX65" fmla="*/ 325000 h 606722"/>
              <a:gd name="connsiteY65" fmla="*/ 325000 h 606722"/>
              <a:gd name="connsiteX66" fmla="*/ 325000 h 606722"/>
              <a:gd name="connsiteY66" fmla="*/ 325000 h 606722"/>
              <a:gd name="connsiteX67" fmla="*/ 325000 h 606722"/>
              <a:gd name="connsiteY67" fmla="*/ 325000 h 606722"/>
              <a:gd name="connsiteX68" fmla="*/ 325000 h 606722"/>
              <a:gd name="connsiteY68" fmla="*/ 325000 h 606722"/>
              <a:gd name="connsiteX69" fmla="*/ 325000 h 606722"/>
              <a:gd name="connsiteY69" fmla="*/ 325000 h 606722"/>
              <a:gd name="connsiteX70" fmla="*/ 325000 h 606722"/>
              <a:gd name="connsiteY70" fmla="*/ 325000 h 606722"/>
              <a:gd name="connsiteX71" fmla="*/ 325000 h 606722"/>
              <a:gd name="connsiteY71" fmla="*/ 325000 h 606722"/>
              <a:gd name="connsiteX72" fmla="*/ 325000 h 606722"/>
              <a:gd name="connsiteY72"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07639" h="329682">
                <a:moveTo>
                  <a:pt x="91952" y="271042"/>
                </a:moveTo>
                <a:lnTo>
                  <a:pt x="100673" y="271042"/>
                </a:lnTo>
                <a:cubicBezTo>
                  <a:pt x="106546" y="271042"/>
                  <a:pt x="111352" y="275841"/>
                  <a:pt x="111352" y="281706"/>
                </a:cubicBezTo>
                <a:cubicBezTo>
                  <a:pt x="111352" y="287572"/>
                  <a:pt x="106546" y="292282"/>
                  <a:pt x="100673" y="292282"/>
                </a:cubicBezTo>
                <a:lnTo>
                  <a:pt x="91952" y="292282"/>
                </a:lnTo>
                <a:cubicBezTo>
                  <a:pt x="86079" y="292282"/>
                  <a:pt x="81362" y="287572"/>
                  <a:pt x="81362" y="281706"/>
                </a:cubicBezTo>
                <a:cubicBezTo>
                  <a:pt x="81362" y="275841"/>
                  <a:pt x="86079" y="271042"/>
                  <a:pt x="91952" y="271042"/>
                </a:cubicBezTo>
                <a:close/>
                <a:moveTo>
                  <a:pt x="10680" y="271042"/>
                </a:moveTo>
                <a:lnTo>
                  <a:pt x="56517" y="271042"/>
                </a:lnTo>
                <a:cubicBezTo>
                  <a:pt x="62391" y="271042"/>
                  <a:pt x="67108" y="275841"/>
                  <a:pt x="67108" y="281706"/>
                </a:cubicBezTo>
                <a:cubicBezTo>
                  <a:pt x="67108" y="287572"/>
                  <a:pt x="62391" y="292282"/>
                  <a:pt x="56517" y="292282"/>
                </a:cubicBezTo>
                <a:lnTo>
                  <a:pt x="10680" y="292282"/>
                </a:lnTo>
                <a:cubicBezTo>
                  <a:pt x="4806" y="292282"/>
                  <a:pt x="0" y="287572"/>
                  <a:pt x="0" y="281706"/>
                </a:cubicBezTo>
                <a:cubicBezTo>
                  <a:pt x="0" y="275841"/>
                  <a:pt x="4806" y="271042"/>
                  <a:pt x="10680" y="271042"/>
                </a:cubicBezTo>
                <a:close/>
                <a:moveTo>
                  <a:pt x="53229" y="186011"/>
                </a:moveTo>
                <a:lnTo>
                  <a:pt x="129042" y="186011"/>
                </a:lnTo>
                <a:cubicBezTo>
                  <a:pt x="134915" y="186011"/>
                  <a:pt x="139720" y="190810"/>
                  <a:pt x="139720" y="196675"/>
                </a:cubicBezTo>
                <a:cubicBezTo>
                  <a:pt x="139720" y="202541"/>
                  <a:pt x="134915" y="207251"/>
                  <a:pt x="129042" y="207251"/>
                </a:cubicBezTo>
                <a:lnTo>
                  <a:pt x="53229" y="207251"/>
                </a:lnTo>
                <a:cubicBezTo>
                  <a:pt x="47356" y="207251"/>
                  <a:pt x="42551" y="202541"/>
                  <a:pt x="42551" y="196675"/>
                </a:cubicBezTo>
                <a:cubicBezTo>
                  <a:pt x="42551" y="190810"/>
                  <a:pt x="47356" y="186011"/>
                  <a:pt x="53229" y="186011"/>
                </a:cubicBezTo>
                <a:close/>
                <a:moveTo>
                  <a:pt x="10681" y="122290"/>
                </a:moveTo>
                <a:lnTo>
                  <a:pt x="100671" y="122290"/>
                </a:lnTo>
                <a:cubicBezTo>
                  <a:pt x="106545" y="122290"/>
                  <a:pt x="111352" y="127089"/>
                  <a:pt x="111352" y="132954"/>
                </a:cubicBezTo>
                <a:cubicBezTo>
                  <a:pt x="111352" y="138820"/>
                  <a:pt x="106545" y="143530"/>
                  <a:pt x="100671" y="143530"/>
                </a:cubicBezTo>
                <a:lnTo>
                  <a:pt x="10681" y="143530"/>
                </a:lnTo>
                <a:cubicBezTo>
                  <a:pt x="4807" y="143530"/>
                  <a:pt x="0" y="138820"/>
                  <a:pt x="0" y="132954"/>
                </a:cubicBezTo>
                <a:cubicBezTo>
                  <a:pt x="0" y="127089"/>
                  <a:pt x="4807" y="122290"/>
                  <a:pt x="10681" y="122290"/>
                </a:cubicBezTo>
                <a:close/>
                <a:moveTo>
                  <a:pt x="38959" y="37329"/>
                </a:moveTo>
                <a:lnTo>
                  <a:pt x="121911" y="37329"/>
                </a:lnTo>
                <a:cubicBezTo>
                  <a:pt x="127786" y="37329"/>
                  <a:pt x="132592" y="42128"/>
                  <a:pt x="132592" y="47993"/>
                </a:cubicBezTo>
                <a:cubicBezTo>
                  <a:pt x="132592" y="53859"/>
                  <a:pt x="127786" y="58569"/>
                  <a:pt x="121911" y="58569"/>
                </a:cubicBezTo>
                <a:lnTo>
                  <a:pt x="38959" y="58569"/>
                </a:lnTo>
                <a:cubicBezTo>
                  <a:pt x="33084" y="58569"/>
                  <a:pt x="28367" y="53859"/>
                  <a:pt x="28367" y="47993"/>
                </a:cubicBezTo>
                <a:cubicBezTo>
                  <a:pt x="28367" y="42128"/>
                  <a:pt x="33084" y="37329"/>
                  <a:pt x="38959" y="37329"/>
                </a:cubicBezTo>
                <a:close/>
                <a:moveTo>
                  <a:pt x="586368" y="34399"/>
                </a:moveTo>
                <a:lnTo>
                  <a:pt x="440321" y="164797"/>
                </a:lnTo>
                <a:lnTo>
                  <a:pt x="586368" y="295283"/>
                </a:lnTo>
                <a:close/>
                <a:moveTo>
                  <a:pt x="198067" y="21244"/>
                </a:moveTo>
                <a:lnTo>
                  <a:pt x="254136" y="71287"/>
                </a:lnTo>
                <a:cubicBezTo>
                  <a:pt x="258497" y="75198"/>
                  <a:pt x="258853" y="81954"/>
                  <a:pt x="254937" y="86309"/>
                </a:cubicBezTo>
                <a:cubicBezTo>
                  <a:pt x="252890" y="88709"/>
                  <a:pt x="249953" y="89865"/>
                  <a:pt x="247016" y="89865"/>
                </a:cubicBezTo>
                <a:cubicBezTo>
                  <a:pt x="244524" y="89865"/>
                  <a:pt x="241943" y="88976"/>
                  <a:pt x="239896" y="87198"/>
                </a:cubicBezTo>
                <a:lnTo>
                  <a:pt x="180890" y="34399"/>
                </a:lnTo>
                <a:lnTo>
                  <a:pt x="180890" y="295283"/>
                </a:lnTo>
                <a:lnTo>
                  <a:pt x="326848" y="164797"/>
                </a:lnTo>
                <a:lnTo>
                  <a:pt x="267041" y="111375"/>
                </a:lnTo>
                <a:cubicBezTo>
                  <a:pt x="262680" y="107464"/>
                  <a:pt x="262324" y="100798"/>
                  <a:pt x="266240" y="96354"/>
                </a:cubicBezTo>
                <a:cubicBezTo>
                  <a:pt x="270156" y="91998"/>
                  <a:pt x="276830" y="91643"/>
                  <a:pt x="281191" y="95554"/>
                </a:cubicBezTo>
                <a:lnTo>
                  <a:pt x="383629" y="187018"/>
                </a:lnTo>
                <a:lnTo>
                  <a:pt x="569103" y="21244"/>
                </a:lnTo>
                <a:close/>
                <a:moveTo>
                  <a:pt x="170210" y="0"/>
                </a:moveTo>
                <a:lnTo>
                  <a:pt x="596959" y="0"/>
                </a:lnTo>
                <a:cubicBezTo>
                  <a:pt x="602833" y="0"/>
                  <a:pt x="607639" y="4711"/>
                  <a:pt x="607639" y="10578"/>
                </a:cubicBezTo>
                <a:lnTo>
                  <a:pt x="607639" y="319016"/>
                </a:lnTo>
                <a:cubicBezTo>
                  <a:pt x="607639" y="324882"/>
                  <a:pt x="602833" y="329682"/>
                  <a:pt x="596959" y="329682"/>
                </a:cubicBezTo>
                <a:lnTo>
                  <a:pt x="538754" y="329682"/>
                </a:lnTo>
                <a:cubicBezTo>
                  <a:pt x="532880" y="329682"/>
                  <a:pt x="528074" y="324882"/>
                  <a:pt x="528074" y="319016"/>
                </a:cubicBezTo>
                <a:cubicBezTo>
                  <a:pt x="528074" y="313149"/>
                  <a:pt x="532880" y="308438"/>
                  <a:pt x="538754" y="308438"/>
                </a:cubicBezTo>
                <a:lnTo>
                  <a:pt x="569103" y="308438"/>
                </a:lnTo>
                <a:lnTo>
                  <a:pt x="424390" y="179107"/>
                </a:lnTo>
                <a:lnTo>
                  <a:pt x="390660" y="209240"/>
                </a:lnTo>
                <a:cubicBezTo>
                  <a:pt x="388702" y="211018"/>
                  <a:pt x="386121" y="211907"/>
                  <a:pt x="383629" y="211907"/>
                </a:cubicBezTo>
                <a:cubicBezTo>
                  <a:pt x="381048" y="211907"/>
                  <a:pt x="378556" y="211018"/>
                  <a:pt x="376509" y="209240"/>
                </a:cubicBezTo>
                <a:lnTo>
                  <a:pt x="342779" y="179107"/>
                </a:lnTo>
                <a:lnTo>
                  <a:pt x="198067" y="308438"/>
                </a:lnTo>
                <a:lnTo>
                  <a:pt x="503243" y="308438"/>
                </a:lnTo>
                <a:cubicBezTo>
                  <a:pt x="509117" y="308438"/>
                  <a:pt x="513923" y="313149"/>
                  <a:pt x="513923" y="319016"/>
                </a:cubicBezTo>
                <a:cubicBezTo>
                  <a:pt x="513923" y="324882"/>
                  <a:pt x="509117" y="329682"/>
                  <a:pt x="503243" y="329682"/>
                </a:cubicBezTo>
                <a:lnTo>
                  <a:pt x="170210" y="329682"/>
                </a:lnTo>
                <a:cubicBezTo>
                  <a:pt x="164336" y="329682"/>
                  <a:pt x="159619" y="324882"/>
                  <a:pt x="159619" y="319016"/>
                </a:cubicBezTo>
                <a:lnTo>
                  <a:pt x="159619" y="10578"/>
                </a:lnTo>
                <a:cubicBezTo>
                  <a:pt x="159619" y="4711"/>
                  <a:pt x="164336" y="0"/>
                  <a:pt x="170210" y="0"/>
                </a:cubicBezTo>
                <a:close/>
              </a:path>
            </a:pathLst>
          </a:custGeom>
          <a:solidFill>
            <a:srgbClr val="56C4D2"/>
          </a:solidFill>
          <a:ln>
            <a:noFill/>
          </a:ln>
        </p:spPr>
        <p:txBody>
          <a:bodyPr/>
          <a:lstStyle/>
          <a:p>
            <a:pPr fontAlgn="ctr"/>
            <a:endParaRPr lang="en-US" altLang="zh-CN" dirty="0">
              <a:latin typeface="Huawei Sans" panose="020C0503030203020204" pitchFamily="34" charset="0"/>
            </a:endParaRPr>
          </a:p>
        </p:txBody>
      </p:sp>
      <p:sp>
        <p:nvSpPr>
          <p:cNvPr id="85" name="Rectangle 84"/>
          <p:cNvSpPr/>
          <p:nvPr/>
        </p:nvSpPr>
        <p:spPr bwMode="gray">
          <a:xfrm>
            <a:off x="8438000" y="5117006"/>
            <a:ext cx="1872208" cy="964880"/>
          </a:xfrm>
          <a:prstGeom prst="rect">
            <a:avLst/>
          </a:prstGeom>
          <a:noFill/>
          <a:ln>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86" name="文本框 12"/>
          <p:cNvSpPr txBox="1"/>
          <p:nvPr/>
        </p:nvSpPr>
        <p:spPr bwMode="gray">
          <a:xfrm>
            <a:off x="8252161" y="4805188"/>
            <a:ext cx="2253914" cy="313932"/>
          </a:xfrm>
          <a:prstGeom prst="rect">
            <a:avLst/>
          </a:prstGeom>
          <a:noFill/>
        </p:spPr>
        <p:txBody>
          <a:bodyPr wrap="square" rtlCol="0">
            <a:spAutoFit/>
          </a:bodyPr>
          <a:lstStyle/>
          <a:p>
            <a:pPr algn="ctr" defTabSz="1218784" fontAlgn="ctr">
              <a:lnSpc>
                <a:spcPct val="120000"/>
              </a:lnSpc>
            </a:pPr>
            <a:r>
              <a:rPr lang="en-US" sz="1200" dirty="0">
                <a:solidFill>
                  <a:prstClr val="black"/>
                </a:solidFill>
                <a:latin typeface="Huawei Sans" panose="020C0503030203020204" pitchFamily="34" charset="0"/>
              </a:rPr>
              <a:t>Increasing enterprise services</a:t>
            </a:r>
          </a:p>
        </p:txBody>
      </p:sp>
    </p:spTree>
    <p:custDataLst>
      <p:tags r:id="rId1"/>
    </p:custDataLst>
    <p:extLst>
      <p:ext uri="{BB962C8B-B14F-4D97-AF65-F5344CB8AC3E}">
        <p14:creationId xmlns:p14="http://schemas.microsoft.com/office/powerpoint/2010/main" val="2307594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normAutofit/>
          </a:bodyPr>
          <a:lstStyle/>
          <a:p>
            <a:pPr fontAlgn="ctr"/>
            <a:r>
              <a:rPr lang="en-US" dirty="0">
                <a:latin typeface="Huawei Sans" panose="020C0503030203020204" pitchFamily="34" charset="0"/>
              </a:rPr>
              <a:t>Challenges to Enterprise WAN Interconnection Brought by Multiple Services</a:t>
            </a:r>
          </a:p>
        </p:txBody>
      </p:sp>
      <p:sp>
        <p:nvSpPr>
          <p:cNvPr id="3" name="Text Placeholder 2"/>
          <p:cNvSpPr>
            <a:spLocks noGrp="1"/>
          </p:cNvSpPr>
          <p:nvPr>
            <p:ph type="body" sz="quarter" idx="10"/>
          </p:nvPr>
        </p:nvSpPr>
        <p:spPr bwMode="gray"/>
        <p:txBody>
          <a:bodyPr/>
          <a:lstStyle/>
          <a:p>
            <a:pPr algn="l"/>
            <a:r>
              <a:rPr lang="en-US" sz="1400" dirty="0">
                <a:latin typeface="Huawei Sans" panose="020C0503030203020204" pitchFamily="34" charset="0"/>
              </a:rPr>
              <a:t>Enterprises have poor service traffic awareness capabilities and cannot effectively guarantee key services. In addition, the monitoring capability of service traffic is insufficient, and service traffic cannot be quickly adjusted.</a:t>
            </a:r>
          </a:p>
        </p:txBody>
      </p:sp>
      <p:sp>
        <p:nvSpPr>
          <p:cNvPr id="7" name="圆角矩形 75"/>
          <p:cNvSpPr/>
          <p:nvPr/>
        </p:nvSpPr>
        <p:spPr bwMode="gray">
          <a:xfrm>
            <a:off x="785582" y="2513447"/>
            <a:ext cx="5252988" cy="3688353"/>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marL="105750" indent="-285750" defTabSz="1219272" fontAlgn="ctr">
              <a:lnSpc>
                <a:spcPct val="150000"/>
              </a:lnSpc>
              <a:buSzPct val="80000"/>
              <a:buFont typeface="Wingdings" panose="05000000000000000000" pitchFamily="2" charset="2"/>
              <a:buChar char="l"/>
              <a:defRPr sz="1800">
                <a:solidFill>
                  <a:srgbClr val="000000"/>
                </a:solidFill>
              </a:defRPr>
            </a:pPr>
            <a:endParaRPr lang="en-US" altLang="zh-CN" sz="1400" noProof="1">
              <a:latin typeface="Huawei Sans" panose="020C0503030203020204" pitchFamily="34" charset="0"/>
              <a:ea typeface="方正兰亭黑简体" panose="02000000000000000000" pitchFamily="2" charset="-122"/>
              <a:cs typeface="Arial" pitchFamily="34" charset="0"/>
              <a:sym typeface="Arial"/>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9" name="圆柱形 5"/>
          <p:cNvSpPr/>
          <p:nvPr/>
        </p:nvSpPr>
        <p:spPr bwMode="gray">
          <a:xfrm rot="5400000">
            <a:off x="2917456" y="2894542"/>
            <a:ext cx="821504" cy="2067273"/>
          </a:xfrm>
          <a:prstGeom prst="can">
            <a:avLst>
              <a:gd name="adj" fmla="val 6990"/>
            </a:avLst>
          </a:prstGeom>
          <a:solidFill>
            <a:srgbClr val="00B0F0">
              <a:alpha val="39000"/>
            </a:srgbClr>
          </a:solidFill>
          <a:ln w="3175" cap="flat" cmpd="sng" algn="ctr">
            <a:solidFill>
              <a:srgbClr val="BEE9EE"/>
            </a:solidFill>
            <a:prstDash val="solid"/>
          </a:ln>
          <a:effectLst/>
        </p:spPr>
        <p:txBody>
          <a:bodyPr wrap="none" rtlCol="0" anchor="ctr"/>
          <a:lstStyle/>
          <a:p>
            <a:pPr marL="0" marR="0" lvl="0" indent="0" algn="ctr"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b="0" i="0" u="none" strike="noStrike" kern="0" cap="none" spc="0" normalizeH="0" noProof="0" dirty="0">
              <a:ln>
                <a:noFill/>
              </a:ln>
              <a:solidFill>
                <a:prstClr val="black"/>
              </a:solidFill>
              <a:effectLst/>
              <a:uLnTx/>
              <a:uFillTx/>
              <a:latin typeface="Huawei Sans" panose="020C0503030203020204" pitchFamily="34" charset="0"/>
              <a:ea typeface="方正兰亭黑简体" panose="02000000000000000000" pitchFamily="2" charset="-122"/>
              <a:cs typeface="+mn-cs"/>
            </a:endParaRPr>
          </a:p>
        </p:txBody>
      </p:sp>
      <p:cxnSp>
        <p:nvCxnSpPr>
          <p:cNvPr id="10" name="直接连接符 6"/>
          <p:cNvCxnSpPr/>
          <p:nvPr/>
        </p:nvCxnSpPr>
        <p:spPr bwMode="gray">
          <a:xfrm flipH="1">
            <a:off x="1642918" y="4456251"/>
            <a:ext cx="136570" cy="0"/>
          </a:xfrm>
          <a:prstGeom prst="line">
            <a:avLst/>
          </a:prstGeom>
          <a:noFill/>
          <a:ln w="12700" cap="flat" cmpd="sng" algn="ctr">
            <a:solidFill>
              <a:srgbClr val="4F81BD">
                <a:shade val="95000"/>
                <a:satMod val="105000"/>
              </a:srgbClr>
            </a:solidFill>
            <a:prstDash val="solid"/>
          </a:ln>
          <a:effectLst/>
        </p:spPr>
      </p:cxnSp>
      <p:cxnSp>
        <p:nvCxnSpPr>
          <p:cNvPr id="11" name="直接连接符 7"/>
          <p:cNvCxnSpPr>
            <a:cxnSpLocks/>
          </p:cNvCxnSpPr>
          <p:nvPr/>
        </p:nvCxnSpPr>
        <p:spPr bwMode="gray">
          <a:xfrm flipH="1">
            <a:off x="1811523" y="4195277"/>
            <a:ext cx="471058" cy="133152"/>
          </a:xfrm>
          <a:prstGeom prst="line">
            <a:avLst/>
          </a:prstGeom>
          <a:noFill/>
          <a:ln w="19050" cap="flat" cmpd="sng" algn="ctr">
            <a:solidFill>
              <a:srgbClr val="E98C80"/>
            </a:solidFill>
            <a:prstDash val="solid"/>
          </a:ln>
          <a:effectLst/>
        </p:spPr>
      </p:cxnSp>
      <p:cxnSp>
        <p:nvCxnSpPr>
          <p:cNvPr id="12" name="直接连接符 8"/>
          <p:cNvCxnSpPr/>
          <p:nvPr/>
        </p:nvCxnSpPr>
        <p:spPr bwMode="gray">
          <a:xfrm flipH="1" flipV="1">
            <a:off x="1775539" y="4455389"/>
            <a:ext cx="547392" cy="812290"/>
          </a:xfrm>
          <a:prstGeom prst="line">
            <a:avLst/>
          </a:prstGeom>
          <a:noFill/>
          <a:ln w="19050" cap="flat" cmpd="sng" algn="ctr">
            <a:solidFill>
              <a:srgbClr val="E98C80"/>
            </a:solidFill>
            <a:prstDash val="solid"/>
          </a:ln>
          <a:effectLst/>
        </p:spPr>
      </p:cxnSp>
      <p:grpSp>
        <p:nvGrpSpPr>
          <p:cNvPr id="13" name="组合 9"/>
          <p:cNvGrpSpPr/>
          <p:nvPr/>
        </p:nvGrpSpPr>
        <p:grpSpPr bwMode="gray">
          <a:xfrm>
            <a:off x="2294572" y="3326675"/>
            <a:ext cx="2170203" cy="1004767"/>
            <a:chOff x="956873" y="1341562"/>
            <a:chExt cx="2533393" cy="1423863"/>
          </a:xfrm>
        </p:grpSpPr>
        <p:cxnSp>
          <p:nvCxnSpPr>
            <p:cNvPr id="22" name="直接箭头连接符 19"/>
            <p:cNvCxnSpPr/>
            <p:nvPr/>
          </p:nvCxnSpPr>
          <p:spPr bwMode="gray">
            <a:xfrm>
              <a:off x="956873" y="2765425"/>
              <a:ext cx="2533393" cy="0"/>
            </a:xfrm>
            <a:prstGeom prst="straightConnector1">
              <a:avLst/>
            </a:prstGeom>
            <a:noFill/>
            <a:ln w="25400" cap="flat" cmpd="sng" algn="ctr">
              <a:solidFill>
                <a:srgbClr val="E98C80"/>
              </a:solidFill>
              <a:prstDash val="solid"/>
              <a:tailEnd type="triangle"/>
            </a:ln>
            <a:effectLst/>
          </p:spPr>
        </p:cxnSp>
        <p:cxnSp>
          <p:nvCxnSpPr>
            <p:cNvPr id="23" name="直接箭头连接符 20"/>
            <p:cNvCxnSpPr/>
            <p:nvPr/>
          </p:nvCxnSpPr>
          <p:spPr bwMode="gray">
            <a:xfrm flipV="1">
              <a:off x="956873" y="1341562"/>
              <a:ext cx="0" cy="1423863"/>
            </a:xfrm>
            <a:prstGeom prst="straightConnector1">
              <a:avLst/>
            </a:prstGeom>
            <a:noFill/>
            <a:ln w="25400" cap="flat" cmpd="sng" algn="ctr">
              <a:solidFill>
                <a:srgbClr val="E98C80"/>
              </a:solidFill>
              <a:prstDash val="solid"/>
              <a:tailEnd type="triangle"/>
            </a:ln>
            <a:effectLst/>
          </p:spPr>
        </p:cxnSp>
      </p:grpSp>
      <p:sp>
        <p:nvSpPr>
          <p:cNvPr id="14" name="圆柱形 10"/>
          <p:cNvSpPr/>
          <p:nvPr/>
        </p:nvSpPr>
        <p:spPr bwMode="gray">
          <a:xfrm rot="5400000">
            <a:off x="2943777" y="4193386"/>
            <a:ext cx="800799" cy="2067273"/>
          </a:xfrm>
          <a:prstGeom prst="can">
            <a:avLst>
              <a:gd name="adj" fmla="val 6379"/>
            </a:avLst>
          </a:prstGeom>
          <a:solidFill>
            <a:srgbClr val="00B0F0">
              <a:alpha val="39000"/>
            </a:srgbClr>
          </a:solidFill>
          <a:ln w="3175" cap="flat" cmpd="sng" algn="ctr">
            <a:solidFill>
              <a:srgbClr val="BEE9EE"/>
            </a:solidFill>
            <a:prstDash val="solid"/>
          </a:ln>
          <a:effectLst/>
        </p:spPr>
        <p:txBody>
          <a:bodyPr wrap="none" rtlCol="0" anchor="ctr"/>
          <a:lstStyle/>
          <a:p>
            <a:pPr marL="0" marR="0" lvl="0" indent="0" algn="ctr"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400" b="0" i="0" u="none" strike="noStrike" kern="0" cap="none" spc="0" normalizeH="0" noProof="0" dirty="0">
              <a:ln>
                <a:noFill/>
              </a:ln>
              <a:solidFill>
                <a:prstClr val="black"/>
              </a:solidFill>
              <a:effectLst/>
              <a:uLnTx/>
              <a:uFillTx/>
              <a:latin typeface="Huawei Sans" panose="020C0503030203020204" pitchFamily="34" charset="0"/>
              <a:ea typeface="方正兰亭黑简体" panose="02000000000000000000" pitchFamily="2" charset="-122"/>
              <a:cs typeface="+mn-cs"/>
            </a:endParaRPr>
          </a:p>
        </p:txBody>
      </p:sp>
      <p:cxnSp>
        <p:nvCxnSpPr>
          <p:cNvPr id="15" name="直接箭头连接符 11"/>
          <p:cNvCxnSpPr/>
          <p:nvPr/>
        </p:nvCxnSpPr>
        <p:spPr bwMode="gray">
          <a:xfrm flipV="1">
            <a:off x="2303602" y="4598543"/>
            <a:ext cx="3604" cy="1028877"/>
          </a:xfrm>
          <a:prstGeom prst="straightConnector1">
            <a:avLst/>
          </a:prstGeom>
          <a:noFill/>
          <a:ln w="25400" cap="flat" cmpd="sng" algn="ctr">
            <a:solidFill>
              <a:srgbClr val="E98C80"/>
            </a:solidFill>
            <a:prstDash val="solid"/>
            <a:tailEnd type="triangle"/>
          </a:ln>
          <a:effectLst/>
        </p:spPr>
      </p:cxnSp>
      <p:sp>
        <p:nvSpPr>
          <p:cNvPr id="16" name="矩形 12"/>
          <p:cNvSpPr/>
          <p:nvPr/>
        </p:nvSpPr>
        <p:spPr bwMode="gray">
          <a:xfrm>
            <a:off x="1811523" y="5674064"/>
            <a:ext cx="3299036" cy="261610"/>
          </a:xfrm>
          <a:prstGeom prst="rect">
            <a:avLst/>
          </a:prstGeom>
        </p:spPr>
        <p:txBody>
          <a:bodyPr wrap="square">
            <a:spAutoFit/>
          </a:bodyPr>
          <a:lstStyle/>
          <a:p>
            <a:pPr marL="0" marR="0" lvl="0" indent="0" algn="ctr" defTabSz="947433" eaLnBrk="1" fontAlgn="ctr" latinLnBrk="0" hangingPunct="1">
              <a:lnSpc>
                <a:spcPct val="100000"/>
              </a:lnSpc>
              <a:spcBef>
                <a:spcPts val="0"/>
              </a:spcBef>
              <a:spcAft>
                <a:spcPts val="0"/>
              </a:spcAft>
              <a:buClr>
                <a:srgbClr val="CC9900"/>
              </a:buClr>
              <a:buSzTx/>
              <a:buFontTx/>
              <a:buNone/>
              <a:tabLst/>
              <a:defRPr/>
            </a:pPr>
            <a:r>
              <a:rPr lang="en-US" sz="1100" b="0" dirty="0">
                <a:solidFill>
                  <a:srgbClr val="C7000B"/>
                </a:solidFill>
                <a:latin typeface="Huawei Sans" panose="020C0503030203020204" pitchFamily="34" charset="0"/>
              </a:rPr>
              <a:t>Backup Internet link</a:t>
            </a:r>
            <a:r>
              <a:rPr lang="en-US" sz="1100" b="0" dirty="0">
                <a:solidFill>
                  <a:prstClr val="black"/>
                </a:solidFill>
                <a:latin typeface="Huawei Sans" panose="020C0503030203020204" pitchFamily="34" charset="0"/>
              </a:rPr>
              <a:t>, low bandwidth utilization</a:t>
            </a:r>
          </a:p>
        </p:txBody>
      </p:sp>
      <p:sp>
        <p:nvSpPr>
          <p:cNvPr id="17" name="矩形 13"/>
          <p:cNvSpPr/>
          <p:nvPr/>
        </p:nvSpPr>
        <p:spPr bwMode="gray">
          <a:xfrm>
            <a:off x="2221378" y="5103127"/>
            <a:ext cx="983628" cy="338554"/>
          </a:xfrm>
          <a:prstGeom prst="rect">
            <a:avLst/>
          </a:prstGeom>
        </p:spPr>
        <p:txBody>
          <a:bodyPr wrap="square">
            <a:spAutoFit/>
          </a:bodyPr>
          <a:lstStyle/>
          <a:p>
            <a:pPr marL="0" marR="0" lvl="0" indent="0" algn="ctr" defTabSz="947433" eaLnBrk="1" fontAlgn="ctr" latinLnBrk="0" hangingPunct="1">
              <a:lnSpc>
                <a:spcPct val="100000"/>
              </a:lnSpc>
              <a:spcBef>
                <a:spcPts val="0"/>
              </a:spcBef>
              <a:spcAft>
                <a:spcPts val="0"/>
              </a:spcAft>
              <a:buClr>
                <a:srgbClr val="CC9900"/>
              </a:buClr>
              <a:buSzTx/>
              <a:buFontTx/>
              <a:buNone/>
              <a:tabLst/>
              <a:defRPr/>
            </a:pPr>
            <a:r>
              <a:rPr lang="en-US" sz="800" b="0" dirty="0">
                <a:solidFill>
                  <a:prstClr val="black"/>
                </a:solidFill>
                <a:latin typeface="Huawei Sans" panose="020C0503030203020204" pitchFamily="34" charset="0"/>
              </a:rPr>
              <a:t>Unknown application</a:t>
            </a:r>
          </a:p>
        </p:txBody>
      </p:sp>
      <p:sp>
        <p:nvSpPr>
          <p:cNvPr id="18" name="任意多边形 14"/>
          <p:cNvSpPr/>
          <p:nvPr/>
        </p:nvSpPr>
        <p:spPr bwMode="gray">
          <a:xfrm>
            <a:off x="2305862" y="3315830"/>
            <a:ext cx="2002181" cy="632319"/>
          </a:xfrm>
          <a:custGeom>
            <a:avLst/>
            <a:gdLst>
              <a:gd name="connsiteX0" fmla="*/ 0 w 2146300"/>
              <a:gd name="connsiteY0" fmla="*/ 536234 h 544631"/>
              <a:gd name="connsiteX1" fmla="*/ 101600 w 2146300"/>
              <a:gd name="connsiteY1" fmla="*/ 542584 h 544631"/>
              <a:gd name="connsiteX2" fmla="*/ 374650 w 2146300"/>
              <a:gd name="connsiteY2" fmla="*/ 542584 h 544631"/>
              <a:gd name="connsiteX3" fmla="*/ 679450 w 2146300"/>
              <a:gd name="connsiteY3" fmla="*/ 536234 h 544631"/>
              <a:gd name="connsiteX4" fmla="*/ 831850 w 2146300"/>
              <a:gd name="connsiteY4" fmla="*/ 453684 h 544631"/>
              <a:gd name="connsiteX5" fmla="*/ 1123950 w 2146300"/>
              <a:gd name="connsiteY5" fmla="*/ 155234 h 544631"/>
              <a:gd name="connsiteX6" fmla="*/ 1333500 w 2146300"/>
              <a:gd name="connsiteY6" fmla="*/ 9184 h 544631"/>
              <a:gd name="connsiteX7" fmla="*/ 1549400 w 2146300"/>
              <a:gd name="connsiteY7" fmla="*/ 40934 h 544631"/>
              <a:gd name="connsiteX8" fmla="*/ 1758950 w 2146300"/>
              <a:gd name="connsiteY8" fmla="*/ 250484 h 544631"/>
              <a:gd name="connsiteX9" fmla="*/ 2025650 w 2146300"/>
              <a:gd name="connsiteY9" fmla="*/ 472734 h 544631"/>
              <a:gd name="connsiteX10" fmla="*/ 2146300 w 2146300"/>
              <a:gd name="connsiteY10" fmla="*/ 504484 h 544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6300" h="544631">
                <a:moveTo>
                  <a:pt x="0" y="536234"/>
                </a:moveTo>
                <a:cubicBezTo>
                  <a:pt x="19579" y="538880"/>
                  <a:pt x="39158" y="541526"/>
                  <a:pt x="101600" y="542584"/>
                </a:cubicBezTo>
                <a:cubicBezTo>
                  <a:pt x="164042" y="543642"/>
                  <a:pt x="374650" y="542584"/>
                  <a:pt x="374650" y="542584"/>
                </a:cubicBezTo>
                <a:cubicBezTo>
                  <a:pt x="470958" y="541526"/>
                  <a:pt x="603250" y="551051"/>
                  <a:pt x="679450" y="536234"/>
                </a:cubicBezTo>
                <a:cubicBezTo>
                  <a:pt x="755650" y="521417"/>
                  <a:pt x="757767" y="517184"/>
                  <a:pt x="831850" y="453684"/>
                </a:cubicBezTo>
                <a:cubicBezTo>
                  <a:pt x="905933" y="390184"/>
                  <a:pt x="1040342" y="229317"/>
                  <a:pt x="1123950" y="155234"/>
                </a:cubicBezTo>
                <a:cubicBezTo>
                  <a:pt x="1207558" y="81151"/>
                  <a:pt x="1262592" y="28234"/>
                  <a:pt x="1333500" y="9184"/>
                </a:cubicBezTo>
                <a:cubicBezTo>
                  <a:pt x="1404408" y="-9866"/>
                  <a:pt x="1478492" y="717"/>
                  <a:pt x="1549400" y="40934"/>
                </a:cubicBezTo>
                <a:cubicBezTo>
                  <a:pt x="1620308" y="81151"/>
                  <a:pt x="1679575" y="178517"/>
                  <a:pt x="1758950" y="250484"/>
                </a:cubicBezTo>
                <a:cubicBezTo>
                  <a:pt x="1838325" y="322451"/>
                  <a:pt x="1961092" y="430401"/>
                  <a:pt x="2025650" y="472734"/>
                </a:cubicBezTo>
                <a:cubicBezTo>
                  <a:pt x="2090208" y="515067"/>
                  <a:pt x="2118254" y="509775"/>
                  <a:pt x="2146300" y="504484"/>
                </a:cubicBezTo>
              </a:path>
            </a:pathLst>
          </a:custGeom>
          <a:noFill/>
          <a:ln w="9525" cap="flat">
            <a:solidFill>
              <a:srgbClr val="FF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Tx/>
              <a:buSzTx/>
              <a:buFontTx/>
              <a:buNone/>
              <a:tabLst/>
              <a:defRPr/>
            </a:pPr>
            <a:endParaRPr kumimoji="0" lang="en-US" b="0" i="0" u="none" strike="noStrike" kern="0" cap="none" spc="0" normalizeH="0" noProof="0" dirty="0">
              <a:ln>
                <a:noFill/>
              </a:ln>
              <a:solidFill>
                <a:prstClr val="black"/>
              </a:solidFill>
              <a:effectLst/>
              <a:uLnTx/>
              <a:uFillTx/>
              <a:latin typeface="Huawei Sans" panose="020C0503030203020204" pitchFamily="34" charset="0"/>
              <a:ea typeface="方正兰亭黑简体" panose="02000000000000000000" pitchFamily="2" charset="-122"/>
            </a:endParaRPr>
          </a:p>
        </p:txBody>
      </p:sp>
      <p:sp>
        <p:nvSpPr>
          <p:cNvPr id="19" name="矩形 15"/>
          <p:cNvSpPr/>
          <p:nvPr/>
        </p:nvSpPr>
        <p:spPr bwMode="gray">
          <a:xfrm>
            <a:off x="1603373" y="2950104"/>
            <a:ext cx="3407157" cy="261610"/>
          </a:xfrm>
          <a:prstGeom prst="rect">
            <a:avLst/>
          </a:prstGeom>
        </p:spPr>
        <p:txBody>
          <a:bodyPr wrap="square">
            <a:spAutoFit/>
          </a:bodyPr>
          <a:lstStyle/>
          <a:p>
            <a:pPr marL="0" marR="0" lvl="0" indent="0" algn="ctr" defTabSz="947433" eaLnBrk="1" fontAlgn="ctr" latinLnBrk="0" hangingPunct="1">
              <a:lnSpc>
                <a:spcPct val="100000"/>
              </a:lnSpc>
              <a:spcBef>
                <a:spcPts val="0"/>
              </a:spcBef>
              <a:spcAft>
                <a:spcPts val="0"/>
              </a:spcAft>
              <a:buClr>
                <a:srgbClr val="CC9900"/>
              </a:buClr>
              <a:buSzTx/>
              <a:buFontTx/>
              <a:buNone/>
              <a:tabLst/>
              <a:defRPr/>
            </a:pPr>
            <a:r>
              <a:rPr lang="en-US" sz="1100" b="0" dirty="0">
                <a:solidFill>
                  <a:srgbClr val="C7000B"/>
                </a:solidFill>
                <a:latin typeface="Huawei Sans" panose="020C0503030203020204" pitchFamily="34" charset="0"/>
              </a:rPr>
              <a:t>Primary MPLS link</a:t>
            </a:r>
            <a:r>
              <a:rPr lang="en-US" sz="1100" b="0" dirty="0">
                <a:solidFill>
                  <a:prstClr val="black"/>
                </a:solidFill>
                <a:latin typeface="Huawei Sans" panose="020C0503030203020204" pitchFamily="34" charset="0"/>
              </a:rPr>
              <a:t>, congestions during peak hours</a:t>
            </a:r>
          </a:p>
        </p:txBody>
      </p:sp>
      <p:sp>
        <p:nvSpPr>
          <p:cNvPr id="20" name="矩形 16"/>
          <p:cNvSpPr/>
          <p:nvPr/>
        </p:nvSpPr>
        <p:spPr bwMode="gray">
          <a:xfrm>
            <a:off x="2217663" y="3521533"/>
            <a:ext cx="991058" cy="338554"/>
          </a:xfrm>
          <a:prstGeom prst="rect">
            <a:avLst/>
          </a:prstGeom>
        </p:spPr>
        <p:txBody>
          <a:bodyPr wrap="square">
            <a:spAutoFit/>
          </a:bodyPr>
          <a:lstStyle/>
          <a:p>
            <a:pPr marL="0" marR="0" lvl="0" indent="0" algn="ctr" defTabSz="947433" eaLnBrk="1" fontAlgn="ctr" latinLnBrk="0" hangingPunct="1">
              <a:lnSpc>
                <a:spcPct val="100000"/>
              </a:lnSpc>
              <a:spcBef>
                <a:spcPts val="0"/>
              </a:spcBef>
              <a:spcAft>
                <a:spcPts val="0"/>
              </a:spcAft>
              <a:buClr>
                <a:srgbClr val="CC9900"/>
              </a:buClr>
              <a:buSzTx/>
              <a:buFontTx/>
              <a:buNone/>
              <a:tabLst/>
              <a:defRPr/>
            </a:pPr>
            <a:r>
              <a:rPr lang="en-US" sz="800" b="0" dirty="0">
                <a:solidFill>
                  <a:prstClr val="black"/>
                </a:solidFill>
                <a:latin typeface="Huawei Sans" panose="020C0503030203020204" pitchFamily="34" charset="0"/>
              </a:rPr>
              <a:t>Unknown application</a:t>
            </a:r>
          </a:p>
        </p:txBody>
      </p:sp>
      <p:cxnSp>
        <p:nvCxnSpPr>
          <p:cNvPr id="21" name="直接连接符 18"/>
          <p:cNvCxnSpPr/>
          <p:nvPr/>
        </p:nvCxnSpPr>
        <p:spPr bwMode="gray">
          <a:xfrm>
            <a:off x="3272681" y="3514903"/>
            <a:ext cx="0" cy="2016000"/>
          </a:xfrm>
          <a:prstGeom prst="line">
            <a:avLst/>
          </a:prstGeom>
          <a:noFill/>
          <a:ln w="9525" cap="flat">
            <a:solidFill>
              <a:srgbClr val="E98C80"/>
            </a:solidFill>
            <a:prstDash val="dash"/>
            <a:miter lim="800000"/>
            <a:headEnd/>
            <a:tailEnd/>
          </a:ln>
          <a:extLst>
            <a:ext uri="{909E8E84-426E-40DD-AFC4-6F175D3DCCD1}">
              <a14:hiddenFill xmlns:a14="http://schemas.microsoft.com/office/drawing/2010/main">
                <a:solidFill>
                  <a:srgbClr val="FFFFFF"/>
                </a:solidFill>
              </a14:hiddenFill>
            </a:ext>
          </a:extLst>
        </p:spPr>
      </p:cxnSp>
      <p:pic>
        <p:nvPicPr>
          <p:cNvPr id="24" name="Picture 5" descr="C:\Users\Administrator\Desktop\02\C09_a副本.jpg"/>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3179" t="4398" r="5974" b="4175"/>
          <a:stretch>
            <a:fillRect/>
          </a:stretch>
        </p:blipFill>
        <p:spPr bwMode="gray">
          <a:xfrm>
            <a:off x="803331" y="4099297"/>
            <a:ext cx="1287939" cy="957377"/>
          </a:xfrm>
          <a:prstGeom prst="rect">
            <a:avLst/>
          </a:prstGeom>
          <a:noFill/>
          <a:extLst>
            <a:ext uri="{909E8E84-426E-40DD-AFC4-6F175D3DCCD1}">
              <a14:hiddenFill xmlns:a14="http://schemas.microsoft.com/office/drawing/2010/main">
                <a:solidFill>
                  <a:srgbClr val="FFFFFF"/>
                </a:solidFill>
              </a14:hiddenFill>
            </a:ext>
          </a:extLst>
        </p:spPr>
      </p:pic>
      <p:sp>
        <p:nvSpPr>
          <p:cNvPr id="25" name="任意多边形 32"/>
          <p:cNvSpPr/>
          <p:nvPr/>
        </p:nvSpPr>
        <p:spPr bwMode="gray">
          <a:xfrm rot="21426808">
            <a:off x="2066773" y="3823689"/>
            <a:ext cx="2896710" cy="383638"/>
          </a:xfrm>
          <a:custGeom>
            <a:avLst/>
            <a:gdLst>
              <a:gd name="connsiteX0" fmla="*/ 0 w 3571875"/>
              <a:gd name="connsiteY0" fmla="*/ 419100 h 419100"/>
              <a:gd name="connsiteX1" fmla="*/ 1533525 w 3571875"/>
              <a:gd name="connsiteY1" fmla="*/ 361950 h 419100"/>
              <a:gd name="connsiteX2" fmla="*/ 2609850 w 3571875"/>
              <a:gd name="connsiteY2" fmla="*/ 228600 h 419100"/>
              <a:gd name="connsiteX3" fmla="*/ 3571875 w 3571875"/>
              <a:gd name="connsiteY3" fmla="*/ 0 h 419100"/>
            </a:gdLst>
            <a:ahLst/>
            <a:cxnLst>
              <a:cxn ang="0">
                <a:pos x="connsiteX0" y="connsiteY0"/>
              </a:cxn>
              <a:cxn ang="0">
                <a:pos x="connsiteX1" y="connsiteY1"/>
              </a:cxn>
              <a:cxn ang="0">
                <a:pos x="connsiteX2" y="connsiteY2"/>
              </a:cxn>
              <a:cxn ang="0">
                <a:pos x="connsiteX3" y="connsiteY3"/>
              </a:cxn>
            </a:cxnLst>
            <a:rect l="l" t="t" r="r" b="b"/>
            <a:pathLst>
              <a:path w="3571875" h="419100">
                <a:moveTo>
                  <a:pt x="0" y="419100"/>
                </a:moveTo>
                <a:cubicBezTo>
                  <a:pt x="549275" y="406400"/>
                  <a:pt x="1098550" y="393700"/>
                  <a:pt x="1533525" y="361950"/>
                </a:cubicBezTo>
                <a:cubicBezTo>
                  <a:pt x="1968500" y="330200"/>
                  <a:pt x="2270125" y="288925"/>
                  <a:pt x="2609850" y="228600"/>
                </a:cubicBezTo>
                <a:cubicBezTo>
                  <a:pt x="2949575" y="168275"/>
                  <a:pt x="3260725" y="84137"/>
                  <a:pt x="3571875" y="0"/>
                </a:cubicBezTo>
              </a:path>
            </a:pathLst>
          </a:custGeom>
          <a:noFill/>
          <a:ln w="22225" cap="rnd" cmpd="sng">
            <a:solidFill>
              <a:srgbClr val="FFC000"/>
            </a:solidFill>
            <a:prstDash val="solid"/>
            <a:round/>
            <a:headEnd type="arrow" w="med" len="med"/>
            <a:tailEnd type="arrow" w="med" len="med"/>
          </a:ln>
          <a:effectLst/>
        </p:spPr>
        <p:txBody>
          <a:bodyPr wrap="square" lIns="105606" tIns="52804" rIns="105606" bIns="52804">
            <a:spAutoFit/>
          </a:bodyPr>
          <a:lstStyle/>
          <a:p>
            <a:pPr defTabSz="1219272" fontAlgn="ctr"/>
            <a:endParaRPr lang="en-US" altLang="zh-CN" dirty="0">
              <a:solidFill>
                <a:prstClr val="black"/>
              </a:solidFill>
              <a:latin typeface="Huawei Sans" panose="020C0503030203020204" pitchFamily="34" charset="0"/>
              <a:ea typeface="方正兰亭黑简体" panose="02000000000000000000" pitchFamily="2" charset="-122"/>
            </a:endParaRPr>
          </a:p>
        </p:txBody>
      </p:sp>
      <p:sp>
        <p:nvSpPr>
          <p:cNvPr id="26" name="矩形 33"/>
          <p:cNvSpPr/>
          <p:nvPr/>
        </p:nvSpPr>
        <p:spPr bwMode="gray">
          <a:xfrm>
            <a:off x="5393911" y="4078486"/>
            <a:ext cx="402674" cy="261610"/>
          </a:xfrm>
          <a:prstGeom prst="rect">
            <a:avLst/>
          </a:prstGeom>
        </p:spPr>
        <p:txBody>
          <a:bodyPr wrap="none">
            <a:spAutoFit/>
          </a:bodyPr>
          <a:lstStyle/>
          <a:p>
            <a:pPr defTabSz="1219272" fontAlgn="ctr"/>
            <a:r>
              <a:rPr lang="en-US" sz="1100" dirty="0">
                <a:solidFill>
                  <a:prstClr val="black"/>
                </a:solidFill>
                <a:latin typeface="Huawei Sans" panose="020C0503030203020204" pitchFamily="34" charset="0"/>
              </a:rPr>
              <a:t>HQ</a:t>
            </a:r>
            <a:endParaRPr lang="en-US" sz="1100" dirty="0">
              <a:solidFill>
                <a:prstClr val="black"/>
              </a:solidFill>
              <a:latin typeface="Huawei Sans" panose="020C0503030203020204" pitchFamily="34" charset="0"/>
              <a:ea typeface="方正兰亭黑简体" panose="02000000000000000000" pitchFamily="2" charset="-122"/>
            </a:endParaRPr>
          </a:p>
        </p:txBody>
      </p:sp>
      <p:sp>
        <p:nvSpPr>
          <p:cNvPr id="27" name="矩形 34"/>
          <p:cNvSpPr/>
          <p:nvPr/>
        </p:nvSpPr>
        <p:spPr bwMode="gray">
          <a:xfrm>
            <a:off x="5184534" y="5074109"/>
            <a:ext cx="554960" cy="261610"/>
          </a:xfrm>
          <a:prstGeom prst="rect">
            <a:avLst/>
          </a:prstGeom>
        </p:spPr>
        <p:txBody>
          <a:bodyPr wrap="none">
            <a:spAutoFit/>
          </a:bodyPr>
          <a:lstStyle/>
          <a:p>
            <a:pPr defTabSz="1219272" fontAlgn="ctr"/>
            <a:r>
              <a:rPr lang="en-US" sz="1100" dirty="0">
                <a:solidFill>
                  <a:prstClr val="black"/>
                </a:solidFill>
                <a:latin typeface="Huawei Sans" panose="020C0503030203020204" pitchFamily="34" charset="0"/>
              </a:rPr>
              <a:t>Cloud</a:t>
            </a:r>
            <a:endParaRPr lang="en-US" sz="1100" dirty="0">
              <a:solidFill>
                <a:prstClr val="black"/>
              </a:solidFill>
              <a:latin typeface="Huawei Sans" panose="020C0503030203020204" pitchFamily="34" charset="0"/>
              <a:ea typeface="方正兰亭黑简体" panose="02000000000000000000" pitchFamily="2" charset="-122"/>
            </a:endParaRPr>
          </a:p>
        </p:txBody>
      </p:sp>
      <p:sp>
        <p:nvSpPr>
          <p:cNvPr id="28" name="矩形 35"/>
          <p:cNvSpPr/>
          <p:nvPr/>
        </p:nvSpPr>
        <p:spPr bwMode="gray">
          <a:xfrm>
            <a:off x="2311471" y="4313550"/>
            <a:ext cx="2471074" cy="553998"/>
          </a:xfrm>
          <a:prstGeom prst="rect">
            <a:avLst/>
          </a:prstGeom>
        </p:spPr>
        <p:txBody>
          <a:bodyPr wrap="square">
            <a:spAutoFit/>
          </a:bodyPr>
          <a:lstStyle/>
          <a:p>
            <a:pPr defTabSz="1219272" fontAlgn="ctr"/>
            <a:r>
              <a:rPr lang="en-US" sz="1000" dirty="0">
                <a:solidFill>
                  <a:prstClr val="black"/>
                </a:solidFill>
                <a:latin typeface="Huawei Sans" panose="020C0503030203020204" pitchFamily="34" charset="0"/>
              </a:rPr>
              <a:t>Services of SaaS applications are transmitted through the headquarters, resulting in a long delay.</a:t>
            </a:r>
            <a:endParaRPr lang="en-US" sz="1000" dirty="0">
              <a:solidFill>
                <a:prstClr val="black"/>
              </a:solidFill>
              <a:latin typeface="Huawei Sans" panose="020C0503030203020204" pitchFamily="34" charset="0"/>
              <a:ea typeface="方正兰亭黑简体" panose="02000000000000000000" pitchFamily="2" charset="-122"/>
            </a:endParaRPr>
          </a:p>
        </p:txBody>
      </p:sp>
      <p:sp>
        <p:nvSpPr>
          <p:cNvPr id="29" name="任意多边形 36"/>
          <p:cNvSpPr/>
          <p:nvPr/>
        </p:nvSpPr>
        <p:spPr bwMode="gray">
          <a:xfrm>
            <a:off x="2322931" y="5527401"/>
            <a:ext cx="2010556" cy="47406"/>
          </a:xfrm>
          <a:custGeom>
            <a:avLst/>
            <a:gdLst>
              <a:gd name="connsiteX0" fmla="*/ 0 w 2194560"/>
              <a:gd name="connsiteY0" fmla="*/ 39412 h 41669"/>
              <a:gd name="connsiteX1" fmla="*/ 182880 w 2194560"/>
              <a:gd name="connsiteY1" fmla="*/ 31792 h 41669"/>
              <a:gd name="connsiteX2" fmla="*/ 487680 w 2194560"/>
              <a:gd name="connsiteY2" fmla="*/ 8932 h 41669"/>
              <a:gd name="connsiteX3" fmla="*/ 861060 w 2194560"/>
              <a:gd name="connsiteY3" fmla="*/ 31792 h 41669"/>
              <a:gd name="connsiteX4" fmla="*/ 1242060 w 2194560"/>
              <a:gd name="connsiteY4" fmla="*/ 1312 h 41669"/>
              <a:gd name="connsiteX5" fmla="*/ 1661160 w 2194560"/>
              <a:gd name="connsiteY5" fmla="*/ 8932 h 41669"/>
              <a:gd name="connsiteX6" fmla="*/ 2004060 w 2194560"/>
              <a:gd name="connsiteY6" fmla="*/ 39412 h 41669"/>
              <a:gd name="connsiteX7" fmla="*/ 2194560 w 2194560"/>
              <a:gd name="connsiteY7" fmla="*/ 39412 h 41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4560" h="41669">
                <a:moveTo>
                  <a:pt x="0" y="39412"/>
                </a:moveTo>
                <a:cubicBezTo>
                  <a:pt x="50800" y="38142"/>
                  <a:pt x="101600" y="36872"/>
                  <a:pt x="182880" y="31792"/>
                </a:cubicBezTo>
                <a:cubicBezTo>
                  <a:pt x="264160" y="26712"/>
                  <a:pt x="374650" y="8932"/>
                  <a:pt x="487680" y="8932"/>
                </a:cubicBezTo>
                <a:cubicBezTo>
                  <a:pt x="600710" y="8932"/>
                  <a:pt x="735330" y="33062"/>
                  <a:pt x="861060" y="31792"/>
                </a:cubicBezTo>
                <a:cubicBezTo>
                  <a:pt x="986790" y="30522"/>
                  <a:pt x="1108710" y="5122"/>
                  <a:pt x="1242060" y="1312"/>
                </a:cubicBezTo>
                <a:cubicBezTo>
                  <a:pt x="1375410" y="-2498"/>
                  <a:pt x="1534160" y="2582"/>
                  <a:pt x="1661160" y="8932"/>
                </a:cubicBezTo>
                <a:cubicBezTo>
                  <a:pt x="1788160" y="15282"/>
                  <a:pt x="1915160" y="34332"/>
                  <a:pt x="2004060" y="39412"/>
                </a:cubicBezTo>
                <a:cubicBezTo>
                  <a:pt x="2092960" y="44492"/>
                  <a:pt x="2194560" y="39412"/>
                  <a:pt x="2194560" y="39412"/>
                </a:cubicBezTo>
              </a:path>
            </a:pathLst>
          </a:custGeom>
          <a:noFill/>
          <a:ln w="9525" cap="flat">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1219272" fontAlgn="ctr"/>
            <a:endParaRPr lang="en-US" dirty="0">
              <a:solidFill>
                <a:prstClr val="black"/>
              </a:solidFill>
              <a:latin typeface="Huawei Sans" panose="020C0503030203020204" pitchFamily="34" charset="0"/>
              <a:ea typeface="方正兰亭黑简体" panose="02000000000000000000" pitchFamily="2" charset="-122"/>
            </a:endParaRPr>
          </a:p>
        </p:txBody>
      </p:sp>
      <p:cxnSp>
        <p:nvCxnSpPr>
          <p:cNvPr id="30" name="直接箭头连接符 37"/>
          <p:cNvCxnSpPr/>
          <p:nvPr/>
        </p:nvCxnSpPr>
        <p:spPr bwMode="gray">
          <a:xfrm>
            <a:off x="2294573" y="5624422"/>
            <a:ext cx="2170203" cy="0"/>
          </a:xfrm>
          <a:prstGeom prst="straightConnector1">
            <a:avLst/>
          </a:prstGeom>
          <a:noFill/>
          <a:ln w="25400" cap="flat" cmpd="sng" algn="ctr">
            <a:solidFill>
              <a:srgbClr val="E98C80"/>
            </a:solidFill>
            <a:prstDash val="solid"/>
            <a:tailEnd type="triangle"/>
          </a:ln>
          <a:effectLst/>
        </p:spPr>
      </p:cxnSp>
      <p:sp>
        <p:nvSpPr>
          <p:cNvPr id="31" name="Freeform 247"/>
          <p:cNvSpPr>
            <a:spLocks/>
          </p:cNvSpPr>
          <p:nvPr/>
        </p:nvSpPr>
        <p:spPr bwMode="gray">
          <a:xfrm>
            <a:off x="4937566" y="3443317"/>
            <a:ext cx="958998" cy="554042"/>
          </a:xfrm>
          <a:custGeom>
            <a:avLst/>
            <a:gdLst>
              <a:gd name="T0" fmla="*/ 229 w 488"/>
              <a:gd name="T1" fmla="*/ 0 h 325"/>
              <a:gd name="T2" fmla="*/ 252 w 488"/>
              <a:gd name="T3" fmla="*/ 2 h 325"/>
              <a:gd name="T4" fmla="*/ 273 w 488"/>
              <a:gd name="T5" fmla="*/ 8 h 325"/>
              <a:gd name="T6" fmla="*/ 294 w 488"/>
              <a:gd name="T7" fmla="*/ 15 h 325"/>
              <a:gd name="T8" fmla="*/ 312 w 488"/>
              <a:gd name="T9" fmla="*/ 26 h 325"/>
              <a:gd name="T10" fmla="*/ 330 w 488"/>
              <a:gd name="T11" fmla="*/ 40 h 325"/>
              <a:gd name="T12" fmla="*/ 344 w 488"/>
              <a:gd name="T13" fmla="*/ 55 h 325"/>
              <a:gd name="T14" fmla="*/ 357 w 488"/>
              <a:gd name="T15" fmla="*/ 74 h 325"/>
              <a:gd name="T16" fmla="*/ 367 w 488"/>
              <a:gd name="T17" fmla="*/ 93 h 325"/>
              <a:gd name="T18" fmla="*/ 372 w 488"/>
              <a:gd name="T19" fmla="*/ 93 h 325"/>
              <a:gd name="T20" fmla="*/ 384 w 488"/>
              <a:gd name="T21" fmla="*/ 93 h 325"/>
              <a:gd name="T22" fmla="*/ 407 w 488"/>
              <a:gd name="T23" fmla="*/ 99 h 325"/>
              <a:gd name="T24" fmla="*/ 427 w 488"/>
              <a:gd name="T25" fmla="*/ 107 h 325"/>
              <a:gd name="T26" fmla="*/ 446 w 488"/>
              <a:gd name="T27" fmla="*/ 119 h 325"/>
              <a:gd name="T28" fmla="*/ 462 w 488"/>
              <a:gd name="T29" fmla="*/ 136 h 325"/>
              <a:gd name="T30" fmla="*/ 474 w 488"/>
              <a:gd name="T31" fmla="*/ 154 h 325"/>
              <a:gd name="T32" fmla="*/ 483 w 488"/>
              <a:gd name="T33" fmla="*/ 175 h 325"/>
              <a:gd name="T34" fmla="*/ 487 w 488"/>
              <a:gd name="T35" fmla="*/ 197 h 325"/>
              <a:gd name="T36" fmla="*/ 488 w 488"/>
              <a:gd name="T37" fmla="*/ 209 h 325"/>
              <a:gd name="T38" fmla="*/ 486 w 488"/>
              <a:gd name="T39" fmla="*/ 232 h 325"/>
              <a:gd name="T40" fmla="*/ 479 w 488"/>
              <a:gd name="T41" fmla="*/ 254 h 325"/>
              <a:gd name="T42" fmla="*/ 469 w 488"/>
              <a:gd name="T43" fmla="*/ 273 h 325"/>
              <a:gd name="T44" fmla="*/ 454 w 488"/>
              <a:gd name="T45" fmla="*/ 291 h 325"/>
              <a:gd name="T46" fmla="*/ 437 w 488"/>
              <a:gd name="T47" fmla="*/ 305 h 325"/>
              <a:gd name="T48" fmla="*/ 418 w 488"/>
              <a:gd name="T49" fmla="*/ 316 h 325"/>
              <a:gd name="T50" fmla="*/ 396 w 488"/>
              <a:gd name="T51" fmla="*/ 322 h 325"/>
              <a:gd name="T52" fmla="*/ 372 w 488"/>
              <a:gd name="T53" fmla="*/ 325 h 325"/>
              <a:gd name="T54" fmla="*/ 97 w 488"/>
              <a:gd name="T55" fmla="*/ 325 h 325"/>
              <a:gd name="T56" fmla="*/ 77 w 488"/>
              <a:gd name="T57" fmla="*/ 323 h 325"/>
              <a:gd name="T58" fmla="*/ 59 w 488"/>
              <a:gd name="T59" fmla="*/ 318 h 325"/>
              <a:gd name="T60" fmla="*/ 42 w 488"/>
              <a:gd name="T61" fmla="*/ 308 h 325"/>
              <a:gd name="T62" fmla="*/ 28 w 488"/>
              <a:gd name="T63" fmla="*/ 297 h 325"/>
              <a:gd name="T64" fmla="*/ 16 w 488"/>
              <a:gd name="T65" fmla="*/ 282 h 325"/>
              <a:gd name="T66" fmla="*/ 8 w 488"/>
              <a:gd name="T67" fmla="*/ 266 h 325"/>
              <a:gd name="T68" fmla="*/ 2 w 488"/>
              <a:gd name="T69" fmla="*/ 248 h 325"/>
              <a:gd name="T70" fmla="*/ 0 w 488"/>
              <a:gd name="T71" fmla="*/ 229 h 325"/>
              <a:gd name="T72" fmla="*/ 0 w 488"/>
              <a:gd name="T73" fmla="*/ 219 h 325"/>
              <a:gd name="T74" fmla="*/ 3 w 488"/>
              <a:gd name="T75" fmla="*/ 203 h 325"/>
              <a:gd name="T76" fmla="*/ 10 w 488"/>
              <a:gd name="T77" fmla="*/ 187 h 325"/>
              <a:gd name="T78" fmla="*/ 18 w 488"/>
              <a:gd name="T79" fmla="*/ 173 h 325"/>
              <a:gd name="T80" fmla="*/ 29 w 488"/>
              <a:gd name="T81" fmla="*/ 160 h 325"/>
              <a:gd name="T82" fmla="*/ 42 w 488"/>
              <a:gd name="T83" fmla="*/ 149 h 325"/>
              <a:gd name="T84" fmla="*/ 56 w 488"/>
              <a:gd name="T85" fmla="*/ 141 h 325"/>
              <a:gd name="T86" fmla="*/ 73 w 488"/>
              <a:gd name="T87" fmla="*/ 135 h 325"/>
              <a:gd name="T88" fmla="*/ 81 w 488"/>
              <a:gd name="T89" fmla="*/ 134 h 325"/>
              <a:gd name="T90" fmla="*/ 87 w 488"/>
              <a:gd name="T91" fmla="*/ 106 h 325"/>
              <a:gd name="T92" fmla="*/ 97 w 488"/>
              <a:gd name="T93" fmla="*/ 81 h 325"/>
              <a:gd name="T94" fmla="*/ 111 w 488"/>
              <a:gd name="T95" fmla="*/ 59 h 325"/>
              <a:gd name="T96" fmla="*/ 129 w 488"/>
              <a:gd name="T97" fmla="*/ 39 h 325"/>
              <a:gd name="T98" fmla="*/ 151 w 488"/>
              <a:gd name="T99" fmla="*/ 23 h 325"/>
              <a:gd name="T100" fmla="*/ 175 w 488"/>
              <a:gd name="T101" fmla="*/ 11 h 325"/>
              <a:gd name="T102" fmla="*/ 201 w 488"/>
              <a:gd name="T103" fmla="*/ 3 h 325"/>
              <a:gd name="T104" fmla="*/ 229 w 488"/>
              <a:gd name="T105" fmla="*/ 0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 h="325">
                <a:moveTo>
                  <a:pt x="229" y="0"/>
                </a:moveTo>
                <a:lnTo>
                  <a:pt x="229" y="0"/>
                </a:lnTo>
                <a:lnTo>
                  <a:pt x="240" y="1"/>
                </a:lnTo>
                <a:lnTo>
                  <a:pt x="252" y="2"/>
                </a:lnTo>
                <a:lnTo>
                  <a:pt x="262" y="4"/>
                </a:lnTo>
                <a:lnTo>
                  <a:pt x="273" y="8"/>
                </a:lnTo>
                <a:lnTo>
                  <a:pt x="284" y="11"/>
                </a:lnTo>
                <a:lnTo>
                  <a:pt x="294" y="15"/>
                </a:lnTo>
                <a:lnTo>
                  <a:pt x="304" y="21"/>
                </a:lnTo>
                <a:lnTo>
                  <a:pt x="312" y="26"/>
                </a:lnTo>
                <a:lnTo>
                  <a:pt x="321" y="33"/>
                </a:lnTo>
                <a:lnTo>
                  <a:pt x="330" y="40"/>
                </a:lnTo>
                <a:lnTo>
                  <a:pt x="337" y="48"/>
                </a:lnTo>
                <a:lnTo>
                  <a:pt x="344" y="55"/>
                </a:lnTo>
                <a:lnTo>
                  <a:pt x="350" y="64"/>
                </a:lnTo>
                <a:lnTo>
                  <a:pt x="357" y="74"/>
                </a:lnTo>
                <a:lnTo>
                  <a:pt x="362" y="84"/>
                </a:lnTo>
                <a:lnTo>
                  <a:pt x="367" y="93"/>
                </a:lnTo>
                <a:lnTo>
                  <a:pt x="367" y="93"/>
                </a:lnTo>
                <a:lnTo>
                  <a:pt x="372" y="93"/>
                </a:lnTo>
                <a:lnTo>
                  <a:pt x="372" y="93"/>
                </a:lnTo>
                <a:lnTo>
                  <a:pt x="384" y="93"/>
                </a:lnTo>
                <a:lnTo>
                  <a:pt x="396" y="96"/>
                </a:lnTo>
                <a:lnTo>
                  <a:pt x="407" y="99"/>
                </a:lnTo>
                <a:lnTo>
                  <a:pt x="418" y="102"/>
                </a:lnTo>
                <a:lnTo>
                  <a:pt x="427" y="107"/>
                </a:lnTo>
                <a:lnTo>
                  <a:pt x="437" y="113"/>
                </a:lnTo>
                <a:lnTo>
                  <a:pt x="446" y="119"/>
                </a:lnTo>
                <a:lnTo>
                  <a:pt x="454" y="127"/>
                </a:lnTo>
                <a:lnTo>
                  <a:pt x="462" y="136"/>
                </a:lnTo>
                <a:lnTo>
                  <a:pt x="469" y="144"/>
                </a:lnTo>
                <a:lnTo>
                  <a:pt x="474" y="154"/>
                </a:lnTo>
                <a:lnTo>
                  <a:pt x="479" y="164"/>
                </a:lnTo>
                <a:lnTo>
                  <a:pt x="483" y="175"/>
                </a:lnTo>
                <a:lnTo>
                  <a:pt x="486" y="186"/>
                </a:lnTo>
                <a:lnTo>
                  <a:pt x="487" y="197"/>
                </a:lnTo>
                <a:lnTo>
                  <a:pt x="488" y="209"/>
                </a:lnTo>
                <a:lnTo>
                  <a:pt x="488" y="209"/>
                </a:lnTo>
                <a:lnTo>
                  <a:pt x="487" y="221"/>
                </a:lnTo>
                <a:lnTo>
                  <a:pt x="486" y="232"/>
                </a:lnTo>
                <a:lnTo>
                  <a:pt x="483" y="243"/>
                </a:lnTo>
                <a:lnTo>
                  <a:pt x="479" y="254"/>
                </a:lnTo>
                <a:lnTo>
                  <a:pt x="474" y="265"/>
                </a:lnTo>
                <a:lnTo>
                  <a:pt x="469" y="273"/>
                </a:lnTo>
                <a:lnTo>
                  <a:pt x="462" y="283"/>
                </a:lnTo>
                <a:lnTo>
                  <a:pt x="454" y="291"/>
                </a:lnTo>
                <a:lnTo>
                  <a:pt x="446" y="298"/>
                </a:lnTo>
                <a:lnTo>
                  <a:pt x="437" y="305"/>
                </a:lnTo>
                <a:lnTo>
                  <a:pt x="427" y="311"/>
                </a:lnTo>
                <a:lnTo>
                  <a:pt x="418" y="316"/>
                </a:lnTo>
                <a:lnTo>
                  <a:pt x="407" y="320"/>
                </a:lnTo>
                <a:lnTo>
                  <a:pt x="396" y="322"/>
                </a:lnTo>
                <a:lnTo>
                  <a:pt x="384" y="324"/>
                </a:lnTo>
                <a:lnTo>
                  <a:pt x="372" y="325"/>
                </a:lnTo>
                <a:lnTo>
                  <a:pt x="97" y="325"/>
                </a:lnTo>
                <a:lnTo>
                  <a:pt x="97" y="325"/>
                </a:lnTo>
                <a:lnTo>
                  <a:pt x="87" y="324"/>
                </a:lnTo>
                <a:lnTo>
                  <a:pt x="77" y="323"/>
                </a:lnTo>
                <a:lnTo>
                  <a:pt x="68" y="321"/>
                </a:lnTo>
                <a:lnTo>
                  <a:pt x="59" y="318"/>
                </a:lnTo>
                <a:lnTo>
                  <a:pt x="51" y="314"/>
                </a:lnTo>
                <a:lnTo>
                  <a:pt x="42" y="308"/>
                </a:lnTo>
                <a:lnTo>
                  <a:pt x="35" y="303"/>
                </a:lnTo>
                <a:lnTo>
                  <a:pt x="28" y="297"/>
                </a:lnTo>
                <a:lnTo>
                  <a:pt x="22" y="290"/>
                </a:lnTo>
                <a:lnTo>
                  <a:pt x="16" y="282"/>
                </a:lnTo>
                <a:lnTo>
                  <a:pt x="12" y="274"/>
                </a:lnTo>
                <a:lnTo>
                  <a:pt x="8" y="266"/>
                </a:lnTo>
                <a:lnTo>
                  <a:pt x="4" y="257"/>
                </a:lnTo>
                <a:lnTo>
                  <a:pt x="2" y="248"/>
                </a:lnTo>
                <a:lnTo>
                  <a:pt x="1" y="239"/>
                </a:lnTo>
                <a:lnTo>
                  <a:pt x="0" y="229"/>
                </a:lnTo>
                <a:lnTo>
                  <a:pt x="0" y="229"/>
                </a:lnTo>
                <a:lnTo>
                  <a:pt x="0" y="219"/>
                </a:lnTo>
                <a:lnTo>
                  <a:pt x="2" y="211"/>
                </a:lnTo>
                <a:lnTo>
                  <a:pt x="3" y="203"/>
                </a:lnTo>
                <a:lnTo>
                  <a:pt x="7" y="194"/>
                </a:lnTo>
                <a:lnTo>
                  <a:pt x="10" y="187"/>
                </a:lnTo>
                <a:lnTo>
                  <a:pt x="14" y="179"/>
                </a:lnTo>
                <a:lnTo>
                  <a:pt x="18" y="173"/>
                </a:lnTo>
                <a:lnTo>
                  <a:pt x="24" y="166"/>
                </a:lnTo>
                <a:lnTo>
                  <a:pt x="29" y="160"/>
                </a:lnTo>
                <a:lnTo>
                  <a:pt x="35" y="154"/>
                </a:lnTo>
                <a:lnTo>
                  <a:pt x="42" y="149"/>
                </a:lnTo>
                <a:lnTo>
                  <a:pt x="49" y="144"/>
                </a:lnTo>
                <a:lnTo>
                  <a:pt x="56" y="141"/>
                </a:lnTo>
                <a:lnTo>
                  <a:pt x="64" y="138"/>
                </a:lnTo>
                <a:lnTo>
                  <a:pt x="73" y="135"/>
                </a:lnTo>
                <a:lnTo>
                  <a:pt x="81" y="134"/>
                </a:lnTo>
                <a:lnTo>
                  <a:pt x="81" y="134"/>
                </a:lnTo>
                <a:lnTo>
                  <a:pt x="84" y="119"/>
                </a:lnTo>
                <a:lnTo>
                  <a:pt x="87" y="106"/>
                </a:lnTo>
                <a:lnTo>
                  <a:pt x="91" y="93"/>
                </a:lnTo>
                <a:lnTo>
                  <a:pt x="97" y="81"/>
                </a:lnTo>
                <a:lnTo>
                  <a:pt x="103" y="70"/>
                </a:lnTo>
                <a:lnTo>
                  <a:pt x="111" y="59"/>
                </a:lnTo>
                <a:lnTo>
                  <a:pt x="119" y="48"/>
                </a:lnTo>
                <a:lnTo>
                  <a:pt x="129" y="39"/>
                </a:lnTo>
                <a:lnTo>
                  <a:pt x="139" y="30"/>
                </a:lnTo>
                <a:lnTo>
                  <a:pt x="151" y="23"/>
                </a:lnTo>
                <a:lnTo>
                  <a:pt x="162" y="16"/>
                </a:lnTo>
                <a:lnTo>
                  <a:pt x="175" y="11"/>
                </a:lnTo>
                <a:lnTo>
                  <a:pt x="188" y="7"/>
                </a:lnTo>
                <a:lnTo>
                  <a:pt x="201" y="3"/>
                </a:lnTo>
                <a:lnTo>
                  <a:pt x="215" y="1"/>
                </a:lnTo>
                <a:lnTo>
                  <a:pt x="229" y="0"/>
                </a:lnTo>
                <a:lnTo>
                  <a:pt x="229" y="0"/>
                </a:lnTo>
                <a:close/>
              </a:path>
            </a:pathLst>
          </a:custGeom>
          <a:noFill/>
          <a:ln w="19050" cap="flat" cmpd="sng" algn="ctr">
            <a:solidFill>
              <a:schemeClr val="bg1">
                <a:lumMod val="65000"/>
              </a:schemeClr>
            </a:solidFill>
            <a:prstDash val="solid"/>
          </a:ln>
          <a:effectLst/>
        </p:spPr>
        <p:txBody>
          <a:bodyPr wrap="square" lIns="182849" tIns="91424" rIns="182849" bIns="91424" rtlCol="0" anchor="ctr">
            <a:noAutofit/>
          </a:bodyPr>
          <a:lstStyle/>
          <a:p>
            <a:pPr marL="0" marR="0" lvl="0" indent="0" algn="ctr" defTabSz="1219272" eaLnBrk="1" fontAlgn="ctr" latinLnBrk="0" hangingPunct="1">
              <a:lnSpc>
                <a:spcPct val="150000"/>
              </a:lnSpc>
              <a:spcBef>
                <a:spcPts val="0"/>
              </a:spcBef>
              <a:spcAft>
                <a:spcPts val="0"/>
              </a:spcAft>
              <a:buClr>
                <a:srgbClr val="CC9900"/>
              </a:buClr>
              <a:buSzTx/>
              <a:buFontTx/>
              <a:buNone/>
              <a:tabLst/>
              <a:defRPr/>
            </a:pPr>
            <a:endParaRPr kumimoji="0" lang="en-US" altLang="zh-CN" sz="800" b="0" i="0" u="none" strike="noStrike" kern="0" cap="none" spc="0" normalizeH="0" noProof="0" dirty="0">
              <a:ln>
                <a:noFill/>
              </a:ln>
              <a:solidFill>
                <a:prstClr val="white"/>
              </a:solidFill>
              <a:effectLst/>
              <a:uLnTx/>
              <a:uFillTx/>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32" name="组合 285"/>
          <p:cNvGrpSpPr/>
          <p:nvPr/>
        </p:nvGrpSpPr>
        <p:grpSpPr bwMode="gray">
          <a:xfrm>
            <a:off x="5175268" y="3166069"/>
            <a:ext cx="763337" cy="723217"/>
            <a:chOff x="12326938" y="3265488"/>
            <a:chExt cx="1146175" cy="1122363"/>
          </a:xfrm>
          <a:solidFill>
            <a:srgbClr val="56C4D2"/>
          </a:solidFill>
          <a:scene3d>
            <a:camera prst="orthographicFront">
              <a:rot lat="1800000" lon="0" rev="0"/>
            </a:camera>
            <a:lightRig rig="threePt" dir="t"/>
          </a:scene3d>
        </p:grpSpPr>
        <p:sp>
          <p:nvSpPr>
            <p:cNvPr id="33" name="Freeform 67"/>
            <p:cNvSpPr>
              <a:spLocks/>
            </p:cNvSpPr>
            <p:nvPr/>
          </p:nvSpPr>
          <p:spPr bwMode="gray">
            <a:xfrm>
              <a:off x="13228638" y="3870325"/>
              <a:ext cx="244475" cy="268288"/>
            </a:xfrm>
            <a:custGeom>
              <a:avLst/>
              <a:gdLst/>
              <a:ahLst/>
              <a:cxnLst>
                <a:cxn ang="0">
                  <a:pos x="220" y="89"/>
                </a:cxn>
                <a:cxn ang="0">
                  <a:pos x="177" y="53"/>
                </a:cxn>
                <a:cxn ang="0">
                  <a:pos x="129" y="27"/>
                </a:cxn>
                <a:cxn ang="0">
                  <a:pos x="75" y="8"/>
                </a:cxn>
                <a:cxn ang="0">
                  <a:pos x="19" y="0"/>
                </a:cxn>
                <a:cxn ang="0">
                  <a:pos x="12" y="1"/>
                </a:cxn>
                <a:cxn ang="0">
                  <a:pos x="4" y="10"/>
                </a:cxn>
                <a:cxn ang="0">
                  <a:pos x="0" y="57"/>
                </a:cxn>
                <a:cxn ang="0">
                  <a:pos x="0" y="64"/>
                </a:cxn>
                <a:cxn ang="0">
                  <a:pos x="4" y="69"/>
                </a:cxn>
                <a:cxn ang="0">
                  <a:pos x="16" y="74"/>
                </a:cxn>
                <a:cxn ang="0">
                  <a:pos x="36" y="75"/>
                </a:cxn>
                <a:cxn ang="0">
                  <a:pos x="78" y="84"/>
                </a:cxn>
                <a:cxn ang="0">
                  <a:pos x="117" y="102"/>
                </a:cxn>
                <a:cxn ang="0">
                  <a:pos x="152" y="126"/>
                </a:cxn>
                <a:cxn ang="0">
                  <a:pos x="169" y="141"/>
                </a:cxn>
                <a:cxn ang="0">
                  <a:pos x="177" y="151"/>
                </a:cxn>
                <a:cxn ang="0">
                  <a:pos x="204" y="188"/>
                </a:cxn>
                <a:cxn ang="0">
                  <a:pos x="225" y="229"/>
                </a:cxn>
                <a:cxn ang="0">
                  <a:pos x="235" y="273"/>
                </a:cxn>
                <a:cxn ang="0">
                  <a:pos x="237" y="318"/>
                </a:cxn>
                <a:cxn ang="0">
                  <a:pos x="237" y="325"/>
                </a:cxn>
                <a:cxn ang="0">
                  <a:pos x="242" y="332"/>
                </a:cxn>
                <a:cxn ang="0">
                  <a:pos x="252" y="335"/>
                </a:cxn>
                <a:cxn ang="0">
                  <a:pos x="292" y="339"/>
                </a:cxn>
                <a:cxn ang="0">
                  <a:pos x="304" y="335"/>
                </a:cxn>
                <a:cxn ang="0">
                  <a:pos x="307" y="330"/>
                </a:cxn>
                <a:cxn ang="0">
                  <a:pos x="309" y="323"/>
                </a:cxn>
                <a:cxn ang="0">
                  <a:pos x="307" y="263"/>
                </a:cxn>
                <a:cxn ang="0">
                  <a:pos x="292" y="205"/>
                </a:cxn>
                <a:cxn ang="0">
                  <a:pos x="269" y="151"/>
                </a:cxn>
                <a:cxn ang="0">
                  <a:pos x="233" y="102"/>
                </a:cxn>
                <a:cxn ang="0">
                  <a:pos x="220" y="89"/>
                </a:cxn>
              </a:cxnLst>
              <a:rect l="0" t="0" r="r" b="b"/>
              <a:pathLst>
                <a:path w="309" h="339">
                  <a:moveTo>
                    <a:pt x="220" y="89"/>
                  </a:moveTo>
                  <a:lnTo>
                    <a:pt x="220" y="89"/>
                  </a:lnTo>
                  <a:lnTo>
                    <a:pt x="199" y="70"/>
                  </a:lnTo>
                  <a:lnTo>
                    <a:pt x="177" y="53"/>
                  </a:lnTo>
                  <a:lnTo>
                    <a:pt x="152" y="38"/>
                  </a:lnTo>
                  <a:lnTo>
                    <a:pt x="129" y="27"/>
                  </a:lnTo>
                  <a:lnTo>
                    <a:pt x="102" y="16"/>
                  </a:lnTo>
                  <a:lnTo>
                    <a:pt x="75" y="8"/>
                  </a:lnTo>
                  <a:lnTo>
                    <a:pt x="48" y="3"/>
                  </a:lnTo>
                  <a:lnTo>
                    <a:pt x="19" y="0"/>
                  </a:lnTo>
                  <a:lnTo>
                    <a:pt x="19" y="0"/>
                  </a:lnTo>
                  <a:lnTo>
                    <a:pt x="12" y="1"/>
                  </a:lnTo>
                  <a:lnTo>
                    <a:pt x="7" y="5"/>
                  </a:lnTo>
                  <a:lnTo>
                    <a:pt x="4" y="10"/>
                  </a:lnTo>
                  <a:lnTo>
                    <a:pt x="2" y="15"/>
                  </a:lnTo>
                  <a:lnTo>
                    <a:pt x="0" y="57"/>
                  </a:lnTo>
                  <a:lnTo>
                    <a:pt x="0" y="57"/>
                  </a:lnTo>
                  <a:lnTo>
                    <a:pt x="0" y="64"/>
                  </a:lnTo>
                  <a:lnTo>
                    <a:pt x="4" y="69"/>
                  </a:lnTo>
                  <a:lnTo>
                    <a:pt x="4" y="69"/>
                  </a:lnTo>
                  <a:lnTo>
                    <a:pt x="9" y="72"/>
                  </a:lnTo>
                  <a:lnTo>
                    <a:pt x="16" y="74"/>
                  </a:lnTo>
                  <a:lnTo>
                    <a:pt x="16" y="74"/>
                  </a:lnTo>
                  <a:lnTo>
                    <a:pt x="36" y="75"/>
                  </a:lnTo>
                  <a:lnTo>
                    <a:pt x="58" y="79"/>
                  </a:lnTo>
                  <a:lnTo>
                    <a:pt x="78" y="84"/>
                  </a:lnTo>
                  <a:lnTo>
                    <a:pt x="98" y="92"/>
                  </a:lnTo>
                  <a:lnTo>
                    <a:pt x="117" y="102"/>
                  </a:lnTo>
                  <a:lnTo>
                    <a:pt x="135" y="113"/>
                  </a:lnTo>
                  <a:lnTo>
                    <a:pt x="152" y="126"/>
                  </a:lnTo>
                  <a:lnTo>
                    <a:pt x="169" y="141"/>
                  </a:lnTo>
                  <a:lnTo>
                    <a:pt x="169" y="141"/>
                  </a:lnTo>
                  <a:lnTo>
                    <a:pt x="177" y="151"/>
                  </a:lnTo>
                  <a:lnTo>
                    <a:pt x="177" y="151"/>
                  </a:lnTo>
                  <a:lnTo>
                    <a:pt x="193" y="168"/>
                  </a:lnTo>
                  <a:lnTo>
                    <a:pt x="204" y="188"/>
                  </a:lnTo>
                  <a:lnTo>
                    <a:pt x="216" y="209"/>
                  </a:lnTo>
                  <a:lnTo>
                    <a:pt x="225" y="229"/>
                  </a:lnTo>
                  <a:lnTo>
                    <a:pt x="230" y="251"/>
                  </a:lnTo>
                  <a:lnTo>
                    <a:pt x="235" y="273"/>
                  </a:lnTo>
                  <a:lnTo>
                    <a:pt x="237" y="296"/>
                  </a:lnTo>
                  <a:lnTo>
                    <a:pt x="237" y="318"/>
                  </a:lnTo>
                  <a:lnTo>
                    <a:pt x="237" y="318"/>
                  </a:lnTo>
                  <a:lnTo>
                    <a:pt x="237" y="325"/>
                  </a:lnTo>
                  <a:lnTo>
                    <a:pt x="242" y="332"/>
                  </a:lnTo>
                  <a:lnTo>
                    <a:pt x="242" y="332"/>
                  </a:lnTo>
                  <a:lnTo>
                    <a:pt x="245" y="334"/>
                  </a:lnTo>
                  <a:lnTo>
                    <a:pt x="252" y="335"/>
                  </a:lnTo>
                  <a:lnTo>
                    <a:pt x="292" y="339"/>
                  </a:lnTo>
                  <a:lnTo>
                    <a:pt x="292" y="339"/>
                  </a:lnTo>
                  <a:lnTo>
                    <a:pt x="299" y="339"/>
                  </a:lnTo>
                  <a:lnTo>
                    <a:pt x="304" y="335"/>
                  </a:lnTo>
                  <a:lnTo>
                    <a:pt x="304" y="335"/>
                  </a:lnTo>
                  <a:lnTo>
                    <a:pt x="307" y="330"/>
                  </a:lnTo>
                  <a:lnTo>
                    <a:pt x="309" y="323"/>
                  </a:lnTo>
                  <a:lnTo>
                    <a:pt x="309" y="323"/>
                  </a:lnTo>
                  <a:lnTo>
                    <a:pt x="309" y="293"/>
                  </a:lnTo>
                  <a:lnTo>
                    <a:pt x="307" y="263"/>
                  </a:lnTo>
                  <a:lnTo>
                    <a:pt x="301" y="234"/>
                  </a:lnTo>
                  <a:lnTo>
                    <a:pt x="292" y="205"/>
                  </a:lnTo>
                  <a:lnTo>
                    <a:pt x="282" y="178"/>
                  </a:lnTo>
                  <a:lnTo>
                    <a:pt x="269" y="151"/>
                  </a:lnTo>
                  <a:lnTo>
                    <a:pt x="252" y="126"/>
                  </a:lnTo>
                  <a:lnTo>
                    <a:pt x="233" y="102"/>
                  </a:lnTo>
                  <a:lnTo>
                    <a:pt x="233" y="102"/>
                  </a:lnTo>
                  <a:lnTo>
                    <a:pt x="220" y="89"/>
                  </a:lnTo>
                  <a:lnTo>
                    <a:pt x="220" y="89"/>
                  </a:lnTo>
                  <a:close/>
                </a:path>
              </a:pathLst>
            </a:custGeom>
            <a:grpFill/>
            <a:ln w="6350" cap="flat" cmpd="sng" algn="ctr">
              <a:solidFill>
                <a:schemeClr val="bg1"/>
              </a:solidFill>
              <a:prstDash val="solid"/>
            </a:ln>
            <a:effectLst/>
          </p:spPr>
          <p:txBody>
            <a:bodyPr wrap="square" lIns="182849" tIns="91424" rIns="182849" bIns="91424" rtlCol="0" anchor="ctr">
              <a:noAutofit/>
            </a:bodyPr>
            <a:lstStyle/>
            <a:p>
              <a:pPr marL="0" marR="0" lvl="0" indent="0" algn="ctr" defTabSz="1219272" eaLnBrk="1" fontAlgn="ctr" latinLnBrk="0" hangingPunct="1">
                <a:lnSpc>
                  <a:spcPct val="150000"/>
                </a:lnSpc>
                <a:spcBef>
                  <a:spcPts val="0"/>
                </a:spcBef>
                <a:spcAft>
                  <a:spcPts val="0"/>
                </a:spcAft>
                <a:buClr>
                  <a:srgbClr val="CC9900"/>
                </a:buClr>
                <a:buSzTx/>
                <a:buFontTx/>
                <a:buNone/>
                <a:tabLst/>
                <a:defRPr/>
              </a:pPr>
              <a:endParaRPr kumimoji="0" lang="en-US" altLang="zh-CN" sz="800" b="0" i="0" u="none" strike="noStrike" kern="0" cap="none" spc="0" normalizeH="0" noProof="0" dirty="0">
                <a:ln>
                  <a:noFill/>
                </a:ln>
                <a:solidFill>
                  <a:prstClr val="white"/>
                </a:solidFill>
                <a:effectLst/>
                <a:uLnTx/>
                <a:uFillTx/>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4" name="Freeform 68"/>
            <p:cNvSpPr>
              <a:spLocks/>
            </p:cNvSpPr>
            <p:nvPr/>
          </p:nvSpPr>
          <p:spPr bwMode="gray">
            <a:xfrm>
              <a:off x="13231813" y="3970338"/>
              <a:ext cx="142875" cy="152400"/>
            </a:xfrm>
            <a:custGeom>
              <a:avLst/>
              <a:gdLst/>
              <a:ahLst/>
              <a:cxnLst>
                <a:cxn ang="0">
                  <a:pos x="130" y="49"/>
                </a:cxn>
                <a:cxn ang="0">
                  <a:pos x="130" y="49"/>
                </a:cxn>
                <a:cxn ang="0">
                  <a:pos x="118" y="39"/>
                </a:cxn>
                <a:cxn ang="0">
                  <a:pos x="107" y="29"/>
                </a:cxn>
                <a:cxn ang="0">
                  <a:pos x="93" y="22"/>
                </a:cxn>
                <a:cxn ang="0">
                  <a:pos x="78" y="14"/>
                </a:cxn>
                <a:cxn ang="0">
                  <a:pos x="65" y="8"/>
                </a:cxn>
                <a:cxn ang="0">
                  <a:pos x="49" y="5"/>
                </a:cxn>
                <a:cxn ang="0">
                  <a:pos x="34" y="2"/>
                </a:cxn>
                <a:cxn ang="0">
                  <a:pos x="17" y="0"/>
                </a:cxn>
                <a:cxn ang="0">
                  <a:pos x="17" y="0"/>
                </a:cxn>
                <a:cxn ang="0">
                  <a:pos x="12" y="2"/>
                </a:cxn>
                <a:cxn ang="0">
                  <a:pos x="7" y="5"/>
                </a:cxn>
                <a:cxn ang="0">
                  <a:pos x="4" y="8"/>
                </a:cxn>
                <a:cxn ang="0">
                  <a:pos x="2" y="15"/>
                </a:cxn>
                <a:cxn ang="0">
                  <a:pos x="0" y="57"/>
                </a:cxn>
                <a:cxn ang="0">
                  <a:pos x="0" y="57"/>
                </a:cxn>
                <a:cxn ang="0">
                  <a:pos x="0" y="62"/>
                </a:cxn>
                <a:cxn ang="0">
                  <a:pos x="4" y="68"/>
                </a:cxn>
                <a:cxn ang="0">
                  <a:pos x="4" y="68"/>
                </a:cxn>
                <a:cxn ang="0">
                  <a:pos x="9" y="71"/>
                </a:cxn>
                <a:cxn ang="0">
                  <a:pos x="16" y="73"/>
                </a:cxn>
                <a:cxn ang="0">
                  <a:pos x="16" y="73"/>
                </a:cxn>
                <a:cxn ang="0">
                  <a:pos x="32" y="76"/>
                </a:cxn>
                <a:cxn ang="0">
                  <a:pos x="49" y="81"/>
                </a:cxn>
                <a:cxn ang="0">
                  <a:pos x="65" y="89"/>
                </a:cxn>
                <a:cxn ang="0">
                  <a:pos x="78" y="101"/>
                </a:cxn>
                <a:cxn ang="0">
                  <a:pos x="78" y="101"/>
                </a:cxn>
                <a:cxn ang="0">
                  <a:pos x="83" y="105"/>
                </a:cxn>
                <a:cxn ang="0">
                  <a:pos x="83" y="105"/>
                </a:cxn>
                <a:cxn ang="0">
                  <a:pos x="93" y="120"/>
                </a:cxn>
                <a:cxn ang="0">
                  <a:pos x="102" y="137"/>
                </a:cxn>
                <a:cxn ang="0">
                  <a:pos x="107" y="155"/>
                </a:cxn>
                <a:cxn ang="0">
                  <a:pos x="107" y="174"/>
                </a:cxn>
                <a:cxn ang="0">
                  <a:pos x="107" y="174"/>
                </a:cxn>
                <a:cxn ang="0">
                  <a:pos x="108" y="181"/>
                </a:cxn>
                <a:cxn ang="0">
                  <a:pos x="112" y="186"/>
                </a:cxn>
                <a:cxn ang="0">
                  <a:pos x="112" y="186"/>
                </a:cxn>
                <a:cxn ang="0">
                  <a:pos x="117" y="189"/>
                </a:cxn>
                <a:cxn ang="0">
                  <a:pos x="122" y="191"/>
                </a:cxn>
                <a:cxn ang="0">
                  <a:pos x="162" y="192"/>
                </a:cxn>
                <a:cxn ang="0">
                  <a:pos x="162" y="192"/>
                </a:cxn>
                <a:cxn ang="0">
                  <a:pos x="169" y="192"/>
                </a:cxn>
                <a:cxn ang="0">
                  <a:pos x="174" y="189"/>
                </a:cxn>
                <a:cxn ang="0">
                  <a:pos x="174" y="189"/>
                </a:cxn>
                <a:cxn ang="0">
                  <a:pos x="178" y="184"/>
                </a:cxn>
                <a:cxn ang="0">
                  <a:pos x="179" y="179"/>
                </a:cxn>
                <a:cxn ang="0">
                  <a:pos x="179" y="179"/>
                </a:cxn>
                <a:cxn ang="0">
                  <a:pos x="179" y="162"/>
                </a:cxn>
                <a:cxn ang="0">
                  <a:pos x="178" y="145"/>
                </a:cxn>
                <a:cxn ang="0">
                  <a:pos x="176" y="130"/>
                </a:cxn>
                <a:cxn ang="0">
                  <a:pos x="171" y="113"/>
                </a:cxn>
                <a:cxn ang="0">
                  <a:pos x="164" y="98"/>
                </a:cxn>
                <a:cxn ang="0">
                  <a:pos x="157" y="84"/>
                </a:cxn>
                <a:cxn ang="0">
                  <a:pos x="147" y="69"/>
                </a:cxn>
                <a:cxn ang="0">
                  <a:pos x="137" y="57"/>
                </a:cxn>
                <a:cxn ang="0">
                  <a:pos x="137" y="57"/>
                </a:cxn>
                <a:cxn ang="0">
                  <a:pos x="130" y="49"/>
                </a:cxn>
                <a:cxn ang="0">
                  <a:pos x="130" y="49"/>
                </a:cxn>
              </a:cxnLst>
              <a:rect l="0" t="0" r="r" b="b"/>
              <a:pathLst>
                <a:path w="179" h="192">
                  <a:moveTo>
                    <a:pt x="130" y="49"/>
                  </a:moveTo>
                  <a:lnTo>
                    <a:pt x="130" y="49"/>
                  </a:lnTo>
                  <a:lnTo>
                    <a:pt x="118" y="39"/>
                  </a:lnTo>
                  <a:lnTo>
                    <a:pt x="107" y="29"/>
                  </a:lnTo>
                  <a:lnTo>
                    <a:pt x="93" y="22"/>
                  </a:lnTo>
                  <a:lnTo>
                    <a:pt x="78" y="14"/>
                  </a:lnTo>
                  <a:lnTo>
                    <a:pt x="65" y="8"/>
                  </a:lnTo>
                  <a:lnTo>
                    <a:pt x="49" y="5"/>
                  </a:lnTo>
                  <a:lnTo>
                    <a:pt x="34" y="2"/>
                  </a:lnTo>
                  <a:lnTo>
                    <a:pt x="17" y="0"/>
                  </a:lnTo>
                  <a:lnTo>
                    <a:pt x="17" y="0"/>
                  </a:lnTo>
                  <a:lnTo>
                    <a:pt x="12" y="2"/>
                  </a:lnTo>
                  <a:lnTo>
                    <a:pt x="7" y="5"/>
                  </a:lnTo>
                  <a:lnTo>
                    <a:pt x="4" y="8"/>
                  </a:lnTo>
                  <a:lnTo>
                    <a:pt x="2" y="15"/>
                  </a:lnTo>
                  <a:lnTo>
                    <a:pt x="0" y="57"/>
                  </a:lnTo>
                  <a:lnTo>
                    <a:pt x="0" y="57"/>
                  </a:lnTo>
                  <a:lnTo>
                    <a:pt x="0" y="62"/>
                  </a:lnTo>
                  <a:lnTo>
                    <a:pt x="4" y="68"/>
                  </a:lnTo>
                  <a:lnTo>
                    <a:pt x="4" y="68"/>
                  </a:lnTo>
                  <a:lnTo>
                    <a:pt x="9" y="71"/>
                  </a:lnTo>
                  <a:lnTo>
                    <a:pt x="16" y="73"/>
                  </a:lnTo>
                  <a:lnTo>
                    <a:pt x="16" y="73"/>
                  </a:lnTo>
                  <a:lnTo>
                    <a:pt x="32" y="76"/>
                  </a:lnTo>
                  <a:lnTo>
                    <a:pt x="49" y="81"/>
                  </a:lnTo>
                  <a:lnTo>
                    <a:pt x="65" y="89"/>
                  </a:lnTo>
                  <a:lnTo>
                    <a:pt x="78" y="101"/>
                  </a:lnTo>
                  <a:lnTo>
                    <a:pt x="78" y="101"/>
                  </a:lnTo>
                  <a:lnTo>
                    <a:pt x="83" y="105"/>
                  </a:lnTo>
                  <a:lnTo>
                    <a:pt x="83" y="105"/>
                  </a:lnTo>
                  <a:lnTo>
                    <a:pt x="93" y="120"/>
                  </a:lnTo>
                  <a:lnTo>
                    <a:pt x="102" y="137"/>
                  </a:lnTo>
                  <a:lnTo>
                    <a:pt x="107" y="155"/>
                  </a:lnTo>
                  <a:lnTo>
                    <a:pt x="107" y="174"/>
                  </a:lnTo>
                  <a:lnTo>
                    <a:pt x="107" y="174"/>
                  </a:lnTo>
                  <a:lnTo>
                    <a:pt x="108" y="181"/>
                  </a:lnTo>
                  <a:lnTo>
                    <a:pt x="112" y="186"/>
                  </a:lnTo>
                  <a:lnTo>
                    <a:pt x="112" y="186"/>
                  </a:lnTo>
                  <a:lnTo>
                    <a:pt x="117" y="189"/>
                  </a:lnTo>
                  <a:lnTo>
                    <a:pt x="122" y="191"/>
                  </a:lnTo>
                  <a:lnTo>
                    <a:pt x="162" y="192"/>
                  </a:lnTo>
                  <a:lnTo>
                    <a:pt x="162" y="192"/>
                  </a:lnTo>
                  <a:lnTo>
                    <a:pt x="169" y="192"/>
                  </a:lnTo>
                  <a:lnTo>
                    <a:pt x="174" y="189"/>
                  </a:lnTo>
                  <a:lnTo>
                    <a:pt x="174" y="189"/>
                  </a:lnTo>
                  <a:lnTo>
                    <a:pt x="178" y="184"/>
                  </a:lnTo>
                  <a:lnTo>
                    <a:pt x="179" y="179"/>
                  </a:lnTo>
                  <a:lnTo>
                    <a:pt x="179" y="179"/>
                  </a:lnTo>
                  <a:lnTo>
                    <a:pt x="179" y="162"/>
                  </a:lnTo>
                  <a:lnTo>
                    <a:pt x="178" y="145"/>
                  </a:lnTo>
                  <a:lnTo>
                    <a:pt x="176" y="130"/>
                  </a:lnTo>
                  <a:lnTo>
                    <a:pt x="171" y="113"/>
                  </a:lnTo>
                  <a:lnTo>
                    <a:pt x="164" y="98"/>
                  </a:lnTo>
                  <a:lnTo>
                    <a:pt x="157" y="84"/>
                  </a:lnTo>
                  <a:lnTo>
                    <a:pt x="147" y="69"/>
                  </a:lnTo>
                  <a:lnTo>
                    <a:pt x="137" y="57"/>
                  </a:lnTo>
                  <a:lnTo>
                    <a:pt x="137" y="57"/>
                  </a:lnTo>
                  <a:lnTo>
                    <a:pt x="130" y="49"/>
                  </a:lnTo>
                  <a:lnTo>
                    <a:pt x="130" y="49"/>
                  </a:lnTo>
                  <a:close/>
                </a:path>
              </a:pathLst>
            </a:custGeom>
            <a:grpFill/>
            <a:ln w="6350" cap="flat" cmpd="sng" algn="ctr">
              <a:solidFill>
                <a:schemeClr val="bg1"/>
              </a:solidFill>
              <a:prstDash val="solid"/>
            </a:ln>
            <a:effectLst/>
          </p:spPr>
          <p:txBody>
            <a:bodyPr wrap="square" lIns="182849" tIns="91424" rIns="182849" bIns="91424" rtlCol="0" anchor="ctr">
              <a:noAutofit/>
            </a:bodyPr>
            <a:lstStyle/>
            <a:p>
              <a:pPr marL="0" marR="0" lvl="0" indent="0" algn="ctr" defTabSz="1219272" eaLnBrk="1" fontAlgn="ctr" latinLnBrk="0" hangingPunct="1">
                <a:lnSpc>
                  <a:spcPct val="150000"/>
                </a:lnSpc>
                <a:spcBef>
                  <a:spcPts val="0"/>
                </a:spcBef>
                <a:spcAft>
                  <a:spcPts val="0"/>
                </a:spcAft>
                <a:buClr>
                  <a:srgbClr val="CC9900"/>
                </a:buClr>
                <a:buSzTx/>
                <a:buFontTx/>
                <a:buNone/>
                <a:tabLst/>
                <a:defRPr/>
              </a:pPr>
              <a:endParaRPr kumimoji="0" lang="en-US" altLang="zh-CN" sz="800" b="0" i="0" u="none" strike="noStrike" kern="0" cap="none" spc="0" normalizeH="0" noProof="0" dirty="0">
                <a:ln>
                  <a:noFill/>
                </a:ln>
                <a:solidFill>
                  <a:prstClr val="white"/>
                </a:solidFill>
                <a:effectLst/>
                <a:uLnTx/>
                <a:uFillTx/>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5" name="Freeform 69"/>
            <p:cNvSpPr>
              <a:spLocks/>
            </p:cNvSpPr>
            <p:nvPr/>
          </p:nvSpPr>
          <p:spPr bwMode="gray">
            <a:xfrm>
              <a:off x="12326938" y="3529013"/>
              <a:ext cx="246063" cy="268288"/>
            </a:xfrm>
            <a:custGeom>
              <a:avLst/>
              <a:gdLst/>
              <a:ahLst/>
              <a:cxnLst>
                <a:cxn ang="0">
                  <a:pos x="132" y="150"/>
                </a:cxn>
                <a:cxn ang="0">
                  <a:pos x="142" y="140"/>
                </a:cxn>
                <a:cxn ang="0">
                  <a:pos x="174" y="113"/>
                </a:cxn>
                <a:cxn ang="0">
                  <a:pos x="213" y="93"/>
                </a:cxn>
                <a:cxn ang="0">
                  <a:pos x="253" y="80"/>
                </a:cxn>
                <a:cxn ang="0">
                  <a:pos x="295" y="73"/>
                </a:cxn>
                <a:cxn ang="0">
                  <a:pos x="300" y="71"/>
                </a:cxn>
                <a:cxn ang="0">
                  <a:pos x="305" y="68"/>
                </a:cxn>
                <a:cxn ang="0">
                  <a:pos x="311" y="56"/>
                </a:cxn>
                <a:cxn ang="0">
                  <a:pos x="309" y="16"/>
                </a:cxn>
                <a:cxn ang="0">
                  <a:pos x="304" y="5"/>
                </a:cxn>
                <a:cxn ang="0">
                  <a:pos x="292" y="0"/>
                </a:cxn>
                <a:cxn ang="0">
                  <a:pos x="263" y="4"/>
                </a:cxn>
                <a:cxn ang="0">
                  <a:pos x="208" y="16"/>
                </a:cxn>
                <a:cxn ang="0">
                  <a:pos x="157" y="39"/>
                </a:cxn>
                <a:cxn ang="0">
                  <a:pos x="111" y="69"/>
                </a:cxn>
                <a:cxn ang="0">
                  <a:pos x="90" y="90"/>
                </a:cxn>
                <a:cxn ang="0">
                  <a:pos x="78" y="103"/>
                </a:cxn>
                <a:cxn ang="0">
                  <a:pos x="42" y="152"/>
                </a:cxn>
                <a:cxn ang="0">
                  <a:pos x="17" y="206"/>
                </a:cxn>
                <a:cxn ang="0">
                  <a:pos x="4" y="263"/>
                </a:cxn>
                <a:cxn ang="0">
                  <a:pos x="2" y="324"/>
                </a:cxn>
                <a:cxn ang="0">
                  <a:pos x="4" y="329"/>
                </a:cxn>
                <a:cxn ang="0">
                  <a:pos x="7" y="334"/>
                </a:cxn>
                <a:cxn ang="0">
                  <a:pos x="19" y="339"/>
                </a:cxn>
                <a:cxn ang="0">
                  <a:pos x="59" y="336"/>
                </a:cxn>
                <a:cxn ang="0">
                  <a:pos x="69" y="331"/>
                </a:cxn>
                <a:cxn ang="0">
                  <a:pos x="73" y="326"/>
                </a:cxn>
                <a:cxn ang="0">
                  <a:pos x="74" y="319"/>
                </a:cxn>
                <a:cxn ang="0">
                  <a:pos x="76" y="274"/>
                </a:cxn>
                <a:cxn ang="0">
                  <a:pos x="86" y="230"/>
                </a:cxn>
                <a:cxn ang="0">
                  <a:pos x="105" y="188"/>
                </a:cxn>
                <a:cxn ang="0">
                  <a:pos x="132" y="150"/>
                </a:cxn>
              </a:cxnLst>
              <a:rect l="0" t="0" r="r" b="b"/>
              <a:pathLst>
                <a:path w="311" h="339">
                  <a:moveTo>
                    <a:pt x="132" y="150"/>
                  </a:moveTo>
                  <a:lnTo>
                    <a:pt x="132" y="150"/>
                  </a:lnTo>
                  <a:lnTo>
                    <a:pt x="142" y="140"/>
                  </a:lnTo>
                  <a:lnTo>
                    <a:pt x="142" y="140"/>
                  </a:lnTo>
                  <a:lnTo>
                    <a:pt x="157" y="127"/>
                  </a:lnTo>
                  <a:lnTo>
                    <a:pt x="174" y="113"/>
                  </a:lnTo>
                  <a:lnTo>
                    <a:pt x="192" y="102"/>
                  </a:lnTo>
                  <a:lnTo>
                    <a:pt x="213" y="93"/>
                  </a:lnTo>
                  <a:lnTo>
                    <a:pt x="231" y="85"/>
                  </a:lnTo>
                  <a:lnTo>
                    <a:pt x="253" y="80"/>
                  </a:lnTo>
                  <a:lnTo>
                    <a:pt x="273" y="75"/>
                  </a:lnTo>
                  <a:lnTo>
                    <a:pt x="295" y="73"/>
                  </a:lnTo>
                  <a:lnTo>
                    <a:pt x="295" y="73"/>
                  </a:lnTo>
                  <a:lnTo>
                    <a:pt x="300" y="71"/>
                  </a:lnTo>
                  <a:lnTo>
                    <a:pt x="305" y="68"/>
                  </a:lnTo>
                  <a:lnTo>
                    <a:pt x="305" y="68"/>
                  </a:lnTo>
                  <a:lnTo>
                    <a:pt x="309" y="63"/>
                  </a:lnTo>
                  <a:lnTo>
                    <a:pt x="311" y="56"/>
                  </a:lnTo>
                  <a:lnTo>
                    <a:pt x="309" y="16"/>
                  </a:lnTo>
                  <a:lnTo>
                    <a:pt x="309" y="16"/>
                  </a:lnTo>
                  <a:lnTo>
                    <a:pt x="307" y="9"/>
                  </a:lnTo>
                  <a:lnTo>
                    <a:pt x="304" y="5"/>
                  </a:lnTo>
                  <a:lnTo>
                    <a:pt x="299" y="2"/>
                  </a:lnTo>
                  <a:lnTo>
                    <a:pt x="292" y="0"/>
                  </a:lnTo>
                  <a:lnTo>
                    <a:pt x="292" y="0"/>
                  </a:lnTo>
                  <a:lnTo>
                    <a:pt x="263" y="4"/>
                  </a:lnTo>
                  <a:lnTo>
                    <a:pt x="236" y="9"/>
                  </a:lnTo>
                  <a:lnTo>
                    <a:pt x="208" y="16"/>
                  </a:lnTo>
                  <a:lnTo>
                    <a:pt x="182" y="26"/>
                  </a:lnTo>
                  <a:lnTo>
                    <a:pt x="157" y="39"/>
                  </a:lnTo>
                  <a:lnTo>
                    <a:pt x="133" y="53"/>
                  </a:lnTo>
                  <a:lnTo>
                    <a:pt x="111" y="69"/>
                  </a:lnTo>
                  <a:lnTo>
                    <a:pt x="90" y="90"/>
                  </a:lnTo>
                  <a:lnTo>
                    <a:pt x="90" y="90"/>
                  </a:lnTo>
                  <a:lnTo>
                    <a:pt x="78" y="103"/>
                  </a:lnTo>
                  <a:lnTo>
                    <a:pt x="78" y="103"/>
                  </a:lnTo>
                  <a:lnTo>
                    <a:pt x="59" y="127"/>
                  </a:lnTo>
                  <a:lnTo>
                    <a:pt x="42" y="152"/>
                  </a:lnTo>
                  <a:lnTo>
                    <a:pt x="29" y="177"/>
                  </a:lnTo>
                  <a:lnTo>
                    <a:pt x="17" y="206"/>
                  </a:lnTo>
                  <a:lnTo>
                    <a:pt x="9" y="235"/>
                  </a:lnTo>
                  <a:lnTo>
                    <a:pt x="4" y="263"/>
                  </a:lnTo>
                  <a:lnTo>
                    <a:pt x="0" y="294"/>
                  </a:lnTo>
                  <a:lnTo>
                    <a:pt x="2" y="324"/>
                  </a:lnTo>
                  <a:lnTo>
                    <a:pt x="2" y="324"/>
                  </a:lnTo>
                  <a:lnTo>
                    <a:pt x="4" y="329"/>
                  </a:lnTo>
                  <a:lnTo>
                    <a:pt x="7" y="334"/>
                  </a:lnTo>
                  <a:lnTo>
                    <a:pt x="7" y="334"/>
                  </a:lnTo>
                  <a:lnTo>
                    <a:pt x="12" y="338"/>
                  </a:lnTo>
                  <a:lnTo>
                    <a:pt x="19" y="339"/>
                  </a:lnTo>
                  <a:lnTo>
                    <a:pt x="59" y="336"/>
                  </a:lnTo>
                  <a:lnTo>
                    <a:pt x="59" y="336"/>
                  </a:lnTo>
                  <a:lnTo>
                    <a:pt x="64" y="334"/>
                  </a:lnTo>
                  <a:lnTo>
                    <a:pt x="69" y="331"/>
                  </a:lnTo>
                  <a:lnTo>
                    <a:pt x="69" y="331"/>
                  </a:lnTo>
                  <a:lnTo>
                    <a:pt x="73" y="326"/>
                  </a:lnTo>
                  <a:lnTo>
                    <a:pt x="74" y="319"/>
                  </a:lnTo>
                  <a:lnTo>
                    <a:pt x="74" y="319"/>
                  </a:lnTo>
                  <a:lnTo>
                    <a:pt x="74" y="296"/>
                  </a:lnTo>
                  <a:lnTo>
                    <a:pt x="76" y="274"/>
                  </a:lnTo>
                  <a:lnTo>
                    <a:pt x="79" y="252"/>
                  </a:lnTo>
                  <a:lnTo>
                    <a:pt x="86" y="230"/>
                  </a:lnTo>
                  <a:lnTo>
                    <a:pt x="95" y="208"/>
                  </a:lnTo>
                  <a:lnTo>
                    <a:pt x="105" y="188"/>
                  </a:lnTo>
                  <a:lnTo>
                    <a:pt x="118" y="169"/>
                  </a:lnTo>
                  <a:lnTo>
                    <a:pt x="132" y="150"/>
                  </a:lnTo>
                  <a:lnTo>
                    <a:pt x="132" y="150"/>
                  </a:lnTo>
                  <a:close/>
                </a:path>
              </a:pathLst>
            </a:custGeom>
            <a:grpFill/>
            <a:ln w="6350" cap="flat" cmpd="sng" algn="ctr">
              <a:solidFill>
                <a:schemeClr val="bg1"/>
              </a:solidFill>
              <a:prstDash val="solid"/>
            </a:ln>
            <a:effectLst/>
          </p:spPr>
          <p:txBody>
            <a:bodyPr wrap="square" lIns="182849" tIns="91424" rIns="182849" bIns="91424" rtlCol="0" anchor="ctr">
              <a:noAutofit/>
            </a:bodyPr>
            <a:lstStyle/>
            <a:p>
              <a:pPr marL="0" marR="0" lvl="0" indent="0" algn="ctr" defTabSz="1219272" eaLnBrk="1" fontAlgn="ctr" latinLnBrk="0" hangingPunct="1">
                <a:lnSpc>
                  <a:spcPct val="150000"/>
                </a:lnSpc>
                <a:spcBef>
                  <a:spcPts val="0"/>
                </a:spcBef>
                <a:spcAft>
                  <a:spcPts val="0"/>
                </a:spcAft>
                <a:buClr>
                  <a:srgbClr val="CC9900"/>
                </a:buClr>
                <a:buSzTx/>
                <a:buFontTx/>
                <a:buNone/>
                <a:tabLst/>
                <a:defRPr/>
              </a:pPr>
              <a:endParaRPr kumimoji="0" lang="en-US" altLang="zh-CN" sz="800" b="0" i="0" u="none" strike="noStrike" kern="0" cap="none" spc="0" normalizeH="0" noProof="0" dirty="0">
                <a:ln>
                  <a:noFill/>
                </a:ln>
                <a:solidFill>
                  <a:prstClr val="white"/>
                </a:solidFill>
                <a:effectLst/>
                <a:uLnTx/>
                <a:uFillTx/>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6" name="Freeform 70"/>
            <p:cNvSpPr>
              <a:spLocks/>
            </p:cNvSpPr>
            <p:nvPr/>
          </p:nvSpPr>
          <p:spPr bwMode="gray">
            <a:xfrm>
              <a:off x="12425363" y="3629025"/>
              <a:ext cx="144463" cy="152400"/>
            </a:xfrm>
            <a:custGeom>
              <a:avLst/>
              <a:gdLst/>
              <a:ahLst/>
              <a:cxnLst>
                <a:cxn ang="0">
                  <a:pos x="175" y="67"/>
                </a:cxn>
                <a:cxn ang="0">
                  <a:pos x="175" y="67"/>
                </a:cxn>
                <a:cxn ang="0">
                  <a:pos x="179" y="62"/>
                </a:cxn>
                <a:cxn ang="0">
                  <a:pos x="180" y="56"/>
                </a:cxn>
                <a:cxn ang="0">
                  <a:pos x="179" y="15"/>
                </a:cxn>
                <a:cxn ang="0">
                  <a:pos x="179" y="15"/>
                </a:cxn>
                <a:cxn ang="0">
                  <a:pos x="177" y="8"/>
                </a:cxn>
                <a:cxn ang="0">
                  <a:pos x="174" y="3"/>
                </a:cxn>
                <a:cxn ang="0">
                  <a:pos x="169" y="0"/>
                </a:cxn>
                <a:cxn ang="0">
                  <a:pos x="162" y="0"/>
                </a:cxn>
                <a:cxn ang="0">
                  <a:pos x="162" y="0"/>
                </a:cxn>
                <a:cxn ang="0">
                  <a:pos x="147" y="2"/>
                </a:cxn>
                <a:cxn ang="0">
                  <a:pos x="132" y="3"/>
                </a:cxn>
                <a:cxn ang="0">
                  <a:pos x="116" y="8"/>
                </a:cxn>
                <a:cxn ang="0">
                  <a:pos x="101" y="13"/>
                </a:cxn>
                <a:cxn ang="0">
                  <a:pos x="88" y="20"/>
                </a:cxn>
                <a:cxn ang="0">
                  <a:pos x="74" y="29"/>
                </a:cxn>
                <a:cxn ang="0">
                  <a:pos x="61" y="39"/>
                </a:cxn>
                <a:cxn ang="0">
                  <a:pos x="51" y="49"/>
                </a:cxn>
                <a:cxn ang="0">
                  <a:pos x="51" y="49"/>
                </a:cxn>
                <a:cxn ang="0">
                  <a:pos x="42" y="56"/>
                </a:cxn>
                <a:cxn ang="0">
                  <a:pos x="42" y="56"/>
                </a:cxn>
                <a:cxn ang="0">
                  <a:pos x="32" y="69"/>
                </a:cxn>
                <a:cxn ang="0">
                  <a:pos x="24" y="83"/>
                </a:cxn>
                <a:cxn ang="0">
                  <a:pos x="15" y="98"/>
                </a:cxn>
                <a:cxn ang="0">
                  <a:pos x="10" y="113"/>
                </a:cxn>
                <a:cxn ang="0">
                  <a:pos x="5" y="128"/>
                </a:cxn>
                <a:cxn ang="0">
                  <a:pos x="2" y="145"/>
                </a:cxn>
                <a:cxn ang="0">
                  <a:pos x="0" y="162"/>
                </a:cxn>
                <a:cxn ang="0">
                  <a:pos x="0" y="179"/>
                </a:cxn>
                <a:cxn ang="0">
                  <a:pos x="0" y="179"/>
                </a:cxn>
                <a:cxn ang="0">
                  <a:pos x="2" y="184"/>
                </a:cxn>
                <a:cxn ang="0">
                  <a:pos x="5" y="189"/>
                </a:cxn>
                <a:cxn ang="0">
                  <a:pos x="5" y="189"/>
                </a:cxn>
                <a:cxn ang="0">
                  <a:pos x="12" y="192"/>
                </a:cxn>
                <a:cxn ang="0">
                  <a:pos x="17" y="192"/>
                </a:cxn>
                <a:cxn ang="0">
                  <a:pos x="59" y="189"/>
                </a:cxn>
                <a:cxn ang="0">
                  <a:pos x="59" y="189"/>
                </a:cxn>
                <a:cxn ang="0">
                  <a:pos x="64" y="189"/>
                </a:cxn>
                <a:cxn ang="0">
                  <a:pos x="69" y="185"/>
                </a:cxn>
                <a:cxn ang="0">
                  <a:pos x="69" y="185"/>
                </a:cxn>
                <a:cxn ang="0">
                  <a:pos x="72" y="179"/>
                </a:cxn>
                <a:cxn ang="0">
                  <a:pos x="72" y="172"/>
                </a:cxn>
                <a:cxn ang="0">
                  <a:pos x="72" y="172"/>
                </a:cxn>
                <a:cxn ang="0">
                  <a:pos x="74" y="153"/>
                </a:cxn>
                <a:cxn ang="0">
                  <a:pos x="79" y="136"/>
                </a:cxn>
                <a:cxn ang="0">
                  <a:pos x="86" y="120"/>
                </a:cxn>
                <a:cxn ang="0">
                  <a:pos x="98" y="104"/>
                </a:cxn>
                <a:cxn ang="0">
                  <a:pos x="98" y="104"/>
                </a:cxn>
                <a:cxn ang="0">
                  <a:pos x="101" y="101"/>
                </a:cxn>
                <a:cxn ang="0">
                  <a:pos x="101" y="101"/>
                </a:cxn>
                <a:cxn ang="0">
                  <a:pos x="115" y="89"/>
                </a:cxn>
                <a:cxn ang="0">
                  <a:pos x="130" y="81"/>
                </a:cxn>
                <a:cxn ang="0">
                  <a:pos x="147" y="74"/>
                </a:cxn>
                <a:cxn ang="0">
                  <a:pos x="165" y="72"/>
                </a:cxn>
                <a:cxn ang="0">
                  <a:pos x="165" y="72"/>
                </a:cxn>
                <a:cxn ang="0">
                  <a:pos x="170" y="71"/>
                </a:cxn>
                <a:cxn ang="0">
                  <a:pos x="175" y="67"/>
                </a:cxn>
                <a:cxn ang="0">
                  <a:pos x="175" y="67"/>
                </a:cxn>
              </a:cxnLst>
              <a:rect l="0" t="0" r="r" b="b"/>
              <a:pathLst>
                <a:path w="180" h="192">
                  <a:moveTo>
                    <a:pt x="175" y="67"/>
                  </a:moveTo>
                  <a:lnTo>
                    <a:pt x="175" y="67"/>
                  </a:lnTo>
                  <a:lnTo>
                    <a:pt x="179" y="62"/>
                  </a:lnTo>
                  <a:lnTo>
                    <a:pt x="180" y="56"/>
                  </a:lnTo>
                  <a:lnTo>
                    <a:pt x="179" y="15"/>
                  </a:lnTo>
                  <a:lnTo>
                    <a:pt x="179" y="15"/>
                  </a:lnTo>
                  <a:lnTo>
                    <a:pt x="177" y="8"/>
                  </a:lnTo>
                  <a:lnTo>
                    <a:pt x="174" y="3"/>
                  </a:lnTo>
                  <a:lnTo>
                    <a:pt x="169" y="0"/>
                  </a:lnTo>
                  <a:lnTo>
                    <a:pt x="162" y="0"/>
                  </a:lnTo>
                  <a:lnTo>
                    <a:pt x="162" y="0"/>
                  </a:lnTo>
                  <a:lnTo>
                    <a:pt x="147" y="2"/>
                  </a:lnTo>
                  <a:lnTo>
                    <a:pt x="132" y="3"/>
                  </a:lnTo>
                  <a:lnTo>
                    <a:pt x="116" y="8"/>
                  </a:lnTo>
                  <a:lnTo>
                    <a:pt x="101" y="13"/>
                  </a:lnTo>
                  <a:lnTo>
                    <a:pt x="88" y="20"/>
                  </a:lnTo>
                  <a:lnTo>
                    <a:pt x="74" y="29"/>
                  </a:lnTo>
                  <a:lnTo>
                    <a:pt x="61" y="39"/>
                  </a:lnTo>
                  <a:lnTo>
                    <a:pt x="51" y="49"/>
                  </a:lnTo>
                  <a:lnTo>
                    <a:pt x="51" y="49"/>
                  </a:lnTo>
                  <a:lnTo>
                    <a:pt x="42" y="56"/>
                  </a:lnTo>
                  <a:lnTo>
                    <a:pt x="42" y="56"/>
                  </a:lnTo>
                  <a:lnTo>
                    <a:pt x="32" y="69"/>
                  </a:lnTo>
                  <a:lnTo>
                    <a:pt x="24" y="83"/>
                  </a:lnTo>
                  <a:lnTo>
                    <a:pt x="15" y="98"/>
                  </a:lnTo>
                  <a:lnTo>
                    <a:pt x="10" y="113"/>
                  </a:lnTo>
                  <a:lnTo>
                    <a:pt x="5" y="128"/>
                  </a:lnTo>
                  <a:lnTo>
                    <a:pt x="2" y="145"/>
                  </a:lnTo>
                  <a:lnTo>
                    <a:pt x="0" y="162"/>
                  </a:lnTo>
                  <a:lnTo>
                    <a:pt x="0" y="179"/>
                  </a:lnTo>
                  <a:lnTo>
                    <a:pt x="0" y="179"/>
                  </a:lnTo>
                  <a:lnTo>
                    <a:pt x="2" y="184"/>
                  </a:lnTo>
                  <a:lnTo>
                    <a:pt x="5" y="189"/>
                  </a:lnTo>
                  <a:lnTo>
                    <a:pt x="5" y="189"/>
                  </a:lnTo>
                  <a:lnTo>
                    <a:pt x="12" y="192"/>
                  </a:lnTo>
                  <a:lnTo>
                    <a:pt x="17" y="192"/>
                  </a:lnTo>
                  <a:lnTo>
                    <a:pt x="59" y="189"/>
                  </a:lnTo>
                  <a:lnTo>
                    <a:pt x="59" y="189"/>
                  </a:lnTo>
                  <a:lnTo>
                    <a:pt x="64" y="189"/>
                  </a:lnTo>
                  <a:lnTo>
                    <a:pt x="69" y="185"/>
                  </a:lnTo>
                  <a:lnTo>
                    <a:pt x="69" y="185"/>
                  </a:lnTo>
                  <a:lnTo>
                    <a:pt x="72" y="179"/>
                  </a:lnTo>
                  <a:lnTo>
                    <a:pt x="72" y="172"/>
                  </a:lnTo>
                  <a:lnTo>
                    <a:pt x="72" y="172"/>
                  </a:lnTo>
                  <a:lnTo>
                    <a:pt x="74" y="153"/>
                  </a:lnTo>
                  <a:lnTo>
                    <a:pt x="79" y="136"/>
                  </a:lnTo>
                  <a:lnTo>
                    <a:pt x="86" y="120"/>
                  </a:lnTo>
                  <a:lnTo>
                    <a:pt x="98" y="104"/>
                  </a:lnTo>
                  <a:lnTo>
                    <a:pt x="98" y="104"/>
                  </a:lnTo>
                  <a:lnTo>
                    <a:pt x="101" y="101"/>
                  </a:lnTo>
                  <a:lnTo>
                    <a:pt x="101" y="101"/>
                  </a:lnTo>
                  <a:lnTo>
                    <a:pt x="115" y="89"/>
                  </a:lnTo>
                  <a:lnTo>
                    <a:pt x="130" y="81"/>
                  </a:lnTo>
                  <a:lnTo>
                    <a:pt x="147" y="74"/>
                  </a:lnTo>
                  <a:lnTo>
                    <a:pt x="165" y="72"/>
                  </a:lnTo>
                  <a:lnTo>
                    <a:pt x="165" y="72"/>
                  </a:lnTo>
                  <a:lnTo>
                    <a:pt x="170" y="71"/>
                  </a:lnTo>
                  <a:lnTo>
                    <a:pt x="175" y="67"/>
                  </a:lnTo>
                  <a:lnTo>
                    <a:pt x="175" y="67"/>
                  </a:lnTo>
                  <a:close/>
                </a:path>
              </a:pathLst>
            </a:custGeom>
            <a:grpFill/>
            <a:ln w="6350" cap="flat" cmpd="sng" algn="ctr">
              <a:solidFill>
                <a:schemeClr val="bg1"/>
              </a:solidFill>
              <a:prstDash val="solid"/>
            </a:ln>
            <a:effectLst/>
          </p:spPr>
          <p:txBody>
            <a:bodyPr wrap="square" lIns="182849" tIns="91424" rIns="182849" bIns="91424" rtlCol="0" anchor="ctr">
              <a:noAutofit/>
            </a:bodyPr>
            <a:lstStyle/>
            <a:p>
              <a:pPr marL="0" marR="0" lvl="0" indent="0" algn="ctr" defTabSz="1219272" eaLnBrk="1" fontAlgn="ctr" latinLnBrk="0" hangingPunct="1">
                <a:lnSpc>
                  <a:spcPct val="150000"/>
                </a:lnSpc>
                <a:spcBef>
                  <a:spcPts val="0"/>
                </a:spcBef>
                <a:spcAft>
                  <a:spcPts val="0"/>
                </a:spcAft>
                <a:buClr>
                  <a:srgbClr val="CC9900"/>
                </a:buClr>
                <a:buSzTx/>
                <a:buFontTx/>
                <a:buNone/>
                <a:tabLst/>
                <a:defRPr/>
              </a:pPr>
              <a:endParaRPr kumimoji="0" lang="en-US" altLang="zh-CN" sz="800" b="0" i="0" u="none" strike="noStrike" kern="0" cap="none" spc="0" normalizeH="0" noProof="0" dirty="0">
                <a:ln>
                  <a:noFill/>
                </a:ln>
                <a:solidFill>
                  <a:prstClr val="white"/>
                </a:solidFill>
                <a:effectLst/>
                <a:uLnTx/>
                <a:uFillTx/>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7" name="Freeform 71"/>
            <p:cNvSpPr>
              <a:spLocks noEditPoints="1"/>
            </p:cNvSpPr>
            <p:nvPr/>
          </p:nvSpPr>
          <p:spPr bwMode="gray">
            <a:xfrm>
              <a:off x="12517438" y="3265488"/>
              <a:ext cx="746125" cy="1122363"/>
            </a:xfrm>
            <a:custGeom>
              <a:avLst/>
              <a:gdLst/>
              <a:ahLst/>
              <a:cxnLst>
                <a:cxn ang="0">
                  <a:pos x="877" y="1278"/>
                </a:cxn>
                <a:cxn ang="0">
                  <a:pos x="862" y="1272"/>
                </a:cxn>
                <a:cxn ang="0">
                  <a:pos x="711" y="145"/>
                </a:cxn>
                <a:cxn ang="0">
                  <a:pos x="711" y="5"/>
                </a:cxn>
                <a:cxn ang="0">
                  <a:pos x="700" y="0"/>
                </a:cxn>
                <a:cxn ang="0">
                  <a:pos x="372" y="55"/>
                </a:cxn>
                <a:cxn ang="0">
                  <a:pos x="366" y="69"/>
                </a:cxn>
                <a:cxn ang="0">
                  <a:pos x="180" y="1272"/>
                </a:cxn>
                <a:cxn ang="0">
                  <a:pos x="72" y="1272"/>
                </a:cxn>
                <a:cxn ang="0">
                  <a:pos x="59" y="1282"/>
                </a:cxn>
                <a:cxn ang="0">
                  <a:pos x="0" y="1407"/>
                </a:cxn>
                <a:cxn ang="0">
                  <a:pos x="6" y="1413"/>
                </a:cxn>
                <a:cxn ang="0">
                  <a:pos x="936" y="1413"/>
                </a:cxn>
                <a:cxn ang="0">
                  <a:pos x="939" y="1403"/>
                </a:cxn>
                <a:cxn ang="0">
                  <a:pos x="570" y="673"/>
                </a:cxn>
                <a:cxn ang="0">
                  <a:pos x="561" y="669"/>
                </a:cxn>
                <a:cxn ang="0">
                  <a:pos x="558" y="553"/>
                </a:cxn>
                <a:cxn ang="0">
                  <a:pos x="561" y="545"/>
                </a:cxn>
                <a:cxn ang="0">
                  <a:pos x="679" y="541"/>
                </a:cxn>
                <a:cxn ang="0">
                  <a:pos x="688" y="545"/>
                </a:cxn>
                <a:cxn ang="0">
                  <a:pos x="691" y="661"/>
                </a:cxn>
                <a:cxn ang="0">
                  <a:pos x="688" y="669"/>
                </a:cxn>
                <a:cxn ang="0">
                  <a:pos x="679" y="673"/>
                </a:cxn>
                <a:cxn ang="0">
                  <a:pos x="691" y="1186"/>
                </a:cxn>
                <a:cxn ang="0">
                  <a:pos x="685" y="1196"/>
                </a:cxn>
                <a:cxn ang="0">
                  <a:pos x="570" y="1197"/>
                </a:cxn>
                <a:cxn ang="0">
                  <a:pos x="558" y="1191"/>
                </a:cxn>
                <a:cxn ang="0">
                  <a:pos x="558" y="1078"/>
                </a:cxn>
                <a:cxn ang="0">
                  <a:pos x="565" y="1068"/>
                </a:cxn>
                <a:cxn ang="0">
                  <a:pos x="679" y="1066"/>
                </a:cxn>
                <a:cxn ang="0">
                  <a:pos x="691" y="1074"/>
                </a:cxn>
                <a:cxn ang="0">
                  <a:pos x="438" y="862"/>
                </a:cxn>
                <a:cxn ang="0">
                  <a:pos x="437" y="973"/>
                </a:cxn>
                <a:cxn ang="0">
                  <a:pos x="426" y="980"/>
                </a:cxn>
                <a:cxn ang="0">
                  <a:pos x="312" y="980"/>
                </a:cxn>
                <a:cxn ang="0">
                  <a:pos x="303" y="968"/>
                </a:cxn>
                <a:cxn ang="0">
                  <a:pos x="305" y="857"/>
                </a:cxn>
                <a:cxn ang="0">
                  <a:pos x="315" y="850"/>
                </a:cxn>
                <a:cxn ang="0">
                  <a:pos x="431" y="850"/>
                </a:cxn>
                <a:cxn ang="0">
                  <a:pos x="438" y="862"/>
                </a:cxn>
                <a:cxn ang="0">
                  <a:pos x="278" y="344"/>
                </a:cxn>
                <a:cxn ang="0">
                  <a:pos x="286" y="332"/>
                </a:cxn>
                <a:cxn ang="0">
                  <a:pos x="401" y="330"/>
                </a:cxn>
                <a:cxn ang="0">
                  <a:pos x="413" y="339"/>
                </a:cxn>
                <a:cxn ang="0">
                  <a:pos x="413" y="450"/>
                </a:cxn>
                <a:cxn ang="0">
                  <a:pos x="406" y="462"/>
                </a:cxn>
                <a:cxn ang="0">
                  <a:pos x="291" y="462"/>
                </a:cxn>
                <a:cxn ang="0">
                  <a:pos x="280" y="455"/>
                </a:cxn>
              </a:cxnLst>
              <a:rect l="0" t="0" r="r" b="b"/>
              <a:pathLst>
                <a:path w="939" h="1413">
                  <a:moveTo>
                    <a:pt x="880" y="1282"/>
                  </a:moveTo>
                  <a:lnTo>
                    <a:pt x="880" y="1282"/>
                  </a:lnTo>
                  <a:lnTo>
                    <a:pt x="877" y="1278"/>
                  </a:lnTo>
                  <a:lnTo>
                    <a:pt x="872" y="1275"/>
                  </a:lnTo>
                  <a:lnTo>
                    <a:pt x="867" y="1272"/>
                  </a:lnTo>
                  <a:lnTo>
                    <a:pt x="862" y="1272"/>
                  </a:lnTo>
                  <a:lnTo>
                    <a:pt x="784" y="1272"/>
                  </a:lnTo>
                  <a:lnTo>
                    <a:pt x="784" y="145"/>
                  </a:lnTo>
                  <a:lnTo>
                    <a:pt x="711" y="145"/>
                  </a:lnTo>
                  <a:lnTo>
                    <a:pt x="711" y="10"/>
                  </a:lnTo>
                  <a:lnTo>
                    <a:pt x="711" y="10"/>
                  </a:lnTo>
                  <a:lnTo>
                    <a:pt x="711" y="5"/>
                  </a:lnTo>
                  <a:lnTo>
                    <a:pt x="708" y="1"/>
                  </a:lnTo>
                  <a:lnTo>
                    <a:pt x="705" y="0"/>
                  </a:lnTo>
                  <a:lnTo>
                    <a:pt x="700" y="0"/>
                  </a:lnTo>
                  <a:lnTo>
                    <a:pt x="378" y="54"/>
                  </a:lnTo>
                  <a:lnTo>
                    <a:pt x="378" y="54"/>
                  </a:lnTo>
                  <a:lnTo>
                    <a:pt x="372" y="55"/>
                  </a:lnTo>
                  <a:lnTo>
                    <a:pt x="369" y="59"/>
                  </a:lnTo>
                  <a:lnTo>
                    <a:pt x="366" y="64"/>
                  </a:lnTo>
                  <a:lnTo>
                    <a:pt x="366" y="69"/>
                  </a:lnTo>
                  <a:lnTo>
                    <a:pt x="366" y="145"/>
                  </a:lnTo>
                  <a:lnTo>
                    <a:pt x="180" y="145"/>
                  </a:lnTo>
                  <a:lnTo>
                    <a:pt x="180" y="1272"/>
                  </a:lnTo>
                  <a:lnTo>
                    <a:pt x="77" y="1272"/>
                  </a:lnTo>
                  <a:lnTo>
                    <a:pt x="77" y="1272"/>
                  </a:lnTo>
                  <a:lnTo>
                    <a:pt x="72" y="1272"/>
                  </a:lnTo>
                  <a:lnTo>
                    <a:pt x="67" y="1275"/>
                  </a:lnTo>
                  <a:lnTo>
                    <a:pt x="62" y="1278"/>
                  </a:lnTo>
                  <a:lnTo>
                    <a:pt x="59" y="1282"/>
                  </a:lnTo>
                  <a:lnTo>
                    <a:pt x="0" y="1403"/>
                  </a:lnTo>
                  <a:lnTo>
                    <a:pt x="0" y="1403"/>
                  </a:lnTo>
                  <a:lnTo>
                    <a:pt x="0" y="1407"/>
                  </a:lnTo>
                  <a:lnTo>
                    <a:pt x="0" y="1410"/>
                  </a:lnTo>
                  <a:lnTo>
                    <a:pt x="3" y="1413"/>
                  </a:lnTo>
                  <a:lnTo>
                    <a:pt x="6" y="1413"/>
                  </a:lnTo>
                  <a:lnTo>
                    <a:pt x="932" y="1413"/>
                  </a:lnTo>
                  <a:lnTo>
                    <a:pt x="932" y="1413"/>
                  </a:lnTo>
                  <a:lnTo>
                    <a:pt x="936" y="1413"/>
                  </a:lnTo>
                  <a:lnTo>
                    <a:pt x="939" y="1410"/>
                  </a:lnTo>
                  <a:lnTo>
                    <a:pt x="939" y="1407"/>
                  </a:lnTo>
                  <a:lnTo>
                    <a:pt x="939" y="1403"/>
                  </a:lnTo>
                  <a:lnTo>
                    <a:pt x="880" y="1282"/>
                  </a:lnTo>
                  <a:close/>
                  <a:moveTo>
                    <a:pt x="679" y="673"/>
                  </a:moveTo>
                  <a:lnTo>
                    <a:pt x="570" y="673"/>
                  </a:lnTo>
                  <a:lnTo>
                    <a:pt x="570" y="673"/>
                  </a:lnTo>
                  <a:lnTo>
                    <a:pt x="565" y="671"/>
                  </a:lnTo>
                  <a:lnTo>
                    <a:pt x="561" y="669"/>
                  </a:lnTo>
                  <a:lnTo>
                    <a:pt x="558" y="666"/>
                  </a:lnTo>
                  <a:lnTo>
                    <a:pt x="558" y="661"/>
                  </a:lnTo>
                  <a:lnTo>
                    <a:pt x="558" y="553"/>
                  </a:lnTo>
                  <a:lnTo>
                    <a:pt x="558" y="553"/>
                  </a:lnTo>
                  <a:lnTo>
                    <a:pt x="558" y="550"/>
                  </a:lnTo>
                  <a:lnTo>
                    <a:pt x="561" y="545"/>
                  </a:lnTo>
                  <a:lnTo>
                    <a:pt x="565" y="543"/>
                  </a:lnTo>
                  <a:lnTo>
                    <a:pt x="570" y="541"/>
                  </a:lnTo>
                  <a:lnTo>
                    <a:pt x="679" y="541"/>
                  </a:lnTo>
                  <a:lnTo>
                    <a:pt x="679" y="541"/>
                  </a:lnTo>
                  <a:lnTo>
                    <a:pt x="685" y="543"/>
                  </a:lnTo>
                  <a:lnTo>
                    <a:pt x="688" y="545"/>
                  </a:lnTo>
                  <a:lnTo>
                    <a:pt x="691" y="550"/>
                  </a:lnTo>
                  <a:lnTo>
                    <a:pt x="691" y="553"/>
                  </a:lnTo>
                  <a:lnTo>
                    <a:pt x="691" y="661"/>
                  </a:lnTo>
                  <a:lnTo>
                    <a:pt x="691" y="661"/>
                  </a:lnTo>
                  <a:lnTo>
                    <a:pt x="691" y="666"/>
                  </a:lnTo>
                  <a:lnTo>
                    <a:pt x="688" y="669"/>
                  </a:lnTo>
                  <a:lnTo>
                    <a:pt x="685" y="671"/>
                  </a:lnTo>
                  <a:lnTo>
                    <a:pt x="679" y="673"/>
                  </a:lnTo>
                  <a:lnTo>
                    <a:pt x="679" y="673"/>
                  </a:lnTo>
                  <a:close/>
                  <a:moveTo>
                    <a:pt x="691" y="1078"/>
                  </a:moveTo>
                  <a:lnTo>
                    <a:pt x="691" y="1186"/>
                  </a:lnTo>
                  <a:lnTo>
                    <a:pt x="691" y="1186"/>
                  </a:lnTo>
                  <a:lnTo>
                    <a:pt x="691" y="1191"/>
                  </a:lnTo>
                  <a:lnTo>
                    <a:pt x="688" y="1194"/>
                  </a:lnTo>
                  <a:lnTo>
                    <a:pt x="685" y="1196"/>
                  </a:lnTo>
                  <a:lnTo>
                    <a:pt x="679" y="1197"/>
                  </a:lnTo>
                  <a:lnTo>
                    <a:pt x="570" y="1197"/>
                  </a:lnTo>
                  <a:lnTo>
                    <a:pt x="570" y="1197"/>
                  </a:lnTo>
                  <a:lnTo>
                    <a:pt x="565" y="1196"/>
                  </a:lnTo>
                  <a:lnTo>
                    <a:pt x="561" y="1194"/>
                  </a:lnTo>
                  <a:lnTo>
                    <a:pt x="558" y="1191"/>
                  </a:lnTo>
                  <a:lnTo>
                    <a:pt x="558" y="1186"/>
                  </a:lnTo>
                  <a:lnTo>
                    <a:pt x="558" y="1078"/>
                  </a:lnTo>
                  <a:lnTo>
                    <a:pt x="558" y="1078"/>
                  </a:lnTo>
                  <a:lnTo>
                    <a:pt x="558" y="1074"/>
                  </a:lnTo>
                  <a:lnTo>
                    <a:pt x="561" y="1069"/>
                  </a:lnTo>
                  <a:lnTo>
                    <a:pt x="565" y="1068"/>
                  </a:lnTo>
                  <a:lnTo>
                    <a:pt x="570" y="1066"/>
                  </a:lnTo>
                  <a:lnTo>
                    <a:pt x="679" y="1066"/>
                  </a:lnTo>
                  <a:lnTo>
                    <a:pt x="679" y="1066"/>
                  </a:lnTo>
                  <a:lnTo>
                    <a:pt x="685" y="1068"/>
                  </a:lnTo>
                  <a:lnTo>
                    <a:pt x="688" y="1069"/>
                  </a:lnTo>
                  <a:lnTo>
                    <a:pt x="691" y="1074"/>
                  </a:lnTo>
                  <a:lnTo>
                    <a:pt x="691" y="1078"/>
                  </a:lnTo>
                  <a:lnTo>
                    <a:pt x="691" y="1078"/>
                  </a:lnTo>
                  <a:close/>
                  <a:moveTo>
                    <a:pt x="438" y="862"/>
                  </a:moveTo>
                  <a:lnTo>
                    <a:pt x="438" y="968"/>
                  </a:lnTo>
                  <a:lnTo>
                    <a:pt x="438" y="968"/>
                  </a:lnTo>
                  <a:lnTo>
                    <a:pt x="437" y="973"/>
                  </a:lnTo>
                  <a:lnTo>
                    <a:pt x="435" y="976"/>
                  </a:lnTo>
                  <a:lnTo>
                    <a:pt x="431" y="980"/>
                  </a:lnTo>
                  <a:lnTo>
                    <a:pt x="426" y="980"/>
                  </a:lnTo>
                  <a:lnTo>
                    <a:pt x="315" y="980"/>
                  </a:lnTo>
                  <a:lnTo>
                    <a:pt x="315" y="980"/>
                  </a:lnTo>
                  <a:lnTo>
                    <a:pt x="312" y="980"/>
                  </a:lnTo>
                  <a:lnTo>
                    <a:pt x="307" y="976"/>
                  </a:lnTo>
                  <a:lnTo>
                    <a:pt x="305" y="973"/>
                  </a:lnTo>
                  <a:lnTo>
                    <a:pt x="303" y="968"/>
                  </a:lnTo>
                  <a:lnTo>
                    <a:pt x="303" y="862"/>
                  </a:lnTo>
                  <a:lnTo>
                    <a:pt x="303" y="862"/>
                  </a:lnTo>
                  <a:lnTo>
                    <a:pt x="305" y="857"/>
                  </a:lnTo>
                  <a:lnTo>
                    <a:pt x="307" y="853"/>
                  </a:lnTo>
                  <a:lnTo>
                    <a:pt x="312" y="850"/>
                  </a:lnTo>
                  <a:lnTo>
                    <a:pt x="315" y="850"/>
                  </a:lnTo>
                  <a:lnTo>
                    <a:pt x="426" y="850"/>
                  </a:lnTo>
                  <a:lnTo>
                    <a:pt x="426" y="850"/>
                  </a:lnTo>
                  <a:lnTo>
                    <a:pt x="431" y="850"/>
                  </a:lnTo>
                  <a:lnTo>
                    <a:pt x="435" y="853"/>
                  </a:lnTo>
                  <a:lnTo>
                    <a:pt x="437" y="857"/>
                  </a:lnTo>
                  <a:lnTo>
                    <a:pt x="438" y="862"/>
                  </a:lnTo>
                  <a:lnTo>
                    <a:pt x="438" y="862"/>
                  </a:lnTo>
                  <a:close/>
                  <a:moveTo>
                    <a:pt x="278" y="344"/>
                  </a:moveTo>
                  <a:lnTo>
                    <a:pt x="278" y="344"/>
                  </a:lnTo>
                  <a:lnTo>
                    <a:pt x="280" y="339"/>
                  </a:lnTo>
                  <a:lnTo>
                    <a:pt x="283" y="335"/>
                  </a:lnTo>
                  <a:lnTo>
                    <a:pt x="286" y="332"/>
                  </a:lnTo>
                  <a:lnTo>
                    <a:pt x="291" y="330"/>
                  </a:lnTo>
                  <a:lnTo>
                    <a:pt x="401" y="330"/>
                  </a:lnTo>
                  <a:lnTo>
                    <a:pt x="401" y="330"/>
                  </a:lnTo>
                  <a:lnTo>
                    <a:pt x="406" y="332"/>
                  </a:lnTo>
                  <a:lnTo>
                    <a:pt x="410" y="335"/>
                  </a:lnTo>
                  <a:lnTo>
                    <a:pt x="413" y="339"/>
                  </a:lnTo>
                  <a:lnTo>
                    <a:pt x="413" y="344"/>
                  </a:lnTo>
                  <a:lnTo>
                    <a:pt x="413" y="450"/>
                  </a:lnTo>
                  <a:lnTo>
                    <a:pt x="413" y="450"/>
                  </a:lnTo>
                  <a:lnTo>
                    <a:pt x="413" y="455"/>
                  </a:lnTo>
                  <a:lnTo>
                    <a:pt x="410" y="459"/>
                  </a:lnTo>
                  <a:lnTo>
                    <a:pt x="406" y="462"/>
                  </a:lnTo>
                  <a:lnTo>
                    <a:pt x="401" y="462"/>
                  </a:lnTo>
                  <a:lnTo>
                    <a:pt x="291" y="462"/>
                  </a:lnTo>
                  <a:lnTo>
                    <a:pt x="291" y="462"/>
                  </a:lnTo>
                  <a:lnTo>
                    <a:pt x="286" y="462"/>
                  </a:lnTo>
                  <a:lnTo>
                    <a:pt x="283" y="459"/>
                  </a:lnTo>
                  <a:lnTo>
                    <a:pt x="280" y="455"/>
                  </a:lnTo>
                  <a:lnTo>
                    <a:pt x="278" y="450"/>
                  </a:lnTo>
                  <a:lnTo>
                    <a:pt x="278" y="344"/>
                  </a:lnTo>
                  <a:close/>
                </a:path>
              </a:pathLst>
            </a:custGeom>
            <a:grpFill/>
            <a:ln w="6350" cap="flat" cmpd="sng" algn="ctr">
              <a:noFill/>
              <a:prstDash val="solid"/>
            </a:ln>
            <a:effectLst/>
          </p:spPr>
          <p:txBody>
            <a:bodyPr wrap="square" lIns="182849" tIns="91424" rIns="182849" bIns="91424" rtlCol="0" anchor="ctr">
              <a:noAutofit/>
            </a:bodyPr>
            <a:lstStyle/>
            <a:p>
              <a:pPr marL="0" marR="0" lvl="0" indent="0" algn="ctr" defTabSz="1219272" eaLnBrk="1" fontAlgn="ctr" latinLnBrk="0" hangingPunct="1">
                <a:lnSpc>
                  <a:spcPct val="150000"/>
                </a:lnSpc>
                <a:spcBef>
                  <a:spcPts val="0"/>
                </a:spcBef>
                <a:spcAft>
                  <a:spcPts val="0"/>
                </a:spcAft>
                <a:buClr>
                  <a:srgbClr val="CC9900"/>
                </a:buClr>
                <a:buSzTx/>
                <a:buFontTx/>
                <a:buNone/>
                <a:tabLst/>
                <a:defRPr/>
              </a:pPr>
              <a:endParaRPr kumimoji="0" lang="en-US" altLang="zh-CN" sz="800" b="0" i="0" u="none" strike="noStrike" kern="0" cap="none" spc="0" normalizeH="0" noProof="0" dirty="0">
                <a:ln>
                  <a:noFill/>
                </a:ln>
                <a:solidFill>
                  <a:prstClr val="white"/>
                </a:solidFill>
                <a:effectLst/>
                <a:uLnTx/>
                <a:uFillTx/>
                <a:latin typeface="Huawei Sans" panose="020C0503030203020204" pitchFamily="34" charset="0"/>
                <a:ea typeface="方正兰亭黑简体" panose="02000000000000000000" pitchFamily="2" charset="-122"/>
                <a:cs typeface="Arial" panose="020B0604020202020204" pitchFamily="34" charset="0"/>
              </a:endParaRPr>
            </a:p>
          </p:txBody>
        </p:sp>
      </p:grpSp>
      <p:sp>
        <p:nvSpPr>
          <p:cNvPr id="38" name="任意多边形 45"/>
          <p:cNvSpPr/>
          <p:nvPr/>
        </p:nvSpPr>
        <p:spPr bwMode="gray">
          <a:xfrm rot="21400485">
            <a:off x="1999988" y="4024118"/>
            <a:ext cx="3314056" cy="383638"/>
          </a:xfrm>
          <a:custGeom>
            <a:avLst/>
            <a:gdLst>
              <a:gd name="connsiteX0" fmla="*/ 0 w 3339930"/>
              <a:gd name="connsiteY0" fmla="*/ 571084 h 693747"/>
              <a:gd name="connsiteX1" fmla="*/ 2074127 w 3339930"/>
              <a:gd name="connsiteY1" fmla="*/ 470723 h 693747"/>
              <a:gd name="connsiteX2" fmla="*/ 3178097 w 3339930"/>
              <a:gd name="connsiteY2" fmla="*/ 2371 h 693747"/>
              <a:gd name="connsiteX3" fmla="*/ 3311912 w 3339930"/>
              <a:gd name="connsiteY3" fmla="*/ 693747 h 693747"/>
            </a:gdLst>
            <a:ahLst/>
            <a:cxnLst>
              <a:cxn ang="0">
                <a:pos x="connsiteX0" y="connsiteY0"/>
              </a:cxn>
              <a:cxn ang="0">
                <a:pos x="connsiteX1" y="connsiteY1"/>
              </a:cxn>
              <a:cxn ang="0">
                <a:pos x="connsiteX2" y="connsiteY2"/>
              </a:cxn>
              <a:cxn ang="0">
                <a:pos x="connsiteX3" y="connsiteY3"/>
              </a:cxn>
            </a:cxnLst>
            <a:rect l="l" t="t" r="r" b="b"/>
            <a:pathLst>
              <a:path w="3339930" h="693747">
                <a:moveTo>
                  <a:pt x="0" y="571084"/>
                </a:moveTo>
                <a:cubicBezTo>
                  <a:pt x="772222" y="568296"/>
                  <a:pt x="1544444" y="565508"/>
                  <a:pt x="2074127" y="470723"/>
                </a:cubicBezTo>
                <a:cubicBezTo>
                  <a:pt x="2603810" y="375938"/>
                  <a:pt x="2971800" y="-34800"/>
                  <a:pt x="3178097" y="2371"/>
                </a:cubicBezTo>
                <a:cubicBezTo>
                  <a:pt x="3384394" y="39542"/>
                  <a:pt x="3348153" y="366644"/>
                  <a:pt x="3311912" y="693747"/>
                </a:cubicBezTo>
              </a:path>
            </a:pathLst>
          </a:custGeom>
          <a:noFill/>
          <a:ln w="22225" cap="rnd" cmpd="sng">
            <a:solidFill>
              <a:srgbClr val="E28189"/>
            </a:solidFill>
            <a:prstDash val="sysDash"/>
            <a:round/>
            <a:headEnd type="arrow" w="med" len="med"/>
            <a:tailEnd type="arrow" w="med" len="med"/>
          </a:ln>
          <a:effectLst/>
        </p:spPr>
        <p:txBody>
          <a:bodyPr wrap="square" lIns="105606" tIns="52804" rIns="105606" bIns="52804">
            <a:spAutoFit/>
          </a:bodyPr>
          <a:lstStyle/>
          <a:p>
            <a:pPr defTabSz="1219272" fontAlgn="ctr"/>
            <a:endParaRPr lang="en-US" dirty="0">
              <a:solidFill>
                <a:prstClr val="black"/>
              </a:solidFill>
              <a:latin typeface="Huawei Sans" panose="020C0503030203020204" pitchFamily="34" charset="0"/>
              <a:ea typeface="方正兰亭黑简体" panose="02000000000000000000" pitchFamily="2" charset="-122"/>
            </a:endParaRPr>
          </a:p>
        </p:txBody>
      </p:sp>
      <p:grpSp>
        <p:nvGrpSpPr>
          <p:cNvPr id="39" name="组合 46"/>
          <p:cNvGrpSpPr/>
          <p:nvPr/>
        </p:nvGrpSpPr>
        <p:grpSpPr bwMode="gray">
          <a:xfrm>
            <a:off x="4472492" y="4458735"/>
            <a:ext cx="1511612" cy="625862"/>
            <a:chOff x="5524821" y="5223159"/>
            <a:chExt cx="1542262" cy="589811"/>
          </a:xfrm>
          <a:solidFill>
            <a:srgbClr val="1263AB"/>
          </a:solidFill>
        </p:grpSpPr>
        <p:sp>
          <p:nvSpPr>
            <p:cNvPr id="40" name="Freeform 27"/>
            <p:cNvSpPr>
              <a:spLocks noEditPoints="1"/>
            </p:cNvSpPr>
            <p:nvPr/>
          </p:nvSpPr>
          <p:spPr bwMode="gray">
            <a:xfrm>
              <a:off x="6353166" y="5409645"/>
              <a:ext cx="713917" cy="403325"/>
            </a:xfrm>
            <a:custGeom>
              <a:avLst/>
              <a:gdLst/>
              <a:ahLst/>
              <a:cxnLst>
                <a:cxn ang="0">
                  <a:pos x="8324" y="38"/>
                </a:cxn>
                <a:cxn ang="0">
                  <a:pos x="9087" y="203"/>
                </a:cxn>
                <a:cxn ang="0">
                  <a:pos x="9799" y="487"/>
                </a:cxn>
                <a:cxn ang="0">
                  <a:pos x="10451" y="880"/>
                </a:cxn>
                <a:cxn ang="0">
                  <a:pos x="11031" y="1370"/>
                </a:cxn>
                <a:cxn ang="0">
                  <a:pos x="11529" y="1947"/>
                </a:cxn>
                <a:cxn ang="0">
                  <a:pos x="11934" y="2598"/>
                </a:cxn>
                <a:cxn ang="0">
                  <a:pos x="12234" y="3314"/>
                </a:cxn>
                <a:cxn ang="0">
                  <a:pos x="12378" y="3497"/>
                </a:cxn>
                <a:cxn ang="0">
                  <a:pos x="12496" y="3494"/>
                </a:cxn>
                <a:cxn ang="0">
                  <a:pos x="13119" y="3540"/>
                </a:cxn>
                <a:cxn ang="0">
                  <a:pos x="13870" y="3738"/>
                </a:cxn>
                <a:cxn ang="0">
                  <a:pos x="14554" y="4074"/>
                </a:cxn>
                <a:cxn ang="0">
                  <a:pos x="15156" y="4535"/>
                </a:cxn>
                <a:cxn ang="0">
                  <a:pos x="15663" y="5102"/>
                </a:cxn>
                <a:cxn ang="0">
                  <a:pos x="16056" y="5761"/>
                </a:cxn>
                <a:cxn ang="0">
                  <a:pos x="16320" y="6494"/>
                </a:cxn>
                <a:cxn ang="0">
                  <a:pos x="16438" y="7286"/>
                </a:cxn>
                <a:cxn ang="0">
                  <a:pos x="16401" y="8075"/>
                </a:cxn>
                <a:cxn ang="0">
                  <a:pos x="16222" y="8813"/>
                </a:cxn>
                <a:cxn ang="0">
                  <a:pos x="15915" y="9491"/>
                </a:cxn>
                <a:cxn ang="0">
                  <a:pos x="15494" y="10093"/>
                </a:cxn>
                <a:cxn ang="0">
                  <a:pos x="14974" y="10606"/>
                </a:cxn>
                <a:cxn ang="0">
                  <a:pos x="14369" y="11014"/>
                </a:cxn>
                <a:cxn ang="0">
                  <a:pos x="13693" y="11305"/>
                </a:cxn>
                <a:cxn ang="0">
                  <a:pos x="12960" y="11462"/>
                </a:cxn>
                <a:cxn ang="0">
                  <a:pos x="3341" y="11487"/>
                </a:cxn>
                <a:cxn ang="0">
                  <a:pos x="2760" y="11436"/>
                </a:cxn>
                <a:cxn ang="0">
                  <a:pos x="2156" y="11265"/>
                </a:cxn>
                <a:cxn ang="0">
                  <a:pos x="1603" y="10987"/>
                </a:cxn>
                <a:cxn ang="0">
                  <a:pos x="1113" y="10615"/>
                </a:cxn>
                <a:cxn ang="0">
                  <a:pos x="697" y="10159"/>
                </a:cxn>
                <a:cxn ang="0">
                  <a:pos x="368" y="9631"/>
                </a:cxn>
                <a:cxn ang="0">
                  <a:pos x="137" y="9044"/>
                </a:cxn>
                <a:cxn ang="0">
                  <a:pos x="15" y="8410"/>
                </a:cxn>
                <a:cxn ang="0">
                  <a:pos x="15" y="7754"/>
                </a:cxn>
                <a:cxn ang="0">
                  <a:pos x="132" y="7132"/>
                </a:cxn>
                <a:cxn ang="0">
                  <a:pos x="354" y="6556"/>
                </a:cxn>
                <a:cxn ang="0">
                  <a:pos x="671" y="6034"/>
                </a:cxn>
                <a:cxn ang="0">
                  <a:pos x="1072" y="5582"/>
                </a:cxn>
                <a:cxn ang="0">
                  <a:pos x="1546" y="5208"/>
                </a:cxn>
                <a:cxn ang="0">
                  <a:pos x="2082" y="4924"/>
                </a:cxn>
                <a:cxn ang="0">
                  <a:pos x="2668" y="4741"/>
                </a:cxn>
                <a:cxn ang="0">
                  <a:pos x="3015" y="4212"/>
                </a:cxn>
                <a:cxn ang="0">
                  <a:pos x="3225" y="3295"/>
                </a:cxn>
                <a:cxn ang="0">
                  <a:pos x="3597" y="2453"/>
                </a:cxn>
                <a:cxn ang="0">
                  <a:pos x="4113" y="1704"/>
                </a:cxn>
                <a:cxn ang="0">
                  <a:pos x="4754" y="1069"/>
                </a:cxn>
                <a:cxn ang="0">
                  <a:pos x="5503" y="565"/>
                </a:cxn>
                <a:cxn ang="0">
                  <a:pos x="6342" y="211"/>
                </a:cxn>
                <a:cxn ang="0">
                  <a:pos x="7250" y="25"/>
                </a:cxn>
                <a:cxn ang="0">
                  <a:pos x="9148" y="9515"/>
                </a:cxn>
                <a:cxn ang="0">
                  <a:pos x="9106" y="9484"/>
                </a:cxn>
                <a:cxn ang="0">
                  <a:pos x="9023" y="9509"/>
                </a:cxn>
                <a:cxn ang="0">
                  <a:pos x="9156" y="9528"/>
                </a:cxn>
                <a:cxn ang="0">
                  <a:pos x="6408" y="9503"/>
                </a:cxn>
                <a:cxn ang="0">
                  <a:pos x="6368" y="9519"/>
                </a:cxn>
              </a:cxnLst>
              <a:rect l="0" t="0" r="r" b="b"/>
              <a:pathLst>
                <a:path w="16443" h="11487">
                  <a:moveTo>
                    <a:pt x="7726" y="0"/>
                  </a:moveTo>
                  <a:lnTo>
                    <a:pt x="7928" y="4"/>
                  </a:lnTo>
                  <a:lnTo>
                    <a:pt x="8127" y="17"/>
                  </a:lnTo>
                  <a:lnTo>
                    <a:pt x="8324" y="38"/>
                  </a:lnTo>
                  <a:lnTo>
                    <a:pt x="8519" y="68"/>
                  </a:lnTo>
                  <a:lnTo>
                    <a:pt x="8711" y="105"/>
                  </a:lnTo>
                  <a:lnTo>
                    <a:pt x="8900" y="150"/>
                  </a:lnTo>
                  <a:lnTo>
                    <a:pt x="9087" y="203"/>
                  </a:lnTo>
                  <a:lnTo>
                    <a:pt x="9270" y="263"/>
                  </a:lnTo>
                  <a:lnTo>
                    <a:pt x="9450" y="331"/>
                  </a:lnTo>
                  <a:lnTo>
                    <a:pt x="9626" y="406"/>
                  </a:lnTo>
                  <a:lnTo>
                    <a:pt x="9799" y="487"/>
                  </a:lnTo>
                  <a:lnTo>
                    <a:pt x="9969" y="576"/>
                  </a:lnTo>
                  <a:lnTo>
                    <a:pt x="10133" y="670"/>
                  </a:lnTo>
                  <a:lnTo>
                    <a:pt x="10294" y="772"/>
                  </a:lnTo>
                  <a:lnTo>
                    <a:pt x="10451" y="880"/>
                  </a:lnTo>
                  <a:lnTo>
                    <a:pt x="10604" y="994"/>
                  </a:lnTo>
                  <a:lnTo>
                    <a:pt x="10751" y="1113"/>
                  </a:lnTo>
                  <a:lnTo>
                    <a:pt x="10893" y="1239"/>
                  </a:lnTo>
                  <a:lnTo>
                    <a:pt x="11031" y="1370"/>
                  </a:lnTo>
                  <a:lnTo>
                    <a:pt x="11164" y="1507"/>
                  </a:lnTo>
                  <a:lnTo>
                    <a:pt x="11291" y="1648"/>
                  </a:lnTo>
                  <a:lnTo>
                    <a:pt x="11412" y="1795"/>
                  </a:lnTo>
                  <a:lnTo>
                    <a:pt x="11529" y="1947"/>
                  </a:lnTo>
                  <a:lnTo>
                    <a:pt x="11640" y="2102"/>
                  </a:lnTo>
                  <a:lnTo>
                    <a:pt x="11743" y="2264"/>
                  </a:lnTo>
                  <a:lnTo>
                    <a:pt x="11842" y="2429"/>
                  </a:lnTo>
                  <a:lnTo>
                    <a:pt x="11934" y="2598"/>
                  </a:lnTo>
                  <a:lnTo>
                    <a:pt x="12019" y="2772"/>
                  </a:lnTo>
                  <a:lnTo>
                    <a:pt x="12097" y="2948"/>
                  </a:lnTo>
                  <a:lnTo>
                    <a:pt x="12169" y="3129"/>
                  </a:lnTo>
                  <a:lnTo>
                    <a:pt x="12234" y="3314"/>
                  </a:lnTo>
                  <a:lnTo>
                    <a:pt x="12291" y="3501"/>
                  </a:lnTo>
                  <a:lnTo>
                    <a:pt x="12320" y="3499"/>
                  </a:lnTo>
                  <a:lnTo>
                    <a:pt x="12349" y="3498"/>
                  </a:lnTo>
                  <a:lnTo>
                    <a:pt x="12378" y="3497"/>
                  </a:lnTo>
                  <a:lnTo>
                    <a:pt x="12407" y="3496"/>
                  </a:lnTo>
                  <a:lnTo>
                    <a:pt x="12437" y="3495"/>
                  </a:lnTo>
                  <a:lnTo>
                    <a:pt x="12466" y="3494"/>
                  </a:lnTo>
                  <a:lnTo>
                    <a:pt x="12496" y="3494"/>
                  </a:lnTo>
                  <a:lnTo>
                    <a:pt x="12524" y="3494"/>
                  </a:lnTo>
                  <a:lnTo>
                    <a:pt x="12726" y="3499"/>
                  </a:lnTo>
                  <a:lnTo>
                    <a:pt x="12924" y="3515"/>
                  </a:lnTo>
                  <a:lnTo>
                    <a:pt x="13119" y="3540"/>
                  </a:lnTo>
                  <a:lnTo>
                    <a:pt x="13313" y="3575"/>
                  </a:lnTo>
                  <a:lnTo>
                    <a:pt x="13502" y="3621"/>
                  </a:lnTo>
                  <a:lnTo>
                    <a:pt x="13688" y="3674"/>
                  </a:lnTo>
                  <a:lnTo>
                    <a:pt x="13870" y="3738"/>
                  </a:lnTo>
                  <a:lnTo>
                    <a:pt x="14047" y="3809"/>
                  </a:lnTo>
                  <a:lnTo>
                    <a:pt x="14221" y="3889"/>
                  </a:lnTo>
                  <a:lnTo>
                    <a:pt x="14390" y="3977"/>
                  </a:lnTo>
                  <a:lnTo>
                    <a:pt x="14554" y="4074"/>
                  </a:lnTo>
                  <a:lnTo>
                    <a:pt x="14712" y="4179"/>
                  </a:lnTo>
                  <a:lnTo>
                    <a:pt x="14867" y="4290"/>
                  </a:lnTo>
                  <a:lnTo>
                    <a:pt x="15015" y="4409"/>
                  </a:lnTo>
                  <a:lnTo>
                    <a:pt x="15156" y="4535"/>
                  </a:lnTo>
                  <a:lnTo>
                    <a:pt x="15293" y="4667"/>
                  </a:lnTo>
                  <a:lnTo>
                    <a:pt x="15423" y="4806"/>
                  </a:lnTo>
                  <a:lnTo>
                    <a:pt x="15546" y="4951"/>
                  </a:lnTo>
                  <a:lnTo>
                    <a:pt x="15663" y="5102"/>
                  </a:lnTo>
                  <a:lnTo>
                    <a:pt x="15772" y="5259"/>
                  </a:lnTo>
                  <a:lnTo>
                    <a:pt x="15875" y="5421"/>
                  </a:lnTo>
                  <a:lnTo>
                    <a:pt x="15969" y="5588"/>
                  </a:lnTo>
                  <a:lnTo>
                    <a:pt x="16056" y="5761"/>
                  </a:lnTo>
                  <a:lnTo>
                    <a:pt x="16134" y="5938"/>
                  </a:lnTo>
                  <a:lnTo>
                    <a:pt x="16205" y="6119"/>
                  </a:lnTo>
                  <a:lnTo>
                    <a:pt x="16266" y="6305"/>
                  </a:lnTo>
                  <a:lnTo>
                    <a:pt x="16320" y="6494"/>
                  </a:lnTo>
                  <a:lnTo>
                    <a:pt x="16363" y="6687"/>
                  </a:lnTo>
                  <a:lnTo>
                    <a:pt x="16398" y="6884"/>
                  </a:lnTo>
                  <a:lnTo>
                    <a:pt x="16422" y="7083"/>
                  </a:lnTo>
                  <a:lnTo>
                    <a:pt x="16438" y="7286"/>
                  </a:lnTo>
                  <a:lnTo>
                    <a:pt x="16443" y="7490"/>
                  </a:lnTo>
                  <a:lnTo>
                    <a:pt x="16438" y="7688"/>
                  </a:lnTo>
                  <a:lnTo>
                    <a:pt x="16425" y="7883"/>
                  </a:lnTo>
                  <a:lnTo>
                    <a:pt x="16401" y="8075"/>
                  </a:lnTo>
                  <a:lnTo>
                    <a:pt x="16369" y="8264"/>
                  </a:lnTo>
                  <a:lnTo>
                    <a:pt x="16328" y="8451"/>
                  </a:lnTo>
                  <a:lnTo>
                    <a:pt x="16280" y="8634"/>
                  </a:lnTo>
                  <a:lnTo>
                    <a:pt x="16222" y="8813"/>
                  </a:lnTo>
                  <a:lnTo>
                    <a:pt x="16156" y="8989"/>
                  </a:lnTo>
                  <a:lnTo>
                    <a:pt x="16083" y="9161"/>
                  </a:lnTo>
                  <a:lnTo>
                    <a:pt x="16003" y="9328"/>
                  </a:lnTo>
                  <a:lnTo>
                    <a:pt x="15915" y="9491"/>
                  </a:lnTo>
                  <a:lnTo>
                    <a:pt x="15820" y="9649"/>
                  </a:lnTo>
                  <a:lnTo>
                    <a:pt x="15717" y="9802"/>
                  </a:lnTo>
                  <a:lnTo>
                    <a:pt x="15610" y="9950"/>
                  </a:lnTo>
                  <a:lnTo>
                    <a:pt x="15494" y="10093"/>
                  </a:lnTo>
                  <a:lnTo>
                    <a:pt x="15373" y="10230"/>
                  </a:lnTo>
                  <a:lnTo>
                    <a:pt x="15246" y="10361"/>
                  </a:lnTo>
                  <a:lnTo>
                    <a:pt x="15113" y="10487"/>
                  </a:lnTo>
                  <a:lnTo>
                    <a:pt x="14974" y="10606"/>
                  </a:lnTo>
                  <a:lnTo>
                    <a:pt x="14831" y="10718"/>
                  </a:lnTo>
                  <a:lnTo>
                    <a:pt x="14682" y="10824"/>
                  </a:lnTo>
                  <a:lnTo>
                    <a:pt x="14527" y="10923"/>
                  </a:lnTo>
                  <a:lnTo>
                    <a:pt x="14369" y="11014"/>
                  </a:lnTo>
                  <a:lnTo>
                    <a:pt x="14206" y="11098"/>
                  </a:lnTo>
                  <a:lnTo>
                    <a:pt x="14039" y="11176"/>
                  </a:lnTo>
                  <a:lnTo>
                    <a:pt x="13868" y="11244"/>
                  </a:lnTo>
                  <a:lnTo>
                    <a:pt x="13693" y="11305"/>
                  </a:lnTo>
                  <a:lnTo>
                    <a:pt x="13514" y="11357"/>
                  </a:lnTo>
                  <a:lnTo>
                    <a:pt x="13332" y="11401"/>
                  </a:lnTo>
                  <a:lnTo>
                    <a:pt x="13147" y="11436"/>
                  </a:lnTo>
                  <a:lnTo>
                    <a:pt x="12960" y="11462"/>
                  </a:lnTo>
                  <a:lnTo>
                    <a:pt x="12770" y="11479"/>
                  </a:lnTo>
                  <a:lnTo>
                    <a:pt x="12770" y="11487"/>
                  </a:lnTo>
                  <a:lnTo>
                    <a:pt x="12524" y="11487"/>
                  </a:lnTo>
                  <a:lnTo>
                    <a:pt x="3341" y="11487"/>
                  </a:lnTo>
                  <a:lnTo>
                    <a:pt x="3079" y="11487"/>
                  </a:lnTo>
                  <a:lnTo>
                    <a:pt x="3079" y="11477"/>
                  </a:lnTo>
                  <a:lnTo>
                    <a:pt x="2919" y="11459"/>
                  </a:lnTo>
                  <a:lnTo>
                    <a:pt x="2760" y="11436"/>
                  </a:lnTo>
                  <a:lnTo>
                    <a:pt x="2605" y="11404"/>
                  </a:lnTo>
                  <a:lnTo>
                    <a:pt x="2453" y="11365"/>
                  </a:lnTo>
                  <a:lnTo>
                    <a:pt x="2303" y="11318"/>
                  </a:lnTo>
                  <a:lnTo>
                    <a:pt x="2156" y="11265"/>
                  </a:lnTo>
                  <a:lnTo>
                    <a:pt x="2013" y="11205"/>
                  </a:lnTo>
                  <a:lnTo>
                    <a:pt x="1872" y="11139"/>
                  </a:lnTo>
                  <a:lnTo>
                    <a:pt x="1736" y="11067"/>
                  </a:lnTo>
                  <a:lnTo>
                    <a:pt x="1603" y="10987"/>
                  </a:lnTo>
                  <a:lnTo>
                    <a:pt x="1474" y="10903"/>
                  </a:lnTo>
                  <a:lnTo>
                    <a:pt x="1349" y="10813"/>
                  </a:lnTo>
                  <a:lnTo>
                    <a:pt x="1229" y="10716"/>
                  </a:lnTo>
                  <a:lnTo>
                    <a:pt x="1113" y="10615"/>
                  </a:lnTo>
                  <a:lnTo>
                    <a:pt x="1001" y="10508"/>
                  </a:lnTo>
                  <a:lnTo>
                    <a:pt x="895" y="10396"/>
                  </a:lnTo>
                  <a:lnTo>
                    <a:pt x="793" y="10280"/>
                  </a:lnTo>
                  <a:lnTo>
                    <a:pt x="697" y="10159"/>
                  </a:lnTo>
                  <a:lnTo>
                    <a:pt x="606" y="10033"/>
                  </a:lnTo>
                  <a:lnTo>
                    <a:pt x="521" y="9903"/>
                  </a:lnTo>
                  <a:lnTo>
                    <a:pt x="441" y="9769"/>
                  </a:lnTo>
                  <a:lnTo>
                    <a:pt x="368" y="9631"/>
                  </a:lnTo>
                  <a:lnTo>
                    <a:pt x="300" y="9490"/>
                  </a:lnTo>
                  <a:lnTo>
                    <a:pt x="239" y="9345"/>
                  </a:lnTo>
                  <a:lnTo>
                    <a:pt x="185" y="9197"/>
                  </a:lnTo>
                  <a:lnTo>
                    <a:pt x="137" y="9044"/>
                  </a:lnTo>
                  <a:lnTo>
                    <a:pt x="96" y="8890"/>
                  </a:lnTo>
                  <a:lnTo>
                    <a:pt x="62" y="8733"/>
                  </a:lnTo>
                  <a:lnTo>
                    <a:pt x="35" y="8573"/>
                  </a:lnTo>
                  <a:lnTo>
                    <a:pt x="15" y="8410"/>
                  </a:lnTo>
                  <a:lnTo>
                    <a:pt x="4" y="8246"/>
                  </a:lnTo>
                  <a:lnTo>
                    <a:pt x="0" y="8079"/>
                  </a:lnTo>
                  <a:lnTo>
                    <a:pt x="4" y="7916"/>
                  </a:lnTo>
                  <a:lnTo>
                    <a:pt x="15" y="7754"/>
                  </a:lnTo>
                  <a:lnTo>
                    <a:pt x="34" y="7596"/>
                  </a:lnTo>
                  <a:lnTo>
                    <a:pt x="60" y="7439"/>
                  </a:lnTo>
                  <a:lnTo>
                    <a:pt x="92" y="7284"/>
                  </a:lnTo>
                  <a:lnTo>
                    <a:pt x="132" y="7132"/>
                  </a:lnTo>
                  <a:lnTo>
                    <a:pt x="178" y="6983"/>
                  </a:lnTo>
                  <a:lnTo>
                    <a:pt x="230" y="6837"/>
                  </a:lnTo>
                  <a:lnTo>
                    <a:pt x="289" y="6694"/>
                  </a:lnTo>
                  <a:lnTo>
                    <a:pt x="354" y="6556"/>
                  </a:lnTo>
                  <a:lnTo>
                    <a:pt x="424" y="6420"/>
                  </a:lnTo>
                  <a:lnTo>
                    <a:pt x="502" y="6287"/>
                  </a:lnTo>
                  <a:lnTo>
                    <a:pt x="584" y="6159"/>
                  </a:lnTo>
                  <a:lnTo>
                    <a:pt x="671" y="6034"/>
                  </a:lnTo>
                  <a:lnTo>
                    <a:pt x="765" y="5914"/>
                  </a:lnTo>
                  <a:lnTo>
                    <a:pt x="862" y="5799"/>
                  </a:lnTo>
                  <a:lnTo>
                    <a:pt x="965" y="5688"/>
                  </a:lnTo>
                  <a:lnTo>
                    <a:pt x="1072" y="5582"/>
                  </a:lnTo>
                  <a:lnTo>
                    <a:pt x="1184" y="5480"/>
                  </a:lnTo>
                  <a:lnTo>
                    <a:pt x="1301" y="5384"/>
                  </a:lnTo>
                  <a:lnTo>
                    <a:pt x="1421" y="5293"/>
                  </a:lnTo>
                  <a:lnTo>
                    <a:pt x="1546" y="5208"/>
                  </a:lnTo>
                  <a:lnTo>
                    <a:pt x="1675" y="5128"/>
                  </a:lnTo>
                  <a:lnTo>
                    <a:pt x="1807" y="5054"/>
                  </a:lnTo>
                  <a:lnTo>
                    <a:pt x="1942" y="4986"/>
                  </a:lnTo>
                  <a:lnTo>
                    <a:pt x="2082" y="4924"/>
                  </a:lnTo>
                  <a:lnTo>
                    <a:pt x="2224" y="4869"/>
                  </a:lnTo>
                  <a:lnTo>
                    <a:pt x="2369" y="4819"/>
                  </a:lnTo>
                  <a:lnTo>
                    <a:pt x="2517" y="4777"/>
                  </a:lnTo>
                  <a:lnTo>
                    <a:pt x="2668" y="4741"/>
                  </a:lnTo>
                  <a:lnTo>
                    <a:pt x="2821" y="4713"/>
                  </a:lnTo>
                  <a:lnTo>
                    <a:pt x="2976" y="4692"/>
                  </a:lnTo>
                  <a:lnTo>
                    <a:pt x="2990" y="4450"/>
                  </a:lnTo>
                  <a:lnTo>
                    <a:pt x="3015" y="4212"/>
                  </a:lnTo>
                  <a:lnTo>
                    <a:pt x="3051" y="3976"/>
                  </a:lnTo>
                  <a:lnTo>
                    <a:pt x="3098" y="3744"/>
                  </a:lnTo>
                  <a:lnTo>
                    <a:pt x="3156" y="3517"/>
                  </a:lnTo>
                  <a:lnTo>
                    <a:pt x="3225" y="3295"/>
                  </a:lnTo>
                  <a:lnTo>
                    <a:pt x="3303" y="3076"/>
                  </a:lnTo>
                  <a:lnTo>
                    <a:pt x="3391" y="2863"/>
                  </a:lnTo>
                  <a:lnTo>
                    <a:pt x="3489" y="2655"/>
                  </a:lnTo>
                  <a:lnTo>
                    <a:pt x="3597" y="2453"/>
                  </a:lnTo>
                  <a:lnTo>
                    <a:pt x="3713" y="2256"/>
                  </a:lnTo>
                  <a:lnTo>
                    <a:pt x="3837" y="2065"/>
                  </a:lnTo>
                  <a:lnTo>
                    <a:pt x="3971" y="1882"/>
                  </a:lnTo>
                  <a:lnTo>
                    <a:pt x="4113" y="1704"/>
                  </a:lnTo>
                  <a:lnTo>
                    <a:pt x="4262" y="1535"/>
                  </a:lnTo>
                  <a:lnTo>
                    <a:pt x="4419" y="1371"/>
                  </a:lnTo>
                  <a:lnTo>
                    <a:pt x="4583" y="1216"/>
                  </a:lnTo>
                  <a:lnTo>
                    <a:pt x="4754" y="1069"/>
                  </a:lnTo>
                  <a:lnTo>
                    <a:pt x="4932" y="930"/>
                  </a:lnTo>
                  <a:lnTo>
                    <a:pt x="5117" y="800"/>
                  </a:lnTo>
                  <a:lnTo>
                    <a:pt x="5307" y="677"/>
                  </a:lnTo>
                  <a:lnTo>
                    <a:pt x="5503" y="565"/>
                  </a:lnTo>
                  <a:lnTo>
                    <a:pt x="5705" y="462"/>
                  </a:lnTo>
                  <a:lnTo>
                    <a:pt x="5912" y="368"/>
                  </a:lnTo>
                  <a:lnTo>
                    <a:pt x="6124" y="284"/>
                  </a:lnTo>
                  <a:lnTo>
                    <a:pt x="6342" y="211"/>
                  </a:lnTo>
                  <a:lnTo>
                    <a:pt x="6563" y="147"/>
                  </a:lnTo>
                  <a:lnTo>
                    <a:pt x="6788" y="95"/>
                  </a:lnTo>
                  <a:lnTo>
                    <a:pt x="7018" y="54"/>
                  </a:lnTo>
                  <a:lnTo>
                    <a:pt x="7250" y="25"/>
                  </a:lnTo>
                  <a:lnTo>
                    <a:pt x="7487" y="6"/>
                  </a:lnTo>
                  <a:lnTo>
                    <a:pt x="7726" y="0"/>
                  </a:lnTo>
                  <a:close/>
                  <a:moveTo>
                    <a:pt x="9156" y="9528"/>
                  </a:moveTo>
                  <a:lnTo>
                    <a:pt x="9148" y="9515"/>
                  </a:lnTo>
                  <a:lnTo>
                    <a:pt x="9141" y="9503"/>
                  </a:lnTo>
                  <a:lnTo>
                    <a:pt x="9134" y="9491"/>
                  </a:lnTo>
                  <a:lnTo>
                    <a:pt x="9127" y="9478"/>
                  </a:lnTo>
                  <a:lnTo>
                    <a:pt x="9106" y="9484"/>
                  </a:lnTo>
                  <a:lnTo>
                    <a:pt x="9086" y="9491"/>
                  </a:lnTo>
                  <a:lnTo>
                    <a:pt x="9065" y="9498"/>
                  </a:lnTo>
                  <a:lnTo>
                    <a:pt x="9045" y="9503"/>
                  </a:lnTo>
                  <a:lnTo>
                    <a:pt x="9023" y="9509"/>
                  </a:lnTo>
                  <a:lnTo>
                    <a:pt x="9003" y="9515"/>
                  </a:lnTo>
                  <a:lnTo>
                    <a:pt x="8982" y="9521"/>
                  </a:lnTo>
                  <a:lnTo>
                    <a:pt x="8961" y="9528"/>
                  </a:lnTo>
                  <a:lnTo>
                    <a:pt x="9156" y="9528"/>
                  </a:lnTo>
                  <a:close/>
                  <a:moveTo>
                    <a:pt x="6492" y="9528"/>
                  </a:moveTo>
                  <a:lnTo>
                    <a:pt x="6464" y="9519"/>
                  </a:lnTo>
                  <a:lnTo>
                    <a:pt x="6435" y="9511"/>
                  </a:lnTo>
                  <a:lnTo>
                    <a:pt x="6408" y="9503"/>
                  </a:lnTo>
                  <a:lnTo>
                    <a:pt x="6379" y="9495"/>
                  </a:lnTo>
                  <a:lnTo>
                    <a:pt x="6376" y="9503"/>
                  </a:lnTo>
                  <a:lnTo>
                    <a:pt x="6372" y="9511"/>
                  </a:lnTo>
                  <a:lnTo>
                    <a:pt x="6368" y="9519"/>
                  </a:lnTo>
                  <a:lnTo>
                    <a:pt x="6364" y="9528"/>
                  </a:lnTo>
                  <a:lnTo>
                    <a:pt x="6492" y="9528"/>
                  </a:lnTo>
                  <a:close/>
                </a:path>
              </a:pathLst>
            </a:custGeom>
            <a:solidFill>
              <a:schemeClr val="bg1">
                <a:lumMod val="95000"/>
              </a:schemeClr>
            </a:solidFill>
            <a:ln w="9525">
              <a:solidFill>
                <a:schemeClr val="bg1">
                  <a:lumMod val="65000"/>
                </a:schemeClr>
              </a:solidFill>
            </a:ln>
            <a:effectLst/>
          </p:spPr>
          <p:txBody>
            <a:bodyPr vert="horz" wrap="square" lIns="91432" tIns="45716" rIns="91432" bIns="45716" numCol="1" rtlCol="0" anchor="b" anchorCtr="0" compatLnSpc="1">
              <a:prstTxWarp prst="textNoShape">
                <a:avLst/>
              </a:prstTxWarp>
              <a:noAutofit/>
            </a:bodyPr>
            <a:lstStyle/>
            <a:p>
              <a:pPr marL="0" marR="0" lvl="0" indent="0" algn="ctr" defTabSz="1219272" eaLnBrk="1" fontAlgn="ctr" latinLnBrk="0" hangingPunct="1">
                <a:lnSpc>
                  <a:spcPct val="100000"/>
                </a:lnSpc>
                <a:spcBef>
                  <a:spcPts val="0"/>
                </a:spcBef>
                <a:spcAft>
                  <a:spcPts val="0"/>
                </a:spcAft>
                <a:buClr>
                  <a:srgbClr val="CC9900"/>
                </a:buClr>
                <a:buSzTx/>
                <a:buFontTx/>
                <a:buNone/>
                <a:tabLst/>
                <a:defRPr/>
              </a:pPr>
              <a:r>
                <a:rPr lang="en-US" sz="800" b="0" dirty="0">
                  <a:solidFill>
                    <a:prstClr val="black"/>
                  </a:solidFill>
                  <a:latin typeface="Huawei Sans" panose="020C0503030203020204" pitchFamily="34" charset="0"/>
                </a:rPr>
                <a:t>Cloud</a:t>
              </a:r>
            </a:p>
          </p:txBody>
        </p:sp>
        <p:sp>
          <p:nvSpPr>
            <p:cNvPr id="42" name="Freeform 27"/>
            <p:cNvSpPr>
              <a:spLocks noEditPoints="1"/>
            </p:cNvSpPr>
            <p:nvPr/>
          </p:nvSpPr>
          <p:spPr bwMode="gray">
            <a:xfrm>
              <a:off x="5524821" y="5223159"/>
              <a:ext cx="1026348" cy="569291"/>
            </a:xfrm>
            <a:custGeom>
              <a:avLst/>
              <a:gdLst/>
              <a:ahLst/>
              <a:cxnLst>
                <a:cxn ang="0">
                  <a:pos x="8324" y="38"/>
                </a:cxn>
                <a:cxn ang="0">
                  <a:pos x="9087" y="203"/>
                </a:cxn>
                <a:cxn ang="0">
                  <a:pos x="9799" y="487"/>
                </a:cxn>
                <a:cxn ang="0">
                  <a:pos x="10451" y="880"/>
                </a:cxn>
                <a:cxn ang="0">
                  <a:pos x="11031" y="1370"/>
                </a:cxn>
                <a:cxn ang="0">
                  <a:pos x="11529" y="1947"/>
                </a:cxn>
                <a:cxn ang="0">
                  <a:pos x="11934" y="2598"/>
                </a:cxn>
                <a:cxn ang="0">
                  <a:pos x="12234" y="3314"/>
                </a:cxn>
                <a:cxn ang="0">
                  <a:pos x="12378" y="3497"/>
                </a:cxn>
                <a:cxn ang="0">
                  <a:pos x="12496" y="3494"/>
                </a:cxn>
                <a:cxn ang="0">
                  <a:pos x="13119" y="3540"/>
                </a:cxn>
                <a:cxn ang="0">
                  <a:pos x="13870" y="3738"/>
                </a:cxn>
                <a:cxn ang="0">
                  <a:pos x="14554" y="4074"/>
                </a:cxn>
                <a:cxn ang="0">
                  <a:pos x="15156" y="4535"/>
                </a:cxn>
                <a:cxn ang="0">
                  <a:pos x="15663" y="5102"/>
                </a:cxn>
                <a:cxn ang="0">
                  <a:pos x="16056" y="5761"/>
                </a:cxn>
                <a:cxn ang="0">
                  <a:pos x="16320" y="6494"/>
                </a:cxn>
                <a:cxn ang="0">
                  <a:pos x="16438" y="7286"/>
                </a:cxn>
                <a:cxn ang="0">
                  <a:pos x="16401" y="8075"/>
                </a:cxn>
                <a:cxn ang="0">
                  <a:pos x="16222" y="8813"/>
                </a:cxn>
                <a:cxn ang="0">
                  <a:pos x="15915" y="9491"/>
                </a:cxn>
                <a:cxn ang="0">
                  <a:pos x="15494" y="10093"/>
                </a:cxn>
                <a:cxn ang="0">
                  <a:pos x="14974" y="10606"/>
                </a:cxn>
                <a:cxn ang="0">
                  <a:pos x="14369" y="11014"/>
                </a:cxn>
                <a:cxn ang="0">
                  <a:pos x="13693" y="11305"/>
                </a:cxn>
                <a:cxn ang="0">
                  <a:pos x="12960" y="11462"/>
                </a:cxn>
                <a:cxn ang="0">
                  <a:pos x="3341" y="11487"/>
                </a:cxn>
                <a:cxn ang="0">
                  <a:pos x="2760" y="11436"/>
                </a:cxn>
                <a:cxn ang="0">
                  <a:pos x="2156" y="11265"/>
                </a:cxn>
                <a:cxn ang="0">
                  <a:pos x="1603" y="10987"/>
                </a:cxn>
                <a:cxn ang="0">
                  <a:pos x="1113" y="10615"/>
                </a:cxn>
                <a:cxn ang="0">
                  <a:pos x="697" y="10159"/>
                </a:cxn>
                <a:cxn ang="0">
                  <a:pos x="368" y="9631"/>
                </a:cxn>
                <a:cxn ang="0">
                  <a:pos x="137" y="9044"/>
                </a:cxn>
                <a:cxn ang="0">
                  <a:pos x="15" y="8410"/>
                </a:cxn>
                <a:cxn ang="0">
                  <a:pos x="15" y="7754"/>
                </a:cxn>
                <a:cxn ang="0">
                  <a:pos x="132" y="7132"/>
                </a:cxn>
                <a:cxn ang="0">
                  <a:pos x="354" y="6556"/>
                </a:cxn>
                <a:cxn ang="0">
                  <a:pos x="671" y="6034"/>
                </a:cxn>
                <a:cxn ang="0">
                  <a:pos x="1072" y="5582"/>
                </a:cxn>
                <a:cxn ang="0">
                  <a:pos x="1546" y="5208"/>
                </a:cxn>
                <a:cxn ang="0">
                  <a:pos x="2082" y="4924"/>
                </a:cxn>
                <a:cxn ang="0">
                  <a:pos x="2668" y="4741"/>
                </a:cxn>
                <a:cxn ang="0">
                  <a:pos x="3015" y="4212"/>
                </a:cxn>
                <a:cxn ang="0">
                  <a:pos x="3225" y="3295"/>
                </a:cxn>
                <a:cxn ang="0">
                  <a:pos x="3597" y="2453"/>
                </a:cxn>
                <a:cxn ang="0">
                  <a:pos x="4113" y="1704"/>
                </a:cxn>
                <a:cxn ang="0">
                  <a:pos x="4754" y="1069"/>
                </a:cxn>
                <a:cxn ang="0">
                  <a:pos x="5503" y="565"/>
                </a:cxn>
                <a:cxn ang="0">
                  <a:pos x="6342" y="211"/>
                </a:cxn>
                <a:cxn ang="0">
                  <a:pos x="7250" y="25"/>
                </a:cxn>
                <a:cxn ang="0">
                  <a:pos x="9148" y="9515"/>
                </a:cxn>
                <a:cxn ang="0">
                  <a:pos x="9106" y="9484"/>
                </a:cxn>
                <a:cxn ang="0">
                  <a:pos x="9023" y="9509"/>
                </a:cxn>
                <a:cxn ang="0">
                  <a:pos x="9156" y="9528"/>
                </a:cxn>
                <a:cxn ang="0">
                  <a:pos x="6408" y="9503"/>
                </a:cxn>
                <a:cxn ang="0">
                  <a:pos x="6368" y="9519"/>
                </a:cxn>
              </a:cxnLst>
              <a:rect l="0" t="0" r="r" b="b"/>
              <a:pathLst>
                <a:path w="16443" h="11487">
                  <a:moveTo>
                    <a:pt x="7726" y="0"/>
                  </a:moveTo>
                  <a:lnTo>
                    <a:pt x="7928" y="4"/>
                  </a:lnTo>
                  <a:lnTo>
                    <a:pt x="8127" y="17"/>
                  </a:lnTo>
                  <a:lnTo>
                    <a:pt x="8324" y="38"/>
                  </a:lnTo>
                  <a:lnTo>
                    <a:pt x="8519" y="68"/>
                  </a:lnTo>
                  <a:lnTo>
                    <a:pt x="8711" y="105"/>
                  </a:lnTo>
                  <a:lnTo>
                    <a:pt x="8900" y="150"/>
                  </a:lnTo>
                  <a:lnTo>
                    <a:pt x="9087" y="203"/>
                  </a:lnTo>
                  <a:lnTo>
                    <a:pt x="9270" y="263"/>
                  </a:lnTo>
                  <a:lnTo>
                    <a:pt x="9450" y="331"/>
                  </a:lnTo>
                  <a:lnTo>
                    <a:pt x="9626" y="406"/>
                  </a:lnTo>
                  <a:lnTo>
                    <a:pt x="9799" y="487"/>
                  </a:lnTo>
                  <a:lnTo>
                    <a:pt x="9969" y="576"/>
                  </a:lnTo>
                  <a:lnTo>
                    <a:pt x="10133" y="670"/>
                  </a:lnTo>
                  <a:lnTo>
                    <a:pt x="10294" y="772"/>
                  </a:lnTo>
                  <a:lnTo>
                    <a:pt x="10451" y="880"/>
                  </a:lnTo>
                  <a:lnTo>
                    <a:pt x="10604" y="994"/>
                  </a:lnTo>
                  <a:lnTo>
                    <a:pt x="10751" y="1113"/>
                  </a:lnTo>
                  <a:lnTo>
                    <a:pt x="10893" y="1239"/>
                  </a:lnTo>
                  <a:lnTo>
                    <a:pt x="11031" y="1370"/>
                  </a:lnTo>
                  <a:lnTo>
                    <a:pt x="11164" y="1507"/>
                  </a:lnTo>
                  <a:lnTo>
                    <a:pt x="11291" y="1648"/>
                  </a:lnTo>
                  <a:lnTo>
                    <a:pt x="11412" y="1795"/>
                  </a:lnTo>
                  <a:lnTo>
                    <a:pt x="11529" y="1947"/>
                  </a:lnTo>
                  <a:lnTo>
                    <a:pt x="11640" y="2102"/>
                  </a:lnTo>
                  <a:lnTo>
                    <a:pt x="11743" y="2264"/>
                  </a:lnTo>
                  <a:lnTo>
                    <a:pt x="11842" y="2429"/>
                  </a:lnTo>
                  <a:lnTo>
                    <a:pt x="11934" y="2598"/>
                  </a:lnTo>
                  <a:lnTo>
                    <a:pt x="12019" y="2772"/>
                  </a:lnTo>
                  <a:lnTo>
                    <a:pt x="12097" y="2948"/>
                  </a:lnTo>
                  <a:lnTo>
                    <a:pt x="12169" y="3129"/>
                  </a:lnTo>
                  <a:lnTo>
                    <a:pt x="12234" y="3314"/>
                  </a:lnTo>
                  <a:lnTo>
                    <a:pt x="12291" y="3501"/>
                  </a:lnTo>
                  <a:lnTo>
                    <a:pt x="12320" y="3499"/>
                  </a:lnTo>
                  <a:lnTo>
                    <a:pt x="12349" y="3498"/>
                  </a:lnTo>
                  <a:lnTo>
                    <a:pt x="12378" y="3497"/>
                  </a:lnTo>
                  <a:lnTo>
                    <a:pt x="12407" y="3496"/>
                  </a:lnTo>
                  <a:lnTo>
                    <a:pt x="12437" y="3495"/>
                  </a:lnTo>
                  <a:lnTo>
                    <a:pt x="12466" y="3494"/>
                  </a:lnTo>
                  <a:lnTo>
                    <a:pt x="12496" y="3494"/>
                  </a:lnTo>
                  <a:lnTo>
                    <a:pt x="12524" y="3494"/>
                  </a:lnTo>
                  <a:lnTo>
                    <a:pt x="12726" y="3499"/>
                  </a:lnTo>
                  <a:lnTo>
                    <a:pt x="12924" y="3515"/>
                  </a:lnTo>
                  <a:lnTo>
                    <a:pt x="13119" y="3540"/>
                  </a:lnTo>
                  <a:lnTo>
                    <a:pt x="13313" y="3575"/>
                  </a:lnTo>
                  <a:lnTo>
                    <a:pt x="13502" y="3621"/>
                  </a:lnTo>
                  <a:lnTo>
                    <a:pt x="13688" y="3674"/>
                  </a:lnTo>
                  <a:lnTo>
                    <a:pt x="13870" y="3738"/>
                  </a:lnTo>
                  <a:lnTo>
                    <a:pt x="14047" y="3809"/>
                  </a:lnTo>
                  <a:lnTo>
                    <a:pt x="14221" y="3889"/>
                  </a:lnTo>
                  <a:lnTo>
                    <a:pt x="14390" y="3977"/>
                  </a:lnTo>
                  <a:lnTo>
                    <a:pt x="14554" y="4074"/>
                  </a:lnTo>
                  <a:lnTo>
                    <a:pt x="14712" y="4179"/>
                  </a:lnTo>
                  <a:lnTo>
                    <a:pt x="14867" y="4290"/>
                  </a:lnTo>
                  <a:lnTo>
                    <a:pt x="15015" y="4409"/>
                  </a:lnTo>
                  <a:lnTo>
                    <a:pt x="15156" y="4535"/>
                  </a:lnTo>
                  <a:lnTo>
                    <a:pt x="15293" y="4667"/>
                  </a:lnTo>
                  <a:lnTo>
                    <a:pt x="15423" y="4806"/>
                  </a:lnTo>
                  <a:lnTo>
                    <a:pt x="15546" y="4951"/>
                  </a:lnTo>
                  <a:lnTo>
                    <a:pt x="15663" y="5102"/>
                  </a:lnTo>
                  <a:lnTo>
                    <a:pt x="15772" y="5259"/>
                  </a:lnTo>
                  <a:lnTo>
                    <a:pt x="15875" y="5421"/>
                  </a:lnTo>
                  <a:lnTo>
                    <a:pt x="15969" y="5588"/>
                  </a:lnTo>
                  <a:lnTo>
                    <a:pt x="16056" y="5761"/>
                  </a:lnTo>
                  <a:lnTo>
                    <a:pt x="16134" y="5938"/>
                  </a:lnTo>
                  <a:lnTo>
                    <a:pt x="16205" y="6119"/>
                  </a:lnTo>
                  <a:lnTo>
                    <a:pt x="16266" y="6305"/>
                  </a:lnTo>
                  <a:lnTo>
                    <a:pt x="16320" y="6494"/>
                  </a:lnTo>
                  <a:lnTo>
                    <a:pt x="16363" y="6687"/>
                  </a:lnTo>
                  <a:lnTo>
                    <a:pt x="16398" y="6884"/>
                  </a:lnTo>
                  <a:lnTo>
                    <a:pt x="16422" y="7083"/>
                  </a:lnTo>
                  <a:lnTo>
                    <a:pt x="16438" y="7286"/>
                  </a:lnTo>
                  <a:lnTo>
                    <a:pt x="16443" y="7490"/>
                  </a:lnTo>
                  <a:lnTo>
                    <a:pt x="16438" y="7688"/>
                  </a:lnTo>
                  <a:lnTo>
                    <a:pt x="16425" y="7883"/>
                  </a:lnTo>
                  <a:lnTo>
                    <a:pt x="16401" y="8075"/>
                  </a:lnTo>
                  <a:lnTo>
                    <a:pt x="16369" y="8264"/>
                  </a:lnTo>
                  <a:lnTo>
                    <a:pt x="16328" y="8451"/>
                  </a:lnTo>
                  <a:lnTo>
                    <a:pt x="16280" y="8634"/>
                  </a:lnTo>
                  <a:lnTo>
                    <a:pt x="16222" y="8813"/>
                  </a:lnTo>
                  <a:lnTo>
                    <a:pt x="16156" y="8989"/>
                  </a:lnTo>
                  <a:lnTo>
                    <a:pt x="16083" y="9161"/>
                  </a:lnTo>
                  <a:lnTo>
                    <a:pt x="16003" y="9328"/>
                  </a:lnTo>
                  <a:lnTo>
                    <a:pt x="15915" y="9491"/>
                  </a:lnTo>
                  <a:lnTo>
                    <a:pt x="15820" y="9649"/>
                  </a:lnTo>
                  <a:lnTo>
                    <a:pt x="15717" y="9802"/>
                  </a:lnTo>
                  <a:lnTo>
                    <a:pt x="15610" y="9950"/>
                  </a:lnTo>
                  <a:lnTo>
                    <a:pt x="15494" y="10093"/>
                  </a:lnTo>
                  <a:lnTo>
                    <a:pt x="15373" y="10230"/>
                  </a:lnTo>
                  <a:lnTo>
                    <a:pt x="15246" y="10361"/>
                  </a:lnTo>
                  <a:lnTo>
                    <a:pt x="15113" y="10487"/>
                  </a:lnTo>
                  <a:lnTo>
                    <a:pt x="14974" y="10606"/>
                  </a:lnTo>
                  <a:lnTo>
                    <a:pt x="14831" y="10718"/>
                  </a:lnTo>
                  <a:lnTo>
                    <a:pt x="14682" y="10824"/>
                  </a:lnTo>
                  <a:lnTo>
                    <a:pt x="14527" y="10923"/>
                  </a:lnTo>
                  <a:lnTo>
                    <a:pt x="14369" y="11014"/>
                  </a:lnTo>
                  <a:lnTo>
                    <a:pt x="14206" y="11098"/>
                  </a:lnTo>
                  <a:lnTo>
                    <a:pt x="14039" y="11176"/>
                  </a:lnTo>
                  <a:lnTo>
                    <a:pt x="13868" y="11244"/>
                  </a:lnTo>
                  <a:lnTo>
                    <a:pt x="13693" y="11305"/>
                  </a:lnTo>
                  <a:lnTo>
                    <a:pt x="13514" y="11357"/>
                  </a:lnTo>
                  <a:lnTo>
                    <a:pt x="13332" y="11401"/>
                  </a:lnTo>
                  <a:lnTo>
                    <a:pt x="13147" y="11436"/>
                  </a:lnTo>
                  <a:lnTo>
                    <a:pt x="12960" y="11462"/>
                  </a:lnTo>
                  <a:lnTo>
                    <a:pt x="12770" y="11479"/>
                  </a:lnTo>
                  <a:lnTo>
                    <a:pt x="12770" y="11487"/>
                  </a:lnTo>
                  <a:lnTo>
                    <a:pt x="12524" y="11487"/>
                  </a:lnTo>
                  <a:lnTo>
                    <a:pt x="3341" y="11487"/>
                  </a:lnTo>
                  <a:lnTo>
                    <a:pt x="3079" y="11487"/>
                  </a:lnTo>
                  <a:lnTo>
                    <a:pt x="3079" y="11477"/>
                  </a:lnTo>
                  <a:lnTo>
                    <a:pt x="2919" y="11459"/>
                  </a:lnTo>
                  <a:lnTo>
                    <a:pt x="2760" y="11436"/>
                  </a:lnTo>
                  <a:lnTo>
                    <a:pt x="2605" y="11404"/>
                  </a:lnTo>
                  <a:lnTo>
                    <a:pt x="2453" y="11365"/>
                  </a:lnTo>
                  <a:lnTo>
                    <a:pt x="2303" y="11318"/>
                  </a:lnTo>
                  <a:lnTo>
                    <a:pt x="2156" y="11265"/>
                  </a:lnTo>
                  <a:lnTo>
                    <a:pt x="2013" y="11205"/>
                  </a:lnTo>
                  <a:lnTo>
                    <a:pt x="1872" y="11139"/>
                  </a:lnTo>
                  <a:lnTo>
                    <a:pt x="1736" y="11067"/>
                  </a:lnTo>
                  <a:lnTo>
                    <a:pt x="1603" y="10987"/>
                  </a:lnTo>
                  <a:lnTo>
                    <a:pt x="1474" y="10903"/>
                  </a:lnTo>
                  <a:lnTo>
                    <a:pt x="1349" y="10813"/>
                  </a:lnTo>
                  <a:lnTo>
                    <a:pt x="1229" y="10716"/>
                  </a:lnTo>
                  <a:lnTo>
                    <a:pt x="1113" y="10615"/>
                  </a:lnTo>
                  <a:lnTo>
                    <a:pt x="1001" y="10508"/>
                  </a:lnTo>
                  <a:lnTo>
                    <a:pt x="895" y="10396"/>
                  </a:lnTo>
                  <a:lnTo>
                    <a:pt x="793" y="10280"/>
                  </a:lnTo>
                  <a:lnTo>
                    <a:pt x="697" y="10159"/>
                  </a:lnTo>
                  <a:lnTo>
                    <a:pt x="606" y="10033"/>
                  </a:lnTo>
                  <a:lnTo>
                    <a:pt x="521" y="9903"/>
                  </a:lnTo>
                  <a:lnTo>
                    <a:pt x="441" y="9769"/>
                  </a:lnTo>
                  <a:lnTo>
                    <a:pt x="368" y="9631"/>
                  </a:lnTo>
                  <a:lnTo>
                    <a:pt x="300" y="9490"/>
                  </a:lnTo>
                  <a:lnTo>
                    <a:pt x="239" y="9345"/>
                  </a:lnTo>
                  <a:lnTo>
                    <a:pt x="185" y="9197"/>
                  </a:lnTo>
                  <a:lnTo>
                    <a:pt x="137" y="9044"/>
                  </a:lnTo>
                  <a:lnTo>
                    <a:pt x="96" y="8890"/>
                  </a:lnTo>
                  <a:lnTo>
                    <a:pt x="62" y="8733"/>
                  </a:lnTo>
                  <a:lnTo>
                    <a:pt x="35" y="8573"/>
                  </a:lnTo>
                  <a:lnTo>
                    <a:pt x="15" y="8410"/>
                  </a:lnTo>
                  <a:lnTo>
                    <a:pt x="4" y="8246"/>
                  </a:lnTo>
                  <a:lnTo>
                    <a:pt x="0" y="8079"/>
                  </a:lnTo>
                  <a:lnTo>
                    <a:pt x="4" y="7916"/>
                  </a:lnTo>
                  <a:lnTo>
                    <a:pt x="15" y="7754"/>
                  </a:lnTo>
                  <a:lnTo>
                    <a:pt x="34" y="7596"/>
                  </a:lnTo>
                  <a:lnTo>
                    <a:pt x="60" y="7439"/>
                  </a:lnTo>
                  <a:lnTo>
                    <a:pt x="92" y="7284"/>
                  </a:lnTo>
                  <a:lnTo>
                    <a:pt x="132" y="7132"/>
                  </a:lnTo>
                  <a:lnTo>
                    <a:pt x="178" y="6983"/>
                  </a:lnTo>
                  <a:lnTo>
                    <a:pt x="230" y="6837"/>
                  </a:lnTo>
                  <a:lnTo>
                    <a:pt x="289" y="6694"/>
                  </a:lnTo>
                  <a:lnTo>
                    <a:pt x="354" y="6556"/>
                  </a:lnTo>
                  <a:lnTo>
                    <a:pt x="424" y="6420"/>
                  </a:lnTo>
                  <a:lnTo>
                    <a:pt x="502" y="6287"/>
                  </a:lnTo>
                  <a:lnTo>
                    <a:pt x="584" y="6159"/>
                  </a:lnTo>
                  <a:lnTo>
                    <a:pt x="671" y="6034"/>
                  </a:lnTo>
                  <a:lnTo>
                    <a:pt x="765" y="5914"/>
                  </a:lnTo>
                  <a:lnTo>
                    <a:pt x="862" y="5799"/>
                  </a:lnTo>
                  <a:lnTo>
                    <a:pt x="965" y="5688"/>
                  </a:lnTo>
                  <a:lnTo>
                    <a:pt x="1072" y="5582"/>
                  </a:lnTo>
                  <a:lnTo>
                    <a:pt x="1184" y="5480"/>
                  </a:lnTo>
                  <a:lnTo>
                    <a:pt x="1301" y="5384"/>
                  </a:lnTo>
                  <a:lnTo>
                    <a:pt x="1421" y="5293"/>
                  </a:lnTo>
                  <a:lnTo>
                    <a:pt x="1546" y="5208"/>
                  </a:lnTo>
                  <a:lnTo>
                    <a:pt x="1675" y="5128"/>
                  </a:lnTo>
                  <a:lnTo>
                    <a:pt x="1807" y="5054"/>
                  </a:lnTo>
                  <a:lnTo>
                    <a:pt x="1942" y="4986"/>
                  </a:lnTo>
                  <a:lnTo>
                    <a:pt x="2082" y="4924"/>
                  </a:lnTo>
                  <a:lnTo>
                    <a:pt x="2224" y="4869"/>
                  </a:lnTo>
                  <a:lnTo>
                    <a:pt x="2369" y="4819"/>
                  </a:lnTo>
                  <a:lnTo>
                    <a:pt x="2517" y="4777"/>
                  </a:lnTo>
                  <a:lnTo>
                    <a:pt x="2668" y="4741"/>
                  </a:lnTo>
                  <a:lnTo>
                    <a:pt x="2821" y="4713"/>
                  </a:lnTo>
                  <a:lnTo>
                    <a:pt x="2976" y="4692"/>
                  </a:lnTo>
                  <a:lnTo>
                    <a:pt x="2990" y="4450"/>
                  </a:lnTo>
                  <a:lnTo>
                    <a:pt x="3015" y="4212"/>
                  </a:lnTo>
                  <a:lnTo>
                    <a:pt x="3051" y="3976"/>
                  </a:lnTo>
                  <a:lnTo>
                    <a:pt x="3098" y="3744"/>
                  </a:lnTo>
                  <a:lnTo>
                    <a:pt x="3156" y="3517"/>
                  </a:lnTo>
                  <a:lnTo>
                    <a:pt x="3225" y="3295"/>
                  </a:lnTo>
                  <a:lnTo>
                    <a:pt x="3303" y="3076"/>
                  </a:lnTo>
                  <a:lnTo>
                    <a:pt x="3391" y="2863"/>
                  </a:lnTo>
                  <a:lnTo>
                    <a:pt x="3489" y="2655"/>
                  </a:lnTo>
                  <a:lnTo>
                    <a:pt x="3597" y="2453"/>
                  </a:lnTo>
                  <a:lnTo>
                    <a:pt x="3713" y="2256"/>
                  </a:lnTo>
                  <a:lnTo>
                    <a:pt x="3837" y="2065"/>
                  </a:lnTo>
                  <a:lnTo>
                    <a:pt x="3971" y="1882"/>
                  </a:lnTo>
                  <a:lnTo>
                    <a:pt x="4113" y="1704"/>
                  </a:lnTo>
                  <a:lnTo>
                    <a:pt x="4262" y="1535"/>
                  </a:lnTo>
                  <a:lnTo>
                    <a:pt x="4419" y="1371"/>
                  </a:lnTo>
                  <a:lnTo>
                    <a:pt x="4583" y="1216"/>
                  </a:lnTo>
                  <a:lnTo>
                    <a:pt x="4754" y="1069"/>
                  </a:lnTo>
                  <a:lnTo>
                    <a:pt x="4932" y="930"/>
                  </a:lnTo>
                  <a:lnTo>
                    <a:pt x="5117" y="800"/>
                  </a:lnTo>
                  <a:lnTo>
                    <a:pt x="5307" y="677"/>
                  </a:lnTo>
                  <a:lnTo>
                    <a:pt x="5503" y="565"/>
                  </a:lnTo>
                  <a:lnTo>
                    <a:pt x="5705" y="462"/>
                  </a:lnTo>
                  <a:lnTo>
                    <a:pt x="5912" y="368"/>
                  </a:lnTo>
                  <a:lnTo>
                    <a:pt x="6124" y="284"/>
                  </a:lnTo>
                  <a:lnTo>
                    <a:pt x="6342" y="211"/>
                  </a:lnTo>
                  <a:lnTo>
                    <a:pt x="6563" y="147"/>
                  </a:lnTo>
                  <a:lnTo>
                    <a:pt x="6788" y="95"/>
                  </a:lnTo>
                  <a:lnTo>
                    <a:pt x="7018" y="54"/>
                  </a:lnTo>
                  <a:lnTo>
                    <a:pt x="7250" y="25"/>
                  </a:lnTo>
                  <a:lnTo>
                    <a:pt x="7487" y="6"/>
                  </a:lnTo>
                  <a:lnTo>
                    <a:pt x="7726" y="0"/>
                  </a:lnTo>
                  <a:close/>
                  <a:moveTo>
                    <a:pt x="9156" y="9528"/>
                  </a:moveTo>
                  <a:lnTo>
                    <a:pt x="9148" y="9515"/>
                  </a:lnTo>
                  <a:lnTo>
                    <a:pt x="9141" y="9503"/>
                  </a:lnTo>
                  <a:lnTo>
                    <a:pt x="9134" y="9491"/>
                  </a:lnTo>
                  <a:lnTo>
                    <a:pt x="9127" y="9478"/>
                  </a:lnTo>
                  <a:lnTo>
                    <a:pt x="9106" y="9484"/>
                  </a:lnTo>
                  <a:lnTo>
                    <a:pt x="9086" y="9491"/>
                  </a:lnTo>
                  <a:lnTo>
                    <a:pt x="9065" y="9498"/>
                  </a:lnTo>
                  <a:lnTo>
                    <a:pt x="9045" y="9503"/>
                  </a:lnTo>
                  <a:lnTo>
                    <a:pt x="9023" y="9509"/>
                  </a:lnTo>
                  <a:lnTo>
                    <a:pt x="9003" y="9515"/>
                  </a:lnTo>
                  <a:lnTo>
                    <a:pt x="8982" y="9521"/>
                  </a:lnTo>
                  <a:lnTo>
                    <a:pt x="8961" y="9528"/>
                  </a:lnTo>
                  <a:lnTo>
                    <a:pt x="9156" y="9528"/>
                  </a:lnTo>
                  <a:close/>
                  <a:moveTo>
                    <a:pt x="6492" y="9528"/>
                  </a:moveTo>
                  <a:lnTo>
                    <a:pt x="6464" y="9519"/>
                  </a:lnTo>
                  <a:lnTo>
                    <a:pt x="6435" y="9511"/>
                  </a:lnTo>
                  <a:lnTo>
                    <a:pt x="6408" y="9503"/>
                  </a:lnTo>
                  <a:lnTo>
                    <a:pt x="6379" y="9495"/>
                  </a:lnTo>
                  <a:lnTo>
                    <a:pt x="6376" y="9503"/>
                  </a:lnTo>
                  <a:lnTo>
                    <a:pt x="6372" y="9511"/>
                  </a:lnTo>
                  <a:lnTo>
                    <a:pt x="6368" y="9519"/>
                  </a:lnTo>
                  <a:lnTo>
                    <a:pt x="6364" y="9528"/>
                  </a:lnTo>
                  <a:lnTo>
                    <a:pt x="6492" y="9528"/>
                  </a:lnTo>
                  <a:close/>
                </a:path>
              </a:pathLst>
            </a:custGeom>
            <a:solidFill>
              <a:schemeClr val="bg1">
                <a:lumMod val="95000"/>
              </a:schemeClr>
            </a:solidFill>
            <a:ln w="9525">
              <a:solidFill>
                <a:schemeClr val="bg1">
                  <a:lumMod val="65000"/>
                </a:schemeClr>
              </a:solidFill>
            </a:ln>
            <a:effectLst/>
          </p:spPr>
          <p:txBody>
            <a:bodyPr vert="horz" wrap="square" lIns="91432" tIns="45716" rIns="91432" bIns="45716" numCol="1" rtlCol="0" anchor="ctr" anchorCtr="0" compatLnSpc="1">
              <a:prstTxWarp prst="textNoShape">
                <a:avLst/>
              </a:prstTxWarp>
              <a:noAutofit/>
            </a:bodyPr>
            <a:lstStyle/>
            <a:p>
              <a:pPr marL="0" marR="0" lvl="0" indent="0" algn="ctr" defTabSz="1219272" eaLnBrk="1" fontAlgn="ctr" latinLnBrk="0" hangingPunct="1">
                <a:lnSpc>
                  <a:spcPct val="100000"/>
                </a:lnSpc>
                <a:spcBef>
                  <a:spcPts val="0"/>
                </a:spcBef>
                <a:spcAft>
                  <a:spcPts val="0"/>
                </a:spcAft>
                <a:buClr>
                  <a:srgbClr val="CC9900"/>
                </a:buClr>
                <a:buSzTx/>
                <a:buFontTx/>
                <a:buNone/>
                <a:tabLst/>
                <a:defRPr/>
              </a:pPr>
              <a:r>
                <a:rPr lang="en-US" sz="800" b="0" dirty="0">
                  <a:solidFill>
                    <a:prstClr val="black"/>
                  </a:solidFill>
                  <a:latin typeface="Huawei Sans" panose="020C0503030203020204" pitchFamily="34" charset="0"/>
                </a:rPr>
                <a:t>Cloud</a:t>
              </a:r>
            </a:p>
          </p:txBody>
        </p:sp>
        <p:sp>
          <p:nvSpPr>
            <p:cNvPr id="41" name="Freeform 27"/>
            <p:cNvSpPr>
              <a:spLocks noEditPoints="1"/>
            </p:cNvSpPr>
            <p:nvPr/>
          </p:nvSpPr>
          <p:spPr bwMode="gray">
            <a:xfrm>
              <a:off x="6245376" y="5276058"/>
              <a:ext cx="547238" cy="314170"/>
            </a:xfrm>
            <a:custGeom>
              <a:avLst/>
              <a:gdLst/>
              <a:ahLst/>
              <a:cxnLst>
                <a:cxn ang="0">
                  <a:pos x="8324" y="38"/>
                </a:cxn>
                <a:cxn ang="0">
                  <a:pos x="9087" y="203"/>
                </a:cxn>
                <a:cxn ang="0">
                  <a:pos x="9799" y="487"/>
                </a:cxn>
                <a:cxn ang="0">
                  <a:pos x="10451" y="880"/>
                </a:cxn>
                <a:cxn ang="0">
                  <a:pos x="11031" y="1370"/>
                </a:cxn>
                <a:cxn ang="0">
                  <a:pos x="11529" y="1947"/>
                </a:cxn>
                <a:cxn ang="0">
                  <a:pos x="11934" y="2598"/>
                </a:cxn>
                <a:cxn ang="0">
                  <a:pos x="12234" y="3314"/>
                </a:cxn>
                <a:cxn ang="0">
                  <a:pos x="12378" y="3497"/>
                </a:cxn>
                <a:cxn ang="0">
                  <a:pos x="12496" y="3494"/>
                </a:cxn>
                <a:cxn ang="0">
                  <a:pos x="13119" y="3540"/>
                </a:cxn>
                <a:cxn ang="0">
                  <a:pos x="13870" y="3738"/>
                </a:cxn>
                <a:cxn ang="0">
                  <a:pos x="14554" y="4074"/>
                </a:cxn>
                <a:cxn ang="0">
                  <a:pos x="15156" y="4535"/>
                </a:cxn>
                <a:cxn ang="0">
                  <a:pos x="15663" y="5102"/>
                </a:cxn>
                <a:cxn ang="0">
                  <a:pos x="16056" y="5761"/>
                </a:cxn>
                <a:cxn ang="0">
                  <a:pos x="16320" y="6494"/>
                </a:cxn>
                <a:cxn ang="0">
                  <a:pos x="16438" y="7286"/>
                </a:cxn>
                <a:cxn ang="0">
                  <a:pos x="16401" y="8075"/>
                </a:cxn>
                <a:cxn ang="0">
                  <a:pos x="16222" y="8813"/>
                </a:cxn>
                <a:cxn ang="0">
                  <a:pos x="15915" y="9491"/>
                </a:cxn>
                <a:cxn ang="0">
                  <a:pos x="15494" y="10093"/>
                </a:cxn>
                <a:cxn ang="0">
                  <a:pos x="14974" y="10606"/>
                </a:cxn>
                <a:cxn ang="0">
                  <a:pos x="14369" y="11014"/>
                </a:cxn>
                <a:cxn ang="0">
                  <a:pos x="13693" y="11305"/>
                </a:cxn>
                <a:cxn ang="0">
                  <a:pos x="12960" y="11462"/>
                </a:cxn>
                <a:cxn ang="0">
                  <a:pos x="3341" y="11487"/>
                </a:cxn>
                <a:cxn ang="0">
                  <a:pos x="2760" y="11436"/>
                </a:cxn>
                <a:cxn ang="0">
                  <a:pos x="2156" y="11265"/>
                </a:cxn>
                <a:cxn ang="0">
                  <a:pos x="1603" y="10987"/>
                </a:cxn>
                <a:cxn ang="0">
                  <a:pos x="1113" y="10615"/>
                </a:cxn>
                <a:cxn ang="0">
                  <a:pos x="697" y="10159"/>
                </a:cxn>
                <a:cxn ang="0">
                  <a:pos x="368" y="9631"/>
                </a:cxn>
                <a:cxn ang="0">
                  <a:pos x="137" y="9044"/>
                </a:cxn>
                <a:cxn ang="0">
                  <a:pos x="15" y="8410"/>
                </a:cxn>
                <a:cxn ang="0">
                  <a:pos x="15" y="7754"/>
                </a:cxn>
                <a:cxn ang="0">
                  <a:pos x="132" y="7132"/>
                </a:cxn>
                <a:cxn ang="0">
                  <a:pos x="354" y="6556"/>
                </a:cxn>
                <a:cxn ang="0">
                  <a:pos x="671" y="6034"/>
                </a:cxn>
                <a:cxn ang="0">
                  <a:pos x="1072" y="5582"/>
                </a:cxn>
                <a:cxn ang="0">
                  <a:pos x="1546" y="5208"/>
                </a:cxn>
                <a:cxn ang="0">
                  <a:pos x="2082" y="4924"/>
                </a:cxn>
                <a:cxn ang="0">
                  <a:pos x="2668" y="4741"/>
                </a:cxn>
                <a:cxn ang="0">
                  <a:pos x="3015" y="4212"/>
                </a:cxn>
                <a:cxn ang="0">
                  <a:pos x="3225" y="3295"/>
                </a:cxn>
                <a:cxn ang="0">
                  <a:pos x="3597" y="2453"/>
                </a:cxn>
                <a:cxn ang="0">
                  <a:pos x="4113" y="1704"/>
                </a:cxn>
                <a:cxn ang="0">
                  <a:pos x="4754" y="1069"/>
                </a:cxn>
                <a:cxn ang="0">
                  <a:pos x="5503" y="565"/>
                </a:cxn>
                <a:cxn ang="0">
                  <a:pos x="6342" y="211"/>
                </a:cxn>
                <a:cxn ang="0">
                  <a:pos x="7250" y="25"/>
                </a:cxn>
                <a:cxn ang="0">
                  <a:pos x="9148" y="9515"/>
                </a:cxn>
                <a:cxn ang="0">
                  <a:pos x="9106" y="9484"/>
                </a:cxn>
                <a:cxn ang="0">
                  <a:pos x="9023" y="9509"/>
                </a:cxn>
                <a:cxn ang="0">
                  <a:pos x="9156" y="9528"/>
                </a:cxn>
                <a:cxn ang="0">
                  <a:pos x="6408" y="9503"/>
                </a:cxn>
                <a:cxn ang="0">
                  <a:pos x="6368" y="9519"/>
                </a:cxn>
              </a:cxnLst>
              <a:rect l="0" t="0" r="r" b="b"/>
              <a:pathLst>
                <a:path w="16443" h="11487">
                  <a:moveTo>
                    <a:pt x="7726" y="0"/>
                  </a:moveTo>
                  <a:lnTo>
                    <a:pt x="7928" y="4"/>
                  </a:lnTo>
                  <a:lnTo>
                    <a:pt x="8127" y="17"/>
                  </a:lnTo>
                  <a:lnTo>
                    <a:pt x="8324" y="38"/>
                  </a:lnTo>
                  <a:lnTo>
                    <a:pt x="8519" y="68"/>
                  </a:lnTo>
                  <a:lnTo>
                    <a:pt x="8711" y="105"/>
                  </a:lnTo>
                  <a:lnTo>
                    <a:pt x="8900" y="150"/>
                  </a:lnTo>
                  <a:lnTo>
                    <a:pt x="9087" y="203"/>
                  </a:lnTo>
                  <a:lnTo>
                    <a:pt x="9270" y="263"/>
                  </a:lnTo>
                  <a:lnTo>
                    <a:pt x="9450" y="331"/>
                  </a:lnTo>
                  <a:lnTo>
                    <a:pt x="9626" y="406"/>
                  </a:lnTo>
                  <a:lnTo>
                    <a:pt x="9799" y="487"/>
                  </a:lnTo>
                  <a:lnTo>
                    <a:pt x="9969" y="576"/>
                  </a:lnTo>
                  <a:lnTo>
                    <a:pt x="10133" y="670"/>
                  </a:lnTo>
                  <a:lnTo>
                    <a:pt x="10294" y="772"/>
                  </a:lnTo>
                  <a:lnTo>
                    <a:pt x="10451" y="880"/>
                  </a:lnTo>
                  <a:lnTo>
                    <a:pt x="10604" y="994"/>
                  </a:lnTo>
                  <a:lnTo>
                    <a:pt x="10751" y="1113"/>
                  </a:lnTo>
                  <a:lnTo>
                    <a:pt x="10893" y="1239"/>
                  </a:lnTo>
                  <a:lnTo>
                    <a:pt x="11031" y="1370"/>
                  </a:lnTo>
                  <a:lnTo>
                    <a:pt x="11164" y="1507"/>
                  </a:lnTo>
                  <a:lnTo>
                    <a:pt x="11291" y="1648"/>
                  </a:lnTo>
                  <a:lnTo>
                    <a:pt x="11412" y="1795"/>
                  </a:lnTo>
                  <a:lnTo>
                    <a:pt x="11529" y="1947"/>
                  </a:lnTo>
                  <a:lnTo>
                    <a:pt x="11640" y="2102"/>
                  </a:lnTo>
                  <a:lnTo>
                    <a:pt x="11743" y="2264"/>
                  </a:lnTo>
                  <a:lnTo>
                    <a:pt x="11842" y="2429"/>
                  </a:lnTo>
                  <a:lnTo>
                    <a:pt x="11934" y="2598"/>
                  </a:lnTo>
                  <a:lnTo>
                    <a:pt x="12019" y="2772"/>
                  </a:lnTo>
                  <a:lnTo>
                    <a:pt x="12097" y="2948"/>
                  </a:lnTo>
                  <a:lnTo>
                    <a:pt x="12169" y="3129"/>
                  </a:lnTo>
                  <a:lnTo>
                    <a:pt x="12234" y="3314"/>
                  </a:lnTo>
                  <a:lnTo>
                    <a:pt x="12291" y="3501"/>
                  </a:lnTo>
                  <a:lnTo>
                    <a:pt x="12320" y="3499"/>
                  </a:lnTo>
                  <a:lnTo>
                    <a:pt x="12349" y="3498"/>
                  </a:lnTo>
                  <a:lnTo>
                    <a:pt x="12378" y="3497"/>
                  </a:lnTo>
                  <a:lnTo>
                    <a:pt x="12407" y="3496"/>
                  </a:lnTo>
                  <a:lnTo>
                    <a:pt x="12437" y="3495"/>
                  </a:lnTo>
                  <a:lnTo>
                    <a:pt x="12466" y="3494"/>
                  </a:lnTo>
                  <a:lnTo>
                    <a:pt x="12496" y="3494"/>
                  </a:lnTo>
                  <a:lnTo>
                    <a:pt x="12524" y="3494"/>
                  </a:lnTo>
                  <a:lnTo>
                    <a:pt x="12726" y="3499"/>
                  </a:lnTo>
                  <a:lnTo>
                    <a:pt x="12924" y="3515"/>
                  </a:lnTo>
                  <a:lnTo>
                    <a:pt x="13119" y="3540"/>
                  </a:lnTo>
                  <a:lnTo>
                    <a:pt x="13313" y="3575"/>
                  </a:lnTo>
                  <a:lnTo>
                    <a:pt x="13502" y="3621"/>
                  </a:lnTo>
                  <a:lnTo>
                    <a:pt x="13688" y="3674"/>
                  </a:lnTo>
                  <a:lnTo>
                    <a:pt x="13870" y="3738"/>
                  </a:lnTo>
                  <a:lnTo>
                    <a:pt x="14047" y="3809"/>
                  </a:lnTo>
                  <a:lnTo>
                    <a:pt x="14221" y="3889"/>
                  </a:lnTo>
                  <a:lnTo>
                    <a:pt x="14390" y="3977"/>
                  </a:lnTo>
                  <a:lnTo>
                    <a:pt x="14554" y="4074"/>
                  </a:lnTo>
                  <a:lnTo>
                    <a:pt x="14712" y="4179"/>
                  </a:lnTo>
                  <a:lnTo>
                    <a:pt x="14867" y="4290"/>
                  </a:lnTo>
                  <a:lnTo>
                    <a:pt x="15015" y="4409"/>
                  </a:lnTo>
                  <a:lnTo>
                    <a:pt x="15156" y="4535"/>
                  </a:lnTo>
                  <a:lnTo>
                    <a:pt x="15293" y="4667"/>
                  </a:lnTo>
                  <a:lnTo>
                    <a:pt x="15423" y="4806"/>
                  </a:lnTo>
                  <a:lnTo>
                    <a:pt x="15546" y="4951"/>
                  </a:lnTo>
                  <a:lnTo>
                    <a:pt x="15663" y="5102"/>
                  </a:lnTo>
                  <a:lnTo>
                    <a:pt x="15772" y="5259"/>
                  </a:lnTo>
                  <a:lnTo>
                    <a:pt x="15875" y="5421"/>
                  </a:lnTo>
                  <a:lnTo>
                    <a:pt x="15969" y="5588"/>
                  </a:lnTo>
                  <a:lnTo>
                    <a:pt x="16056" y="5761"/>
                  </a:lnTo>
                  <a:lnTo>
                    <a:pt x="16134" y="5938"/>
                  </a:lnTo>
                  <a:lnTo>
                    <a:pt x="16205" y="6119"/>
                  </a:lnTo>
                  <a:lnTo>
                    <a:pt x="16266" y="6305"/>
                  </a:lnTo>
                  <a:lnTo>
                    <a:pt x="16320" y="6494"/>
                  </a:lnTo>
                  <a:lnTo>
                    <a:pt x="16363" y="6687"/>
                  </a:lnTo>
                  <a:lnTo>
                    <a:pt x="16398" y="6884"/>
                  </a:lnTo>
                  <a:lnTo>
                    <a:pt x="16422" y="7083"/>
                  </a:lnTo>
                  <a:lnTo>
                    <a:pt x="16438" y="7286"/>
                  </a:lnTo>
                  <a:lnTo>
                    <a:pt x="16443" y="7490"/>
                  </a:lnTo>
                  <a:lnTo>
                    <a:pt x="16438" y="7688"/>
                  </a:lnTo>
                  <a:lnTo>
                    <a:pt x="16425" y="7883"/>
                  </a:lnTo>
                  <a:lnTo>
                    <a:pt x="16401" y="8075"/>
                  </a:lnTo>
                  <a:lnTo>
                    <a:pt x="16369" y="8264"/>
                  </a:lnTo>
                  <a:lnTo>
                    <a:pt x="16328" y="8451"/>
                  </a:lnTo>
                  <a:lnTo>
                    <a:pt x="16280" y="8634"/>
                  </a:lnTo>
                  <a:lnTo>
                    <a:pt x="16222" y="8813"/>
                  </a:lnTo>
                  <a:lnTo>
                    <a:pt x="16156" y="8989"/>
                  </a:lnTo>
                  <a:lnTo>
                    <a:pt x="16083" y="9161"/>
                  </a:lnTo>
                  <a:lnTo>
                    <a:pt x="16003" y="9328"/>
                  </a:lnTo>
                  <a:lnTo>
                    <a:pt x="15915" y="9491"/>
                  </a:lnTo>
                  <a:lnTo>
                    <a:pt x="15820" y="9649"/>
                  </a:lnTo>
                  <a:lnTo>
                    <a:pt x="15717" y="9802"/>
                  </a:lnTo>
                  <a:lnTo>
                    <a:pt x="15610" y="9950"/>
                  </a:lnTo>
                  <a:lnTo>
                    <a:pt x="15494" y="10093"/>
                  </a:lnTo>
                  <a:lnTo>
                    <a:pt x="15373" y="10230"/>
                  </a:lnTo>
                  <a:lnTo>
                    <a:pt x="15246" y="10361"/>
                  </a:lnTo>
                  <a:lnTo>
                    <a:pt x="15113" y="10487"/>
                  </a:lnTo>
                  <a:lnTo>
                    <a:pt x="14974" y="10606"/>
                  </a:lnTo>
                  <a:lnTo>
                    <a:pt x="14831" y="10718"/>
                  </a:lnTo>
                  <a:lnTo>
                    <a:pt x="14682" y="10824"/>
                  </a:lnTo>
                  <a:lnTo>
                    <a:pt x="14527" y="10923"/>
                  </a:lnTo>
                  <a:lnTo>
                    <a:pt x="14369" y="11014"/>
                  </a:lnTo>
                  <a:lnTo>
                    <a:pt x="14206" y="11098"/>
                  </a:lnTo>
                  <a:lnTo>
                    <a:pt x="14039" y="11176"/>
                  </a:lnTo>
                  <a:lnTo>
                    <a:pt x="13868" y="11244"/>
                  </a:lnTo>
                  <a:lnTo>
                    <a:pt x="13693" y="11305"/>
                  </a:lnTo>
                  <a:lnTo>
                    <a:pt x="13514" y="11357"/>
                  </a:lnTo>
                  <a:lnTo>
                    <a:pt x="13332" y="11401"/>
                  </a:lnTo>
                  <a:lnTo>
                    <a:pt x="13147" y="11436"/>
                  </a:lnTo>
                  <a:lnTo>
                    <a:pt x="12960" y="11462"/>
                  </a:lnTo>
                  <a:lnTo>
                    <a:pt x="12770" y="11479"/>
                  </a:lnTo>
                  <a:lnTo>
                    <a:pt x="12770" y="11487"/>
                  </a:lnTo>
                  <a:lnTo>
                    <a:pt x="12524" y="11487"/>
                  </a:lnTo>
                  <a:lnTo>
                    <a:pt x="3341" y="11487"/>
                  </a:lnTo>
                  <a:lnTo>
                    <a:pt x="3079" y="11487"/>
                  </a:lnTo>
                  <a:lnTo>
                    <a:pt x="3079" y="11477"/>
                  </a:lnTo>
                  <a:lnTo>
                    <a:pt x="2919" y="11459"/>
                  </a:lnTo>
                  <a:lnTo>
                    <a:pt x="2760" y="11436"/>
                  </a:lnTo>
                  <a:lnTo>
                    <a:pt x="2605" y="11404"/>
                  </a:lnTo>
                  <a:lnTo>
                    <a:pt x="2453" y="11365"/>
                  </a:lnTo>
                  <a:lnTo>
                    <a:pt x="2303" y="11318"/>
                  </a:lnTo>
                  <a:lnTo>
                    <a:pt x="2156" y="11265"/>
                  </a:lnTo>
                  <a:lnTo>
                    <a:pt x="2013" y="11205"/>
                  </a:lnTo>
                  <a:lnTo>
                    <a:pt x="1872" y="11139"/>
                  </a:lnTo>
                  <a:lnTo>
                    <a:pt x="1736" y="11067"/>
                  </a:lnTo>
                  <a:lnTo>
                    <a:pt x="1603" y="10987"/>
                  </a:lnTo>
                  <a:lnTo>
                    <a:pt x="1474" y="10903"/>
                  </a:lnTo>
                  <a:lnTo>
                    <a:pt x="1349" y="10813"/>
                  </a:lnTo>
                  <a:lnTo>
                    <a:pt x="1229" y="10716"/>
                  </a:lnTo>
                  <a:lnTo>
                    <a:pt x="1113" y="10615"/>
                  </a:lnTo>
                  <a:lnTo>
                    <a:pt x="1001" y="10508"/>
                  </a:lnTo>
                  <a:lnTo>
                    <a:pt x="895" y="10396"/>
                  </a:lnTo>
                  <a:lnTo>
                    <a:pt x="793" y="10280"/>
                  </a:lnTo>
                  <a:lnTo>
                    <a:pt x="697" y="10159"/>
                  </a:lnTo>
                  <a:lnTo>
                    <a:pt x="606" y="10033"/>
                  </a:lnTo>
                  <a:lnTo>
                    <a:pt x="521" y="9903"/>
                  </a:lnTo>
                  <a:lnTo>
                    <a:pt x="441" y="9769"/>
                  </a:lnTo>
                  <a:lnTo>
                    <a:pt x="368" y="9631"/>
                  </a:lnTo>
                  <a:lnTo>
                    <a:pt x="300" y="9490"/>
                  </a:lnTo>
                  <a:lnTo>
                    <a:pt x="239" y="9345"/>
                  </a:lnTo>
                  <a:lnTo>
                    <a:pt x="185" y="9197"/>
                  </a:lnTo>
                  <a:lnTo>
                    <a:pt x="137" y="9044"/>
                  </a:lnTo>
                  <a:lnTo>
                    <a:pt x="96" y="8890"/>
                  </a:lnTo>
                  <a:lnTo>
                    <a:pt x="62" y="8733"/>
                  </a:lnTo>
                  <a:lnTo>
                    <a:pt x="35" y="8573"/>
                  </a:lnTo>
                  <a:lnTo>
                    <a:pt x="15" y="8410"/>
                  </a:lnTo>
                  <a:lnTo>
                    <a:pt x="4" y="8246"/>
                  </a:lnTo>
                  <a:lnTo>
                    <a:pt x="0" y="8079"/>
                  </a:lnTo>
                  <a:lnTo>
                    <a:pt x="4" y="7916"/>
                  </a:lnTo>
                  <a:lnTo>
                    <a:pt x="15" y="7754"/>
                  </a:lnTo>
                  <a:lnTo>
                    <a:pt x="34" y="7596"/>
                  </a:lnTo>
                  <a:lnTo>
                    <a:pt x="60" y="7439"/>
                  </a:lnTo>
                  <a:lnTo>
                    <a:pt x="92" y="7284"/>
                  </a:lnTo>
                  <a:lnTo>
                    <a:pt x="132" y="7132"/>
                  </a:lnTo>
                  <a:lnTo>
                    <a:pt x="178" y="6983"/>
                  </a:lnTo>
                  <a:lnTo>
                    <a:pt x="230" y="6837"/>
                  </a:lnTo>
                  <a:lnTo>
                    <a:pt x="289" y="6694"/>
                  </a:lnTo>
                  <a:lnTo>
                    <a:pt x="354" y="6556"/>
                  </a:lnTo>
                  <a:lnTo>
                    <a:pt x="424" y="6420"/>
                  </a:lnTo>
                  <a:lnTo>
                    <a:pt x="502" y="6287"/>
                  </a:lnTo>
                  <a:lnTo>
                    <a:pt x="584" y="6159"/>
                  </a:lnTo>
                  <a:lnTo>
                    <a:pt x="671" y="6034"/>
                  </a:lnTo>
                  <a:lnTo>
                    <a:pt x="765" y="5914"/>
                  </a:lnTo>
                  <a:lnTo>
                    <a:pt x="862" y="5799"/>
                  </a:lnTo>
                  <a:lnTo>
                    <a:pt x="965" y="5688"/>
                  </a:lnTo>
                  <a:lnTo>
                    <a:pt x="1072" y="5582"/>
                  </a:lnTo>
                  <a:lnTo>
                    <a:pt x="1184" y="5480"/>
                  </a:lnTo>
                  <a:lnTo>
                    <a:pt x="1301" y="5384"/>
                  </a:lnTo>
                  <a:lnTo>
                    <a:pt x="1421" y="5293"/>
                  </a:lnTo>
                  <a:lnTo>
                    <a:pt x="1546" y="5208"/>
                  </a:lnTo>
                  <a:lnTo>
                    <a:pt x="1675" y="5128"/>
                  </a:lnTo>
                  <a:lnTo>
                    <a:pt x="1807" y="5054"/>
                  </a:lnTo>
                  <a:lnTo>
                    <a:pt x="1942" y="4986"/>
                  </a:lnTo>
                  <a:lnTo>
                    <a:pt x="2082" y="4924"/>
                  </a:lnTo>
                  <a:lnTo>
                    <a:pt x="2224" y="4869"/>
                  </a:lnTo>
                  <a:lnTo>
                    <a:pt x="2369" y="4819"/>
                  </a:lnTo>
                  <a:lnTo>
                    <a:pt x="2517" y="4777"/>
                  </a:lnTo>
                  <a:lnTo>
                    <a:pt x="2668" y="4741"/>
                  </a:lnTo>
                  <a:lnTo>
                    <a:pt x="2821" y="4713"/>
                  </a:lnTo>
                  <a:lnTo>
                    <a:pt x="2976" y="4692"/>
                  </a:lnTo>
                  <a:lnTo>
                    <a:pt x="2990" y="4450"/>
                  </a:lnTo>
                  <a:lnTo>
                    <a:pt x="3015" y="4212"/>
                  </a:lnTo>
                  <a:lnTo>
                    <a:pt x="3051" y="3976"/>
                  </a:lnTo>
                  <a:lnTo>
                    <a:pt x="3098" y="3744"/>
                  </a:lnTo>
                  <a:lnTo>
                    <a:pt x="3156" y="3517"/>
                  </a:lnTo>
                  <a:lnTo>
                    <a:pt x="3225" y="3295"/>
                  </a:lnTo>
                  <a:lnTo>
                    <a:pt x="3303" y="3076"/>
                  </a:lnTo>
                  <a:lnTo>
                    <a:pt x="3391" y="2863"/>
                  </a:lnTo>
                  <a:lnTo>
                    <a:pt x="3489" y="2655"/>
                  </a:lnTo>
                  <a:lnTo>
                    <a:pt x="3597" y="2453"/>
                  </a:lnTo>
                  <a:lnTo>
                    <a:pt x="3713" y="2256"/>
                  </a:lnTo>
                  <a:lnTo>
                    <a:pt x="3837" y="2065"/>
                  </a:lnTo>
                  <a:lnTo>
                    <a:pt x="3971" y="1882"/>
                  </a:lnTo>
                  <a:lnTo>
                    <a:pt x="4113" y="1704"/>
                  </a:lnTo>
                  <a:lnTo>
                    <a:pt x="4262" y="1535"/>
                  </a:lnTo>
                  <a:lnTo>
                    <a:pt x="4419" y="1371"/>
                  </a:lnTo>
                  <a:lnTo>
                    <a:pt x="4583" y="1216"/>
                  </a:lnTo>
                  <a:lnTo>
                    <a:pt x="4754" y="1069"/>
                  </a:lnTo>
                  <a:lnTo>
                    <a:pt x="4932" y="930"/>
                  </a:lnTo>
                  <a:lnTo>
                    <a:pt x="5117" y="800"/>
                  </a:lnTo>
                  <a:lnTo>
                    <a:pt x="5307" y="677"/>
                  </a:lnTo>
                  <a:lnTo>
                    <a:pt x="5503" y="565"/>
                  </a:lnTo>
                  <a:lnTo>
                    <a:pt x="5705" y="462"/>
                  </a:lnTo>
                  <a:lnTo>
                    <a:pt x="5912" y="368"/>
                  </a:lnTo>
                  <a:lnTo>
                    <a:pt x="6124" y="284"/>
                  </a:lnTo>
                  <a:lnTo>
                    <a:pt x="6342" y="211"/>
                  </a:lnTo>
                  <a:lnTo>
                    <a:pt x="6563" y="147"/>
                  </a:lnTo>
                  <a:lnTo>
                    <a:pt x="6788" y="95"/>
                  </a:lnTo>
                  <a:lnTo>
                    <a:pt x="7018" y="54"/>
                  </a:lnTo>
                  <a:lnTo>
                    <a:pt x="7250" y="25"/>
                  </a:lnTo>
                  <a:lnTo>
                    <a:pt x="7487" y="6"/>
                  </a:lnTo>
                  <a:lnTo>
                    <a:pt x="7726" y="0"/>
                  </a:lnTo>
                  <a:close/>
                  <a:moveTo>
                    <a:pt x="9156" y="9528"/>
                  </a:moveTo>
                  <a:lnTo>
                    <a:pt x="9148" y="9515"/>
                  </a:lnTo>
                  <a:lnTo>
                    <a:pt x="9141" y="9503"/>
                  </a:lnTo>
                  <a:lnTo>
                    <a:pt x="9134" y="9491"/>
                  </a:lnTo>
                  <a:lnTo>
                    <a:pt x="9127" y="9478"/>
                  </a:lnTo>
                  <a:lnTo>
                    <a:pt x="9106" y="9484"/>
                  </a:lnTo>
                  <a:lnTo>
                    <a:pt x="9086" y="9491"/>
                  </a:lnTo>
                  <a:lnTo>
                    <a:pt x="9065" y="9498"/>
                  </a:lnTo>
                  <a:lnTo>
                    <a:pt x="9045" y="9503"/>
                  </a:lnTo>
                  <a:lnTo>
                    <a:pt x="9023" y="9509"/>
                  </a:lnTo>
                  <a:lnTo>
                    <a:pt x="9003" y="9515"/>
                  </a:lnTo>
                  <a:lnTo>
                    <a:pt x="8982" y="9521"/>
                  </a:lnTo>
                  <a:lnTo>
                    <a:pt x="8961" y="9528"/>
                  </a:lnTo>
                  <a:lnTo>
                    <a:pt x="9156" y="9528"/>
                  </a:lnTo>
                  <a:close/>
                  <a:moveTo>
                    <a:pt x="6492" y="9528"/>
                  </a:moveTo>
                  <a:lnTo>
                    <a:pt x="6464" y="9519"/>
                  </a:lnTo>
                  <a:lnTo>
                    <a:pt x="6435" y="9511"/>
                  </a:lnTo>
                  <a:lnTo>
                    <a:pt x="6408" y="9503"/>
                  </a:lnTo>
                  <a:lnTo>
                    <a:pt x="6379" y="9495"/>
                  </a:lnTo>
                  <a:lnTo>
                    <a:pt x="6376" y="9503"/>
                  </a:lnTo>
                  <a:lnTo>
                    <a:pt x="6372" y="9511"/>
                  </a:lnTo>
                  <a:lnTo>
                    <a:pt x="6368" y="9519"/>
                  </a:lnTo>
                  <a:lnTo>
                    <a:pt x="6364" y="9528"/>
                  </a:lnTo>
                  <a:lnTo>
                    <a:pt x="6492" y="9528"/>
                  </a:lnTo>
                  <a:close/>
                </a:path>
              </a:pathLst>
            </a:custGeom>
            <a:solidFill>
              <a:schemeClr val="bg1">
                <a:lumMod val="95000"/>
              </a:schemeClr>
            </a:solidFill>
            <a:ln w="9525">
              <a:solidFill>
                <a:schemeClr val="bg1">
                  <a:lumMod val="65000"/>
                </a:schemeClr>
              </a:solidFill>
            </a:ln>
            <a:effectLst/>
          </p:spPr>
          <p:txBody>
            <a:bodyPr vert="horz" wrap="square" lIns="91432" tIns="45716" rIns="91432" bIns="45716" numCol="1" rtlCol="0" anchor="b" anchorCtr="0" compatLnSpc="1">
              <a:prstTxWarp prst="textNoShape">
                <a:avLst/>
              </a:prstTxWarp>
              <a:noAutofit/>
            </a:bodyPr>
            <a:lstStyle/>
            <a:p>
              <a:pPr marL="0" marR="0" lvl="0" indent="0" algn="ctr" defTabSz="1219272" eaLnBrk="1" fontAlgn="ctr" latinLnBrk="0" hangingPunct="1">
                <a:lnSpc>
                  <a:spcPct val="100000"/>
                </a:lnSpc>
                <a:spcBef>
                  <a:spcPts val="0"/>
                </a:spcBef>
                <a:spcAft>
                  <a:spcPts val="0"/>
                </a:spcAft>
                <a:buClr>
                  <a:srgbClr val="CC9900"/>
                </a:buClr>
                <a:buSzTx/>
                <a:buFontTx/>
                <a:buNone/>
                <a:tabLst/>
                <a:defRPr/>
              </a:pPr>
              <a:r>
                <a:rPr lang="en-US" sz="800" b="0" dirty="0">
                  <a:solidFill>
                    <a:prstClr val="black"/>
                  </a:solidFill>
                  <a:latin typeface="Huawei Sans" panose="020C0503030203020204" pitchFamily="34" charset="0"/>
                </a:rPr>
                <a:t>Cloud</a:t>
              </a:r>
            </a:p>
          </p:txBody>
        </p:sp>
      </p:grpSp>
      <p:sp>
        <p:nvSpPr>
          <p:cNvPr id="43" name="圆角矩形 75"/>
          <p:cNvSpPr/>
          <p:nvPr/>
        </p:nvSpPr>
        <p:spPr bwMode="gray">
          <a:xfrm>
            <a:off x="785582" y="2166607"/>
            <a:ext cx="5273906" cy="317375"/>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200" dirty="0">
                <a:solidFill>
                  <a:srgbClr val="30B5C5"/>
                </a:solidFill>
                <a:latin typeface="Huawei Sans" panose="020C0503030203020204" pitchFamily="34" charset="0"/>
              </a:rPr>
              <a:t>No application visibility; difficult traffic scheduling</a:t>
            </a:r>
          </a:p>
        </p:txBody>
      </p:sp>
      <p:pic>
        <p:nvPicPr>
          <p:cNvPr id="44" name="Picture 1" descr="pauline pp damage.jpg"/>
          <p:cNvPicPr>
            <a:picLocks noChangeAspect="1"/>
          </p:cNvPicPr>
          <p:nvPr/>
        </p:nvPicPr>
        <p:blipFill>
          <a:blip r:embed="rId5" cstate="print"/>
          <a:stretch>
            <a:fillRect/>
          </a:stretch>
        </p:blipFill>
        <p:spPr bwMode="gray">
          <a:xfrm>
            <a:off x="8872953" y="4169708"/>
            <a:ext cx="2312002" cy="1679187"/>
          </a:xfrm>
          <a:prstGeom prst="rect">
            <a:avLst/>
          </a:prstGeom>
          <a:ln>
            <a:noFill/>
          </a:ln>
          <a:effectLst>
            <a:softEdge rad="112500"/>
          </a:effectLst>
        </p:spPr>
      </p:pic>
      <p:pic>
        <p:nvPicPr>
          <p:cNvPr id="45" name="Picture 2" descr="pauline pp normal.jpg"/>
          <p:cNvPicPr>
            <a:picLocks noChangeAspect="1"/>
          </p:cNvPicPr>
          <p:nvPr/>
        </p:nvPicPr>
        <p:blipFill>
          <a:blip r:embed="rId6" cstate="print"/>
          <a:stretch>
            <a:fillRect/>
          </a:stretch>
        </p:blipFill>
        <p:spPr bwMode="gray">
          <a:xfrm>
            <a:off x="6306884" y="4173299"/>
            <a:ext cx="2272944" cy="1650729"/>
          </a:xfrm>
          <a:prstGeom prst="rect">
            <a:avLst/>
          </a:prstGeom>
          <a:ln>
            <a:noFill/>
          </a:ln>
          <a:effectLst>
            <a:softEdge rad="112500"/>
          </a:effectLst>
        </p:spPr>
      </p:pic>
      <p:sp>
        <p:nvSpPr>
          <p:cNvPr id="46" name="矩形 26"/>
          <p:cNvSpPr/>
          <p:nvPr/>
        </p:nvSpPr>
        <p:spPr bwMode="gray">
          <a:xfrm>
            <a:off x="8759795" y="5740135"/>
            <a:ext cx="2589184" cy="461665"/>
          </a:xfrm>
          <a:prstGeom prst="rect">
            <a:avLst/>
          </a:prstGeom>
        </p:spPr>
        <p:txBody>
          <a:bodyPr wrap="square">
            <a:spAutoFit/>
          </a:bodyPr>
          <a:lstStyle/>
          <a:p>
            <a:pPr algn="ctr" defTabSz="1219272" fontAlgn="ctr"/>
            <a:r>
              <a:rPr lang="en-US" sz="1200" dirty="0">
                <a:solidFill>
                  <a:prstClr val="black"/>
                </a:solidFill>
                <a:latin typeface="Huawei Sans" panose="020C0503030203020204" pitchFamily="34" charset="0"/>
              </a:rPr>
              <a:t>Bandwidth conflict, video conference frame freezing</a:t>
            </a:r>
            <a:endParaRPr lang="en-US" sz="1200" dirty="0">
              <a:solidFill>
                <a:prstClr val="black"/>
              </a:solidFill>
              <a:latin typeface="Huawei Sans" panose="020C0503030203020204" pitchFamily="34" charset="0"/>
              <a:ea typeface="方正兰亭黑简体" panose="02000000000000000000" pitchFamily="2" charset="-122"/>
            </a:endParaRPr>
          </a:p>
        </p:txBody>
      </p:sp>
      <p:sp>
        <p:nvSpPr>
          <p:cNvPr id="47" name="矩形 27"/>
          <p:cNvSpPr/>
          <p:nvPr/>
        </p:nvSpPr>
        <p:spPr bwMode="gray">
          <a:xfrm>
            <a:off x="6224011" y="5740135"/>
            <a:ext cx="2515592" cy="461665"/>
          </a:xfrm>
          <a:prstGeom prst="rect">
            <a:avLst/>
          </a:prstGeom>
        </p:spPr>
        <p:txBody>
          <a:bodyPr wrap="square">
            <a:spAutoFit/>
          </a:bodyPr>
          <a:lstStyle/>
          <a:p>
            <a:pPr algn="ctr" defTabSz="1219272" fontAlgn="ctr"/>
            <a:r>
              <a:rPr lang="en-US" sz="1200" dirty="0">
                <a:solidFill>
                  <a:prstClr val="black"/>
                </a:solidFill>
                <a:latin typeface="Huawei Sans" panose="020C0503030203020204" pitchFamily="34" charset="0"/>
              </a:rPr>
              <a:t>Idle bandwidth, and smooth video conference</a:t>
            </a:r>
            <a:endParaRPr lang="en-US" sz="1200" dirty="0">
              <a:solidFill>
                <a:prstClr val="black"/>
              </a:solidFill>
              <a:latin typeface="Huawei Sans" panose="020C0503030203020204" pitchFamily="34" charset="0"/>
              <a:ea typeface="方正兰亭黑简体" panose="02000000000000000000" pitchFamily="2" charset="-122"/>
            </a:endParaRPr>
          </a:p>
        </p:txBody>
      </p:sp>
      <p:sp>
        <p:nvSpPr>
          <p:cNvPr id="48" name="矩形 31"/>
          <p:cNvSpPr>
            <a:spLocks noChangeArrowheads="1"/>
          </p:cNvSpPr>
          <p:nvPr/>
        </p:nvSpPr>
        <p:spPr bwMode="gray">
          <a:xfrm>
            <a:off x="7773738" y="2689506"/>
            <a:ext cx="3526440" cy="1169551"/>
          </a:xfrm>
          <a:prstGeom prst="rect">
            <a:avLst/>
          </a:prstGeom>
          <a:noFill/>
          <a:ln w="9525">
            <a:noFill/>
            <a:miter lim="800000"/>
            <a:headEnd/>
            <a:tailEnd/>
          </a:ln>
        </p:spPr>
        <p:txBody>
          <a:bodyPr wrap="square">
            <a:spAutoFit/>
          </a:bodyPr>
          <a:lstStyle/>
          <a:p>
            <a:pPr defTabSz="1219272" fontAlgn="ctr">
              <a:spcBef>
                <a:spcPts val="600"/>
              </a:spcBef>
              <a:spcAft>
                <a:spcPts val="600"/>
              </a:spcAft>
            </a:pPr>
            <a:r>
              <a:rPr lang="en-US" sz="1200" b="1" dirty="0">
                <a:solidFill>
                  <a:srgbClr val="C7000B"/>
                </a:solidFill>
                <a:latin typeface="Huawei Sans" panose="020C0503030203020204" pitchFamily="34" charset="0"/>
              </a:rPr>
              <a:t>Priority conflict</a:t>
            </a:r>
            <a:r>
              <a:rPr lang="en-US" sz="1200" b="1" dirty="0">
                <a:solidFill>
                  <a:prstClr val="black"/>
                </a:solidFill>
                <a:latin typeface="Huawei Sans" panose="020C0503030203020204" pitchFamily="34" charset="0"/>
              </a:rPr>
              <a:t>:  Key applications cannot be identified, and the scheduling priority is low.</a:t>
            </a:r>
            <a:endParaRPr lang="en-US" altLang="zh-CN" sz="1200" dirty="0">
              <a:solidFill>
                <a:prstClr val="black"/>
              </a:solidFill>
              <a:latin typeface="Huawei Sans" panose="020C0503030203020204" pitchFamily="34" charset="0"/>
              <a:ea typeface="方正兰亭黑简体" panose="02000000000000000000" pitchFamily="2" charset="-122"/>
              <a:sym typeface="Arial" pitchFamily="34" charset="0"/>
            </a:endParaRPr>
          </a:p>
          <a:p>
            <a:pPr defTabSz="1219272" fontAlgn="ctr">
              <a:spcBef>
                <a:spcPts val="600"/>
              </a:spcBef>
              <a:spcAft>
                <a:spcPts val="600"/>
              </a:spcAft>
            </a:pPr>
            <a:r>
              <a:rPr lang="en-US" sz="1200" b="1" dirty="0">
                <a:solidFill>
                  <a:srgbClr val="C7000B"/>
                </a:solidFill>
                <a:latin typeface="Huawei Sans" panose="020C0503030203020204" pitchFamily="34" charset="0"/>
              </a:rPr>
              <a:t>Bandwidth conflict</a:t>
            </a:r>
            <a:r>
              <a:rPr lang="en-US" sz="1200" b="1" dirty="0">
                <a:solidFill>
                  <a:prstClr val="black"/>
                </a:solidFill>
                <a:latin typeface="Huawei Sans" panose="020C0503030203020204" pitchFamily="34" charset="0"/>
              </a:rPr>
              <a:t>: During peak hours, the burst traffic is three to five times the average traffic, affecting key applications.</a:t>
            </a:r>
            <a:endParaRPr lang="en-US" altLang="zh-CN" sz="1200" b="1" dirty="0">
              <a:solidFill>
                <a:prstClr val="black"/>
              </a:solidFill>
              <a:latin typeface="Huawei Sans" panose="020C0503030203020204" pitchFamily="34" charset="0"/>
              <a:ea typeface="方正兰亭黑简体" panose="02000000000000000000" pitchFamily="2" charset="-122"/>
              <a:sym typeface="Arial" pitchFamily="34" charset="0"/>
            </a:endParaRPr>
          </a:p>
        </p:txBody>
      </p:sp>
      <p:sp>
        <p:nvSpPr>
          <p:cNvPr id="49" name="MH_SubTitle_1"/>
          <p:cNvSpPr>
            <a:spLocks noChangeAspect="1"/>
          </p:cNvSpPr>
          <p:nvPr>
            <p:custDataLst>
              <p:tags r:id="rId1"/>
            </p:custDataLst>
          </p:nvPr>
        </p:nvSpPr>
        <p:spPr bwMode="gray">
          <a:xfrm>
            <a:off x="6371836" y="2576949"/>
            <a:ext cx="1196269" cy="1255755"/>
          </a:xfrm>
          <a:prstGeom prst="ellipse">
            <a:avLst/>
          </a:prstGeom>
          <a:noFill/>
          <a:ln w="76200" cap="flat" cmpd="sng" algn="ctr">
            <a:solidFill>
              <a:srgbClr val="56C4D2"/>
            </a:solidFill>
            <a:prstDash val="solid"/>
          </a:ln>
          <a:effectLst/>
        </p:spPr>
        <p:txBody>
          <a:bodyPr lIns="0" tIns="0" rIns="0" bIns="0" anchor="ctr"/>
          <a:lstStyle/>
          <a:p>
            <a:pPr marL="0" marR="0" lvl="0" indent="0" algn="ctr" defTabSz="1219272" eaLnBrk="1" fontAlgn="ctr" latinLnBrk="0" hangingPunct="1">
              <a:lnSpc>
                <a:spcPct val="100000"/>
              </a:lnSpc>
              <a:spcBef>
                <a:spcPts val="0"/>
              </a:spcBef>
              <a:spcAft>
                <a:spcPts val="0"/>
              </a:spcAft>
              <a:buClrTx/>
              <a:buSzTx/>
              <a:buFontTx/>
              <a:buNone/>
              <a:tabLst/>
              <a:defRPr/>
            </a:pPr>
            <a:r>
              <a:rPr lang="en-US" sz="2800" b="1" dirty="0">
                <a:solidFill>
                  <a:srgbClr val="E28189"/>
                </a:solidFill>
                <a:latin typeface="Huawei Sans" panose="020C0503030203020204" pitchFamily="34" charset="0"/>
              </a:rPr>
              <a:t>600+</a:t>
            </a:r>
            <a:endParaRPr kumimoji="0" lang="en-US" altLang="zh-CN" sz="2000" b="1" i="0" u="none" strike="noStrike" kern="0" cap="none" spc="0" normalizeH="0" noProof="0" dirty="0">
              <a:ln>
                <a:noFill/>
              </a:ln>
              <a:solidFill>
                <a:srgbClr val="E28189"/>
              </a:solidFill>
              <a:effectLst/>
              <a:uLnTx/>
              <a:uFillTx/>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0" name="TextBox 156"/>
          <p:cNvSpPr txBox="1"/>
          <p:nvPr/>
        </p:nvSpPr>
        <p:spPr bwMode="gray">
          <a:xfrm>
            <a:off x="6027222" y="3838680"/>
            <a:ext cx="2019148" cy="430877"/>
          </a:xfrm>
          <a:prstGeom prst="rect">
            <a:avLst/>
          </a:prstGeom>
          <a:noFill/>
        </p:spPr>
        <p:txBody>
          <a:bodyPr wrap="square" lIns="91431" tIns="45715" rIns="91431" bIns="45715" rtlCol="0">
            <a:spAutoFit/>
          </a:bodyPr>
          <a:lstStyle/>
          <a:p>
            <a:pPr algn="ctr" defTabSz="914309" fontAlgn="ctr">
              <a:defRPr/>
            </a:pPr>
            <a:r>
              <a:rPr lang="en-US" sz="1050" b="1" dirty="0">
                <a:solidFill>
                  <a:prstClr val="black"/>
                </a:solidFill>
                <a:latin typeface="Huawei Sans" panose="020C0503030203020204" pitchFamily="34" charset="0"/>
              </a:rPr>
              <a:t>Inter-WAN applications</a:t>
            </a:r>
            <a:endParaRPr lang="en-US" altLang="zh-CN" sz="1050" b="1" kern="0" dirty="0">
              <a:solidFill>
                <a:prstClr val="black"/>
              </a:solidFill>
              <a:latin typeface="Huawei Sans" panose="020C0503030203020204" pitchFamily="34" charset="0"/>
              <a:ea typeface="方正兰亭黑简体" panose="02000000000000000000" pitchFamily="2" charset="-122"/>
            </a:endParaRPr>
          </a:p>
          <a:p>
            <a:pPr algn="ctr" defTabSz="914309" fontAlgn="ctr">
              <a:defRPr/>
            </a:pPr>
            <a:r>
              <a:rPr lang="en-US" sz="1050" b="1" dirty="0">
                <a:solidFill>
                  <a:prstClr val="black"/>
                </a:solidFill>
                <a:latin typeface="Huawei Sans" panose="020C0503030203020204" pitchFamily="34" charset="0"/>
              </a:rPr>
              <a:t>(an enterprise)</a:t>
            </a:r>
            <a:endParaRPr lang="en-US" altLang="zh-CN" sz="1050" b="1" kern="0" dirty="0">
              <a:solidFill>
                <a:prstClr val="black"/>
              </a:solidFill>
              <a:latin typeface="Huawei Sans" panose="020C0503030203020204" pitchFamily="34" charset="0"/>
              <a:ea typeface="方正兰亭黑简体" panose="02000000000000000000" pitchFamily="2" charset="-122"/>
            </a:endParaRPr>
          </a:p>
        </p:txBody>
      </p:sp>
      <p:sp>
        <p:nvSpPr>
          <p:cNvPr id="51" name="圆角矩形 75"/>
          <p:cNvSpPr/>
          <p:nvPr/>
        </p:nvSpPr>
        <p:spPr bwMode="gray">
          <a:xfrm>
            <a:off x="6249852" y="2166607"/>
            <a:ext cx="5056349" cy="317375"/>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200" dirty="0">
                <a:solidFill>
                  <a:srgbClr val="30B5C5"/>
                </a:solidFill>
                <a:latin typeface="Huawei Sans" panose="020C0503030203020204" pitchFamily="34" charset="0"/>
              </a:rPr>
              <a:t>Key services such as voice, video, and SaaS are difficult to manage.</a:t>
            </a:r>
          </a:p>
        </p:txBody>
      </p:sp>
      <p:sp>
        <p:nvSpPr>
          <p:cNvPr id="52" name="圆角矩形 75"/>
          <p:cNvSpPr/>
          <p:nvPr/>
        </p:nvSpPr>
        <p:spPr bwMode="gray">
          <a:xfrm>
            <a:off x="6244203" y="2513447"/>
            <a:ext cx="5061892" cy="3688353"/>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Tree>
    <p:extLst>
      <p:ext uri="{BB962C8B-B14F-4D97-AF65-F5344CB8AC3E}">
        <p14:creationId xmlns:p14="http://schemas.microsoft.com/office/powerpoint/2010/main" val="2192210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normAutofit/>
          </a:bodyPr>
          <a:lstStyle/>
          <a:p>
            <a:pPr fontAlgn="ctr"/>
            <a:r>
              <a:rPr lang="en-US" dirty="0">
                <a:latin typeface="Huawei Sans" panose="020C0503030203020204" pitchFamily="34" charset="0"/>
              </a:rPr>
              <a:t>Challenges to Enterprise WAN Interconnection Brought by a Large Number of Branches</a:t>
            </a:r>
          </a:p>
        </p:txBody>
      </p:sp>
      <p:sp>
        <p:nvSpPr>
          <p:cNvPr id="3" name="Text Placeholder 2"/>
          <p:cNvSpPr>
            <a:spLocks noGrp="1"/>
          </p:cNvSpPr>
          <p:nvPr>
            <p:ph type="body" sz="quarter" idx="10"/>
          </p:nvPr>
        </p:nvSpPr>
        <p:spPr bwMode="gray"/>
        <p:txBody>
          <a:bodyPr/>
          <a:lstStyle/>
          <a:p>
            <a:pPr algn="l"/>
            <a:r>
              <a:rPr lang="en-US" sz="1400" dirty="0">
                <a:latin typeface="Huawei Sans" panose="020C0503030203020204" pitchFamily="34" charset="0"/>
              </a:rPr>
              <a:t>With the development of companies, there will be more and more cross-city, cross-province, and cross-border branches. As a result, companies face the following problems in branch network management:</a:t>
            </a:r>
            <a:endParaRPr lang="en-US" altLang="zh-CN" sz="1400" dirty="0">
              <a:latin typeface="Huawei Sans" panose="020C0503030203020204" pitchFamily="34" charset="0"/>
            </a:endParaRPr>
          </a:p>
          <a:p>
            <a:pPr marL="539750" lvl="1" indent="-241300"/>
            <a:r>
              <a:rPr lang="en-US" sz="1200" dirty="0">
                <a:latin typeface="Huawei Sans" panose="020C0503030203020204" pitchFamily="34" charset="0"/>
              </a:rPr>
              <a:t>Too many branches result in high O&amp;M costs.</a:t>
            </a:r>
            <a:endParaRPr lang="en-US" altLang="zh-CN" sz="1200" dirty="0">
              <a:latin typeface="Huawei Sans" panose="020C0503030203020204" pitchFamily="34" charset="0"/>
            </a:endParaRPr>
          </a:p>
          <a:p>
            <a:pPr marL="539750" lvl="1" indent="-241300"/>
            <a:r>
              <a:rPr lang="en-US" sz="1200" dirty="0">
                <a:latin typeface="Huawei Sans" panose="020C0503030203020204" pitchFamily="34" charset="0"/>
              </a:rPr>
              <a:t>It takes a long time to provision new branch services.</a:t>
            </a:r>
            <a:endParaRPr lang="en-US" altLang="zh-CN" sz="1200" dirty="0">
              <a:latin typeface="Huawei Sans" panose="020C0503030203020204" pitchFamily="34" charset="0"/>
            </a:endParaRPr>
          </a:p>
          <a:p>
            <a:pPr marL="539750" lvl="1" indent="-241300"/>
            <a:r>
              <a:rPr lang="en-US" sz="1200" dirty="0">
                <a:latin typeface="Huawei Sans" panose="020C0503030203020204" pitchFamily="34" charset="0"/>
              </a:rPr>
              <a:t>It is difficult to rectify faults on branch networks.</a:t>
            </a:r>
          </a:p>
        </p:txBody>
      </p:sp>
      <p:sp>
        <p:nvSpPr>
          <p:cNvPr id="4" name="TextBox 23"/>
          <p:cNvSpPr txBox="1">
            <a:spLocks noChangeArrowheads="1"/>
          </p:cNvSpPr>
          <p:nvPr/>
        </p:nvSpPr>
        <p:spPr bwMode="gray">
          <a:xfrm>
            <a:off x="2214071" y="3752700"/>
            <a:ext cx="900428" cy="488729"/>
          </a:xfrm>
          <a:prstGeom prst="rect">
            <a:avLst/>
          </a:prstGeom>
          <a:noFill/>
          <a:ln w="9525">
            <a:noFill/>
            <a:miter lim="800000"/>
            <a:headEnd/>
            <a:tailEnd/>
          </a:ln>
        </p:spPr>
        <p:txBody>
          <a:bodyPr wrap="square" lIns="72521" tIns="36261" rIns="72521" bIns="36261">
            <a:spAutoFit/>
          </a:bodyPr>
          <a:lstStyle/>
          <a:p>
            <a:pPr algn="ctr" defTabSz="724375" fontAlgn="ctr"/>
            <a:r>
              <a:rPr lang="en-US" sz="900" dirty="0">
                <a:solidFill>
                  <a:prstClr val="black"/>
                </a:solidFill>
                <a:latin typeface="Huawei Sans" panose="020C0503030203020204" pitchFamily="34" charset="0"/>
              </a:rPr>
              <a:t>Process approval</a:t>
            </a:r>
            <a:endParaRPr lang="en-US" altLang="zh-CN" sz="900" dirty="0">
              <a:solidFill>
                <a:prstClr val="black"/>
              </a:solidFill>
              <a:latin typeface="Huawei Sans" panose="020C0503030203020204" pitchFamily="34" charset="0"/>
              <a:ea typeface="方正兰亭黑简体" panose="02000000000000000000" pitchFamily="2" charset="-122"/>
              <a:cs typeface="Arial" pitchFamily="34" charset="0"/>
            </a:endParaRPr>
          </a:p>
          <a:p>
            <a:pPr algn="ctr" defTabSz="724375" fontAlgn="ctr"/>
            <a:r>
              <a:rPr lang="en-US" sz="900" dirty="0">
                <a:solidFill>
                  <a:prstClr val="black"/>
                </a:solidFill>
                <a:latin typeface="Huawei Sans" panose="020C0503030203020204" pitchFamily="34" charset="0"/>
              </a:rPr>
              <a:t>(2–5 days)</a:t>
            </a:r>
            <a:endParaRPr lang="en-US" altLang="zh-CN" sz="90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5" name="TextBox 26"/>
          <p:cNvSpPr txBox="1"/>
          <p:nvPr/>
        </p:nvSpPr>
        <p:spPr bwMode="gray">
          <a:xfrm>
            <a:off x="4226109" y="3733610"/>
            <a:ext cx="969057" cy="507819"/>
          </a:xfrm>
          <a:prstGeom prst="rect">
            <a:avLst/>
          </a:prstGeom>
          <a:noFill/>
        </p:spPr>
        <p:txBody>
          <a:bodyPr wrap="square" lIns="91427" tIns="45714" rIns="91427" bIns="45714" rtlCol="0">
            <a:spAutoFit/>
          </a:bodyPr>
          <a:lstStyle/>
          <a:p>
            <a:pPr algn="ctr" defTabSz="1219272" fontAlgn="ctr"/>
            <a:r>
              <a:rPr lang="en-US" sz="900" dirty="0">
                <a:solidFill>
                  <a:prstClr val="black"/>
                </a:solidFill>
                <a:latin typeface="Huawei Sans" panose="020C0503030203020204" pitchFamily="34" charset="0"/>
              </a:rPr>
              <a:t>Hardware installation</a:t>
            </a:r>
            <a:endParaRPr lang="en-US" altLang="zh-CN" sz="900" dirty="0">
              <a:solidFill>
                <a:prstClr val="black"/>
              </a:solidFill>
              <a:latin typeface="Huawei Sans" panose="020C0503030203020204" pitchFamily="34" charset="0"/>
              <a:ea typeface="方正兰亭黑简体" panose="02000000000000000000" pitchFamily="2" charset="-122"/>
              <a:cs typeface="Arial" pitchFamily="34" charset="0"/>
            </a:endParaRPr>
          </a:p>
          <a:p>
            <a:pPr algn="ctr" defTabSz="1219272" fontAlgn="ctr"/>
            <a:r>
              <a:rPr lang="en-US" sz="900" dirty="0">
                <a:solidFill>
                  <a:prstClr val="black"/>
                </a:solidFill>
                <a:latin typeface="Huawei Sans" panose="020C0503030203020204" pitchFamily="34" charset="0"/>
              </a:rPr>
              <a:t>(1–3 days)</a:t>
            </a:r>
          </a:p>
        </p:txBody>
      </p:sp>
      <p:sp>
        <p:nvSpPr>
          <p:cNvPr id="6" name="TextBox 33"/>
          <p:cNvSpPr txBox="1"/>
          <p:nvPr/>
        </p:nvSpPr>
        <p:spPr bwMode="gray">
          <a:xfrm>
            <a:off x="3486271" y="3752700"/>
            <a:ext cx="964171" cy="488729"/>
          </a:xfrm>
          <a:prstGeom prst="rect">
            <a:avLst/>
          </a:prstGeom>
          <a:noFill/>
          <a:ln w="9525">
            <a:noFill/>
            <a:miter lim="800000"/>
            <a:headEnd/>
            <a:tailEnd/>
          </a:ln>
        </p:spPr>
        <p:txBody>
          <a:bodyPr wrap="square" lIns="72521" tIns="36261" rIns="72521" bIns="36261">
            <a:spAutoFit/>
          </a:bodyPr>
          <a:lstStyle>
            <a:defPPr>
              <a:defRPr lang="zh-CN"/>
            </a:defPPr>
            <a:lvl1pPr algn="ctr" defTabSz="724375">
              <a:defRPr sz="1500">
                <a:solidFill>
                  <a:schemeClr val="bg1"/>
                </a:solidFill>
                <a:cs typeface="Arial" pitchFamily="34" charset="0"/>
              </a:defRPr>
            </a:lvl1pPr>
          </a:lstStyle>
          <a:p>
            <a:pPr fontAlgn="ctr"/>
            <a:r>
              <a:rPr lang="en-US" sz="900" dirty="0">
                <a:solidFill>
                  <a:prstClr val="black"/>
                </a:solidFill>
                <a:latin typeface="Huawei Sans" panose="020C0503030203020204" pitchFamily="34" charset="0"/>
              </a:rPr>
              <a:t>Hardware transportation</a:t>
            </a:r>
            <a:endParaRPr lang="en-US" altLang="zh-CN" sz="900" dirty="0">
              <a:solidFill>
                <a:prstClr val="black"/>
              </a:solidFill>
              <a:latin typeface="Huawei Sans" panose="020C0503030203020204" pitchFamily="34" charset="0"/>
              <a:ea typeface="方正兰亭黑简体" panose="02000000000000000000" pitchFamily="2" charset="-122"/>
            </a:endParaRPr>
          </a:p>
          <a:p>
            <a:pPr fontAlgn="ctr"/>
            <a:r>
              <a:rPr lang="en-US" sz="900" dirty="0">
                <a:solidFill>
                  <a:prstClr val="black"/>
                </a:solidFill>
                <a:latin typeface="Huawei Sans" panose="020C0503030203020204" pitchFamily="34" charset="0"/>
              </a:rPr>
              <a:t>(2–5 days)</a:t>
            </a:r>
          </a:p>
        </p:txBody>
      </p:sp>
      <p:sp>
        <p:nvSpPr>
          <p:cNvPr id="7" name="TextBox 69"/>
          <p:cNvSpPr txBox="1"/>
          <p:nvPr/>
        </p:nvSpPr>
        <p:spPr bwMode="gray">
          <a:xfrm>
            <a:off x="4937459" y="3733610"/>
            <a:ext cx="1050483" cy="507819"/>
          </a:xfrm>
          <a:prstGeom prst="rect">
            <a:avLst/>
          </a:prstGeom>
          <a:noFill/>
        </p:spPr>
        <p:txBody>
          <a:bodyPr wrap="square" lIns="91427" tIns="45714" rIns="91427" bIns="45714" rtlCol="0">
            <a:spAutoFit/>
          </a:bodyPr>
          <a:lstStyle/>
          <a:p>
            <a:pPr algn="ctr" defTabSz="1219272" fontAlgn="ctr"/>
            <a:r>
              <a:rPr lang="en-US" sz="900" b="1" dirty="0">
                <a:solidFill>
                  <a:srgbClr val="C7000B"/>
                </a:solidFill>
                <a:latin typeface="Huawei Sans" panose="020C0503030203020204" pitchFamily="34" charset="0"/>
              </a:rPr>
              <a:t>Software commissioning</a:t>
            </a:r>
            <a:endParaRPr lang="en-US" altLang="zh-CN" sz="900" b="1" dirty="0">
              <a:solidFill>
                <a:srgbClr val="C7000B"/>
              </a:solidFill>
              <a:latin typeface="Huawei Sans" panose="020C0503030203020204" pitchFamily="34" charset="0"/>
              <a:ea typeface="方正兰亭黑简体" panose="02000000000000000000" pitchFamily="2" charset="-122"/>
              <a:cs typeface="Arial" pitchFamily="34" charset="0"/>
            </a:endParaRPr>
          </a:p>
          <a:p>
            <a:pPr algn="ctr" defTabSz="1219272" fontAlgn="ctr"/>
            <a:r>
              <a:rPr lang="en-US" sz="900" dirty="0">
                <a:solidFill>
                  <a:srgbClr val="C7000B"/>
                </a:solidFill>
                <a:latin typeface="Huawei Sans" panose="020C0503030203020204" pitchFamily="34" charset="0"/>
              </a:rPr>
              <a:t>(1–3 weeks)</a:t>
            </a:r>
          </a:p>
        </p:txBody>
      </p:sp>
      <p:sp>
        <p:nvSpPr>
          <p:cNvPr id="8" name="TextBox 23"/>
          <p:cNvSpPr txBox="1">
            <a:spLocks noChangeArrowheads="1"/>
          </p:cNvSpPr>
          <p:nvPr/>
        </p:nvSpPr>
        <p:spPr bwMode="gray">
          <a:xfrm>
            <a:off x="2825762" y="3891200"/>
            <a:ext cx="868172" cy="350229"/>
          </a:xfrm>
          <a:prstGeom prst="rect">
            <a:avLst/>
          </a:prstGeom>
          <a:noFill/>
          <a:ln w="9525">
            <a:noFill/>
            <a:miter lim="800000"/>
            <a:headEnd/>
            <a:tailEnd/>
          </a:ln>
        </p:spPr>
        <p:txBody>
          <a:bodyPr wrap="square" lIns="72521" tIns="36261" rIns="72521" bIns="36261">
            <a:spAutoFit/>
          </a:bodyPr>
          <a:lstStyle/>
          <a:p>
            <a:pPr algn="ctr" defTabSz="724375" fontAlgn="ctr"/>
            <a:r>
              <a:rPr lang="en-US" sz="900" dirty="0">
                <a:solidFill>
                  <a:prstClr val="black"/>
                </a:solidFill>
                <a:latin typeface="Huawei Sans" panose="020C0503030203020204" pitchFamily="34" charset="0"/>
              </a:rPr>
              <a:t>Site survey</a:t>
            </a:r>
            <a:endParaRPr lang="en-US" altLang="zh-CN" sz="900" dirty="0">
              <a:solidFill>
                <a:prstClr val="black"/>
              </a:solidFill>
              <a:latin typeface="Huawei Sans" panose="020C0503030203020204" pitchFamily="34" charset="0"/>
              <a:ea typeface="方正兰亭黑简体" panose="02000000000000000000" pitchFamily="2" charset="-122"/>
              <a:cs typeface="Arial" pitchFamily="34" charset="0"/>
            </a:endParaRPr>
          </a:p>
          <a:p>
            <a:pPr algn="ctr" defTabSz="724375" fontAlgn="ctr"/>
            <a:r>
              <a:rPr lang="en-US" sz="900" dirty="0">
                <a:solidFill>
                  <a:prstClr val="black"/>
                </a:solidFill>
                <a:latin typeface="Huawei Sans" panose="020C0503030203020204" pitchFamily="34" charset="0"/>
              </a:rPr>
              <a:t>(1–3 days)</a:t>
            </a:r>
            <a:endParaRPr lang="en-US" altLang="zh-CN" sz="90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9" name="TextBox 23"/>
          <p:cNvSpPr txBox="1">
            <a:spLocks noChangeArrowheads="1"/>
          </p:cNvSpPr>
          <p:nvPr/>
        </p:nvSpPr>
        <p:spPr bwMode="gray">
          <a:xfrm>
            <a:off x="1346144" y="3614201"/>
            <a:ext cx="1164522" cy="627228"/>
          </a:xfrm>
          <a:prstGeom prst="rect">
            <a:avLst/>
          </a:prstGeom>
          <a:noFill/>
          <a:ln w="9525">
            <a:noFill/>
            <a:miter lim="800000"/>
            <a:headEnd/>
            <a:tailEnd/>
          </a:ln>
        </p:spPr>
        <p:txBody>
          <a:bodyPr wrap="square" lIns="72521" tIns="36261" rIns="72521" bIns="36261">
            <a:spAutoFit/>
          </a:bodyPr>
          <a:lstStyle/>
          <a:p>
            <a:pPr algn="ctr" defTabSz="724375" fontAlgn="ctr"/>
            <a:r>
              <a:rPr lang="en-US" sz="900" dirty="0">
                <a:solidFill>
                  <a:prstClr val="black"/>
                </a:solidFill>
                <a:latin typeface="Huawei Sans" panose="020C0503030203020204" pitchFamily="34" charset="0"/>
              </a:rPr>
              <a:t>Business consideration and device selection</a:t>
            </a:r>
            <a:endParaRPr lang="en-US" altLang="zh-CN" sz="900" dirty="0">
              <a:solidFill>
                <a:prstClr val="black"/>
              </a:solidFill>
              <a:latin typeface="Huawei Sans" panose="020C0503030203020204" pitchFamily="34" charset="0"/>
              <a:ea typeface="方正兰亭黑简体" panose="02000000000000000000" pitchFamily="2" charset="-122"/>
              <a:cs typeface="Arial" pitchFamily="34" charset="0"/>
            </a:endParaRPr>
          </a:p>
          <a:p>
            <a:pPr algn="ctr" defTabSz="724375" fontAlgn="ctr"/>
            <a:r>
              <a:rPr lang="en-US" sz="900" dirty="0">
                <a:solidFill>
                  <a:prstClr val="black"/>
                </a:solidFill>
                <a:latin typeface="Huawei Sans" panose="020C0503030203020204" pitchFamily="34" charset="0"/>
              </a:rPr>
              <a:t>(1–3 days)</a:t>
            </a:r>
            <a:endParaRPr lang="en-US" altLang="zh-CN" sz="90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10" name="TextBox 23"/>
          <p:cNvSpPr txBox="1">
            <a:spLocks noChangeArrowheads="1"/>
          </p:cNvSpPr>
          <p:nvPr/>
        </p:nvSpPr>
        <p:spPr bwMode="gray">
          <a:xfrm>
            <a:off x="694090" y="3752700"/>
            <a:ext cx="897650" cy="488729"/>
          </a:xfrm>
          <a:prstGeom prst="rect">
            <a:avLst/>
          </a:prstGeom>
          <a:noFill/>
          <a:ln w="9525">
            <a:noFill/>
            <a:miter lim="800000"/>
            <a:headEnd/>
            <a:tailEnd/>
          </a:ln>
        </p:spPr>
        <p:txBody>
          <a:bodyPr wrap="square" lIns="72521" tIns="36261" rIns="72521" bIns="36261">
            <a:spAutoFit/>
          </a:bodyPr>
          <a:lstStyle/>
          <a:p>
            <a:pPr algn="ctr" defTabSz="724375" fontAlgn="ctr"/>
            <a:r>
              <a:rPr lang="en-US" sz="900" dirty="0">
                <a:solidFill>
                  <a:prstClr val="black"/>
                </a:solidFill>
                <a:latin typeface="Huawei Sans" panose="020C0503030203020204" pitchFamily="34" charset="0"/>
              </a:rPr>
              <a:t>Network planning</a:t>
            </a:r>
            <a:endParaRPr lang="en-US" altLang="zh-CN" sz="900" dirty="0">
              <a:solidFill>
                <a:prstClr val="black"/>
              </a:solidFill>
              <a:latin typeface="Huawei Sans" panose="020C0503030203020204" pitchFamily="34" charset="0"/>
              <a:ea typeface="方正兰亭黑简体" panose="02000000000000000000" pitchFamily="2" charset="-122"/>
              <a:cs typeface="Arial" pitchFamily="34" charset="0"/>
            </a:endParaRPr>
          </a:p>
          <a:p>
            <a:pPr algn="ctr" defTabSz="724375" fontAlgn="ctr"/>
            <a:r>
              <a:rPr lang="en-US" sz="900" dirty="0">
                <a:solidFill>
                  <a:prstClr val="black"/>
                </a:solidFill>
                <a:latin typeface="Huawei Sans" panose="020C0503030203020204" pitchFamily="34" charset="0"/>
              </a:rPr>
              <a:t>(2–5 days)</a:t>
            </a:r>
            <a:endParaRPr lang="en-US" altLang="zh-CN" sz="90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11" name="Freeform 111"/>
          <p:cNvSpPr>
            <a:spLocks noChangeAspect="1" noEditPoints="1"/>
          </p:cNvSpPr>
          <p:nvPr/>
        </p:nvSpPr>
        <p:spPr bwMode="gray">
          <a:xfrm flipH="1">
            <a:off x="3706939" y="4358471"/>
            <a:ext cx="540593" cy="269442"/>
          </a:xfrm>
          <a:custGeom>
            <a:avLst/>
            <a:gdLst>
              <a:gd name="T0" fmla="*/ 206 w 372"/>
              <a:gd name="T1" fmla="*/ 65 h 165"/>
              <a:gd name="T2" fmla="*/ 211 w 372"/>
              <a:gd name="T3" fmla="*/ 60 h 165"/>
              <a:gd name="T4" fmla="*/ 245 w 372"/>
              <a:gd name="T5" fmla="*/ 42 h 165"/>
              <a:gd name="T6" fmla="*/ 325 w 372"/>
              <a:gd name="T7" fmla="*/ 89 h 165"/>
              <a:gd name="T8" fmla="*/ 350 w 372"/>
              <a:gd name="T9" fmla="*/ 82 h 165"/>
              <a:gd name="T10" fmla="*/ 356 w 372"/>
              <a:gd name="T11" fmla="*/ 57 h 165"/>
              <a:gd name="T12" fmla="*/ 145 w 372"/>
              <a:gd name="T13" fmla="*/ 63 h 165"/>
              <a:gd name="T14" fmla="*/ 145 w 372"/>
              <a:gd name="T15" fmla="*/ 61 h 165"/>
              <a:gd name="T16" fmla="*/ 127 w 372"/>
              <a:gd name="T17" fmla="*/ 59 h 165"/>
              <a:gd name="T18" fmla="*/ 132 w 372"/>
              <a:gd name="T19" fmla="*/ 62 h 165"/>
              <a:gd name="T20" fmla="*/ 301 w 372"/>
              <a:gd name="T21" fmla="*/ 136 h 165"/>
              <a:gd name="T22" fmla="*/ 301 w 372"/>
              <a:gd name="T23" fmla="*/ 165 h 165"/>
              <a:gd name="T24" fmla="*/ 321 w 372"/>
              <a:gd name="T25" fmla="*/ 129 h 165"/>
              <a:gd name="T26" fmla="*/ 321 w 372"/>
              <a:gd name="T27" fmla="*/ 129 h 165"/>
              <a:gd name="T28" fmla="*/ 254 w 372"/>
              <a:gd name="T29" fmla="*/ 129 h 165"/>
              <a:gd name="T30" fmla="*/ 368 w 372"/>
              <a:gd name="T31" fmla="*/ 100 h 165"/>
              <a:gd name="T32" fmla="*/ 372 w 372"/>
              <a:gd name="T33" fmla="*/ 118 h 165"/>
              <a:gd name="T34" fmla="*/ 73 w 372"/>
              <a:gd name="T35" fmla="*/ 165 h 165"/>
              <a:gd name="T36" fmla="*/ 93 w 372"/>
              <a:gd name="T37" fmla="*/ 129 h 165"/>
              <a:gd name="T38" fmla="*/ 93 w 372"/>
              <a:gd name="T39" fmla="*/ 129 h 165"/>
              <a:gd name="T40" fmla="*/ 26 w 372"/>
              <a:gd name="T41" fmla="*/ 133 h 165"/>
              <a:gd name="T42" fmla="*/ 0 w 372"/>
              <a:gd name="T43" fmla="*/ 108 h 165"/>
              <a:gd name="T44" fmla="*/ 80 w 372"/>
              <a:gd name="T45" fmla="*/ 129 h 165"/>
              <a:gd name="T46" fmla="*/ 12 w 372"/>
              <a:gd name="T47" fmla="*/ 67 h 165"/>
              <a:gd name="T48" fmla="*/ 229 w 372"/>
              <a:gd name="T49" fmla="*/ 0 h 165"/>
              <a:gd name="T50" fmla="*/ 73 w 372"/>
              <a:gd name="T51" fmla="*/ 82 h 165"/>
              <a:gd name="T52" fmla="*/ 144 w 372"/>
              <a:gd name="T53" fmla="*/ 56 h 165"/>
              <a:gd name="T54" fmla="*/ 135 w 372"/>
              <a:gd name="T55" fmla="*/ 65 h 165"/>
              <a:gd name="T56" fmla="*/ 132 w 372"/>
              <a:gd name="T57" fmla="*/ 56 h 165"/>
              <a:gd name="T58" fmla="*/ 125 w 372"/>
              <a:gd name="T59" fmla="*/ 56 h 165"/>
              <a:gd name="T60" fmla="*/ 127 w 372"/>
              <a:gd name="T61" fmla="*/ 67 h 165"/>
              <a:gd name="T62" fmla="*/ 138 w 372"/>
              <a:gd name="T63" fmla="*/ 75 h 165"/>
              <a:gd name="T64" fmla="*/ 150 w 372"/>
              <a:gd name="T65" fmla="*/ 75 h 165"/>
              <a:gd name="T66" fmla="*/ 166 w 372"/>
              <a:gd name="T67" fmla="*/ 66 h 165"/>
              <a:gd name="T68" fmla="*/ 158 w 372"/>
              <a:gd name="T69" fmla="*/ 56 h 165"/>
              <a:gd name="T70" fmla="*/ 158 w 372"/>
              <a:gd name="T71" fmla="*/ 65 h 165"/>
              <a:gd name="T72" fmla="*/ 167 w 372"/>
              <a:gd name="T73" fmla="*/ 75 h 165"/>
              <a:gd name="T74" fmla="*/ 193 w 372"/>
              <a:gd name="T75" fmla="*/ 71 h 165"/>
              <a:gd name="T76" fmla="*/ 193 w 372"/>
              <a:gd name="T77" fmla="*/ 64 h 165"/>
              <a:gd name="T78" fmla="*/ 189 w 372"/>
              <a:gd name="T79" fmla="*/ 56 h 165"/>
              <a:gd name="T80" fmla="*/ 217 w 372"/>
              <a:gd name="T81" fmla="*/ 75 h 165"/>
              <a:gd name="T82" fmla="*/ 215 w 372"/>
              <a:gd name="T83" fmla="*/ 61 h 165"/>
              <a:gd name="T84" fmla="*/ 208 w 372"/>
              <a:gd name="T85" fmla="*/ 56 h 165"/>
              <a:gd name="T86" fmla="*/ 203 w 372"/>
              <a:gd name="T87" fmla="*/ 56 h 165"/>
              <a:gd name="T88" fmla="*/ 208 w 372"/>
              <a:gd name="T89" fmla="*/ 67 h 165"/>
              <a:gd name="T90" fmla="*/ 221 w 372"/>
              <a:gd name="T91" fmla="*/ 43 h 165"/>
              <a:gd name="T92" fmla="*/ 178 w 372"/>
              <a:gd name="T93" fmla="*/ 56 h 165"/>
              <a:gd name="T94" fmla="*/ 173 w 372"/>
              <a:gd name="T95" fmla="*/ 70 h 165"/>
              <a:gd name="T96" fmla="*/ 183 w 372"/>
              <a:gd name="T97" fmla="*/ 75 h 165"/>
              <a:gd name="T98" fmla="*/ 179 w 372"/>
              <a:gd name="T99" fmla="*/ 67 h 165"/>
              <a:gd name="T100" fmla="*/ 181 w 372"/>
              <a:gd name="T101" fmla="*/ 72 h 165"/>
              <a:gd name="T102" fmla="*/ 176 w 372"/>
              <a:gd name="T103" fmla="*/ 65 h 165"/>
              <a:gd name="T104" fmla="*/ 181 w 372"/>
              <a:gd name="T105" fmla="*/ 59 h 165"/>
              <a:gd name="T106" fmla="*/ 184 w 372"/>
              <a:gd name="T107" fmla="*/ 56 h 165"/>
              <a:gd name="T108" fmla="*/ 175 w 372"/>
              <a:gd name="T109" fmla="*/ 43 h 165"/>
              <a:gd name="T110" fmla="*/ 25 w 372"/>
              <a:gd name="T111" fmla="*/ 76 h 165"/>
              <a:gd name="T112" fmla="*/ 26 w 372"/>
              <a:gd name="T113" fmla="*/ 5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2" h="165">
                <a:moveTo>
                  <a:pt x="211" y="62"/>
                </a:moveTo>
                <a:cubicBezTo>
                  <a:pt x="211" y="63"/>
                  <a:pt x="211" y="63"/>
                  <a:pt x="210" y="64"/>
                </a:cubicBezTo>
                <a:cubicBezTo>
                  <a:pt x="210" y="64"/>
                  <a:pt x="209" y="65"/>
                  <a:pt x="208" y="65"/>
                </a:cubicBezTo>
                <a:cubicBezTo>
                  <a:pt x="206" y="65"/>
                  <a:pt x="206" y="65"/>
                  <a:pt x="206" y="65"/>
                </a:cubicBezTo>
                <a:cubicBezTo>
                  <a:pt x="206" y="59"/>
                  <a:pt x="206" y="59"/>
                  <a:pt x="206" y="59"/>
                </a:cubicBezTo>
                <a:cubicBezTo>
                  <a:pt x="207" y="59"/>
                  <a:pt x="207" y="59"/>
                  <a:pt x="207" y="59"/>
                </a:cubicBezTo>
                <a:cubicBezTo>
                  <a:pt x="208" y="59"/>
                  <a:pt x="208" y="59"/>
                  <a:pt x="208" y="59"/>
                </a:cubicBezTo>
                <a:cubicBezTo>
                  <a:pt x="209" y="59"/>
                  <a:pt x="210" y="59"/>
                  <a:pt x="211" y="60"/>
                </a:cubicBezTo>
                <a:cubicBezTo>
                  <a:pt x="211" y="60"/>
                  <a:pt x="211" y="61"/>
                  <a:pt x="211" y="62"/>
                </a:cubicBezTo>
                <a:close/>
                <a:moveTo>
                  <a:pt x="277" y="89"/>
                </a:moveTo>
                <a:cubicBezTo>
                  <a:pt x="245" y="89"/>
                  <a:pt x="245" y="89"/>
                  <a:pt x="245" y="89"/>
                </a:cubicBezTo>
                <a:cubicBezTo>
                  <a:pt x="245" y="42"/>
                  <a:pt x="245" y="42"/>
                  <a:pt x="245" y="42"/>
                </a:cubicBezTo>
                <a:cubicBezTo>
                  <a:pt x="290" y="42"/>
                  <a:pt x="361" y="42"/>
                  <a:pt x="361" y="42"/>
                </a:cubicBezTo>
                <a:cubicBezTo>
                  <a:pt x="369" y="52"/>
                  <a:pt x="367" y="72"/>
                  <a:pt x="367" y="79"/>
                </a:cubicBezTo>
                <a:cubicBezTo>
                  <a:pt x="367" y="89"/>
                  <a:pt x="367" y="89"/>
                  <a:pt x="367" y="89"/>
                </a:cubicBezTo>
                <a:cubicBezTo>
                  <a:pt x="325" y="89"/>
                  <a:pt x="325" y="89"/>
                  <a:pt x="325" y="89"/>
                </a:cubicBezTo>
                <a:cubicBezTo>
                  <a:pt x="318" y="85"/>
                  <a:pt x="310" y="82"/>
                  <a:pt x="301" y="82"/>
                </a:cubicBezTo>
                <a:cubicBezTo>
                  <a:pt x="292" y="82"/>
                  <a:pt x="284" y="85"/>
                  <a:pt x="277" y="89"/>
                </a:cubicBezTo>
                <a:close/>
                <a:moveTo>
                  <a:pt x="350" y="70"/>
                </a:moveTo>
                <a:cubicBezTo>
                  <a:pt x="350" y="75"/>
                  <a:pt x="350" y="80"/>
                  <a:pt x="350" y="82"/>
                </a:cubicBezTo>
                <a:cubicBezTo>
                  <a:pt x="360" y="82"/>
                  <a:pt x="360" y="82"/>
                  <a:pt x="360" y="82"/>
                </a:cubicBezTo>
                <a:cubicBezTo>
                  <a:pt x="360" y="65"/>
                  <a:pt x="360" y="65"/>
                  <a:pt x="360" y="65"/>
                </a:cubicBezTo>
                <a:cubicBezTo>
                  <a:pt x="360" y="63"/>
                  <a:pt x="360" y="60"/>
                  <a:pt x="359" y="57"/>
                </a:cubicBezTo>
                <a:cubicBezTo>
                  <a:pt x="356" y="57"/>
                  <a:pt x="356" y="57"/>
                  <a:pt x="356" y="57"/>
                </a:cubicBezTo>
                <a:cubicBezTo>
                  <a:pt x="349" y="57"/>
                  <a:pt x="350" y="64"/>
                  <a:pt x="350" y="70"/>
                </a:cubicBezTo>
                <a:close/>
                <a:moveTo>
                  <a:pt x="145" y="61"/>
                </a:moveTo>
                <a:cubicBezTo>
                  <a:pt x="145" y="61"/>
                  <a:pt x="145" y="61"/>
                  <a:pt x="145" y="61"/>
                </a:cubicBezTo>
                <a:cubicBezTo>
                  <a:pt x="145" y="63"/>
                  <a:pt x="145" y="63"/>
                  <a:pt x="145" y="63"/>
                </a:cubicBezTo>
                <a:cubicBezTo>
                  <a:pt x="143" y="68"/>
                  <a:pt x="143" y="68"/>
                  <a:pt x="143" y="68"/>
                </a:cubicBezTo>
                <a:cubicBezTo>
                  <a:pt x="147" y="68"/>
                  <a:pt x="147" y="68"/>
                  <a:pt x="147" y="68"/>
                </a:cubicBezTo>
                <a:cubicBezTo>
                  <a:pt x="146" y="63"/>
                  <a:pt x="146" y="63"/>
                  <a:pt x="146" y="63"/>
                </a:cubicBezTo>
                <a:lnTo>
                  <a:pt x="145" y="61"/>
                </a:lnTo>
                <a:close/>
                <a:moveTo>
                  <a:pt x="131" y="60"/>
                </a:moveTo>
                <a:cubicBezTo>
                  <a:pt x="131" y="59"/>
                  <a:pt x="130" y="59"/>
                  <a:pt x="129" y="59"/>
                </a:cubicBezTo>
                <a:cubicBezTo>
                  <a:pt x="129" y="59"/>
                  <a:pt x="129" y="59"/>
                  <a:pt x="128" y="59"/>
                </a:cubicBezTo>
                <a:cubicBezTo>
                  <a:pt x="128" y="59"/>
                  <a:pt x="128" y="59"/>
                  <a:pt x="127" y="59"/>
                </a:cubicBezTo>
                <a:cubicBezTo>
                  <a:pt x="127" y="65"/>
                  <a:pt x="127" y="65"/>
                  <a:pt x="127" y="65"/>
                </a:cubicBezTo>
                <a:cubicBezTo>
                  <a:pt x="129" y="65"/>
                  <a:pt x="129" y="65"/>
                  <a:pt x="129" y="65"/>
                </a:cubicBezTo>
                <a:cubicBezTo>
                  <a:pt x="130" y="65"/>
                  <a:pt x="131" y="64"/>
                  <a:pt x="131" y="64"/>
                </a:cubicBezTo>
                <a:cubicBezTo>
                  <a:pt x="132" y="63"/>
                  <a:pt x="132" y="63"/>
                  <a:pt x="132" y="62"/>
                </a:cubicBezTo>
                <a:cubicBezTo>
                  <a:pt x="132" y="61"/>
                  <a:pt x="132" y="60"/>
                  <a:pt x="131" y="60"/>
                </a:cubicBezTo>
                <a:close/>
                <a:moveTo>
                  <a:pt x="301" y="122"/>
                </a:moveTo>
                <a:cubicBezTo>
                  <a:pt x="297" y="122"/>
                  <a:pt x="294" y="125"/>
                  <a:pt x="294" y="129"/>
                </a:cubicBezTo>
                <a:cubicBezTo>
                  <a:pt x="294" y="133"/>
                  <a:pt x="297" y="136"/>
                  <a:pt x="301" y="136"/>
                </a:cubicBezTo>
                <a:cubicBezTo>
                  <a:pt x="305" y="136"/>
                  <a:pt x="308" y="133"/>
                  <a:pt x="308" y="129"/>
                </a:cubicBezTo>
                <a:cubicBezTo>
                  <a:pt x="308" y="125"/>
                  <a:pt x="305" y="122"/>
                  <a:pt x="301" y="122"/>
                </a:cubicBezTo>
                <a:close/>
                <a:moveTo>
                  <a:pt x="337" y="129"/>
                </a:moveTo>
                <a:cubicBezTo>
                  <a:pt x="337" y="149"/>
                  <a:pt x="321" y="165"/>
                  <a:pt x="301" y="165"/>
                </a:cubicBezTo>
                <a:cubicBezTo>
                  <a:pt x="281" y="165"/>
                  <a:pt x="265" y="149"/>
                  <a:pt x="265" y="129"/>
                </a:cubicBezTo>
                <a:cubicBezTo>
                  <a:pt x="265" y="109"/>
                  <a:pt x="281" y="93"/>
                  <a:pt x="301" y="93"/>
                </a:cubicBezTo>
                <a:cubicBezTo>
                  <a:pt x="321" y="93"/>
                  <a:pt x="337" y="109"/>
                  <a:pt x="337" y="129"/>
                </a:cubicBezTo>
                <a:close/>
                <a:moveTo>
                  <a:pt x="321" y="129"/>
                </a:moveTo>
                <a:cubicBezTo>
                  <a:pt x="321" y="118"/>
                  <a:pt x="312" y="109"/>
                  <a:pt x="301" y="109"/>
                </a:cubicBezTo>
                <a:cubicBezTo>
                  <a:pt x="290" y="109"/>
                  <a:pt x="281" y="118"/>
                  <a:pt x="281" y="129"/>
                </a:cubicBezTo>
                <a:cubicBezTo>
                  <a:pt x="281" y="140"/>
                  <a:pt x="290" y="149"/>
                  <a:pt x="301" y="149"/>
                </a:cubicBezTo>
                <a:cubicBezTo>
                  <a:pt x="312" y="149"/>
                  <a:pt x="321" y="140"/>
                  <a:pt x="321" y="129"/>
                </a:cubicBezTo>
                <a:close/>
                <a:moveTo>
                  <a:pt x="120" y="129"/>
                </a:moveTo>
                <a:cubicBezTo>
                  <a:pt x="120" y="133"/>
                  <a:pt x="120" y="133"/>
                  <a:pt x="120" y="133"/>
                </a:cubicBezTo>
                <a:cubicBezTo>
                  <a:pt x="164" y="133"/>
                  <a:pt x="213" y="133"/>
                  <a:pt x="254" y="133"/>
                </a:cubicBezTo>
                <a:cubicBezTo>
                  <a:pt x="254" y="129"/>
                  <a:pt x="254" y="129"/>
                  <a:pt x="254" y="129"/>
                </a:cubicBezTo>
                <a:cubicBezTo>
                  <a:pt x="254" y="118"/>
                  <a:pt x="258" y="108"/>
                  <a:pt x="265" y="100"/>
                </a:cubicBezTo>
                <a:cubicBezTo>
                  <a:pt x="110" y="100"/>
                  <a:pt x="110" y="100"/>
                  <a:pt x="110" y="100"/>
                </a:cubicBezTo>
                <a:cubicBezTo>
                  <a:pt x="116" y="108"/>
                  <a:pt x="120" y="118"/>
                  <a:pt x="120" y="129"/>
                </a:cubicBezTo>
                <a:close/>
                <a:moveTo>
                  <a:pt x="368" y="100"/>
                </a:moveTo>
                <a:cubicBezTo>
                  <a:pt x="338" y="100"/>
                  <a:pt x="338" y="100"/>
                  <a:pt x="338" y="100"/>
                </a:cubicBezTo>
                <a:cubicBezTo>
                  <a:pt x="344" y="108"/>
                  <a:pt x="348" y="118"/>
                  <a:pt x="348" y="129"/>
                </a:cubicBezTo>
                <a:cubicBezTo>
                  <a:pt x="348" y="133"/>
                  <a:pt x="348" y="133"/>
                  <a:pt x="348" y="133"/>
                </a:cubicBezTo>
                <a:cubicBezTo>
                  <a:pt x="363" y="129"/>
                  <a:pt x="372" y="128"/>
                  <a:pt x="372" y="118"/>
                </a:cubicBezTo>
                <a:cubicBezTo>
                  <a:pt x="372" y="107"/>
                  <a:pt x="372" y="107"/>
                  <a:pt x="372" y="107"/>
                </a:cubicBezTo>
                <a:cubicBezTo>
                  <a:pt x="372" y="104"/>
                  <a:pt x="370" y="101"/>
                  <a:pt x="368" y="100"/>
                </a:cubicBezTo>
                <a:close/>
                <a:moveTo>
                  <a:pt x="109" y="129"/>
                </a:moveTo>
                <a:cubicBezTo>
                  <a:pt x="109" y="149"/>
                  <a:pt x="93" y="165"/>
                  <a:pt x="73" y="165"/>
                </a:cubicBezTo>
                <a:cubicBezTo>
                  <a:pt x="53" y="165"/>
                  <a:pt x="37" y="149"/>
                  <a:pt x="37" y="129"/>
                </a:cubicBezTo>
                <a:cubicBezTo>
                  <a:pt x="37" y="109"/>
                  <a:pt x="53" y="93"/>
                  <a:pt x="73" y="93"/>
                </a:cubicBezTo>
                <a:cubicBezTo>
                  <a:pt x="93" y="93"/>
                  <a:pt x="109" y="109"/>
                  <a:pt x="109" y="129"/>
                </a:cubicBezTo>
                <a:close/>
                <a:moveTo>
                  <a:pt x="93" y="129"/>
                </a:moveTo>
                <a:cubicBezTo>
                  <a:pt x="93" y="118"/>
                  <a:pt x="84" y="109"/>
                  <a:pt x="73" y="109"/>
                </a:cubicBezTo>
                <a:cubicBezTo>
                  <a:pt x="62" y="109"/>
                  <a:pt x="53" y="118"/>
                  <a:pt x="53" y="129"/>
                </a:cubicBezTo>
                <a:cubicBezTo>
                  <a:pt x="53" y="140"/>
                  <a:pt x="62" y="149"/>
                  <a:pt x="73" y="149"/>
                </a:cubicBezTo>
                <a:cubicBezTo>
                  <a:pt x="84" y="149"/>
                  <a:pt x="93" y="140"/>
                  <a:pt x="93" y="129"/>
                </a:cubicBezTo>
                <a:close/>
                <a:moveTo>
                  <a:pt x="0" y="108"/>
                </a:moveTo>
                <a:cubicBezTo>
                  <a:pt x="0" y="108"/>
                  <a:pt x="0" y="113"/>
                  <a:pt x="0" y="115"/>
                </a:cubicBezTo>
                <a:cubicBezTo>
                  <a:pt x="0" y="121"/>
                  <a:pt x="2" y="125"/>
                  <a:pt x="10" y="128"/>
                </a:cubicBezTo>
                <a:cubicBezTo>
                  <a:pt x="13" y="129"/>
                  <a:pt x="26" y="133"/>
                  <a:pt x="26" y="133"/>
                </a:cubicBezTo>
                <a:cubicBezTo>
                  <a:pt x="26" y="129"/>
                  <a:pt x="26" y="129"/>
                  <a:pt x="26" y="129"/>
                </a:cubicBezTo>
                <a:cubicBezTo>
                  <a:pt x="26" y="118"/>
                  <a:pt x="30" y="108"/>
                  <a:pt x="37" y="100"/>
                </a:cubicBezTo>
                <a:cubicBezTo>
                  <a:pt x="4" y="100"/>
                  <a:pt x="4" y="100"/>
                  <a:pt x="4" y="100"/>
                </a:cubicBezTo>
                <a:cubicBezTo>
                  <a:pt x="2" y="102"/>
                  <a:pt x="0" y="104"/>
                  <a:pt x="0" y="108"/>
                </a:cubicBezTo>
                <a:close/>
                <a:moveTo>
                  <a:pt x="73" y="122"/>
                </a:moveTo>
                <a:cubicBezTo>
                  <a:pt x="69" y="122"/>
                  <a:pt x="66" y="125"/>
                  <a:pt x="66" y="129"/>
                </a:cubicBezTo>
                <a:cubicBezTo>
                  <a:pt x="66" y="133"/>
                  <a:pt x="69" y="136"/>
                  <a:pt x="73" y="136"/>
                </a:cubicBezTo>
                <a:cubicBezTo>
                  <a:pt x="77" y="136"/>
                  <a:pt x="80" y="133"/>
                  <a:pt x="80" y="129"/>
                </a:cubicBezTo>
                <a:cubicBezTo>
                  <a:pt x="80" y="125"/>
                  <a:pt x="77" y="122"/>
                  <a:pt x="73" y="122"/>
                </a:cubicBezTo>
                <a:close/>
                <a:moveTo>
                  <a:pt x="49" y="89"/>
                </a:moveTo>
                <a:cubicBezTo>
                  <a:pt x="8" y="89"/>
                  <a:pt x="8" y="89"/>
                  <a:pt x="8" y="89"/>
                </a:cubicBezTo>
                <a:cubicBezTo>
                  <a:pt x="12" y="67"/>
                  <a:pt x="12" y="67"/>
                  <a:pt x="12" y="67"/>
                </a:cubicBezTo>
                <a:cubicBezTo>
                  <a:pt x="15" y="54"/>
                  <a:pt x="22" y="51"/>
                  <a:pt x="40" y="48"/>
                </a:cubicBezTo>
                <a:cubicBezTo>
                  <a:pt x="65" y="43"/>
                  <a:pt x="96" y="39"/>
                  <a:pt x="96" y="39"/>
                </a:cubicBezTo>
                <a:cubicBezTo>
                  <a:pt x="116" y="21"/>
                  <a:pt x="135" y="0"/>
                  <a:pt x="170" y="0"/>
                </a:cubicBezTo>
                <a:cubicBezTo>
                  <a:pt x="229" y="0"/>
                  <a:pt x="229" y="0"/>
                  <a:pt x="229" y="0"/>
                </a:cubicBezTo>
                <a:cubicBezTo>
                  <a:pt x="233" y="17"/>
                  <a:pt x="234" y="27"/>
                  <a:pt x="235" y="43"/>
                </a:cubicBezTo>
                <a:cubicBezTo>
                  <a:pt x="235" y="89"/>
                  <a:pt x="235" y="89"/>
                  <a:pt x="235" y="89"/>
                </a:cubicBezTo>
                <a:cubicBezTo>
                  <a:pt x="98" y="89"/>
                  <a:pt x="98" y="89"/>
                  <a:pt x="98" y="89"/>
                </a:cubicBezTo>
                <a:cubicBezTo>
                  <a:pt x="91" y="85"/>
                  <a:pt x="82" y="82"/>
                  <a:pt x="73" y="82"/>
                </a:cubicBezTo>
                <a:cubicBezTo>
                  <a:pt x="64" y="82"/>
                  <a:pt x="56" y="85"/>
                  <a:pt x="49" y="89"/>
                </a:cubicBezTo>
                <a:close/>
                <a:moveTo>
                  <a:pt x="153" y="75"/>
                </a:moveTo>
                <a:cubicBezTo>
                  <a:pt x="147" y="56"/>
                  <a:pt x="147" y="56"/>
                  <a:pt x="147" y="56"/>
                </a:cubicBezTo>
                <a:cubicBezTo>
                  <a:pt x="144" y="56"/>
                  <a:pt x="144" y="56"/>
                  <a:pt x="144" y="56"/>
                </a:cubicBezTo>
                <a:cubicBezTo>
                  <a:pt x="137" y="74"/>
                  <a:pt x="137" y="74"/>
                  <a:pt x="137" y="74"/>
                </a:cubicBezTo>
                <a:cubicBezTo>
                  <a:pt x="133" y="68"/>
                  <a:pt x="133" y="68"/>
                  <a:pt x="133" y="68"/>
                </a:cubicBezTo>
                <a:cubicBezTo>
                  <a:pt x="132" y="67"/>
                  <a:pt x="132" y="67"/>
                  <a:pt x="132" y="67"/>
                </a:cubicBezTo>
                <a:cubicBezTo>
                  <a:pt x="133" y="66"/>
                  <a:pt x="134" y="66"/>
                  <a:pt x="135" y="65"/>
                </a:cubicBezTo>
                <a:cubicBezTo>
                  <a:pt x="136" y="64"/>
                  <a:pt x="136" y="63"/>
                  <a:pt x="136" y="61"/>
                </a:cubicBezTo>
                <a:cubicBezTo>
                  <a:pt x="136" y="60"/>
                  <a:pt x="136" y="59"/>
                  <a:pt x="135" y="58"/>
                </a:cubicBezTo>
                <a:cubicBezTo>
                  <a:pt x="135" y="58"/>
                  <a:pt x="135" y="57"/>
                  <a:pt x="134" y="57"/>
                </a:cubicBezTo>
                <a:cubicBezTo>
                  <a:pt x="133" y="56"/>
                  <a:pt x="132" y="56"/>
                  <a:pt x="132" y="56"/>
                </a:cubicBezTo>
                <a:cubicBezTo>
                  <a:pt x="131" y="56"/>
                  <a:pt x="130" y="56"/>
                  <a:pt x="129" y="56"/>
                </a:cubicBezTo>
                <a:cubicBezTo>
                  <a:pt x="129" y="56"/>
                  <a:pt x="128" y="56"/>
                  <a:pt x="128" y="56"/>
                </a:cubicBezTo>
                <a:cubicBezTo>
                  <a:pt x="127" y="56"/>
                  <a:pt x="127" y="56"/>
                  <a:pt x="126" y="56"/>
                </a:cubicBezTo>
                <a:cubicBezTo>
                  <a:pt x="126" y="56"/>
                  <a:pt x="125" y="56"/>
                  <a:pt x="125" y="56"/>
                </a:cubicBezTo>
                <a:cubicBezTo>
                  <a:pt x="125" y="56"/>
                  <a:pt x="124" y="56"/>
                  <a:pt x="124" y="56"/>
                </a:cubicBezTo>
                <a:cubicBezTo>
                  <a:pt x="124" y="75"/>
                  <a:pt x="124" y="75"/>
                  <a:pt x="124" y="75"/>
                </a:cubicBezTo>
                <a:cubicBezTo>
                  <a:pt x="127" y="75"/>
                  <a:pt x="127" y="75"/>
                  <a:pt x="127" y="75"/>
                </a:cubicBezTo>
                <a:cubicBezTo>
                  <a:pt x="127" y="67"/>
                  <a:pt x="127" y="67"/>
                  <a:pt x="127" y="67"/>
                </a:cubicBezTo>
                <a:cubicBezTo>
                  <a:pt x="129" y="67"/>
                  <a:pt x="129" y="67"/>
                  <a:pt x="129" y="67"/>
                </a:cubicBezTo>
                <a:cubicBezTo>
                  <a:pt x="134" y="75"/>
                  <a:pt x="134" y="75"/>
                  <a:pt x="134" y="75"/>
                </a:cubicBezTo>
                <a:cubicBezTo>
                  <a:pt x="137" y="75"/>
                  <a:pt x="137" y="75"/>
                  <a:pt x="137" y="75"/>
                </a:cubicBezTo>
                <a:cubicBezTo>
                  <a:pt x="138" y="75"/>
                  <a:pt x="138" y="75"/>
                  <a:pt x="138" y="75"/>
                </a:cubicBezTo>
                <a:cubicBezTo>
                  <a:pt x="141" y="75"/>
                  <a:pt x="141" y="75"/>
                  <a:pt x="141" y="75"/>
                </a:cubicBezTo>
                <a:cubicBezTo>
                  <a:pt x="142" y="71"/>
                  <a:pt x="142" y="71"/>
                  <a:pt x="142" y="71"/>
                </a:cubicBezTo>
                <a:cubicBezTo>
                  <a:pt x="148" y="71"/>
                  <a:pt x="148" y="71"/>
                  <a:pt x="148" y="71"/>
                </a:cubicBezTo>
                <a:cubicBezTo>
                  <a:pt x="150" y="75"/>
                  <a:pt x="150" y="75"/>
                  <a:pt x="150" y="75"/>
                </a:cubicBezTo>
                <a:lnTo>
                  <a:pt x="153" y="75"/>
                </a:lnTo>
                <a:close/>
                <a:moveTo>
                  <a:pt x="169" y="56"/>
                </a:moveTo>
                <a:cubicBezTo>
                  <a:pt x="166" y="56"/>
                  <a:pt x="166" y="56"/>
                  <a:pt x="166" y="56"/>
                </a:cubicBezTo>
                <a:cubicBezTo>
                  <a:pt x="166" y="66"/>
                  <a:pt x="166" y="66"/>
                  <a:pt x="166" y="66"/>
                </a:cubicBezTo>
                <a:cubicBezTo>
                  <a:pt x="166" y="69"/>
                  <a:pt x="166" y="69"/>
                  <a:pt x="166" y="69"/>
                </a:cubicBezTo>
                <a:cubicBezTo>
                  <a:pt x="166" y="69"/>
                  <a:pt x="166" y="69"/>
                  <a:pt x="166" y="69"/>
                </a:cubicBezTo>
                <a:cubicBezTo>
                  <a:pt x="165" y="66"/>
                  <a:pt x="165" y="66"/>
                  <a:pt x="165" y="66"/>
                </a:cubicBezTo>
                <a:cubicBezTo>
                  <a:pt x="158" y="56"/>
                  <a:pt x="158" y="56"/>
                  <a:pt x="158" y="56"/>
                </a:cubicBezTo>
                <a:cubicBezTo>
                  <a:pt x="155" y="56"/>
                  <a:pt x="155" y="56"/>
                  <a:pt x="155" y="56"/>
                </a:cubicBezTo>
                <a:cubicBezTo>
                  <a:pt x="155" y="75"/>
                  <a:pt x="155" y="75"/>
                  <a:pt x="155" y="75"/>
                </a:cubicBezTo>
                <a:cubicBezTo>
                  <a:pt x="158" y="75"/>
                  <a:pt x="158" y="75"/>
                  <a:pt x="158" y="75"/>
                </a:cubicBezTo>
                <a:cubicBezTo>
                  <a:pt x="158" y="65"/>
                  <a:pt x="158" y="65"/>
                  <a:pt x="158" y="65"/>
                </a:cubicBezTo>
                <a:cubicBezTo>
                  <a:pt x="158" y="62"/>
                  <a:pt x="158" y="62"/>
                  <a:pt x="158" y="62"/>
                </a:cubicBezTo>
                <a:cubicBezTo>
                  <a:pt x="158" y="62"/>
                  <a:pt x="158" y="62"/>
                  <a:pt x="158" y="62"/>
                </a:cubicBezTo>
                <a:cubicBezTo>
                  <a:pt x="160" y="65"/>
                  <a:pt x="160" y="65"/>
                  <a:pt x="160" y="65"/>
                </a:cubicBezTo>
                <a:cubicBezTo>
                  <a:pt x="167" y="75"/>
                  <a:pt x="167" y="75"/>
                  <a:pt x="167" y="75"/>
                </a:cubicBezTo>
                <a:cubicBezTo>
                  <a:pt x="169" y="75"/>
                  <a:pt x="169" y="75"/>
                  <a:pt x="169" y="75"/>
                </a:cubicBezTo>
                <a:lnTo>
                  <a:pt x="169" y="56"/>
                </a:lnTo>
                <a:close/>
                <a:moveTo>
                  <a:pt x="200" y="71"/>
                </a:moveTo>
                <a:cubicBezTo>
                  <a:pt x="193" y="71"/>
                  <a:pt x="193" y="71"/>
                  <a:pt x="193" y="71"/>
                </a:cubicBezTo>
                <a:cubicBezTo>
                  <a:pt x="193" y="67"/>
                  <a:pt x="193" y="67"/>
                  <a:pt x="193" y="67"/>
                </a:cubicBezTo>
                <a:cubicBezTo>
                  <a:pt x="199" y="67"/>
                  <a:pt x="199" y="67"/>
                  <a:pt x="199" y="67"/>
                </a:cubicBezTo>
                <a:cubicBezTo>
                  <a:pt x="199" y="64"/>
                  <a:pt x="199" y="64"/>
                  <a:pt x="199" y="64"/>
                </a:cubicBezTo>
                <a:cubicBezTo>
                  <a:pt x="193" y="64"/>
                  <a:pt x="193" y="64"/>
                  <a:pt x="193" y="64"/>
                </a:cubicBezTo>
                <a:cubicBezTo>
                  <a:pt x="193" y="59"/>
                  <a:pt x="193" y="59"/>
                  <a:pt x="193" y="59"/>
                </a:cubicBezTo>
                <a:cubicBezTo>
                  <a:pt x="200" y="59"/>
                  <a:pt x="200" y="59"/>
                  <a:pt x="200" y="59"/>
                </a:cubicBezTo>
                <a:cubicBezTo>
                  <a:pt x="200" y="56"/>
                  <a:pt x="200" y="56"/>
                  <a:pt x="200" y="56"/>
                </a:cubicBezTo>
                <a:cubicBezTo>
                  <a:pt x="189" y="56"/>
                  <a:pt x="189" y="56"/>
                  <a:pt x="189" y="56"/>
                </a:cubicBezTo>
                <a:cubicBezTo>
                  <a:pt x="189" y="75"/>
                  <a:pt x="189" y="75"/>
                  <a:pt x="189" y="75"/>
                </a:cubicBezTo>
                <a:cubicBezTo>
                  <a:pt x="200" y="75"/>
                  <a:pt x="200" y="75"/>
                  <a:pt x="200" y="75"/>
                </a:cubicBezTo>
                <a:lnTo>
                  <a:pt x="200" y="71"/>
                </a:lnTo>
                <a:close/>
                <a:moveTo>
                  <a:pt x="217" y="75"/>
                </a:moveTo>
                <a:cubicBezTo>
                  <a:pt x="213" y="68"/>
                  <a:pt x="213" y="68"/>
                  <a:pt x="213" y="68"/>
                </a:cubicBezTo>
                <a:cubicBezTo>
                  <a:pt x="211" y="67"/>
                  <a:pt x="211" y="67"/>
                  <a:pt x="211" y="67"/>
                </a:cubicBezTo>
                <a:cubicBezTo>
                  <a:pt x="212" y="66"/>
                  <a:pt x="213" y="66"/>
                  <a:pt x="214" y="65"/>
                </a:cubicBezTo>
                <a:cubicBezTo>
                  <a:pt x="215" y="64"/>
                  <a:pt x="215" y="63"/>
                  <a:pt x="215" y="61"/>
                </a:cubicBezTo>
                <a:cubicBezTo>
                  <a:pt x="215" y="60"/>
                  <a:pt x="215" y="59"/>
                  <a:pt x="215" y="58"/>
                </a:cubicBezTo>
                <a:cubicBezTo>
                  <a:pt x="214" y="58"/>
                  <a:pt x="214" y="57"/>
                  <a:pt x="213" y="57"/>
                </a:cubicBezTo>
                <a:cubicBezTo>
                  <a:pt x="212" y="56"/>
                  <a:pt x="212" y="56"/>
                  <a:pt x="211" y="56"/>
                </a:cubicBezTo>
                <a:cubicBezTo>
                  <a:pt x="210" y="56"/>
                  <a:pt x="209" y="56"/>
                  <a:pt x="208" y="56"/>
                </a:cubicBezTo>
                <a:cubicBezTo>
                  <a:pt x="208" y="56"/>
                  <a:pt x="207" y="56"/>
                  <a:pt x="207" y="56"/>
                </a:cubicBezTo>
                <a:cubicBezTo>
                  <a:pt x="206" y="56"/>
                  <a:pt x="206" y="56"/>
                  <a:pt x="206" y="56"/>
                </a:cubicBezTo>
                <a:cubicBezTo>
                  <a:pt x="205" y="56"/>
                  <a:pt x="205" y="56"/>
                  <a:pt x="204" y="56"/>
                </a:cubicBezTo>
                <a:cubicBezTo>
                  <a:pt x="204" y="56"/>
                  <a:pt x="203" y="56"/>
                  <a:pt x="203" y="56"/>
                </a:cubicBezTo>
                <a:cubicBezTo>
                  <a:pt x="203" y="75"/>
                  <a:pt x="203" y="75"/>
                  <a:pt x="203" y="75"/>
                </a:cubicBezTo>
                <a:cubicBezTo>
                  <a:pt x="206" y="75"/>
                  <a:pt x="206" y="75"/>
                  <a:pt x="206" y="75"/>
                </a:cubicBezTo>
                <a:cubicBezTo>
                  <a:pt x="206" y="67"/>
                  <a:pt x="206" y="67"/>
                  <a:pt x="206" y="67"/>
                </a:cubicBezTo>
                <a:cubicBezTo>
                  <a:pt x="208" y="67"/>
                  <a:pt x="208" y="67"/>
                  <a:pt x="208" y="67"/>
                </a:cubicBezTo>
                <a:cubicBezTo>
                  <a:pt x="213" y="75"/>
                  <a:pt x="213" y="75"/>
                  <a:pt x="213" y="75"/>
                </a:cubicBezTo>
                <a:lnTo>
                  <a:pt x="217" y="75"/>
                </a:lnTo>
                <a:close/>
                <a:moveTo>
                  <a:pt x="189" y="43"/>
                </a:moveTo>
                <a:cubicBezTo>
                  <a:pt x="221" y="43"/>
                  <a:pt x="221" y="43"/>
                  <a:pt x="221" y="43"/>
                </a:cubicBezTo>
                <a:cubicBezTo>
                  <a:pt x="220" y="33"/>
                  <a:pt x="220" y="24"/>
                  <a:pt x="218" y="14"/>
                </a:cubicBezTo>
                <a:cubicBezTo>
                  <a:pt x="189" y="14"/>
                  <a:pt x="189" y="14"/>
                  <a:pt x="189" y="14"/>
                </a:cubicBezTo>
                <a:lnTo>
                  <a:pt x="189" y="43"/>
                </a:lnTo>
                <a:close/>
                <a:moveTo>
                  <a:pt x="178" y="56"/>
                </a:moveTo>
                <a:cubicBezTo>
                  <a:pt x="176" y="56"/>
                  <a:pt x="176" y="57"/>
                  <a:pt x="175" y="58"/>
                </a:cubicBezTo>
                <a:cubicBezTo>
                  <a:pt x="174" y="59"/>
                  <a:pt x="173" y="60"/>
                  <a:pt x="173" y="61"/>
                </a:cubicBezTo>
                <a:cubicBezTo>
                  <a:pt x="172" y="62"/>
                  <a:pt x="172" y="64"/>
                  <a:pt x="172" y="65"/>
                </a:cubicBezTo>
                <a:cubicBezTo>
                  <a:pt x="172" y="67"/>
                  <a:pt x="172" y="69"/>
                  <a:pt x="173" y="70"/>
                </a:cubicBezTo>
                <a:cubicBezTo>
                  <a:pt x="173" y="71"/>
                  <a:pt x="174" y="72"/>
                  <a:pt x="174" y="73"/>
                </a:cubicBezTo>
                <a:cubicBezTo>
                  <a:pt x="175" y="74"/>
                  <a:pt x="176" y="74"/>
                  <a:pt x="177" y="75"/>
                </a:cubicBezTo>
                <a:cubicBezTo>
                  <a:pt x="178" y="75"/>
                  <a:pt x="179" y="75"/>
                  <a:pt x="180" y="75"/>
                </a:cubicBezTo>
                <a:cubicBezTo>
                  <a:pt x="181" y="75"/>
                  <a:pt x="182" y="75"/>
                  <a:pt x="183" y="75"/>
                </a:cubicBezTo>
                <a:cubicBezTo>
                  <a:pt x="184" y="74"/>
                  <a:pt x="185" y="74"/>
                  <a:pt x="186" y="73"/>
                </a:cubicBezTo>
                <a:cubicBezTo>
                  <a:pt x="186" y="65"/>
                  <a:pt x="186" y="65"/>
                  <a:pt x="186" y="65"/>
                </a:cubicBezTo>
                <a:cubicBezTo>
                  <a:pt x="179" y="65"/>
                  <a:pt x="179" y="65"/>
                  <a:pt x="179" y="65"/>
                </a:cubicBezTo>
                <a:cubicBezTo>
                  <a:pt x="179" y="67"/>
                  <a:pt x="179" y="67"/>
                  <a:pt x="179" y="67"/>
                </a:cubicBezTo>
                <a:cubicBezTo>
                  <a:pt x="183" y="68"/>
                  <a:pt x="183" y="68"/>
                  <a:pt x="183" y="68"/>
                </a:cubicBezTo>
                <a:cubicBezTo>
                  <a:pt x="183" y="71"/>
                  <a:pt x="183" y="71"/>
                  <a:pt x="183" y="71"/>
                </a:cubicBezTo>
                <a:cubicBezTo>
                  <a:pt x="183" y="71"/>
                  <a:pt x="183" y="72"/>
                  <a:pt x="182" y="72"/>
                </a:cubicBezTo>
                <a:cubicBezTo>
                  <a:pt x="182" y="72"/>
                  <a:pt x="181" y="72"/>
                  <a:pt x="181" y="72"/>
                </a:cubicBezTo>
                <a:cubicBezTo>
                  <a:pt x="180" y="72"/>
                  <a:pt x="179" y="72"/>
                  <a:pt x="179" y="71"/>
                </a:cubicBezTo>
                <a:cubicBezTo>
                  <a:pt x="178" y="71"/>
                  <a:pt x="178" y="71"/>
                  <a:pt x="177" y="70"/>
                </a:cubicBezTo>
                <a:cubicBezTo>
                  <a:pt x="177" y="70"/>
                  <a:pt x="176" y="69"/>
                  <a:pt x="176" y="68"/>
                </a:cubicBezTo>
                <a:cubicBezTo>
                  <a:pt x="176" y="67"/>
                  <a:pt x="176" y="67"/>
                  <a:pt x="176" y="65"/>
                </a:cubicBezTo>
                <a:cubicBezTo>
                  <a:pt x="176" y="64"/>
                  <a:pt x="176" y="63"/>
                  <a:pt x="176" y="62"/>
                </a:cubicBezTo>
                <a:cubicBezTo>
                  <a:pt x="176" y="62"/>
                  <a:pt x="177" y="61"/>
                  <a:pt x="177" y="60"/>
                </a:cubicBezTo>
                <a:cubicBezTo>
                  <a:pt x="178" y="60"/>
                  <a:pt x="178" y="59"/>
                  <a:pt x="179" y="59"/>
                </a:cubicBezTo>
                <a:cubicBezTo>
                  <a:pt x="180" y="59"/>
                  <a:pt x="180" y="59"/>
                  <a:pt x="181" y="59"/>
                </a:cubicBezTo>
                <a:cubicBezTo>
                  <a:pt x="182" y="59"/>
                  <a:pt x="183" y="59"/>
                  <a:pt x="183" y="59"/>
                </a:cubicBezTo>
                <a:cubicBezTo>
                  <a:pt x="184" y="59"/>
                  <a:pt x="184" y="59"/>
                  <a:pt x="185" y="59"/>
                </a:cubicBezTo>
                <a:cubicBezTo>
                  <a:pt x="185" y="56"/>
                  <a:pt x="185" y="56"/>
                  <a:pt x="185" y="56"/>
                </a:cubicBezTo>
                <a:cubicBezTo>
                  <a:pt x="185" y="56"/>
                  <a:pt x="184" y="56"/>
                  <a:pt x="184" y="56"/>
                </a:cubicBezTo>
                <a:cubicBezTo>
                  <a:pt x="183" y="56"/>
                  <a:pt x="182" y="56"/>
                  <a:pt x="181" y="56"/>
                </a:cubicBezTo>
                <a:cubicBezTo>
                  <a:pt x="180" y="56"/>
                  <a:pt x="179" y="56"/>
                  <a:pt x="178" y="56"/>
                </a:cubicBezTo>
                <a:close/>
                <a:moveTo>
                  <a:pt x="112" y="43"/>
                </a:moveTo>
                <a:cubicBezTo>
                  <a:pt x="175" y="43"/>
                  <a:pt x="175" y="43"/>
                  <a:pt x="175" y="43"/>
                </a:cubicBezTo>
                <a:cubicBezTo>
                  <a:pt x="175" y="14"/>
                  <a:pt x="175" y="14"/>
                  <a:pt x="175" y="14"/>
                </a:cubicBezTo>
                <a:cubicBezTo>
                  <a:pt x="170" y="14"/>
                  <a:pt x="170" y="14"/>
                  <a:pt x="170" y="14"/>
                </a:cubicBezTo>
                <a:cubicBezTo>
                  <a:pt x="144" y="14"/>
                  <a:pt x="129" y="27"/>
                  <a:pt x="112" y="43"/>
                </a:cubicBezTo>
                <a:close/>
                <a:moveTo>
                  <a:pt x="25" y="76"/>
                </a:moveTo>
                <a:cubicBezTo>
                  <a:pt x="36" y="76"/>
                  <a:pt x="44" y="76"/>
                  <a:pt x="50" y="70"/>
                </a:cubicBezTo>
                <a:cubicBezTo>
                  <a:pt x="52" y="68"/>
                  <a:pt x="52" y="67"/>
                  <a:pt x="55" y="65"/>
                </a:cubicBezTo>
                <a:cubicBezTo>
                  <a:pt x="57" y="62"/>
                  <a:pt x="56" y="59"/>
                  <a:pt x="53" y="59"/>
                </a:cubicBezTo>
                <a:cubicBezTo>
                  <a:pt x="51" y="59"/>
                  <a:pt x="34" y="59"/>
                  <a:pt x="26" y="59"/>
                </a:cubicBezTo>
                <a:cubicBezTo>
                  <a:pt x="22" y="62"/>
                  <a:pt x="20" y="64"/>
                  <a:pt x="20" y="69"/>
                </a:cubicBezTo>
                <a:cubicBezTo>
                  <a:pt x="18" y="76"/>
                  <a:pt x="18" y="76"/>
                  <a:pt x="18" y="76"/>
                </a:cubicBezTo>
                <a:lnTo>
                  <a:pt x="25" y="76"/>
                </a:lnTo>
                <a:close/>
              </a:path>
            </a:pathLst>
          </a:custGeom>
          <a:solidFill>
            <a:srgbClr val="56C4D2"/>
          </a:solid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12" name="Freeform 96"/>
          <p:cNvSpPr>
            <a:spLocks noEditPoints="1"/>
          </p:cNvSpPr>
          <p:nvPr/>
        </p:nvSpPr>
        <p:spPr bwMode="gray">
          <a:xfrm>
            <a:off x="2410392" y="4319875"/>
            <a:ext cx="357291" cy="350453"/>
          </a:xfrm>
          <a:custGeom>
            <a:avLst/>
            <a:gdLst/>
            <a:ahLst/>
            <a:cxnLst>
              <a:cxn ang="0">
                <a:pos x="729" y="133"/>
              </a:cxn>
              <a:cxn ang="0">
                <a:pos x="562" y="94"/>
              </a:cxn>
              <a:cxn ang="0">
                <a:pos x="542" y="313"/>
              </a:cxn>
              <a:cxn ang="0">
                <a:pos x="775" y="449"/>
              </a:cxn>
              <a:cxn ang="0">
                <a:pos x="752" y="316"/>
              </a:cxn>
              <a:cxn ang="0">
                <a:pos x="863" y="449"/>
              </a:cxn>
              <a:cxn ang="0">
                <a:pos x="725" y="229"/>
              </a:cxn>
              <a:cxn ang="0">
                <a:pos x="653" y="281"/>
              </a:cxn>
              <a:cxn ang="0">
                <a:pos x="646" y="221"/>
              </a:cxn>
              <a:cxn ang="0">
                <a:pos x="638" y="281"/>
              </a:cxn>
              <a:cxn ang="0">
                <a:pos x="567" y="229"/>
              </a:cxn>
              <a:cxn ang="0">
                <a:pos x="428" y="449"/>
              </a:cxn>
              <a:cxn ang="0">
                <a:pos x="542" y="313"/>
              </a:cxn>
              <a:cxn ang="0">
                <a:pos x="415" y="513"/>
              </a:cxn>
              <a:cxn ang="0">
                <a:pos x="909" y="459"/>
              </a:cxn>
              <a:cxn ang="0">
                <a:pos x="312" y="211"/>
              </a:cxn>
              <a:cxn ang="0">
                <a:pos x="278" y="203"/>
              </a:cxn>
              <a:cxn ang="0">
                <a:pos x="121" y="203"/>
              </a:cxn>
              <a:cxn ang="0">
                <a:pos x="28" y="287"/>
              </a:cxn>
              <a:cxn ang="0">
                <a:pos x="3" y="556"/>
              </a:cxn>
              <a:cxn ang="0">
                <a:pos x="37" y="586"/>
              </a:cxn>
              <a:cxn ang="0">
                <a:pos x="64" y="479"/>
              </a:cxn>
              <a:cxn ang="0">
                <a:pos x="92" y="899"/>
              </a:cxn>
              <a:cxn ang="0">
                <a:pos x="191" y="899"/>
              </a:cxn>
              <a:cxn ang="0">
                <a:pos x="210" y="538"/>
              </a:cxn>
              <a:cxn ang="0">
                <a:pos x="259" y="949"/>
              </a:cxn>
              <a:cxn ang="0">
                <a:pos x="309" y="299"/>
              </a:cxn>
              <a:cxn ang="0">
                <a:pos x="336" y="479"/>
              </a:cxn>
              <a:cxn ang="0">
                <a:pos x="364" y="586"/>
              </a:cxn>
              <a:cxn ang="0">
                <a:pos x="398" y="556"/>
              </a:cxn>
              <a:cxn ang="0">
                <a:pos x="355" y="251"/>
              </a:cxn>
              <a:cxn ang="0">
                <a:pos x="200" y="180"/>
              </a:cxn>
              <a:cxn ang="0">
                <a:pos x="200" y="0"/>
              </a:cxn>
              <a:cxn ang="0">
                <a:pos x="200" y="180"/>
              </a:cxn>
            </a:cxnLst>
            <a:rect l="0" t="0" r="r" b="b"/>
            <a:pathLst>
              <a:path w="909" h="949">
                <a:moveTo>
                  <a:pt x="626" y="197"/>
                </a:moveTo>
                <a:cubicBezTo>
                  <a:pt x="672" y="208"/>
                  <a:pt x="719" y="179"/>
                  <a:pt x="729" y="133"/>
                </a:cubicBezTo>
                <a:cubicBezTo>
                  <a:pt x="740" y="87"/>
                  <a:pt x="711" y="40"/>
                  <a:pt x="665" y="30"/>
                </a:cubicBezTo>
                <a:cubicBezTo>
                  <a:pt x="619" y="19"/>
                  <a:pt x="573" y="48"/>
                  <a:pt x="562" y="94"/>
                </a:cubicBezTo>
                <a:cubicBezTo>
                  <a:pt x="551" y="140"/>
                  <a:pt x="580" y="186"/>
                  <a:pt x="626" y="197"/>
                </a:cubicBezTo>
                <a:close/>
                <a:moveTo>
                  <a:pt x="542" y="313"/>
                </a:moveTo>
                <a:cubicBezTo>
                  <a:pt x="516" y="449"/>
                  <a:pt x="516" y="449"/>
                  <a:pt x="516" y="449"/>
                </a:cubicBezTo>
                <a:cubicBezTo>
                  <a:pt x="775" y="449"/>
                  <a:pt x="775" y="449"/>
                  <a:pt x="775" y="449"/>
                </a:cubicBezTo>
                <a:cubicBezTo>
                  <a:pt x="749" y="313"/>
                  <a:pt x="749" y="313"/>
                  <a:pt x="749" y="313"/>
                </a:cubicBezTo>
                <a:cubicBezTo>
                  <a:pt x="750" y="314"/>
                  <a:pt x="751" y="315"/>
                  <a:pt x="752" y="316"/>
                </a:cubicBezTo>
                <a:cubicBezTo>
                  <a:pt x="771" y="341"/>
                  <a:pt x="793" y="382"/>
                  <a:pt x="810" y="449"/>
                </a:cubicBezTo>
                <a:cubicBezTo>
                  <a:pt x="863" y="449"/>
                  <a:pt x="863" y="449"/>
                  <a:pt x="863" y="449"/>
                </a:cubicBezTo>
                <a:cubicBezTo>
                  <a:pt x="843" y="359"/>
                  <a:pt x="812" y="305"/>
                  <a:pt x="782" y="272"/>
                </a:cubicBezTo>
                <a:cubicBezTo>
                  <a:pt x="761" y="247"/>
                  <a:pt x="740" y="235"/>
                  <a:pt x="725" y="229"/>
                </a:cubicBezTo>
                <a:cubicBezTo>
                  <a:pt x="665" y="328"/>
                  <a:pt x="665" y="328"/>
                  <a:pt x="665" y="328"/>
                </a:cubicBezTo>
                <a:cubicBezTo>
                  <a:pt x="653" y="281"/>
                  <a:pt x="653" y="281"/>
                  <a:pt x="653" y="281"/>
                </a:cubicBezTo>
                <a:cubicBezTo>
                  <a:pt x="688" y="224"/>
                  <a:pt x="688" y="224"/>
                  <a:pt x="688" y="224"/>
                </a:cubicBezTo>
                <a:cubicBezTo>
                  <a:pt x="676" y="223"/>
                  <a:pt x="662" y="221"/>
                  <a:pt x="646" y="221"/>
                </a:cubicBezTo>
                <a:cubicBezTo>
                  <a:pt x="629" y="221"/>
                  <a:pt x="615" y="223"/>
                  <a:pt x="603" y="224"/>
                </a:cubicBezTo>
                <a:cubicBezTo>
                  <a:pt x="638" y="281"/>
                  <a:pt x="638" y="281"/>
                  <a:pt x="638" y="281"/>
                </a:cubicBezTo>
                <a:cubicBezTo>
                  <a:pt x="626" y="328"/>
                  <a:pt x="626" y="328"/>
                  <a:pt x="626" y="328"/>
                </a:cubicBezTo>
                <a:cubicBezTo>
                  <a:pt x="567" y="229"/>
                  <a:pt x="567" y="229"/>
                  <a:pt x="567" y="229"/>
                </a:cubicBezTo>
                <a:cubicBezTo>
                  <a:pt x="552" y="235"/>
                  <a:pt x="531" y="247"/>
                  <a:pt x="509" y="272"/>
                </a:cubicBezTo>
                <a:cubicBezTo>
                  <a:pt x="479" y="305"/>
                  <a:pt x="448" y="359"/>
                  <a:pt x="428" y="449"/>
                </a:cubicBezTo>
                <a:cubicBezTo>
                  <a:pt x="481" y="449"/>
                  <a:pt x="481" y="449"/>
                  <a:pt x="481" y="449"/>
                </a:cubicBezTo>
                <a:cubicBezTo>
                  <a:pt x="499" y="380"/>
                  <a:pt x="522" y="338"/>
                  <a:pt x="542" y="313"/>
                </a:cubicBezTo>
                <a:close/>
                <a:moveTo>
                  <a:pt x="415" y="459"/>
                </a:moveTo>
                <a:cubicBezTo>
                  <a:pt x="415" y="513"/>
                  <a:pt x="415" y="513"/>
                  <a:pt x="415" y="513"/>
                </a:cubicBezTo>
                <a:cubicBezTo>
                  <a:pt x="909" y="513"/>
                  <a:pt x="909" y="513"/>
                  <a:pt x="909" y="513"/>
                </a:cubicBezTo>
                <a:cubicBezTo>
                  <a:pt x="909" y="459"/>
                  <a:pt x="909" y="459"/>
                  <a:pt x="909" y="459"/>
                </a:cubicBezTo>
                <a:lnTo>
                  <a:pt x="415" y="459"/>
                </a:lnTo>
                <a:close/>
                <a:moveTo>
                  <a:pt x="312" y="211"/>
                </a:moveTo>
                <a:cubicBezTo>
                  <a:pt x="299" y="205"/>
                  <a:pt x="287" y="203"/>
                  <a:pt x="280" y="203"/>
                </a:cubicBezTo>
                <a:cubicBezTo>
                  <a:pt x="279" y="203"/>
                  <a:pt x="278" y="203"/>
                  <a:pt x="278" y="203"/>
                </a:cubicBezTo>
                <a:cubicBezTo>
                  <a:pt x="123" y="203"/>
                  <a:pt x="123" y="203"/>
                  <a:pt x="123" y="203"/>
                </a:cubicBezTo>
                <a:cubicBezTo>
                  <a:pt x="122" y="203"/>
                  <a:pt x="122" y="203"/>
                  <a:pt x="121" y="203"/>
                </a:cubicBezTo>
                <a:cubicBezTo>
                  <a:pt x="114" y="203"/>
                  <a:pt x="102" y="205"/>
                  <a:pt x="89" y="211"/>
                </a:cubicBezTo>
                <a:cubicBezTo>
                  <a:pt x="67" y="222"/>
                  <a:pt x="44" y="245"/>
                  <a:pt x="28" y="287"/>
                </a:cubicBezTo>
                <a:cubicBezTo>
                  <a:pt x="11" y="328"/>
                  <a:pt x="0" y="388"/>
                  <a:pt x="0" y="479"/>
                </a:cubicBezTo>
                <a:cubicBezTo>
                  <a:pt x="0" y="502"/>
                  <a:pt x="1" y="528"/>
                  <a:pt x="3" y="556"/>
                </a:cubicBezTo>
                <a:cubicBezTo>
                  <a:pt x="4" y="573"/>
                  <a:pt x="18" y="586"/>
                  <a:pt x="35" y="586"/>
                </a:cubicBezTo>
                <a:cubicBezTo>
                  <a:pt x="35" y="586"/>
                  <a:pt x="36" y="586"/>
                  <a:pt x="37" y="586"/>
                </a:cubicBezTo>
                <a:cubicBezTo>
                  <a:pt x="54" y="585"/>
                  <a:pt x="68" y="570"/>
                  <a:pt x="67" y="552"/>
                </a:cubicBezTo>
                <a:cubicBezTo>
                  <a:pt x="65" y="525"/>
                  <a:pt x="64" y="501"/>
                  <a:pt x="64" y="479"/>
                </a:cubicBezTo>
                <a:cubicBezTo>
                  <a:pt x="64" y="382"/>
                  <a:pt x="78" y="328"/>
                  <a:pt x="92" y="299"/>
                </a:cubicBezTo>
                <a:cubicBezTo>
                  <a:pt x="92" y="899"/>
                  <a:pt x="92" y="899"/>
                  <a:pt x="92" y="899"/>
                </a:cubicBezTo>
                <a:cubicBezTo>
                  <a:pt x="92" y="927"/>
                  <a:pt x="114" y="949"/>
                  <a:pt x="142" y="949"/>
                </a:cubicBezTo>
                <a:cubicBezTo>
                  <a:pt x="169" y="949"/>
                  <a:pt x="191" y="927"/>
                  <a:pt x="191" y="899"/>
                </a:cubicBezTo>
                <a:cubicBezTo>
                  <a:pt x="191" y="538"/>
                  <a:pt x="191" y="538"/>
                  <a:pt x="191" y="538"/>
                </a:cubicBezTo>
                <a:cubicBezTo>
                  <a:pt x="210" y="538"/>
                  <a:pt x="210" y="538"/>
                  <a:pt x="210" y="538"/>
                </a:cubicBezTo>
                <a:cubicBezTo>
                  <a:pt x="210" y="899"/>
                  <a:pt x="210" y="899"/>
                  <a:pt x="210" y="899"/>
                </a:cubicBezTo>
                <a:cubicBezTo>
                  <a:pt x="210" y="927"/>
                  <a:pt x="232" y="949"/>
                  <a:pt x="259" y="949"/>
                </a:cubicBezTo>
                <a:cubicBezTo>
                  <a:pt x="286" y="949"/>
                  <a:pt x="309" y="927"/>
                  <a:pt x="309" y="899"/>
                </a:cubicBezTo>
                <a:cubicBezTo>
                  <a:pt x="309" y="299"/>
                  <a:pt x="309" y="299"/>
                  <a:pt x="309" y="299"/>
                </a:cubicBezTo>
                <a:cubicBezTo>
                  <a:pt x="311" y="304"/>
                  <a:pt x="313" y="310"/>
                  <a:pt x="316" y="316"/>
                </a:cubicBezTo>
                <a:cubicBezTo>
                  <a:pt x="327" y="348"/>
                  <a:pt x="336" y="399"/>
                  <a:pt x="336" y="479"/>
                </a:cubicBezTo>
                <a:cubicBezTo>
                  <a:pt x="336" y="501"/>
                  <a:pt x="336" y="525"/>
                  <a:pt x="334" y="552"/>
                </a:cubicBezTo>
                <a:cubicBezTo>
                  <a:pt x="333" y="570"/>
                  <a:pt x="347" y="585"/>
                  <a:pt x="364" y="586"/>
                </a:cubicBezTo>
                <a:cubicBezTo>
                  <a:pt x="365" y="586"/>
                  <a:pt x="366" y="586"/>
                  <a:pt x="366" y="586"/>
                </a:cubicBezTo>
                <a:cubicBezTo>
                  <a:pt x="383" y="586"/>
                  <a:pt x="397" y="573"/>
                  <a:pt x="398" y="556"/>
                </a:cubicBezTo>
                <a:cubicBezTo>
                  <a:pt x="400" y="528"/>
                  <a:pt x="400" y="502"/>
                  <a:pt x="400" y="479"/>
                </a:cubicBezTo>
                <a:cubicBezTo>
                  <a:pt x="400" y="358"/>
                  <a:pt x="381" y="291"/>
                  <a:pt x="355" y="251"/>
                </a:cubicBezTo>
                <a:cubicBezTo>
                  <a:pt x="342" y="231"/>
                  <a:pt x="326" y="219"/>
                  <a:pt x="312" y="211"/>
                </a:cubicBezTo>
                <a:close/>
                <a:moveTo>
                  <a:pt x="200" y="180"/>
                </a:moveTo>
                <a:cubicBezTo>
                  <a:pt x="250" y="180"/>
                  <a:pt x="290" y="140"/>
                  <a:pt x="290" y="90"/>
                </a:cubicBezTo>
                <a:cubicBezTo>
                  <a:pt x="290" y="40"/>
                  <a:pt x="250" y="0"/>
                  <a:pt x="200" y="0"/>
                </a:cubicBezTo>
                <a:cubicBezTo>
                  <a:pt x="151" y="0"/>
                  <a:pt x="110" y="40"/>
                  <a:pt x="110" y="90"/>
                </a:cubicBezTo>
                <a:cubicBezTo>
                  <a:pt x="110" y="140"/>
                  <a:pt x="151" y="180"/>
                  <a:pt x="200" y="180"/>
                </a:cubicBezTo>
                <a:close/>
              </a:path>
            </a:pathLst>
          </a:custGeom>
          <a:solidFill>
            <a:srgbClr val="56C4D2"/>
          </a:solid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13" name="Freeform 173"/>
          <p:cNvSpPr>
            <a:spLocks noEditPoints="1"/>
          </p:cNvSpPr>
          <p:nvPr/>
        </p:nvSpPr>
        <p:spPr bwMode="gray">
          <a:xfrm>
            <a:off x="5231531" y="4318316"/>
            <a:ext cx="331582" cy="333925"/>
          </a:xfrm>
          <a:custGeom>
            <a:avLst/>
            <a:gdLst/>
            <a:ahLst/>
            <a:cxnLst>
              <a:cxn ang="0">
                <a:pos x="8976" y="5808"/>
              </a:cxn>
              <a:cxn ang="0">
                <a:pos x="6336" y="7920"/>
              </a:cxn>
              <a:cxn ang="0">
                <a:pos x="7788" y="13376"/>
              </a:cxn>
              <a:cxn ang="0">
                <a:pos x="8008" y="9636"/>
              </a:cxn>
              <a:cxn ang="0">
                <a:pos x="5720" y="10780"/>
              </a:cxn>
              <a:cxn ang="0">
                <a:pos x="3916" y="12276"/>
              </a:cxn>
              <a:cxn ang="0">
                <a:pos x="4532" y="13376"/>
              </a:cxn>
              <a:cxn ang="0">
                <a:pos x="1804" y="12276"/>
              </a:cxn>
              <a:cxn ang="0">
                <a:pos x="2376" y="10780"/>
              </a:cxn>
              <a:cxn ang="0">
                <a:pos x="0" y="5368"/>
              </a:cxn>
              <a:cxn ang="0">
                <a:pos x="2288" y="9592"/>
              </a:cxn>
              <a:cxn ang="0">
                <a:pos x="3740" y="4268"/>
              </a:cxn>
              <a:cxn ang="0">
                <a:pos x="8712" y="4840"/>
              </a:cxn>
              <a:cxn ang="0">
                <a:pos x="10340" y="5368"/>
              </a:cxn>
              <a:cxn ang="0">
                <a:pos x="12496" y="5808"/>
              </a:cxn>
              <a:cxn ang="0">
                <a:pos x="13640" y="5368"/>
              </a:cxn>
              <a:cxn ang="0">
                <a:pos x="14256" y="3916"/>
              </a:cxn>
              <a:cxn ang="0">
                <a:pos x="13860" y="4972"/>
              </a:cxn>
              <a:cxn ang="0">
                <a:pos x="14124" y="616"/>
              </a:cxn>
              <a:cxn ang="0">
                <a:pos x="14608" y="2376"/>
              </a:cxn>
              <a:cxn ang="0">
                <a:pos x="14960" y="2420"/>
              </a:cxn>
              <a:cxn ang="0">
                <a:pos x="15224" y="2596"/>
              </a:cxn>
              <a:cxn ang="0">
                <a:pos x="15400" y="2860"/>
              </a:cxn>
              <a:cxn ang="0">
                <a:pos x="15444" y="3168"/>
              </a:cxn>
              <a:cxn ang="0">
                <a:pos x="15356" y="3564"/>
              </a:cxn>
              <a:cxn ang="0">
                <a:pos x="15136" y="3828"/>
              </a:cxn>
              <a:cxn ang="0">
                <a:pos x="15840" y="5368"/>
              </a:cxn>
              <a:cxn ang="0">
                <a:pos x="16368" y="5808"/>
              </a:cxn>
              <a:cxn ang="0">
                <a:pos x="16368" y="7216"/>
              </a:cxn>
              <a:cxn ang="0">
                <a:pos x="13860" y="12276"/>
              </a:cxn>
              <a:cxn ang="0">
                <a:pos x="15224" y="13376"/>
              </a:cxn>
              <a:cxn ang="0">
                <a:pos x="10032" y="12276"/>
              </a:cxn>
              <a:cxn ang="0">
                <a:pos x="14476" y="7216"/>
              </a:cxn>
              <a:cxn ang="0">
                <a:pos x="8624" y="5808"/>
              </a:cxn>
              <a:cxn ang="0">
                <a:pos x="5104" y="44"/>
              </a:cxn>
              <a:cxn ang="0">
                <a:pos x="4532" y="264"/>
              </a:cxn>
              <a:cxn ang="0">
                <a:pos x="4092" y="704"/>
              </a:cxn>
              <a:cxn ang="0">
                <a:pos x="3872" y="1276"/>
              </a:cxn>
              <a:cxn ang="0">
                <a:pos x="3872" y="1936"/>
              </a:cxn>
              <a:cxn ang="0">
                <a:pos x="4092" y="2508"/>
              </a:cxn>
              <a:cxn ang="0">
                <a:pos x="4532" y="2904"/>
              </a:cxn>
              <a:cxn ang="0">
                <a:pos x="5104" y="3168"/>
              </a:cxn>
              <a:cxn ang="0">
                <a:pos x="5764" y="3168"/>
              </a:cxn>
              <a:cxn ang="0">
                <a:pos x="6336" y="2904"/>
              </a:cxn>
              <a:cxn ang="0">
                <a:pos x="6776" y="2508"/>
              </a:cxn>
              <a:cxn ang="0">
                <a:pos x="6996" y="1936"/>
              </a:cxn>
              <a:cxn ang="0">
                <a:pos x="6996" y="1276"/>
              </a:cxn>
              <a:cxn ang="0">
                <a:pos x="6776" y="704"/>
              </a:cxn>
              <a:cxn ang="0">
                <a:pos x="6336" y="264"/>
              </a:cxn>
              <a:cxn ang="0">
                <a:pos x="5764" y="44"/>
              </a:cxn>
            </a:cxnLst>
            <a:rect l="0" t="0" r="r" b="b"/>
            <a:pathLst>
              <a:path w="16368" h="13376">
                <a:moveTo>
                  <a:pt x="8624" y="5808"/>
                </a:moveTo>
                <a:lnTo>
                  <a:pt x="8976" y="5808"/>
                </a:lnTo>
                <a:lnTo>
                  <a:pt x="6556" y="5764"/>
                </a:lnTo>
                <a:lnTo>
                  <a:pt x="6336" y="7920"/>
                </a:lnTo>
                <a:lnTo>
                  <a:pt x="9856" y="9064"/>
                </a:lnTo>
                <a:lnTo>
                  <a:pt x="7788" y="13376"/>
                </a:lnTo>
                <a:lnTo>
                  <a:pt x="6644" y="13376"/>
                </a:lnTo>
                <a:lnTo>
                  <a:pt x="8008" y="9636"/>
                </a:lnTo>
                <a:lnTo>
                  <a:pt x="5720" y="9592"/>
                </a:lnTo>
                <a:lnTo>
                  <a:pt x="5720" y="10780"/>
                </a:lnTo>
                <a:lnTo>
                  <a:pt x="3916" y="10780"/>
                </a:lnTo>
                <a:lnTo>
                  <a:pt x="3916" y="12276"/>
                </a:lnTo>
                <a:lnTo>
                  <a:pt x="4532" y="12276"/>
                </a:lnTo>
                <a:lnTo>
                  <a:pt x="4532" y="13376"/>
                </a:lnTo>
                <a:lnTo>
                  <a:pt x="1804" y="13376"/>
                </a:lnTo>
                <a:lnTo>
                  <a:pt x="1804" y="12276"/>
                </a:lnTo>
                <a:lnTo>
                  <a:pt x="2376" y="12276"/>
                </a:lnTo>
                <a:lnTo>
                  <a:pt x="2376" y="10780"/>
                </a:lnTo>
                <a:lnTo>
                  <a:pt x="792" y="10780"/>
                </a:lnTo>
                <a:lnTo>
                  <a:pt x="0" y="5368"/>
                </a:lnTo>
                <a:lnTo>
                  <a:pt x="1672" y="5368"/>
                </a:lnTo>
                <a:lnTo>
                  <a:pt x="2288" y="9592"/>
                </a:lnTo>
                <a:lnTo>
                  <a:pt x="3740" y="9592"/>
                </a:lnTo>
                <a:lnTo>
                  <a:pt x="3740" y="4268"/>
                </a:lnTo>
                <a:lnTo>
                  <a:pt x="3740" y="3608"/>
                </a:lnTo>
                <a:lnTo>
                  <a:pt x="8712" y="4840"/>
                </a:lnTo>
                <a:lnTo>
                  <a:pt x="10295" y="4972"/>
                </a:lnTo>
                <a:lnTo>
                  <a:pt x="10340" y="5368"/>
                </a:lnTo>
                <a:lnTo>
                  <a:pt x="12496" y="5148"/>
                </a:lnTo>
                <a:lnTo>
                  <a:pt x="12496" y="5808"/>
                </a:lnTo>
                <a:lnTo>
                  <a:pt x="13640" y="5808"/>
                </a:lnTo>
                <a:lnTo>
                  <a:pt x="13640" y="5368"/>
                </a:lnTo>
                <a:lnTo>
                  <a:pt x="14256" y="5368"/>
                </a:lnTo>
                <a:lnTo>
                  <a:pt x="14256" y="3916"/>
                </a:lnTo>
                <a:lnTo>
                  <a:pt x="14168" y="3872"/>
                </a:lnTo>
                <a:lnTo>
                  <a:pt x="13860" y="4972"/>
                </a:lnTo>
                <a:lnTo>
                  <a:pt x="13024" y="4752"/>
                </a:lnTo>
                <a:lnTo>
                  <a:pt x="14124" y="616"/>
                </a:lnTo>
                <a:lnTo>
                  <a:pt x="15004" y="880"/>
                </a:lnTo>
                <a:lnTo>
                  <a:pt x="14608" y="2376"/>
                </a:lnTo>
                <a:lnTo>
                  <a:pt x="14784" y="2376"/>
                </a:lnTo>
                <a:lnTo>
                  <a:pt x="14960" y="2420"/>
                </a:lnTo>
                <a:lnTo>
                  <a:pt x="15092" y="2508"/>
                </a:lnTo>
                <a:lnTo>
                  <a:pt x="15224" y="2596"/>
                </a:lnTo>
                <a:lnTo>
                  <a:pt x="15312" y="2728"/>
                </a:lnTo>
                <a:lnTo>
                  <a:pt x="15400" y="2860"/>
                </a:lnTo>
                <a:lnTo>
                  <a:pt x="15444" y="2992"/>
                </a:lnTo>
                <a:lnTo>
                  <a:pt x="15444" y="3168"/>
                </a:lnTo>
                <a:lnTo>
                  <a:pt x="15444" y="3388"/>
                </a:lnTo>
                <a:lnTo>
                  <a:pt x="15356" y="3564"/>
                </a:lnTo>
                <a:lnTo>
                  <a:pt x="15268" y="3696"/>
                </a:lnTo>
                <a:lnTo>
                  <a:pt x="15136" y="3828"/>
                </a:lnTo>
                <a:lnTo>
                  <a:pt x="15136" y="5368"/>
                </a:lnTo>
                <a:lnTo>
                  <a:pt x="15840" y="5368"/>
                </a:lnTo>
                <a:lnTo>
                  <a:pt x="15840" y="5808"/>
                </a:lnTo>
                <a:lnTo>
                  <a:pt x="16368" y="5808"/>
                </a:lnTo>
                <a:lnTo>
                  <a:pt x="16368" y="6687"/>
                </a:lnTo>
                <a:lnTo>
                  <a:pt x="16368" y="7216"/>
                </a:lnTo>
                <a:lnTo>
                  <a:pt x="16148" y="7216"/>
                </a:lnTo>
                <a:lnTo>
                  <a:pt x="13860" y="12276"/>
                </a:lnTo>
                <a:lnTo>
                  <a:pt x="15224" y="12276"/>
                </a:lnTo>
                <a:lnTo>
                  <a:pt x="15224" y="13376"/>
                </a:lnTo>
                <a:lnTo>
                  <a:pt x="10032" y="13376"/>
                </a:lnTo>
                <a:lnTo>
                  <a:pt x="10032" y="12276"/>
                </a:lnTo>
                <a:lnTo>
                  <a:pt x="12188" y="12276"/>
                </a:lnTo>
                <a:lnTo>
                  <a:pt x="14476" y="7216"/>
                </a:lnTo>
                <a:lnTo>
                  <a:pt x="8624" y="7216"/>
                </a:lnTo>
                <a:lnTo>
                  <a:pt x="8624" y="5808"/>
                </a:lnTo>
                <a:close/>
                <a:moveTo>
                  <a:pt x="5412" y="0"/>
                </a:moveTo>
                <a:lnTo>
                  <a:pt x="5104" y="44"/>
                </a:lnTo>
                <a:lnTo>
                  <a:pt x="4796" y="132"/>
                </a:lnTo>
                <a:lnTo>
                  <a:pt x="4532" y="264"/>
                </a:lnTo>
                <a:lnTo>
                  <a:pt x="4312" y="484"/>
                </a:lnTo>
                <a:lnTo>
                  <a:pt x="4092" y="704"/>
                </a:lnTo>
                <a:lnTo>
                  <a:pt x="3960" y="968"/>
                </a:lnTo>
                <a:lnTo>
                  <a:pt x="3872" y="1276"/>
                </a:lnTo>
                <a:lnTo>
                  <a:pt x="3828" y="1584"/>
                </a:lnTo>
                <a:lnTo>
                  <a:pt x="3872" y="1936"/>
                </a:lnTo>
                <a:lnTo>
                  <a:pt x="3960" y="2199"/>
                </a:lnTo>
                <a:lnTo>
                  <a:pt x="4092" y="2508"/>
                </a:lnTo>
                <a:lnTo>
                  <a:pt x="4312" y="2728"/>
                </a:lnTo>
                <a:lnTo>
                  <a:pt x="4532" y="2904"/>
                </a:lnTo>
                <a:lnTo>
                  <a:pt x="4796" y="3080"/>
                </a:lnTo>
                <a:lnTo>
                  <a:pt x="5104" y="3168"/>
                </a:lnTo>
                <a:lnTo>
                  <a:pt x="5412" y="3212"/>
                </a:lnTo>
                <a:lnTo>
                  <a:pt x="5764" y="3168"/>
                </a:lnTo>
                <a:lnTo>
                  <a:pt x="6073" y="3080"/>
                </a:lnTo>
                <a:lnTo>
                  <a:pt x="6336" y="2904"/>
                </a:lnTo>
                <a:lnTo>
                  <a:pt x="6556" y="2728"/>
                </a:lnTo>
                <a:lnTo>
                  <a:pt x="6776" y="2508"/>
                </a:lnTo>
                <a:lnTo>
                  <a:pt x="6908" y="2199"/>
                </a:lnTo>
                <a:lnTo>
                  <a:pt x="6996" y="1936"/>
                </a:lnTo>
                <a:lnTo>
                  <a:pt x="7040" y="1584"/>
                </a:lnTo>
                <a:lnTo>
                  <a:pt x="6996" y="1276"/>
                </a:lnTo>
                <a:lnTo>
                  <a:pt x="6908" y="968"/>
                </a:lnTo>
                <a:lnTo>
                  <a:pt x="6776" y="704"/>
                </a:lnTo>
                <a:lnTo>
                  <a:pt x="6556" y="484"/>
                </a:lnTo>
                <a:lnTo>
                  <a:pt x="6336" y="264"/>
                </a:lnTo>
                <a:lnTo>
                  <a:pt x="6073" y="132"/>
                </a:lnTo>
                <a:lnTo>
                  <a:pt x="5764" y="44"/>
                </a:lnTo>
                <a:lnTo>
                  <a:pt x="5412" y="0"/>
                </a:lnTo>
                <a:close/>
              </a:path>
            </a:pathLst>
          </a:custGeom>
          <a:solidFill>
            <a:srgbClr val="56C4D2"/>
          </a:solid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grpSp>
        <p:nvGrpSpPr>
          <p:cNvPr id="14" name="组合 195"/>
          <p:cNvGrpSpPr/>
          <p:nvPr/>
        </p:nvGrpSpPr>
        <p:grpSpPr bwMode="gray">
          <a:xfrm>
            <a:off x="3071795" y="4347114"/>
            <a:ext cx="419530" cy="304951"/>
            <a:chOff x="15097125" y="4749800"/>
            <a:chExt cx="552450" cy="412750"/>
          </a:xfrm>
          <a:solidFill>
            <a:srgbClr val="56C4D2"/>
          </a:solidFill>
        </p:grpSpPr>
        <p:sp>
          <p:nvSpPr>
            <p:cNvPr id="15" name="Freeform 340"/>
            <p:cNvSpPr>
              <a:spLocks/>
            </p:cNvSpPr>
            <p:nvPr/>
          </p:nvSpPr>
          <p:spPr bwMode="gray">
            <a:xfrm>
              <a:off x="15097125" y="4756150"/>
              <a:ext cx="149225" cy="400050"/>
            </a:xfrm>
            <a:custGeom>
              <a:avLst/>
              <a:gdLst/>
              <a:ahLst/>
              <a:cxnLst>
                <a:cxn ang="0">
                  <a:pos x="94" y="252"/>
                </a:cxn>
                <a:cxn ang="0">
                  <a:pos x="94" y="252"/>
                </a:cxn>
                <a:cxn ang="0">
                  <a:pos x="74" y="244"/>
                </a:cxn>
                <a:cxn ang="0">
                  <a:pos x="56" y="232"/>
                </a:cxn>
                <a:cxn ang="0">
                  <a:pos x="40" y="218"/>
                </a:cxn>
                <a:cxn ang="0">
                  <a:pos x="26" y="204"/>
                </a:cxn>
                <a:cxn ang="0">
                  <a:pos x="14" y="186"/>
                </a:cxn>
                <a:cxn ang="0">
                  <a:pos x="6" y="168"/>
                </a:cxn>
                <a:cxn ang="0">
                  <a:pos x="2" y="148"/>
                </a:cxn>
                <a:cxn ang="0">
                  <a:pos x="0" y="126"/>
                </a:cxn>
                <a:cxn ang="0">
                  <a:pos x="0" y="126"/>
                </a:cxn>
                <a:cxn ang="0">
                  <a:pos x="2" y="106"/>
                </a:cxn>
                <a:cxn ang="0">
                  <a:pos x="6" y="86"/>
                </a:cxn>
                <a:cxn ang="0">
                  <a:pos x="14" y="68"/>
                </a:cxn>
                <a:cxn ang="0">
                  <a:pos x="26" y="50"/>
                </a:cxn>
                <a:cxn ang="0">
                  <a:pos x="40" y="34"/>
                </a:cxn>
                <a:cxn ang="0">
                  <a:pos x="56" y="22"/>
                </a:cxn>
                <a:cxn ang="0">
                  <a:pos x="74" y="10"/>
                </a:cxn>
                <a:cxn ang="0">
                  <a:pos x="94" y="0"/>
                </a:cxn>
                <a:cxn ang="0">
                  <a:pos x="94" y="0"/>
                </a:cxn>
                <a:cxn ang="0">
                  <a:pos x="82" y="12"/>
                </a:cxn>
                <a:cxn ang="0">
                  <a:pos x="72" y="24"/>
                </a:cxn>
                <a:cxn ang="0">
                  <a:pos x="62" y="38"/>
                </a:cxn>
                <a:cxn ang="0">
                  <a:pos x="54" y="54"/>
                </a:cxn>
                <a:cxn ang="0">
                  <a:pos x="46" y="70"/>
                </a:cxn>
                <a:cxn ang="0">
                  <a:pos x="42" y="88"/>
                </a:cxn>
                <a:cxn ang="0">
                  <a:pos x="38" y="108"/>
                </a:cxn>
                <a:cxn ang="0">
                  <a:pos x="38" y="126"/>
                </a:cxn>
                <a:cxn ang="0">
                  <a:pos x="38" y="126"/>
                </a:cxn>
                <a:cxn ang="0">
                  <a:pos x="38" y="146"/>
                </a:cxn>
                <a:cxn ang="0">
                  <a:pos x="42" y="166"/>
                </a:cxn>
                <a:cxn ang="0">
                  <a:pos x="46" y="184"/>
                </a:cxn>
                <a:cxn ang="0">
                  <a:pos x="54" y="200"/>
                </a:cxn>
                <a:cxn ang="0">
                  <a:pos x="62" y="216"/>
                </a:cxn>
                <a:cxn ang="0">
                  <a:pos x="72" y="230"/>
                </a:cxn>
                <a:cxn ang="0">
                  <a:pos x="82" y="242"/>
                </a:cxn>
                <a:cxn ang="0">
                  <a:pos x="94" y="252"/>
                </a:cxn>
                <a:cxn ang="0">
                  <a:pos x="94" y="252"/>
                </a:cxn>
              </a:cxnLst>
              <a:rect l="0" t="0" r="r" b="b"/>
              <a:pathLst>
                <a:path w="94" h="252">
                  <a:moveTo>
                    <a:pt x="94" y="252"/>
                  </a:moveTo>
                  <a:lnTo>
                    <a:pt x="94" y="252"/>
                  </a:lnTo>
                  <a:lnTo>
                    <a:pt x="74" y="244"/>
                  </a:lnTo>
                  <a:lnTo>
                    <a:pt x="56" y="232"/>
                  </a:lnTo>
                  <a:lnTo>
                    <a:pt x="40" y="218"/>
                  </a:lnTo>
                  <a:lnTo>
                    <a:pt x="26" y="204"/>
                  </a:lnTo>
                  <a:lnTo>
                    <a:pt x="14" y="186"/>
                  </a:lnTo>
                  <a:lnTo>
                    <a:pt x="6" y="168"/>
                  </a:lnTo>
                  <a:lnTo>
                    <a:pt x="2" y="148"/>
                  </a:lnTo>
                  <a:lnTo>
                    <a:pt x="0" y="126"/>
                  </a:lnTo>
                  <a:lnTo>
                    <a:pt x="0" y="126"/>
                  </a:lnTo>
                  <a:lnTo>
                    <a:pt x="2" y="106"/>
                  </a:lnTo>
                  <a:lnTo>
                    <a:pt x="6" y="86"/>
                  </a:lnTo>
                  <a:lnTo>
                    <a:pt x="14" y="68"/>
                  </a:lnTo>
                  <a:lnTo>
                    <a:pt x="26" y="50"/>
                  </a:lnTo>
                  <a:lnTo>
                    <a:pt x="40" y="34"/>
                  </a:lnTo>
                  <a:lnTo>
                    <a:pt x="56" y="22"/>
                  </a:lnTo>
                  <a:lnTo>
                    <a:pt x="74" y="10"/>
                  </a:lnTo>
                  <a:lnTo>
                    <a:pt x="94" y="0"/>
                  </a:lnTo>
                  <a:lnTo>
                    <a:pt x="94" y="0"/>
                  </a:lnTo>
                  <a:lnTo>
                    <a:pt x="82" y="12"/>
                  </a:lnTo>
                  <a:lnTo>
                    <a:pt x="72" y="24"/>
                  </a:lnTo>
                  <a:lnTo>
                    <a:pt x="62" y="38"/>
                  </a:lnTo>
                  <a:lnTo>
                    <a:pt x="54" y="54"/>
                  </a:lnTo>
                  <a:lnTo>
                    <a:pt x="46" y="70"/>
                  </a:lnTo>
                  <a:lnTo>
                    <a:pt x="42" y="88"/>
                  </a:lnTo>
                  <a:lnTo>
                    <a:pt x="38" y="108"/>
                  </a:lnTo>
                  <a:lnTo>
                    <a:pt x="38" y="126"/>
                  </a:lnTo>
                  <a:lnTo>
                    <a:pt x="38" y="126"/>
                  </a:lnTo>
                  <a:lnTo>
                    <a:pt x="38" y="146"/>
                  </a:lnTo>
                  <a:lnTo>
                    <a:pt x="42" y="166"/>
                  </a:lnTo>
                  <a:lnTo>
                    <a:pt x="46" y="184"/>
                  </a:lnTo>
                  <a:lnTo>
                    <a:pt x="54" y="200"/>
                  </a:lnTo>
                  <a:lnTo>
                    <a:pt x="62" y="216"/>
                  </a:lnTo>
                  <a:lnTo>
                    <a:pt x="72" y="230"/>
                  </a:lnTo>
                  <a:lnTo>
                    <a:pt x="82" y="242"/>
                  </a:lnTo>
                  <a:lnTo>
                    <a:pt x="94" y="252"/>
                  </a:lnTo>
                  <a:lnTo>
                    <a:pt x="94" y="252"/>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16" name="Rectangle 341"/>
            <p:cNvSpPr>
              <a:spLocks noChangeArrowheads="1"/>
            </p:cNvSpPr>
            <p:nvPr/>
          </p:nvSpPr>
          <p:spPr bwMode="gray">
            <a:xfrm>
              <a:off x="15297150" y="4749800"/>
              <a:ext cx="12700" cy="412750"/>
            </a:xfrm>
            <a:prstGeom prst="rect">
              <a:avLst/>
            </a:pr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17" name="Freeform 342"/>
            <p:cNvSpPr>
              <a:spLocks noEditPoints="1"/>
            </p:cNvSpPr>
            <p:nvPr/>
          </p:nvSpPr>
          <p:spPr bwMode="gray">
            <a:xfrm>
              <a:off x="15163800" y="4749800"/>
              <a:ext cx="339725" cy="412750"/>
            </a:xfrm>
            <a:custGeom>
              <a:avLst/>
              <a:gdLst/>
              <a:ahLst/>
              <a:cxnLst>
                <a:cxn ang="0">
                  <a:pos x="200" y="166"/>
                </a:cxn>
                <a:cxn ang="0">
                  <a:pos x="166" y="186"/>
                </a:cxn>
                <a:cxn ang="0">
                  <a:pos x="176" y="144"/>
                </a:cxn>
                <a:cxn ang="0">
                  <a:pos x="162" y="164"/>
                </a:cxn>
                <a:cxn ang="0">
                  <a:pos x="20" y="186"/>
                </a:cxn>
                <a:cxn ang="0">
                  <a:pos x="160" y="134"/>
                </a:cxn>
                <a:cxn ang="0">
                  <a:pos x="10" y="126"/>
                </a:cxn>
                <a:cxn ang="0">
                  <a:pos x="20" y="74"/>
                </a:cxn>
                <a:cxn ang="0">
                  <a:pos x="150" y="66"/>
                </a:cxn>
                <a:cxn ang="0">
                  <a:pos x="28" y="54"/>
                </a:cxn>
                <a:cxn ang="0">
                  <a:pos x="50" y="24"/>
                </a:cxn>
                <a:cxn ang="0">
                  <a:pos x="78" y="10"/>
                </a:cxn>
                <a:cxn ang="0">
                  <a:pos x="88" y="8"/>
                </a:cxn>
                <a:cxn ang="0">
                  <a:pos x="108" y="12"/>
                </a:cxn>
                <a:cxn ang="0">
                  <a:pos x="132" y="32"/>
                </a:cxn>
                <a:cxn ang="0">
                  <a:pos x="152" y="62"/>
                </a:cxn>
                <a:cxn ang="0">
                  <a:pos x="160" y="54"/>
                </a:cxn>
                <a:cxn ang="0">
                  <a:pos x="132" y="16"/>
                </a:cxn>
                <a:cxn ang="0">
                  <a:pos x="154" y="28"/>
                </a:cxn>
                <a:cxn ang="0">
                  <a:pos x="174" y="46"/>
                </a:cxn>
                <a:cxn ang="0">
                  <a:pos x="174" y="34"/>
                </a:cxn>
                <a:cxn ang="0">
                  <a:pos x="142" y="12"/>
                </a:cxn>
                <a:cxn ang="0">
                  <a:pos x="104" y="0"/>
                </a:cxn>
                <a:cxn ang="0">
                  <a:pos x="88" y="0"/>
                </a:cxn>
                <a:cxn ang="0">
                  <a:pos x="88" y="0"/>
                </a:cxn>
                <a:cxn ang="0">
                  <a:pos x="86" y="0"/>
                </a:cxn>
                <a:cxn ang="0">
                  <a:pos x="78" y="0"/>
                </a:cxn>
                <a:cxn ang="0">
                  <a:pos x="38" y="22"/>
                </a:cxn>
                <a:cxn ang="0">
                  <a:pos x="8" y="80"/>
                </a:cxn>
                <a:cxn ang="0">
                  <a:pos x="0" y="130"/>
                </a:cxn>
                <a:cxn ang="0">
                  <a:pos x="16" y="202"/>
                </a:cxn>
                <a:cxn ang="0">
                  <a:pos x="54" y="250"/>
                </a:cxn>
                <a:cxn ang="0">
                  <a:pos x="80" y="260"/>
                </a:cxn>
                <a:cxn ang="0">
                  <a:pos x="98" y="260"/>
                </a:cxn>
                <a:cxn ang="0">
                  <a:pos x="140" y="248"/>
                </a:cxn>
                <a:cxn ang="0">
                  <a:pos x="192" y="206"/>
                </a:cxn>
                <a:cxn ang="0">
                  <a:pos x="214" y="142"/>
                </a:cxn>
                <a:cxn ang="0">
                  <a:pos x="206" y="146"/>
                </a:cxn>
                <a:cxn ang="0">
                  <a:pos x="90" y="250"/>
                </a:cxn>
                <a:cxn ang="0">
                  <a:pos x="86" y="252"/>
                </a:cxn>
                <a:cxn ang="0">
                  <a:pos x="66" y="246"/>
                </a:cxn>
                <a:cxn ang="0">
                  <a:pos x="42" y="228"/>
                </a:cxn>
                <a:cxn ang="0">
                  <a:pos x="24" y="196"/>
                </a:cxn>
                <a:cxn ang="0">
                  <a:pos x="142" y="216"/>
                </a:cxn>
                <a:cxn ang="0">
                  <a:pos x="120" y="240"/>
                </a:cxn>
                <a:cxn ang="0">
                  <a:pos x="96" y="250"/>
                </a:cxn>
                <a:cxn ang="0">
                  <a:pos x="132" y="242"/>
                </a:cxn>
                <a:cxn ang="0">
                  <a:pos x="158" y="210"/>
                </a:cxn>
                <a:cxn ang="0">
                  <a:pos x="188" y="196"/>
                </a:cxn>
                <a:cxn ang="0">
                  <a:pos x="148" y="234"/>
                </a:cxn>
              </a:cxnLst>
              <a:rect l="0" t="0" r="r" b="b"/>
              <a:pathLst>
                <a:path w="214" h="260">
                  <a:moveTo>
                    <a:pt x="206" y="146"/>
                  </a:moveTo>
                  <a:lnTo>
                    <a:pt x="206" y="146"/>
                  </a:lnTo>
                  <a:lnTo>
                    <a:pt x="200" y="166"/>
                  </a:lnTo>
                  <a:lnTo>
                    <a:pt x="192" y="186"/>
                  </a:lnTo>
                  <a:lnTo>
                    <a:pt x="166" y="186"/>
                  </a:lnTo>
                  <a:lnTo>
                    <a:pt x="166" y="186"/>
                  </a:lnTo>
                  <a:lnTo>
                    <a:pt x="172" y="166"/>
                  </a:lnTo>
                  <a:lnTo>
                    <a:pt x="176" y="144"/>
                  </a:lnTo>
                  <a:lnTo>
                    <a:pt x="176" y="144"/>
                  </a:lnTo>
                  <a:lnTo>
                    <a:pt x="166" y="138"/>
                  </a:lnTo>
                  <a:lnTo>
                    <a:pt x="166" y="138"/>
                  </a:lnTo>
                  <a:lnTo>
                    <a:pt x="162" y="164"/>
                  </a:lnTo>
                  <a:lnTo>
                    <a:pt x="156" y="186"/>
                  </a:lnTo>
                  <a:lnTo>
                    <a:pt x="20" y="186"/>
                  </a:lnTo>
                  <a:lnTo>
                    <a:pt x="20" y="186"/>
                  </a:lnTo>
                  <a:lnTo>
                    <a:pt x="14" y="162"/>
                  </a:lnTo>
                  <a:lnTo>
                    <a:pt x="10" y="134"/>
                  </a:lnTo>
                  <a:lnTo>
                    <a:pt x="160" y="134"/>
                  </a:lnTo>
                  <a:lnTo>
                    <a:pt x="160" y="134"/>
                  </a:lnTo>
                  <a:lnTo>
                    <a:pt x="152" y="126"/>
                  </a:lnTo>
                  <a:lnTo>
                    <a:pt x="10" y="126"/>
                  </a:lnTo>
                  <a:lnTo>
                    <a:pt x="10" y="126"/>
                  </a:lnTo>
                  <a:lnTo>
                    <a:pt x="14" y="98"/>
                  </a:lnTo>
                  <a:lnTo>
                    <a:pt x="20" y="74"/>
                  </a:lnTo>
                  <a:lnTo>
                    <a:pt x="144" y="74"/>
                  </a:lnTo>
                  <a:lnTo>
                    <a:pt x="144" y="74"/>
                  </a:lnTo>
                  <a:lnTo>
                    <a:pt x="150" y="66"/>
                  </a:lnTo>
                  <a:lnTo>
                    <a:pt x="22" y="66"/>
                  </a:lnTo>
                  <a:lnTo>
                    <a:pt x="22" y="66"/>
                  </a:lnTo>
                  <a:lnTo>
                    <a:pt x="28" y="54"/>
                  </a:lnTo>
                  <a:lnTo>
                    <a:pt x="34" y="42"/>
                  </a:lnTo>
                  <a:lnTo>
                    <a:pt x="42" y="32"/>
                  </a:lnTo>
                  <a:lnTo>
                    <a:pt x="50" y="24"/>
                  </a:lnTo>
                  <a:lnTo>
                    <a:pt x="58" y="18"/>
                  </a:lnTo>
                  <a:lnTo>
                    <a:pt x="68" y="12"/>
                  </a:lnTo>
                  <a:lnTo>
                    <a:pt x="78" y="10"/>
                  </a:lnTo>
                  <a:lnTo>
                    <a:pt x="88" y="8"/>
                  </a:lnTo>
                  <a:lnTo>
                    <a:pt x="88" y="8"/>
                  </a:lnTo>
                  <a:lnTo>
                    <a:pt x="88" y="8"/>
                  </a:lnTo>
                  <a:lnTo>
                    <a:pt x="88" y="8"/>
                  </a:lnTo>
                  <a:lnTo>
                    <a:pt x="98" y="10"/>
                  </a:lnTo>
                  <a:lnTo>
                    <a:pt x="108" y="12"/>
                  </a:lnTo>
                  <a:lnTo>
                    <a:pt x="116" y="18"/>
                  </a:lnTo>
                  <a:lnTo>
                    <a:pt x="126" y="24"/>
                  </a:lnTo>
                  <a:lnTo>
                    <a:pt x="132" y="32"/>
                  </a:lnTo>
                  <a:lnTo>
                    <a:pt x="140" y="40"/>
                  </a:lnTo>
                  <a:lnTo>
                    <a:pt x="146" y="50"/>
                  </a:lnTo>
                  <a:lnTo>
                    <a:pt x="152" y="62"/>
                  </a:lnTo>
                  <a:lnTo>
                    <a:pt x="152" y="62"/>
                  </a:lnTo>
                  <a:lnTo>
                    <a:pt x="160" y="54"/>
                  </a:lnTo>
                  <a:lnTo>
                    <a:pt x="160" y="54"/>
                  </a:lnTo>
                  <a:lnTo>
                    <a:pt x="146" y="34"/>
                  </a:lnTo>
                  <a:lnTo>
                    <a:pt x="140" y="24"/>
                  </a:lnTo>
                  <a:lnTo>
                    <a:pt x="132" y="16"/>
                  </a:lnTo>
                  <a:lnTo>
                    <a:pt x="132" y="16"/>
                  </a:lnTo>
                  <a:lnTo>
                    <a:pt x="144" y="22"/>
                  </a:lnTo>
                  <a:lnTo>
                    <a:pt x="154" y="28"/>
                  </a:lnTo>
                  <a:lnTo>
                    <a:pt x="164" y="36"/>
                  </a:lnTo>
                  <a:lnTo>
                    <a:pt x="174" y="46"/>
                  </a:lnTo>
                  <a:lnTo>
                    <a:pt x="174" y="46"/>
                  </a:lnTo>
                  <a:lnTo>
                    <a:pt x="184" y="44"/>
                  </a:lnTo>
                  <a:lnTo>
                    <a:pt x="184" y="44"/>
                  </a:lnTo>
                  <a:lnTo>
                    <a:pt x="174" y="34"/>
                  </a:lnTo>
                  <a:lnTo>
                    <a:pt x="164" y="26"/>
                  </a:lnTo>
                  <a:lnTo>
                    <a:pt x="154" y="18"/>
                  </a:lnTo>
                  <a:lnTo>
                    <a:pt x="142" y="12"/>
                  </a:lnTo>
                  <a:lnTo>
                    <a:pt x="130" y="6"/>
                  </a:lnTo>
                  <a:lnTo>
                    <a:pt x="118" y="2"/>
                  </a:lnTo>
                  <a:lnTo>
                    <a:pt x="104" y="0"/>
                  </a:lnTo>
                  <a:lnTo>
                    <a:pt x="90" y="0"/>
                  </a:lnTo>
                  <a:lnTo>
                    <a:pt x="90" y="0"/>
                  </a:lnTo>
                  <a:lnTo>
                    <a:pt x="88" y="0"/>
                  </a:lnTo>
                  <a:lnTo>
                    <a:pt x="88" y="0"/>
                  </a:lnTo>
                  <a:lnTo>
                    <a:pt x="88" y="0"/>
                  </a:lnTo>
                  <a:lnTo>
                    <a:pt x="88" y="0"/>
                  </a:lnTo>
                  <a:lnTo>
                    <a:pt x="88" y="0"/>
                  </a:lnTo>
                  <a:lnTo>
                    <a:pt x="88" y="0"/>
                  </a:lnTo>
                  <a:lnTo>
                    <a:pt x="86" y="0"/>
                  </a:lnTo>
                  <a:lnTo>
                    <a:pt x="86" y="0"/>
                  </a:lnTo>
                  <a:lnTo>
                    <a:pt x="86" y="0"/>
                  </a:lnTo>
                  <a:lnTo>
                    <a:pt x="78" y="0"/>
                  </a:lnTo>
                  <a:lnTo>
                    <a:pt x="68" y="2"/>
                  </a:lnTo>
                  <a:lnTo>
                    <a:pt x="52" y="10"/>
                  </a:lnTo>
                  <a:lnTo>
                    <a:pt x="38" y="22"/>
                  </a:lnTo>
                  <a:lnTo>
                    <a:pt x="26" y="38"/>
                  </a:lnTo>
                  <a:lnTo>
                    <a:pt x="16" y="58"/>
                  </a:lnTo>
                  <a:lnTo>
                    <a:pt x="8" y="80"/>
                  </a:lnTo>
                  <a:lnTo>
                    <a:pt x="2" y="104"/>
                  </a:lnTo>
                  <a:lnTo>
                    <a:pt x="0" y="130"/>
                  </a:lnTo>
                  <a:lnTo>
                    <a:pt x="0" y="130"/>
                  </a:lnTo>
                  <a:lnTo>
                    <a:pt x="2" y="156"/>
                  </a:lnTo>
                  <a:lnTo>
                    <a:pt x="8" y="180"/>
                  </a:lnTo>
                  <a:lnTo>
                    <a:pt x="16" y="202"/>
                  </a:lnTo>
                  <a:lnTo>
                    <a:pt x="26" y="222"/>
                  </a:lnTo>
                  <a:lnTo>
                    <a:pt x="40" y="238"/>
                  </a:lnTo>
                  <a:lnTo>
                    <a:pt x="54" y="250"/>
                  </a:lnTo>
                  <a:lnTo>
                    <a:pt x="62" y="254"/>
                  </a:lnTo>
                  <a:lnTo>
                    <a:pt x="70" y="258"/>
                  </a:lnTo>
                  <a:lnTo>
                    <a:pt x="80" y="260"/>
                  </a:lnTo>
                  <a:lnTo>
                    <a:pt x="88" y="260"/>
                  </a:lnTo>
                  <a:lnTo>
                    <a:pt x="88" y="260"/>
                  </a:lnTo>
                  <a:lnTo>
                    <a:pt x="98" y="260"/>
                  </a:lnTo>
                  <a:lnTo>
                    <a:pt x="98" y="260"/>
                  </a:lnTo>
                  <a:lnTo>
                    <a:pt x="120" y="256"/>
                  </a:lnTo>
                  <a:lnTo>
                    <a:pt x="140" y="248"/>
                  </a:lnTo>
                  <a:lnTo>
                    <a:pt x="160" y="238"/>
                  </a:lnTo>
                  <a:lnTo>
                    <a:pt x="176" y="224"/>
                  </a:lnTo>
                  <a:lnTo>
                    <a:pt x="192" y="206"/>
                  </a:lnTo>
                  <a:lnTo>
                    <a:pt x="202" y="186"/>
                  </a:lnTo>
                  <a:lnTo>
                    <a:pt x="210" y="166"/>
                  </a:lnTo>
                  <a:lnTo>
                    <a:pt x="214" y="142"/>
                  </a:lnTo>
                  <a:lnTo>
                    <a:pt x="214" y="142"/>
                  </a:lnTo>
                  <a:lnTo>
                    <a:pt x="206" y="146"/>
                  </a:lnTo>
                  <a:lnTo>
                    <a:pt x="206" y="146"/>
                  </a:lnTo>
                  <a:close/>
                  <a:moveTo>
                    <a:pt x="96" y="250"/>
                  </a:moveTo>
                  <a:lnTo>
                    <a:pt x="96" y="250"/>
                  </a:lnTo>
                  <a:lnTo>
                    <a:pt x="90" y="250"/>
                  </a:lnTo>
                  <a:lnTo>
                    <a:pt x="90" y="250"/>
                  </a:lnTo>
                  <a:lnTo>
                    <a:pt x="86" y="250"/>
                  </a:lnTo>
                  <a:lnTo>
                    <a:pt x="86" y="252"/>
                  </a:lnTo>
                  <a:lnTo>
                    <a:pt x="86" y="252"/>
                  </a:lnTo>
                  <a:lnTo>
                    <a:pt x="76" y="250"/>
                  </a:lnTo>
                  <a:lnTo>
                    <a:pt x="66" y="246"/>
                  </a:lnTo>
                  <a:lnTo>
                    <a:pt x="58" y="242"/>
                  </a:lnTo>
                  <a:lnTo>
                    <a:pt x="50" y="236"/>
                  </a:lnTo>
                  <a:lnTo>
                    <a:pt x="42" y="228"/>
                  </a:lnTo>
                  <a:lnTo>
                    <a:pt x="34" y="218"/>
                  </a:lnTo>
                  <a:lnTo>
                    <a:pt x="28" y="208"/>
                  </a:lnTo>
                  <a:lnTo>
                    <a:pt x="24" y="196"/>
                  </a:lnTo>
                  <a:lnTo>
                    <a:pt x="154" y="196"/>
                  </a:lnTo>
                  <a:lnTo>
                    <a:pt x="154" y="196"/>
                  </a:lnTo>
                  <a:lnTo>
                    <a:pt x="142" y="216"/>
                  </a:lnTo>
                  <a:lnTo>
                    <a:pt x="136" y="226"/>
                  </a:lnTo>
                  <a:lnTo>
                    <a:pt x="128" y="234"/>
                  </a:lnTo>
                  <a:lnTo>
                    <a:pt x="120" y="240"/>
                  </a:lnTo>
                  <a:lnTo>
                    <a:pt x="112" y="246"/>
                  </a:lnTo>
                  <a:lnTo>
                    <a:pt x="104" y="248"/>
                  </a:lnTo>
                  <a:lnTo>
                    <a:pt x="96" y="250"/>
                  </a:lnTo>
                  <a:lnTo>
                    <a:pt x="96" y="250"/>
                  </a:lnTo>
                  <a:close/>
                  <a:moveTo>
                    <a:pt x="132" y="242"/>
                  </a:moveTo>
                  <a:lnTo>
                    <a:pt x="132" y="242"/>
                  </a:lnTo>
                  <a:lnTo>
                    <a:pt x="142" y="234"/>
                  </a:lnTo>
                  <a:lnTo>
                    <a:pt x="150" y="222"/>
                  </a:lnTo>
                  <a:lnTo>
                    <a:pt x="158" y="210"/>
                  </a:lnTo>
                  <a:lnTo>
                    <a:pt x="164" y="196"/>
                  </a:lnTo>
                  <a:lnTo>
                    <a:pt x="188" y="196"/>
                  </a:lnTo>
                  <a:lnTo>
                    <a:pt x="188" y="196"/>
                  </a:lnTo>
                  <a:lnTo>
                    <a:pt x="176" y="210"/>
                  </a:lnTo>
                  <a:lnTo>
                    <a:pt x="164" y="224"/>
                  </a:lnTo>
                  <a:lnTo>
                    <a:pt x="148" y="234"/>
                  </a:lnTo>
                  <a:lnTo>
                    <a:pt x="132" y="242"/>
                  </a:lnTo>
                  <a:lnTo>
                    <a:pt x="132" y="242"/>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18" name="Freeform 343"/>
            <p:cNvSpPr>
              <a:spLocks/>
            </p:cNvSpPr>
            <p:nvPr/>
          </p:nvSpPr>
          <p:spPr bwMode="gray">
            <a:xfrm>
              <a:off x="15541625" y="4978400"/>
              <a:ext cx="107950" cy="107950"/>
            </a:xfrm>
            <a:custGeom>
              <a:avLst/>
              <a:gdLst/>
              <a:ahLst/>
              <a:cxnLst>
                <a:cxn ang="0">
                  <a:pos x="20" y="0"/>
                </a:cxn>
                <a:cxn ang="0">
                  <a:pos x="64" y="42"/>
                </a:cxn>
                <a:cxn ang="0">
                  <a:pos x="64" y="42"/>
                </a:cxn>
                <a:cxn ang="0">
                  <a:pos x="66" y="48"/>
                </a:cxn>
                <a:cxn ang="0">
                  <a:pos x="68" y="52"/>
                </a:cxn>
                <a:cxn ang="0">
                  <a:pos x="68" y="58"/>
                </a:cxn>
                <a:cxn ang="0">
                  <a:pos x="64" y="62"/>
                </a:cxn>
                <a:cxn ang="0">
                  <a:pos x="64" y="62"/>
                </a:cxn>
                <a:cxn ang="0">
                  <a:pos x="60" y="66"/>
                </a:cxn>
                <a:cxn ang="0">
                  <a:pos x="54" y="68"/>
                </a:cxn>
                <a:cxn ang="0">
                  <a:pos x="48" y="66"/>
                </a:cxn>
                <a:cxn ang="0">
                  <a:pos x="44" y="64"/>
                </a:cxn>
                <a:cxn ang="0">
                  <a:pos x="0" y="20"/>
                </a:cxn>
                <a:cxn ang="0">
                  <a:pos x="20" y="0"/>
                </a:cxn>
              </a:cxnLst>
              <a:rect l="0" t="0" r="r" b="b"/>
              <a:pathLst>
                <a:path w="68" h="68">
                  <a:moveTo>
                    <a:pt x="20" y="0"/>
                  </a:moveTo>
                  <a:lnTo>
                    <a:pt x="64" y="42"/>
                  </a:lnTo>
                  <a:lnTo>
                    <a:pt x="64" y="42"/>
                  </a:lnTo>
                  <a:lnTo>
                    <a:pt x="66" y="48"/>
                  </a:lnTo>
                  <a:lnTo>
                    <a:pt x="68" y="52"/>
                  </a:lnTo>
                  <a:lnTo>
                    <a:pt x="68" y="58"/>
                  </a:lnTo>
                  <a:lnTo>
                    <a:pt x="64" y="62"/>
                  </a:lnTo>
                  <a:lnTo>
                    <a:pt x="64" y="62"/>
                  </a:lnTo>
                  <a:lnTo>
                    <a:pt x="60" y="66"/>
                  </a:lnTo>
                  <a:lnTo>
                    <a:pt x="54" y="68"/>
                  </a:lnTo>
                  <a:lnTo>
                    <a:pt x="48" y="66"/>
                  </a:lnTo>
                  <a:lnTo>
                    <a:pt x="44" y="64"/>
                  </a:lnTo>
                  <a:lnTo>
                    <a:pt x="0" y="20"/>
                  </a:lnTo>
                  <a:lnTo>
                    <a:pt x="20" y="0"/>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19" name="Freeform 344"/>
            <p:cNvSpPr>
              <a:spLocks noEditPoints="1"/>
            </p:cNvSpPr>
            <p:nvPr/>
          </p:nvSpPr>
          <p:spPr bwMode="gray">
            <a:xfrm>
              <a:off x="15392400" y="4819650"/>
              <a:ext cx="165100" cy="174625"/>
            </a:xfrm>
            <a:custGeom>
              <a:avLst/>
              <a:gdLst/>
              <a:ahLst/>
              <a:cxnLst>
                <a:cxn ang="0">
                  <a:pos x="88" y="84"/>
                </a:cxn>
                <a:cxn ang="0">
                  <a:pos x="92" y="76"/>
                </a:cxn>
                <a:cxn ang="0">
                  <a:pos x="98" y="60"/>
                </a:cxn>
                <a:cxn ang="0">
                  <a:pos x="100" y="50"/>
                </a:cxn>
                <a:cxn ang="0">
                  <a:pos x="96" y="32"/>
                </a:cxn>
                <a:cxn ang="0">
                  <a:pos x="84" y="16"/>
                </a:cxn>
                <a:cxn ang="0">
                  <a:pos x="68" y="4"/>
                </a:cxn>
                <a:cxn ang="0">
                  <a:pos x="50" y="0"/>
                </a:cxn>
                <a:cxn ang="0">
                  <a:pos x="40" y="2"/>
                </a:cxn>
                <a:cxn ang="0">
                  <a:pos x="22" y="8"/>
                </a:cxn>
                <a:cxn ang="0">
                  <a:pos x="8" y="22"/>
                </a:cxn>
                <a:cxn ang="0">
                  <a:pos x="0" y="40"/>
                </a:cxn>
                <a:cxn ang="0">
                  <a:pos x="0" y="50"/>
                </a:cxn>
                <a:cxn ang="0">
                  <a:pos x="2" y="70"/>
                </a:cxn>
                <a:cxn ang="0">
                  <a:pos x="14" y="86"/>
                </a:cxn>
                <a:cxn ang="0">
                  <a:pos x="30" y="96"/>
                </a:cxn>
                <a:cxn ang="0">
                  <a:pos x="50" y="100"/>
                </a:cxn>
                <a:cxn ang="0">
                  <a:pos x="62" y="98"/>
                </a:cxn>
                <a:cxn ang="0">
                  <a:pos x="92" y="110"/>
                </a:cxn>
                <a:cxn ang="0">
                  <a:pos x="14" y="50"/>
                </a:cxn>
                <a:cxn ang="0">
                  <a:pos x="14" y="44"/>
                </a:cxn>
                <a:cxn ang="0">
                  <a:pos x="20" y="30"/>
                </a:cxn>
                <a:cxn ang="0">
                  <a:pos x="30" y="20"/>
                </a:cxn>
                <a:cxn ang="0">
                  <a:pos x="42" y="16"/>
                </a:cxn>
                <a:cxn ang="0">
                  <a:pos x="50" y="14"/>
                </a:cxn>
                <a:cxn ang="0">
                  <a:pos x="64" y="18"/>
                </a:cxn>
                <a:cxn ang="0">
                  <a:pos x="74" y="26"/>
                </a:cxn>
                <a:cxn ang="0">
                  <a:pos x="82" y="36"/>
                </a:cxn>
                <a:cxn ang="0">
                  <a:pos x="86" y="50"/>
                </a:cxn>
                <a:cxn ang="0">
                  <a:pos x="84" y="58"/>
                </a:cxn>
                <a:cxn ang="0">
                  <a:pos x="80" y="70"/>
                </a:cxn>
                <a:cxn ang="0">
                  <a:pos x="70" y="80"/>
                </a:cxn>
                <a:cxn ang="0">
                  <a:pos x="56" y="86"/>
                </a:cxn>
                <a:cxn ang="0">
                  <a:pos x="50" y="86"/>
                </a:cxn>
                <a:cxn ang="0">
                  <a:pos x="36" y="84"/>
                </a:cxn>
                <a:cxn ang="0">
                  <a:pos x="24" y="76"/>
                </a:cxn>
                <a:cxn ang="0">
                  <a:pos x="16" y="64"/>
                </a:cxn>
                <a:cxn ang="0">
                  <a:pos x="14" y="50"/>
                </a:cxn>
              </a:cxnLst>
              <a:rect l="0" t="0" r="r" b="b"/>
              <a:pathLst>
                <a:path w="104" h="110">
                  <a:moveTo>
                    <a:pt x="104" y="98"/>
                  </a:moveTo>
                  <a:lnTo>
                    <a:pt x="88" y="84"/>
                  </a:lnTo>
                  <a:lnTo>
                    <a:pt x="88" y="84"/>
                  </a:lnTo>
                  <a:lnTo>
                    <a:pt x="92" y="76"/>
                  </a:lnTo>
                  <a:lnTo>
                    <a:pt x="96" y="68"/>
                  </a:lnTo>
                  <a:lnTo>
                    <a:pt x="98" y="60"/>
                  </a:lnTo>
                  <a:lnTo>
                    <a:pt x="100" y="50"/>
                  </a:lnTo>
                  <a:lnTo>
                    <a:pt x="100" y="50"/>
                  </a:lnTo>
                  <a:lnTo>
                    <a:pt x="98" y="40"/>
                  </a:lnTo>
                  <a:lnTo>
                    <a:pt x="96" y="32"/>
                  </a:lnTo>
                  <a:lnTo>
                    <a:pt x="92" y="22"/>
                  </a:lnTo>
                  <a:lnTo>
                    <a:pt x="84" y="16"/>
                  </a:lnTo>
                  <a:lnTo>
                    <a:pt x="78" y="8"/>
                  </a:lnTo>
                  <a:lnTo>
                    <a:pt x="68" y="4"/>
                  </a:lnTo>
                  <a:lnTo>
                    <a:pt x="60" y="2"/>
                  </a:lnTo>
                  <a:lnTo>
                    <a:pt x="50" y="0"/>
                  </a:lnTo>
                  <a:lnTo>
                    <a:pt x="50" y="0"/>
                  </a:lnTo>
                  <a:lnTo>
                    <a:pt x="40" y="2"/>
                  </a:lnTo>
                  <a:lnTo>
                    <a:pt x="30" y="4"/>
                  </a:lnTo>
                  <a:lnTo>
                    <a:pt x="22" y="8"/>
                  </a:lnTo>
                  <a:lnTo>
                    <a:pt x="14" y="16"/>
                  </a:lnTo>
                  <a:lnTo>
                    <a:pt x="8" y="22"/>
                  </a:lnTo>
                  <a:lnTo>
                    <a:pt x="2" y="32"/>
                  </a:lnTo>
                  <a:lnTo>
                    <a:pt x="0" y="40"/>
                  </a:lnTo>
                  <a:lnTo>
                    <a:pt x="0" y="50"/>
                  </a:lnTo>
                  <a:lnTo>
                    <a:pt x="0" y="50"/>
                  </a:lnTo>
                  <a:lnTo>
                    <a:pt x="0" y="60"/>
                  </a:lnTo>
                  <a:lnTo>
                    <a:pt x="2" y="70"/>
                  </a:lnTo>
                  <a:lnTo>
                    <a:pt x="8" y="78"/>
                  </a:lnTo>
                  <a:lnTo>
                    <a:pt x="14" y="86"/>
                  </a:lnTo>
                  <a:lnTo>
                    <a:pt x="22" y="92"/>
                  </a:lnTo>
                  <a:lnTo>
                    <a:pt x="30" y="96"/>
                  </a:lnTo>
                  <a:lnTo>
                    <a:pt x="40" y="100"/>
                  </a:lnTo>
                  <a:lnTo>
                    <a:pt x="50" y="100"/>
                  </a:lnTo>
                  <a:lnTo>
                    <a:pt x="50" y="100"/>
                  </a:lnTo>
                  <a:lnTo>
                    <a:pt x="62" y="98"/>
                  </a:lnTo>
                  <a:lnTo>
                    <a:pt x="76" y="94"/>
                  </a:lnTo>
                  <a:lnTo>
                    <a:pt x="92" y="110"/>
                  </a:lnTo>
                  <a:lnTo>
                    <a:pt x="104" y="98"/>
                  </a:lnTo>
                  <a:close/>
                  <a:moveTo>
                    <a:pt x="14" y="50"/>
                  </a:moveTo>
                  <a:lnTo>
                    <a:pt x="14" y="50"/>
                  </a:lnTo>
                  <a:lnTo>
                    <a:pt x="14" y="44"/>
                  </a:lnTo>
                  <a:lnTo>
                    <a:pt x="16" y="36"/>
                  </a:lnTo>
                  <a:lnTo>
                    <a:pt x="20" y="30"/>
                  </a:lnTo>
                  <a:lnTo>
                    <a:pt x="24" y="26"/>
                  </a:lnTo>
                  <a:lnTo>
                    <a:pt x="30" y="20"/>
                  </a:lnTo>
                  <a:lnTo>
                    <a:pt x="36" y="18"/>
                  </a:lnTo>
                  <a:lnTo>
                    <a:pt x="42" y="16"/>
                  </a:lnTo>
                  <a:lnTo>
                    <a:pt x="50" y="14"/>
                  </a:lnTo>
                  <a:lnTo>
                    <a:pt x="50" y="14"/>
                  </a:lnTo>
                  <a:lnTo>
                    <a:pt x="56" y="16"/>
                  </a:lnTo>
                  <a:lnTo>
                    <a:pt x="64" y="18"/>
                  </a:lnTo>
                  <a:lnTo>
                    <a:pt x="70" y="20"/>
                  </a:lnTo>
                  <a:lnTo>
                    <a:pt x="74" y="26"/>
                  </a:lnTo>
                  <a:lnTo>
                    <a:pt x="80" y="30"/>
                  </a:lnTo>
                  <a:lnTo>
                    <a:pt x="82" y="36"/>
                  </a:lnTo>
                  <a:lnTo>
                    <a:pt x="84" y="44"/>
                  </a:lnTo>
                  <a:lnTo>
                    <a:pt x="86" y="50"/>
                  </a:lnTo>
                  <a:lnTo>
                    <a:pt x="86" y="50"/>
                  </a:lnTo>
                  <a:lnTo>
                    <a:pt x="84" y="58"/>
                  </a:lnTo>
                  <a:lnTo>
                    <a:pt x="82" y="64"/>
                  </a:lnTo>
                  <a:lnTo>
                    <a:pt x="80" y="70"/>
                  </a:lnTo>
                  <a:lnTo>
                    <a:pt x="74" y="76"/>
                  </a:lnTo>
                  <a:lnTo>
                    <a:pt x="70" y="80"/>
                  </a:lnTo>
                  <a:lnTo>
                    <a:pt x="64" y="84"/>
                  </a:lnTo>
                  <a:lnTo>
                    <a:pt x="56" y="86"/>
                  </a:lnTo>
                  <a:lnTo>
                    <a:pt x="50" y="86"/>
                  </a:lnTo>
                  <a:lnTo>
                    <a:pt x="50" y="86"/>
                  </a:lnTo>
                  <a:lnTo>
                    <a:pt x="42" y="86"/>
                  </a:lnTo>
                  <a:lnTo>
                    <a:pt x="36" y="84"/>
                  </a:lnTo>
                  <a:lnTo>
                    <a:pt x="30" y="80"/>
                  </a:lnTo>
                  <a:lnTo>
                    <a:pt x="24" y="76"/>
                  </a:lnTo>
                  <a:lnTo>
                    <a:pt x="20" y="70"/>
                  </a:lnTo>
                  <a:lnTo>
                    <a:pt x="16" y="64"/>
                  </a:lnTo>
                  <a:lnTo>
                    <a:pt x="14" y="58"/>
                  </a:lnTo>
                  <a:lnTo>
                    <a:pt x="14" y="50"/>
                  </a:lnTo>
                  <a:lnTo>
                    <a:pt x="14" y="50"/>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20" name="Freeform 345"/>
            <p:cNvSpPr>
              <a:spLocks/>
            </p:cNvSpPr>
            <p:nvPr/>
          </p:nvSpPr>
          <p:spPr bwMode="gray">
            <a:xfrm>
              <a:off x="15433675" y="4864100"/>
              <a:ext cx="73025" cy="73025"/>
            </a:xfrm>
            <a:custGeom>
              <a:avLst/>
              <a:gdLst/>
              <a:ahLst/>
              <a:cxnLst>
                <a:cxn ang="0">
                  <a:pos x="42" y="18"/>
                </a:cxn>
                <a:cxn ang="0">
                  <a:pos x="28" y="18"/>
                </a:cxn>
                <a:cxn ang="0">
                  <a:pos x="28" y="4"/>
                </a:cxn>
                <a:cxn ang="0">
                  <a:pos x="28" y="4"/>
                </a:cxn>
                <a:cxn ang="0">
                  <a:pos x="26" y="0"/>
                </a:cxn>
                <a:cxn ang="0">
                  <a:pos x="24" y="0"/>
                </a:cxn>
                <a:cxn ang="0">
                  <a:pos x="24" y="0"/>
                </a:cxn>
                <a:cxn ang="0">
                  <a:pos x="20" y="0"/>
                </a:cxn>
                <a:cxn ang="0">
                  <a:pos x="20" y="4"/>
                </a:cxn>
                <a:cxn ang="0">
                  <a:pos x="20" y="18"/>
                </a:cxn>
                <a:cxn ang="0">
                  <a:pos x="4" y="18"/>
                </a:cxn>
                <a:cxn ang="0">
                  <a:pos x="4" y="18"/>
                </a:cxn>
                <a:cxn ang="0">
                  <a:pos x="2" y="20"/>
                </a:cxn>
                <a:cxn ang="0">
                  <a:pos x="0" y="22"/>
                </a:cxn>
                <a:cxn ang="0">
                  <a:pos x="0" y="22"/>
                </a:cxn>
                <a:cxn ang="0">
                  <a:pos x="2" y="26"/>
                </a:cxn>
                <a:cxn ang="0">
                  <a:pos x="4" y="26"/>
                </a:cxn>
                <a:cxn ang="0">
                  <a:pos x="20" y="26"/>
                </a:cxn>
                <a:cxn ang="0">
                  <a:pos x="20" y="42"/>
                </a:cxn>
                <a:cxn ang="0">
                  <a:pos x="20" y="42"/>
                </a:cxn>
                <a:cxn ang="0">
                  <a:pos x="20" y="44"/>
                </a:cxn>
                <a:cxn ang="0">
                  <a:pos x="24" y="46"/>
                </a:cxn>
                <a:cxn ang="0">
                  <a:pos x="24" y="46"/>
                </a:cxn>
                <a:cxn ang="0">
                  <a:pos x="26" y="44"/>
                </a:cxn>
                <a:cxn ang="0">
                  <a:pos x="28" y="42"/>
                </a:cxn>
                <a:cxn ang="0">
                  <a:pos x="28" y="26"/>
                </a:cxn>
                <a:cxn ang="0">
                  <a:pos x="42" y="26"/>
                </a:cxn>
                <a:cxn ang="0">
                  <a:pos x="42" y="26"/>
                </a:cxn>
                <a:cxn ang="0">
                  <a:pos x="46" y="26"/>
                </a:cxn>
                <a:cxn ang="0">
                  <a:pos x="46" y="22"/>
                </a:cxn>
                <a:cxn ang="0">
                  <a:pos x="46" y="22"/>
                </a:cxn>
                <a:cxn ang="0">
                  <a:pos x="46" y="20"/>
                </a:cxn>
                <a:cxn ang="0">
                  <a:pos x="42" y="18"/>
                </a:cxn>
                <a:cxn ang="0">
                  <a:pos x="42" y="18"/>
                </a:cxn>
              </a:cxnLst>
              <a:rect l="0" t="0" r="r" b="b"/>
              <a:pathLst>
                <a:path w="46" h="46">
                  <a:moveTo>
                    <a:pt x="42" y="18"/>
                  </a:moveTo>
                  <a:lnTo>
                    <a:pt x="28" y="18"/>
                  </a:lnTo>
                  <a:lnTo>
                    <a:pt x="28" y="4"/>
                  </a:lnTo>
                  <a:lnTo>
                    <a:pt x="28" y="4"/>
                  </a:lnTo>
                  <a:lnTo>
                    <a:pt x="26" y="0"/>
                  </a:lnTo>
                  <a:lnTo>
                    <a:pt x="24" y="0"/>
                  </a:lnTo>
                  <a:lnTo>
                    <a:pt x="24" y="0"/>
                  </a:lnTo>
                  <a:lnTo>
                    <a:pt x="20" y="0"/>
                  </a:lnTo>
                  <a:lnTo>
                    <a:pt x="20" y="4"/>
                  </a:lnTo>
                  <a:lnTo>
                    <a:pt x="20" y="18"/>
                  </a:lnTo>
                  <a:lnTo>
                    <a:pt x="4" y="18"/>
                  </a:lnTo>
                  <a:lnTo>
                    <a:pt x="4" y="18"/>
                  </a:lnTo>
                  <a:lnTo>
                    <a:pt x="2" y="20"/>
                  </a:lnTo>
                  <a:lnTo>
                    <a:pt x="0" y="22"/>
                  </a:lnTo>
                  <a:lnTo>
                    <a:pt x="0" y="22"/>
                  </a:lnTo>
                  <a:lnTo>
                    <a:pt x="2" y="26"/>
                  </a:lnTo>
                  <a:lnTo>
                    <a:pt x="4" y="26"/>
                  </a:lnTo>
                  <a:lnTo>
                    <a:pt x="20" y="26"/>
                  </a:lnTo>
                  <a:lnTo>
                    <a:pt x="20" y="42"/>
                  </a:lnTo>
                  <a:lnTo>
                    <a:pt x="20" y="42"/>
                  </a:lnTo>
                  <a:lnTo>
                    <a:pt x="20" y="44"/>
                  </a:lnTo>
                  <a:lnTo>
                    <a:pt x="24" y="46"/>
                  </a:lnTo>
                  <a:lnTo>
                    <a:pt x="24" y="46"/>
                  </a:lnTo>
                  <a:lnTo>
                    <a:pt x="26" y="44"/>
                  </a:lnTo>
                  <a:lnTo>
                    <a:pt x="28" y="42"/>
                  </a:lnTo>
                  <a:lnTo>
                    <a:pt x="28" y="26"/>
                  </a:lnTo>
                  <a:lnTo>
                    <a:pt x="42" y="26"/>
                  </a:lnTo>
                  <a:lnTo>
                    <a:pt x="42" y="26"/>
                  </a:lnTo>
                  <a:lnTo>
                    <a:pt x="46" y="26"/>
                  </a:lnTo>
                  <a:lnTo>
                    <a:pt x="46" y="22"/>
                  </a:lnTo>
                  <a:lnTo>
                    <a:pt x="46" y="22"/>
                  </a:lnTo>
                  <a:lnTo>
                    <a:pt x="46" y="20"/>
                  </a:lnTo>
                  <a:lnTo>
                    <a:pt x="42" y="18"/>
                  </a:lnTo>
                  <a:lnTo>
                    <a:pt x="42" y="18"/>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grpSp>
      <p:grpSp>
        <p:nvGrpSpPr>
          <p:cNvPr id="21" name="组合 346"/>
          <p:cNvGrpSpPr/>
          <p:nvPr/>
        </p:nvGrpSpPr>
        <p:grpSpPr bwMode="gray">
          <a:xfrm>
            <a:off x="4497296" y="4313026"/>
            <a:ext cx="418825" cy="348148"/>
            <a:chOff x="10699750" y="2222500"/>
            <a:chExt cx="368300" cy="320675"/>
          </a:xfrm>
          <a:solidFill>
            <a:srgbClr val="56C4D2"/>
          </a:solidFill>
        </p:grpSpPr>
        <p:sp>
          <p:nvSpPr>
            <p:cNvPr id="22" name="Freeform 108"/>
            <p:cNvSpPr>
              <a:spLocks noEditPoints="1"/>
            </p:cNvSpPr>
            <p:nvPr/>
          </p:nvSpPr>
          <p:spPr bwMode="gray">
            <a:xfrm>
              <a:off x="10820400" y="2295525"/>
              <a:ext cx="247650" cy="247650"/>
            </a:xfrm>
            <a:custGeom>
              <a:avLst/>
              <a:gdLst/>
              <a:ahLst/>
              <a:cxnLst>
                <a:cxn ang="0">
                  <a:pos x="20" y="44"/>
                </a:cxn>
                <a:cxn ang="0">
                  <a:pos x="10" y="52"/>
                </a:cxn>
                <a:cxn ang="0">
                  <a:pos x="0" y="58"/>
                </a:cxn>
                <a:cxn ang="0">
                  <a:pos x="0" y="68"/>
                </a:cxn>
                <a:cxn ang="0">
                  <a:pos x="8" y="74"/>
                </a:cxn>
                <a:cxn ang="0">
                  <a:pos x="10" y="86"/>
                </a:cxn>
                <a:cxn ang="0">
                  <a:pos x="2" y="94"/>
                </a:cxn>
                <a:cxn ang="0">
                  <a:pos x="4" y="106"/>
                </a:cxn>
                <a:cxn ang="0">
                  <a:pos x="12" y="110"/>
                </a:cxn>
                <a:cxn ang="0">
                  <a:pos x="22" y="118"/>
                </a:cxn>
                <a:cxn ang="0">
                  <a:pos x="20" y="128"/>
                </a:cxn>
                <a:cxn ang="0">
                  <a:pos x="24" y="138"/>
                </a:cxn>
                <a:cxn ang="0">
                  <a:pos x="36" y="138"/>
                </a:cxn>
                <a:cxn ang="0">
                  <a:pos x="50" y="136"/>
                </a:cxn>
                <a:cxn ang="0">
                  <a:pos x="52" y="146"/>
                </a:cxn>
                <a:cxn ang="0">
                  <a:pos x="60" y="156"/>
                </a:cxn>
                <a:cxn ang="0">
                  <a:pos x="72" y="154"/>
                </a:cxn>
                <a:cxn ang="0">
                  <a:pos x="78" y="146"/>
                </a:cxn>
                <a:cxn ang="0">
                  <a:pos x="90" y="150"/>
                </a:cxn>
                <a:cxn ang="0">
                  <a:pos x="98" y="154"/>
                </a:cxn>
                <a:cxn ang="0">
                  <a:pos x="108" y="150"/>
                </a:cxn>
                <a:cxn ang="0">
                  <a:pos x="110" y="140"/>
                </a:cxn>
                <a:cxn ang="0">
                  <a:pos x="120" y="132"/>
                </a:cxn>
                <a:cxn ang="0">
                  <a:pos x="130" y="136"/>
                </a:cxn>
                <a:cxn ang="0">
                  <a:pos x="140" y="128"/>
                </a:cxn>
                <a:cxn ang="0">
                  <a:pos x="138" y="118"/>
                </a:cxn>
                <a:cxn ang="0">
                  <a:pos x="136" y="106"/>
                </a:cxn>
                <a:cxn ang="0">
                  <a:pos x="150" y="104"/>
                </a:cxn>
                <a:cxn ang="0">
                  <a:pos x="156" y="94"/>
                </a:cxn>
                <a:cxn ang="0">
                  <a:pos x="150" y="82"/>
                </a:cxn>
                <a:cxn ang="0">
                  <a:pos x="142" y="72"/>
                </a:cxn>
                <a:cxn ang="0">
                  <a:pos x="150" y="66"/>
                </a:cxn>
                <a:cxn ang="0">
                  <a:pos x="154" y="54"/>
                </a:cxn>
                <a:cxn ang="0">
                  <a:pos x="146" y="46"/>
                </a:cxn>
                <a:cxn ang="0">
                  <a:pos x="136" y="44"/>
                </a:cxn>
                <a:cxn ang="0">
                  <a:pos x="134" y="32"/>
                </a:cxn>
                <a:cxn ang="0">
                  <a:pos x="134" y="22"/>
                </a:cxn>
                <a:cxn ang="0">
                  <a:pos x="124" y="16"/>
                </a:cxn>
                <a:cxn ang="0">
                  <a:pos x="116" y="18"/>
                </a:cxn>
                <a:cxn ang="0">
                  <a:pos x="104" y="16"/>
                </a:cxn>
                <a:cxn ang="0">
                  <a:pos x="102" y="4"/>
                </a:cxn>
                <a:cxn ang="0">
                  <a:pos x="90" y="0"/>
                </a:cxn>
                <a:cxn ang="0">
                  <a:pos x="82" y="4"/>
                </a:cxn>
                <a:cxn ang="0">
                  <a:pos x="72" y="12"/>
                </a:cxn>
                <a:cxn ang="0">
                  <a:pos x="64" y="4"/>
                </a:cxn>
                <a:cxn ang="0">
                  <a:pos x="54" y="2"/>
                </a:cxn>
                <a:cxn ang="0">
                  <a:pos x="46" y="12"/>
                </a:cxn>
                <a:cxn ang="0">
                  <a:pos x="40" y="24"/>
                </a:cxn>
                <a:cxn ang="0">
                  <a:pos x="30" y="22"/>
                </a:cxn>
                <a:cxn ang="0">
                  <a:pos x="18" y="24"/>
                </a:cxn>
                <a:cxn ang="0">
                  <a:pos x="16" y="34"/>
                </a:cxn>
                <a:cxn ang="0">
                  <a:pos x="64" y="34"/>
                </a:cxn>
                <a:cxn ang="0">
                  <a:pos x="98" y="36"/>
                </a:cxn>
                <a:cxn ang="0">
                  <a:pos x="122" y="64"/>
                </a:cxn>
                <a:cxn ang="0">
                  <a:pos x="122" y="90"/>
                </a:cxn>
                <a:cxn ang="0">
                  <a:pos x="100" y="118"/>
                </a:cxn>
                <a:cxn ang="0">
                  <a:pos x="74" y="124"/>
                </a:cxn>
                <a:cxn ang="0">
                  <a:pos x="42" y="108"/>
                </a:cxn>
                <a:cxn ang="0">
                  <a:pos x="32" y="82"/>
                </a:cxn>
                <a:cxn ang="0">
                  <a:pos x="42" y="50"/>
                </a:cxn>
                <a:cxn ang="0">
                  <a:pos x="64" y="34"/>
                </a:cxn>
              </a:cxnLst>
              <a:rect l="0" t="0" r="r" b="b"/>
              <a:pathLst>
                <a:path w="156" h="156">
                  <a:moveTo>
                    <a:pt x="16" y="36"/>
                  </a:moveTo>
                  <a:lnTo>
                    <a:pt x="16" y="36"/>
                  </a:lnTo>
                  <a:lnTo>
                    <a:pt x="18" y="40"/>
                  </a:lnTo>
                  <a:lnTo>
                    <a:pt x="20" y="44"/>
                  </a:lnTo>
                  <a:lnTo>
                    <a:pt x="18" y="50"/>
                  </a:lnTo>
                  <a:lnTo>
                    <a:pt x="18" y="50"/>
                  </a:lnTo>
                  <a:lnTo>
                    <a:pt x="14" y="52"/>
                  </a:lnTo>
                  <a:lnTo>
                    <a:pt x="10" y="52"/>
                  </a:lnTo>
                  <a:lnTo>
                    <a:pt x="10" y="52"/>
                  </a:lnTo>
                  <a:lnTo>
                    <a:pt x="6" y="52"/>
                  </a:lnTo>
                  <a:lnTo>
                    <a:pt x="4" y="54"/>
                  </a:lnTo>
                  <a:lnTo>
                    <a:pt x="0" y="58"/>
                  </a:lnTo>
                  <a:lnTo>
                    <a:pt x="0" y="60"/>
                  </a:lnTo>
                  <a:lnTo>
                    <a:pt x="0" y="60"/>
                  </a:lnTo>
                  <a:lnTo>
                    <a:pt x="0" y="66"/>
                  </a:lnTo>
                  <a:lnTo>
                    <a:pt x="0" y="68"/>
                  </a:lnTo>
                  <a:lnTo>
                    <a:pt x="2" y="72"/>
                  </a:lnTo>
                  <a:lnTo>
                    <a:pt x="4" y="72"/>
                  </a:lnTo>
                  <a:lnTo>
                    <a:pt x="4" y="72"/>
                  </a:lnTo>
                  <a:lnTo>
                    <a:pt x="8" y="74"/>
                  </a:lnTo>
                  <a:lnTo>
                    <a:pt x="10" y="78"/>
                  </a:lnTo>
                  <a:lnTo>
                    <a:pt x="12" y="84"/>
                  </a:lnTo>
                  <a:lnTo>
                    <a:pt x="12" y="84"/>
                  </a:lnTo>
                  <a:lnTo>
                    <a:pt x="10" y="86"/>
                  </a:lnTo>
                  <a:lnTo>
                    <a:pt x="6" y="90"/>
                  </a:lnTo>
                  <a:lnTo>
                    <a:pt x="6" y="90"/>
                  </a:lnTo>
                  <a:lnTo>
                    <a:pt x="2" y="92"/>
                  </a:lnTo>
                  <a:lnTo>
                    <a:pt x="2" y="94"/>
                  </a:lnTo>
                  <a:lnTo>
                    <a:pt x="0" y="98"/>
                  </a:lnTo>
                  <a:lnTo>
                    <a:pt x="2" y="102"/>
                  </a:lnTo>
                  <a:lnTo>
                    <a:pt x="2" y="102"/>
                  </a:lnTo>
                  <a:lnTo>
                    <a:pt x="4" y="106"/>
                  </a:lnTo>
                  <a:lnTo>
                    <a:pt x="6" y="108"/>
                  </a:lnTo>
                  <a:lnTo>
                    <a:pt x="8" y="110"/>
                  </a:lnTo>
                  <a:lnTo>
                    <a:pt x="12" y="110"/>
                  </a:lnTo>
                  <a:lnTo>
                    <a:pt x="12" y="110"/>
                  </a:lnTo>
                  <a:lnTo>
                    <a:pt x="18" y="110"/>
                  </a:lnTo>
                  <a:lnTo>
                    <a:pt x="22" y="112"/>
                  </a:lnTo>
                  <a:lnTo>
                    <a:pt x="22" y="112"/>
                  </a:lnTo>
                  <a:lnTo>
                    <a:pt x="22" y="118"/>
                  </a:lnTo>
                  <a:lnTo>
                    <a:pt x="22" y="122"/>
                  </a:lnTo>
                  <a:lnTo>
                    <a:pt x="22" y="124"/>
                  </a:lnTo>
                  <a:lnTo>
                    <a:pt x="22" y="124"/>
                  </a:lnTo>
                  <a:lnTo>
                    <a:pt x="20" y="128"/>
                  </a:lnTo>
                  <a:lnTo>
                    <a:pt x="20" y="130"/>
                  </a:lnTo>
                  <a:lnTo>
                    <a:pt x="22" y="134"/>
                  </a:lnTo>
                  <a:lnTo>
                    <a:pt x="24" y="138"/>
                  </a:lnTo>
                  <a:lnTo>
                    <a:pt x="24" y="138"/>
                  </a:lnTo>
                  <a:lnTo>
                    <a:pt x="28" y="140"/>
                  </a:lnTo>
                  <a:lnTo>
                    <a:pt x="30" y="140"/>
                  </a:lnTo>
                  <a:lnTo>
                    <a:pt x="34" y="140"/>
                  </a:lnTo>
                  <a:lnTo>
                    <a:pt x="36" y="138"/>
                  </a:lnTo>
                  <a:lnTo>
                    <a:pt x="36" y="138"/>
                  </a:lnTo>
                  <a:lnTo>
                    <a:pt x="40" y="136"/>
                  </a:lnTo>
                  <a:lnTo>
                    <a:pt x="44" y="136"/>
                  </a:lnTo>
                  <a:lnTo>
                    <a:pt x="50" y="136"/>
                  </a:lnTo>
                  <a:lnTo>
                    <a:pt x="50" y="136"/>
                  </a:lnTo>
                  <a:lnTo>
                    <a:pt x="52" y="140"/>
                  </a:lnTo>
                  <a:lnTo>
                    <a:pt x="52" y="146"/>
                  </a:lnTo>
                  <a:lnTo>
                    <a:pt x="52" y="146"/>
                  </a:lnTo>
                  <a:lnTo>
                    <a:pt x="52" y="150"/>
                  </a:lnTo>
                  <a:lnTo>
                    <a:pt x="54" y="152"/>
                  </a:lnTo>
                  <a:lnTo>
                    <a:pt x="56" y="154"/>
                  </a:lnTo>
                  <a:lnTo>
                    <a:pt x="60" y="156"/>
                  </a:lnTo>
                  <a:lnTo>
                    <a:pt x="60" y="156"/>
                  </a:lnTo>
                  <a:lnTo>
                    <a:pt x="64" y="156"/>
                  </a:lnTo>
                  <a:lnTo>
                    <a:pt x="68" y="156"/>
                  </a:lnTo>
                  <a:lnTo>
                    <a:pt x="72" y="154"/>
                  </a:lnTo>
                  <a:lnTo>
                    <a:pt x="72" y="150"/>
                  </a:lnTo>
                  <a:lnTo>
                    <a:pt x="72" y="150"/>
                  </a:lnTo>
                  <a:lnTo>
                    <a:pt x="74" y="148"/>
                  </a:lnTo>
                  <a:lnTo>
                    <a:pt x="78" y="146"/>
                  </a:lnTo>
                  <a:lnTo>
                    <a:pt x="82" y="144"/>
                  </a:lnTo>
                  <a:lnTo>
                    <a:pt x="82" y="144"/>
                  </a:lnTo>
                  <a:lnTo>
                    <a:pt x="86" y="144"/>
                  </a:lnTo>
                  <a:lnTo>
                    <a:pt x="90" y="150"/>
                  </a:lnTo>
                  <a:lnTo>
                    <a:pt x="90" y="150"/>
                  </a:lnTo>
                  <a:lnTo>
                    <a:pt x="92" y="152"/>
                  </a:lnTo>
                  <a:lnTo>
                    <a:pt x="94" y="154"/>
                  </a:lnTo>
                  <a:lnTo>
                    <a:pt x="98" y="154"/>
                  </a:lnTo>
                  <a:lnTo>
                    <a:pt x="102" y="154"/>
                  </a:lnTo>
                  <a:lnTo>
                    <a:pt x="102" y="154"/>
                  </a:lnTo>
                  <a:lnTo>
                    <a:pt x="106" y="152"/>
                  </a:lnTo>
                  <a:lnTo>
                    <a:pt x="108" y="150"/>
                  </a:lnTo>
                  <a:lnTo>
                    <a:pt x="110" y="146"/>
                  </a:lnTo>
                  <a:lnTo>
                    <a:pt x="110" y="144"/>
                  </a:lnTo>
                  <a:lnTo>
                    <a:pt x="110" y="144"/>
                  </a:lnTo>
                  <a:lnTo>
                    <a:pt x="110" y="140"/>
                  </a:lnTo>
                  <a:lnTo>
                    <a:pt x="112" y="136"/>
                  </a:lnTo>
                  <a:lnTo>
                    <a:pt x="114" y="132"/>
                  </a:lnTo>
                  <a:lnTo>
                    <a:pt x="114" y="132"/>
                  </a:lnTo>
                  <a:lnTo>
                    <a:pt x="120" y="132"/>
                  </a:lnTo>
                  <a:lnTo>
                    <a:pt x="124" y="134"/>
                  </a:lnTo>
                  <a:lnTo>
                    <a:pt x="124" y="134"/>
                  </a:lnTo>
                  <a:lnTo>
                    <a:pt x="126" y="136"/>
                  </a:lnTo>
                  <a:lnTo>
                    <a:pt x="130" y="136"/>
                  </a:lnTo>
                  <a:lnTo>
                    <a:pt x="134" y="134"/>
                  </a:lnTo>
                  <a:lnTo>
                    <a:pt x="136" y="132"/>
                  </a:lnTo>
                  <a:lnTo>
                    <a:pt x="136" y="132"/>
                  </a:lnTo>
                  <a:lnTo>
                    <a:pt x="140" y="128"/>
                  </a:lnTo>
                  <a:lnTo>
                    <a:pt x="140" y="124"/>
                  </a:lnTo>
                  <a:lnTo>
                    <a:pt x="140" y="122"/>
                  </a:lnTo>
                  <a:lnTo>
                    <a:pt x="138" y="118"/>
                  </a:lnTo>
                  <a:lnTo>
                    <a:pt x="138" y="118"/>
                  </a:lnTo>
                  <a:lnTo>
                    <a:pt x="136" y="116"/>
                  </a:lnTo>
                  <a:lnTo>
                    <a:pt x="136" y="112"/>
                  </a:lnTo>
                  <a:lnTo>
                    <a:pt x="136" y="106"/>
                  </a:lnTo>
                  <a:lnTo>
                    <a:pt x="136" y="106"/>
                  </a:lnTo>
                  <a:lnTo>
                    <a:pt x="140" y="104"/>
                  </a:lnTo>
                  <a:lnTo>
                    <a:pt x="146" y="104"/>
                  </a:lnTo>
                  <a:lnTo>
                    <a:pt x="146" y="104"/>
                  </a:lnTo>
                  <a:lnTo>
                    <a:pt x="150" y="104"/>
                  </a:lnTo>
                  <a:lnTo>
                    <a:pt x="152" y="102"/>
                  </a:lnTo>
                  <a:lnTo>
                    <a:pt x="154" y="98"/>
                  </a:lnTo>
                  <a:lnTo>
                    <a:pt x="156" y="94"/>
                  </a:lnTo>
                  <a:lnTo>
                    <a:pt x="156" y="94"/>
                  </a:lnTo>
                  <a:lnTo>
                    <a:pt x="156" y="90"/>
                  </a:lnTo>
                  <a:lnTo>
                    <a:pt x="156" y="86"/>
                  </a:lnTo>
                  <a:lnTo>
                    <a:pt x="154" y="84"/>
                  </a:lnTo>
                  <a:lnTo>
                    <a:pt x="150" y="82"/>
                  </a:lnTo>
                  <a:lnTo>
                    <a:pt x="150" y="82"/>
                  </a:lnTo>
                  <a:lnTo>
                    <a:pt x="148" y="82"/>
                  </a:lnTo>
                  <a:lnTo>
                    <a:pt x="146" y="78"/>
                  </a:lnTo>
                  <a:lnTo>
                    <a:pt x="142" y="72"/>
                  </a:lnTo>
                  <a:lnTo>
                    <a:pt x="142" y="72"/>
                  </a:lnTo>
                  <a:lnTo>
                    <a:pt x="144" y="68"/>
                  </a:lnTo>
                  <a:lnTo>
                    <a:pt x="150" y="66"/>
                  </a:lnTo>
                  <a:lnTo>
                    <a:pt x="150" y="66"/>
                  </a:lnTo>
                  <a:lnTo>
                    <a:pt x="152" y="64"/>
                  </a:lnTo>
                  <a:lnTo>
                    <a:pt x="154" y="62"/>
                  </a:lnTo>
                  <a:lnTo>
                    <a:pt x="154" y="58"/>
                  </a:lnTo>
                  <a:lnTo>
                    <a:pt x="154" y="54"/>
                  </a:lnTo>
                  <a:lnTo>
                    <a:pt x="154" y="54"/>
                  </a:lnTo>
                  <a:lnTo>
                    <a:pt x="152" y="50"/>
                  </a:lnTo>
                  <a:lnTo>
                    <a:pt x="150" y="46"/>
                  </a:lnTo>
                  <a:lnTo>
                    <a:pt x="146" y="46"/>
                  </a:lnTo>
                  <a:lnTo>
                    <a:pt x="144" y="46"/>
                  </a:lnTo>
                  <a:lnTo>
                    <a:pt x="144" y="46"/>
                  </a:lnTo>
                  <a:lnTo>
                    <a:pt x="140" y="46"/>
                  </a:lnTo>
                  <a:lnTo>
                    <a:pt x="136" y="44"/>
                  </a:lnTo>
                  <a:lnTo>
                    <a:pt x="132" y="40"/>
                  </a:lnTo>
                  <a:lnTo>
                    <a:pt x="132" y="40"/>
                  </a:lnTo>
                  <a:lnTo>
                    <a:pt x="132" y="36"/>
                  </a:lnTo>
                  <a:lnTo>
                    <a:pt x="134" y="32"/>
                  </a:lnTo>
                  <a:lnTo>
                    <a:pt x="134" y="32"/>
                  </a:lnTo>
                  <a:lnTo>
                    <a:pt x="136" y="28"/>
                  </a:lnTo>
                  <a:lnTo>
                    <a:pt x="136" y="26"/>
                  </a:lnTo>
                  <a:lnTo>
                    <a:pt x="134" y="22"/>
                  </a:lnTo>
                  <a:lnTo>
                    <a:pt x="132" y="18"/>
                  </a:lnTo>
                  <a:lnTo>
                    <a:pt x="132" y="18"/>
                  </a:lnTo>
                  <a:lnTo>
                    <a:pt x="128" y="16"/>
                  </a:lnTo>
                  <a:lnTo>
                    <a:pt x="124" y="16"/>
                  </a:lnTo>
                  <a:lnTo>
                    <a:pt x="120" y="16"/>
                  </a:lnTo>
                  <a:lnTo>
                    <a:pt x="118" y="18"/>
                  </a:lnTo>
                  <a:lnTo>
                    <a:pt x="118" y="18"/>
                  </a:lnTo>
                  <a:lnTo>
                    <a:pt x="116" y="18"/>
                  </a:lnTo>
                  <a:lnTo>
                    <a:pt x="112" y="20"/>
                  </a:lnTo>
                  <a:lnTo>
                    <a:pt x="106" y="18"/>
                  </a:lnTo>
                  <a:lnTo>
                    <a:pt x="106" y="18"/>
                  </a:lnTo>
                  <a:lnTo>
                    <a:pt x="104" y="16"/>
                  </a:lnTo>
                  <a:lnTo>
                    <a:pt x="104" y="10"/>
                  </a:lnTo>
                  <a:lnTo>
                    <a:pt x="104" y="10"/>
                  </a:lnTo>
                  <a:lnTo>
                    <a:pt x="102" y="6"/>
                  </a:lnTo>
                  <a:lnTo>
                    <a:pt x="102" y="4"/>
                  </a:lnTo>
                  <a:lnTo>
                    <a:pt x="98" y="0"/>
                  </a:lnTo>
                  <a:lnTo>
                    <a:pt x="94" y="0"/>
                  </a:lnTo>
                  <a:lnTo>
                    <a:pt x="94" y="0"/>
                  </a:lnTo>
                  <a:lnTo>
                    <a:pt x="90" y="0"/>
                  </a:lnTo>
                  <a:lnTo>
                    <a:pt x="86" y="0"/>
                  </a:lnTo>
                  <a:lnTo>
                    <a:pt x="84" y="2"/>
                  </a:lnTo>
                  <a:lnTo>
                    <a:pt x="82" y="4"/>
                  </a:lnTo>
                  <a:lnTo>
                    <a:pt x="82" y="4"/>
                  </a:lnTo>
                  <a:lnTo>
                    <a:pt x="80" y="8"/>
                  </a:lnTo>
                  <a:lnTo>
                    <a:pt x="78" y="10"/>
                  </a:lnTo>
                  <a:lnTo>
                    <a:pt x="72" y="12"/>
                  </a:lnTo>
                  <a:lnTo>
                    <a:pt x="72" y="12"/>
                  </a:lnTo>
                  <a:lnTo>
                    <a:pt x="68" y="10"/>
                  </a:lnTo>
                  <a:lnTo>
                    <a:pt x="66" y="6"/>
                  </a:lnTo>
                  <a:lnTo>
                    <a:pt x="66" y="6"/>
                  </a:lnTo>
                  <a:lnTo>
                    <a:pt x="64" y="4"/>
                  </a:lnTo>
                  <a:lnTo>
                    <a:pt x="60" y="2"/>
                  </a:lnTo>
                  <a:lnTo>
                    <a:pt x="58" y="0"/>
                  </a:lnTo>
                  <a:lnTo>
                    <a:pt x="54" y="2"/>
                  </a:lnTo>
                  <a:lnTo>
                    <a:pt x="54" y="2"/>
                  </a:lnTo>
                  <a:lnTo>
                    <a:pt x="50" y="4"/>
                  </a:lnTo>
                  <a:lnTo>
                    <a:pt x="46" y="6"/>
                  </a:lnTo>
                  <a:lnTo>
                    <a:pt x="46" y="10"/>
                  </a:lnTo>
                  <a:lnTo>
                    <a:pt x="46" y="12"/>
                  </a:lnTo>
                  <a:lnTo>
                    <a:pt x="46" y="12"/>
                  </a:lnTo>
                  <a:lnTo>
                    <a:pt x="46" y="16"/>
                  </a:lnTo>
                  <a:lnTo>
                    <a:pt x="44" y="20"/>
                  </a:lnTo>
                  <a:lnTo>
                    <a:pt x="40" y="24"/>
                  </a:lnTo>
                  <a:lnTo>
                    <a:pt x="40" y="24"/>
                  </a:lnTo>
                  <a:lnTo>
                    <a:pt x="36" y="24"/>
                  </a:lnTo>
                  <a:lnTo>
                    <a:pt x="30" y="22"/>
                  </a:lnTo>
                  <a:lnTo>
                    <a:pt x="30" y="22"/>
                  </a:lnTo>
                  <a:lnTo>
                    <a:pt x="28" y="20"/>
                  </a:lnTo>
                  <a:lnTo>
                    <a:pt x="24" y="20"/>
                  </a:lnTo>
                  <a:lnTo>
                    <a:pt x="22" y="22"/>
                  </a:lnTo>
                  <a:lnTo>
                    <a:pt x="18" y="24"/>
                  </a:lnTo>
                  <a:lnTo>
                    <a:pt x="18" y="24"/>
                  </a:lnTo>
                  <a:lnTo>
                    <a:pt x="16" y="28"/>
                  </a:lnTo>
                  <a:lnTo>
                    <a:pt x="14" y="32"/>
                  </a:lnTo>
                  <a:lnTo>
                    <a:pt x="16" y="34"/>
                  </a:lnTo>
                  <a:lnTo>
                    <a:pt x="16" y="36"/>
                  </a:lnTo>
                  <a:lnTo>
                    <a:pt x="16" y="36"/>
                  </a:lnTo>
                  <a:close/>
                  <a:moveTo>
                    <a:pt x="64" y="34"/>
                  </a:moveTo>
                  <a:lnTo>
                    <a:pt x="64" y="34"/>
                  </a:lnTo>
                  <a:lnTo>
                    <a:pt x="72" y="32"/>
                  </a:lnTo>
                  <a:lnTo>
                    <a:pt x="82" y="32"/>
                  </a:lnTo>
                  <a:lnTo>
                    <a:pt x="90" y="34"/>
                  </a:lnTo>
                  <a:lnTo>
                    <a:pt x="98" y="36"/>
                  </a:lnTo>
                  <a:lnTo>
                    <a:pt x="106" y="42"/>
                  </a:lnTo>
                  <a:lnTo>
                    <a:pt x="112" y="48"/>
                  </a:lnTo>
                  <a:lnTo>
                    <a:pt x="118" y="56"/>
                  </a:lnTo>
                  <a:lnTo>
                    <a:pt x="122" y="64"/>
                  </a:lnTo>
                  <a:lnTo>
                    <a:pt x="122" y="64"/>
                  </a:lnTo>
                  <a:lnTo>
                    <a:pt x="124" y="72"/>
                  </a:lnTo>
                  <a:lnTo>
                    <a:pt x="124" y="82"/>
                  </a:lnTo>
                  <a:lnTo>
                    <a:pt x="122" y="90"/>
                  </a:lnTo>
                  <a:lnTo>
                    <a:pt x="118" y="98"/>
                  </a:lnTo>
                  <a:lnTo>
                    <a:pt x="114" y="106"/>
                  </a:lnTo>
                  <a:lnTo>
                    <a:pt x="108" y="112"/>
                  </a:lnTo>
                  <a:lnTo>
                    <a:pt x="100" y="118"/>
                  </a:lnTo>
                  <a:lnTo>
                    <a:pt x="92" y="122"/>
                  </a:lnTo>
                  <a:lnTo>
                    <a:pt x="92" y="122"/>
                  </a:lnTo>
                  <a:lnTo>
                    <a:pt x="82" y="124"/>
                  </a:lnTo>
                  <a:lnTo>
                    <a:pt x="74" y="124"/>
                  </a:lnTo>
                  <a:lnTo>
                    <a:pt x="64" y="122"/>
                  </a:lnTo>
                  <a:lnTo>
                    <a:pt x="56" y="118"/>
                  </a:lnTo>
                  <a:lnTo>
                    <a:pt x="50" y="114"/>
                  </a:lnTo>
                  <a:lnTo>
                    <a:pt x="42" y="108"/>
                  </a:lnTo>
                  <a:lnTo>
                    <a:pt x="38" y="100"/>
                  </a:lnTo>
                  <a:lnTo>
                    <a:pt x="34" y="92"/>
                  </a:lnTo>
                  <a:lnTo>
                    <a:pt x="34" y="92"/>
                  </a:lnTo>
                  <a:lnTo>
                    <a:pt x="32" y="82"/>
                  </a:lnTo>
                  <a:lnTo>
                    <a:pt x="32" y="74"/>
                  </a:lnTo>
                  <a:lnTo>
                    <a:pt x="34" y="64"/>
                  </a:lnTo>
                  <a:lnTo>
                    <a:pt x="36" y="56"/>
                  </a:lnTo>
                  <a:lnTo>
                    <a:pt x="42" y="50"/>
                  </a:lnTo>
                  <a:lnTo>
                    <a:pt x="48" y="42"/>
                  </a:lnTo>
                  <a:lnTo>
                    <a:pt x="54" y="38"/>
                  </a:lnTo>
                  <a:lnTo>
                    <a:pt x="64" y="34"/>
                  </a:lnTo>
                  <a:lnTo>
                    <a:pt x="64" y="34"/>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23" name="Freeform 109"/>
            <p:cNvSpPr>
              <a:spLocks noEditPoints="1"/>
            </p:cNvSpPr>
            <p:nvPr/>
          </p:nvSpPr>
          <p:spPr bwMode="gray">
            <a:xfrm>
              <a:off x="10699750" y="2222500"/>
              <a:ext cx="158750" cy="158750"/>
            </a:xfrm>
            <a:custGeom>
              <a:avLst/>
              <a:gdLst/>
              <a:ahLst/>
              <a:cxnLst>
                <a:cxn ang="0">
                  <a:pos x="12" y="28"/>
                </a:cxn>
                <a:cxn ang="0">
                  <a:pos x="8" y="34"/>
                </a:cxn>
                <a:cxn ang="0">
                  <a:pos x="2" y="34"/>
                </a:cxn>
                <a:cxn ang="0">
                  <a:pos x="0" y="44"/>
                </a:cxn>
                <a:cxn ang="0">
                  <a:pos x="6" y="50"/>
                </a:cxn>
                <a:cxn ang="0">
                  <a:pos x="6" y="56"/>
                </a:cxn>
                <a:cxn ang="0">
                  <a:pos x="0" y="60"/>
                </a:cxn>
                <a:cxn ang="0">
                  <a:pos x="4" y="70"/>
                </a:cxn>
                <a:cxn ang="0">
                  <a:pos x="10" y="70"/>
                </a:cxn>
                <a:cxn ang="0">
                  <a:pos x="14" y="76"/>
                </a:cxn>
                <a:cxn ang="0">
                  <a:pos x="12" y="84"/>
                </a:cxn>
                <a:cxn ang="0">
                  <a:pos x="20" y="90"/>
                </a:cxn>
                <a:cxn ang="0">
                  <a:pos x="28" y="88"/>
                </a:cxn>
                <a:cxn ang="0">
                  <a:pos x="32" y="90"/>
                </a:cxn>
                <a:cxn ang="0">
                  <a:pos x="34" y="98"/>
                </a:cxn>
                <a:cxn ang="0">
                  <a:pos x="44" y="100"/>
                </a:cxn>
                <a:cxn ang="0">
                  <a:pos x="50" y="94"/>
                </a:cxn>
                <a:cxn ang="0">
                  <a:pos x="56" y="92"/>
                </a:cxn>
                <a:cxn ang="0">
                  <a:pos x="60" y="98"/>
                </a:cxn>
                <a:cxn ang="0">
                  <a:pos x="70" y="96"/>
                </a:cxn>
                <a:cxn ang="0">
                  <a:pos x="70" y="88"/>
                </a:cxn>
                <a:cxn ang="0">
                  <a:pos x="76" y="84"/>
                </a:cxn>
                <a:cxn ang="0">
                  <a:pos x="84" y="86"/>
                </a:cxn>
                <a:cxn ang="0">
                  <a:pos x="90" y="80"/>
                </a:cxn>
                <a:cxn ang="0">
                  <a:pos x="86" y="72"/>
                </a:cxn>
                <a:cxn ang="0">
                  <a:pos x="90" y="66"/>
                </a:cxn>
                <a:cxn ang="0">
                  <a:pos x="98" y="64"/>
                </a:cxn>
                <a:cxn ang="0">
                  <a:pos x="100" y="56"/>
                </a:cxn>
                <a:cxn ang="0">
                  <a:pos x="92" y="50"/>
                </a:cxn>
                <a:cxn ang="0">
                  <a:pos x="92" y="44"/>
                </a:cxn>
                <a:cxn ang="0">
                  <a:pos x="98" y="38"/>
                </a:cxn>
                <a:cxn ang="0">
                  <a:pos x="96" y="30"/>
                </a:cxn>
                <a:cxn ang="0">
                  <a:pos x="88" y="28"/>
                </a:cxn>
                <a:cxn ang="0">
                  <a:pos x="84" y="24"/>
                </a:cxn>
                <a:cxn ang="0">
                  <a:pos x="86" y="16"/>
                </a:cxn>
                <a:cxn ang="0">
                  <a:pos x="80" y="10"/>
                </a:cxn>
                <a:cxn ang="0">
                  <a:pos x="72" y="12"/>
                </a:cxn>
                <a:cxn ang="0">
                  <a:pos x="66" y="10"/>
                </a:cxn>
                <a:cxn ang="0">
                  <a:pos x="64" y="2"/>
                </a:cxn>
                <a:cxn ang="0">
                  <a:pos x="56" y="0"/>
                </a:cxn>
                <a:cxn ang="0">
                  <a:pos x="50" y="6"/>
                </a:cxn>
                <a:cxn ang="0">
                  <a:pos x="44" y="6"/>
                </a:cxn>
                <a:cxn ang="0">
                  <a:pos x="38" y="0"/>
                </a:cxn>
                <a:cxn ang="0">
                  <a:pos x="30" y="4"/>
                </a:cxn>
                <a:cxn ang="0">
                  <a:pos x="28" y="12"/>
                </a:cxn>
                <a:cxn ang="0">
                  <a:pos x="22" y="16"/>
                </a:cxn>
                <a:cxn ang="0">
                  <a:pos x="16" y="12"/>
                </a:cxn>
                <a:cxn ang="0">
                  <a:pos x="10" y="20"/>
                </a:cxn>
                <a:cxn ang="0">
                  <a:pos x="40" y="22"/>
                </a:cxn>
                <a:cxn ang="0">
                  <a:pos x="52" y="20"/>
                </a:cxn>
                <a:cxn ang="0">
                  <a:pos x="76" y="36"/>
                </a:cxn>
                <a:cxn ang="0">
                  <a:pos x="78" y="46"/>
                </a:cxn>
                <a:cxn ang="0">
                  <a:pos x="68" y="72"/>
                </a:cxn>
                <a:cxn ang="0">
                  <a:pos x="58" y="78"/>
                </a:cxn>
                <a:cxn ang="0">
                  <a:pos x="36" y="76"/>
                </a:cxn>
                <a:cxn ang="0">
                  <a:pos x="22" y="58"/>
                </a:cxn>
                <a:cxn ang="0">
                  <a:pos x="20" y="48"/>
                </a:cxn>
                <a:cxn ang="0">
                  <a:pos x="34" y="24"/>
                </a:cxn>
              </a:cxnLst>
              <a:rect l="0" t="0" r="r" b="b"/>
              <a:pathLst>
                <a:path w="100" h="100">
                  <a:moveTo>
                    <a:pt x="10" y="24"/>
                  </a:moveTo>
                  <a:lnTo>
                    <a:pt x="10" y="24"/>
                  </a:lnTo>
                  <a:lnTo>
                    <a:pt x="12" y="28"/>
                  </a:lnTo>
                  <a:lnTo>
                    <a:pt x="12" y="32"/>
                  </a:lnTo>
                  <a:lnTo>
                    <a:pt x="12" y="32"/>
                  </a:lnTo>
                  <a:lnTo>
                    <a:pt x="8" y="34"/>
                  </a:lnTo>
                  <a:lnTo>
                    <a:pt x="6" y="34"/>
                  </a:lnTo>
                  <a:lnTo>
                    <a:pt x="6" y="34"/>
                  </a:lnTo>
                  <a:lnTo>
                    <a:pt x="2" y="34"/>
                  </a:lnTo>
                  <a:lnTo>
                    <a:pt x="0" y="38"/>
                  </a:lnTo>
                  <a:lnTo>
                    <a:pt x="0" y="38"/>
                  </a:lnTo>
                  <a:lnTo>
                    <a:pt x="0" y="44"/>
                  </a:lnTo>
                  <a:lnTo>
                    <a:pt x="2" y="46"/>
                  </a:lnTo>
                  <a:lnTo>
                    <a:pt x="2" y="46"/>
                  </a:lnTo>
                  <a:lnTo>
                    <a:pt x="6" y="50"/>
                  </a:lnTo>
                  <a:lnTo>
                    <a:pt x="8" y="54"/>
                  </a:lnTo>
                  <a:lnTo>
                    <a:pt x="8" y="54"/>
                  </a:lnTo>
                  <a:lnTo>
                    <a:pt x="6" y="56"/>
                  </a:lnTo>
                  <a:lnTo>
                    <a:pt x="2" y="58"/>
                  </a:lnTo>
                  <a:lnTo>
                    <a:pt x="2" y="58"/>
                  </a:lnTo>
                  <a:lnTo>
                    <a:pt x="0" y="60"/>
                  </a:lnTo>
                  <a:lnTo>
                    <a:pt x="0" y="66"/>
                  </a:lnTo>
                  <a:lnTo>
                    <a:pt x="0" y="66"/>
                  </a:lnTo>
                  <a:lnTo>
                    <a:pt x="4" y="70"/>
                  </a:lnTo>
                  <a:lnTo>
                    <a:pt x="8" y="70"/>
                  </a:lnTo>
                  <a:lnTo>
                    <a:pt x="8" y="70"/>
                  </a:lnTo>
                  <a:lnTo>
                    <a:pt x="10" y="70"/>
                  </a:lnTo>
                  <a:lnTo>
                    <a:pt x="14" y="72"/>
                  </a:lnTo>
                  <a:lnTo>
                    <a:pt x="14" y="72"/>
                  </a:lnTo>
                  <a:lnTo>
                    <a:pt x="14" y="76"/>
                  </a:lnTo>
                  <a:lnTo>
                    <a:pt x="14" y="80"/>
                  </a:lnTo>
                  <a:lnTo>
                    <a:pt x="14" y="80"/>
                  </a:lnTo>
                  <a:lnTo>
                    <a:pt x="12" y="84"/>
                  </a:lnTo>
                  <a:lnTo>
                    <a:pt x="14" y="88"/>
                  </a:lnTo>
                  <a:lnTo>
                    <a:pt x="14" y="88"/>
                  </a:lnTo>
                  <a:lnTo>
                    <a:pt x="20" y="90"/>
                  </a:lnTo>
                  <a:lnTo>
                    <a:pt x="24" y="88"/>
                  </a:lnTo>
                  <a:lnTo>
                    <a:pt x="24" y="88"/>
                  </a:lnTo>
                  <a:lnTo>
                    <a:pt x="28" y="88"/>
                  </a:lnTo>
                  <a:lnTo>
                    <a:pt x="32" y="88"/>
                  </a:lnTo>
                  <a:lnTo>
                    <a:pt x="32" y="88"/>
                  </a:lnTo>
                  <a:lnTo>
                    <a:pt x="32" y="90"/>
                  </a:lnTo>
                  <a:lnTo>
                    <a:pt x="32" y="94"/>
                  </a:lnTo>
                  <a:lnTo>
                    <a:pt x="32" y="94"/>
                  </a:lnTo>
                  <a:lnTo>
                    <a:pt x="34" y="98"/>
                  </a:lnTo>
                  <a:lnTo>
                    <a:pt x="38" y="100"/>
                  </a:lnTo>
                  <a:lnTo>
                    <a:pt x="38" y="100"/>
                  </a:lnTo>
                  <a:lnTo>
                    <a:pt x="44" y="100"/>
                  </a:lnTo>
                  <a:lnTo>
                    <a:pt x="46" y="96"/>
                  </a:lnTo>
                  <a:lnTo>
                    <a:pt x="46" y="96"/>
                  </a:lnTo>
                  <a:lnTo>
                    <a:pt x="50" y="94"/>
                  </a:lnTo>
                  <a:lnTo>
                    <a:pt x="52" y="92"/>
                  </a:lnTo>
                  <a:lnTo>
                    <a:pt x="52" y="92"/>
                  </a:lnTo>
                  <a:lnTo>
                    <a:pt x="56" y="92"/>
                  </a:lnTo>
                  <a:lnTo>
                    <a:pt x="58" y="96"/>
                  </a:lnTo>
                  <a:lnTo>
                    <a:pt x="58" y="96"/>
                  </a:lnTo>
                  <a:lnTo>
                    <a:pt x="60" y="98"/>
                  </a:lnTo>
                  <a:lnTo>
                    <a:pt x="66" y="98"/>
                  </a:lnTo>
                  <a:lnTo>
                    <a:pt x="66" y="98"/>
                  </a:lnTo>
                  <a:lnTo>
                    <a:pt x="70" y="96"/>
                  </a:lnTo>
                  <a:lnTo>
                    <a:pt x="70" y="92"/>
                  </a:lnTo>
                  <a:lnTo>
                    <a:pt x="70" y="92"/>
                  </a:lnTo>
                  <a:lnTo>
                    <a:pt x="70" y="88"/>
                  </a:lnTo>
                  <a:lnTo>
                    <a:pt x="74" y="84"/>
                  </a:lnTo>
                  <a:lnTo>
                    <a:pt x="74" y="84"/>
                  </a:lnTo>
                  <a:lnTo>
                    <a:pt x="76" y="84"/>
                  </a:lnTo>
                  <a:lnTo>
                    <a:pt x="80" y="86"/>
                  </a:lnTo>
                  <a:lnTo>
                    <a:pt x="80" y="86"/>
                  </a:lnTo>
                  <a:lnTo>
                    <a:pt x="84" y="86"/>
                  </a:lnTo>
                  <a:lnTo>
                    <a:pt x="88" y="84"/>
                  </a:lnTo>
                  <a:lnTo>
                    <a:pt x="88" y="84"/>
                  </a:lnTo>
                  <a:lnTo>
                    <a:pt x="90" y="80"/>
                  </a:lnTo>
                  <a:lnTo>
                    <a:pt x="88" y="76"/>
                  </a:lnTo>
                  <a:lnTo>
                    <a:pt x="88" y="76"/>
                  </a:lnTo>
                  <a:lnTo>
                    <a:pt x="86" y="72"/>
                  </a:lnTo>
                  <a:lnTo>
                    <a:pt x="88" y="68"/>
                  </a:lnTo>
                  <a:lnTo>
                    <a:pt x="88" y="68"/>
                  </a:lnTo>
                  <a:lnTo>
                    <a:pt x="90" y="66"/>
                  </a:lnTo>
                  <a:lnTo>
                    <a:pt x="94" y="66"/>
                  </a:lnTo>
                  <a:lnTo>
                    <a:pt x="94" y="66"/>
                  </a:lnTo>
                  <a:lnTo>
                    <a:pt x="98" y="64"/>
                  </a:lnTo>
                  <a:lnTo>
                    <a:pt x="100" y="60"/>
                  </a:lnTo>
                  <a:lnTo>
                    <a:pt x="100" y="60"/>
                  </a:lnTo>
                  <a:lnTo>
                    <a:pt x="100" y="56"/>
                  </a:lnTo>
                  <a:lnTo>
                    <a:pt x="96" y="52"/>
                  </a:lnTo>
                  <a:lnTo>
                    <a:pt x="96" y="52"/>
                  </a:lnTo>
                  <a:lnTo>
                    <a:pt x="92" y="50"/>
                  </a:lnTo>
                  <a:lnTo>
                    <a:pt x="92" y="46"/>
                  </a:lnTo>
                  <a:lnTo>
                    <a:pt x="92" y="46"/>
                  </a:lnTo>
                  <a:lnTo>
                    <a:pt x="92" y="44"/>
                  </a:lnTo>
                  <a:lnTo>
                    <a:pt x="96" y="42"/>
                  </a:lnTo>
                  <a:lnTo>
                    <a:pt x="96" y="42"/>
                  </a:lnTo>
                  <a:lnTo>
                    <a:pt x="98" y="38"/>
                  </a:lnTo>
                  <a:lnTo>
                    <a:pt x="98" y="34"/>
                  </a:lnTo>
                  <a:lnTo>
                    <a:pt x="98" y="34"/>
                  </a:lnTo>
                  <a:lnTo>
                    <a:pt x="96" y="30"/>
                  </a:lnTo>
                  <a:lnTo>
                    <a:pt x="92" y="30"/>
                  </a:lnTo>
                  <a:lnTo>
                    <a:pt x="92" y="30"/>
                  </a:lnTo>
                  <a:lnTo>
                    <a:pt x="88" y="28"/>
                  </a:lnTo>
                  <a:lnTo>
                    <a:pt x="84" y="26"/>
                  </a:lnTo>
                  <a:lnTo>
                    <a:pt x="84" y="26"/>
                  </a:lnTo>
                  <a:lnTo>
                    <a:pt x="84" y="24"/>
                  </a:lnTo>
                  <a:lnTo>
                    <a:pt x="86" y="20"/>
                  </a:lnTo>
                  <a:lnTo>
                    <a:pt x="86" y="20"/>
                  </a:lnTo>
                  <a:lnTo>
                    <a:pt x="86" y="16"/>
                  </a:lnTo>
                  <a:lnTo>
                    <a:pt x="84" y="12"/>
                  </a:lnTo>
                  <a:lnTo>
                    <a:pt x="84" y="12"/>
                  </a:lnTo>
                  <a:lnTo>
                    <a:pt x="80" y="10"/>
                  </a:lnTo>
                  <a:lnTo>
                    <a:pt x="76" y="10"/>
                  </a:lnTo>
                  <a:lnTo>
                    <a:pt x="76" y="10"/>
                  </a:lnTo>
                  <a:lnTo>
                    <a:pt x="72" y="12"/>
                  </a:lnTo>
                  <a:lnTo>
                    <a:pt x="68" y="12"/>
                  </a:lnTo>
                  <a:lnTo>
                    <a:pt x="68" y="12"/>
                  </a:lnTo>
                  <a:lnTo>
                    <a:pt x="66" y="10"/>
                  </a:lnTo>
                  <a:lnTo>
                    <a:pt x="66" y="6"/>
                  </a:lnTo>
                  <a:lnTo>
                    <a:pt x="66" y="6"/>
                  </a:lnTo>
                  <a:lnTo>
                    <a:pt x="64" y="2"/>
                  </a:lnTo>
                  <a:lnTo>
                    <a:pt x="60" y="0"/>
                  </a:lnTo>
                  <a:lnTo>
                    <a:pt x="60" y="0"/>
                  </a:lnTo>
                  <a:lnTo>
                    <a:pt x="56" y="0"/>
                  </a:lnTo>
                  <a:lnTo>
                    <a:pt x="52" y="2"/>
                  </a:lnTo>
                  <a:lnTo>
                    <a:pt x="52" y="2"/>
                  </a:lnTo>
                  <a:lnTo>
                    <a:pt x="50" y="6"/>
                  </a:lnTo>
                  <a:lnTo>
                    <a:pt x="46" y="8"/>
                  </a:lnTo>
                  <a:lnTo>
                    <a:pt x="46" y="8"/>
                  </a:lnTo>
                  <a:lnTo>
                    <a:pt x="44" y="6"/>
                  </a:lnTo>
                  <a:lnTo>
                    <a:pt x="42" y="4"/>
                  </a:lnTo>
                  <a:lnTo>
                    <a:pt x="42" y="4"/>
                  </a:lnTo>
                  <a:lnTo>
                    <a:pt x="38" y="0"/>
                  </a:lnTo>
                  <a:lnTo>
                    <a:pt x="34" y="0"/>
                  </a:lnTo>
                  <a:lnTo>
                    <a:pt x="34" y="0"/>
                  </a:lnTo>
                  <a:lnTo>
                    <a:pt x="30" y="4"/>
                  </a:lnTo>
                  <a:lnTo>
                    <a:pt x="28" y="8"/>
                  </a:lnTo>
                  <a:lnTo>
                    <a:pt x="28" y="8"/>
                  </a:lnTo>
                  <a:lnTo>
                    <a:pt x="28" y="12"/>
                  </a:lnTo>
                  <a:lnTo>
                    <a:pt x="26" y="16"/>
                  </a:lnTo>
                  <a:lnTo>
                    <a:pt x="26" y="16"/>
                  </a:lnTo>
                  <a:lnTo>
                    <a:pt x="22" y="16"/>
                  </a:lnTo>
                  <a:lnTo>
                    <a:pt x="20" y="14"/>
                  </a:lnTo>
                  <a:lnTo>
                    <a:pt x="20" y="14"/>
                  </a:lnTo>
                  <a:lnTo>
                    <a:pt x="16" y="12"/>
                  </a:lnTo>
                  <a:lnTo>
                    <a:pt x="12" y="16"/>
                  </a:lnTo>
                  <a:lnTo>
                    <a:pt x="12" y="16"/>
                  </a:lnTo>
                  <a:lnTo>
                    <a:pt x="10" y="20"/>
                  </a:lnTo>
                  <a:lnTo>
                    <a:pt x="10" y="24"/>
                  </a:lnTo>
                  <a:lnTo>
                    <a:pt x="10" y="24"/>
                  </a:lnTo>
                  <a:close/>
                  <a:moveTo>
                    <a:pt x="40" y="22"/>
                  </a:moveTo>
                  <a:lnTo>
                    <a:pt x="40" y="22"/>
                  </a:lnTo>
                  <a:lnTo>
                    <a:pt x="46" y="20"/>
                  </a:lnTo>
                  <a:lnTo>
                    <a:pt x="52" y="20"/>
                  </a:lnTo>
                  <a:lnTo>
                    <a:pt x="62" y="24"/>
                  </a:lnTo>
                  <a:lnTo>
                    <a:pt x="72" y="30"/>
                  </a:lnTo>
                  <a:lnTo>
                    <a:pt x="76" y="36"/>
                  </a:lnTo>
                  <a:lnTo>
                    <a:pt x="78" y="40"/>
                  </a:lnTo>
                  <a:lnTo>
                    <a:pt x="78" y="40"/>
                  </a:lnTo>
                  <a:lnTo>
                    <a:pt x="78" y="46"/>
                  </a:lnTo>
                  <a:lnTo>
                    <a:pt x="78" y="52"/>
                  </a:lnTo>
                  <a:lnTo>
                    <a:pt x="76" y="64"/>
                  </a:lnTo>
                  <a:lnTo>
                    <a:pt x="68" y="72"/>
                  </a:lnTo>
                  <a:lnTo>
                    <a:pt x="64" y="76"/>
                  </a:lnTo>
                  <a:lnTo>
                    <a:pt x="58" y="78"/>
                  </a:lnTo>
                  <a:lnTo>
                    <a:pt x="58" y="78"/>
                  </a:lnTo>
                  <a:lnTo>
                    <a:pt x="52" y="80"/>
                  </a:lnTo>
                  <a:lnTo>
                    <a:pt x="46" y="80"/>
                  </a:lnTo>
                  <a:lnTo>
                    <a:pt x="36" y="76"/>
                  </a:lnTo>
                  <a:lnTo>
                    <a:pt x="26" y="70"/>
                  </a:lnTo>
                  <a:lnTo>
                    <a:pt x="24" y="64"/>
                  </a:lnTo>
                  <a:lnTo>
                    <a:pt x="22" y="58"/>
                  </a:lnTo>
                  <a:lnTo>
                    <a:pt x="22" y="58"/>
                  </a:lnTo>
                  <a:lnTo>
                    <a:pt x="20" y="52"/>
                  </a:lnTo>
                  <a:lnTo>
                    <a:pt x="20" y="48"/>
                  </a:lnTo>
                  <a:lnTo>
                    <a:pt x="24" y="36"/>
                  </a:lnTo>
                  <a:lnTo>
                    <a:pt x="30" y="28"/>
                  </a:lnTo>
                  <a:lnTo>
                    <a:pt x="34" y="24"/>
                  </a:lnTo>
                  <a:lnTo>
                    <a:pt x="40" y="22"/>
                  </a:lnTo>
                  <a:lnTo>
                    <a:pt x="40" y="22"/>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24" name="Freeform 110"/>
            <p:cNvSpPr>
              <a:spLocks noEditPoints="1"/>
            </p:cNvSpPr>
            <p:nvPr/>
          </p:nvSpPr>
          <p:spPr bwMode="gray">
            <a:xfrm>
              <a:off x="10699750" y="2381250"/>
              <a:ext cx="120650" cy="123825"/>
            </a:xfrm>
            <a:custGeom>
              <a:avLst/>
              <a:gdLst/>
              <a:ahLst/>
              <a:cxnLst>
                <a:cxn ang="0">
                  <a:pos x="10" y="22"/>
                </a:cxn>
                <a:cxn ang="0">
                  <a:pos x="8" y="28"/>
                </a:cxn>
                <a:cxn ang="0">
                  <a:pos x="2" y="28"/>
                </a:cxn>
                <a:cxn ang="0">
                  <a:pos x="0" y="36"/>
                </a:cxn>
                <a:cxn ang="0">
                  <a:pos x="4" y="40"/>
                </a:cxn>
                <a:cxn ang="0">
                  <a:pos x="4" y="44"/>
                </a:cxn>
                <a:cxn ang="0">
                  <a:pos x="0" y="48"/>
                </a:cxn>
                <a:cxn ang="0">
                  <a:pos x="2" y="54"/>
                </a:cxn>
                <a:cxn ang="0">
                  <a:pos x="8" y="56"/>
                </a:cxn>
                <a:cxn ang="0">
                  <a:pos x="10" y="60"/>
                </a:cxn>
                <a:cxn ang="0">
                  <a:pos x="10" y="66"/>
                </a:cxn>
                <a:cxn ang="0">
                  <a:pos x="14" y="70"/>
                </a:cxn>
                <a:cxn ang="0">
                  <a:pos x="22" y="68"/>
                </a:cxn>
                <a:cxn ang="0">
                  <a:pos x="26" y="70"/>
                </a:cxn>
                <a:cxn ang="0">
                  <a:pos x="26" y="76"/>
                </a:cxn>
                <a:cxn ang="0">
                  <a:pos x="34" y="78"/>
                </a:cxn>
                <a:cxn ang="0">
                  <a:pos x="38" y="74"/>
                </a:cxn>
                <a:cxn ang="0">
                  <a:pos x="42" y="72"/>
                </a:cxn>
                <a:cxn ang="0">
                  <a:pos x="46" y="78"/>
                </a:cxn>
                <a:cxn ang="0">
                  <a:pos x="54" y="76"/>
                </a:cxn>
                <a:cxn ang="0">
                  <a:pos x="54" y="68"/>
                </a:cxn>
                <a:cxn ang="0">
                  <a:pos x="58" y="66"/>
                </a:cxn>
                <a:cxn ang="0">
                  <a:pos x="64" y="68"/>
                </a:cxn>
                <a:cxn ang="0">
                  <a:pos x="70" y="62"/>
                </a:cxn>
                <a:cxn ang="0">
                  <a:pos x="66" y="56"/>
                </a:cxn>
                <a:cxn ang="0">
                  <a:pos x="70" y="52"/>
                </a:cxn>
                <a:cxn ang="0">
                  <a:pos x="74" y="52"/>
                </a:cxn>
                <a:cxn ang="0">
                  <a:pos x="76" y="44"/>
                </a:cxn>
                <a:cxn ang="0">
                  <a:pos x="72" y="40"/>
                </a:cxn>
                <a:cxn ang="0">
                  <a:pos x="72" y="36"/>
                </a:cxn>
                <a:cxn ang="0">
                  <a:pos x="76" y="32"/>
                </a:cxn>
                <a:cxn ang="0">
                  <a:pos x="74" y="24"/>
                </a:cxn>
                <a:cxn ang="0">
                  <a:pos x="68" y="24"/>
                </a:cxn>
                <a:cxn ang="0">
                  <a:pos x="64" y="20"/>
                </a:cxn>
                <a:cxn ang="0">
                  <a:pos x="66" y="14"/>
                </a:cxn>
                <a:cxn ang="0">
                  <a:pos x="62" y="8"/>
                </a:cxn>
                <a:cxn ang="0">
                  <a:pos x="54" y="10"/>
                </a:cxn>
                <a:cxn ang="0">
                  <a:pos x="50" y="8"/>
                </a:cxn>
                <a:cxn ang="0">
                  <a:pos x="50" y="2"/>
                </a:cxn>
                <a:cxn ang="0">
                  <a:pos x="42" y="2"/>
                </a:cxn>
                <a:cxn ang="0">
                  <a:pos x="38" y="6"/>
                </a:cxn>
                <a:cxn ang="0">
                  <a:pos x="34" y="6"/>
                </a:cxn>
                <a:cxn ang="0">
                  <a:pos x="30" y="2"/>
                </a:cxn>
                <a:cxn ang="0">
                  <a:pos x="22" y="4"/>
                </a:cxn>
                <a:cxn ang="0">
                  <a:pos x="22" y="10"/>
                </a:cxn>
                <a:cxn ang="0">
                  <a:pos x="18" y="14"/>
                </a:cxn>
                <a:cxn ang="0">
                  <a:pos x="12" y="12"/>
                </a:cxn>
                <a:cxn ang="0">
                  <a:pos x="8" y="16"/>
                </a:cxn>
                <a:cxn ang="0">
                  <a:pos x="32" y="18"/>
                </a:cxn>
                <a:cxn ang="0">
                  <a:pos x="48" y="20"/>
                </a:cxn>
                <a:cxn ang="0">
                  <a:pos x="60" y="32"/>
                </a:cxn>
                <a:cxn ang="0">
                  <a:pos x="52" y="56"/>
                </a:cxn>
                <a:cxn ang="0">
                  <a:pos x="36" y="62"/>
                </a:cxn>
                <a:cxn ang="0">
                  <a:pos x="16" y="46"/>
                </a:cxn>
                <a:cxn ang="0">
                  <a:pos x="18" y="30"/>
                </a:cxn>
                <a:cxn ang="0">
                  <a:pos x="32" y="18"/>
                </a:cxn>
              </a:cxnLst>
              <a:rect l="0" t="0" r="r" b="b"/>
              <a:pathLst>
                <a:path w="76" h="78">
                  <a:moveTo>
                    <a:pt x="8" y="20"/>
                  </a:moveTo>
                  <a:lnTo>
                    <a:pt x="8" y="20"/>
                  </a:lnTo>
                  <a:lnTo>
                    <a:pt x="10" y="22"/>
                  </a:lnTo>
                  <a:lnTo>
                    <a:pt x="8" y="26"/>
                  </a:lnTo>
                  <a:lnTo>
                    <a:pt x="8" y="26"/>
                  </a:lnTo>
                  <a:lnTo>
                    <a:pt x="8" y="28"/>
                  </a:lnTo>
                  <a:lnTo>
                    <a:pt x="4" y="28"/>
                  </a:lnTo>
                  <a:lnTo>
                    <a:pt x="4" y="28"/>
                  </a:lnTo>
                  <a:lnTo>
                    <a:pt x="2" y="28"/>
                  </a:lnTo>
                  <a:lnTo>
                    <a:pt x="0" y="32"/>
                  </a:lnTo>
                  <a:lnTo>
                    <a:pt x="0" y="32"/>
                  </a:lnTo>
                  <a:lnTo>
                    <a:pt x="0" y="36"/>
                  </a:lnTo>
                  <a:lnTo>
                    <a:pt x="2" y="38"/>
                  </a:lnTo>
                  <a:lnTo>
                    <a:pt x="2" y="38"/>
                  </a:lnTo>
                  <a:lnTo>
                    <a:pt x="4" y="40"/>
                  </a:lnTo>
                  <a:lnTo>
                    <a:pt x="6" y="42"/>
                  </a:lnTo>
                  <a:lnTo>
                    <a:pt x="6" y="42"/>
                  </a:lnTo>
                  <a:lnTo>
                    <a:pt x="4" y="44"/>
                  </a:lnTo>
                  <a:lnTo>
                    <a:pt x="2" y="46"/>
                  </a:lnTo>
                  <a:lnTo>
                    <a:pt x="2" y="46"/>
                  </a:lnTo>
                  <a:lnTo>
                    <a:pt x="0" y="48"/>
                  </a:lnTo>
                  <a:lnTo>
                    <a:pt x="0" y="52"/>
                  </a:lnTo>
                  <a:lnTo>
                    <a:pt x="0" y="52"/>
                  </a:lnTo>
                  <a:lnTo>
                    <a:pt x="2" y="54"/>
                  </a:lnTo>
                  <a:lnTo>
                    <a:pt x="6" y="56"/>
                  </a:lnTo>
                  <a:lnTo>
                    <a:pt x="6" y="56"/>
                  </a:lnTo>
                  <a:lnTo>
                    <a:pt x="8" y="56"/>
                  </a:lnTo>
                  <a:lnTo>
                    <a:pt x="10" y="56"/>
                  </a:lnTo>
                  <a:lnTo>
                    <a:pt x="10" y="56"/>
                  </a:lnTo>
                  <a:lnTo>
                    <a:pt x="10" y="60"/>
                  </a:lnTo>
                  <a:lnTo>
                    <a:pt x="10" y="62"/>
                  </a:lnTo>
                  <a:lnTo>
                    <a:pt x="10" y="62"/>
                  </a:lnTo>
                  <a:lnTo>
                    <a:pt x="10" y="66"/>
                  </a:lnTo>
                  <a:lnTo>
                    <a:pt x="12" y="70"/>
                  </a:lnTo>
                  <a:lnTo>
                    <a:pt x="12" y="70"/>
                  </a:lnTo>
                  <a:lnTo>
                    <a:pt x="14" y="70"/>
                  </a:lnTo>
                  <a:lnTo>
                    <a:pt x="18" y="70"/>
                  </a:lnTo>
                  <a:lnTo>
                    <a:pt x="18" y="70"/>
                  </a:lnTo>
                  <a:lnTo>
                    <a:pt x="22" y="68"/>
                  </a:lnTo>
                  <a:lnTo>
                    <a:pt x="24" y="68"/>
                  </a:lnTo>
                  <a:lnTo>
                    <a:pt x="24" y="68"/>
                  </a:lnTo>
                  <a:lnTo>
                    <a:pt x="26" y="70"/>
                  </a:lnTo>
                  <a:lnTo>
                    <a:pt x="26" y="74"/>
                  </a:lnTo>
                  <a:lnTo>
                    <a:pt x="26" y="74"/>
                  </a:lnTo>
                  <a:lnTo>
                    <a:pt x="26" y="76"/>
                  </a:lnTo>
                  <a:lnTo>
                    <a:pt x="30" y="78"/>
                  </a:lnTo>
                  <a:lnTo>
                    <a:pt x="30" y="78"/>
                  </a:lnTo>
                  <a:lnTo>
                    <a:pt x="34" y="78"/>
                  </a:lnTo>
                  <a:lnTo>
                    <a:pt x="36" y="76"/>
                  </a:lnTo>
                  <a:lnTo>
                    <a:pt x="36" y="76"/>
                  </a:lnTo>
                  <a:lnTo>
                    <a:pt x="38" y="74"/>
                  </a:lnTo>
                  <a:lnTo>
                    <a:pt x="40" y="72"/>
                  </a:lnTo>
                  <a:lnTo>
                    <a:pt x="40" y="72"/>
                  </a:lnTo>
                  <a:lnTo>
                    <a:pt x="42" y="72"/>
                  </a:lnTo>
                  <a:lnTo>
                    <a:pt x="44" y="76"/>
                  </a:lnTo>
                  <a:lnTo>
                    <a:pt x="44" y="76"/>
                  </a:lnTo>
                  <a:lnTo>
                    <a:pt x="46" y="78"/>
                  </a:lnTo>
                  <a:lnTo>
                    <a:pt x="50" y="78"/>
                  </a:lnTo>
                  <a:lnTo>
                    <a:pt x="50" y="78"/>
                  </a:lnTo>
                  <a:lnTo>
                    <a:pt x="54" y="76"/>
                  </a:lnTo>
                  <a:lnTo>
                    <a:pt x="54" y="72"/>
                  </a:lnTo>
                  <a:lnTo>
                    <a:pt x="54" y="72"/>
                  </a:lnTo>
                  <a:lnTo>
                    <a:pt x="54" y="68"/>
                  </a:lnTo>
                  <a:lnTo>
                    <a:pt x="56" y="66"/>
                  </a:lnTo>
                  <a:lnTo>
                    <a:pt x="56" y="66"/>
                  </a:lnTo>
                  <a:lnTo>
                    <a:pt x="58" y="66"/>
                  </a:lnTo>
                  <a:lnTo>
                    <a:pt x="62" y="68"/>
                  </a:lnTo>
                  <a:lnTo>
                    <a:pt x="62" y="68"/>
                  </a:lnTo>
                  <a:lnTo>
                    <a:pt x="64" y="68"/>
                  </a:lnTo>
                  <a:lnTo>
                    <a:pt x="68" y="66"/>
                  </a:lnTo>
                  <a:lnTo>
                    <a:pt x="68" y="66"/>
                  </a:lnTo>
                  <a:lnTo>
                    <a:pt x="70" y="62"/>
                  </a:lnTo>
                  <a:lnTo>
                    <a:pt x="68" y="60"/>
                  </a:lnTo>
                  <a:lnTo>
                    <a:pt x="68" y="60"/>
                  </a:lnTo>
                  <a:lnTo>
                    <a:pt x="66" y="56"/>
                  </a:lnTo>
                  <a:lnTo>
                    <a:pt x="68" y="54"/>
                  </a:lnTo>
                  <a:lnTo>
                    <a:pt x="68" y="54"/>
                  </a:lnTo>
                  <a:lnTo>
                    <a:pt x="70" y="52"/>
                  </a:lnTo>
                  <a:lnTo>
                    <a:pt x="72" y="52"/>
                  </a:lnTo>
                  <a:lnTo>
                    <a:pt x="72" y="52"/>
                  </a:lnTo>
                  <a:lnTo>
                    <a:pt x="74" y="52"/>
                  </a:lnTo>
                  <a:lnTo>
                    <a:pt x="76" y="48"/>
                  </a:lnTo>
                  <a:lnTo>
                    <a:pt x="76" y="48"/>
                  </a:lnTo>
                  <a:lnTo>
                    <a:pt x="76" y="44"/>
                  </a:lnTo>
                  <a:lnTo>
                    <a:pt x="74" y="42"/>
                  </a:lnTo>
                  <a:lnTo>
                    <a:pt x="74" y="42"/>
                  </a:lnTo>
                  <a:lnTo>
                    <a:pt x="72" y="40"/>
                  </a:lnTo>
                  <a:lnTo>
                    <a:pt x="70" y="38"/>
                  </a:lnTo>
                  <a:lnTo>
                    <a:pt x="70" y="38"/>
                  </a:lnTo>
                  <a:lnTo>
                    <a:pt x="72" y="36"/>
                  </a:lnTo>
                  <a:lnTo>
                    <a:pt x="74" y="34"/>
                  </a:lnTo>
                  <a:lnTo>
                    <a:pt x="74" y="34"/>
                  </a:lnTo>
                  <a:lnTo>
                    <a:pt x="76" y="32"/>
                  </a:lnTo>
                  <a:lnTo>
                    <a:pt x="76" y="28"/>
                  </a:lnTo>
                  <a:lnTo>
                    <a:pt x="76" y="28"/>
                  </a:lnTo>
                  <a:lnTo>
                    <a:pt x="74" y="24"/>
                  </a:lnTo>
                  <a:lnTo>
                    <a:pt x="70" y="24"/>
                  </a:lnTo>
                  <a:lnTo>
                    <a:pt x="70" y="24"/>
                  </a:lnTo>
                  <a:lnTo>
                    <a:pt x="68" y="24"/>
                  </a:lnTo>
                  <a:lnTo>
                    <a:pt x="64" y="22"/>
                  </a:lnTo>
                  <a:lnTo>
                    <a:pt x="64" y="22"/>
                  </a:lnTo>
                  <a:lnTo>
                    <a:pt x="64" y="20"/>
                  </a:lnTo>
                  <a:lnTo>
                    <a:pt x="66" y="16"/>
                  </a:lnTo>
                  <a:lnTo>
                    <a:pt x="66" y="16"/>
                  </a:lnTo>
                  <a:lnTo>
                    <a:pt x="66" y="14"/>
                  </a:lnTo>
                  <a:lnTo>
                    <a:pt x="64" y="10"/>
                  </a:lnTo>
                  <a:lnTo>
                    <a:pt x="64" y="10"/>
                  </a:lnTo>
                  <a:lnTo>
                    <a:pt x="62" y="8"/>
                  </a:lnTo>
                  <a:lnTo>
                    <a:pt x="58" y="10"/>
                  </a:lnTo>
                  <a:lnTo>
                    <a:pt x="58" y="10"/>
                  </a:lnTo>
                  <a:lnTo>
                    <a:pt x="54" y="10"/>
                  </a:lnTo>
                  <a:lnTo>
                    <a:pt x="52" y="10"/>
                  </a:lnTo>
                  <a:lnTo>
                    <a:pt x="52" y="10"/>
                  </a:lnTo>
                  <a:lnTo>
                    <a:pt x="50" y="8"/>
                  </a:lnTo>
                  <a:lnTo>
                    <a:pt x="50" y="6"/>
                  </a:lnTo>
                  <a:lnTo>
                    <a:pt x="50" y="6"/>
                  </a:lnTo>
                  <a:lnTo>
                    <a:pt x="50" y="2"/>
                  </a:lnTo>
                  <a:lnTo>
                    <a:pt x="46" y="0"/>
                  </a:lnTo>
                  <a:lnTo>
                    <a:pt x="46" y="0"/>
                  </a:lnTo>
                  <a:lnTo>
                    <a:pt x="42" y="2"/>
                  </a:lnTo>
                  <a:lnTo>
                    <a:pt x="40" y="4"/>
                  </a:lnTo>
                  <a:lnTo>
                    <a:pt x="40" y="4"/>
                  </a:lnTo>
                  <a:lnTo>
                    <a:pt x="38" y="6"/>
                  </a:lnTo>
                  <a:lnTo>
                    <a:pt x="36" y="8"/>
                  </a:lnTo>
                  <a:lnTo>
                    <a:pt x="36" y="8"/>
                  </a:lnTo>
                  <a:lnTo>
                    <a:pt x="34" y="6"/>
                  </a:lnTo>
                  <a:lnTo>
                    <a:pt x="32" y="4"/>
                  </a:lnTo>
                  <a:lnTo>
                    <a:pt x="32" y="4"/>
                  </a:lnTo>
                  <a:lnTo>
                    <a:pt x="30" y="2"/>
                  </a:lnTo>
                  <a:lnTo>
                    <a:pt x="26" y="2"/>
                  </a:lnTo>
                  <a:lnTo>
                    <a:pt x="26" y="2"/>
                  </a:lnTo>
                  <a:lnTo>
                    <a:pt x="22" y="4"/>
                  </a:lnTo>
                  <a:lnTo>
                    <a:pt x="22" y="8"/>
                  </a:lnTo>
                  <a:lnTo>
                    <a:pt x="22" y="8"/>
                  </a:lnTo>
                  <a:lnTo>
                    <a:pt x="22" y="10"/>
                  </a:lnTo>
                  <a:lnTo>
                    <a:pt x="20" y="14"/>
                  </a:lnTo>
                  <a:lnTo>
                    <a:pt x="20" y="14"/>
                  </a:lnTo>
                  <a:lnTo>
                    <a:pt x="18" y="14"/>
                  </a:lnTo>
                  <a:lnTo>
                    <a:pt x="16" y="12"/>
                  </a:lnTo>
                  <a:lnTo>
                    <a:pt x="16" y="12"/>
                  </a:lnTo>
                  <a:lnTo>
                    <a:pt x="12" y="12"/>
                  </a:lnTo>
                  <a:lnTo>
                    <a:pt x="8" y="14"/>
                  </a:lnTo>
                  <a:lnTo>
                    <a:pt x="8" y="14"/>
                  </a:lnTo>
                  <a:lnTo>
                    <a:pt x="8" y="16"/>
                  </a:lnTo>
                  <a:lnTo>
                    <a:pt x="8" y="20"/>
                  </a:lnTo>
                  <a:lnTo>
                    <a:pt x="8" y="20"/>
                  </a:lnTo>
                  <a:close/>
                  <a:moveTo>
                    <a:pt x="32" y="18"/>
                  </a:moveTo>
                  <a:lnTo>
                    <a:pt x="32" y="18"/>
                  </a:lnTo>
                  <a:lnTo>
                    <a:pt x="40" y="18"/>
                  </a:lnTo>
                  <a:lnTo>
                    <a:pt x="48" y="20"/>
                  </a:lnTo>
                  <a:lnTo>
                    <a:pt x="56" y="24"/>
                  </a:lnTo>
                  <a:lnTo>
                    <a:pt x="60" y="32"/>
                  </a:lnTo>
                  <a:lnTo>
                    <a:pt x="60" y="32"/>
                  </a:lnTo>
                  <a:lnTo>
                    <a:pt x="60" y="42"/>
                  </a:lnTo>
                  <a:lnTo>
                    <a:pt x="58" y="50"/>
                  </a:lnTo>
                  <a:lnTo>
                    <a:pt x="52" y="56"/>
                  </a:lnTo>
                  <a:lnTo>
                    <a:pt x="46" y="62"/>
                  </a:lnTo>
                  <a:lnTo>
                    <a:pt x="46" y="62"/>
                  </a:lnTo>
                  <a:lnTo>
                    <a:pt x="36" y="62"/>
                  </a:lnTo>
                  <a:lnTo>
                    <a:pt x="28" y="60"/>
                  </a:lnTo>
                  <a:lnTo>
                    <a:pt x="20" y="54"/>
                  </a:lnTo>
                  <a:lnTo>
                    <a:pt x="16" y="46"/>
                  </a:lnTo>
                  <a:lnTo>
                    <a:pt x="16" y="46"/>
                  </a:lnTo>
                  <a:lnTo>
                    <a:pt x="16" y="38"/>
                  </a:lnTo>
                  <a:lnTo>
                    <a:pt x="18" y="30"/>
                  </a:lnTo>
                  <a:lnTo>
                    <a:pt x="24" y="22"/>
                  </a:lnTo>
                  <a:lnTo>
                    <a:pt x="32" y="18"/>
                  </a:lnTo>
                  <a:lnTo>
                    <a:pt x="32" y="18"/>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grpSp>
      <p:grpSp>
        <p:nvGrpSpPr>
          <p:cNvPr id="25" name="组合 69"/>
          <p:cNvGrpSpPr/>
          <p:nvPr/>
        </p:nvGrpSpPr>
        <p:grpSpPr bwMode="gray">
          <a:xfrm>
            <a:off x="895116" y="4319875"/>
            <a:ext cx="396675" cy="398258"/>
            <a:chOff x="4110038" y="3451225"/>
            <a:chExt cx="1279526" cy="1174750"/>
          </a:xfrm>
          <a:solidFill>
            <a:srgbClr val="56C4D2"/>
          </a:solidFill>
        </p:grpSpPr>
        <p:sp>
          <p:nvSpPr>
            <p:cNvPr id="26" name="Freeform 64"/>
            <p:cNvSpPr>
              <a:spLocks noEditPoints="1"/>
            </p:cNvSpPr>
            <p:nvPr/>
          </p:nvSpPr>
          <p:spPr bwMode="gray">
            <a:xfrm>
              <a:off x="4429126" y="3451225"/>
              <a:ext cx="960438" cy="1174750"/>
            </a:xfrm>
            <a:custGeom>
              <a:avLst/>
              <a:gdLst/>
              <a:ahLst/>
              <a:cxnLst>
                <a:cxn ang="0">
                  <a:pos x="9095" y="178"/>
                </a:cxn>
                <a:cxn ang="0">
                  <a:pos x="8934" y="71"/>
                </a:cxn>
                <a:cxn ang="0">
                  <a:pos x="8721" y="71"/>
                </a:cxn>
                <a:cxn ang="0">
                  <a:pos x="3324" y="34"/>
                </a:cxn>
                <a:cxn ang="0">
                  <a:pos x="3160" y="0"/>
                </a:cxn>
                <a:cxn ang="0">
                  <a:pos x="53" y="1018"/>
                </a:cxn>
                <a:cxn ang="0">
                  <a:pos x="0" y="1162"/>
                </a:cxn>
                <a:cxn ang="0">
                  <a:pos x="2663" y="9420"/>
                </a:cxn>
                <a:cxn ang="0">
                  <a:pos x="2663" y="9615"/>
                </a:cxn>
                <a:cxn ang="0">
                  <a:pos x="2144" y="10616"/>
                </a:cxn>
                <a:cxn ang="0">
                  <a:pos x="2054" y="11224"/>
                </a:cxn>
                <a:cxn ang="0">
                  <a:pos x="2554" y="12868"/>
                </a:cxn>
                <a:cxn ang="0">
                  <a:pos x="3056" y="14262"/>
                </a:cxn>
                <a:cxn ang="0">
                  <a:pos x="3305" y="14440"/>
                </a:cxn>
                <a:cxn ang="0">
                  <a:pos x="3627" y="14424"/>
                </a:cxn>
                <a:cxn ang="0">
                  <a:pos x="3860" y="14280"/>
                </a:cxn>
                <a:cxn ang="0">
                  <a:pos x="3984" y="14065"/>
                </a:cxn>
                <a:cxn ang="0">
                  <a:pos x="4020" y="13869"/>
                </a:cxn>
                <a:cxn ang="0">
                  <a:pos x="4164" y="14262"/>
                </a:cxn>
                <a:cxn ang="0">
                  <a:pos x="4502" y="14532"/>
                </a:cxn>
                <a:cxn ang="0">
                  <a:pos x="4966" y="14550"/>
                </a:cxn>
                <a:cxn ang="0">
                  <a:pos x="5218" y="14406"/>
                </a:cxn>
                <a:cxn ang="0">
                  <a:pos x="5380" y="14191"/>
                </a:cxn>
                <a:cxn ang="0">
                  <a:pos x="5449" y="13995"/>
                </a:cxn>
                <a:cxn ang="0">
                  <a:pos x="5485" y="13995"/>
                </a:cxn>
                <a:cxn ang="0">
                  <a:pos x="5700" y="14495"/>
                </a:cxn>
                <a:cxn ang="0">
                  <a:pos x="6093" y="14765"/>
                </a:cxn>
                <a:cxn ang="0">
                  <a:pos x="6611" y="14765"/>
                </a:cxn>
                <a:cxn ang="0">
                  <a:pos x="6897" y="14602"/>
                </a:cxn>
                <a:cxn ang="0">
                  <a:pos x="7095" y="14351"/>
                </a:cxn>
                <a:cxn ang="0">
                  <a:pos x="7183" y="14136"/>
                </a:cxn>
                <a:cxn ang="0">
                  <a:pos x="7236" y="14157"/>
                </a:cxn>
                <a:cxn ang="0">
                  <a:pos x="7524" y="14550"/>
                </a:cxn>
                <a:cxn ang="0">
                  <a:pos x="7987" y="14728"/>
                </a:cxn>
                <a:cxn ang="0">
                  <a:pos x="8506" y="14621"/>
                </a:cxn>
                <a:cxn ang="0">
                  <a:pos x="8845" y="14246"/>
                </a:cxn>
                <a:cxn ang="0">
                  <a:pos x="8953" y="13743"/>
                </a:cxn>
                <a:cxn ang="0">
                  <a:pos x="8452" y="12172"/>
                </a:cxn>
                <a:cxn ang="0">
                  <a:pos x="8506" y="12011"/>
                </a:cxn>
                <a:cxn ang="0">
                  <a:pos x="8791" y="12011"/>
                </a:cxn>
                <a:cxn ang="0">
                  <a:pos x="9382" y="12207"/>
                </a:cxn>
                <a:cxn ang="0">
                  <a:pos x="10078" y="12262"/>
                </a:cxn>
                <a:cxn ang="0">
                  <a:pos x="10543" y="12172"/>
                </a:cxn>
                <a:cxn ang="0">
                  <a:pos x="10866" y="12011"/>
                </a:cxn>
                <a:cxn ang="0">
                  <a:pos x="11151" y="11688"/>
                </a:cxn>
                <a:cxn ang="0">
                  <a:pos x="11329" y="11171"/>
                </a:cxn>
                <a:cxn ang="0">
                  <a:pos x="11313" y="10885"/>
                </a:cxn>
                <a:cxn ang="0">
                  <a:pos x="11115" y="10760"/>
                </a:cxn>
                <a:cxn ang="0">
                  <a:pos x="10470" y="10670"/>
                </a:cxn>
                <a:cxn ang="0">
                  <a:pos x="9863" y="10526"/>
                </a:cxn>
                <a:cxn ang="0">
                  <a:pos x="11971" y="9829"/>
                </a:cxn>
                <a:cxn ang="0">
                  <a:pos x="12081" y="9652"/>
                </a:cxn>
                <a:cxn ang="0">
                  <a:pos x="12081" y="9454"/>
                </a:cxn>
                <a:cxn ang="0">
                  <a:pos x="7631" y="9044"/>
                </a:cxn>
                <a:cxn ang="0">
                  <a:pos x="6182" y="8526"/>
                </a:cxn>
                <a:cxn ang="0">
                  <a:pos x="6040" y="8417"/>
                </a:cxn>
                <a:cxn ang="0">
                  <a:pos x="7380" y="1770"/>
                </a:cxn>
                <a:cxn ang="0">
                  <a:pos x="7524" y="1804"/>
                </a:cxn>
                <a:cxn ang="0">
                  <a:pos x="9863" y="9133"/>
                </a:cxn>
                <a:cxn ang="0">
                  <a:pos x="9758" y="9259"/>
                </a:cxn>
                <a:cxn ang="0">
                  <a:pos x="7969" y="9384"/>
                </a:cxn>
                <a:cxn ang="0">
                  <a:pos x="9183" y="4844"/>
                </a:cxn>
                <a:cxn ang="0">
                  <a:pos x="9382" y="5486"/>
                </a:cxn>
              </a:cxnLst>
              <a:rect l="0" t="0" r="r" b="b"/>
              <a:pathLst>
                <a:path w="12097" h="14799">
                  <a:moveTo>
                    <a:pt x="9167" y="302"/>
                  </a:moveTo>
                  <a:lnTo>
                    <a:pt x="9149" y="232"/>
                  </a:lnTo>
                  <a:lnTo>
                    <a:pt x="9095" y="178"/>
                  </a:lnTo>
                  <a:lnTo>
                    <a:pt x="9059" y="124"/>
                  </a:lnTo>
                  <a:lnTo>
                    <a:pt x="8989" y="90"/>
                  </a:lnTo>
                  <a:lnTo>
                    <a:pt x="8934" y="71"/>
                  </a:lnTo>
                  <a:lnTo>
                    <a:pt x="8863" y="53"/>
                  </a:lnTo>
                  <a:lnTo>
                    <a:pt x="8791" y="53"/>
                  </a:lnTo>
                  <a:lnTo>
                    <a:pt x="8721" y="71"/>
                  </a:lnTo>
                  <a:lnTo>
                    <a:pt x="3843" y="1625"/>
                  </a:lnTo>
                  <a:lnTo>
                    <a:pt x="3342" y="90"/>
                  </a:lnTo>
                  <a:lnTo>
                    <a:pt x="3324" y="34"/>
                  </a:lnTo>
                  <a:lnTo>
                    <a:pt x="3270" y="19"/>
                  </a:lnTo>
                  <a:lnTo>
                    <a:pt x="3216" y="0"/>
                  </a:lnTo>
                  <a:lnTo>
                    <a:pt x="3160" y="0"/>
                  </a:lnTo>
                  <a:lnTo>
                    <a:pt x="2144" y="319"/>
                  </a:lnTo>
                  <a:lnTo>
                    <a:pt x="90" y="980"/>
                  </a:lnTo>
                  <a:lnTo>
                    <a:pt x="53" y="1018"/>
                  </a:lnTo>
                  <a:lnTo>
                    <a:pt x="16" y="1054"/>
                  </a:lnTo>
                  <a:lnTo>
                    <a:pt x="0" y="1106"/>
                  </a:lnTo>
                  <a:lnTo>
                    <a:pt x="0" y="1162"/>
                  </a:lnTo>
                  <a:lnTo>
                    <a:pt x="499" y="2680"/>
                  </a:lnTo>
                  <a:lnTo>
                    <a:pt x="857" y="3843"/>
                  </a:lnTo>
                  <a:lnTo>
                    <a:pt x="2663" y="9420"/>
                  </a:lnTo>
                  <a:lnTo>
                    <a:pt x="2681" y="9490"/>
                  </a:lnTo>
                  <a:lnTo>
                    <a:pt x="2681" y="9544"/>
                  </a:lnTo>
                  <a:lnTo>
                    <a:pt x="2663" y="9615"/>
                  </a:lnTo>
                  <a:lnTo>
                    <a:pt x="2626" y="9670"/>
                  </a:lnTo>
                  <a:lnTo>
                    <a:pt x="2554" y="9795"/>
                  </a:lnTo>
                  <a:lnTo>
                    <a:pt x="2144" y="10616"/>
                  </a:lnTo>
                  <a:lnTo>
                    <a:pt x="2073" y="10813"/>
                  </a:lnTo>
                  <a:lnTo>
                    <a:pt x="2036" y="11028"/>
                  </a:lnTo>
                  <a:lnTo>
                    <a:pt x="2054" y="11224"/>
                  </a:lnTo>
                  <a:lnTo>
                    <a:pt x="2089" y="11420"/>
                  </a:lnTo>
                  <a:lnTo>
                    <a:pt x="2178" y="11672"/>
                  </a:lnTo>
                  <a:lnTo>
                    <a:pt x="2554" y="12868"/>
                  </a:lnTo>
                  <a:lnTo>
                    <a:pt x="2946" y="14084"/>
                  </a:lnTo>
                  <a:lnTo>
                    <a:pt x="2982" y="14173"/>
                  </a:lnTo>
                  <a:lnTo>
                    <a:pt x="3056" y="14262"/>
                  </a:lnTo>
                  <a:lnTo>
                    <a:pt x="3126" y="14334"/>
                  </a:lnTo>
                  <a:lnTo>
                    <a:pt x="3216" y="14388"/>
                  </a:lnTo>
                  <a:lnTo>
                    <a:pt x="3305" y="14440"/>
                  </a:lnTo>
                  <a:lnTo>
                    <a:pt x="3412" y="14460"/>
                  </a:lnTo>
                  <a:lnTo>
                    <a:pt x="3519" y="14460"/>
                  </a:lnTo>
                  <a:lnTo>
                    <a:pt x="3627" y="14424"/>
                  </a:lnTo>
                  <a:lnTo>
                    <a:pt x="3716" y="14388"/>
                  </a:lnTo>
                  <a:lnTo>
                    <a:pt x="3789" y="14351"/>
                  </a:lnTo>
                  <a:lnTo>
                    <a:pt x="3860" y="14280"/>
                  </a:lnTo>
                  <a:lnTo>
                    <a:pt x="3913" y="14209"/>
                  </a:lnTo>
                  <a:lnTo>
                    <a:pt x="3949" y="14136"/>
                  </a:lnTo>
                  <a:lnTo>
                    <a:pt x="3984" y="14065"/>
                  </a:lnTo>
                  <a:lnTo>
                    <a:pt x="4002" y="13976"/>
                  </a:lnTo>
                  <a:lnTo>
                    <a:pt x="4002" y="13887"/>
                  </a:lnTo>
                  <a:lnTo>
                    <a:pt x="4020" y="13869"/>
                  </a:lnTo>
                  <a:lnTo>
                    <a:pt x="4020" y="13887"/>
                  </a:lnTo>
                  <a:lnTo>
                    <a:pt x="4093" y="14102"/>
                  </a:lnTo>
                  <a:lnTo>
                    <a:pt x="4164" y="14262"/>
                  </a:lnTo>
                  <a:lnTo>
                    <a:pt x="4270" y="14388"/>
                  </a:lnTo>
                  <a:lnTo>
                    <a:pt x="4358" y="14460"/>
                  </a:lnTo>
                  <a:lnTo>
                    <a:pt x="4502" y="14532"/>
                  </a:lnTo>
                  <a:lnTo>
                    <a:pt x="4647" y="14584"/>
                  </a:lnTo>
                  <a:lnTo>
                    <a:pt x="4807" y="14584"/>
                  </a:lnTo>
                  <a:lnTo>
                    <a:pt x="4966" y="14550"/>
                  </a:lnTo>
                  <a:lnTo>
                    <a:pt x="5056" y="14514"/>
                  </a:lnTo>
                  <a:lnTo>
                    <a:pt x="5147" y="14477"/>
                  </a:lnTo>
                  <a:lnTo>
                    <a:pt x="5218" y="14406"/>
                  </a:lnTo>
                  <a:lnTo>
                    <a:pt x="5291" y="14351"/>
                  </a:lnTo>
                  <a:lnTo>
                    <a:pt x="5344" y="14262"/>
                  </a:lnTo>
                  <a:lnTo>
                    <a:pt x="5380" y="14191"/>
                  </a:lnTo>
                  <a:lnTo>
                    <a:pt x="5414" y="14102"/>
                  </a:lnTo>
                  <a:lnTo>
                    <a:pt x="5430" y="14013"/>
                  </a:lnTo>
                  <a:lnTo>
                    <a:pt x="5449" y="13995"/>
                  </a:lnTo>
                  <a:lnTo>
                    <a:pt x="5468" y="13976"/>
                  </a:lnTo>
                  <a:lnTo>
                    <a:pt x="5468" y="13995"/>
                  </a:lnTo>
                  <a:lnTo>
                    <a:pt x="5485" y="13995"/>
                  </a:lnTo>
                  <a:lnTo>
                    <a:pt x="5556" y="14226"/>
                  </a:lnTo>
                  <a:lnTo>
                    <a:pt x="5629" y="14370"/>
                  </a:lnTo>
                  <a:lnTo>
                    <a:pt x="5700" y="14495"/>
                  </a:lnTo>
                  <a:lnTo>
                    <a:pt x="5807" y="14602"/>
                  </a:lnTo>
                  <a:lnTo>
                    <a:pt x="5933" y="14691"/>
                  </a:lnTo>
                  <a:lnTo>
                    <a:pt x="6093" y="14765"/>
                  </a:lnTo>
                  <a:lnTo>
                    <a:pt x="6272" y="14799"/>
                  </a:lnTo>
                  <a:lnTo>
                    <a:pt x="6434" y="14799"/>
                  </a:lnTo>
                  <a:lnTo>
                    <a:pt x="6611" y="14765"/>
                  </a:lnTo>
                  <a:lnTo>
                    <a:pt x="6717" y="14728"/>
                  </a:lnTo>
                  <a:lnTo>
                    <a:pt x="6810" y="14676"/>
                  </a:lnTo>
                  <a:lnTo>
                    <a:pt x="6897" y="14602"/>
                  </a:lnTo>
                  <a:lnTo>
                    <a:pt x="6987" y="14532"/>
                  </a:lnTo>
                  <a:lnTo>
                    <a:pt x="7039" y="14440"/>
                  </a:lnTo>
                  <a:lnTo>
                    <a:pt x="7095" y="14351"/>
                  </a:lnTo>
                  <a:lnTo>
                    <a:pt x="7146" y="14262"/>
                  </a:lnTo>
                  <a:lnTo>
                    <a:pt x="7165" y="14157"/>
                  </a:lnTo>
                  <a:lnTo>
                    <a:pt x="7183" y="14136"/>
                  </a:lnTo>
                  <a:lnTo>
                    <a:pt x="7202" y="14136"/>
                  </a:lnTo>
                  <a:lnTo>
                    <a:pt x="7220" y="14136"/>
                  </a:lnTo>
                  <a:lnTo>
                    <a:pt x="7236" y="14157"/>
                  </a:lnTo>
                  <a:lnTo>
                    <a:pt x="7309" y="14298"/>
                  </a:lnTo>
                  <a:lnTo>
                    <a:pt x="7416" y="14440"/>
                  </a:lnTo>
                  <a:lnTo>
                    <a:pt x="7524" y="14550"/>
                  </a:lnTo>
                  <a:lnTo>
                    <a:pt x="7665" y="14639"/>
                  </a:lnTo>
                  <a:lnTo>
                    <a:pt x="7828" y="14691"/>
                  </a:lnTo>
                  <a:lnTo>
                    <a:pt x="7987" y="14728"/>
                  </a:lnTo>
                  <a:lnTo>
                    <a:pt x="8167" y="14728"/>
                  </a:lnTo>
                  <a:lnTo>
                    <a:pt x="8344" y="14691"/>
                  </a:lnTo>
                  <a:lnTo>
                    <a:pt x="8506" y="14621"/>
                  </a:lnTo>
                  <a:lnTo>
                    <a:pt x="8648" y="14514"/>
                  </a:lnTo>
                  <a:lnTo>
                    <a:pt x="8756" y="14388"/>
                  </a:lnTo>
                  <a:lnTo>
                    <a:pt x="8845" y="14246"/>
                  </a:lnTo>
                  <a:lnTo>
                    <a:pt x="8918" y="14102"/>
                  </a:lnTo>
                  <a:lnTo>
                    <a:pt x="8953" y="13921"/>
                  </a:lnTo>
                  <a:lnTo>
                    <a:pt x="8953" y="13743"/>
                  </a:lnTo>
                  <a:lnTo>
                    <a:pt x="8900" y="13584"/>
                  </a:lnTo>
                  <a:lnTo>
                    <a:pt x="8596" y="12618"/>
                  </a:lnTo>
                  <a:lnTo>
                    <a:pt x="8452" y="12172"/>
                  </a:lnTo>
                  <a:lnTo>
                    <a:pt x="8452" y="12118"/>
                  </a:lnTo>
                  <a:lnTo>
                    <a:pt x="8470" y="12065"/>
                  </a:lnTo>
                  <a:lnTo>
                    <a:pt x="8506" y="12011"/>
                  </a:lnTo>
                  <a:lnTo>
                    <a:pt x="8560" y="11993"/>
                  </a:lnTo>
                  <a:lnTo>
                    <a:pt x="8666" y="11993"/>
                  </a:lnTo>
                  <a:lnTo>
                    <a:pt x="8791" y="12011"/>
                  </a:lnTo>
                  <a:lnTo>
                    <a:pt x="9059" y="12099"/>
                  </a:lnTo>
                  <a:lnTo>
                    <a:pt x="9201" y="12172"/>
                  </a:lnTo>
                  <a:lnTo>
                    <a:pt x="9382" y="12207"/>
                  </a:lnTo>
                  <a:lnTo>
                    <a:pt x="9578" y="12242"/>
                  </a:lnTo>
                  <a:lnTo>
                    <a:pt x="9791" y="12281"/>
                  </a:lnTo>
                  <a:lnTo>
                    <a:pt x="10078" y="12262"/>
                  </a:lnTo>
                  <a:lnTo>
                    <a:pt x="10239" y="12242"/>
                  </a:lnTo>
                  <a:lnTo>
                    <a:pt x="10417" y="12207"/>
                  </a:lnTo>
                  <a:lnTo>
                    <a:pt x="10543" y="12172"/>
                  </a:lnTo>
                  <a:lnTo>
                    <a:pt x="10668" y="12118"/>
                  </a:lnTo>
                  <a:lnTo>
                    <a:pt x="10774" y="12065"/>
                  </a:lnTo>
                  <a:lnTo>
                    <a:pt x="10866" y="12011"/>
                  </a:lnTo>
                  <a:lnTo>
                    <a:pt x="10954" y="11939"/>
                  </a:lnTo>
                  <a:lnTo>
                    <a:pt x="11025" y="11850"/>
                  </a:lnTo>
                  <a:lnTo>
                    <a:pt x="11151" y="11688"/>
                  </a:lnTo>
                  <a:lnTo>
                    <a:pt x="11240" y="11509"/>
                  </a:lnTo>
                  <a:lnTo>
                    <a:pt x="11313" y="11331"/>
                  </a:lnTo>
                  <a:lnTo>
                    <a:pt x="11329" y="11171"/>
                  </a:lnTo>
                  <a:lnTo>
                    <a:pt x="11347" y="11028"/>
                  </a:lnTo>
                  <a:lnTo>
                    <a:pt x="11329" y="10939"/>
                  </a:lnTo>
                  <a:lnTo>
                    <a:pt x="11313" y="10885"/>
                  </a:lnTo>
                  <a:lnTo>
                    <a:pt x="11258" y="10831"/>
                  </a:lnTo>
                  <a:lnTo>
                    <a:pt x="11204" y="10796"/>
                  </a:lnTo>
                  <a:lnTo>
                    <a:pt x="11115" y="10760"/>
                  </a:lnTo>
                  <a:lnTo>
                    <a:pt x="10989" y="10741"/>
                  </a:lnTo>
                  <a:lnTo>
                    <a:pt x="10684" y="10706"/>
                  </a:lnTo>
                  <a:lnTo>
                    <a:pt x="10470" y="10670"/>
                  </a:lnTo>
                  <a:lnTo>
                    <a:pt x="10257" y="10635"/>
                  </a:lnTo>
                  <a:lnTo>
                    <a:pt x="10061" y="10581"/>
                  </a:lnTo>
                  <a:lnTo>
                    <a:pt x="9863" y="10526"/>
                  </a:lnTo>
                  <a:lnTo>
                    <a:pt x="11848" y="9903"/>
                  </a:lnTo>
                  <a:lnTo>
                    <a:pt x="11920" y="9866"/>
                  </a:lnTo>
                  <a:lnTo>
                    <a:pt x="11971" y="9829"/>
                  </a:lnTo>
                  <a:lnTo>
                    <a:pt x="12026" y="9777"/>
                  </a:lnTo>
                  <a:lnTo>
                    <a:pt x="12063" y="9724"/>
                  </a:lnTo>
                  <a:lnTo>
                    <a:pt x="12081" y="9652"/>
                  </a:lnTo>
                  <a:lnTo>
                    <a:pt x="12097" y="9598"/>
                  </a:lnTo>
                  <a:lnTo>
                    <a:pt x="12097" y="9526"/>
                  </a:lnTo>
                  <a:lnTo>
                    <a:pt x="12081" y="9454"/>
                  </a:lnTo>
                  <a:lnTo>
                    <a:pt x="9167" y="302"/>
                  </a:lnTo>
                  <a:close/>
                  <a:moveTo>
                    <a:pt x="7739" y="9133"/>
                  </a:moveTo>
                  <a:lnTo>
                    <a:pt x="7631" y="9044"/>
                  </a:lnTo>
                  <a:lnTo>
                    <a:pt x="7524" y="8973"/>
                  </a:lnTo>
                  <a:lnTo>
                    <a:pt x="6843" y="8742"/>
                  </a:lnTo>
                  <a:lnTo>
                    <a:pt x="6182" y="8526"/>
                  </a:lnTo>
                  <a:lnTo>
                    <a:pt x="6130" y="8506"/>
                  </a:lnTo>
                  <a:lnTo>
                    <a:pt x="6075" y="8472"/>
                  </a:lnTo>
                  <a:lnTo>
                    <a:pt x="6040" y="8417"/>
                  </a:lnTo>
                  <a:lnTo>
                    <a:pt x="6005" y="8346"/>
                  </a:lnTo>
                  <a:lnTo>
                    <a:pt x="4216" y="2768"/>
                  </a:lnTo>
                  <a:lnTo>
                    <a:pt x="7380" y="1770"/>
                  </a:lnTo>
                  <a:lnTo>
                    <a:pt x="7434" y="1751"/>
                  </a:lnTo>
                  <a:lnTo>
                    <a:pt x="7488" y="1770"/>
                  </a:lnTo>
                  <a:lnTo>
                    <a:pt x="7524" y="1804"/>
                  </a:lnTo>
                  <a:lnTo>
                    <a:pt x="7558" y="1858"/>
                  </a:lnTo>
                  <a:lnTo>
                    <a:pt x="9846" y="9079"/>
                  </a:lnTo>
                  <a:lnTo>
                    <a:pt x="9863" y="9133"/>
                  </a:lnTo>
                  <a:lnTo>
                    <a:pt x="9846" y="9185"/>
                  </a:lnTo>
                  <a:lnTo>
                    <a:pt x="9812" y="9221"/>
                  </a:lnTo>
                  <a:lnTo>
                    <a:pt x="9758" y="9259"/>
                  </a:lnTo>
                  <a:lnTo>
                    <a:pt x="8344" y="9703"/>
                  </a:lnTo>
                  <a:lnTo>
                    <a:pt x="8148" y="9544"/>
                  </a:lnTo>
                  <a:lnTo>
                    <a:pt x="7969" y="9384"/>
                  </a:lnTo>
                  <a:lnTo>
                    <a:pt x="7739" y="9133"/>
                  </a:lnTo>
                  <a:close/>
                  <a:moveTo>
                    <a:pt x="9382" y="5486"/>
                  </a:moveTo>
                  <a:lnTo>
                    <a:pt x="9183" y="4844"/>
                  </a:lnTo>
                  <a:lnTo>
                    <a:pt x="9828" y="4629"/>
                  </a:lnTo>
                  <a:lnTo>
                    <a:pt x="10043" y="5290"/>
                  </a:lnTo>
                  <a:lnTo>
                    <a:pt x="9382" y="5486"/>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27" name="Freeform 65"/>
            <p:cNvSpPr>
              <a:spLocks/>
            </p:cNvSpPr>
            <p:nvPr/>
          </p:nvSpPr>
          <p:spPr bwMode="gray">
            <a:xfrm>
              <a:off x="4110038" y="3694113"/>
              <a:ext cx="430213" cy="860425"/>
            </a:xfrm>
            <a:custGeom>
              <a:avLst/>
              <a:gdLst/>
              <a:ahLst/>
              <a:cxnLst>
                <a:cxn ang="0">
                  <a:pos x="4113" y="9276"/>
                </a:cxn>
                <a:cxn ang="0">
                  <a:pos x="4057" y="9295"/>
                </a:cxn>
                <a:cxn ang="0">
                  <a:pos x="4005" y="9276"/>
                </a:cxn>
                <a:cxn ang="0">
                  <a:pos x="3949" y="9240"/>
                </a:cxn>
                <a:cxn ang="0">
                  <a:pos x="3933" y="9186"/>
                </a:cxn>
                <a:cxn ang="0">
                  <a:pos x="1628" y="1965"/>
                </a:cxn>
                <a:cxn ang="0">
                  <a:pos x="1628" y="1911"/>
                </a:cxn>
                <a:cxn ang="0">
                  <a:pos x="1646" y="1860"/>
                </a:cxn>
                <a:cxn ang="0">
                  <a:pos x="1681" y="1806"/>
                </a:cxn>
                <a:cxn ang="0">
                  <a:pos x="1717" y="1788"/>
                </a:cxn>
                <a:cxn ang="0">
                  <a:pos x="3735" y="1143"/>
                </a:cxn>
                <a:cxn ang="0">
                  <a:pos x="3360" y="0"/>
                </a:cxn>
                <a:cxn ang="0">
                  <a:pos x="234" y="983"/>
                </a:cxn>
                <a:cxn ang="0">
                  <a:pos x="179" y="1017"/>
                </a:cxn>
                <a:cxn ang="0">
                  <a:pos x="109" y="1054"/>
                </a:cxn>
                <a:cxn ang="0">
                  <a:pos x="74" y="1107"/>
                </a:cxn>
                <a:cxn ang="0">
                  <a:pos x="37" y="1161"/>
                </a:cxn>
                <a:cxn ang="0">
                  <a:pos x="0" y="1232"/>
                </a:cxn>
                <a:cxn ang="0">
                  <a:pos x="0" y="1303"/>
                </a:cxn>
                <a:cxn ang="0">
                  <a:pos x="0" y="1376"/>
                </a:cxn>
                <a:cxn ang="0">
                  <a:pos x="0" y="1447"/>
                </a:cxn>
                <a:cxn ang="0">
                  <a:pos x="2933" y="10600"/>
                </a:cxn>
                <a:cxn ang="0">
                  <a:pos x="2951" y="10653"/>
                </a:cxn>
                <a:cxn ang="0">
                  <a:pos x="2985" y="10723"/>
                </a:cxn>
                <a:cxn ang="0">
                  <a:pos x="3040" y="10760"/>
                </a:cxn>
                <a:cxn ang="0">
                  <a:pos x="3093" y="10795"/>
                </a:cxn>
                <a:cxn ang="0">
                  <a:pos x="3166" y="10831"/>
                </a:cxn>
                <a:cxn ang="0">
                  <a:pos x="3237" y="10849"/>
                </a:cxn>
                <a:cxn ang="0">
                  <a:pos x="3306" y="10831"/>
                </a:cxn>
                <a:cxn ang="0">
                  <a:pos x="3379" y="10831"/>
                </a:cxn>
                <a:cxn ang="0">
                  <a:pos x="5417" y="10170"/>
                </a:cxn>
                <a:cxn ang="0">
                  <a:pos x="5041" y="8991"/>
                </a:cxn>
                <a:cxn ang="0">
                  <a:pos x="4113" y="9276"/>
                </a:cxn>
              </a:cxnLst>
              <a:rect l="0" t="0" r="r" b="b"/>
              <a:pathLst>
                <a:path w="5417" h="10849">
                  <a:moveTo>
                    <a:pt x="4113" y="9276"/>
                  </a:moveTo>
                  <a:lnTo>
                    <a:pt x="4057" y="9295"/>
                  </a:lnTo>
                  <a:lnTo>
                    <a:pt x="4005" y="9276"/>
                  </a:lnTo>
                  <a:lnTo>
                    <a:pt x="3949" y="9240"/>
                  </a:lnTo>
                  <a:lnTo>
                    <a:pt x="3933" y="9186"/>
                  </a:lnTo>
                  <a:lnTo>
                    <a:pt x="1628" y="1965"/>
                  </a:lnTo>
                  <a:lnTo>
                    <a:pt x="1628" y="1911"/>
                  </a:lnTo>
                  <a:lnTo>
                    <a:pt x="1646" y="1860"/>
                  </a:lnTo>
                  <a:lnTo>
                    <a:pt x="1681" y="1806"/>
                  </a:lnTo>
                  <a:lnTo>
                    <a:pt x="1717" y="1788"/>
                  </a:lnTo>
                  <a:lnTo>
                    <a:pt x="3735" y="1143"/>
                  </a:lnTo>
                  <a:lnTo>
                    <a:pt x="3360" y="0"/>
                  </a:lnTo>
                  <a:lnTo>
                    <a:pt x="234" y="983"/>
                  </a:lnTo>
                  <a:lnTo>
                    <a:pt x="179" y="1017"/>
                  </a:lnTo>
                  <a:lnTo>
                    <a:pt x="109" y="1054"/>
                  </a:lnTo>
                  <a:lnTo>
                    <a:pt x="74" y="1107"/>
                  </a:lnTo>
                  <a:lnTo>
                    <a:pt x="37" y="1161"/>
                  </a:lnTo>
                  <a:lnTo>
                    <a:pt x="0" y="1232"/>
                  </a:lnTo>
                  <a:lnTo>
                    <a:pt x="0" y="1303"/>
                  </a:lnTo>
                  <a:lnTo>
                    <a:pt x="0" y="1376"/>
                  </a:lnTo>
                  <a:lnTo>
                    <a:pt x="0" y="1447"/>
                  </a:lnTo>
                  <a:lnTo>
                    <a:pt x="2933" y="10600"/>
                  </a:lnTo>
                  <a:lnTo>
                    <a:pt x="2951" y="10653"/>
                  </a:lnTo>
                  <a:lnTo>
                    <a:pt x="2985" y="10723"/>
                  </a:lnTo>
                  <a:lnTo>
                    <a:pt x="3040" y="10760"/>
                  </a:lnTo>
                  <a:lnTo>
                    <a:pt x="3093" y="10795"/>
                  </a:lnTo>
                  <a:lnTo>
                    <a:pt x="3166" y="10831"/>
                  </a:lnTo>
                  <a:lnTo>
                    <a:pt x="3237" y="10849"/>
                  </a:lnTo>
                  <a:lnTo>
                    <a:pt x="3306" y="10831"/>
                  </a:lnTo>
                  <a:lnTo>
                    <a:pt x="3379" y="10831"/>
                  </a:lnTo>
                  <a:lnTo>
                    <a:pt x="5417" y="10170"/>
                  </a:lnTo>
                  <a:lnTo>
                    <a:pt x="5041" y="8991"/>
                  </a:lnTo>
                  <a:lnTo>
                    <a:pt x="4113" y="9276"/>
                  </a:lnTo>
                  <a:close/>
                </a:path>
              </a:pathLst>
            </a:custGeom>
            <a:grp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grpSp>
      <p:sp>
        <p:nvSpPr>
          <p:cNvPr id="28" name="Freeform 178"/>
          <p:cNvSpPr>
            <a:spLocks noEditPoints="1"/>
          </p:cNvSpPr>
          <p:nvPr/>
        </p:nvSpPr>
        <p:spPr bwMode="gray">
          <a:xfrm>
            <a:off x="1652644" y="4279977"/>
            <a:ext cx="459432" cy="454009"/>
          </a:xfrm>
          <a:custGeom>
            <a:avLst/>
            <a:gdLst/>
            <a:ahLst/>
            <a:cxnLst>
              <a:cxn ang="0">
                <a:pos x="15502" y="92"/>
              </a:cxn>
              <a:cxn ang="0">
                <a:pos x="16238" y="874"/>
              </a:cxn>
              <a:cxn ang="0">
                <a:pos x="16330" y="10258"/>
              </a:cxn>
              <a:cxn ang="0">
                <a:pos x="15732" y="11132"/>
              </a:cxn>
              <a:cxn ang="0">
                <a:pos x="1426" y="11362"/>
              </a:cxn>
              <a:cxn ang="0">
                <a:pos x="413" y="10948"/>
              </a:cxn>
              <a:cxn ang="0">
                <a:pos x="0" y="9936"/>
              </a:cxn>
              <a:cxn ang="0">
                <a:pos x="276" y="644"/>
              </a:cxn>
              <a:cxn ang="0">
                <a:pos x="1150" y="46"/>
              </a:cxn>
              <a:cxn ang="0">
                <a:pos x="11592" y="7406"/>
              </a:cxn>
              <a:cxn ang="0">
                <a:pos x="12788" y="6256"/>
              </a:cxn>
              <a:cxn ang="0">
                <a:pos x="6486" y="5290"/>
              </a:cxn>
              <a:cxn ang="0">
                <a:pos x="5520" y="4692"/>
              </a:cxn>
              <a:cxn ang="0">
                <a:pos x="5520" y="3726"/>
              </a:cxn>
              <a:cxn ang="0">
                <a:pos x="5520" y="3726"/>
              </a:cxn>
              <a:cxn ang="0">
                <a:pos x="5934" y="3128"/>
              </a:cxn>
              <a:cxn ang="0">
                <a:pos x="6532" y="3220"/>
              </a:cxn>
              <a:cxn ang="0">
                <a:pos x="6440" y="2668"/>
              </a:cxn>
              <a:cxn ang="0">
                <a:pos x="6072" y="3082"/>
              </a:cxn>
              <a:cxn ang="0">
                <a:pos x="6670" y="3220"/>
              </a:cxn>
              <a:cxn ang="0">
                <a:pos x="7866" y="2806"/>
              </a:cxn>
              <a:cxn ang="0">
                <a:pos x="7314" y="2806"/>
              </a:cxn>
              <a:cxn ang="0">
                <a:pos x="7590" y="3082"/>
              </a:cxn>
              <a:cxn ang="0">
                <a:pos x="7866" y="2806"/>
              </a:cxn>
              <a:cxn ang="0">
                <a:pos x="8372" y="1978"/>
              </a:cxn>
              <a:cxn ang="0">
                <a:pos x="2024" y="6348"/>
              </a:cxn>
              <a:cxn ang="0">
                <a:pos x="3588" y="7268"/>
              </a:cxn>
              <a:cxn ang="0">
                <a:pos x="10212" y="7544"/>
              </a:cxn>
              <a:cxn ang="0">
                <a:pos x="9936" y="2851"/>
              </a:cxn>
              <a:cxn ang="0">
                <a:pos x="9660" y="6992"/>
              </a:cxn>
              <a:cxn ang="0">
                <a:pos x="8601" y="6624"/>
              </a:cxn>
              <a:cxn ang="0">
                <a:pos x="2530" y="2484"/>
              </a:cxn>
              <a:cxn ang="0">
                <a:pos x="2990" y="4922"/>
              </a:cxn>
              <a:cxn ang="0">
                <a:pos x="4507" y="4646"/>
              </a:cxn>
              <a:cxn ang="0">
                <a:pos x="4140" y="4646"/>
              </a:cxn>
              <a:cxn ang="0">
                <a:pos x="3910" y="5014"/>
              </a:cxn>
              <a:cxn ang="0">
                <a:pos x="4507" y="3128"/>
              </a:cxn>
              <a:cxn ang="0">
                <a:pos x="3588" y="3082"/>
              </a:cxn>
              <a:cxn ang="0">
                <a:pos x="3679" y="4324"/>
              </a:cxn>
              <a:cxn ang="0">
                <a:pos x="4324" y="4462"/>
              </a:cxn>
              <a:cxn ang="0">
                <a:pos x="4646" y="3864"/>
              </a:cxn>
              <a:cxn ang="0">
                <a:pos x="4830" y="5244"/>
              </a:cxn>
              <a:cxn ang="0">
                <a:pos x="5382" y="14260"/>
              </a:cxn>
              <a:cxn ang="0">
                <a:pos x="10028" y="14168"/>
              </a:cxn>
              <a:cxn ang="0">
                <a:pos x="4048" y="15502"/>
              </a:cxn>
              <a:cxn ang="0">
                <a:pos x="15042" y="8832"/>
              </a:cxn>
              <a:cxn ang="0">
                <a:pos x="13432" y="9568"/>
              </a:cxn>
              <a:cxn ang="0">
                <a:pos x="13110" y="10304"/>
              </a:cxn>
              <a:cxn ang="0">
                <a:pos x="13892" y="10626"/>
              </a:cxn>
              <a:cxn ang="0">
                <a:pos x="14168" y="9844"/>
              </a:cxn>
            </a:cxnLst>
            <a:rect l="0" t="0" r="r" b="b"/>
            <a:pathLst>
              <a:path w="16376" h="15502">
                <a:moveTo>
                  <a:pt x="1426" y="0"/>
                </a:moveTo>
                <a:lnTo>
                  <a:pt x="14950" y="0"/>
                </a:lnTo>
                <a:lnTo>
                  <a:pt x="15226" y="46"/>
                </a:lnTo>
                <a:lnTo>
                  <a:pt x="15502" y="92"/>
                </a:lnTo>
                <a:lnTo>
                  <a:pt x="15732" y="230"/>
                </a:lnTo>
                <a:lnTo>
                  <a:pt x="15916" y="413"/>
                </a:lnTo>
                <a:lnTo>
                  <a:pt x="16100" y="644"/>
                </a:lnTo>
                <a:lnTo>
                  <a:pt x="16238" y="874"/>
                </a:lnTo>
                <a:lnTo>
                  <a:pt x="16330" y="1150"/>
                </a:lnTo>
                <a:lnTo>
                  <a:pt x="16376" y="1426"/>
                </a:lnTo>
                <a:lnTo>
                  <a:pt x="16376" y="9936"/>
                </a:lnTo>
                <a:lnTo>
                  <a:pt x="16330" y="10258"/>
                </a:lnTo>
                <a:lnTo>
                  <a:pt x="16238" y="10488"/>
                </a:lnTo>
                <a:lnTo>
                  <a:pt x="16100" y="10764"/>
                </a:lnTo>
                <a:lnTo>
                  <a:pt x="15916" y="10948"/>
                </a:lnTo>
                <a:lnTo>
                  <a:pt x="15732" y="11132"/>
                </a:lnTo>
                <a:lnTo>
                  <a:pt x="15502" y="11270"/>
                </a:lnTo>
                <a:lnTo>
                  <a:pt x="15226" y="11316"/>
                </a:lnTo>
                <a:lnTo>
                  <a:pt x="14950" y="11362"/>
                </a:lnTo>
                <a:lnTo>
                  <a:pt x="1426" y="11362"/>
                </a:lnTo>
                <a:lnTo>
                  <a:pt x="1150" y="11316"/>
                </a:lnTo>
                <a:lnTo>
                  <a:pt x="874" y="11270"/>
                </a:lnTo>
                <a:lnTo>
                  <a:pt x="644" y="11132"/>
                </a:lnTo>
                <a:lnTo>
                  <a:pt x="413" y="10948"/>
                </a:lnTo>
                <a:lnTo>
                  <a:pt x="276" y="10764"/>
                </a:lnTo>
                <a:lnTo>
                  <a:pt x="138" y="10488"/>
                </a:lnTo>
                <a:lnTo>
                  <a:pt x="46" y="10258"/>
                </a:lnTo>
                <a:lnTo>
                  <a:pt x="0" y="9936"/>
                </a:lnTo>
                <a:lnTo>
                  <a:pt x="0" y="1426"/>
                </a:lnTo>
                <a:lnTo>
                  <a:pt x="46" y="1150"/>
                </a:lnTo>
                <a:lnTo>
                  <a:pt x="138" y="874"/>
                </a:lnTo>
                <a:lnTo>
                  <a:pt x="276" y="644"/>
                </a:lnTo>
                <a:lnTo>
                  <a:pt x="413" y="413"/>
                </a:lnTo>
                <a:lnTo>
                  <a:pt x="644" y="230"/>
                </a:lnTo>
                <a:lnTo>
                  <a:pt x="874" y="92"/>
                </a:lnTo>
                <a:lnTo>
                  <a:pt x="1150" y="46"/>
                </a:lnTo>
                <a:lnTo>
                  <a:pt x="1426" y="0"/>
                </a:lnTo>
                <a:close/>
                <a:moveTo>
                  <a:pt x="10304" y="5520"/>
                </a:moveTo>
                <a:lnTo>
                  <a:pt x="11086" y="7912"/>
                </a:lnTo>
                <a:lnTo>
                  <a:pt x="11592" y="7406"/>
                </a:lnTo>
                <a:lnTo>
                  <a:pt x="12604" y="8372"/>
                </a:lnTo>
                <a:lnTo>
                  <a:pt x="13248" y="7728"/>
                </a:lnTo>
                <a:lnTo>
                  <a:pt x="12282" y="6762"/>
                </a:lnTo>
                <a:lnTo>
                  <a:pt x="12788" y="6256"/>
                </a:lnTo>
                <a:lnTo>
                  <a:pt x="10304" y="5520"/>
                </a:lnTo>
                <a:close/>
                <a:moveTo>
                  <a:pt x="5520" y="4922"/>
                </a:moveTo>
                <a:lnTo>
                  <a:pt x="5520" y="5290"/>
                </a:lnTo>
                <a:lnTo>
                  <a:pt x="6486" y="5290"/>
                </a:lnTo>
                <a:lnTo>
                  <a:pt x="6486" y="4922"/>
                </a:lnTo>
                <a:lnTo>
                  <a:pt x="5520" y="4922"/>
                </a:lnTo>
                <a:close/>
                <a:moveTo>
                  <a:pt x="5520" y="4324"/>
                </a:moveTo>
                <a:lnTo>
                  <a:pt x="5520" y="4692"/>
                </a:lnTo>
                <a:lnTo>
                  <a:pt x="7452" y="4692"/>
                </a:lnTo>
                <a:lnTo>
                  <a:pt x="7452" y="4324"/>
                </a:lnTo>
                <a:lnTo>
                  <a:pt x="5520" y="4324"/>
                </a:lnTo>
                <a:close/>
                <a:moveTo>
                  <a:pt x="5520" y="3726"/>
                </a:moveTo>
                <a:lnTo>
                  <a:pt x="5520" y="4094"/>
                </a:lnTo>
                <a:lnTo>
                  <a:pt x="7452" y="4094"/>
                </a:lnTo>
                <a:lnTo>
                  <a:pt x="7452" y="3726"/>
                </a:lnTo>
                <a:lnTo>
                  <a:pt x="5520" y="3726"/>
                </a:lnTo>
                <a:close/>
                <a:moveTo>
                  <a:pt x="5980" y="2668"/>
                </a:moveTo>
                <a:lnTo>
                  <a:pt x="5934" y="2668"/>
                </a:lnTo>
                <a:lnTo>
                  <a:pt x="5934" y="2714"/>
                </a:lnTo>
                <a:lnTo>
                  <a:pt x="5934" y="3128"/>
                </a:lnTo>
                <a:lnTo>
                  <a:pt x="5934" y="3220"/>
                </a:lnTo>
                <a:lnTo>
                  <a:pt x="5980" y="3220"/>
                </a:lnTo>
                <a:lnTo>
                  <a:pt x="6440" y="3220"/>
                </a:lnTo>
                <a:lnTo>
                  <a:pt x="6532" y="3220"/>
                </a:lnTo>
                <a:lnTo>
                  <a:pt x="6532" y="3128"/>
                </a:lnTo>
                <a:lnTo>
                  <a:pt x="6532" y="2714"/>
                </a:lnTo>
                <a:lnTo>
                  <a:pt x="6532" y="2668"/>
                </a:lnTo>
                <a:lnTo>
                  <a:pt x="6440" y="2668"/>
                </a:lnTo>
                <a:lnTo>
                  <a:pt x="5980" y="2668"/>
                </a:lnTo>
                <a:close/>
                <a:moveTo>
                  <a:pt x="6348" y="2806"/>
                </a:moveTo>
                <a:lnTo>
                  <a:pt x="6072" y="2806"/>
                </a:lnTo>
                <a:lnTo>
                  <a:pt x="6072" y="3082"/>
                </a:lnTo>
                <a:lnTo>
                  <a:pt x="6348" y="3082"/>
                </a:lnTo>
                <a:lnTo>
                  <a:pt x="6348" y="2806"/>
                </a:lnTo>
                <a:close/>
                <a:moveTo>
                  <a:pt x="6670" y="3036"/>
                </a:moveTo>
                <a:lnTo>
                  <a:pt x="6670" y="3220"/>
                </a:lnTo>
                <a:lnTo>
                  <a:pt x="7176" y="3220"/>
                </a:lnTo>
                <a:lnTo>
                  <a:pt x="7176" y="3036"/>
                </a:lnTo>
                <a:lnTo>
                  <a:pt x="6670" y="3036"/>
                </a:lnTo>
                <a:close/>
                <a:moveTo>
                  <a:pt x="7866" y="2806"/>
                </a:moveTo>
                <a:lnTo>
                  <a:pt x="7682" y="2668"/>
                </a:lnTo>
                <a:lnTo>
                  <a:pt x="7590" y="2760"/>
                </a:lnTo>
                <a:lnTo>
                  <a:pt x="7452" y="2668"/>
                </a:lnTo>
                <a:lnTo>
                  <a:pt x="7314" y="2806"/>
                </a:lnTo>
                <a:lnTo>
                  <a:pt x="7452" y="2898"/>
                </a:lnTo>
                <a:lnTo>
                  <a:pt x="7314" y="3082"/>
                </a:lnTo>
                <a:lnTo>
                  <a:pt x="7452" y="3220"/>
                </a:lnTo>
                <a:lnTo>
                  <a:pt x="7590" y="3082"/>
                </a:lnTo>
                <a:lnTo>
                  <a:pt x="7728" y="3220"/>
                </a:lnTo>
                <a:lnTo>
                  <a:pt x="7866" y="3082"/>
                </a:lnTo>
                <a:lnTo>
                  <a:pt x="7728" y="2898"/>
                </a:lnTo>
                <a:lnTo>
                  <a:pt x="7866" y="2806"/>
                </a:lnTo>
                <a:close/>
                <a:moveTo>
                  <a:pt x="8601" y="2851"/>
                </a:moveTo>
                <a:lnTo>
                  <a:pt x="8601" y="2208"/>
                </a:lnTo>
                <a:lnTo>
                  <a:pt x="8601" y="1978"/>
                </a:lnTo>
                <a:lnTo>
                  <a:pt x="8372" y="1978"/>
                </a:lnTo>
                <a:lnTo>
                  <a:pt x="2300" y="1978"/>
                </a:lnTo>
                <a:lnTo>
                  <a:pt x="2024" y="1978"/>
                </a:lnTo>
                <a:lnTo>
                  <a:pt x="2024" y="2208"/>
                </a:lnTo>
                <a:lnTo>
                  <a:pt x="2024" y="6348"/>
                </a:lnTo>
                <a:lnTo>
                  <a:pt x="2024" y="6624"/>
                </a:lnTo>
                <a:lnTo>
                  <a:pt x="2300" y="6624"/>
                </a:lnTo>
                <a:lnTo>
                  <a:pt x="3588" y="6624"/>
                </a:lnTo>
                <a:lnTo>
                  <a:pt x="3588" y="7268"/>
                </a:lnTo>
                <a:lnTo>
                  <a:pt x="3588" y="7544"/>
                </a:lnTo>
                <a:lnTo>
                  <a:pt x="3864" y="7544"/>
                </a:lnTo>
                <a:lnTo>
                  <a:pt x="9936" y="7544"/>
                </a:lnTo>
                <a:lnTo>
                  <a:pt x="10212" y="7544"/>
                </a:lnTo>
                <a:lnTo>
                  <a:pt x="10212" y="7268"/>
                </a:lnTo>
                <a:lnTo>
                  <a:pt x="10212" y="3128"/>
                </a:lnTo>
                <a:lnTo>
                  <a:pt x="10212" y="2851"/>
                </a:lnTo>
                <a:lnTo>
                  <a:pt x="9936" y="2851"/>
                </a:lnTo>
                <a:lnTo>
                  <a:pt x="8601" y="2851"/>
                </a:lnTo>
                <a:close/>
                <a:moveTo>
                  <a:pt x="4140" y="6624"/>
                </a:moveTo>
                <a:lnTo>
                  <a:pt x="4140" y="6992"/>
                </a:lnTo>
                <a:lnTo>
                  <a:pt x="9660" y="6992"/>
                </a:lnTo>
                <a:lnTo>
                  <a:pt x="9660" y="3404"/>
                </a:lnTo>
                <a:lnTo>
                  <a:pt x="8601" y="3404"/>
                </a:lnTo>
                <a:lnTo>
                  <a:pt x="8601" y="6348"/>
                </a:lnTo>
                <a:lnTo>
                  <a:pt x="8601" y="6624"/>
                </a:lnTo>
                <a:lnTo>
                  <a:pt x="8372" y="6624"/>
                </a:lnTo>
                <a:lnTo>
                  <a:pt x="4140" y="6624"/>
                </a:lnTo>
                <a:close/>
                <a:moveTo>
                  <a:pt x="8096" y="2484"/>
                </a:moveTo>
                <a:lnTo>
                  <a:pt x="2530" y="2484"/>
                </a:lnTo>
                <a:lnTo>
                  <a:pt x="2530" y="6119"/>
                </a:lnTo>
                <a:lnTo>
                  <a:pt x="8096" y="6119"/>
                </a:lnTo>
                <a:lnTo>
                  <a:pt x="8096" y="2484"/>
                </a:lnTo>
                <a:close/>
                <a:moveTo>
                  <a:pt x="2990" y="4922"/>
                </a:moveTo>
                <a:lnTo>
                  <a:pt x="2990" y="5520"/>
                </a:lnTo>
                <a:lnTo>
                  <a:pt x="5060" y="5520"/>
                </a:lnTo>
                <a:lnTo>
                  <a:pt x="5060" y="4922"/>
                </a:lnTo>
                <a:lnTo>
                  <a:pt x="4507" y="4646"/>
                </a:lnTo>
                <a:lnTo>
                  <a:pt x="4232" y="5014"/>
                </a:lnTo>
                <a:lnTo>
                  <a:pt x="4140" y="4784"/>
                </a:lnTo>
                <a:lnTo>
                  <a:pt x="4186" y="4692"/>
                </a:lnTo>
                <a:lnTo>
                  <a:pt x="4140" y="4646"/>
                </a:lnTo>
                <a:lnTo>
                  <a:pt x="4002" y="4646"/>
                </a:lnTo>
                <a:lnTo>
                  <a:pt x="3910" y="4692"/>
                </a:lnTo>
                <a:lnTo>
                  <a:pt x="4002" y="4784"/>
                </a:lnTo>
                <a:lnTo>
                  <a:pt x="3910" y="5014"/>
                </a:lnTo>
                <a:lnTo>
                  <a:pt x="3588" y="4646"/>
                </a:lnTo>
                <a:lnTo>
                  <a:pt x="2990" y="4922"/>
                </a:lnTo>
                <a:close/>
                <a:moveTo>
                  <a:pt x="4784" y="3220"/>
                </a:moveTo>
                <a:lnTo>
                  <a:pt x="4507" y="3128"/>
                </a:lnTo>
                <a:lnTo>
                  <a:pt x="4186" y="2990"/>
                </a:lnTo>
                <a:lnTo>
                  <a:pt x="4002" y="2990"/>
                </a:lnTo>
                <a:lnTo>
                  <a:pt x="3818" y="2990"/>
                </a:lnTo>
                <a:lnTo>
                  <a:pt x="3588" y="3082"/>
                </a:lnTo>
                <a:lnTo>
                  <a:pt x="3404" y="3220"/>
                </a:lnTo>
                <a:lnTo>
                  <a:pt x="3496" y="3864"/>
                </a:lnTo>
                <a:lnTo>
                  <a:pt x="3588" y="4186"/>
                </a:lnTo>
                <a:lnTo>
                  <a:pt x="3679" y="4324"/>
                </a:lnTo>
                <a:lnTo>
                  <a:pt x="3772" y="4462"/>
                </a:lnTo>
                <a:lnTo>
                  <a:pt x="3818" y="4462"/>
                </a:lnTo>
                <a:lnTo>
                  <a:pt x="4048" y="4508"/>
                </a:lnTo>
                <a:lnTo>
                  <a:pt x="4324" y="4462"/>
                </a:lnTo>
                <a:lnTo>
                  <a:pt x="4370" y="4462"/>
                </a:lnTo>
                <a:lnTo>
                  <a:pt x="4462" y="4324"/>
                </a:lnTo>
                <a:lnTo>
                  <a:pt x="4507" y="4186"/>
                </a:lnTo>
                <a:lnTo>
                  <a:pt x="4646" y="3864"/>
                </a:lnTo>
                <a:lnTo>
                  <a:pt x="4784" y="3220"/>
                </a:lnTo>
                <a:close/>
                <a:moveTo>
                  <a:pt x="4416" y="5152"/>
                </a:moveTo>
                <a:lnTo>
                  <a:pt x="4416" y="5244"/>
                </a:lnTo>
                <a:lnTo>
                  <a:pt x="4830" y="5244"/>
                </a:lnTo>
                <a:lnTo>
                  <a:pt x="4830" y="5152"/>
                </a:lnTo>
                <a:lnTo>
                  <a:pt x="4416" y="5152"/>
                </a:lnTo>
                <a:close/>
                <a:moveTo>
                  <a:pt x="4048" y="14490"/>
                </a:moveTo>
                <a:lnTo>
                  <a:pt x="5382" y="14260"/>
                </a:lnTo>
                <a:lnTo>
                  <a:pt x="6762" y="14122"/>
                </a:lnTo>
                <a:lnTo>
                  <a:pt x="6762" y="12190"/>
                </a:lnTo>
                <a:lnTo>
                  <a:pt x="10028" y="12190"/>
                </a:lnTo>
                <a:lnTo>
                  <a:pt x="10028" y="14168"/>
                </a:lnTo>
                <a:lnTo>
                  <a:pt x="11316" y="14306"/>
                </a:lnTo>
                <a:lnTo>
                  <a:pt x="12604" y="14490"/>
                </a:lnTo>
                <a:lnTo>
                  <a:pt x="12604" y="15502"/>
                </a:lnTo>
                <a:lnTo>
                  <a:pt x="4048" y="15502"/>
                </a:lnTo>
                <a:lnTo>
                  <a:pt x="4048" y="14490"/>
                </a:lnTo>
                <a:close/>
                <a:moveTo>
                  <a:pt x="1242" y="1334"/>
                </a:moveTo>
                <a:lnTo>
                  <a:pt x="1242" y="8832"/>
                </a:lnTo>
                <a:lnTo>
                  <a:pt x="15042" y="8832"/>
                </a:lnTo>
                <a:lnTo>
                  <a:pt x="15042" y="1334"/>
                </a:lnTo>
                <a:lnTo>
                  <a:pt x="1242" y="1334"/>
                </a:lnTo>
                <a:close/>
                <a:moveTo>
                  <a:pt x="13662" y="9522"/>
                </a:moveTo>
                <a:lnTo>
                  <a:pt x="13432" y="9568"/>
                </a:lnTo>
                <a:lnTo>
                  <a:pt x="13248" y="9660"/>
                </a:lnTo>
                <a:lnTo>
                  <a:pt x="13110" y="9844"/>
                </a:lnTo>
                <a:lnTo>
                  <a:pt x="13064" y="10074"/>
                </a:lnTo>
                <a:lnTo>
                  <a:pt x="13110" y="10304"/>
                </a:lnTo>
                <a:lnTo>
                  <a:pt x="13248" y="10488"/>
                </a:lnTo>
                <a:lnTo>
                  <a:pt x="13432" y="10626"/>
                </a:lnTo>
                <a:lnTo>
                  <a:pt x="13662" y="10672"/>
                </a:lnTo>
                <a:lnTo>
                  <a:pt x="13892" y="10626"/>
                </a:lnTo>
                <a:lnTo>
                  <a:pt x="14076" y="10488"/>
                </a:lnTo>
                <a:lnTo>
                  <a:pt x="14168" y="10304"/>
                </a:lnTo>
                <a:lnTo>
                  <a:pt x="14214" y="10074"/>
                </a:lnTo>
                <a:lnTo>
                  <a:pt x="14168" y="9844"/>
                </a:lnTo>
                <a:lnTo>
                  <a:pt x="14076" y="9660"/>
                </a:lnTo>
                <a:lnTo>
                  <a:pt x="13892" y="9568"/>
                </a:lnTo>
                <a:lnTo>
                  <a:pt x="13662" y="9522"/>
                </a:lnTo>
                <a:close/>
              </a:path>
            </a:pathLst>
          </a:custGeom>
          <a:solidFill>
            <a:srgbClr val="56C4D2"/>
          </a:solidFill>
          <a:ln w="12700" cap="flat" cmpd="sng" algn="ctr">
            <a:noFill/>
            <a:prstDash val="solid"/>
          </a:ln>
          <a:effectLst/>
        </p:spPr>
        <p:txBody>
          <a:bodyPr wrap="none" lIns="0" tIns="0" rIns="0" bIns="0"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1050" b="1" i="0" u="none" strike="noStrike" kern="0" cap="none" spc="0" normalizeH="0" noProof="0" dirty="0">
              <a:ln>
                <a:noFill/>
              </a:ln>
              <a:solidFill>
                <a:prstClr val="black"/>
              </a:solidFill>
              <a:effectLst>
                <a:outerShdw blurRad="38100" dist="38100" dir="2700000" algn="tl">
                  <a:srgbClr val="000000">
                    <a:alpha val="43137"/>
                  </a:srgbClr>
                </a:outerShdw>
              </a:effectLst>
              <a:uLnTx/>
              <a:uFillTx/>
              <a:latin typeface="Huawei Sans" panose="020C0503030203020204" pitchFamily="34" charset="0"/>
              <a:ea typeface="方正兰亭黑简体" panose="02000000000000000000" pitchFamily="2" charset="-122"/>
              <a:cs typeface="Arial" pitchFamily="34" charset="0"/>
            </a:endParaRPr>
          </a:p>
        </p:txBody>
      </p:sp>
      <p:sp>
        <p:nvSpPr>
          <p:cNvPr id="29" name="TextBox 23"/>
          <p:cNvSpPr txBox="1">
            <a:spLocks noChangeArrowheads="1"/>
          </p:cNvSpPr>
          <p:nvPr/>
        </p:nvSpPr>
        <p:spPr bwMode="gray">
          <a:xfrm>
            <a:off x="5542777" y="4801090"/>
            <a:ext cx="706254" cy="234813"/>
          </a:xfrm>
          <a:prstGeom prst="rect">
            <a:avLst/>
          </a:prstGeom>
          <a:noFill/>
          <a:ln w="9525">
            <a:noFill/>
            <a:miter lim="800000"/>
            <a:headEnd/>
            <a:tailEnd/>
          </a:ln>
        </p:spPr>
        <p:txBody>
          <a:bodyPr wrap="square" lIns="72521" tIns="36261" rIns="72521" bIns="36261">
            <a:spAutoFit/>
          </a:bodyPr>
          <a:lstStyle/>
          <a:p>
            <a:pPr algn="ctr" defTabSz="724375" fontAlgn="ctr"/>
            <a:r>
              <a:rPr lang="en-US" sz="1050" dirty="0">
                <a:solidFill>
                  <a:prstClr val="black"/>
                </a:solidFill>
                <a:latin typeface="Huawei Sans" panose="020C0503030203020204" pitchFamily="34" charset="0"/>
              </a:rPr>
              <a:t>Branch 1</a:t>
            </a:r>
            <a:endParaRPr lang="en-US" altLang="zh-CN" sz="105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30" name="矩形 129"/>
          <p:cNvSpPr/>
          <p:nvPr/>
        </p:nvSpPr>
        <p:spPr bwMode="gray">
          <a:xfrm rot="5400000">
            <a:off x="5500423" y="5668494"/>
            <a:ext cx="282450" cy="261610"/>
          </a:xfrm>
          <a:prstGeom prst="rect">
            <a:avLst/>
          </a:prstGeom>
        </p:spPr>
        <p:txBody>
          <a:bodyPr wrap="none">
            <a:spAutoFit/>
          </a:bodyPr>
          <a:lstStyle/>
          <a:p>
            <a:pPr defTabSz="1219272" fontAlgn="ctr"/>
            <a:r>
              <a:rPr lang="en-US" sz="1050" dirty="0">
                <a:solidFill>
                  <a:prstClr val="black"/>
                </a:solidFill>
                <a:latin typeface="Huawei Sans" panose="020C0503030203020204" pitchFamily="34" charset="0"/>
              </a:rPr>
              <a:t>…</a:t>
            </a:r>
            <a:endParaRPr lang="en-US" sz="1050" dirty="0">
              <a:solidFill>
                <a:prstClr val="black"/>
              </a:solidFill>
              <a:latin typeface="Huawei Sans" panose="020C0503030203020204" pitchFamily="34" charset="0"/>
              <a:ea typeface="方正兰亭黑简体" panose="02000000000000000000" pitchFamily="2" charset="-122"/>
            </a:endParaRPr>
          </a:p>
        </p:txBody>
      </p:sp>
      <p:sp>
        <p:nvSpPr>
          <p:cNvPr id="31" name="圆角矩形 75"/>
          <p:cNvSpPr/>
          <p:nvPr/>
        </p:nvSpPr>
        <p:spPr bwMode="gray">
          <a:xfrm>
            <a:off x="792593" y="3224767"/>
            <a:ext cx="5385118" cy="290454"/>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200" dirty="0">
                <a:solidFill>
                  <a:srgbClr val="30B5C5"/>
                </a:solidFill>
                <a:latin typeface="Huawei Sans" panose="020C0503030203020204" pitchFamily="34" charset="0"/>
              </a:rPr>
              <a:t>Long period taken to provision new branch services</a:t>
            </a:r>
          </a:p>
        </p:txBody>
      </p:sp>
      <p:sp>
        <p:nvSpPr>
          <p:cNvPr id="32" name="圆角矩形 75"/>
          <p:cNvSpPr/>
          <p:nvPr/>
        </p:nvSpPr>
        <p:spPr bwMode="gray">
          <a:xfrm>
            <a:off x="786561" y="3554705"/>
            <a:ext cx="5387766" cy="2582843"/>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grpSp>
        <p:nvGrpSpPr>
          <p:cNvPr id="33" name="组合 221"/>
          <p:cNvGrpSpPr/>
          <p:nvPr/>
        </p:nvGrpSpPr>
        <p:grpSpPr bwMode="gray">
          <a:xfrm>
            <a:off x="938085" y="4888468"/>
            <a:ext cx="4625028" cy="1157640"/>
            <a:chOff x="6618828" y="3020703"/>
            <a:chExt cx="4626835" cy="1452738"/>
          </a:xfrm>
        </p:grpSpPr>
        <p:cxnSp>
          <p:nvCxnSpPr>
            <p:cNvPr id="34" name="直接连接符 222"/>
            <p:cNvCxnSpPr/>
            <p:nvPr/>
          </p:nvCxnSpPr>
          <p:spPr bwMode="gray">
            <a:xfrm flipH="1" flipV="1">
              <a:off x="6630536" y="3769513"/>
              <a:ext cx="0" cy="691407"/>
            </a:xfrm>
            <a:prstGeom prst="line">
              <a:avLst/>
            </a:prstGeom>
            <a:noFill/>
            <a:ln w="19050">
              <a:solidFill>
                <a:srgbClr val="56C4D2"/>
              </a:solidFill>
              <a:prstDash val="dash"/>
            </a:ln>
            <a:effectLst/>
          </p:spPr>
        </p:cxnSp>
        <p:cxnSp>
          <p:nvCxnSpPr>
            <p:cNvPr id="35" name="直接连接符 223"/>
            <p:cNvCxnSpPr/>
            <p:nvPr/>
          </p:nvCxnSpPr>
          <p:spPr bwMode="gray">
            <a:xfrm flipH="1" flipV="1">
              <a:off x="11215000" y="3051382"/>
              <a:ext cx="0" cy="691407"/>
            </a:xfrm>
            <a:prstGeom prst="line">
              <a:avLst/>
            </a:prstGeom>
            <a:noFill/>
            <a:ln w="19050">
              <a:solidFill>
                <a:srgbClr val="56C4D2"/>
              </a:solidFill>
            </a:ln>
            <a:effectLst/>
          </p:spPr>
        </p:cxnSp>
        <p:cxnSp>
          <p:nvCxnSpPr>
            <p:cNvPr id="36" name="直接连接符 224"/>
            <p:cNvCxnSpPr/>
            <p:nvPr/>
          </p:nvCxnSpPr>
          <p:spPr bwMode="gray">
            <a:xfrm flipH="1">
              <a:off x="6687263" y="3051382"/>
              <a:ext cx="4491121" cy="0"/>
            </a:xfrm>
            <a:prstGeom prst="line">
              <a:avLst/>
            </a:prstGeom>
            <a:noFill/>
            <a:ln w="19050">
              <a:solidFill>
                <a:srgbClr val="56C4D2"/>
              </a:solidFill>
            </a:ln>
            <a:effectLst/>
          </p:spPr>
        </p:cxnSp>
        <p:grpSp>
          <p:nvGrpSpPr>
            <p:cNvPr id="37" name="组合 225"/>
            <p:cNvGrpSpPr/>
            <p:nvPr/>
          </p:nvGrpSpPr>
          <p:grpSpPr bwMode="gray">
            <a:xfrm>
              <a:off x="6624137" y="3020703"/>
              <a:ext cx="4615127" cy="58139"/>
              <a:chOff x="6624137" y="3144137"/>
              <a:chExt cx="4615127" cy="58139"/>
            </a:xfrm>
            <a:solidFill>
              <a:srgbClr val="FFC000"/>
            </a:solidFill>
          </p:grpSpPr>
          <p:sp>
            <p:nvSpPr>
              <p:cNvPr id="56" name="椭圆 244"/>
              <p:cNvSpPr>
                <a:spLocks noChangeAspect="1"/>
              </p:cNvSpPr>
              <p:nvPr/>
            </p:nvSpPr>
            <p:spPr bwMode="gray">
              <a:xfrm>
                <a:off x="8170461"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57" name="椭圆 245"/>
              <p:cNvSpPr>
                <a:spLocks noChangeAspect="1"/>
              </p:cNvSpPr>
              <p:nvPr/>
            </p:nvSpPr>
            <p:spPr bwMode="gray">
              <a:xfrm>
                <a:off x="8920162"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58" name="椭圆 246"/>
              <p:cNvSpPr>
                <a:spLocks noChangeAspect="1"/>
              </p:cNvSpPr>
              <p:nvPr/>
            </p:nvSpPr>
            <p:spPr bwMode="gray">
              <a:xfrm>
                <a:off x="9670780"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59" name="椭圆 247"/>
              <p:cNvSpPr>
                <a:spLocks noChangeAspect="1"/>
              </p:cNvSpPr>
              <p:nvPr/>
            </p:nvSpPr>
            <p:spPr bwMode="gray">
              <a:xfrm>
                <a:off x="10421794"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60" name="椭圆 248"/>
              <p:cNvSpPr>
                <a:spLocks noChangeAspect="1"/>
              </p:cNvSpPr>
              <p:nvPr/>
            </p:nvSpPr>
            <p:spPr bwMode="gray">
              <a:xfrm>
                <a:off x="11182537"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61" name="椭圆 249"/>
              <p:cNvSpPr>
                <a:spLocks noChangeAspect="1"/>
              </p:cNvSpPr>
              <p:nvPr/>
            </p:nvSpPr>
            <p:spPr bwMode="gray">
              <a:xfrm>
                <a:off x="7424017"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62" name="椭圆 250"/>
              <p:cNvSpPr>
                <a:spLocks noChangeAspect="1"/>
              </p:cNvSpPr>
              <p:nvPr/>
            </p:nvSpPr>
            <p:spPr bwMode="gray">
              <a:xfrm>
                <a:off x="6624137"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grpSp>
        <p:cxnSp>
          <p:nvCxnSpPr>
            <p:cNvPr id="38" name="直接连接符 226"/>
            <p:cNvCxnSpPr>
              <a:endCxn id="55" idx="5"/>
            </p:cNvCxnSpPr>
            <p:nvPr/>
          </p:nvCxnSpPr>
          <p:spPr bwMode="gray">
            <a:xfrm flipH="1">
              <a:off x="6678956" y="3742053"/>
              <a:ext cx="4505827" cy="0"/>
            </a:xfrm>
            <a:prstGeom prst="line">
              <a:avLst/>
            </a:prstGeom>
            <a:noFill/>
            <a:ln w="19050">
              <a:solidFill>
                <a:srgbClr val="56C4D2"/>
              </a:solidFill>
            </a:ln>
            <a:effectLst/>
          </p:spPr>
        </p:cxnSp>
        <p:grpSp>
          <p:nvGrpSpPr>
            <p:cNvPr id="39" name="组合 227"/>
            <p:cNvGrpSpPr/>
            <p:nvPr/>
          </p:nvGrpSpPr>
          <p:grpSpPr bwMode="gray">
            <a:xfrm>
              <a:off x="6630536" y="3711374"/>
              <a:ext cx="4615127" cy="58139"/>
              <a:chOff x="6624137" y="3144137"/>
              <a:chExt cx="4615127" cy="58139"/>
            </a:xfrm>
            <a:solidFill>
              <a:srgbClr val="FFC000"/>
            </a:solidFill>
          </p:grpSpPr>
          <p:sp>
            <p:nvSpPr>
              <p:cNvPr id="49" name="椭圆 237"/>
              <p:cNvSpPr>
                <a:spLocks noChangeAspect="1"/>
              </p:cNvSpPr>
              <p:nvPr/>
            </p:nvSpPr>
            <p:spPr bwMode="gray">
              <a:xfrm>
                <a:off x="8170461"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50" name="椭圆 238"/>
              <p:cNvSpPr>
                <a:spLocks noChangeAspect="1"/>
              </p:cNvSpPr>
              <p:nvPr/>
            </p:nvSpPr>
            <p:spPr bwMode="gray">
              <a:xfrm>
                <a:off x="8920162"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51" name="椭圆 239"/>
              <p:cNvSpPr>
                <a:spLocks noChangeAspect="1"/>
              </p:cNvSpPr>
              <p:nvPr/>
            </p:nvSpPr>
            <p:spPr bwMode="gray">
              <a:xfrm>
                <a:off x="9670780"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52" name="椭圆 240"/>
              <p:cNvSpPr>
                <a:spLocks noChangeAspect="1"/>
              </p:cNvSpPr>
              <p:nvPr/>
            </p:nvSpPr>
            <p:spPr bwMode="gray">
              <a:xfrm>
                <a:off x="10421794"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53" name="椭圆 241"/>
              <p:cNvSpPr>
                <a:spLocks noChangeAspect="1"/>
              </p:cNvSpPr>
              <p:nvPr/>
            </p:nvSpPr>
            <p:spPr bwMode="gray">
              <a:xfrm>
                <a:off x="11182537"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54" name="椭圆 242"/>
              <p:cNvSpPr>
                <a:spLocks noChangeAspect="1"/>
              </p:cNvSpPr>
              <p:nvPr/>
            </p:nvSpPr>
            <p:spPr bwMode="gray">
              <a:xfrm>
                <a:off x="7424017"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55" name="椭圆 243"/>
              <p:cNvSpPr>
                <a:spLocks noChangeAspect="1"/>
              </p:cNvSpPr>
              <p:nvPr/>
            </p:nvSpPr>
            <p:spPr bwMode="gray">
              <a:xfrm>
                <a:off x="6624137"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grpSp>
        <p:cxnSp>
          <p:nvCxnSpPr>
            <p:cNvPr id="40" name="直接连接符 228"/>
            <p:cNvCxnSpPr>
              <a:endCxn id="48" idx="5"/>
            </p:cNvCxnSpPr>
            <p:nvPr/>
          </p:nvCxnSpPr>
          <p:spPr bwMode="gray">
            <a:xfrm flipH="1">
              <a:off x="6667248" y="4445981"/>
              <a:ext cx="4505827" cy="0"/>
            </a:xfrm>
            <a:prstGeom prst="line">
              <a:avLst/>
            </a:prstGeom>
            <a:noFill/>
            <a:ln w="19050">
              <a:solidFill>
                <a:srgbClr val="56C4D2"/>
              </a:solidFill>
            </a:ln>
            <a:effectLst/>
          </p:spPr>
        </p:cxnSp>
        <p:grpSp>
          <p:nvGrpSpPr>
            <p:cNvPr id="41" name="组合 229"/>
            <p:cNvGrpSpPr/>
            <p:nvPr/>
          </p:nvGrpSpPr>
          <p:grpSpPr bwMode="gray">
            <a:xfrm>
              <a:off x="6618828" y="4415302"/>
              <a:ext cx="4615127" cy="58139"/>
              <a:chOff x="6624137" y="3144137"/>
              <a:chExt cx="4615127" cy="58139"/>
            </a:xfrm>
            <a:solidFill>
              <a:srgbClr val="FFC000"/>
            </a:solidFill>
          </p:grpSpPr>
          <p:sp>
            <p:nvSpPr>
              <p:cNvPr id="42" name="椭圆 230"/>
              <p:cNvSpPr>
                <a:spLocks noChangeAspect="1"/>
              </p:cNvSpPr>
              <p:nvPr/>
            </p:nvSpPr>
            <p:spPr bwMode="gray">
              <a:xfrm>
                <a:off x="8170461"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43" name="椭圆 231"/>
              <p:cNvSpPr>
                <a:spLocks noChangeAspect="1"/>
              </p:cNvSpPr>
              <p:nvPr/>
            </p:nvSpPr>
            <p:spPr bwMode="gray">
              <a:xfrm>
                <a:off x="8920162"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44" name="椭圆 232"/>
              <p:cNvSpPr>
                <a:spLocks noChangeAspect="1"/>
              </p:cNvSpPr>
              <p:nvPr/>
            </p:nvSpPr>
            <p:spPr bwMode="gray">
              <a:xfrm>
                <a:off x="9670780"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45" name="椭圆 233"/>
              <p:cNvSpPr>
                <a:spLocks noChangeAspect="1"/>
              </p:cNvSpPr>
              <p:nvPr/>
            </p:nvSpPr>
            <p:spPr bwMode="gray">
              <a:xfrm>
                <a:off x="10421794"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46" name="椭圆 234"/>
              <p:cNvSpPr>
                <a:spLocks noChangeAspect="1"/>
              </p:cNvSpPr>
              <p:nvPr/>
            </p:nvSpPr>
            <p:spPr bwMode="gray">
              <a:xfrm>
                <a:off x="11182537"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47" name="椭圆 235"/>
              <p:cNvSpPr>
                <a:spLocks noChangeAspect="1"/>
              </p:cNvSpPr>
              <p:nvPr/>
            </p:nvSpPr>
            <p:spPr bwMode="gray">
              <a:xfrm>
                <a:off x="7424017"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sp>
            <p:nvSpPr>
              <p:cNvPr id="48" name="椭圆 236"/>
              <p:cNvSpPr>
                <a:spLocks noChangeAspect="1"/>
              </p:cNvSpPr>
              <p:nvPr/>
            </p:nvSpPr>
            <p:spPr bwMode="gray">
              <a:xfrm>
                <a:off x="6624137" y="3144137"/>
                <a:ext cx="56727" cy="58139"/>
              </a:xfrm>
              <a:prstGeom prst="ellipse">
                <a:avLst/>
              </a:prstGeom>
              <a:grpFill/>
              <a:ln w="53975" cap="flat" cmpd="sng" algn="ctr">
                <a:solidFill>
                  <a:srgbClr val="FFC000"/>
                </a:solidFill>
                <a:prstDash val="solid"/>
                <a:headEnd type="none" w="med" len="med"/>
                <a:tailEnd type="none" w="med" len="med"/>
              </a:ln>
              <a:effectLst>
                <a:glow rad="63500">
                  <a:srgbClr val="1DC7F4">
                    <a:alpha val="12941"/>
                  </a:srgbClr>
                </a:glow>
              </a:effectLst>
            </p:spPr>
            <p:txBody>
              <a:bodyPr vert="horz" wrap="square" lIns="91404" tIns="45702" rIns="91404" bIns="45702" numCol="1" rtlCol="0" anchor="t" anchorCtr="0" compatLnSpc="1">
                <a:prstTxWarp prst="textNoShape">
                  <a:avLst/>
                </a:prstTxWarp>
              </a:bodyPr>
              <a:lstStyle/>
              <a:p>
                <a:pPr defTabSz="914034" fontAlgn="ctr">
                  <a:buClr>
                    <a:srgbClr val="CC9900"/>
                  </a:buClr>
                  <a:buFont typeface="Wingdings" pitchFamily="2" charset="2"/>
                  <a:buChar char="n"/>
                  <a:defRPr/>
                </a:pPr>
                <a:endParaRPr lang="en-US" altLang="zh-CN" sz="400" b="1" kern="0" dirty="0">
                  <a:solidFill>
                    <a:prstClr val="black"/>
                  </a:solidFill>
                  <a:latin typeface="Huawei Sans" panose="020C0503030203020204" pitchFamily="34" charset="0"/>
                  <a:ea typeface="微软雅黑" pitchFamily="34" charset="-122"/>
                </a:endParaRPr>
              </a:p>
            </p:txBody>
          </p:sp>
        </p:grpSp>
      </p:grpSp>
      <p:sp>
        <p:nvSpPr>
          <p:cNvPr id="63" name="TextBox 23"/>
          <p:cNvSpPr txBox="1">
            <a:spLocks noChangeArrowheads="1"/>
          </p:cNvSpPr>
          <p:nvPr/>
        </p:nvSpPr>
        <p:spPr bwMode="gray">
          <a:xfrm>
            <a:off x="5542777" y="5335000"/>
            <a:ext cx="706254" cy="234813"/>
          </a:xfrm>
          <a:prstGeom prst="rect">
            <a:avLst/>
          </a:prstGeom>
          <a:noFill/>
          <a:ln w="9525">
            <a:noFill/>
            <a:miter lim="800000"/>
            <a:headEnd/>
            <a:tailEnd/>
          </a:ln>
        </p:spPr>
        <p:txBody>
          <a:bodyPr wrap="square" lIns="72521" tIns="36261" rIns="72521" bIns="36261">
            <a:spAutoFit/>
          </a:bodyPr>
          <a:lstStyle/>
          <a:p>
            <a:pPr algn="ctr" defTabSz="724375" fontAlgn="ctr"/>
            <a:r>
              <a:rPr lang="en-US" sz="1050" dirty="0">
                <a:solidFill>
                  <a:prstClr val="black"/>
                </a:solidFill>
                <a:latin typeface="Huawei Sans" panose="020C0503030203020204" pitchFamily="34" charset="0"/>
              </a:rPr>
              <a:t>Branch 2</a:t>
            </a:r>
            <a:endParaRPr lang="en-US" altLang="zh-CN" sz="105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64" name="TextBox 23"/>
          <p:cNvSpPr txBox="1">
            <a:spLocks noChangeArrowheads="1"/>
          </p:cNvSpPr>
          <p:nvPr/>
        </p:nvSpPr>
        <p:spPr bwMode="gray">
          <a:xfrm>
            <a:off x="5542777" y="5902735"/>
            <a:ext cx="706254" cy="234813"/>
          </a:xfrm>
          <a:prstGeom prst="rect">
            <a:avLst/>
          </a:prstGeom>
          <a:noFill/>
          <a:ln w="9525">
            <a:noFill/>
            <a:miter lim="800000"/>
            <a:headEnd/>
            <a:tailEnd/>
          </a:ln>
        </p:spPr>
        <p:txBody>
          <a:bodyPr wrap="square" lIns="72521" tIns="36261" rIns="72521" bIns="36261">
            <a:spAutoFit/>
          </a:bodyPr>
          <a:lstStyle/>
          <a:p>
            <a:pPr algn="ctr" defTabSz="724375" fontAlgn="ctr"/>
            <a:r>
              <a:rPr lang="en-US" sz="1050" dirty="0">
                <a:solidFill>
                  <a:prstClr val="black"/>
                </a:solidFill>
                <a:latin typeface="Huawei Sans" panose="020C0503030203020204" pitchFamily="34" charset="0"/>
              </a:rPr>
              <a:t>Branch 3</a:t>
            </a:r>
            <a:endParaRPr lang="en-US" altLang="zh-CN" sz="105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92" name="圆角矩形 75"/>
          <p:cNvSpPr/>
          <p:nvPr/>
        </p:nvSpPr>
        <p:spPr bwMode="gray">
          <a:xfrm>
            <a:off x="6291458" y="3224767"/>
            <a:ext cx="5133134" cy="290454"/>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200" dirty="0">
                <a:solidFill>
                  <a:srgbClr val="30B5C5"/>
                </a:solidFill>
                <a:latin typeface="Huawei Sans" panose="020C0503030203020204" pitchFamily="34" charset="0"/>
              </a:rPr>
              <a:t>Difficult troubleshooting of branch networks and high O&amp;M costs</a:t>
            </a:r>
            <a:endParaRPr lang="en-US" altLang="zh-CN" sz="1200" dirty="0">
              <a:solidFill>
                <a:srgbClr val="30B5C5"/>
              </a:solidFill>
              <a:latin typeface="Huawei Sans" panose="020C0503030203020204" pitchFamily="34" charset="0"/>
              <a:ea typeface="方正兰亭黑简体" panose="02000000000000000000" pitchFamily="2" charset="-122"/>
            </a:endParaRPr>
          </a:p>
        </p:txBody>
      </p:sp>
      <p:sp>
        <p:nvSpPr>
          <p:cNvPr id="93" name="圆角矩形 75"/>
          <p:cNvSpPr/>
          <p:nvPr/>
        </p:nvSpPr>
        <p:spPr bwMode="gray">
          <a:xfrm>
            <a:off x="6285457" y="3554705"/>
            <a:ext cx="5135657" cy="2582843"/>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26" name="Freeform 159"/>
          <p:cNvSpPr/>
          <p:nvPr/>
        </p:nvSpPr>
        <p:spPr bwMode="gray">
          <a:xfrm flipH="1">
            <a:off x="6447236" y="4738004"/>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100" dirty="0">
              <a:solidFill>
                <a:schemeClr val="tx1"/>
              </a:solidFill>
              <a:latin typeface="Huawei Sans" panose="020C0503030203020204" pitchFamily="34" charset="0"/>
            </a:endParaRPr>
          </a:p>
        </p:txBody>
      </p:sp>
      <p:sp>
        <p:nvSpPr>
          <p:cNvPr id="128" name="文本框 32"/>
          <p:cNvSpPr txBox="1"/>
          <p:nvPr/>
        </p:nvSpPr>
        <p:spPr bwMode="gray">
          <a:xfrm>
            <a:off x="6485300" y="4905103"/>
            <a:ext cx="830810" cy="246221"/>
          </a:xfrm>
          <a:prstGeom prst="rect">
            <a:avLst/>
          </a:prstGeom>
          <a:noFill/>
        </p:spPr>
        <p:txBody>
          <a:bodyPr wrap="square" rtlCol="0">
            <a:spAutoFit/>
          </a:bodyPr>
          <a:lstStyle/>
          <a:p>
            <a:pPr algn="ctr" fontAlgn="ctr">
              <a:spcBef>
                <a:spcPct val="0"/>
              </a:spcBef>
              <a:spcAft>
                <a:spcPct val="0"/>
              </a:spcAft>
            </a:pPr>
            <a:r>
              <a:rPr lang="en-US" sz="1000" dirty="0">
                <a:solidFill>
                  <a:srgbClr val="000000"/>
                </a:solidFill>
                <a:latin typeface="Huawei Sans" panose="020C0503030203020204" pitchFamily="34" charset="0"/>
              </a:rPr>
              <a:t>Branch site</a:t>
            </a:r>
          </a:p>
        </p:txBody>
      </p:sp>
      <p:pic>
        <p:nvPicPr>
          <p:cNvPr id="129" name="图片 51" descr="交换机.png"/>
          <p:cNvPicPr>
            <a:picLocks noChangeAspect="1"/>
          </p:cNvPicPr>
          <p:nvPr/>
        </p:nvPicPr>
        <p:blipFill>
          <a:blip r:embed="rId4" cstate="print"/>
          <a:stretch>
            <a:fillRect/>
          </a:stretch>
        </p:blipFill>
        <p:spPr bwMode="gray">
          <a:xfrm>
            <a:off x="6682050" y="5114599"/>
            <a:ext cx="417163" cy="341314"/>
          </a:xfrm>
          <a:prstGeom prst="rect">
            <a:avLst/>
          </a:prstGeom>
        </p:spPr>
      </p:pic>
      <p:sp>
        <p:nvSpPr>
          <p:cNvPr id="130" name="Freeform 159"/>
          <p:cNvSpPr/>
          <p:nvPr/>
        </p:nvSpPr>
        <p:spPr bwMode="gray">
          <a:xfrm flipH="1">
            <a:off x="7778408" y="5316916"/>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100" dirty="0">
              <a:solidFill>
                <a:schemeClr val="tx1"/>
              </a:solidFill>
              <a:latin typeface="Huawei Sans" panose="020C0503030203020204" pitchFamily="34" charset="0"/>
            </a:endParaRPr>
          </a:p>
        </p:txBody>
      </p:sp>
      <p:sp>
        <p:nvSpPr>
          <p:cNvPr id="132" name="文本框 32"/>
          <p:cNvSpPr txBox="1"/>
          <p:nvPr/>
        </p:nvSpPr>
        <p:spPr bwMode="gray">
          <a:xfrm>
            <a:off x="7816472" y="5484015"/>
            <a:ext cx="830810" cy="246221"/>
          </a:xfrm>
          <a:prstGeom prst="rect">
            <a:avLst/>
          </a:prstGeom>
          <a:noFill/>
        </p:spPr>
        <p:txBody>
          <a:bodyPr wrap="square" rtlCol="0">
            <a:spAutoFit/>
          </a:bodyPr>
          <a:lstStyle/>
          <a:p>
            <a:pPr algn="ctr" fontAlgn="ctr">
              <a:spcBef>
                <a:spcPct val="0"/>
              </a:spcBef>
              <a:spcAft>
                <a:spcPct val="0"/>
              </a:spcAft>
            </a:pPr>
            <a:r>
              <a:rPr lang="en-US" sz="1000" dirty="0">
                <a:solidFill>
                  <a:srgbClr val="000000"/>
                </a:solidFill>
                <a:latin typeface="Huawei Sans" panose="020C0503030203020204" pitchFamily="34" charset="0"/>
              </a:rPr>
              <a:t>Branch site</a:t>
            </a:r>
          </a:p>
        </p:txBody>
      </p:sp>
      <p:pic>
        <p:nvPicPr>
          <p:cNvPr id="133" name="图片 51" descr="交换机.png"/>
          <p:cNvPicPr>
            <a:picLocks noChangeAspect="1"/>
          </p:cNvPicPr>
          <p:nvPr/>
        </p:nvPicPr>
        <p:blipFill>
          <a:blip r:embed="rId4" cstate="print"/>
          <a:stretch>
            <a:fillRect/>
          </a:stretch>
        </p:blipFill>
        <p:spPr bwMode="gray">
          <a:xfrm>
            <a:off x="8013222" y="5693511"/>
            <a:ext cx="417163" cy="341314"/>
          </a:xfrm>
          <a:prstGeom prst="rect">
            <a:avLst/>
          </a:prstGeom>
        </p:spPr>
      </p:pic>
      <p:sp>
        <p:nvSpPr>
          <p:cNvPr id="134" name="Freeform 159"/>
          <p:cNvSpPr/>
          <p:nvPr/>
        </p:nvSpPr>
        <p:spPr bwMode="gray">
          <a:xfrm flipH="1">
            <a:off x="9145853" y="5064038"/>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100" dirty="0">
              <a:solidFill>
                <a:schemeClr val="tx1"/>
              </a:solidFill>
              <a:latin typeface="Huawei Sans" panose="020C0503030203020204" pitchFamily="34" charset="0"/>
            </a:endParaRPr>
          </a:p>
        </p:txBody>
      </p:sp>
      <p:sp>
        <p:nvSpPr>
          <p:cNvPr id="136" name="文本框 32"/>
          <p:cNvSpPr txBox="1"/>
          <p:nvPr/>
        </p:nvSpPr>
        <p:spPr bwMode="gray">
          <a:xfrm>
            <a:off x="9183917" y="5231137"/>
            <a:ext cx="830810" cy="246221"/>
          </a:xfrm>
          <a:prstGeom prst="rect">
            <a:avLst/>
          </a:prstGeom>
          <a:noFill/>
        </p:spPr>
        <p:txBody>
          <a:bodyPr wrap="square" rtlCol="0">
            <a:spAutoFit/>
          </a:bodyPr>
          <a:lstStyle/>
          <a:p>
            <a:pPr algn="ctr" fontAlgn="ctr">
              <a:spcBef>
                <a:spcPct val="0"/>
              </a:spcBef>
              <a:spcAft>
                <a:spcPct val="0"/>
              </a:spcAft>
            </a:pPr>
            <a:r>
              <a:rPr lang="en-US" sz="1000" dirty="0">
                <a:solidFill>
                  <a:srgbClr val="000000"/>
                </a:solidFill>
                <a:latin typeface="Huawei Sans" panose="020C0503030203020204" pitchFamily="34" charset="0"/>
              </a:rPr>
              <a:t>Branch site</a:t>
            </a:r>
          </a:p>
        </p:txBody>
      </p:sp>
      <p:pic>
        <p:nvPicPr>
          <p:cNvPr id="137" name="图片 51" descr="交换机.png"/>
          <p:cNvPicPr>
            <a:picLocks noChangeAspect="1"/>
          </p:cNvPicPr>
          <p:nvPr/>
        </p:nvPicPr>
        <p:blipFill>
          <a:blip r:embed="rId4" cstate="print"/>
          <a:stretch>
            <a:fillRect/>
          </a:stretch>
        </p:blipFill>
        <p:spPr bwMode="gray">
          <a:xfrm>
            <a:off x="9380667" y="5440633"/>
            <a:ext cx="417163" cy="341314"/>
          </a:xfrm>
          <a:prstGeom prst="rect">
            <a:avLst/>
          </a:prstGeom>
        </p:spPr>
      </p:pic>
      <p:sp>
        <p:nvSpPr>
          <p:cNvPr id="138" name="Freeform 159"/>
          <p:cNvSpPr/>
          <p:nvPr/>
        </p:nvSpPr>
        <p:spPr bwMode="gray">
          <a:xfrm flipH="1">
            <a:off x="10438594" y="4953494"/>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100" dirty="0">
              <a:solidFill>
                <a:schemeClr val="tx1"/>
              </a:solidFill>
              <a:latin typeface="Huawei Sans" panose="020C0503030203020204" pitchFamily="34" charset="0"/>
            </a:endParaRPr>
          </a:p>
        </p:txBody>
      </p:sp>
      <p:sp>
        <p:nvSpPr>
          <p:cNvPr id="140" name="文本框 32"/>
          <p:cNvSpPr txBox="1"/>
          <p:nvPr/>
        </p:nvSpPr>
        <p:spPr bwMode="gray">
          <a:xfrm>
            <a:off x="10476658" y="5120593"/>
            <a:ext cx="830810" cy="246221"/>
          </a:xfrm>
          <a:prstGeom prst="rect">
            <a:avLst/>
          </a:prstGeom>
          <a:noFill/>
        </p:spPr>
        <p:txBody>
          <a:bodyPr wrap="square" rtlCol="0">
            <a:spAutoFit/>
          </a:bodyPr>
          <a:lstStyle/>
          <a:p>
            <a:pPr algn="ctr" fontAlgn="ctr">
              <a:spcBef>
                <a:spcPct val="0"/>
              </a:spcBef>
              <a:spcAft>
                <a:spcPct val="0"/>
              </a:spcAft>
            </a:pPr>
            <a:r>
              <a:rPr lang="en-US" sz="1000" dirty="0">
                <a:solidFill>
                  <a:srgbClr val="000000"/>
                </a:solidFill>
                <a:latin typeface="Huawei Sans" panose="020C0503030203020204" pitchFamily="34" charset="0"/>
              </a:rPr>
              <a:t>Branch site</a:t>
            </a:r>
          </a:p>
        </p:txBody>
      </p:sp>
      <p:pic>
        <p:nvPicPr>
          <p:cNvPr id="141" name="图片 51" descr="交换机.png"/>
          <p:cNvPicPr>
            <a:picLocks noChangeAspect="1"/>
          </p:cNvPicPr>
          <p:nvPr/>
        </p:nvPicPr>
        <p:blipFill>
          <a:blip r:embed="rId4" cstate="print"/>
          <a:stretch>
            <a:fillRect/>
          </a:stretch>
        </p:blipFill>
        <p:spPr bwMode="gray">
          <a:xfrm>
            <a:off x="10673408" y="5330089"/>
            <a:ext cx="417163" cy="341314"/>
          </a:xfrm>
          <a:prstGeom prst="rect">
            <a:avLst/>
          </a:prstGeom>
        </p:spPr>
      </p:pic>
      <p:grpSp>
        <p:nvGrpSpPr>
          <p:cNvPr id="143" name="组合 7"/>
          <p:cNvGrpSpPr/>
          <p:nvPr/>
        </p:nvGrpSpPr>
        <p:grpSpPr bwMode="gray">
          <a:xfrm>
            <a:off x="7080872" y="4685080"/>
            <a:ext cx="288000" cy="288000"/>
            <a:chOff x="856677" y="2615810"/>
            <a:chExt cx="288000" cy="288000"/>
          </a:xfrm>
        </p:grpSpPr>
        <p:sp>
          <p:nvSpPr>
            <p:cNvPr id="144" name="椭圆 84"/>
            <p:cNvSpPr/>
            <p:nvPr/>
          </p:nvSpPr>
          <p:spPr bwMode="gray">
            <a:xfrm>
              <a:off x="856677" y="2615810"/>
              <a:ext cx="288000" cy="288000"/>
            </a:xfrm>
            <a:prstGeom prst="ellipse">
              <a:avLst/>
            </a:prstGeom>
            <a:solidFill>
              <a:srgbClr val="EC70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ctr"/>
              <a:endParaRPr lang="en-US" altLang="zh-CN" sz="1400" dirty="0">
                <a:latin typeface="Huawei Sans" panose="020C0503030203020204" pitchFamily="34" charset="0"/>
                <a:ea typeface="方正兰亭黑简体" panose="02000000000000000000" pitchFamily="2" charset="-122"/>
                <a:sym typeface="Huawei Sans" panose="020C0503030203020204" pitchFamily="34" charset="0"/>
              </a:endParaRPr>
            </a:p>
          </p:txBody>
        </p:sp>
        <p:grpSp>
          <p:nvGrpSpPr>
            <p:cNvPr id="145" name="组合 5"/>
            <p:cNvGrpSpPr/>
            <p:nvPr/>
          </p:nvGrpSpPr>
          <p:grpSpPr bwMode="gray">
            <a:xfrm>
              <a:off x="923444" y="2692169"/>
              <a:ext cx="144001" cy="144002"/>
              <a:chOff x="898853" y="2657982"/>
              <a:chExt cx="203649" cy="203652"/>
            </a:xfrm>
          </p:grpSpPr>
          <p:cxnSp>
            <p:nvCxnSpPr>
              <p:cNvPr id="146" name="直接连接符 85"/>
              <p:cNvCxnSpPr>
                <a:stCxn id="144" idx="3"/>
                <a:endCxn id="144" idx="7"/>
              </p:cNvCxnSpPr>
              <p:nvPr/>
            </p:nvCxnSpPr>
            <p:spPr bwMode="gray">
              <a:xfrm flipV="1">
                <a:off x="898853" y="2657986"/>
                <a:ext cx="203648" cy="203648"/>
              </a:xfrm>
              <a:prstGeom prst="line">
                <a:avLst/>
              </a:prstGeom>
              <a:solidFill>
                <a:srgbClr val="EC7061"/>
              </a:solidFill>
              <a:ln w="38100" cap="rnd">
                <a:solidFill>
                  <a:schemeClr val="bg1"/>
                </a:solidFill>
                <a:round/>
              </a:ln>
              <a:effectLst/>
            </p:spPr>
            <p:style>
              <a:lnRef idx="2">
                <a:schemeClr val="accent1"/>
              </a:lnRef>
              <a:fillRef idx="0">
                <a:schemeClr val="accent1"/>
              </a:fillRef>
              <a:effectRef idx="1">
                <a:schemeClr val="accent1"/>
              </a:effectRef>
              <a:fontRef idx="minor">
                <a:schemeClr val="tx1"/>
              </a:fontRef>
            </p:style>
          </p:cxnSp>
          <p:cxnSp>
            <p:nvCxnSpPr>
              <p:cNvPr id="147" name="直接连接符 86"/>
              <p:cNvCxnSpPr>
                <a:stCxn id="144" idx="1"/>
                <a:endCxn id="144" idx="5"/>
              </p:cNvCxnSpPr>
              <p:nvPr/>
            </p:nvCxnSpPr>
            <p:spPr bwMode="gray">
              <a:xfrm>
                <a:off x="898853" y="2657986"/>
                <a:ext cx="203648" cy="203648"/>
              </a:xfrm>
              <a:prstGeom prst="line">
                <a:avLst/>
              </a:prstGeom>
              <a:solidFill>
                <a:srgbClr val="EC7061"/>
              </a:solidFill>
              <a:ln w="38100" cap="rnd">
                <a:solidFill>
                  <a:schemeClr val="bg1"/>
                </a:solidFill>
                <a:round/>
              </a:ln>
              <a:effectLst/>
            </p:spPr>
            <p:style>
              <a:lnRef idx="2">
                <a:schemeClr val="accent1"/>
              </a:lnRef>
              <a:fillRef idx="0">
                <a:schemeClr val="accent1"/>
              </a:fillRef>
              <a:effectRef idx="1">
                <a:schemeClr val="accent1"/>
              </a:effectRef>
              <a:fontRef idx="minor">
                <a:schemeClr val="tx1"/>
              </a:fontRef>
            </p:style>
          </p:cxnSp>
        </p:grpSp>
      </p:grpSp>
      <p:grpSp>
        <p:nvGrpSpPr>
          <p:cNvPr id="148" name="组合 7"/>
          <p:cNvGrpSpPr/>
          <p:nvPr/>
        </p:nvGrpSpPr>
        <p:grpSpPr bwMode="gray">
          <a:xfrm>
            <a:off x="8387944" y="5250121"/>
            <a:ext cx="288000" cy="288000"/>
            <a:chOff x="856677" y="2615810"/>
            <a:chExt cx="288000" cy="288000"/>
          </a:xfrm>
        </p:grpSpPr>
        <p:sp>
          <p:nvSpPr>
            <p:cNvPr id="149" name="椭圆 84"/>
            <p:cNvSpPr/>
            <p:nvPr/>
          </p:nvSpPr>
          <p:spPr bwMode="gray">
            <a:xfrm>
              <a:off x="856677" y="2615810"/>
              <a:ext cx="288000" cy="288000"/>
            </a:xfrm>
            <a:prstGeom prst="ellipse">
              <a:avLst/>
            </a:prstGeom>
            <a:solidFill>
              <a:srgbClr val="EC70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ctr"/>
              <a:endParaRPr lang="en-US" altLang="zh-CN" sz="1400" dirty="0">
                <a:latin typeface="Huawei Sans" panose="020C0503030203020204" pitchFamily="34" charset="0"/>
                <a:ea typeface="方正兰亭黑简体" panose="02000000000000000000" pitchFamily="2" charset="-122"/>
                <a:sym typeface="Huawei Sans" panose="020C0503030203020204" pitchFamily="34" charset="0"/>
              </a:endParaRPr>
            </a:p>
          </p:txBody>
        </p:sp>
        <p:grpSp>
          <p:nvGrpSpPr>
            <p:cNvPr id="150" name="组合 5"/>
            <p:cNvGrpSpPr/>
            <p:nvPr/>
          </p:nvGrpSpPr>
          <p:grpSpPr bwMode="gray">
            <a:xfrm>
              <a:off x="923444" y="2692169"/>
              <a:ext cx="144001" cy="144002"/>
              <a:chOff x="898853" y="2657982"/>
              <a:chExt cx="203649" cy="203652"/>
            </a:xfrm>
          </p:grpSpPr>
          <p:cxnSp>
            <p:nvCxnSpPr>
              <p:cNvPr id="151" name="直接连接符 85"/>
              <p:cNvCxnSpPr>
                <a:stCxn id="149" idx="3"/>
                <a:endCxn id="149" idx="7"/>
              </p:cNvCxnSpPr>
              <p:nvPr/>
            </p:nvCxnSpPr>
            <p:spPr bwMode="gray">
              <a:xfrm flipV="1">
                <a:off x="898853" y="2657986"/>
                <a:ext cx="203648" cy="203648"/>
              </a:xfrm>
              <a:prstGeom prst="line">
                <a:avLst/>
              </a:prstGeom>
              <a:solidFill>
                <a:srgbClr val="EC7061"/>
              </a:solidFill>
              <a:ln w="38100" cap="rnd">
                <a:solidFill>
                  <a:schemeClr val="bg1"/>
                </a:solidFill>
                <a:round/>
              </a:ln>
              <a:effectLst/>
            </p:spPr>
            <p:style>
              <a:lnRef idx="2">
                <a:schemeClr val="accent1"/>
              </a:lnRef>
              <a:fillRef idx="0">
                <a:schemeClr val="accent1"/>
              </a:fillRef>
              <a:effectRef idx="1">
                <a:schemeClr val="accent1"/>
              </a:effectRef>
              <a:fontRef idx="minor">
                <a:schemeClr val="tx1"/>
              </a:fontRef>
            </p:style>
          </p:cxnSp>
          <p:cxnSp>
            <p:nvCxnSpPr>
              <p:cNvPr id="152" name="直接连接符 86"/>
              <p:cNvCxnSpPr>
                <a:stCxn id="149" idx="1"/>
                <a:endCxn id="149" idx="5"/>
              </p:cNvCxnSpPr>
              <p:nvPr/>
            </p:nvCxnSpPr>
            <p:spPr bwMode="gray">
              <a:xfrm>
                <a:off x="898853" y="2657986"/>
                <a:ext cx="203648" cy="203648"/>
              </a:xfrm>
              <a:prstGeom prst="line">
                <a:avLst/>
              </a:prstGeom>
              <a:solidFill>
                <a:srgbClr val="EC7061"/>
              </a:solidFill>
              <a:ln w="38100" cap="rnd">
                <a:solidFill>
                  <a:schemeClr val="bg1"/>
                </a:solidFill>
                <a:round/>
              </a:ln>
              <a:effectLst/>
            </p:spPr>
            <p:style>
              <a:lnRef idx="2">
                <a:schemeClr val="accent1"/>
              </a:lnRef>
              <a:fillRef idx="0">
                <a:schemeClr val="accent1"/>
              </a:fillRef>
              <a:effectRef idx="1">
                <a:schemeClr val="accent1"/>
              </a:effectRef>
              <a:fontRef idx="minor">
                <a:schemeClr val="tx1"/>
              </a:fontRef>
            </p:style>
          </p:cxnSp>
        </p:grpSp>
      </p:grpSp>
      <p:grpSp>
        <p:nvGrpSpPr>
          <p:cNvPr id="153" name="组合 7"/>
          <p:cNvGrpSpPr/>
          <p:nvPr/>
        </p:nvGrpSpPr>
        <p:grpSpPr bwMode="gray">
          <a:xfrm>
            <a:off x="9756808" y="5010390"/>
            <a:ext cx="288000" cy="288000"/>
            <a:chOff x="856677" y="2615810"/>
            <a:chExt cx="288000" cy="288000"/>
          </a:xfrm>
        </p:grpSpPr>
        <p:sp>
          <p:nvSpPr>
            <p:cNvPr id="154" name="椭圆 84"/>
            <p:cNvSpPr/>
            <p:nvPr/>
          </p:nvSpPr>
          <p:spPr bwMode="gray">
            <a:xfrm>
              <a:off x="856677" y="2615810"/>
              <a:ext cx="288000" cy="288000"/>
            </a:xfrm>
            <a:prstGeom prst="ellipse">
              <a:avLst/>
            </a:prstGeom>
            <a:solidFill>
              <a:srgbClr val="EC70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ctr"/>
              <a:endParaRPr lang="en-US" altLang="zh-CN" sz="1400" dirty="0">
                <a:latin typeface="Huawei Sans" panose="020C0503030203020204" pitchFamily="34" charset="0"/>
                <a:ea typeface="方正兰亭黑简体" panose="02000000000000000000" pitchFamily="2" charset="-122"/>
                <a:sym typeface="Huawei Sans" panose="020C0503030203020204" pitchFamily="34" charset="0"/>
              </a:endParaRPr>
            </a:p>
          </p:txBody>
        </p:sp>
        <p:grpSp>
          <p:nvGrpSpPr>
            <p:cNvPr id="155" name="组合 5"/>
            <p:cNvGrpSpPr/>
            <p:nvPr/>
          </p:nvGrpSpPr>
          <p:grpSpPr bwMode="gray">
            <a:xfrm>
              <a:off x="923444" y="2692169"/>
              <a:ext cx="144001" cy="144002"/>
              <a:chOff x="898853" y="2657982"/>
              <a:chExt cx="203649" cy="203652"/>
            </a:xfrm>
          </p:grpSpPr>
          <p:cxnSp>
            <p:nvCxnSpPr>
              <p:cNvPr id="156" name="直接连接符 85"/>
              <p:cNvCxnSpPr>
                <a:stCxn id="154" idx="3"/>
                <a:endCxn id="154" idx="7"/>
              </p:cNvCxnSpPr>
              <p:nvPr/>
            </p:nvCxnSpPr>
            <p:spPr bwMode="gray">
              <a:xfrm flipV="1">
                <a:off x="898853" y="2657986"/>
                <a:ext cx="203648" cy="203648"/>
              </a:xfrm>
              <a:prstGeom prst="line">
                <a:avLst/>
              </a:prstGeom>
              <a:solidFill>
                <a:srgbClr val="EC7061"/>
              </a:solidFill>
              <a:ln w="38100" cap="rnd">
                <a:solidFill>
                  <a:schemeClr val="bg1"/>
                </a:solidFill>
                <a:round/>
              </a:ln>
              <a:effectLst/>
            </p:spPr>
            <p:style>
              <a:lnRef idx="2">
                <a:schemeClr val="accent1"/>
              </a:lnRef>
              <a:fillRef idx="0">
                <a:schemeClr val="accent1"/>
              </a:fillRef>
              <a:effectRef idx="1">
                <a:schemeClr val="accent1"/>
              </a:effectRef>
              <a:fontRef idx="minor">
                <a:schemeClr val="tx1"/>
              </a:fontRef>
            </p:style>
          </p:cxnSp>
          <p:cxnSp>
            <p:nvCxnSpPr>
              <p:cNvPr id="157" name="直接连接符 86"/>
              <p:cNvCxnSpPr>
                <a:stCxn id="154" idx="1"/>
                <a:endCxn id="154" idx="5"/>
              </p:cNvCxnSpPr>
              <p:nvPr/>
            </p:nvCxnSpPr>
            <p:spPr bwMode="gray">
              <a:xfrm>
                <a:off x="898853" y="2657986"/>
                <a:ext cx="203648" cy="203648"/>
              </a:xfrm>
              <a:prstGeom prst="line">
                <a:avLst/>
              </a:prstGeom>
              <a:solidFill>
                <a:srgbClr val="EC7061"/>
              </a:solidFill>
              <a:ln w="38100" cap="rnd">
                <a:solidFill>
                  <a:schemeClr val="bg1"/>
                </a:solidFill>
                <a:round/>
              </a:ln>
              <a:effectLst/>
            </p:spPr>
            <p:style>
              <a:lnRef idx="2">
                <a:schemeClr val="accent1"/>
              </a:lnRef>
              <a:fillRef idx="0">
                <a:schemeClr val="accent1"/>
              </a:fillRef>
              <a:effectRef idx="1">
                <a:schemeClr val="accent1"/>
              </a:effectRef>
              <a:fontRef idx="minor">
                <a:schemeClr val="tx1"/>
              </a:fontRef>
            </p:style>
          </p:cxnSp>
        </p:grpSp>
      </p:grpSp>
      <p:grpSp>
        <p:nvGrpSpPr>
          <p:cNvPr id="158" name="组合 7"/>
          <p:cNvGrpSpPr/>
          <p:nvPr/>
        </p:nvGrpSpPr>
        <p:grpSpPr bwMode="gray">
          <a:xfrm>
            <a:off x="11064956" y="4866390"/>
            <a:ext cx="288000" cy="288000"/>
            <a:chOff x="856677" y="2615810"/>
            <a:chExt cx="288000" cy="288000"/>
          </a:xfrm>
        </p:grpSpPr>
        <p:sp>
          <p:nvSpPr>
            <p:cNvPr id="159" name="椭圆 84"/>
            <p:cNvSpPr/>
            <p:nvPr/>
          </p:nvSpPr>
          <p:spPr bwMode="gray">
            <a:xfrm>
              <a:off x="856677" y="2615810"/>
              <a:ext cx="288000" cy="288000"/>
            </a:xfrm>
            <a:prstGeom prst="ellipse">
              <a:avLst/>
            </a:prstGeom>
            <a:solidFill>
              <a:srgbClr val="EC70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ctr"/>
              <a:endParaRPr lang="en-US" altLang="zh-CN" sz="1400" dirty="0">
                <a:latin typeface="Huawei Sans" panose="020C0503030203020204" pitchFamily="34" charset="0"/>
                <a:ea typeface="方正兰亭黑简体" panose="02000000000000000000" pitchFamily="2" charset="-122"/>
                <a:sym typeface="Huawei Sans" panose="020C0503030203020204" pitchFamily="34" charset="0"/>
              </a:endParaRPr>
            </a:p>
          </p:txBody>
        </p:sp>
        <p:grpSp>
          <p:nvGrpSpPr>
            <p:cNvPr id="160" name="组合 5"/>
            <p:cNvGrpSpPr/>
            <p:nvPr/>
          </p:nvGrpSpPr>
          <p:grpSpPr bwMode="gray">
            <a:xfrm>
              <a:off x="923444" y="2692169"/>
              <a:ext cx="144001" cy="144002"/>
              <a:chOff x="898853" y="2657982"/>
              <a:chExt cx="203649" cy="203652"/>
            </a:xfrm>
          </p:grpSpPr>
          <p:cxnSp>
            <p:nvCxnSpPr>
              <p:cNvPr id="161" name="直接连接符 85"/>
              <p:cNvCxnSpPr>
                <a:stCxn id="159" idx="3"/>
                <a:endCxn id="159" idx="7"/>
              </p:cNvCxnSpPr>
              <p:nvPr/>
            </p:nvCxnSpPr>
            <p:spPr bwMode="gray">
              <a:xfrm flipV="1">
                <a:off x="898853" y="2657986"/>
                <a:ext cx="203648" cy="203648"/>
              </a:xfrm>
              <a:prstGeom prst="line">
                <a:avLst/>
              </a:prstGeom>
              <a:solidFill>
                <a:srgbClr val="EC7061"/>
              </a:solidFill>
              <a:ln w="38100" cap="rnd">
                <a:solidFill>
                  <a:schemeClr val="bg1"/>
                </a:solidFill>
                <a:round/>
              </a:ln>
              <a:effectLst/>
            </p:spPr>
            <p:style>
              <a:lnRef idx="2">
                <a:schemeClr val="accent1"/>
              </a:lnRef>
              <a:fillRef idx="0">
                <a:schemeClr val="accent1"/>
              </a:fillRef>
              <a:effectRef idx="1">
                <a:schemeClr val="accent1"/>
              </a:effectRef>
              <a:fontRef idx="minor">
                <a:schemeClr val="tx1"/>
              </a:fontRef>
            </p:style>
          </p:cxnSp>
          <p:cxnSp>
            <p:nvCxnSpPr>
              <p:cNvPr id="162" name="直接连接符 86"/>
              <p:cNvCxnSpPr>
                <a:stCxn id="159" idx="1"/>
                <a:endCxn id="159" idx="5"/>
              </p:cNvCxnSpPr>
              <p:nvPr/>
            </p:nvCxnSpPr>
            <p:spPr bwMode="gray">
              <a:xfrm>
                <a:off x="898853" y="2657986"/>
                <a:ext cx="203648" cy="203648"/>
              </a:xfrm>
              <a:prstGeom prst="line">
                <a:avLst/>
              </a:prstGeom>
              <a:solidFill>
                <a:srgbClr val="EC7061"/>
              </a:solidFill>
              <a:ln w="38100" cap="rnd">
                <a:solidFill>
                  <a:schemeClr val="bg1"/>
                </a:solidFill>
                <a:round/>
              </a:ln>
              <a:effectLst/>
            </p:spPr>
            <p:style>
              <a:lnRef idx="2">
                <a:schemeClr val="accent1"/>
              </a:lnRef>
              <a:fillRef idx="0">
                <a:schemeClr val="accent1"/>
              </a:fillRef>
              <a:effectRef idx="1">
                <a:schemeClr val="accent1"/>
              </a:effectRef>
              <a:fontRef idx="minor">
                <a:schemeClr val="tx1"/>
              </a:fontRef>
            </p:style>
          </p:cxnSp>
        </p:grpSp>
      </p:grpSp>
      <p:cxnSp>
        <p:nvCxnSpPr>
          <p:cNvPr id="164" name="Straight Arrow Connector 163"/>
          <p:cNvCxnSpPr/>
          <p:nvPr/>
        </p:nvCxnSpPr>
        <p:spPr bwMode="gray">
          <a:xfrm flipH="1">
            <a:off x="7130425" y="4275658"/>
            <a:ext cx="406765" cy="436393"/>
          </a:xfrm>
          <a:prstGeom prst="straightConnector1">
            <a:avLst/>
          </a:prstGeom>
          <a:ln w="19050">
            <a:solidFill>
              <a:srgbClr val="56C4D2"/>
            </a:solidFill>
            <a:tailEnd type="triangle"/>
          </a:ln>
        </p:spPr>
        <p:style>
          <a:lnRef idx="1">
            <a:schemeClr val="accent1"/>
          </a:lnRef>
          <a:fillRef idx="0">
            <a:schemeClr val="accent1"/>
          </a:fillRef>
          <a:effectRef idx="0">
            <a:schemeClr val="accent1"/>
          </a:effectRef>
          <a:fontRef idx="minor">
            <a:schemeClr val="tx1"/>
          </a:fontRef>
        </p:style>
      </p:cxnSp>
      <p:cxnSp>
        <p:nvCxnSpPr>
          <p:cNvPr id="166" name="Straight Arrow Connector 165"/>
          <p:cNvCxnSpPr/>
          <p:nvPr/>
        </p:nvCxnSpPr>
        <p:spPr bwMode="gray">
          <a:xfrm>
            <a:off x="7890425" y="4401939"/>
            <a:ext cx="356745" cy="851781"/>
          </a:xfrm>
          <a:prstGeom prst="straightConnector1">
            <a:avLst/>
          </a:prstGeom>
          <a:ln w="19050">
            <a:solidFill>
              <a:srgbClr val="56C4D2"/>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p:cNvCxnSpPr/>
          <p:nvPr/>
        </p:nvCxnSpPr>
        <p:spPr bwMode="gray">
          <a:xfrm flipH="1">
            <a:off x="9674030" y="4364049"/>
            <a:ext cx="184909" cy="557426"/>
          </a:xfrm>
          <a:prstGeom prst="straightConnector1">
            <a:avLst/>
          </a:prstGeom>
          <a:ln w="19050">
            <a:solidFill>
              <a:srgbClr val="56C4D2"/>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p:nvPr/>
        </p:nvCxnSpPr>
        <p:spPr bwMode="gray">
          <a:xfrm>
            <a:off x="10818532" y="4355649"/>
            <a:ext cx="2856" cy="538929"/>
          </a:xfrm>
          <a:prstGeom prst="straightConnector1">
            <a:avLst/>
          </a:prstGeom>
          <a:ln w="19050">
            <a:solidFill>
              <a:srgbClr val="56C4D2"/>
            </a:solidFill>
            <a:tailEnd type="triangle"/>
          </a:ln>
        </p:spPr>
        <p:style>
          <a:lnRef idx="1">
            <a:schemeClr val="accent1"/>
          </a:lnRef>
          <a:fillRef idx="0">
            <a:schemeClr val="accent1"/>
          </a:fillRef>
          <a:effectRef idx="0">
            <a:schemeClr val="accent1"/>
          </a:effectRef>
          <a:fontRef idx="minor">
            <a:schemeClr val="tx1"/>
          </a:fontRef>
        </p:style>
      </p:cxnSp>
      <p:sp>
        <p:nvSpPr>
          <p:cNvPr id="178" name="businessman-silhouette-walking-with-suitcase_47866"/>
          <p:cNvSpPr>
            <a:spLocks noChangeAspect="1"/>
          </p:cNvSpPr>
          <p:nvPr/>
        </p:nvSpPr>
        <p:spPr bwMode="gray">
          <a:xfrm>
            <a:off x="7491010" y="3638997"/>
            <a:ext cx="514543" cy="609685"/>
          </a:xfrm>
          <a:custGeom>
            <a:avLst/>
            <a:gdLst>
              <a:gd name="T0" fmla="*/ 6900 w 8989"/>
              <a:gd name="T1" fmla="*/ 5053 h 10667"/>
              <a:gd name="T2" fmla="*/ 6326 w 8989"/>
              <a:gd name="T3" fmla="*/ 4615 h 10667"/>
              <a:gd name="T4" fmla="*/ 6247 w 8989"/>
              <a:gd name="T5" fmla="*/ 5994 h 10667"/>
              <a:gd name="T6" fmla="*/ 6421 w 8989"/>
              <a:gd name="T7" fmla="*/ 6377 h 10667"/>
              <a:gd name="T8" fmla="*/ 7017 w 8989"/>
              <a:gd name="T9" fmla="*/ 7293 h 10667"/>
              <a:gd name="T10" fmla="*/ 7303 w 8989"/>
              <a:gd name="T11" fmla="*/ 8799 h 10667"/>
              <a:gd name="T12" fmla="*/ 7222 w 8989"/>
              <a:gd name="T13" fmla="*/ 10179 h 10667"/>
              <a:gd name="T14" fmla="*/ 6680 w 8989"/>
              <a:gd name="T15" fmla="*/ 10666 h 10667"/>
              <a:gd name="T16" fmla="*/ 6271 w 8989"/>
              <a:gd name="T17" fmla="*/ 8973 h 10667"/>
              <a:gd name="T18" fmla="*/ 6316 w 8989"/>
              <a:gd name="T19" fmla="*/ 8254 h 10667"/>
              <a:gd name="T20" fmla="*/ 5946 w 8989"/>
              <a:gd name="T21" fmla="*/ 7541 h 10667"/>
              <a:gd name="T22" fmla="*/ 5384 w 8989"/>
              <a:gd name="T23" fmla="*/ 6630 h 10667"/>
              <a:gd name="T24" fmla="*/ 5122 w 8989"/>
              <a:gd name="T25" fmla="*/ 6612 h 10667"/>
              <a:gd name="T26" fmla="*/ 4849 w 8989"/>
              <a:gd name="T27" fmla="*/ 8848 h 10667"/>
              <a:gd name="T28" fmla="*/ 3896 w 8989"/>
              <a:gd name="T29" fmla="*/ 10419 h 10667"/>
              <a:gd name="T30" fmla="*/ 3192 w 8989"/>
              <a:gd name="T31" fmla="*/ 10590 h 10667"/>
              <a:gd name="T32" fmla="*/ 3909 w 8989"/>
              <a:gd name="T33" fmla="*/ 8408 h 10667"/>
              <a:gd name="T34" fmla="*/ 4105 w 8989"/>
              <a:gd name="T35" fmla="*/ 8089 h 10667"/>
              <a:gd name="T36" fmla="*/ 4211 w 8989"/>
              <a:gd name="T37" fmla="*/ 3385 h 10667"/>
              <a:gd name="T38" fmla="*/ 2892 w 8989"/>
              <a:gd name="T39" fmla="*/ 5648 h 10667"/>
              <a:gd name="T40" fmla="*/ 2478 w 8989"/>
              <a:gd name="T41" fmla="*/ 6028 h 10667"/>
              <a:gd name="T42" fmla="*/ 3108 w 8989"/>
              <a:gd name="T43" fmla="*/ 3131 h 10667"/>
              <a:gd name="T44" fmla="*/ 5199 w 8989"/>
              <a:gd name="T45" fmla="*/ 2376 h 10667"/>
              <a:gd name="T46" fmla="*/ 7066 w 8989"/>
              <a:gd name="T47" fmla="*/ 4232 h 10667"/>
              <a:gd name="T48" fmla="*/ 8874 w 8989"/>
              <a:gd name="T49" fmla="*/ 3833 h 10667"/>
              <a:gd name="T50" fmla="*/ 5150 w 8989"/>
              <a:gd name="T51" fmla="*/ 2267 h 10667"/>
              <a:gd name="T52" fmla="*/ 5150 w 8989"/>
              <a:gd name="T53" fmla="*/ 0 h 10667"/>
              <a:gd name="T54" fmla="*/ 5150 w 8989"/>
              <a:gd name="T55" fmla="*/ 2267 h 10667"/>
              <a:gd name="T56" fmla="*/ 3391 w 8989"/>
              <a:gd name="T57" fmla="*/ 6869 h 10667"/>
              <a:gd name="T58" fmla="*/ 0 w 8989"/>
              <a:gd name="T59" fmla="*/ 7583 h 10667"/>
              <a:gd name="T60" fmla="*/ 1346 w 8989"/>
              <a:gd name="T61" fmla="*/ 5950 h 10667"/>
              <a:gd name="T62" fmla="*/ 2193 w 8989"/>
              <a:gd name="T63" fmla="*/ 5569 h 10667"/>
              <a:gd name="T64" fmla="*/ 3130 w 8989"/>
              <a:gd name="T65" fmla="*/ 5990 h 10667"/>
              <a:gd name="T66" fmla="*/ 2546 w 8989"/>
              <a:gd name="T67" fmla="*/ 6216 h 10667"/>
              <a:gd name="T68" fmla="*/ 1761 w 8989"/>
              <a:gd name="T69" fmla="*/ 6106 h 10667"/>
              <a:gd name="T70" fmla="*/ 2546 w 8989"/>
              <a:gd name="T71" fmla="*/ 6216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989" h="10667">
                <a:moveTo>
                  <a:pt x="8746" y="4385"/>
                </a:moveTo>
                <a:cubicBezTo>
                  <a:pt x="8539" y="4515"/>
                  <a:pt x="7535" y="5053"/>
                  <a:pt x="6900" y="5053"/>
                </a:cubicBezTo>
                <a:cubicBezTo>
                  <a:pt x="6786" y="5053"/>
                  <a:pt x="6683" y="5036"/>
                  <a:pt x="6600" y="4995"/>
                </a:cubicBezTo>
                <a:cubicBezTo>
                  <a:pt x="6447" y="4921"/>
                  <a:pt x="6347" y="4782"/>
                  <a:pt x="6326" y="4615"/>
                </a:cubicBezTo>
                <a:cubicBezTo>
                  <a:pt x="6283" y="4271"/>
                  <a:pt x="6210" y="3985"/>
                  <a:pt x="6111" y="3763"/>
                </a:cubicBezTo>
                <a:cubicBezTo>
                  <a:pt x="6159" y="4365"/>
                  <a:pt x="6235" y="5393"/>
                  <a:pt x="6247" y="5994"/>
                </a:cubicBezTo>
                <a:cubicBezTo>
                  <a:pt x="6247" y="6021"/>
                  <a:pt x="6289" y="6142"/>
                  <a:pt x="6289" y="6142"/>
                </a:cubicBezTo>
                <a:lnTo>
                  <a:pt x="6421" y="6377"/>
                </a:lnTo>
                <a:cubicBezTo>
                  <a:pt x="6530" y="6571"/>
                  <a:pt x="6655" y="6755"/>
                  <a:pt x="6787" y="6948"/>
                </a:cubicBezTo>
                <a:cubicBezTo>
                  <a:pt x="6865" y="7063"/>
                  <a:pt x="6943" y="7177"/>
                  <a:pt x="7017" y="7293"/>
                </a:cubicBezTo>
                <a:cubicBezTo>
                  <a:pt x="7177" y="7543"/>
                  <a:pt x="7384" y="7927"/>
                  <a:pt x="7332" y="8376"/>
                </a:cubicBezTo>
                <a:cubicBezTo>
                  <a:pt x="7315" y="8517"/>
                  <a:pt x="7310" y="8658"/>
                  <a:pt x="7303" y="8799"/>
                </a:cubicBezTo>
                <a:cubicBezTo>
                  <a:pt x="7301" y="8879"/>
                  <a:pt x="7297" y="8959"/>
                  <a:pt x="7292" y="9038"/>
                </a:cubicBezTo>
                <a:lnTo>
                  <a:pt x="7222" y="10179"/>
                </a:lnTo>
                <a:cubicBezTo>
                  <a:pt x="7205" y="10455"/>
                  <a:pt x="6980" y="10667"/>
                  <a:pt x="6712" y="10667"/>
                </a:cubicBezTo>
                <a:cubicBezTo>
                  <a:pt x="6701" y="10667"/>
                  <a:pt x="6691" y="10666"/>
                  <a:pt x="6680" y="10666"/>
                </a:cubicBezTo>
                <a:cubicBezTo>
                  <a:pt x="6398" y="10648"/>
                  <a:pt x="6183" y="10401"/>
                  <a:pt x="6201" y="10114"/>
                </a:cubicBezTo>
                <a:lnTo>
                  <a:pt x="6271" y="8973"/>
                </a:lnTo>
                <a:cubicBezTo>
                  <a:pt x="6275" y="8901"/>
                  <a:pt x="6278" y="8827"/>
                  <a:pt x="6282" y="8754"/>
                </a:cubicBezTo>
                <a:cubicBezTo>
                  <a:pt x="6289" y="8587"/>
                  <a:pt x="6296" y="8419"/>
                  <a:pt x="6316" y="8254"/>
                </a:cubicBezTo>
                <a:cubicBezTo>
                  <a:pt x="6325" y="8170"/>
                  <a:pt x="6273" y="8038"/>
                  <a:pt x="6160" y="7862"/>
                </a:cubicBezTo>
                <a:cubicBezTo>
                  <a:pt x="6090" y="7753"/>
                  <a:pt x="6018" y="7647"/>
                  <a:pt x="5946" y="7541"/>
                </a:cubicBezTo>
                <a:cubicBezTo>
                  <a:pt x="5807" y="7337"/>
                  <a:pt x="5664" y="7127"/>
                  <a:pt x="5533" y="6895"/>
                </a:cubicBezTo>
                <a:lnTo>
                  <a:pt x="5384" y="6630"/>
                </a:lnTo>
                <a:cubicBezTo>
                  <a:pt x="5313" y="6616"/>
                  <a:pt x="5240" y="6604"/>
                  <a:pt x="5164" y="6604"/>
                </a:cubicBezTo>
                <a:cubicBezTo>
                  <a:pt x="5151" y="6604"/>
                  <a:pt x="5136" y="6610"/>
                  <a:pt x="5122" y="6612"/>
                </a:cubicBezTo>
                <a:cubicBezTo>
                  <a:pt x="5126" y="7107"/>
                  <a:pt x="5130" y="7602"/>
                  <a:pt x="5128" y="8097"/>
                </a:cubicBezTo>
                <a:cubicBezTo>
                  <a:pt x="5126" y="8435"/>
                  <a:pt x="4966" y="8673"/>
                  <a:pt x="4849" y="8848"/>
                </a:cubicBezTo>
                <a:cubicBezTo>
                  <a:pt x="4826" y="8882"/>
                  <a:pt x="4803" y="8916"/>
                  <a:pt x="4782" y="8951"/>
                </a:cubicBezTo>
                <a:lnTo>
                  <a:pt x="3896" y="10419"/>
                </a:lnTo>
                <a:cubicBezTo>
                  <a:pt x="3800" y="10579"/>
                  <a:pt x="3632" y="10667"/>
                  <a:pt x="3460" y="10667"/>
                </a:cubicBezTo>
                <a:cubicBezTo>
                  <a:pt x="3368" y="10667"/>
                  <a:pt x="3276" y="10642"/>
                  <a:pt x="3192" y="10590"/>
                </a:cubicBezTo>
                <a:cubicBezTo>
                  <a:pt x="2952" y="10440"/>
                  <a:pt x="2876" y="10119"/>
                  <a:pt x="3024" y="9874"/>
                </a:cubicBezTo>
                <a:lnTo>
                  <a:pt x="3909" y="8408"/>
                </a:lnTo>
                <a:cubicBezTo>
                  <a:pt x="3939" y="8358"/>
                  <a:pt x="3971" y="8310"/>
                  <a:pt x="4004" y="8262"/>
                </a:cubicBezTo>
                <a:cubicBezTo>
                  <a:pt x="4041" y="8205"/>
                  <a:pt x="4099" y="8119"/>
                  <a:pt x="4105" y="8089"/>
                </a:cubicBezTo>
                <a:cubicBezTo>
                  <a:pt x="4107" y="7543"/>
                  <a:pt x="4103" y="6993"/>
                  <a:pt x="4098" y="6443"/>
                </a:cubicBezTo>
                <a:cubicBezTo>
                  <a:pt x="4098" y="6443"/>
                  <a:pt x="4200" y="3597"/>
                  <a:pt x="4211" y="3385"/>
                </a:cubicBezTo>
                <a:cubicBezTo>
                  <a:pt x="4011" y="3462"/>
                  <a:pt x="3811" y="3570"/>
                  <a:pt x="3632" y="3732"/>
                </a:cubicBezTo>
                <a:cubicBezTo>
                  <a:pt x="3184" y="4136"/>
                  <a:pt x="2935" y="4780"/>
                  <a:pt x="2892" y="5648"/>
                </a:cubicBezTo>
                <a:cubicBezTo>
                  <a:pt x="2881" y="5862"/>
                  <a:pt x="2707" y="6029"/>
                  <a:pt x="2498" y="6029"/>
                </a:cubicBezTo>
                <a:cubicBezTo>
                  <a:pt x="2491" y="6029"/>
                  <a:pt x="2485" y="6029"/>
                  <a:pt x="2478" y="6028"/>
                </a:cubicBezTo>
                <a:cubicBezTo>
                  <a:pt x="2260" y="6017"/>
                  <a:pt x="2093" y="5829"/>
                  <a:pt x="2103" y="5607"/>
                </a:cubicBezTo>
                <a:cubicBezTo>
                  <a:pt x="2157" y="4517"/>
                  <a:pt x="2495" y="3683"/>
                  <a:pt x="3108" y="3131"/>
                </a:cubicBezTo>
                <a:cubicBezTo>
                  <a:pt x="3566" y="2719"/>
                  <a:pt x="4166" y="2504"/>
                  <a:pt x="4762" y="2405"/>
                </a:cubicBezTo>
                <a:cubicBezTo>
                  <a:pt x="4906" y="2381"/>
                  <a:pt x="5053" y="2372"/>
                  <a:pt x="5199" y="2376"/>
                </a:cubicBezTo>
                <a:cubicBezTo>
                  <a:pt x="5531" y="2386"/>
                  <a:pt x="5879" y="2443"/>
                  <a:pt x="6166" y="2622"/>
                </a:cubicBezTo>
                <a:cubicBezTo>
                  <a:pt x="6622" y="2905"/>
                  <a:pt x="6924" y="3446"/>
                  <a:pt x="7066" y="4232"/>
                </a:cubicBezTo>
                <a:cubicBezTo>
                  <a:pt x="7373" y="4163"/>
                  <a:pt x="7938" y="3949"/>
                  <a:pt x="8331" y="3703"/>
                </a:cubicBezTo>
                <a:cubicBezTo>
                  <a:pt x="8516" y="3586"/>
                  <a:pt x="8759" y="3645"/>
                  <a:pt x="8874" y="3833"/>
                </a:cubicBezTo>
                <a:cubicBezTo>
                  <a:pt x="8989" y="4022"/>
                  <a:pt x="8931" y="4269"/>
                  <a:pt x="8746" y="4385"/>
                </a:cubicBezTo>
                <a:close/>
                <a:moveTo>
                  <a:pt x="5150" y="2267"/>
                </a:moveTo>
                <a:cubicBezTo>
                  <a:pt x="5766" y="2267"/>
                  <a:pt x="6264" y="1760"/>
                  <a:pt x="6264" y="1133"/>
                </a:cubicBezTo>
                <a:cubicBezTo>
                  <a:pt x="6264" y="507"/>
                  <a:pt x="5766" y="0"/>
                  <a:pt x="5150" y="0"/>
                </a:cubicBezTo>
                <a:cubicBezTo>
                  <a:pt x="4534" y="0"/>
                  <a:pt x="4035" y="507"/>
                  <a:pt x="4035" y="1133"/>
                </a:cubicBezTo>
                <a:cubicBezTo>
                  <a:pt x="4035" y="1760"/>
                  <a:pt x="4534" y="2267"/>
                  <a:pt x="5150" y="2267"/>
                </a:cubicBezTo>
                <a:close/>
                <a:moveTo>
                  <a:pt x="2848" y="6625"/>
                </a:moveTo>
                <a:lnTo>
                  <a:pt x="3391" y="6869"/>
                </a:lnTo>
                <a:lnTo>
                  <a:pt x="2561" y="8735"/>
                </a:lnTo>
                <a:lnTo>
                  <a:pt x="0" y="7583"/>
                </a:lnTo>
                <a:lnTo>
                  <a:pt x="829" y="5717"/>
                </a:lnTo>
                <a:lnTo>
                  <a:pt x="1346" y="5950"/>
                </a:lnTo>
                <a:lnTo>
                  <a:pt x="1629" y="5315"/>
                </a:lnTo>
                <a:lnTo>
                  <a:pt x="2193" y="5569"/>
                </a:lnTo>
                <a:cubicBezTo>
                  <a:pt x="2189" y="5530"/>
                  <a:pt x="2668" y="5778"/>
                  <a:pt x="2888" y="5882"/>
                </a:cubicBezTo>
                <a:lnTo>
                  <a:pt x="3130" y="5990"/>
                </a:lnTo>
                <a:lnTo>
                  <a:pt x="2848" y="6625"/>
                </a:lnTo>
                <a:close/>
                <a:moveTo>
                  <a:pt x="2546" y="6216"/>
                </a:moveTo>
                <a:lnTo>
                  <a:pt x="1851" y="5903"/>
                </a:lnTo>
                <a:lnTo>
                  <a:pt x="1761" y="6106"/>
                </a:lnTo>
                <a:lnTo>
                  <a:pt x="2456" y="6418"/>
                </a:lnTo>
                <a:lnTo>
                  <a:pt x="2546" y="6216"/>
                </a:lnTo>
                <a:close/>
              </a:path>
            </a:pathLst>
          </a:custGeom>
          <a:solidFill>
            <a:srgbClr val="56C4D2"/>
          </a:solidFill>
          <a:ln>
            <a:noFill/>
          </a:ln>
        </p:spPr>
        <p:txBody>
          <a:bodyPr/>
          <a:lstStyle/>
          <a:p>
            <a:pPr fontAlgn="ctr"/>
            <a:endParaRPr lang="en-US" altLang="zh-CN" sz="1400" dirty="0">
              <a:latin typeface="Huawei Sans" panose="020C0503030203020204" pitchFamily="34" charset="0"/>
            </a:endParaRPr>
          </a:p>
        </p:txBody>
      </p:sp>
      <p:sp>
        <p:nvSpPr>
          <p:cNvPr id="179" name="businessman-silhouette-walking-with-suitcase_47866"/>
          <p:cNvSpPr>
            <a:spLocks noChangeAspect="1"/>
          </p:cNvSpPr>
          <p:nvPr/>
        </p:nvSpPr>
        <p:spPr bwMode="gray">
          <a:xfrm>
            <a:off x="9638303" y="3733207"/>
            <a:ext cx="514543" cy="609685"/>
          </a:xfrm>
          <a:custGeom>
            <a:avLst/>
            <a:gdLst>
              <a:gd name="T0" fmla="*/ 6900 w 8989"/>
              <a:gd name="T1" fmla="*/ 5053 h 10667"/>
              <a:gd name="T2" fmla="*/ 6326 w 8989"/>
              <a:gd name="T3" fmla="*/ 4615 h 10667"/>
              <a:gd name="T4" fmla="*/ 6247 w 8989"/>
              <a:gd name="T5" fmla="*/ 5994 h 10667"/>
              <a:gd name="T6" fmla="*/ 6421 w 8989"/>
              <a:gd name="T7" fmla="*/ 6377 h 10667"/>
              <a:gd name="T8" fmla="*/ 7017 w 8989"/>
              <a:gd name="T9" fmla="*/ 7293 h 10667"/>
              <a:gd name="T10" fmla="*/ 7303 w 8989"/>
              <a:gd name="T11" fmla="*/ 8799 h 10667"/>
              <a:gd name="T12" fmla="*/ 7222 w 8989"/>
              <a:gd name="T13" fmla="*/ 10179 h 10667"/>
              <a:gd name="T14" fmla="*/ 6680 w 8989"/>
              <a:gd name="T15" fmla="*/ 10666 h 10667"/>
              <a:gd name="T16" fmla="*/ 6271 w 8989"/>
              <a:gd name="T17" fmla="*/ 8973 h 10667"/>
              <a:gd name="T18" fmla="*/ 6316 w 8989"/>
              <a:gd name="T19" fmla="*/ 8254 h 10667"/>
              <a:gd name="T20" fmla="*/ 5946 w 8989"/>
              <a:gd name="T21" fmla="*/ 7541 h 10667"/>
              <a:gd name="T22" fmla="*/ 5384 w 8989"/>
              <a:gd name="T23" fmla="*/ 6630 h 10667"/>
              <a:gd name="T24" fmla="*/ 5122 w 8989"/>
              <a:gd name="T25" fmla="*/ 6612 h 10667"/>
              <a:gd name="T26" fmla="*/ 4849 w 8989"/>
              <a:gd name="T27" fmla="*/ 8848 h 10667"/>
              <a:gd name="T28" fmla="*/ 3896 w 8989"/>
              <a:gd name="T29" fmla="*/ 10419 h 10667"/>
              <a:gd name="T30" fmla="*/ 3192 w 8989"/>
              <a:gd name="T31" fmla="*/ 10590 h 10667"/>
              <a:gd name="T32" fmla="*/ 3909 w 8989"/>
              <a:gd name="T33" fmla="*/ 8408 h 10667"/>
              <a:gd name="T34" fmla="*/ 4105 w 8989"/>
              <a:gd name="T35" fmla="*/ 8089 h 10667"/>
              <a:gd name="T36" fmla="*/ 4211 w 8989"/>
              <a:gd name="T37" fmla="*/ 3385 h 10667"/>
              <a:gd name="T38" fmla="*/ 2892 w 8989"/>
              <a:gd name="T39" fmla="*/ 5648 h 10667"/>
              <a:gd name="T40" fmla="*/ 2478 w 8989"/>
              <a:gd name="T41" fmla="*/ 6028 h 10667"/>
              <a:gd name="T42" fmla="*/ 3108 w 8989"/>
              <a:gd name="T43" fmla="*/ 3131 h 10667"/>
              <a:gd name="T44" fmla="*/ 5199 w 8989"/>
              <a:gd name="T45" fmla="*/ 2376 h 10667"/>
              <a:gd name="T46" fmla="*/ 7066 w 8989"/>
              <a:gd name="T47" fmla="*/ 4232 h 10667"/>
              <a:gd name="T48" fmla="*/ 8874 w 8989"/>
              <a:gd name="T49" fmla="*/ 3833 h 10667"/>
              <a:gd name="T50" fmla="*/ 5150 w 8989"/>
              <a:gd name="T51" fmla="*/ 2267 h 10667"/>
              <a:gd name="T52" fmla="*/ 5150 w 8989"/>
              <a:gd name="T53" fmla="*/ 0 h 10667"/>
              <a:gd name="T54" fmla="*/ 5150 w 8989"/>
              <a:gd name="T55" fmla="*/ 2267 h 10667"/>
              <a:gd name="T56" fmla="*/ 3391 w 8989"/>
              <a:gd name="T57" fmla="*/ 6869 h 10667"/>
              <a:gd name="T58" fmla="*/ 0 w 8989"/>
              <a:gd name="T59" fmla="*/ 7583 h 10667"/>
              <a:gd name="T60" fmla="*/ 1346 w 8989"/>
              <a:gd name="T61" fmla="*/ 5950 h 10667"/>
              <a:gd name="T62" fmla="*/ 2193 w 8989"/>
              <a:gd name="T63" fmla="*/ 5569 h 10667"/>
              <a:gd name="T64" fmla="*/ 3130 w 8989"/>
              <a:gd name="T65" fmla="*/ 5990 h 10667"/>
              <a:gd name="T66" fmla="*/ 2546 w 8989"/>
              <a:gd name="T67" fmla="*/ 6216 h 10667"/>
              <a:gd name="T68" fmla="*/ 1761 w 8989"/>
              <a:gd name="T69" fmla="*/ 6106 h 10667"/>
              <a:gd name="T70" fmla="*/ 2546 w 8989"/>
              <a:gd name="T71" fmla="*/ 6216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989" h="10667">
                <a:moveTo>
                  <a:pt x="8746" y="4385"/>
                </a:moveTo>
                <a:cubicBezTo>
                  <a:pt x="8539" y="4515"/>
                  <a:pt x="7535" y="5053"/>
                  <a:pt x="6900" y="5053"/>
                </a:cubicBezTo>
                <a:cubicBezTo>
                  <a:pt x="6786" y="5053"/>
                  <a:pt x="6683" y="5036"/>
                  <a:pt x="6600" y="4995"/>
                </a:cubicBezTo>
                <a:cubicBezTo>
                  <a:pt x="6447" y="4921"/>
                  <a:pt x="6347" y="4782"/>
                  <a:pt x="6326" y="4615"/>
                </a:cubicBezTo>
                <a:cubicBezTo>
                  <a:pt x="6283" y="4271"/>
                  <a:pt x="6210" y="3985"/>
                  <a:pt x="6111" y="3763"/>
                </a:cubicBezTo>
                <a:cubicBezTo>
                  <a:pt x="6159" y="4365"/>
                  <a:pt x="6235" y="5393"/>
                  <a:pt x="6247" y="5994"/>
                </a:cubicBezTo>
                <a:cubicBezTo>
                  <a:pt x="6247" y="6021"/>
                  <a:pt x="6289" y="6142"/>
                  <a:pt x="6289" y="6142"/>
                </a:cubicBezTo>
                <a:lnTo>
                  <a:pt x="6421" y="6377"/>
                </a:lnTo>
                <a:cubicBezTo>
                  <a:pt x="6530" y="6571"/>
                  <a:pt x="6655" y="6755"/>
                  <a:pt x="6787" y="6948"/>
                </a:cubicBezTo>
                <a:cubicBezTo>
                  <a:pt x="6865" y="7063"/>
                  <a:pt x="6943" y="7177"/>
                  <a:pt x="7017" y="7293"/>
                </a:cubicBezTo>
                <a:cubicBezTo>
                  <a:pt x="7177" y="7543"/>
                  <a:pt x="7384" y="7927"/>
                  <a:pt x="7332" y="8376"/>
                </a:cubicBezTo>
                <a:cubicBezTo>
                  <a:pt x="7315" y="8517"/>
                  <a:pt x="7310" y="8658"/>
                  <a:pt x="7303" y="8799"/>
                </a:cubicBezTo>
                <a:cubicBezTo>
                  <a:pt x="7301" y="8879"/>
                  <a:pt x="7297" y="8959"/>
                  <a:pt x="7292" y="9038"/>
                </a:cubicBezTo>
                <a:lnTo>
                  <a:pt x="7222" y="10179"/>
                </a:lnTo>
                <a:cubicBezTo>
                  <a:pt x="7205" y="10455"/>
                  <a:pt x="6980" y="10667"/>
                  <a:pt x="6712" y="10667"/>
                </a:cubicBezTo>
                <a:cubicBezTo>
                  <a:pt x="6701" y="10667"/>
                  <a:pt x="6691" y="10666"/>
                  <a:pt x="6680" y="10666"/>
                </a:cubicBezTo>
                <a:cubicBezTo>
                  <a:pt x="6398" y="10648"/>
                  <a:pt x="6183" y="10401"/>
                  <a:pt x="6201" y="10114"/>
                </a:cubicBezTo>
                <a:lnTo>
                  <a:pt x="6271" y="8973"/>
                </a:lnTo>
                <a:cubicBezTo>
                  <a:pt x="6275" y="8901"/>
                  <a:pt x="6278" y="8827"/>
                  <a:pt x="6282" y="8754"/>
                </a:cubicBezTo>
                <a:cubicBezTo>
                  <a:pt x="6289" y="8587"/>
                  <a:pt x="6296" y="8419"/>
                  <a:pt x="6316" y="8254"/>
                </a:cubicBezTo>
                <a:cubicBezTo>
                  <a:pt x="6325" y="8170"/>
                  <a:pt x="6273" y="8038"/>
                  <a:pt x="6160" y="7862"/>
                </a:cubicBezTo>
                <a:cubicBezTo>
                  <a:pt x="6090" y="7753"/>
                  <a:pt x="6018" y="7647"/>
                  <a:pt x="5946" y="7541"/>
                </a:cubicBezTo>
                <a:cubicBezTo>
                  <a:pt x="5807" y="7337"/>
                  <a:pt x="5664" y="7127"/>
                  <a:pt x="5533" y="6895"/>
                </a:cubicBezTo>
                <a:lnTo>
                  <a:pt x="5384" y="6630"/>
                </a:lnTo>
                <a:cubicBezTo>
                  <a:pt x="5313" y="6616"/>
                  <a:pt x="5240" y="6604"/>
                  <a:pt x="5164" y="6604"/>
                </a:cubicBezTo>
                <a:cubicBezTo>
                  <a:pt x="5151" y="6604"/>
                  <a:pt x="5136" y="6610"/>
                  <a:pt x="5122" y="6612"/>
                </a:cubicBezTo>
                <a:cubicBezTo>
                  <a:pt x="5126" y="7107"/>
                  <a:pt x="5130" y="7602"/>
                  <a:pt x="5128" y="8097"/>
                </a:cubicBezTo>
                <a:cubicBezTo>
                  <a:pt x="5126" y="8435"/>
                  <a:pt x="4966" y="8673"/>
                  <a:pt x="4849" y="8848"/>
                </a:cubicBezTo>
                <a:cubicBezTo>
                  <a:pt x="4826" y="8882"/>
                  <a:pt x="4803" y="8916"/>
                  <a:pt x="4782" y="8951"/>
                </a:cubicBezTo>
                <a:lnTo>
                  <a:pt x="3896" y="10419"/>
                </a:lnTo>
                <a:cubicBezTo>
                  <a:pt x="3800" y="10579"/>
                  <a:pt x="3632" y="10667"/>
                  <a:pt x="3460" y="10667"/>
                </a:cubicBezTo>
                <a:cubicBezTo>
                  <a:pt x="3368" y="10667"/>
                  <a:pt x="3276" y="10642"/>
                  <a:pt x="3192" y="10590"/>
                </a:cubicBezTo>
                <a:cubicBezTo>
                  <a:pt x="2952" y="10440"/>
                  <a:pt x="2876" y="10119"/>
                  <a:pt x="3024" y="9874"/>
                </a:cubicBezTo>
                <a:lnTo>
                  <a:pt x="3909" y="8408"/>
                </a:lnTo>
                <a:cubicBezTo>
                  <a:pt x="3939" y="8358"/>
                  <a:pt x="3971" y="8310"/>
                  <a:pt x="4004" y="8262"/>
                </a:cubicBezTo>
                <a:cubicBezTo>
                  <a:pt x="4041" y="8205"/>
                  <a:pt x="4099" y="8119"/>
                  <a:pt x="4105" y="8089"/>
                </a:cubicBezTo>
                <a:cubicBezTo>
                  <a:pt x="4107" y="7543"/>
                  <a:pt x="4103" y="6993"/>
                  <a:pt x="4098" y="6443"/>
                </a:cubicBezTo>
                <a:cubicBezTo>
                  <a:pt x="4098" y="6443"/>
                  <a:pt x="4200" y="3597"/>
                  <a:pt x="4211" y="3385"/>
                </a:cubicBezTo>
                <a:cubicBezTo>
                  <a:pt x="4011" y="3462"/>
                  <a:pt x="3811" y="3570"/>
                  <a:pt x="3632" y="3732"/>
                </a:cubicBezTo>
                <a:cubicBezTo>
                  <a:pt x="3184" y="4136"/>
                  <a:pt x="2935" y="4780"/>
                  <a:pt x="2892" y="5648"/>
                </a:cubicBezTo>
                <a:cubicBezTo>
                  <a:pt x="2881" y="5862"/>
                  <a:pt x="2707" y="6029"/>
                  <a:pt x="2498" y="6029"/>
                </a:cubicBezTo>
                <a:cubicBezTo>
                  <a:pt x="2491" y="6029"/>
                  <a:pt x="2485" y="6029"/>
                  <a:pt x="2478" y="6028"/>
                </a:cubicBezTo>
                <a:cubicBezTo>
                  <a:pt x="2260" y="6017"/>
                  <a:pt x="2093" y="5829"/>
                  <a:pt x="2103" y="5607"/>
                </a:cubicBezTo>
                <a:cubicBezTo>
                  <a:pt x="2157" y="4517"/>
                  <a:pt x="2495" y="3683"/>
                  <a:pt x="3108" y="3131"/>
                </a:cubicBezTo>
                <a:cubicBezTo>
                  <a:pt x="3566" y="2719"/>
                  <a:pt x="4166" y="2504"/>
                  <a:pt x="4762" y="2405"/>
                </a:cubicBezTo>
                <a:cubicBezTo>
                  <a:pt x="4906" y="2381"/>
                  <a:pt x="5053" y="2372"/>
                  <a:pt x="5199" y="2376"/>
                </a:cubicBezTo>
                <a:cubicBezTo>
                  <a:pt x="5531" y="2386"/>
                  <a:pt x="5879" y="2443"/>
                  <a:pt x="6166" y="2622"/>
                </a:cubicBezTo>
                <a:cubicBezTo>
                  <a:pt x="6622" y="2905"/>
                  <a:pt x="6924" y="3446"/>
                  <a:pt x="7066" y="4232"/>
                </a:cubicBezTo>
                <a:cubicBezTo>
                  <a:pt x="7373" y="4163"/>
                  <a:pt x="7938" y="3949"/>
                  <a:pt x="8331" y="3703"/>
                </a:cubicBezTo>
                <a:cubicBezTo>
                  <a:pt x="8516" y="3586"/>
                  <a:pt x="8759" y="3645"/>
                  <a:pt x="8874" y="3833"/>
                </a:cubicBezTo>
                <a:cubicBezTo>
                  <a:pt x="8989" y="4022"/>
                  <a:pt x="8931" y="4269"/>
                  <a:pt x="8746" y="4385"/>
                </a:cubicBezTo>
                <a:close/>
                <a:moveTo>
                  <a:pt x="5150" y="2267"/>
                </a:moveTo>
                <a:cubicBezTo>
                  <a:pt x="5766" y="2267"/>
                  <a:pt x="6264" y="1760"/>
                  <a:pt x="6264" y="1133"/>
                </a:cubicBezTo>
                <a:cubicBezTo>
                  <a:pt x="6264" y="507"/>
                  <a:pt x="5766" y="0"/>
                  <a:pt x="5150" y="0"/>
                </a:cubicBezTo>
                <a:cubicBezTo>
                  <a:pt x="4534" y="0"/>
                  <a:pt x="4035" y="507"/>
                  <a:pt x="4035" y="1133"/>
                </a:cubicBezTo>
                <a:cubicBezTo>
                  <a:pt x="4035" y="1760"/>
                  <a:pt x="4534" y="2267"/>
                  <a:pt x="5150" y="2267"/>
                </a:cubicBezTo>
                <a:close/>
                <a:moveTo>
                  <a:pt x="2848" y="6625"/>
                </a:moveTo>
                <a:lnTo>
                  <a:pt x="3391" y="6869"/>
                </a:lnTo>
                <a:lnTo>
                  <a:pt x="2561" y="8735"/>
                </a:lnTo>
                <a:lnTo>
                  <a:pt x="0" y="7583"/>
                </a:lnTo>
                <a:lnTo>
                  <a:pt x="829" y="5717"/>
                </a:lnTo>
                <a:lnTo>
                  <a:pt x="1346" y="5950"/>
                </a:lnTo>
                <a:lnTo>
                  <a:pt x="1629" y="5315"/>
                </a:lnTo>
                <a:lnTo>
                  <a:pt x="2193" y="5569"/>
                </a:lnTo>
                <a:cubicBezTo>
                  <a:pt x="2189" y="5530"/>
                  <a:pt x="2668" y="5778"/>
                  <a:pt x="2888" y="5882"/>
                </a:cubicBezTo>
                <a:lnTo>
                  <a:pt x="3130" y="5990"/>
                </a:lnTo>
                <a:lnTo>
                  <a:pt x="2848" y="6625"/>
                </a:lnTo>
                <a:close/>
                <a:moveTo>
                  <a:pt x="2546" y="6216"/>
                </a:moveTo>
                <a:lnTo>
                  <a:pt x="1851" y="5903"/>
                </a:lnTo>
                <a:lnTo>
                  <a:pt x="1761" y="6106"/>
                </a:lnTo>
                <a:lnTo>
                  <a:pt x="2456" y="6418"/>
                </a:lnTo>
                <a:lnTo>
                  <a:pt x="2546" y="6216"/>
                </a:lnTo>
                <a:close/>
              </a:path>
            </a:pathLst>
          </a:custGeom>
          <a:solidFill>
            <a:srgbClr val="56C4D2"/>
          </a:solidFill>
          <a:ln>
            <a:noFill/>
          </a:ln>
        </p:spPr>
        <p:txBody>
          <a:bodyPr/>
          <a:lstStyle/>
          <a:p>
            <a:pPr fontAlgn="ctr"/>
            <a:endParaRPr lang="en-US" altLang="zh-CN" sz="1400" dirty="0">
              <a:latin typeface="Huawei Sans" panose="020C0503030203020204" pitchFamily="34" charset="0"/>
            </a:endParaRPr>
          </a:p>
        </p:txBody>
      </p:sp>
      <p:sp>
        <p:nvSpPr>
          <p:cNvPr id="180" name="businessman-silhouette-walking-with-suitcase_47866"/>
          <p:cNvSpPr>
            <a:spLocks noChangeAspect="1"/>
          </p:cNvSpPr>
          <p:nvPr/>
        </p:nvSpPr>
        <p:spPr bwMode="gray">
          <a:xfrm>
            <a:off x="10552459" y="3792254"/>
            <a:ext cx="514543" cy="609685"/>
          </a:xfrm>
          <a:custGeom>
            <a:avLst/>
            <a:gdLst>
              <a:gd name="T0" fmla="*/ 6900 w 8989"/>
              <a:gd name="T1" fmla="*/ 5053 h 10667"/>
              <a:gd name="T2" fmla="*/ 6326 w 8989"/>
              <a:gd name="T3" fmla="*/ 4615 h 10667"/>
              <a:gd name="T4" fmla="*/ 6247 w 8989"/>
              <a:gd name="T5" fmla="*/ 5994 h 10667"/>
              <a:gd name="T6" fmla="*/ 6421 w 8989"/>
              <a:gd name="T7" fmla="*/ 6377 h 10667"/>
              <a:gd name="T8" fmla="*/ 7017 w 8989"/>
              <a:gd name="T9" fmla="*/ 7293 h 10667"/>
              <a:gd name="T10" fmla="*/ 7303 w 8989"/>
              <a:gd name="T11" fmla="*/ 8799 h 10667"/>
              <a:gd name="T12" fmla="*/ 7222 w 8989"/>
              <a:gd name="T13" fmla="*/ 10179 h 10667"/>
              <a:gd name="T14" fmla="*/ 6680 w 8989"/>
              <a:gd name="T15" fmla="*/ 10666 h 10667"/>
              <a:gd name="T16" fmla="*/ 6271 w 8989"/>
              <a:gd name="T17" fmla="*/ 8973 h 10667"/>
              <a:gd name="T18" fmla="*/ 6316 w 8989"/>
              <a:gd name="T19" fmla="*/ 8254 h 10667"/>
              <a:gd name="T20" fmla="*/ 5946 w 8989"/>
              <a:gd name="T21" fmla="*/ 7541 h 10667"/>
              <a:gd name="T22" fmla="*/ 5384 w 8989"/>
              <a:gd name="T23" fmla="*/ 6630 h 10667"/>
              <a:gd name="T24" fmla="*/ 5122 w 8989"/>
              <a:gd name="T25" fmla="*/ 6612 h 10667"/>
              <a:gd name="T26" fmla="*/ 4849 w 8989"/>
              <a:gd name="T27" fmla="*/ 8848 h 10667"/>
              <a:gd name="T28" fmla="*/ 3896 w 8989"/>
              <a:gd name="T29" fmla="*/ 10419 h 10667"/>
              <a:gd name="T30" fmla="*/ 3192 w 8989"/>
              <a:gd name="T31" fmla="*/ 10590 h 10667"/>
              <a:gd name="T32" fmla="*/ 3909 w 8989"/>
              <a:gd name="T33" fmla="*/ 8408 h 10667"/>
              <a:gd name="T34" fmla="*/ 4105 w 8989"/>
              <a:gd name="T35" fmla="*/ 8089 h 10667"/>
              <a:gd name="T36" fmla="*/ 4211 w 8989"/>
              <a:gd name="T37" fmla="*/ 3385 h 10667"/>
              <a:gd name="T38" fmla="*/ 2892 w 8989"/>
              <a:gd name="T39" fmla="*/ 5648 h 10667"/>
              <a:gd name="T40" fmla="*/ 2478 w 8989"/>
              <a:gd name="T41" fmla="*/ 6028 h 10667"/>
              <a:gd name="T42" fmla="*/ 3108 w 8989"/>
              <a:gd name="T43" fmla="*/ 3131 h 10667"/>
              <a:gd name="T44" fmla="*/ 5199 w 8989"/>
              <a:gd name="T45" fmla="*/ 2376 h 10667"/>
              <a:gd name="T46" fmla="*/ 7066 w 8989"/>
              <a:gd name="T47" fmla="*/ 4232 h 10667"/>
              <a:gd name="T48" fmla="*/ 8874 w 8989"/>
              <a:gd name="T49" fmla="*/ 3833 h 10667"/>
              <a:gd name="T50" fmla="*/ 5150 w 8989"/>
              <a:gd name="T51" fmla="*/ 2267 h 10667"/>
              <a:gd name="T52" fmla="*/ 5150 w 8989"/>
              <a:gd name="T53" fmla="*/ 0 h 10667"/>
              <a:gd name="T54" fmla="*/ 5150 w 8989"/>
              <a:gd name="T55" fmla="*/ 2267 h 10667"/>
              <a:gd name="T56" fmla="*/ 3391 w 8989"/>
              <a:gd name="T57" fmla="*/ 6869 h 10667"/>
              <a:gd name="T58" fmla="*/ 0 w 8989"/>
              <a:gd name="T59" fmla="*/ 7583 h 10667"/>
              <a:gd name="T60" fmla="*/ 1346 w 8989"/>
              <a:gd name="T61" fmla="*/ 5950 h 10667"/>
              <a:gd name="T62" fmla="*/ 2193 w 8989"/>
              <a:gd name="T63" fmla="*/ 5569 h 10667"/>
              <a:gd name="T64" fmla="*/ 3130 w 8989"/>
              <a:gd name="T65" fmla="*/ 5990 h 10667"/>
              <a:gd name="T66" fmla="*/ 2546 w 8989"/>
              <a:gd name="T67" fmla="*/ 6216 h 10667"/>
              <a:gd name="T68" fmla="*/ 1761 w 8989"/>
              <a:gd name="T69" fmla="*/ 6106 h 10667"/>
              <a:gd name="T70" fmla="*/ 2546 w 8989"/>
              <a:gd name="T71" fmla="*/ 6216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989" h="10667">
                <a:moveTo>
                  <a:pt x="8746" y="4385"/>
                </a:moveTo>
                <a:cubicBezTo>
                  <a:pt x="8539" y="4515"/>
                  <a:pt x="7535" y="5053"/>
                  <a:pt x="6900" y="5053"/>
                </a:cubicBezTo>
                <a:cubicBezTo>
                  <a:pt x="6786" y="5053"/>
                  <a:pt x="6683" y="5036"/>
                  <a:pt x="6600" y="4995"/>
                </a:cubicBezTo>
                <a:cubicBezTo>
                  <a:pt x="6447" y="4921"/>
                  <a:pt x="6347" y="4782"/>
                  <a:pt x="6326" y="4615"/>
                </a:cubicBezTo>
                <a:cubicBezTo>
                  <a:pt x="6283" y="4271"/>
                  <a:pt x="6210" y="3985"/>
                  <a:pt x="6111" y="3763"/>
                </a:cubicBezTo>
                <a:cubicBezTo>
                  <a:pt x="6159" y="4365"/>
                  <a:pt x="6235" y="5393"/>
                  <a:pt x="6247" y="5994"/>
                </a:cubicBezTo>
                <a:cubicBezTo>
                  <a:pt x="6247" y="6021"/>
                  <a:pt x="6289" y="6142"/>
                  <a:pt x="6289" y="6142"/>
                </a:cubicBezTo>
                <a:lnTo>
                  <a:pt x="6421" y="6377"/>
                </a:lnTo>
                <a:cubicBezTo>
                  <a:pt x="6530" y="6571"/>
                  <a:pt x="6655" y="6755"/>
                  <a:pt x="6787" y="6948"/>
                </a:cubicBezTo>
                <a:cubicBezTo>
                  <a:pt x="6865" y="7063"/>
                  <a:pt x="6943" y="7177"/>
                  <a:pt x="7017" y="7293"/>
                </a:cubicBezTo>
                <a:cubicBezTo>
                  <a:pt x="7177" y="7543"/>
                  <a:pt x="7384" y="7927"/>
                  <a:pt x="7332" y="8376"/>
                </a:cubicBezTo>
                <a:cubicBezTo>
                  <a:pt x="7315" y="8517"/>
                  <a:pt x="7310" y="8658"/>
                  <a:pt x="7303" y="8799"/>
                </a:cubicBezTo>
                <a:cubicBezTo>
                  <a:pt x="7301" y="8879"/>
                  <a:pt x="7297" y="8959"/>
                  <a:pt x="7292" y="9038"/>
                </a:cubicBezTo>
                <a:lnTo>
                  <a:pt x="7222" y="10179"/>
                </a:lnTo>
                <a:cubicBezTo>
                  <a:pt x="7205" y="10455"/>
                  <a:pt x="6980" y="10667"/>
                  <a:pt x="6712" y="10667"/>
                </a:cubicBezTo>
                <a:cubicBezTo>
                  <a:pt x="6701" y="10667"/>
                  <a:pt x="6691" y="10666"/>
                  <a:pt x="6680" y="10666"/>
                </a:cubicBezTo>
                <a:cubicBezTo>
                  <a:pt x="6398" y="10648"/>
                  <a:pt x="6183" y="10401"/>
                  <a:pt x="6201" y="10114"/>
                </a:cubicBezTo>
                <a:lnTo>
                  <a:pt x="6271" y="8973"/>
                </a:lnTo>
                <a:cubicBezTo>
                  <a:pt x="6275" y="8901"/>
                  <a:pt x="6278" y="8827"/>
                  <a:pt x="6282" y="8754"/>
                </a:cubicBezTo>
                <a:cubicBezTo>
                  <a:pt x="6289" y="8587"/>
                  <a:pt x="6296" y="8419"/>
                  <a:pt x="6316" y="8254"/>
                </a:cubicBezTo>
                <a:cubicBezTo>
                  <a:pt x="6325" y="8170"/>
                  <a:pt x="6273" y="8038"/>
                  <a:pt x="6160" y="7862"/>
                </a:cubicBezTo>
                <a:cubicBezTo>
                  <a:pt x="6090" y="7753"/>
                  <a:pt x="6018" y="7647"/>
                  <a:pt x="5946" y="7541"/>
                </a:cubicBezTo>
                <a:cubicBezTo>
                  <a:pt x="5807" y="7337"/>
                  <a:pt x="5664" y="7127"/>
                  <a:pt x="5533" y="6895"/>
                </a:cubicBezTo>
                <a:lnTo>
                  <a:pt x="5384" y="6630"/>
                </a:lnTo>
                <a:cubicBezTo>
                  <a:pt x="5313" y="6616"/>
                  <a:pt x="5240" y="6604"/>
                  <a:pt x="5164" y="6604"/>
                </a:cubicBezTo>
                <a:cubicBezTo>
                  <a:pt x="5151" y="6604"/>
                  <a:pt x="5136" y="6610"/>
                  <a:pt x="5122" y="6612"/>
                </a:cubicBezTo>
                <a:cubicBezTo>
                  <a:pt x="5126" y="7107"/>
                  <a:pt x="5130" y="7602"/>
                  <a:pt x="5128" y="8097"/>
                </a:cubicBezTo>
                <a:cubicBezTo>
                  <a:pt x="5126" y="8435"/>
                  <a:pt x="4966" y="8673"/>
                  <a:pt x="4849" y="8848"/>
                </a:cubicBezTo>
                <a:cubicBezTo>
                  <a:pt x="4826" y="8882"/>
                  <a:pt x="4803" y="8916"/>
                  <a:pt x="4782" y="8951"/>
                </a:cubicBezTo>
                <a:lnTo>
                  <a:pt x="3896" y="10419"/>
                </a:lnTo>
                <a:cubicBezTo>
                  <a:pt x="3800" y="10579"/>
                  <a:pt x="3632" y="10667"/>
                  <a:pt x="3460" y="10667"/>
                </a:cubicBezTo>
                <a:cubicBezTo>
                  <a:pt x="3368" y="10667"/>
                  <a:pt x="3276" y="10642"/>
                  <a:pt x="3192" y="10590"/>
                </a:cubicBezTo>
                <a:cubicBezTo>
                  <a:pt x="2952" y="10440"/>
                  <a:pt x="2876" y="10119"/>
                  <a:pt x="3024" y="9874"/>
                </a:cubicBezTo>
                <a:lnTo>
                  <a:pt x="3909" y="8408"/>
                </a:lnTo>
                <a:cubicBezTo>
                  <a:pt x="3939" y="8358"/>
                  <a:pt x="3971" y="8310"/>
                  <a:pt x="4004" y="8262"/>
                </a:cubicBezTo>
                <a:cubicBezTo>
                  <a:pt x="4041" y="8205"/>
                  <a:pt x="4099" y="8119"/>
                  <a:pt x="4105" y="8089"/>
                </a:cubicBezTo>
                <a:cubicBezTo>
                  <a:pt x="4107" y="7543"/>
                  <a:pt x="4103" y="6993"/>
                  <a:pt x="4098" y="6443"/>
                </a:cubicBezTo>
                <a:cubicBezTo>
                  <a:pt x="4098" y="6443"/>
                  <a:pt x="4200" y="3597"/>
                  <a:pt x="4211" y="3385"/>
                </a:cubicBezTo>
                <a:cubicBezTo>
                  <a:pt x="4011" y="3462"/>
                  <a:pt x="3811" y="3570"/>
                  <a:pt x="3632" y="3732"/>
                </a:cubicBezTo>
                <a:cubicBezTo>
                  <a:pt x="3184" y="4136"/>
                  <a:pt x="2935" y="4780"/>
                  <a:pt x="2892" y="5648"/>
                </a:cubicBezTo>
                <a:cubicBezTo>
                  <a:pt x="2881" y="5862"/>
                  <a:pt x="2707" y="6029"/>
                  <a:pt x="2498" y="6029"/>
                </a:cubicBezTo>
                <a:cubicBezTo>
                  <a:pt x="2491" y="6029"/>
                  <a:pt x="2485" y="6029"/>
                  <a:pt x="2478" y="6028"/>
                </a:cubicBezTo>
                <a:cubicBezTo>
                  <a:pt x="2260" y="6017"/>
                  <a:pt x="2093" y="5829"/>
                  <a:pt x="2103" y="5607"/>
                </a:cubicBezTo>
                <a:cubicBezTo>
                  <a:pt x="2157" y="4517"/>
                  <a:pt x="2495" y="3683"/>
                  <a:pt x="3108" y="3131"/>
                </a:cubicBezTo>
                <a:cubicBezTo>
                  <a:pt x="3566" y="2719"/>
                  <a:pt x="4166" y="2504"/>
                  <a:pt x="4762" y="2405"/>
                </a:cubicBezTo>
                <a:cubicBezTo>
                  <a:pt x="4906" y="2381"/>
                  <a:pt x="5053" y="2372"/>
                  <a:pt x="5199" y="2376"/>
                </a:cubicBezTo>
                <a:cubicBezTo>
                  <a:pt x="5531" y="2386"/>
                  <a:pt x="5879" y="2443"/>
                  <a:pt x="6166" y="2622"/>
                </a:cubicBezTo>
                <a:cubicBezTo>
                  <a:pt x="6622" y="2905"/>
                  <a:pt x="6924" y="3446"/>
                  <a:pt x="7066" y="4232"/>
                </a:cubicBezTo>
                <a:cubicBezTo>
                  <a:pt x="7373" y="4163"/>
                  <a:pt x="7938" y="3949"/>
                  <a:pt x="8331" y="3703"/>
                </a:cubicBezTo>
                <a:cubicBezTo>
                  <a:pt x="8516" y="3586"/>
                  <a:pt x="8759" y="3645"/>
                  <a:pt x="8874" y="3833"/>
                </a:cubicBezTo>
                <a:cubicBezTo>
                  <a:pt x="8989" y="4022"/>
                  <a:pt x="8931" y="4269"/>
                  <a:pt x="8746" y="4385"/>
                </a:cubicBezTo>
                <a:close/>
                <a:moveTo>
                  <a:pt x="5150" y="2267"/>
                </a:moveTo>
                <a:cubicBezTo>
                  <a:pt x="5766" y="2267"/>
                  <a:pt x="6264" y="1760"/>
                  <a:pt x="6264" y="1133"/>
                </a:cubicBezTo>
                <a:cubicBezTo>
                  <a:pt x="6264" y="507"/>
                  <a:pt x="5766" y="0"/>
                  <a:pt x="5150" y="0"/>
                </a:cubicBezTo>
                <a:cubicBezTo>
                  <a:pt x="4534" y="0"/>
                  <a:pt x="4035" y="507"/>
                  <a:pt x="4035" y="1133"/>
                </a:cubicBezTo>
                <a:cubicBezTo>
                  <a:pt x="4035" y="1760"/>
                  <a:pt x="4534" y="2267"/>
                  <a:pt x="5150" y="2267"/>
                </a:cubicBezTo>
                <a:close/>
                <a:moveTo>
                  <a:pt x="2848" y="6625"/>
                </a:moveTo>
                <a:lnTo>
                  <a:pt x="3391" y="6869"/>
                </a:lnTo>
                <a:lnTo>
                  <a:pt x="2561" y="8735"/>
                </a:lnTo>
                <a:lnTo>
                  <a:pt x="0" y="7583"/>
                </a:lnTo>
                <a:lnTo>
                  <a:pt x="829" y="5717"/>
                </a:lnTo>
                <a:lnTo>
                  <a:pt x="1346" y="5950"/>
                </a:lnTo>
                <a:lnTo>
                  <a:pt x="1629" y="5315"/>
                </a:lnTo>
                <a:lnTo>
                  <a:pt x="2193" y="5569"/>
                </a:lnTo>
                <a:cubicBezTo>
                  <a:pt x="2189" y="5530"/>
                  <a:pt x="2668" y="5778"/>
                  <a:pt x="2888" y="5882"/>
                </a:cubicBezTo>
                <a:lnTo>
                  <a:pt x="3130" y="5990"/>
                </a:lnTo>
                <a:lnTo>
                  <a:pt x="2848" y="6625"/>
                </a:lnTo>
                <a:close/>
                <a:moveTo>
                  <a:pt x="2546" y="6216"/>
                </a:moveTo>
                <a:lnTo>
                  <a:pt x="1851" y="5903"/>
                </a:lnTo>
                <a:lnTo>
                  <a:pt x="1761" y="6106"/>
                </a:lnTo>
                <a:lnTo>
                  <a:pt x="2456" y="6418"/>
                </a:lnTo>
                <a:lnTo>
                  <a:pt x="2546" y="6216"/>
                </a:lnTo>
                <a:close/>
              </a:path>
            </a:pathLst>
          </a:custGeom>
          <a:solidFill>
            <a:srgbClr val="56C4D2"/>
          </a:solidFill>
          <a:ln>
            <a:noFill/>
          </a:ln>
        </p:spPr>
        <p:txBody>
          <a:bodyPr/>
          <a:lstStyle/>
          <a:p>
            <a:pPr fontAlgn="ctr"/>
            <a:endParaRPr lang="en-US" altLang="zh-CN" sz="1400" dirty="0">
              <a:latin typeface="Huawei Sans" panose="020C0503030203020204" pitchFamily="34" charset="0"/>
            </a:endParaRPr>
          </a:p>
        </p:txBody>
      </p:sp>
      <p:sp>
        <p:nvSpPr>
          <p:cNvPr id="186" name="businessman-silhouette-walking-with-suitcase_47866"/>
          <p:cNvSpPr>
            <a:spLocks noChangeAspect="1"/>
          </p:cNvSpPr>
          <p:nvPr/>
        </p:nvSpPr>
        <p:spPr bwMode="gray">
          <a:xfrm>
            <a:off x="8730171" y="3835348"/>
            <a:ext cx="514543" cy="609685"/>
          </a:xfrm>
          <a:custGeom>
            <a:avLst/>
            <a:gdLst>
              <a:gd name="T0" fmla="*/ 6900 w 8989"/>
              <a:gd name="T1" fmla="*/ 5053 h 10667"/>
              <a:gd name="T2" fmla="*/ 6326 w 8989"/>
              <a:gd name="T3" fmla="*/ 4615 h 10667"/>
              <a:gd name="T4" fmla="*/ 6247 w 8989"/>
              <a:gd name="T5" fmla="*/ 5994 h 10667"/>
              <a:gd name="T6" fmla="*/ 6421 w 8989"/>
              <a:gd name="T7" fmla="*/ 6377 h 10667"/>
              <a:gd name="T8" fmla="*/ 7017 w 8989"/>
              <a:gd name="T9" fmla="*/ 7293 h 10667"/>
              <a:gd name="T10" fmla="*/ 7303 w 8989"/>
              <a:gd name="T11" fmla="*/ 8799 h 10667"/>
              <a:gd name="T12" fmla="*/ 7222 w 8989"/>
              <a:gd name="T13" fmla="*/ 10179 h 10667"/>
              <a:gd name="T14" fmla="*/ 6680 w 8989"/>
              <a:gd name="T15" fmla="*/ 10666 h 10667"/>
              <a:gd name="T16" fmla="*/ 6271 w 8989"/>
              <a:gd name="T17" fmla="*/ 8973 h 10667"/>
              <a:gd name="T18" fmla="*/ 6316 w 8989"/>
              <a:gd name="T19" fmla="*/ 8254 h 10667"/>
              <a:gd name="T20" fmla="*/ 5946 w 8989"/>
              <a:gd name="T21" fmla="*/ 7541 h 10667"/>
              <a:gd name="T22" fmla="*/ 5384 w 8989"/>
              <a:gd name="T23" fmla="*/ 6630 h 10667"/>
              <a:gd name="T24" fmla="*/ 5122 w 8989"/>
              <a:gd name="T25" fmla="*/ 6612 h 10667"/>
              <a:gd name="T26" fmla="*/ 4849 w 8989"/>
              <a:gd name="T27" fmla="*/ 8848 h 10667"/>
              <a:gd name="T28" fmla="*/ 3896 w 8989"/>
              <a:gd name="T29" fmla="*/ 10419 h 10667"/>
              <a:gd name="T30" fmla="*/ 3192 w 8989"/>
              <a:gd name="T31" fmla="*/ 10590 h 10667"/>
              <a:gd name="T32" fmla="*/ 3909 w 8989"/>
              <a:gd name="T33" fmla="*/ 8408 h 10667"/>
              <a:gd name="T34" fmla="*/ 4105 w 8989"/>
              <a:gd name="T35" fmla="*/ 8089 h 10667"/>
              <a:gd name="T36" fmla="*/ 4211 w 8989"/>
              <a:gd name="T37" fmla="*/ 3385 h 10667"/>
              <a:gd name="T38" fmla="*/ 2892 w 8989"/>
              <a:gd name="T39" fmla="*/ 5648 h 10667"/>
              <a:gd name="T40" fmla="*/ 2478 w 8989"/>
              <a:gd name="T41" fmla="*/ 6028 h 10667"/>
              <a:gd name="T42" fmla="*/ 3108 w 8989"/>
              <a:gd name="T43" fmla="*/ 3131 h 10667"/>
              <a:gd name="T44" fmla="*/ 5199 w 8989"/>
              <a:gd name="T45" fmla="*/ 2376 h 10667"/>
              <a:gd name="T46" fmla="*/ 7066 w 8989"/>
              <a:gd name="T47" fmla="*/ 4232 h 10667"/>
              <a:gd name="T48" fmla="*/ 8874 w 8989"/>
              <a:gd name="T49" fmla="*/ 3833 h 10667"/>
              <a:gd name="T50" fmla="*/ 5150 w 8989"/>
              <a:gd name="T51" fmla="*/ 2267 h 10667"/>
              <a:gd name="T52" fmla="*/ 5150 w 8989"/>
              <a:gd name="T53" fmla="*/ 0 h 10667"/>
              <a:gd name="T54" fmla="*/ 5150 w 8989"/>
              <a:gd name="T55" fmla="*/ 2267 h 10667"/>
              <a:gd name="T56" fmla="*/ 3391 w 8989"/>
              <a:gd name="T57" fmla="*/ 6869 h 10667"/>
              <a:gd name="T58" fmla="*/ 0 w 8989"/>
              <a:gd name="T59" fmla="*/ 7583 h 10667"/>
              <a:gd name="T60" fmla="*/ 1346 w 8989"/>
              <a:gd name="T61" fmla="*/ 5950 h 10667"/>
              <a:gd name="T62" fmla="*/ 2193 w 8989"/>
              <a:gd name="T63" fmla="*/ 5569 h 10667"/>
              <a:gd name="T64" fmla="*/ 3130 w 8989"/>
              <a:gd name="T65" fmla="*/ 5990 h 10667"/>
              <a:gd name="T66" fmla="*/ 2546 w 8989"/>
              <a:gd name="T67" fmla="*/ 6216 h 10667"/>
              <a:gd name="T68" fmla="*/ 1761 w 8989"/>
              <a:gd name="T69" fmla="*/ 6106 h 10667"/>
              <a:gd name="T70" fmla="*/ 2546 w 8989"/>
              <a:gd name="T71" fmla="*/ 6216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989" h="10667">
                <a:moveTo>
                  <a:pt x="8746" y="4385"/>
                </a:moveTo>
                <a:cubicBezTo>
                  <a:pt x="8539" y="4515"/>
                  <a:pt x="7535" y="5053"/>
                  <a:pt x="6900" y="5053"/>
                </a:cubicBezTo>
                <a:cubicBezTo>
                  <a:pt x="6786" y="5053"/>
                  <a:pt x="6683" y="5036"/>
                  <a:pt x="6600" y="4995"/>
                </a:cubicBezTo>
                <a:cubicBezTo>
                  <a:pt x="6447" y="4921"/>
                  <a:pt x="6347" y="4782"/>
                  <a:pt x="6326" y="4615"/>
                </a:cubicBezTo>
                <a:cubicBezTo>
                  <a:pt x="6283" y="4271"/>
                  <a:pt x="6210" y="3985"/>
                  <a:pt x="6111" y="3763"/>
                </a:cubicBezTo>
                <a:cubicBezTo>
                  <a:pt x="6159" y="4365"/>
                  <a:pt x="6235" y="5393"/>
                  <a:pt x="6247" y="5994"/>
                </a:cubicBezTo>
                <a:cubicBezTo>
                  <a:pt x="6247" y="6021"/>
                  <a:pt x="6289" y="6142"/>
                  <a:pt x="6289" y="6142"/>
                </a:cubicBezTo>
                <a:lnTo>
                  <a:pt x="6421" y="6377"/>
                </a:lnTo>
                <a:cubicBezTo>
                  <a:pt x="6530" y="6571"/>
                  <a:pt x="6655" y="6755"/>
                  <a:pt x="6787" y="6948"/>
                </a:cubicBezTo>
                <a:cubicBezTo>
                  <a:pt x="6865" y="7063"/>
                  <a:pt x="6943" y="7177"/>
                  <a:pt x="7017" y="7293"/>
                </a:cubicBezTo>
                <a:cubicBezTo>
                  <a:pt x="7177" y="7543"/>
                  <a:pt x="7384" y="7927"/>
                  <a:pt x="7332" y="8376"/>
                </a:cubicBezTo>
                <a:cubicBezTo>
                  <a:pt x="7315" y="8517"/>
                  <a:pt x="7310" y="8658"/>
                  <a:pt x="7303" y="8799"/>
                </a:cubicBezTo>
                <a:cubicBezTo>
                  <a:pt x="7301" y="8879"/>
                  <a:pt x="7297" y="8959"/>
                  <a:pt x="7292" y="9038"/>
                </a:cubicBezTo>
                <a:lnTo>
                  <a:pt x="7222" y="10179"/>
                </a:lnTo>
                <a:cubicBezTo>
                  <a:pt x="7205" y="10455"/>
                  <a:pt x="6980" y="10667"/>
                  <a:pt x="6712" y="10667"/>
                </a:cubicBezTo>
                <a:cubicBezTo>
                  <a:pt x="6701" y="10667"/>
                  <a:pt x="6691" y="10666"/>
                  <a:pt x="6680" y="10666"/>
                </a:cubicBezTo>
                <a:cubicBezTo>
                  <a:pt x="6398" y="10648"/>
                  <a:pt x="6183" y="10401"/>
                  <a:pt x="6201" y="10114"/>
                </a:cubicBezTo>
                <a:lnTo>
                  <a:pt x="6271" y="8973"/>
                </a:lnTo>
                <a:cubicBezTo>
                  <a:pt x="6275" y="8901"/>
                  <a:pt x="6278" y="8827"/>
                  <a:pt x="6282" y="8754"/>
                </a:cubicBezTo>
                <a:cubicBezTo>
                  <a:pt x="6289" y="8587"/>
                  <a:pt x="6296" y="8419"/>
                  <a:pt x="6316" y="8254"/>
                </a:cubicBezTo>
                <a:cubicBezTo>
                  <a:pt x="6325" y="8170"/>
                  <a:pt x="6273" y="8038"/>
                  <a:pt x="6160" y="7862"/>
                </a:cubicBezTo>
                <a:cubicBezTo>
                  <a:pt x="6090" y="7753"/>
                  <a:pt x="6018" y="7647"/>
                  <a:pt x="5946" y="7541"/>
                </a:cubicBezTo>
                <a:cubicBezTo>
                  <a:pt x="5807" y="7337"/>
                  <a:pt x="5664" y="7127"/>
                  <a:pt x="5533" y="6895"/>
                </a:cubicBezTo>
                <a:lnTo>
                  <a:pt x="5384" y="6630"/>
                </a:lnTo>
                <a:cubicBezTo>
                  <a:pt x="5313" y="6616"/>
                  <a:pt x="5240" y="6604"/>
                  <a:pt x="5164" y="6604"/>
                </a:cubicBezTo>
                <a:cubicBezTo>
                  <a:pt x="5151" y="6604"/>
                  <a:pt x="5136" y="6610"/>
                  <a:pt x="5122" y="6612"/>
                </a:cubicBezTo>
                <a:cubicBezTo>
                  <a:pt x="5126" y="7107"/>
                  <a:pt x="5130" y="7602"/>
                  <a:pt x="5128" y="8097"/>
                </a:cubicBezTo>
                <a:cubicBezTo>
                  <a:pt x="5126" y="8435"/>
                  <a:pt x="4966" y="8673"/>
                  <a:pt x="4849" y="8848"/>
                </a:cubicBezTo>
                <a:cubicBezTo>
                  <a:pt x="4826" y="8882"/>
                  <a:pt x="4803" y="8916"/>
                  <a:pt x="4782" y="8951"/>
                </a:cubicBezTo>
                <a:lnTo>
                  <a:pt x="3896" y="10419"/>
                </a:lnTo>
                <a:cubicBezTo>
                  <a:pt x="3800" y="10579"/>
                  <a:pt x="3632" y="10667"/>
                  <a:pt x="3460" y="10667"/>
                </a:cubicBezTo>
                <a:cubicBezTo>
                  <a:pt x="3368" y="10667"/>
                  <a:pt x="3276" y="10642"/>
                  <a:pt x="3192" y="10590"/>
                </a:cubicBezTo>
                <a:cubicBezTo>
                  <a:pt x="2952" y="10440"/>
                  <a:pt x="2876" y="10119"/>
                  <a:pt x="3024" y="9874"/>
                </a:cubicBezTo>
                <a:lnTo>
                  <a:pt x="3909" y="8408"/>
                </a:lnTo>
                <a:cubicBezTo>
                  <a:pt x="3939" y="8358"/>
                  <a:pt x="3971" y="8310"/>
                  <a:pt x="4004" y="8262"/>
                </a:cubicBezTo>
                <a:cubicBezTo>
                  <a:pt x="4041" y="8205"/>
                  <a:pt x="4099" y="8119"/>
                  <a:pt x="4105" y="8089"/>
                </a:cubicBezTo>
                <a:cubicBezTo>
                  <a:pt x="4107" y="7543"/>
                  <a:pt x="4103" y="6993"/>
                  <a:pt x="4098" y="6443"/>
                </a:cubicBezTo>
                <a:cubicBezTo>
                  <a:pt x="4098" y="6443"/>
                  <a:pt x="4200" y="3597"/>
                  <a:pt x="4211" y="3385"/>
                </a:cubicBezTo>
                <a:cubicBezTo>
                  <a:pt x="4011" y="3462"/>
                  <a:pt x="3811" y="3570"/>
                  <a:pt x="3632" y="3732"/>
                </a:cubicBezTo>
                <a:cubicBezTo>
                  <a:pt x="3184" y="4136"/>
                  <a:pt x="2935" y="4780"/>
                  <a:pt x="2892" y="5648"/>
                </a:cubicBezTo>
                <a:cubicBezTo>
                  <a:pt x="2881" y="5862"/>
                  <a:pt x="2707" y="6029"/>
                  <a:pt x="2498" y="6029"/>
                </a:cubicBezTo>
                <a:cubicBezTo>
                  <a:pt x="2491" y="6029"/>
                  <a:pt x="2485" y="6029"/>
                  <a:pt x="2478" y="6028"/>
                </a:cubicBezTo>
                <a:cubicBezTo>
                  <a:pt x="2260" y="6017"/>
                  <a:pt x="2093" y="5829"/>
                  <a:pt x="2103" y="5607"/>
                </a:cubicBezTo>
                <a:cubicBezTo>
                  <a:pt x="2157" y="4517"/>
                  <a:pt x="2495" y="3683"/>
                  <a:pt x="3108" y="3131"/>
                </a:cubicBezTo>
                <a:cubicBezTo>
                  <a:pt x="3566" y="2719"/>
                  <a:pt x="4166" y="2504"/>
                  <a:pt x="4762" y="2405"/>
                </a:cubicBezTo>
                <a:cubicBezTo>
                  <a:pt x="4906" y="2381"/>
                  <a:pt x="5053" y="2372"/>
                  <a:pt x="5199" y="2376"/>
                </a:cubicBezTo>
                <a:cubicBezTo>
                  <a:pt x="5531" y="2386"/>
                  <a:pt x="5879" y="2443"/>
                  <a:pt x="6166" y="2622"/>
                </a:cubicBezTo>
                <a:cubicBezTo>
                  <a:pt x="6622" y="2905"/>
                  <a:pt x="6924" y="3446"/>
                  <a:pt x="7066" y="4232"/>
                </a:cubicBezTo>
                <a:cubicBezTo>
                  <a:pt x="7373" y="4163"/>
                  <a:pt x="7938" y="3949"/>
                  <a:pt x="8331" y="3703"/>
                </a:cubicBezTo>
                <a:cubicBezTo>
                  <a:pt x="8516" y="3586"/>
                  <a:pt x="8759" y="3645"/>
                  <a:pt x="8874" y="3833"/>
                </a:cubicBezTo>
                <a:cubicBezTo>
                  <a:pt x="8989" y="4022"/>
                  <a:pt x="8931" y="4269"/>
                  <a:pt x="8746" y="4385"/>
                </a:cubicBezTo>
                <a:close/>
                <a:moveTo>
                  <a:pt x="5150" y="2267"/>
                </a:moveTo>
                <a:cubicBezTo>
                  <a:pt x="5766" y="2267"/>
                  <a:pt x="6264" y="1760"/>
                  <a:pt x="6264" y="1133"/>
                </a:cubicBezTo>
                <a:cubicBezTo>
                  <a:pt x="6264" y="507"/>
                  <a:pt x="5766" y="0"/>
                  <a:pt x="5150" y="0"/>
                </a:cubicBezTo>
                <a:cubicBezTo>
                  <a:pt x="4534" y="0"/>
                  <a:pt x="4035" y="507"/>
                  <a:pt x="4035" y="1133"/>
                </a:cubicBezTo>
                <a:cubicBezTo>
                  <a:pt x="4035" y="1760"/>
                  <a:pt x="4534" y="2267"/>
                  <a:pt x="5150" y="2267"/>
                </a:cubicBezTo>
                <a:close/>
                <a:moveTo>
                  <a:pt x="2848" y="6625"/>
                </a:moveTo>
                <a:lnTo>
                  <a:pt x="3391" y="6869"/>
                </a:lnTo>
                <a:lnTo>
                  <a:pt x="2561" y="8735"/>
                </a:lnTo>
                <a:lnTo>
                  <a:pt x="0" y="7583"/>
                </a:lnTo>
                <a:lnTo>
                  <a:pt x="829" y="5717"/>
                </a:lnTo>
                <a:lnTo>
                  <a:pt x="1346" y="5950"/>
                </a:lnTo>
                <a:lnTo>
                  <a:pt x="1629" y="5315"/>
                </a:lnTo>
                <a:lnTo>
                  <a:pt x="2193" y="5569"/>
                </a:lnTo>
                <a:cubicBezTo>
                  <a:pt x="2189" y="5530"/>
                  <a:pt x="2668" y="5778"/>
                  <a:pt x="2888" y="5882"/>
                </a:cubicBezTo>
                <a:lnTo>
                  <a:pt x="3130" y="5990"/>
                </a:lnTo>
                <a:lnTo>
                  <a:pt x="2848" y="6625"/>
                </a:lnTo>
                <a:close/>
                <a:moveTo>
                  <a:pt x="2546" y="6216"/>
                </a:moveTo>
                <a:lnTo>
                  <a:pt x="1851" y="5903"/>
                </a:lnTo>
                <a:lnTo>
                  <a:pt x="1761" y="6106"/>
                </a:lnTo>
                <a:lnTo>
                  <a:pt x="2456" y="6418"/>
                </a:lnTo>
                <a:lnTo>
                  <a:pt x="2546" y="6216"/>
                </a:lnTo>
                <a:close/>
              </a:path>
            </a:pathLst>
          </a:custGeom>
          <a:solidFill>
            <a:srgbClr val="56C4D2"/>
          </a:solidFill>
          <a:ln>
            <a:noFill/>
          </a:ln>
        </p:spPr>
        <p:txBody>
          <a:bodyPr/>
          <a:lstStyle/>
          <a:p>
            <a:pPr fontAlgn="ctr"/>
            <a:endParaRPr lang="en-US" altLang="zh-CN" sz="1400" dirty="0">
              <a:latin typeface="Huawei Sans" panose="020C0503030203020204" pitchFamily="34" charset="0"/>
            </a:endParaRPr>
          </a:p>
        </p:txBody>
      </p:sp>
      <p:cxnSp>
        <p:nvCxnSpPr>
          <p:cNvPr id="190" name="Straight Arrow Connector 189"/>
          <p:cNvCxnSpPr/>
          <p:nvPr/>
        </p:nvCxnSpPr>
        <p:spPr bwMode="gray">
          <a:xfrm>
            <a:off x="9104007" y="4414565"/>
            <a:ext cx="364379" cy="558515"/>
          </a:xfrm>
          <a:prstGeom prst="straightConnector1">
            <a:avLst/>
          </a:prstGeom>
          <a:ln w="19050">
            <a:solidFill>
              <a:srgbClr val="56C4D2"/>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318556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bwMode="gray">
          <a:prstGeom prst="rect">
            <a:avLst/>
          </a:prstGeom>
        </p:spPr>
        <p:txBody>
          <a:bodyPr/>
          <a:lstStyle/>
          <a:p>
            <a:r>
              <a:rPr lang="en-US" dirty="0">
                <a:solidFill>
                  <a:schemeClr val="bg1">
                    <a:lumMod val="50000"/>
                  </a:schemeClr>
                </a:solidFill>
                <a:latin typeface="Huawei Sans" panose="020C0503030203020204" pitchFamily="34" charset="0"/>
              </a:rPr>
              <a:t>Situation of Enterprise WAN Interconnection</a:t>
            </a:r>
            <a:endParaRPr lang="en-US" altLang="zh-CN" dirty="0">
              <a:solidFill>
                <a:schemeClr val="bg1">
                  <a:lumMod val="50000"/>
                </a:schemeClr>
              </a:solidFill>
              <a:latin typeface="Huawei Sans" panose="020C0503030203020204" pitchFamily="34" charset="0"/>
            </a:endParaRPr>
          </a:p>
          <a:p>
            <a:r>
              <a:rPr lang="en-US" dirty="0">
                <a:solidFill>
                  <a:schemeClr val="bg1">
                    <a:lumMod val="50000"/>
                  </a:schemeClr>
                </a:solidFill>
                <a:latin typeface="Huawei Sans" panose="020C0503030203020204" pitchFamily="34" charset="0"/>
              </a:rPr>
              <a:t>Challenges Faced by Enterprise WAN Interconnection</a:t>
            </a:r>
            <a:endParaRPr lang="en-US" altLang="zh-CN" dirty="0">
              <a:solidFill>
                <a:schemeClr val="bg1">
                  <a:lumMod val="50000"/>
                </a:schemeClr>
              </a:solidFill>
              <a:latin typeface="Huawei Sans" panose="020C0503030203020204" pitchFamily="34" charset="0"/>
            </a:endParaRPr>
          </a:p>
          <a:p>
            <a:r>
              <a:rPr lang="en-US" b="1" dirty="0">
                <a:latin typeface="Huawei Sans" panose="020C0503030203020204" pitchFamily="34" charset="0"/>
              </a:rPr>
              <a:t>Emergence of SD-WAN</a:t>
            </a:r>
            <a:endParaRPr lang="en-US" altLang="zh-CN" b="1" dirty="0">
              <a:latin typeface="Huawei Sans" panose="020C0503030203020204" pitchFamily="34" charset="0"/>
            </a:endParaRPr>
          </a:p>
          <a:p>
            <a:r>
              <a:rPr lang="en-US" dirty="0">
                <a:solidFill>
                  <a:schemeClr val="bg1">
                    <a:lumMod val="50000"/>
                  </a:schemeClr>
                </a:solidFill>
                <a:latin typeface="Huawei Sans" panose="020C0503030203020204" pitchFamily="34" charset="0"/>
              </a:rPr>
              <a:t>Huawei SD-WAN Solution Overview</a:t>
            </a:r>
            <a:endParaRPr lang="en-US" altLang="zh-CN" dirty="0">
              <a:solidFill>
                <a:schemeClr val="bg1">
                  <a:lumMod val="50000"/>
                </a:schemeClr>
              </a:solidFill>
              <a:latin typeface="Huawei Sans" panose="020C0503030203020204" pitchFamily="34" charset="0"/>
            </a:endParaRPr>
          </a:p>
        </p:txBody>
      </p:sp>
    </p:spTree>
    <p:extLst>
      <p:ext uri="{BB962C8B-B14F-4D97-AF65-F5344CB8AC3E}">
        <p14:creationId xmlns:p14="http://schemas.microsoft.com/office/powerpoint/2010/main" val="28270119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839F9-1E2E-43CB-9DDB-45A4851D4047}"/>
              </a:ext>
            </a:extLst>
          </p:cNvPr>
          <p:cNvSpPr>
            <a:spLocks noGrp="1"/>
          </p:cNvSpPr>
          <p:nvPr>
            <p:ph type="title"/>
          </p:nvPr>
        </p:nvSpPr>
        <p:spPr bwMode="gray"/>
        <p:txBody>
          <a:bodyPr/>
          <a:lstStyle/>
          <a:p>
            <a:pPr fontAlgn="ctr"/>
            <a:r>
              <a:rPr lang="en-US" dirty="0">
                <a:latin typeface="Huawei Sans" panose="020C0503030203020204" pitchFamily="34" charset="0"/>
              </a:rPr>
              <a:t>What Is SDN?</a:t>
            </a:r>
          </a:p>
        </p:txBody>
      </p:sp>
      <p:sp>
        <p:nvSpPr>
          <p:cNvPr id="3" name="Text Placeholder 2">
            <a:extLst>
              <a:ext uri="{FF2B5EF4-FFF2-40B4-BE49-F238E27FC236}">
                <a16:creationId xmlns:a16="http://schemas.microsoft.com/office/drawing/2014/main" id="{1F25F907-001F-4CE6-93BE-17A7406FAF9F}"/>
              </a:ext>
            </a:extLst>
          </p:cNvPr>
          <p:cNvSpPr>
            <a:spLocks noGrp="1"/>
          </p:cNvSpPr>
          <p:nvPr>
            <p:ph type="body" sz="quarter" idx="10"/>
          </p:nvPr>
        </p:nvSpPr>
        <p:spPr bwMode="gray"/>
        <p:txBody>
          <a:bodyPr/>
          <a:lstStyle/>
          <a:p>
            <a:pPr algn="l"/>
            <a:r>
              <a:rPr lang="en-US" sz="1800" dirty="0">
                <a:latin typeface="Huawei Sans" panose="020C0503030203020204" pitchFamily="34" charset="0"/>
              </a:rPr>
              <a:t>SDN decouples the forwarding plane, control plane, and service applications, allowing networks to be quickly adjusted and new services to be quickly deployed in the same way as IT applications.</a:t>
            </a:r>
            <a:endParaRPr lang="en-US" altLang="zh-CN" sz="1800" dirty="0">
              <a:latin typeface="Huawei Sans" panose="020C0503030203020204" pitchFamily="34" charset="0"/>
            </a:endParaRPr>
          </a:p>
          <a:p>
            <a:pPr algn="l"/>
            <a:endParaRPr lang="en-US" sz="1800" dirty="0">
              <a:latin typeface="Huawei Sans" panose="020C0503030203020204" pitchFamily="34" charset="0"/>
            </a:endParaRPr>
          </a:p>
        </p:txBody>
      </p:sp>
      <p:grpSp>
        <p:nvGrpSpPr>
          <p:cNvPr id="72" name="Group 15"/>
          <p:cNvGrpSpPr/>
          <p:nvPr/>
        </p:nvGrpSpPr>
        <p:grpSpPr bwMode="gray">
          <a:xfrm>
            <a:off x="7212124" y="43303"/>
            <a:ext cx="4519218" cy="324000"/>
            <a:chOff x="6465362" y="121552"/>
            <a:chExt cx="4519218" cy="324000"/>
          </a:xfrm>
        </p:grpSpPr>
        <p:sp>
          <p:nvSpPr>
            <p:cNvPr id="73" name="五边形 24"/>
            <p:cNvSpPr/>
            <p:nvPr/>
          </p:nvSpPr>
          <p:spPr bwMode="gray">
            <a:xfrm>
              <a:off x="6465362" y="121552"/>
              <a:ext cx="1526032" cy="324000"/>
            </a:xfrm>
            <a:prstGeom prst="homePlate">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b="1" dirty="0">
                  <a:solidFill>
                    <a:schemeClr val="bg1"/>
                  </a:solidFill>
                  <a:latin typeface="Huawei Sans" panose="020C0503030203020204" pitchFamily="34" charset="0"/>
                </a:rPr>
                <a:t>SDN Overview</a:t>
              </a:r>
            </a:p>
          </p:txBody>
        </p:sp>
        <p:sp>
          <p:nvSpPr>
            <p:cNvPr id="74" name="燕尾形 25"/>
            <p:cNvSpPr/>
            <p:nvPr/>
          </p:nvSpPr>
          <p:spPr bwMode="gray">
            <a:xfrm>
              <a:off x="7930375" y="121552"/>
              <a:ext cx="1538223"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SD-WAN Characteristics</a:t>
              </a:r>
              <a:endParaRPr lang="en-US" altLang="zh-CN" sz="1000" kern="0" dirty="0">
                <a:latin typeface="Huawei Sans" panose="020C0503030203020204" pitchFamily="34" charset="0"/>
                <a:ea typeface="方正兰亭黑简体" panose="02000000000000000000" pitchFamily="2" charset="-122"/>
              </a:endParaRPr>
            </a:p>
          </p:txBody>
        </p:sp>
        <p:sp>
          <p:nvSpPr>
            <p:cNvPr id="75"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
        <p:nvSpPr>
          <p:cNvPr id="78" name="梯形 41">
            <a:extLst>
              <a:ext uri="{FF2B5EF4-FFF2-40B4-BE49-F238E27FC236}">
                <a16:creationId xmlns:a16="http://schemas.microsoft.com/office/drawing/2014/main" id="{E5F8F80F-771B-4006-8011-803FF651865F}"/>
              </a:ext>
            </a:extLst>
          </p:cNvPr>
          <p:cNvSpPr/>
          <p:nvPr/>
        </p:nvSpPr>
        <p:spPr bwMode="gray">
          <a:xfrm>
            <a:off x="3107668" y="3808753"/>
            <a:ext cx="6532856" cy="2197150"/>
          </a:xfrm>
          <a:prstGeom prst="trapezoid">
            <a:avLst>
              <a:gd name="adj" fmla="val 75739"/>
            </a:avLst>
          </a:prstGeom>
          <a:gradFill flip="none" rotWithShape="1">
            <a:gsLst>
              <a:gs pos="0">
                <a:schemeClr val="bg1"/>
              </a:gs>
              <a:gs pos="100000">
                <a:srgbClr val="94DAE2">
                  <a:alpha val="26000"/>
                </a:srgbClr>
              </a:gs>
            </a:gsLst>
            <a:lin ang="5400000" scaled="1"/>
            <a:tileRect/>
          </a:gra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latin typeface="Huawei Sans" panose="020C0503030203020204" pitchFamily="34" charset="0"/>
              <a:ea typeface="方正兰亭黑简体" panose="02000000000000000000" pitchFamily="2" charset="-122"/>
              <a:sym typeface="Huawei Sans" panose="020C0503030203020204" pitchFamily="34" charset="0"/>
            </a:endParaRPr>
          </a:p>
        </p:txBody>
      </p:sp>
      <p:cxnSp>
        <p:nvCxnSpPr>
          <p:cNvPr id="80" name="直接箭头连接符 84">
            <a:extLst>
              <a:ext uri="{FF2B5EF4-FFF2-40B4-BE49-F238E27FC236}">
                <a16:creationId xmlns:a16="http://schemas.microsoft.com/office/drawing/2014/main" id="{D07F85B3-6764-47D7-9FC7-18BC7B7AA7A0}"/>
              </a:ext>
            </a:extLst>
          </p:cNvPr>
          <p:cNvCxnSpPr>
            <a:cxnSpLocks/>
            <a:endCxn id="93" idx="0"/>
          </p:cNvCxnSpPr>
          <p:nvPr/>
        </p:nvCxnSpPr>
        <p:spPr bwMode="gray">
          <a:xfrm>
            <a:off x="5959146" y="3249286"/>
            <a:ext cx="617201" cy="781751"/>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82" name="Freeform 159">
            <a:extLst>
              <a:ext uri="{FF2B5EF4-FFF2-40B4-BE49-F238E27FC236}">
                <a16:creationId xmlns:a16="http://schemas.microsoft.com/office/drawing/2014/main" id="{E80386C8-0CCB-4B46-A5B6-6100A49A7112}"/>
              </a:ext>
            </a:extLst>
          </p:cNvPr>
          <p:cNvSpPr/>
          <p:nvPr/>
        </p:nvSpPr>
        <p:spPr bwMode="gray">
          <a:xfrm flipH="1">
            <a:off x="4394287" y="4343976"/>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180000" tIns="144000" rIns="180000" rtlCol="0" anchor="ctr">
            <a:noAutofit/>
          </a:bodyPr>
          <a:lstStyle/>
          <a:p>
            <a:pPr algn="ctr" fontAlgn="ctr"/>
            <a:r>
              <a:rPr lang="en-US" sz="1050" dirty="0">
                <a:solidFill>
                  <a:srgbClr val="000000"/>
                </a:solidFill>
                <a:latin typeface="Huawei Sans" panose="020C0503030203020204" pitchFamily="34" charset="0"/>
              </a:rPr>
              <a:t>Branch site</a:t>
            </a:r>
          </a:p>
        </p:txBody>
      </p:sp>
      <p:pic>
        <p:nvPicPr>
          <p:cNvPr id="83" name="图片 31">
            <a:extLst>
              <a:ext uri="{FF2B5EF4-FFF2-40B4-BE49-F238E27FC236}">
                <a16:creationId xmlns:a16="http://schemas.microsoft.com/office/drawing/2014/main" id="{FD8EEEDE-3A41-434B-A616-1F1A6A4D16F3}"/>
              </a:ext>
            </a:extLst>
          </p:cNvPr>
          <p:cNvPicPr>
            <a:picLocks noChangeAspect="1"/>
          </p:cNvPicPr>
          <p:nvPr/>
        </p:nvPicPr>
        <p:blipFill>
          <a:blip r:embed="rId3"/>
          <a:stretch>
            <a:fillRect/>
          </a:stretch>
        </p:blipFill>
        <p:spPr bwMode="gray">
          <a:xfrm>
            <a:off x="5144113" y="4467220"/>
            <a:ext cx="466668" cy="389308"/>
          </a:xfrm>
          <a:prstGeom prst="rect">
            <a:avLst/>
          </a:prstGeom>
        </p:spPr>
      </p:pic>
      <p:pic>
        <p:nvPicPr>
          <p:cNvPr id="84" name="图片 51" descr="交换机.png">
            <a:extLst>
              <a:ext uri="{FF2B5EF4-FFF2-40B4-BE49-F238E27FC236}">
                <a16:creationId xmlns:a16="http://schemas.microsoft.com/office/drawing/2014/main" id="{8A83FD47-2F6C-45D7-B4B3-9E955CB35154}"/>
              </a:ext>
            </a:extLst>
          </p:cNvPr>
          <p:cNvPicPr>
            <a:picLocks noChangeAspect="1"/>
          </p:cNvPicPr>
          <p:nvPr/>
        </p:nvPicPr>
        <p:blipFill>
          <a:blip r:embed="rId4" cstate="print"/>
          <a:stretch>
            <a:fillRect/>
          </a:stretch>
        </p:blipFill>
        <p:spPr bwMode="gray">
          <a:xfrm>
            <a:off x="4639174" y="4125906"/>
            <a:ext cx="417163" cy="341314"/>
          </a:xfrm>
          <a:prstGeom prst="rect">
            <a:avLst/>
          </a:prstGeom>
        </p:spPr>
      </p:pic>
      <p:sp>
        <p:nvSpPr>
          <p:cNvPr id="85" name="Freeform 159">
            <a:extLst>
              <a:ext uri="{FF2B5EF4-FFF2-40B4-BE49-F238E27FC236}">
                <a16:creationId xmlns:a16="http://schemas.microsoft.com/office/drawing/2014/main" id="{76325DA1-6B32-4052-8560-4DA4E24A75B7}"/>
              </a:ext>
            </a:extLst>
          </p:cNvPr>
          <p:cNvSpPr/>
          <p:nvPr/>
        </p:nvSpPr>
        <p:spPr bwMode="gray">
          <a:xfrm flipH="1">
            <a:off x="3647370" y="5203987"/>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180000" tIns="144000" rIns="180000" rtlCol="0" anchor="ctr">
            <a:noAutofit/>
          </a:bodyPr>
          <a:lstStyle/>
          <a:p>
            <a:pPr algn="ctr" fontAlgn="ctr"/>
            <a:r>
              <a:rPr lang="en-US" sz="1050" dirty="0">
                <a:solidFill>
                  <a:srgbClr val="000000"/>
                </a:solidFill>
                <a:latin typeface="Huawei Sans" panose="020C0503030203020204" pitchFamily="34" charset="0"/>
              </a:rPr>
              <a:t>Branch site</a:t>
            </a:r>
          </a:p>
        </p:txBody>
      </p:sp>
      <p:pic>
        <p:nvPicPr>
          <p:cNvPr id="86" name="图片 31">
            <a:extLst>
              <a:ext uri="{FF2B5EF4-FFF2-40B4-BE49-F238E27FC236}">
                <a16:creationId xmlns:a16="http://schemas.microsoft.com/office/drawing/2014/main" id="{4852DEB6-15E9-449C-9B3C-8192BC06185B}"/>
              </a:ext>
            </a:extLst>
          </p:cNvPr>
          <p:cNvPicPr>
            <a:picLocks noChangeAspect="1"/>
          </p:cNvPicPr>
          <p:nvPr/>
        </p:nvPicPr>
        <p:blipFill>
          <a:blip r:embed="rId3"/>
          <a:stretch>
            <a:fillRect/>
          </a:stretch>
        </p:blipFill>
        <p:spPr bwMode="gray">
          <a:xfrm>
            <a:off x="4397196" y="5327231"/>
            <a:ext cx="466668" cy="389308"/>
          </a:xfrm>
          <a:prstGeom prst="rect">
            <a:avLst/>
          </a:prstGeom>
        </p:spPr>
      </p:pic>
      <p:pic>
        <p:nvPicPr>
          <p:cNvPr id="87" name="图片 51" descr="交换机.png">
            <a:extLst>
              <a:ext uri="{FF2B5EF4-FFF2-40B4-BE49-F238E27FC236}">
                <a16:creationId xmlns:a16="http://schemas.microsoft.com/office/drawing/2014/main" id="{71063F0E-EA6F-4D9A-9A0B-AC1E5D650115}"/>
              </a:ext>
            </a:extLst>
          </p:cNvPr>
          <p:cNvPicPr>
            <a:picLocks noChangeAspect="1"/>
          </p:cNvPicPr>
          <p:nvPr/>
        </p:nvPicPr>
        <p:blipFill>
          <a:blip r:embed="rId4" cstate="print"/>
          <a:stretch>
            <a:fillRect/>
          </a:stretch>
        </p:blipFill>
        <p:spPr bwMode="gray">
          <a:xfrm>
            <a:off x="3892257" y="4985917"/>
            <a:ext cx="417163" cy="341314"/>
          </a:xfrm>
          <a:prstGeom prst="rect">
            <a:avLst/>
          </a:prstGeom>
        </p:spPr>
      </p:pic>
      <p:sp>
        <p:nvSpPr>
          <p:cNvPr id="88" name="Freeform 159">
            <a:extLst>
              <a:ext uri="{FF2B5EF4-FFF2-40B4-BE49-F238E27FC236}">
                <a16:creationId xmlns:a16="http://schemas.microsoft.com/office/drawing/2014/main" id="{D5048332-D5C8-4D3F-8A01-CD8D26D1522F}"/>
              </a:ext>
            </a:extLst>
          </p:cNvPr>
          <p:cNvSpPr/>
          <p:nvPr/>
        </p:nvSpPr>
        <p:spPr bwMode="gray">
          <a:xfrm flipH="1">
            <a:off x="7643239" y="4739528"/>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r>
              <a:rPr lang="en-US" sz="1100" dirty="0">
                <a:solidFill>
                  <a:schemeClr val="tx1"/>
                </a:solidFill>
                <a:latin typeface="Huawei Sans" panose="020C0503030203020204" pitchFamily="34" charset="0"/>
              </a:rPr>
              <a:t>HQ</a:t>
            </a:r>
            <a:endParaRPr lang="en-US" sz="1100" dirty="0">
              <a:solidFill>
                <a:schemeClr val="tx1"/>
              </a:solidFill>
              <a:latin typeface="Huawei Sans" panose="020C0503030203020204" pitchFamily="34" charset="0"/>
              <a:ea typeface="方正兰亭黑简体" panose="02000000000000000000" pitchFamily="2" charset="-122"/>
            </a:endParaRPr>
          </a:p>
        </p:txBody>
      </p:sp>
      <p:pic>
        <p:nvPicPr>
          <p:cNvPr id="89" name="图片 25">
            <a:extLst>
              <a:ext uri="{FF2B5EF4-FFF2-40B4-BE49-F238E27FC236}">
                <a16:creationId xmlns:a16="http://schemas.microsoft.com/office/drawing/2014/main" id="{294994EB-C1C0-4203-BAAA-7D7A7EF7A96E}"/>
              </a:ext>
            </a:extLst>
          </p:cNvPr>
          <p:cNvPicPr>
            <a:picLocks noChangeAspect="1"/>
          </p:cNvPicPr>
          <p:nvPr/>
        </p:nvPicPr>
        <p:blipFill>
          <a:blip r:embed="rId3"/>
          <a:stretch>
            <a:fillRect/>
          </a:stretch>
        </p:blipFill>
        <p:spPr bwMode="gray">
          <a:xfrm>
            <a:off x="7390660" y="4859614"/>
            <a:ext cx="466668" cy="389308"/>
          </a:xfrm>
          <a:prstGeom prst="rect">
            <a:avLst/>
          </a:prstGeom>
        </p:spPr>
      </p:pic>
      <p:pic>
        <p:nvPicPr>
          <p:cNvPr id="90" name="图片 67">
            <a:extLst>
              <a:ext uri="{FF2B5EF4-FFF2-40B4-BE49-F238E27FC236}">
                <a16:creationId xmlns:a16="http://schemas.microsoft.com/office/drawing/2014/main" id="{8C5BB2AB-D532-453D-B360-3B74314956E8}"/>
              </a:ext>
            </a:extLst>
          </p:cNvPr>
          <p:cNvPicPr>
            <a:picLocks/>
          </p:cNvPicPr>
          <p:nvPr/>
        </p:nvPicPr>
        <p:blipFill>
          <a:blip r:embed="rId5" cstate="print">
            <a:extLst>
              <a:ext uri="{28A0092B-C50C-407E-A947-70E740481C1C}">
                <a14:useLocalDpi xmlns:a14="http://schemas.microsoft.com/office/drawing/2010/main" val="0"/>
              </a:ext>
            </a:extLst>
          </a:blip>
          <a:stretch>
            <a:fillRect/>
          </a:stretch>
        </p:blipFill>
        <p:spPr bwMode="gray">
          <a:xfrm>
            <a:off x="8558954" y="5023989"/>
            <a:ext cx="417163" cy="342074"/>
          </a:xfrm>
          <a:prstGeom prst="rect">
            <a:avLst/>
          </a:prstGeom>
        </p:spPr>
      </p:pic>
      <p:pic>
        <p:nvPicPr>
          <p:cNvPr id="91" name="图片 14" descr="交换机.png">
            <a:extLst>
              <a:ext uri="{FF2B5EF4-FFF2-40B4-BE49-F238E27FC236}">
                <a16:creationId xmlns:a16="http://schemas.microsoft.com/office/drawing/2014/main" id="{CE3BF2C1-BFF6-465D-9BD7-73561C82897C}"/>
              </a:ext>
            </a:extLst>
          </p:cNvPr>
          <p:cNvPicPr>
            <a:picLocks noChangeAspect="1"/>
          </p:cNvPicPr>
          <p:nvPr/>
        </p:nvPicPr>
        <p:blipFill>
          <a:blip r:embed="rId6" cstate="print"/>
          <a:stretch>
            <a:fillRect/>
          </a:stretch>
        </p:blipFill>
        <p:spPr bwMode="gray">
          <a:xfrm>
            <a:off x="8280649" y="4559810"/>
            <a:ext cx="420077" cy="343698"/>
          </a:xfrm>
          <a:prstGeom prst="rect">
            <a:avLst/>
          </a:prstGeom>
        </p:spPr>
      </p:pic>
      <p:sp>
        <p:nvSpPr>
          <p:cNvPr id="92" name="Freeform 159">
            <a:extLst>
              <a:ext uri="{FF2B5EF4-FFF2-40B4-BE49-F238E27FC236}">
                <a16:creationId xmlns:a16="http://schemas.microsoft.com/office/drawing/2014/main" id="{8AE124F7-BFE1-401D-BB70-4C826E4EF642}"/>
              </a:ext>
            </a:extLst>
          </p:cNvPr>
          <p:cNvSpPr/>
          <p:nvPr/>
        </p:nvSpPr>
        <p:spPr bwMode="gray">
          <a:xfrm flipH="1">
            <a:off x="5593187" y="3907793"/>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180000" tIns="144000" rIns="180000" rtlCol="0" anchor="ctr">
            <a:noAutofit/>
          </a:bodyPr>
          <a:lstStyle/>
          <a:p>
            <a:pPr algn="ctr" fontAlgn="ctr"/>
            <a:r>
              <a:rPr lang="en-US" sz="1050" dirty="0">
                <a:solidFill>
                  <a:srgbClr val="000000"/>
                </a:solidFill>
                <a:latin typeface="Huawei Sans" panose="020C0503030203020204" pitchFamily="34" charset="0"/>
              </a:rPr>
              <a:t>Branch site</a:t>
            </a:r>
          </a:p>
        </p:txBody>
      </p:sp>
      <p:pic>
        <p:nvPicPr>
          <p:cNvPr id="93" name="图片 31">
            <a:extLst>
              <a:ext uri="{FF2B5EF4-FFF2-40B4-BE49-F238E27FC236}">
                <a16:creationId xmlns:a16="http://schemas.microsoft.com/office/drawing/2014/main" id="{C3967FC0-2670-4E54-8591-61C2F9EC3179}"/>
              </a:ext>
            </a:extLst>
          </p:cNvPr>
          <p:cNvPicPr>
            <a:picLocks noChangeAspect="1"/>
          </p:cNvPicPr>
          <p:nvPr/>
        </p:nvPicPr>
        <p:blipFill>
          <a:blip r:embed="rId3"/>
          <a:stretch>
            <a:fillRect/>
          </a:stretch>
        </p:blipFill>
        <p:spPr bwMode="gray">
          <a:xfrm>
            <a:off x="6343013" y="4031037"/>
            <a:ext cx="466668" cy="389308"/>
          </a:xfrm>
          <a:prstGeom prst="rect">
            <a:avLst/>
          </a:prstGeom>
        </p:spPr>
      </p:pic>
      <p:pic>
        <p:nvPicPr>
          <p:cNvPr id="94" name="图片 51" descr="交换机.png">
            <a:extLst>
              <a:ext uri="{FF2B5EF4-FFF2-40B4-BE49-F238E27FC236}">
                <a16:creationId xmlns:a16="http://schemas.microsoft.com/office/drawing/2014/main" id="{DA1E03E2-1F4F-46F4-820C-149E37AF2C8E}"/>
              </a:ext>
            </a:extLst>
          </p:cNvPr>
          <p:cNvPicPr>
            <a:picLocks noChangeAspect="1"/>
          </p:cNvPicPr>
          <p:nvPr/>
        </p:nvPicPr>
        <p:blipFill>
          <a:blip r:embed="rId4" cstate="print"/>
          <a:stretch>
            <a:fillRect/>
          </a:stretch>
        </p:blipFill>
        <p:spPr bwMode="gray">
          <a:xfrm>
            <a:off x="5320219" y="3887845"/>
            <a:ext cx="417163" cy="341314"/>
          </a:xfrm>
          <a:prstGeom prst="rect">
            <a:avLst/>
          </a:prstGeom>
        </p:spPr>
      </p:pic>
      <p:sp>
        <p:nvSpPr>
          <p:cNvPr id="95" name="TextBox 94">
            <a:extLst>
              <a:ext uri="{FF2B5EF4-FFF2-40B4-BE49-F238E27FC236}">
                <a16:creationId xmlns:a16="http://schemas.microsoft.com/office/drawing/2014/main" id="{BA68B179-FDB1-4A76-AB86-A163AADCAA92}"/>
              </a:ext>
            </a:extLst>
          </p:cNvPr>
          <p:cNvSpPr txBox="1"/>
          <p:nvPr/>
        </p:nvSpPr>
        <p:spPr bwMode="gray">
          <a:xfrm>
            <a:off x="7948722" y="5614228"/>
            <a:ext cx="1497526" cy="276999"/>
          </a:xfrm>
          <a:prstGeom prst="rect">
            <a:avLst/>
          </a:prstGeom>
          <a:noFill/>
        </p:spPr>
        <p:txBody>
          <a:bodyPr wrap="none" rtlCol="0">
            <a:spAutoFit/>
          </a:bodyPr>
          <a:lstStyle/>
          <a:p>
            <a:pPr fontAlgn="ctr"/>
            <a:r>
              <a:rPr lang="en-US" sz="1200" b="1" dirty="0">
                <a:latin typeface="Huawei Sans" panose="020C0503030203020204" pitchFamily="34" charset="0"/>
              </a:rPr>
              <a:t>Forwarding plane</a:t>
            </a:r>
          </a:p>
        </p:txBody>
      </p:sp>
      <p:cxnSp>
        <p:nvCxnSpPr>
          <p:cNvPr id="96" name="直接箭头连接符 84">
            <a:extLst>
              <a:ext uri="{FF2B5EF4-FFF2-40B4-BE49-F238E27FC236}">
                <a16:creationId xmlns:a16="http://schemas.microsoft.com/office/drawing/2014/main" id="{B91CDB7F-6653-4578-A72E-11DBB59B8E8B}"/>
              </a:ext>
            </a:extLst>
          </p:cNvPr>
          <p:cNvCxnSpPr>
            <a:cxnSpLocks/>
            <a:endCxn id="83" idx="0"/>
          </p:cNvCxnSpPr>
          <p:nvPr/>
        </p:nvCxnSpPr>
        <p:spPr bwMode="gray">
          <a:xfrm flipH="1">
            <a:off x="5377447" y="3235440"/>
            <a:ext cx="581699" cy="1231780"/>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cxnSp>
        <p:nvCxnSpPr>
          <p:cNvPr id="97" name="直接箭头连接符 84">
            <a:extLst>
              <a:ext uri="{FF2B5EF4-FFF2-40B4-BE49-F238E27FC236}">
                <a16:creationId xmlns:a16="http://schemas.microsoft.com/office/drawing/2014/main" id="{B1F3DC87-F6B3-4E76-BE2F-3C50ADB51AF4}"/>
              </a:ext>
            </a:extLst>
          </p:cNvPr>
          <p:cNvCxnSpPr>
            <a:cxnSpLocks/>
            <a:endCxn id="86" idx="0"/>
          </p:cNvCxnSpPr>
          <p:nvPr/>
        </p:nvCxnSpPr>
        <p:spPr bwMode="gray">
          <a:xfrm flipH="1">
            <a:off x="4630530" y="3235440"/>
            <a:ext cx="1322574" cy="2091791"/>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cxnSp>
        <p:nvCxnSpPr>
          <p:cNvPr id="101" name="直接箭头连接符 84">
            <a:extLst>
              <a:ext uri="{FF2B5EF4-FFF2-40B4-BE49-F238E27FC236}">
                <a16:creationId xmlns:a16="http://schemas.microsoft.com/office/drawing/2014/main" id="{FC7F26CB-80E0-481B-A276-963CD13009E5}"/>
              </a:ext>
            </a:extLst>
          </p:cNvPr>
          <p:cNvCxnSpPr>
            <a:cxnSpLocks/>
            <a:endCxn id="89" idx="0"/>
          </p:cNvCxnSpPr>
          <p:nvPr/>
        </p:nvCxnSpPr>
        <p:spPr bwMode="gray">
          <a:xfrm>
            <a:off x="5953637" y="3230165"/>
            <a:ext cx="1670357" cy="1629449"/>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03" name="Rectangle 102">
            <a:extLst>
              <a:ext uri="{FF2B5EF4-FFF2-40B4-BE49-F238E27FC236}">
                <a16:creationId xmlns:a16="http://schemas.microsoft.com/office/drawing/2014/main" id="{01CD21EE-48E0-47A5-B41B-A1F0A903B3CF}"/>
              </a:ext>
            </a:extLst>
          </p:cNvPr>
          <p:cNvSpPr/>
          <p:nvPr/>
        </p:nvSpPr>
        <p:spPr bwMode="gray">
          <a:xfrm>
            <a:off x="5465488" y="3381376"/>
            <a:ext cx="1164980" cy="367882"/>
          </a:xfrm>
          <a:prstGeom prst="rect">
            <a:avLst/>
          </a:prstGeom>
          <a:solidFill>
            <a:srgbClr val="30B5C5"/>
          </a:solidFill>
          <a:ln>
            <a:solidFill>
              <a:srgbClr val="30B5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100" dirty="0">
                <a:latin typeface="Huawei Sans" panose="020C0503030203020204" pitchFamily="34" charset="0"/>
              </a:rPr>
              <a:t>Unified management</a:t>
            </a:r>
            <a:endParaRPr lang="en-US" sz="1100" dirty="0">
              <a:latin typeface="Huawei Sans" panose="020C0503030203020204" pitchFamily="34" charset="0"/>
              <a:ea typeface="方正兰亭黑简体" panose="02000000000000000000" pitchFamily="2" charset="-122"/>
            </a:endParaRPr>
          </a:p>
        </p:txBody>
      </p:sp>
      <p:sp>
        <p:nvSpPr>
          <p:cNvPr id="4" name="Freeform 159">
            <a:extLst>
              <a:ext uri="{FF2B5EF4-FFF2-40B4-BE49-F238E27FC236}">
                <a16:creationId xmlns:a16="http://schemas.microsoft.com/office/drawing/2014/main" id="{12C85C5F-44B5-4703-9813-74397CD5C0FE}"/>
              </a:ext>
            </a:extLst>
          </p:cNvPr>
          <p:cNvSpPr/>
          <p:nvPr/>
        </p:nvSpPr>
        <p:spPr bwMode="gray">
          <a:xfrm flipH="1">
            <a:off x="5729646" y="4761435"/>
            <a:ext cx="1318158" cy="689040"/>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44000" rtlCol="0" anchor="ctr">
            <a:noAutofit/>
          </a:bodyPr>
          <a:lstStyle/>
          <a:p>
            <a:pPr algn="ctr" fontAlgn="ctr"/>
            <a:r>
              <a:rPr lang="en-US" sz="1100" dirty="0">
                <a:solidFill>
                  <a:schemeClr val="tx1"/>
                </a:solidFill>
                <a:latin typeface="Huawei Sans" panose="020C0503030203020204" pitchFamily="34" charset="0"/>
              </a:rPr>
              <a:t>ISP network</a:t>
            </a:r>
            <a:r>
              <a:rPr lang="en-US" sz="1100" dirty="0">
                <a:solidFill>
                  <a:schemeClr val="tx1"/>
                </a:solidFill>
                <a:latin typeface="Huawei Sans" panose="020C0503030203020204" pitchFamily="34" charset="0"/>
                <a:ea typeface="方正兰亭黑简体" panose="02000000000000000000" pitchFamily="2" charset="-122"/>
              </a:rPr>
              <a:t>/</a:t>
            </a:r>
            <a:r>
              <a:rPr lang="en-US" sz="1100" dirty="0">
                <a:solidFill>
                  <a:schemeClr val="tx1"/>
                </a:solidFill>
                <a:latin typeface="Huawei Sans" panose="020C0503030203020204" pitchFamily="34" charset="0"/>
              </a:rPr>
              <a:t>Enterprise-built network</a:t>
            </a:r>
            <a:endParaRPr lang="en-US" sz="1100" dirty="0">
              <a:solidFill>
                <a:schemeClr val="tx1"/>
              </a:solidFill>
              <a:latin typeface="Huawei Sans" panose="020C0503030203020204" pitchFamily="34" charset="0"/>
              <a:ea typeface="方正兰亭黑简体" panose="02000000000000000000" pitchFamily="2" charset="-122"/>
            </a:endParaRPr>
          </a:p>
        </p:txBody>
      </p:sp>
      <p:cxnSp>
        <p:nvCxnSpPr>
          <p:cNvPr id="6" name="Straight Connector 5">
            <a:extLst>
              <a:ext uri="{FF2B5EF4-FFF2-40B4-BE49-F238E27FC236}">
                <a16:creationId xmlns:a16="http://schemas.microsoft.com/office/drawing/2014/main" id="{DA2923EC-9E9C-44C8-BB61-45D6675C9B1E}"/>
              </a:ext>
            </a:extLst>
          </p:cNvPr>
          <p:cNvCxnSpPr>
            <a:cxnSpLocks/>
            <a:stCxn id="83" idx="3"/>
            <a:endCxn id="4" idx="24"/>
          </p:cNvCxnSpPr>
          <p:nvPr/>
        </p:nvCxnSpPr>
        <p:spPr bwMode="gray">
          <a:xfrm>
            <a:off x="5610781" y="4661874"/>
            <a:ext cx="316024" cy="362416"/>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3BF897FE-FD78-4A12-84A4-E9168D24E5E6}"/>
              </a:ext>
            </a:extLst>
          </p:cNvPr>
          <p:cNvCxnSpPr>
            <a:cxnSpLocks/>
            <a:stCxn id="86" idx="3"/>
            <a:endCxn id="4" idx="21"/>
          </p:cNvCxnSpPr>
          <p:nvPr/>
        </p:nvCxnSpPr>
        <p:spPr bwMode="gray">
          <a:xfrm flipV="1">
            <a:off x="4863864" y="5244518"/>
            <a:ext cx="865782" cy="277367"/>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1014034-4EC5-4FDA-9E28-FFF30AC7632B}"/>
              </a:ext>
            </a:extLst>
          </p:cNvPr>
          <p:cNvCxnSpPr>
            <a:cxnSpLocks/>
            <a:stCxn id="93" idx="2"/>
            <a:endCxn id="4" idx="1"/>
          </p:cNvCxnSpPr>
          <p:nvPr/>
        </p:nvCxnSpPr>
        <p:spPr bwMode="gray">
          <a:xfrm flipH="1">
            <a:off x="6477232" y="4420345"/>
            <a:ext cx="99115" cy="437511"/>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5264F01A-53E0-4C4F-8800-3505547B54D4}"/>
              </a:ext>
            </a:extLst>
          </p:cNvPr>
          <p:cNvCxnSpPr>
            <a:cxnSpLocks/>
            <a:stCxn id="89" idx="1"/>
            <a:endCxn id="4" idx="7"/>
          </p:cNvCxnSpPr>
          <p:nvPr/>
        </p:nvCxnSpPr>
        <p:spPr bwMode="gray">
          <a:xfrm flipH="1" flipV="1">
            <a:off x="6915525" y="5030650"/>
            <a:ext cx="475135" cy="23618"/>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17" name="组合 50">
            <a:extLst>
              <a:ext uri="{FF2B5EF4-FFF2-40B4-BE49-F238E27FC236}">
                <a16:creationId xmlns:a16="http://schemas.microsoft.com/office/drawing/2014/main" id="{1B47A1F2-5BC3-433A-8941-126DA13CBF48}"/>
              </a:ext>
            </a:extLst>
          </p:cNvPr>
          <p:cNvGrpSpPr>
            <a:grpSpLocks noChangeAspect="1"/>
          </p:cNvGrpSpPr>
          <p:nvPr/>
        </p:nvGrpSpPr>
        <p:grpSpPr bwMode="gray">
          <a:xfrm>
            <a:off x="5629449" y="2789841"/>
            <a:ext cx="731004" cy="475204"/>
            <a:chOff x="4137025" y="950913"/>
            <a:chExt cx="1982788" cy="1244599"/>
          </a:xfrm>
        </p:grpSpPr>
        <p:sp>
          <p:nvSpPr>
            <p:cNvPr id="119" name="Freeform 9">
              <a:extLst>
                <a:ext uri="{FF2B5EF4-FFF2-40B4-BE49-F238E27FC236}">
                  <a16:creationId xmlns:a16="http://schemas.microsoft.com/office/drawing/2014/main" id="{515577E1-7257-4AE8-9FA6-7A6F8ED6B555}"/>
                </a:ext>
              </a:extLst>
            </p:cNvPr>
            <p:cNvSpPr>
              <a:spLocks/>
            </p:cNvSpPr>
            <p:nvPr/>
          </p:nvSpPr>
          <p:spPr bwMode="gray">
            <a:xfrm>
              <a:off x="4137025" y="950913"/>
              <a:ext cx="1982788" cy="1203325"/>
            </a:xfrm>
            <a:custGeom>
              <a:avLst/>
              <a:gdLst>
                <a:gd name="T0" fmla="*/ 1688762 w 526"/>
                <a:gd name="T1" fmla="*/ 1203325 h 320"/>
                <a:gd name="T2" fmla="*/ 1568137 w 526"/>
                <a:gd name="T3" fmla="*/ 1203325 h 320"/>
                <a:gd name="T4" fmla="*/ 1568137 w 526"/>
                <a:gd name="T5" fmla="*/ 1128117 h 320"/>
                <a:gd name="T6" fmla="*/ 1688762 w 526"/>
                <a:gd name="T7" fmla="*/ 1128117 h 320"/>
                <a:gd name="T8" fmla="*/ 1756614 w 526"/>
                <a:gd name="T9" fmla="*/ 1109315 h 320"/>
                <a:gd name="T10" fmla="*/ 1907397 w 526"/>
                <a:gd name="T11" fmla="*/ 800963 h 320"/>
                <a:gd name="T12" fmla="*/ 1522902 w 526"/>
                <a:gd name="T13" fmla="*/ 413643 h 320"/>
                <a:gd name="T14" fmla="*/ 1488976 w 526"/>
                <a:gd name="T15" fmla="*/ 394841 h 320"/>
                <a:gd name="T16" fmla="*/ 946159 w 526"/>
                <a:gd name="T17" fmla="*/ 75208 h 320"/>
                <a:gd name="T18" fmla="*/ 346799 w 526"/>
                <a:gd name="T19" fmla="*/ 541496 h 320"/>
                <a:gd name="T20" fmla="*/ 316643 w 526"/>
                <a:gd name="T21" fmla="*/ 567819 h 320"/>
                <a:gd name="T22" fmla="*/ 75391 w 526"/>
                <a:gd name="T23" fmla="*/ 846088 h 320"/>
                <a:gd name="T24" fmla="*/ 358108 w 526"/>
                <a:gd name="T25" fmla="*/ 1128117 h 320"/>
                <a:gd name="T26" fmla="*/ 1338193 w 526"/>
                <a:gd name="T27" fmla="*/ 1128117 h 320"/>
                <a:gd name="T28" fmla="*/ 1338193 w 526"/>
                <a:gd name="T29" fmla="*/ 1203325 h 320"/>
                <a:gd name="T30" fmla="*/ 358108 w 526"/>
                <a:gd name="T31" fmla="*/ 1203325 h 320"/>
                <a:gd name="T32" fmla="*/ 0 w 526"/>
                <a:gd name="T33" fmla="*/ 846088 h 320"/>
                <a:gd name="T34" fmla="*/ 278947 w 526"/>
                <a:gd name="T35" fmla="*/ 496372 h 320"/>
                <a:gd name="T36" fmla="*/ 946159 w 526"/>
                <a:gd name="T37" fmla="*/ 0 h 320"/>
                <a:gd name="T38" fmla="*/ 1545519 w 526"/>
                <a:gd name="T39" fmla="*/ 338435 h 320"/>
                <a:gd name="T40" fmla="*/ 1982788 w 526"/>
                <a:gd name="T41" fmla="*/ 800963 h 320"/>
                <a:gd name="T42" fmla="*/ 1805619 w 526"/>
                <a:gd name="T43" fmla="*/ 1165721 h 320"/>
                <a:gd name="T44" fmla="*/ 1688762 w 526"/>
                <a:gd name="T45" fmla="*/ 1203325 h 32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526" h="320">
                  <a:moveTo>
                    <a:pt x="448" y="320"/>
                  </a:moveTo>
                  <a:cubicBezTo>
                    <a:pt x="416" y="320"/>
                    <a:pt x="416" y="320"/>
                    <a:pt x="416" y="320"/>
                  </a:cubicBezTo>
                  <a:cubicBezTo>
                    <a:pt x="416" y="300"/>
                    <a:pt x="416" y="300"/>
                    <a:pt x="416" y="300"/>
                  </a:cubicBezTo>
                  <a:cubicBezTo>
                    <a:pt x="448" y="300"/>
                    <a:pt x="448" y="300"/>
                    <a:pt x="448" y="300"/>
                  </a:cubicBezTo>
                  <a:cubicBezTo>
                    <a:pt x="456" y="300"/>
                    <a:pt x="462" y="298"/>
                    <a:pt x="466" y="295"/>
                  </a:cubicBezTo>
                  <a:cubicBezTo>
                    <a:pt x="492" y="274"/>
                    <a:pt x="506" y="244"/>
                    <a:pt x="506" y="213"/>
                  </a:cubicBezTo>
                  <a:cubicBezTo>
                    <a:pt x="506" y="157"/>
                    <a:pt x="460" y="111"/>
                    <a:pt x="404" y="110"/>
                  </a:cubicBezTo>
                  <a:cubicBezTo>
                    <a:pt x="400" y="110"/>
                    <a:pt x="397" y="108"/>
                    <a:pt x="395" y="105"/>
                  </a:cubicBezTo>
                  <a:cubicBezTo>
                    <a:pt x="366" y="53"/>
                    <a:pt x="311" y="20"/>
                    <a:pt x="251" y="20"/>
                  </a:cubicBezTo>
                  <a:cubicBezTo>
                    <a:pt x="176" y="20"/>
                    <a:pt x="111" y="71"/>
                    <a:pt x="92" y="144"/>
                  </a:cubicBezTo>
                  <a:cubicBezTo>
                    <a:pt x="91" y="148"/>
                    <a:pt x="88" y="150"/>
                    <a:pt x="84" y="151"/>
                  </a:cubicBezTo>
                  <a:cubicBezTo>
                    <a:pt x="47" y="156"/>
                    <a:pt x="20" y="188"/>
                    <a:pt x="20" y="225"/>
                  </a:cubicBezTo>
                  <a:cubicBezTo>
                    <a:pt x="20" y="266"/>
                    <a:pt x="53" y="300"/>
                    <a:pt x="95" y="300"/>
                  </a:cubicBezTo>
                  <a:cubicBezTo>
                    <a:pt x="355" y="300"/>
                    <a:pt x="355" y="300"/>
                    <a:pt x="355" y="300"/>
                  </a:cubicBezTo>
                  <a:cubicBezTo>
                    <a:pt x="355" y="320"/>
                    <a:pt x="355" y="320"/>
                    <a:pt x="355" y="320"/>
                  </a:cubicBezTo>
                  <a:cubicBezTo>
                    <a:pt x="95" y="320"/>
                    <a:pt x="95" y="320"/>
                    <a:pt x="95" y="320"/>
                  </a:cubicBezTo>
                  <a:cubicBezTo>
                    <a:pt x="42" y="320"/>
                    <a:pt x="0" y="277"/>
                    <a:pt x="0" y="225"/>
                  </a:cubicBezTo>
                  <a:cubicBezTo>
                    <a:pt x="0" y="181"/>
                    <a:pt x="31" y="142"/>
                    <a:pt x="74" y="132"/>
                  </a:cubicBezTo>
                  <a:cubicBezTo>
                    <a:pt x="97" y="54"/>
                    <a:pt x="169" y="0"/>
                    <a:pt x="251" y="0"/>
                  </a:cubicBezTo>
                  <a:cubicBezTo>
                    <a:pt x="316" y="0"/>
                    <a:pt x="377" y="35"/>
                    <a:pt x="410" y="90"/>
                  </a:cubicBezTo>
                  <a:cubicBezTo>
                    <a:pt x="475" y="94"/>
                    <a:pt x="526" y="148"/>
                    <a:pt x="526" y="213"/>
                  </a:cubicBezTo>
                  <a:cubicBezTo>
                    <a:pt x="526" y="250"/>
                    <a:pt x="509" y="286"/>
                    <a:pt x="479" y="310"/>
                  </a:cubicBezTo>
                  <a:cubicBezTo>
                    <a:pt x="471" y="317"/>
                    <a:pt x="460" y="320"/>
                    <a:pt x="448" y="320"/>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sp>
          <p:nvSpPr>
            <p:cNvPr id="120" name="Oval 10">
              <a:extLst>
                <a:ext uri="{FF2B5EF4-FFF2-40B4-BE49-F238E27FC236}">
                  <a16:creationId xmlns:a16="http://schemas.microsoft.com/office/drawing/2014/main" id="{4065A40F-63B9-429C-9AAC-23DF2D58A854}"/>
                </a:ext>
              </a:extLst>
            </p:cNvPr>
            <p:cNvSpPr>
              <a:spLocks noChangeArrowheads="1"/>
            </p:cNvSpPr>
            <p:nvPr/>
          </p:nvSpPr>
          <p:spPr bwMode="gray">
            <a:xfrm>
              <a:off x="5422900" y="2038350"/>
              <a:ext cx="153988" cy="157162"/>
            </a:xfrm>
            <a:prstGeom prst="ellipse">
              <a:avLst/>
            </a:pr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1D1D1A"/>
                </a:solidFill>
                <a:effectLst/>
                <a:uLnTx/>
                <a:uFillTx/>
                <a:latin typeface="Huawei Sans" panose="020C0503030203020204" pitchFamily="34" charset="0"/>
                <a:ea typeface="+mn-ea"/>
              </a:endParaRPr>
            </a:p>
          </p:txBody>
        </p:sp>
        <p:sp>
          <p:nvSpPr>
            <p:cNvPr id="121" name="Oval 11">
              <a:extLst>
                <a:ext uri="{FF2B5EF4-FFF2-40B4-BE49-F238E27FC236}">
                  <a16:creationId xmlns:a16="http://schemas.microsoft.com/office/drawing/2014/main" id="{3AFC1A1F-535E-4956-86CD-DC4A52ED0064}"/>
                </a:ext>
              </a:extLst>
            </p:cNvPr>
            <p:cNvSpPr>
              <a:spLocks noChangeArrowheads="1"/>
            </p:cNvSpPr>
            <p:nvPr/>
          </p:nvSpPr>
          <p:spPr bwMode="gray">
            <a:xfrm>
              <a:off x="5664200" y="2038350"/>
              <a:ext cx="153988" cy="157162"/>
            </a:xfrm>
            <a:prstGeom prst="ellipse">
              <a:avLst/>
            </a:pr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1D1D1A"/>
                </a:solidFill>
                <a:effectLst/>
                <a:uLnTx/>
                <a:uFillTx/>
                <a:latin typeface="Huawei Sans" panose="020C0503030203020204" pitchFamily="34" charset="0"/>
                <a:ea typeface="+mn-ea"/>
              </a:endParaRPr>
            </a:p>
          </p:txBody>
        </p:sp>
        <p:sp>
          <p:nvSpPr>
            <p:cNvPr id="122" name="Freeform 12">
              <a:extLst>
                <a:ext uri="{FF2B5EF4-FFF2-40B4-BE49-F238E27FC236}">
                  <a16:creationId xmlns:a16="http://schemas.microsoft.com/office/drawing/2014/main" id="{431E38A3-6B52-4531-B516-FE7A384544A9}"/>
                </a:ext>
              </a:extLst>
            </p:cNvPr>
            <p:cNvSpPr>
              <a:spLocks/>
            </p:cNvSpPr>
            <p:nvPr/>
          </p:nvSpPr>
          <p:spPr bwMode="gray">
            <a:xfrm>
              <a:off x="5102225" y="1211263"/>
              <a:ext cx="406400" cy="750887"/>
            </a:xfrm>
            <a:custGeom>
              <a:avLst/>
              <a:gdLst>
                <a:gd name="T0" fmla="*/ 316089 w 108"/>
                <a:gd name="T1" fmla="*/ 289091 h 200"/>
                <a:gd name="T2" fmla="*/ 312326 w 108"/>
                <a:gd name="T3" fmla="*/ 285337 h 200"/>
                <a:gd name="T4" fmla="*/ 289748 w 108"/>
                <a:gd name="T5" fmla="*/ 236529 h 200"/>
                <a:gd name="T6" fmla="*/ 316089 w 108"/>
                <a:gd name="T7" fmla="*/ 206494 h 200"/>
                <a:gd name="T8" fmla="*/ 316089 w 108"/>
                <a:gd name="T9" fmla="*/ 127651 h 200"/>
                <a:gd name="T10" fmla="*/ 237067 w 108"/>
                <a:gd name="T11" fmla="*/ 71334 h 200"/>
                <a:gd name="T12" fmla="*/ 173096 w 108"/>
                <a:gd name="T13" fmla="*/ 112633 h 200"/>
                <a:gd name="T14" fmla="*/ 169333 w 108"/>
                <a:gd name="T15" fmla="*/ 112633 h 200"/>
                <a:gd name="T16" fmla="*/ 120415 w 108"/>
                <a:gd name="T17" fmla="*/ 93861 h 200"/>
                <a:gd name="T18" fmla="*/ 112889 w 108"/>
                <a:gd name="T19" fmla="*/ 86352 h 200"/>
                <a:gd name="T20" fmla="*/ 56444 w 108"/>
                <a:gd name="T21" fmla="*/ 0 h 200"/>
                <a:gd name="T22" fmla="*/ 0 w 108"/>
                <a:gd name="T23" fmla="*/ 30035 h 200"/>
                <a:gd name="T24" fmla="*/ 52681 w 108"/>
                <a:gd name="T25" fmla="*/ 60071 h 200"/>
                <a:gd name="T26" fmla="*/ 97837 w 108"/>
                <a:gd name="T27" fmla="*/ 150177 h 200"/>
                <a:gd name="T28" fmla="*/ 169333 w 108"/>
                <a:gd name="T29" fmla="*/ 172704 h 200"/>
                <a:gd name="T30" fmla="*/ 237067 w 108"/>
                <a:gd name="T31" fmla="*/ 135160 h 200"/>
                <a:gd name="T32" fmla="*/ 248356 w 108"/>
                <a:gd name="T33" fmla="*/ 187722 h 200"/>
                <a:gd name="T34" fmla="*/ 252119 w 108"/>
                <a:gd name="T35" fmla="*/ 304109 h 200"/>
                <a:gd name="T36" fmla="*/ 346193 w 108"/>
                <a:gd name="T37" fmla="*/ 352917 h 200"/>
                <a:gd name="T38" fmla="*/ 316089 w 108"/>
                <a:gd name="T39" fmla="*/ 397970 h 200"/>
                <a:gd name="T40" fmla="*/ 237067 w 108"/>
                <a:gd name="T41" fmla="*/ 484322 h 200"/>
                <a:gd name="T42" fmla="*/ 267170 w 108"/>
                <a:gd name="T43" fmla="*/ 578183 h 200"/>
                <a:gd name="T44" fmla="*/ 218252 w 108"/>
                <a:gd name="T45" fmla="*/ 593201 h 200"/>
                <a:gd name="T46" fmla="*/ 139230 w 108"/>
                <a:gd name="T47" fmla="*/ 578183 h 200"/>
                <a:gd name="T48" fmla="*/ 52681 w 108"/>
                <a:gd name="T49" fmla="*/ 660781 h 200"/>
                <a:gd name="T50" fmla="*/ 30104 w 108"/>
                <a:gd name="T51" fmla="*/ 687062 h 200"/>
                <a:gd name="T52" fmla="*/ 30104 w 108"/>
                <a:gd name="T53" fmla="*/ 750887 h 200"/>
                <a:gd name="T54" fmla="*/ 112889 w 108"/>
                <a:gd name="T55" fmla="*/ 690816 h 200"/>
                <a:gd name="T56" fmla="*/ 116652 w 108"/>
                <a:gd name="T57" fmla="*/ 657026 h 200"/>
                <a:gd name="T58" fmla="*/ 165570 w 108"/>
                <a:gd name="T59" fmla="*/ 634500 h 200"/>
                <a:gd name="T60" fmla="*/ 169333 w 108"/>
                <a:gd name="T61" fmla="*/ 634500 h 200"/>
                <a:gd name="T62" fmla="*/ 195674 w 108"/>
                <a:gd name="T63" fmla="*/ 657026 h 200"/>
                <a:gd name="T64" fmla="*/ 278459 w 108"/>
                <a:gd name="T65" fmla="*/ 657026 h 200"/>
                <a:gd name="T66" fmla="*/ 331141 w 108"/>
                <a:gd name="T67" fmla="*/ 578183 h 200"/>
                <a:gd name="T68" fmla="*/ 293511 w 108"/>
                <a:gd name="T69" fmla="*/ 518112 h 200"/>
                <a:gd name="T70" fmla="*/ 293511 w 108"/>
                <a:gd name="T71" fmla="*/ 506849 h 200"/>
                <a:gd name="T72" fmla="*/ 312326 w 108"/>
                <a:gd name="T73" fmla="*/ 461796 h 200"/>
                <a:gd name="T74" fmla="*/ 349956 w 108"/>
                <a:gd name="T75" fmla="*/ 458041 h 200"/>
                <a:gd name="T76" fmla="*/ 406400 w 108"/>
                <a:gd name="T77" fmla="*/ 345408 h 20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08" h="200">
                  <a:moveTo>
                    <a:pt x="93" y="77"/>
                  </a:moveTo>
                  <a:cubicBezTo>
                    <a:pt x="84" y="77"/>
                    <a:pt x="84" y="77"/>
                    <a:pt x="84" y="77"/>
                  </a:cubicBezTo>
                  <a:cubicBezTo>
                    <a:pt x="84" y="77"/>
                    <a:pt x="83" y="77"/>
                    <a:pt x="83" y="76"/>
                  </a:cubicBezTo>
                  <a:cubicBezTo>
                    <a:pt x="83" y="76"/>
                    <a:pt x="83" y="76"/>
                    <a:pt x="83" y="76"/>
                  </a:cubicBezTo>
                  <a:cubicBezTo>
                    <a:pt x="78" y="64"/>
                    <a:pt x="78" y="64"/>
                    <a:pt x="78" y="64"/>
                  </a:cubicBezTo>
                  <a:cubicBezTo>
                    <a:pt x="78" y="63"/>
                    <a:pt x="78" y="63"/>
                    <a:pt x="77" y="63"/>
                  </a:cubicBezTo>
                  <a:cubicBezTo>
                    <a:pt x="77" y="63"/>
                    <a:pt x="77" y="62"/>
                    <a:pt x="78" y="61"/>
                  </a:cubicBezTo>
                  <a:cubicBezTo>
                    <a:pt x="84" y="55"/>
                    <a:pt x="84" y="55"/>
                    <a:pt x="84" y="55"/>
                  </a:cubicBezTo>
                  <a:cubicBezTo>
                    <a:pt x="87" y="53"/>
                    <a:pt x="88" y="49"/>
                    <a:pt x="88" y="45"/>
                  </a:cubicBezTo>
                  <a:cubicBezTo>
                    <a:pt x="88" y="41"/>
                    <a:pt x="87" y="37"/>
                    <a:pt x="84" y="34"/>
                  </a:cubicBezTo>
                  <a:cubicBezTo>
                    <a:pt x="74" y="24"/>
                    <a:pt x="74" y="24"/>
                    <a:pt x="74" y="24"/>
                  </a:cubicBezTo>
                  <a:cubicBezTo>
                    <a:pt x="71" y="21"/>
                    <a:pt x="67" y="19"/>
                    <a:pt x="63" y="19"/>
                  </a:cubicBezTo>
                  <a:cubicBezTo>
                    <a:pt x="59" y="19"/>
                    <a:pt x="55" y="21"/>
                    <a:pt x="52" y="24"/>
                  </a:cubicBezTo>
                  <a:cubicBezTo>
                    <a:pt x="46" y="30"/>
                    <a:pt x="46" y="30"/>
                    <a:pt x="46" y="30"/>
                  </a:cubicBezTo>
                  <a:cubicBezTo>
                    <a:pt x="46" y="30"/>
                    <a:pt x="46" y="30"/>
                    <a:pt x="45" y="30"/>
                  </a:cubicBezTo>
                  <a:cubicBezTo>
                    <a:pt x="45" y="30"/>
                    <a:pt x="45" y="30"/>
                    <a:pt x="45" y="30"/>
                  </a:cubicBezTo>
                  <a:cubicBezTo>
                    <a:pt x="44" y="30"/>
                    <a:pt x="44" y="30"/>
                    <a:pt x="44" y="30"/>
                  </a:cubicBezTo>
                  <a:cubicBezTo>
                    <a:pt x="32" y="25"/>
                    <a:pt x="32" y="25"/>
                    <a:pt x="32" y="25"/>
                  </a:cubicBezTo>
                  <a:cubicBezTo>
                    <a:pt x="32" y="25"/>
                    <a:pt x="32" y="25"/>
                    <a:pt x="31" y="25"/>
                  </a:cubicBezTo>
                  <a:cubicBezTo>
                    <a:pt x="31" y="24"/>
                    <a:pt x="30" y="24"/>
                    <a:pt x="30" y="23"/>
                  </a:cubicBezTo>
                  <a:cubicBezTo>
                    <a:pt x="30" y="15"/>
                    <a:pt x="30" y="15"/>
                    <a:pt x="30" y="15"/>
                  </a:cubicBezTo>
                  <a:cubicBezTo>
                    <a:pt x="30" y="6"/>
                    <a:pt x="23" y="0"/>
                    <a:pt x="15" y="0"/>
                  </a:cubicBezTo>
                  <a:cubicBezTo>
                    <a:pt x="8" y="0"/>
                    <a:pt x="8" y="0"/>
                    <a:pt x="8" y="0"/>
                  </a:cubicBezTo>
                  <a:cubicBezTo>
                    <a:pt x="3" y="0"/>
                    <a:pt x="0" y="3"/>
                    <a:pt x="0" y="8"/>
                  </a:cubicBezTo>
                  <a:cubicBezTo>
                    <a:pt x="0" y="12"/>
                    <a:pt x="3" y="16"/>
                    <a:pt x="8" y="16"/>
                  </a:cubicBezTo>
                  <a:cubicBezTo>
                    <a:pt x="14" y="16"/>
                    <a:pt x="14" y="16"/>
                    <a:pt x="14" y="16"/>
                  </a:cubicBezTo>
                  <a:cubicBezTo>
                    <a:pt x="14" y="23"/>
                    <a:pt x="14" y="23"/>
                    <a:pt x="14" y="23"/>
                  </a:cubicBezTo>
                  <a:cubicBezTo>
                    <a:pt x="14" y="31"/>
                    <a:pt x="19" y="38"/>
                    <a:pt x="26" y="40"/>
                  </a:cubicBezTo>
                  <a:cubicBezTo>
                    <a:pt x="37" y="45"/>
                    <a:pt x="37" y="45"/>
                    <a:pt x="37" y="45"/>
                  </a:cubicBezTo>
                  <a:cubicBezTo>
                    <a:pt x="39" y="46"/>
                    <a:pt x="42" y="46"/>
                    <a:pt x="45" y="46"/>
                  </a:cubicBezTo>
                  <a:cubicBezTo>
                    <a:pt x="50" y="46"/>
                    <a:pt x="54" y="45"/>
                    <a:pt x="58" y="41"/>
                  </a:cubicBezTo>
                  <a:cubicBezTo>
                    <a:pt x="63" y="36"/>
                    <a:pt x="63" y="36"/>
                    <a:pt x="63" y="36"/>
                  </a:cubicBezTo>
                  <a:cubicBezTo>
                    <a:pt x="71" y="45"/>
                    <a:pt x="71" y="45"/>
                    <a:pt x="71" y="45"/>
                  </a:cubicBezTo>
                  <a:cubicBezTo>
                    <a:pt x="66" y="50"/>
                    <a:pt x="66" y="50"/>
                    <a:pt x="66" y="50"/>
                  </a:cubicBezTo>
                  <a:cubicBezTo>
                    <a:pt x="61" y="55"/>
                    <a:pt x="60" y="64"/>
                    <a:pt x="63" y="70"/>
                  </a:cubicBezTo>
                  <a:cubicBezTo>
                    <a:pt x="67" y="81"/>
                    <a:pt x="67" y="81"/>
                    <a:pt x="67" y="81"/>
                  </a:cubicBezTo>
                  <a:cubicBezTo>
                    <a:pt x="70" y="88"/>
                    <a:pt x="77" y="94"/>
                    <a:pt x="84" y="94"/>
                  </a:cubicBezTo>
                  <a:cubicBezTo>
                    <a:pt x="92" y="94"/>
                    <a:pt x="92" y="94"/>
                    <a:pt x="92" y="94"/>
                  </a:cubicBezTo>
                  <a:cubicBezTo>
                    <a:pt x="92" y="106"/>
                    <a:pt x="92" y="106"/>
                    <a:pt x="92" y="106"/>
                  </a:cubicBezTo>
                  <a:cubicBezTo>
                    <a:pt x="84" y="106"/>
                    <a:pt x="84" y="106"/>
                    <a:pt x="84" y="106"/>
                  </a:cubicBezTo>
                  <a:cubicBezTo>
                    <a:pt x="77" y="106"/>
                    <a:pt x="70" y="111"/>
                    <a:pt x="67" y="118"/>
                  </a:cubicBezTo>
                  <a:cubicBezTo>
                    <a:pt x="63" y="129"/>
                    <a:pt x="63" y="129"/>
                    <a:pt x="63" y="129"/>
                  </a:cubicBezTo>
                  <a:cubicBezTo>
                    <a:pt x="60" y="135"/>
                    <a:pt x="61" y="144"/>
                    <a:pt x="66" y="149"/>
                  </a:cubicBezTo>
                  <a:cubicBezTo>
                    <a:pt x="71" y="154"/>
                    <a:pt x="71" y="154"/>
                    <a:pt x="71" y="154"/>
                  </a:cubicBezTo>
                  <a:cubicBezTo>
                    <a:pt x="63" y="163"/>
                    <a:pt x="63" y="163"/>
                    <a:pt x="63" y="163"/>
                  </a:cubicBezTo>
                  <a:cubicBezTo>
                    <a:pt x="58" y="158"/>
                    <a:pt x="58" y="158"/>
                    <a:pt x="58" y="158"/>
                  </a:cubicBezTo>
                  <a:cubicBezTo>
                    <a:pt x="54" y="155"/>
                    <a:pt x="50" y="153"/>
                    <a:pt x="45" y="153"/>
                  </a:cubicBezTo>
                  <a:cubicBezTo>
                    <a:pt x="42" y="153"/>
                    <a:pt x="39" y="153"/>
                    <a:pt x="37" y="154"/>
                  </a:cubicBezTo>
                  <a:cubicBezTo>
                    <a:pt x="26" y="159"/>
                    <a:pt x="26" y="159"/>
                    <a:pt x="26" y="159"/>
                  </a:cubicBezTo>
                  <a:cubicBezTo>
                    <a:pt x="19" y="161"/>
                    <a:pt x="14" y="169"/>
                    <a:pt x="14" y="176"/>
                  </a:cubicBezTo>
                  <a:cubicBezTo>
                    <a:pt x="14" y="183"/>
                    <a:pt x="14" y="183"/>
                    <a:pt x="14" y="183"/>
                  </a:cubicBezTo>
                  <a:cubicBezTo>
                    <a:pt x="8" y="183"/>
                    <a:pt x="8" y="183"/>
                    <a:pt x="8" y="183"/>
                  </a:cubicBezTo>
                  <a:cubicBezTo>
                    <a:pt x="3" y="183"/>
                    <a:pt x="0" y="187"/>
                    <a:pt x="0" y="191"/>
                  </a:cubicBezTo>
                  <a:cubicBezTo>
                    <a:pt x="0" y="196"/>
                    <a:pt x="3" y="200"/>
                    <a:pt x="8" y="200"/>
                  </a:cubicBezTo>
                  <a:cubicBezTo>
                    <a:pt x="15" y="200"/>
                    <a:pt x="15" y="200"/>
                    <a:pt x="15" y="200"/>
                  </a:cubicBezTo>
                  <a:cubicBezTo>
                    <a:pt x="23" y="200"/>
                    <a:pt x="30" y="193"/>
                    <a:pt x="30" y="184"/>
                  </a:cubicBezTo>
                  <a:cubicBezTo>
                    <a:pt x="30" y="176"/>
                    <a:pt x="30" y="176"/>
                    <a:pt x="30" y="176"/>
                  </a:cubicBezTo>
                  <a:cubicBezTo>
                    <a:pt x="30" y="175"/>
                    <a:pt x="31" y="175"/>
                    <a:pt x="31" y="175"/>
                  </a:cubicBezTo>
                  <a:cubicBezTo>
                    <a:pt x="31" y="174"/>
                    <a:pt x="32" y="174"/>
                    <a:pt x="32" y="174"/>
                  </a:cubicBezTo>
                  <a:cubicBezTo>
                    <a:pt x="44" y="169"/>
                    <a:pt x="44" y="169"/>
                    <a:pt x="44" y="169"/>
                  </a:cubicBezTo>
                  <a:cubicBezTo>
                    <a:pt x="44" y="169"/>
                    <a:pt x="44" y="169"/>
                    <a:pt x="45" y="169"/>
                  </a:cubicBezTo>
                  <a:cubicBezTo>
                    <a:pt x="45" y="169"/>
                    <a:pt x="45" y="169"/>
                    <a:pt x="45" y="169"/>
                  </a:cubicBezTo>
                  <a:cubicBezTo>
                    <a:pt x="46" y="169"/>
                    <a:pt x="46" y="169"/>
                    <a:pt x="46" y="169"/>
                  </a:cubicBezTo>
                  <a:cubicBezTo>
                    <a:pt x="52" y="175"/>
                    <a:pt x="52" y="175"/>
                    <a:pt x="52" y="175"/>
                  </a:cubicBezTo>
                  <a:cubicBezTo>
                    <a:pt x="55" y="178"/>
                    <a:pt x="59" y="180"/>
                    <a:pt x="63" y="180"/>
                  </a:cubicBezTo>
                  <a:cubicBezTo>
                    <a:pt x="67" y="180"/>
                    <a:pt x="71" y="178"/>
                    <a:pt x="74" y="175"/>
                  </a:cubicBezTo>
                  <a:cubicBezTo>
                    <a:pt x="84" y="165"/>
                    <a:pt x="84" y="165"/>
                    <a:pt x="84" y="165"/>
                  </a:cubicBezTo>
                  <a:cubicBezTo>
                    <a:pt x="87" y="162"/>
                    <a:pt x="88" y="159"/>
                    <a:pt x="88" y="154"/>
                  </a:cubicBezTo>
                  <a:cubicBezTo>
                    <a:pt x="88" y="150"/>
                    <a:pt x="87" y="147"/>
                    <a:pt x="84" y="144"/>
                  </a:cubicBezTo>
                  <a:cubicBezTo>
                    <a:pt x="78" y="138"/>
                    <a:pt x="78" y="138"/>
                    <a:pt x="78" y="138"/>
                  </a:cubicBezTo>
                  <a:cubicBezTo>
                    <a:pt x="77" y="137"/>
                    <a:pt x="77" y="136"/>
                    <a:pt x="77" y="136"/>
                  </a:cubicBezTo>
                  <a:cubicBezTo>
                    <a:pt x="78" y="136"/>
                    <a:pt x="78" y="136"/>
                    <a:pt x="78" y="135"/>
                  </a:cubicBezTo>
                  <a:cubicBezTo>
                    <a:pt x="83" y="124"/>
                    <a:pt x="83" y="124"/>
                    <a:pt x="83" y="124"/>
                  </a:cubicBezTo>
                  <a:cubicBezTo>
                    <a:pt x="83" y="123"/>
                    <a:pt x="83" y="123"/>
                    <a:pt x="83" y="123"/>
                  </a:cubicBezTo>
                  <a:cubicBezTo>
                    <a:pt x="83" y="123"/>
                    <a:pt x="84" y="122"/>
                    <a:pt x="84" y="122"/>
                  </a:cubicBezTo>
                  <a:cubicBezTo>
                    <a:pt x="93" y="122"/>
                    <a:pt x="93" y="122"/>
                    <a:pt x="93" y="122"/>
                  </a:cubicBezTo>
                  <a:cubicBezTo>
                    <a:pt x="101" y="122"/>
                    <a:pt x="108" y="115"/>
                    <a:pt x="108" y="107"/>
                  </a:cubicBezTo>
                  <a:cubicBezTo>
                    <a:pt x="108" y="92"/>
                    <a:pt x="108" y="92"/>
                    <a:pt x="108" y="92"/>
                  </a:cubicBezTo>
                  <a:cubicBezTo>
                    <a:pt x="108" y="84"/>
                    <a:pt x="101" y="77"/>
                    <a:pt x="93" y="77"/>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sp>
          <p:nvSpPr>
            <p:cNvPr id="123" name="Freeform 13">
              <a:extLst>
                <a:ext uri="{FF2B5EF4-FFF2-40B4-BE49-F238E27FC236}">
                  <a16:creationId xmlns:a16="http://schemas.microsoft.com/office/drawing/2014/main" id="{AD34FD22-9E9A-4C2D-8459-B50EBAD59D00}"/>
                </a:ext>
              </a:extLst>
            </p:cNvPr>
            <p:cNvSpPr>
              <a:spLocks/>
            </p:cNvSpPr>
            <p:nvPr/>
          </p:nvSpPr>
          <p:spPr bwMode="gray">
            <a:xfrm>
              <a:off x="5102225" y="1420813"/>
              <a:ext cx="192088" cy="327025"/>
            </a:xfrm>
            <a:custGeom>
              <a:avLst/>
              <a:gdLst>
                <a:gd name="T0" fmla="*/ 30131 w 51"/>
                <a:gd name="T1" fmla="*/ 266882 h 87"/>
                <a:gd name="T2" fmla="*/ 0 w 51"/>
                <a:gd name="T3" fmla="*/ 296954 h 87"/>
                <a:gd name="T4" fmla="*/ 30131 w 51"/>
                <a:gd name="T5" fmla="*/ 327025 h 87"/>
                <a:gd name="T6" fmla="*/ 192088 w 51"/>
                <a:gd name="T7" fmla="*/ 165392 h 87"/>
                <a:gd name="T8" fmla="*/ 30131 w 51"/>
                <a:gd name="T9" fmla="*/ 0 h 87"/>
                <a:gd name="T10" fmla="*/ 0 w 51"/>
                <a:gd name="T11" fmla="*/ 30071 h 87"/>
                <a:gd name="T12" fmla="*/ 30131 w 51"/>
                <a:gd name="T13" fmla="*/ 60143 h 87"/>
                <a:gd name="T14" fmla="*/ 131825 w 51"/>
                <a:gd name="T15" fmla="*/ 165392 h 87"/>
                <a:gd name="T16" fmla="*/ 30131 w 51"/>
                <a:gd name="T17" fmla="*/ 266882 h 8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1" h="87">
                  <a:moveTo>
                    <a:pt x="8" y="71"/>
                  </a:moveTo>
                  <a:cubicBezTo>
                    <a:pt x="4" y="71"/>
                    <a:pt x="0" y="74"/>
                    <a:pt x="0" y="79"/>
                  </a:cubicBezTo>
                  <a:cubicBezTo>
                    <a:pt x="0" y="83"/>
                    <a:pt x="4" y="87"/>
                    <a:pt x="8" y="87"/>
                  </a:cubicBezTo>
                  <a:cubicBezTo>
                    <a:pt x="32" y="87"/>
                    <a:pt x="51" y="68"/>
                    <a:pt x="51" y="44"/>
                  </a:cubicBezTo>
                  <a:cubicBezTo>
                    <a:pt x="51" y="20"/>
                    <a:pt x="32" y="0"/>
                    <a:pt x="8" y="0"/>
                  </a:cubicBezTo>
                  <a:cubicBezTo>
                    <a:pt x="4" y="0"/>
                    <a:pt x="0" y="4"/>
                    <a:pt x="0" y="8"/>
                  </a:cubicBezTo>
                  <a:cubicBezTo>
                    <a:pt x="0" y="13"/>
                    <a:pt x="4" y="16"/>
                    <a:pt x="8" y="16"/>
                  </a:cubicBezTo>
                  <a:cubicBezTo>
                    <a:pt x="23" y="16"/>
                    <a:pt x="35" y="29"/>
                    <a:pt x="35" y="44"/>
                  </a:cubicBezTo>
                  <a:cubicBezTo>
                    <a:pt x="35" y="59"/>
                    <a:pt x="23" y="71"/>
                    <a:pt x="8" y="71"/>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sp>
          <p:nvSpPr>
            <p:cNvPr id="124" name="Freeform 14">
              <a:extLst>
                <a:ext uri="{FF2B5EF4-FFF2-40B4-BE49-F238E27FC236}">
                  <a16:creationId xmlns:a16="http://schemas.microsoft.com/office/drawing/2014/main" id="{129CD924-51A5-4BDA-A995-EEC2EDC8EF8D}"/>
                </a:ext>
              </a:extLst>
            </p:cNvPr>
            <p:cNvSpPr>
              <a:spLocks noEditPoints="1"/>
            </p:cNvSpPr>
            <p:nvPr/>
          </p:nvSpPr>
          <p:spPr bwMode="gray">
            <a:xfrm>
              <a:off x="4656138" y="1211263"/>
              <a:ext cx="415925" cy="750887"/>
            </a:xfrm>
            <a:custGeom>
              <a:avLst/>
              <a:gdLst>
                <a:gd name="T0" fmla="*/ 317615 w 110"/>
                <a:gd name="T1" fmla="*/ 0 h 200"/>
                <a:gd name="T2" fmla="*/ 196619 w 110"/>
                <a:gd name="T3" fmla="*/ 75089 h 200"/>
                <a:gd name="T4" fmla="*/ 86966 w 110"/>
                <a:gd name="T5" fmla="*/ 221512 h 200"/>
                <a:gd name="T6" fmla="*/ 68060 w 110"/>
                <a:gd name="T7" fmla="*/ 458041 h 200"/>
                <a:gd name="T8" fmla="*/ 196619 w 110"/>
                <a:gd name="T9" fmla="*/ 679553 h 200"/>
                <a:gd name="T10" fmla="*/ 302491 w 110"/>
                <a:gd name="T11" fmla="*/ 750887 h 200"/>
                <a:gd name="T12" fmla="*/ 381895 w 110"/>
                <a:gd name="T13" fmla="*/ 717097 h 200"/>
                <a:gd name="T14" fmla="*/ 415925 w 110"/>
                <a:gd name="T15" fmla="*/ 638254 h 200"/>
                <a:gd name="T16" fmla="*/ 415925 w 110"/>
                <a:gd name="T17" fmla="*/ 93861 h 200"/>
                <a:gd name="T18" fmla="*/ 415925 w 110"/>
                <a:gd name="T19" fmla="*/ 93861 h 200"/>
                <a:gd name="T20" fmla="*/ 302491 w 110"/>
                <a:gd name="T21" fmla="*/ 322881 h 200"/>
                <a:gd name="T22" fmla="*/ 336521 w 110"/>
                <a:gd name="T23" fmla="*/ 529375 h 200"/>
                <a:gd name="T24" fmla="*/ 336521 w 110"/>
                <a:gd name="T25" fmla="*/ 529375 h 200"/>
                <a:gd name="T26" fmla="*/ 196619 w 110"/>
                <a:gd name="T27" fmla="*/ 300355 h 200"/>
                <a:gd name="T28" fmla="*/ 223087 w 110"/>
                <a:gd name="T29" fmla="*/ 274074 h 200"/>
                <a:gd name="T30" fmla="*/ 196619 w 110"/>
                <a:gd name="T31" fmla="*/ 247793 h 200"/>
                <a:gd name="T32" fmla="*/ 147464 w 110"/>
                <a:gd name="T33" fmla="*/ 221512 h 200"/>
                <a:gd name="T34" fmla="*/ 196619 w 110"/>
                <a:gd name="T35" fmla="*/ 127651 h 200"/>
                <a:gd name="T36" fmla="*/ 317615 w 110"/>
                <a:gd name="T37" fmla="*/ 191476 h 200"/>
                <a:gd name="T38" fmla="*/ 340302 w 110"/>
                <a:gd name="T39" fmla="*/ 183967 h 200"/>
                <a:gd name="T40" fmla="*/ 340302 w 110"/>
                <a:gd name="T41" fmla="*/ 146423 h 200"/>
                <a:gd name="T42" fmla="*/ 276023 w 110"/>
                <a:gd name="T43" fmla="*/ 93861 h 200"/>
                <a:gd name="T44" fmla="*/ 362989 w 110"/>
                <a:gd name="T45" fmla="*/ 93861 h 200"/>
                <a:gd name="T46" fmla="*/ 362989 w 110"/>
                <a:gd name="T47" fmla="*/ 232775 h 200"/>
                <a:gd name="T48" fmla="*/ 302491 w 110"/>
                <a:gd name="T49" fmla="*/ 277828 h 200"/>
                <a:gd name="T50" fmla="*/ 276023 w 110"/>
                <a:gd name="T51" fmla="*/ 304109 h 200"/>
                <a:gd name="T52" fmla="*/ 302491 w 110"/>
                <a:gd name="T53" fmla="*/ 330390 h 200"/>
                <a:gd name="T54" fmla="*/ 362989 w 110"/>
                <a:gd name="T55" fmla="*/ 319127 h 200"/>
                <a:gd name="T56" fmla="*/ 336521 w 110"/>
                <a:gd name="T57" fmla="*/ 488077 h 200"/>
                <a:gd name="T58" fmla="*/ 310053 w 110"/>
                <a:gd name="T59" fmla="*/ 514358 h 200"/>
                <a:gd name="T60" fmla="*/ 336521 w 110"/>
                <a:gd name="T61" fmla="*/ 540639 h 200"/>
                <a:gd name="T62" fmla="*/ 362989 w 110"/>
                <a:gd name="T63" fmla="*/ 536884 h 200"/>
                <a:gd name="T64" fmla="*/ 344083 w 110"/>
                <a:gd name="T65" fmla="*/ 679553 h 200"/>
                <a:gd name="T66" fmla="*/ 257117 w 110"/>
                <a:gd name="T67" fmla="*/ 679553 h 200"/>
                <a:gd name="T68" fmla="*/ 268461 w 110"/>
                <a:gd name="T69" fmla="*/ 574429 h 200"/>
                <a:gd name="T70" fmla="*/ 219306 w 110"/>
                <a:gd name="T71" fmla="*/ 555656 h 200"/>
                <a:gd name="T72" fmla="*/ 128559 w 110"/>
                <a:gd name="T73" fmla="*/ 596955 h 200"/>
                <a:gd name="T74" fmla="*/ 128559 w 110"/>
                <a:gd name="T75" fmla="*/ 461796 h 200"/>
                <a:gd name="T76" fmla="*/ 264680 w 110"/>
                <a:gd name="T77" fmla="*/ 461796 h 200"/>
                <a:gd name="T78" fmla="*/ 302491 w 110"/>
                <a:gd name="T79" fmla="*/ 461796 h 200"/>
                <a:gd name="T80" fmla="*/ 302491 w 110"/>
                <a:gd name="T81" fmla="*/ 424251 h 200"/>
                <a:gd name="T82" fmla="*/ 102091 w 110"/>
                <a:gd name="T83" fmla="*/ 416742 h 200"/>
                <a:gd name="T84" fmla="*/ 113434 w 110"/>
                <a:gd name="T85" fmla="*/ 266565 h 200"/>
                <a:gd name="T86" fmla="*/ 302491 w 110"/>
                <a:gd name="T87" fmla="*/ 739624 h 20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0" h="200">
                  <a:moveTo>
                    <a:pt x="110" y="25"/>
                  </a:moveTo>
                  <a:cubicBezTo>
                    <a:pt x="110" y="11"/>
                    <a:pt x="99" y="0"/>
                    <a:pt x="84" y="0"/>
                  </a:cubicBezTo>
                  <a:cubicBezTo>
                    <a:pt x="72" y="0"/>
                    <a:pt x="61" y="9"/>
                    <a:pt x="59" y="20"/>
                  </a:cubicBezTo>
                  <a:cubicBezTo>
                    <a:pt x="57" y="20"/>
                    <a:pt x="54" y="20"/>
                    <a:pt x="52" y="20"/>
                  </a:cubicBezTo>
                  <a:cubicBezTo>
                    <a:pt x="35" y="20"/>
                    <a:pt x="22" y="33"/>
                    <a:pt x="22" y="50"/>
                  </a:cubicBezTo>
                  <a:cubicBezTo>
                    <a:pt x="22" y="53"/>
                    <a:pt x="22" y="56"/>
                    <a:pt x="23" y="59"/>
                  </a:cubicBezTo>
                  <a:cubicBezTo>
                    <a:pt x="10" y="64"/>
                    <a:pt x="0" y="76"/>
                    <a:pt x="0" y="91"/>
                  </a:cubicBezTo>
                  <a:cubicBezTo>
                    <a:pt x="0" y="104"/>
                    <a:pt x="7" y="116"/>
                    <a:pt x="18" y="122"/>
                  </a:cubicBezTo>
                  <a:cubicBezTo>
                    <a:pt x="9" y="137"/>
                    <a:pt x="11" y="156"/>
                    <a:pt x="24" y="169"/>
                  </a:cubicBezTo>
                  <a:cubicBezTo>
                    <a:pt x="31" y="177"/>
                    <a:pt x="41" y="181"/>
                    <a:pt x="52" y="181"/>
                  </a:cubicBezTo>
                  <a:cubicBezTo>
                    <a:pt x="53" y="185"/>
                    <a:pt x="56" y="188"/>
                    <a:pt x="58" y="191"/>
                  </a:cubicBezTo>
                  <a:cubicBezTo>
                    <a:pt x="64" y="196"/>
                    <a:pt x="72" y="200"/>
                    <a:pt x="80" y="200"/>
                  </a:cubicBezTo>
                  <a:cubicBezTo>
                    <a:pt x="80" y="200"/>
                    <a:pt x="80" y="200"/>
                    <a:pt x="80" y="200"/>
                  </a:cubicBezTo>
                  <a:cubicBezTo>
                    <a:pt x="88" y="200"/>
                    <a:pt x="96" y="196"/>
                    <a:pt x="101" y="191"/>
                  </a:cubicBezTo>
                  <a:cubicBezTo>
                    <a:pt x="107" y="185"/>
                    <a:pt x="110" y="178"/>
                    <a:pt x="110" y="170"/>
                  </a:cubicBezTo>
                  <a:cubicBezTo>
                    <a:pt x="110" y="170"/>
                    <a:pt x="110" y="170"/>
                    <a:pt x="110" y="170"/>
                  </a:cubicBezTo>
                  <a:cubicBezTo>
                    <a:pt x="110" y="170"/>
                    <a:pt x="110" y="170"/>
                    <a:pt x="110" y="170"/>
                  </a:cubicBezTo>
                  <a:cubicBezTo>
                    <a:pt x="110" y="25"/>
                    <a:pt x="110" y="25"/>
                    <a:pt x="110" y="25"/>
                  </a:cubicBezTo>
                  <a:cubicBezTo>
                    <a:pt x="110" y="25"/>
                    <a:pt x="110" y="25"/>
                    <a:pt x="110" y="25"/>
                  </a:cubicBezTo>
                  <a:cubicBezTo>
                    <a:pt x="110" y="25"/>
                    <a:pt x="110" y="25"/>
                    <a:pt x="110" y="25"/>
                  </a:cubicBezTo>
                  <a:close/>
                  <a:moveTo>
                    <a:pt x="80" y="86"/>
                  </a:moveTo>
                  <a:cubicBezTo>
                    <a:pt x="80" y="86"/>
                    <a:pt x="80" y="86"/>
                    <a:pt x="80" y="86"/>
                  </a:cubicBezTo>
                  <a:cubicBezTo>
                    <a:pt x="80" y="86"/>
                    <a:pt x="80" y="86"/>
                    <a:pt x="80" y="86"/>
                  </a:cubicBezTo>
                  <a:close/>
                  <a:moveTo>
                    <a:pt x="89" y="141"/>
                  </a:moveTo>
                  <a:cubicBezTo>
                    <a:pt x="89" y="141"/>
                    <a:pt x="89" y="141"/>
                    <a:pt x="89" y="141"/>
                  </a:cubicBezTo>
                  <a:cubicBezTo>
                    <a:pt x="89" y="141"/>
                    <a:pt x="89" y="141"/>
                    <a:pt x="89" y="141"/>
                  </a:cubicBezTo>
                  <a:close/>
                  <a:moveTo>
                    <a:pt x="30" y="71"/>
                  </a:moveTo>
                  <a:cubicBezTo>
                    <a:pt x="36" y="77"/>
                    <a:pt x="43" y="80"/>
                    <a:pt x="52" y="80"/>
                  </a:cubicBezTo>
                  <a:cubicBezTo>
                    <a:pt x="54" y="80"/>
                    <a:pt x="56" y="80"/>
                    <a:pt x="57" y="78"/>
                  </a:cubicBezTo>
                  <a:cubicBezTo>
                    <a:pt x="58" y="77"/>
                    <a:pt x="59" y="75"/>
                    <a:pt x="59" y="73"/>
                  </a:cubicBezTo>
                  <a:cubicBezTo>
                    <a:pt x="59" y="71"/>
                    <a:pt x="58" y="69"/>
                    <a:pt x="57" y="68"/>
                  </a:cubicBezTo>
                  <a:cubicBezTo>
                    <a:pt x="56" y="67"/>
                    <a:pt x="54" y="66"/>
                    <a:pt x="52" y="66"/>
                  </a:cubicBezTo>
                  <a:cubicBezTo>
                    <a:pt x="48" y="66"/>
                    <a:pt x="44" y="64"/>
                    <a:pt x="41" y="62"/>
                  </a:cubicBezTo>
                  <a:cubicBezTo>
                    <a:pt x="40" y="61"/>
                    <a:pt x="40" y="60"/>
                    <a:pt x="39" y="59"/>
                  </a:cubicBezTo>
                  <a:cubicBezTo>
                    <a:pt x="37" y="57"/>
                    <a:pt x="36" y="53"/>
                    <a:pt x="36" y="50"/>
                  </a:cubicBezTo>
                  <a:cubicBezTo>
                    <a:pt x="36" y="41"/>
                    <a:pt x="43" y="34"/>
                    <a:pt x="52" y="34"/>
                  </a:cubicBezTo>
                  <a:cubicBezTo>
                    <a:pt x="55" y="34"/>
                    <a:pt x="59" y="35"/>
                    <a:pt x="62" y="37"/>
                  </a:cubicBezTo>
                  <a:cubicBezTo>
                    <a:pt x="66" y="45"/>
                    <a:pt x="75" y="51"/>
                    <a:pt x="84" y="51"/>
                  </a:cubicBezTo>
                  <a:cubicBezTo>
                    <a:pt x="84" y="51"/>
                    <a:pt x="84" y="51"/>
                    <a:pt x="84" y="51"/>
                  </a:cubicBezTo>
                  <a:cubicBezTo>
                    <a:pt x="86" y="51"/>
                    <a:pt x="88" y="50"/>
                    <a:pt x="90" y="49"/>
                  </a:cubicBezTo>
                  <a:cubicBezTo>
                    <a:pt x="91" y="48"/>
                    <a:pt x="92" y="46"/>
                    <a:pt x="92" y="44"/>
                  </a:cubicBezTo>
                  <a:cubicBezTo>
                    <a:pt x="92" y="42"/>
                    <a:pt x="91" y="40"/>
                    <a:pt x="90" y="39"/>
                  </a:cubicBezTo>
                  <a:cubicBezTo>
                    <a:pt x="88" y="37"/>
                    <a:pt x="86" y="37"/>
                    <a:pt x="84" y="37"/>
                  </a:cubicBezTo>
                  <a:cubicBezTo>
                    <a:pt x="78" y="37"/>
                    <a:pt x="73" y="32"/>
                    <a:pt x="73" y="25"/>
                  </a:cubicBezTo>
                  <a:cubicBezTo>
                    <a:pt x="73" y="19"/>
                    <a:pt x="78" y="14"/>
                    <a:pt x="84" y="14"/>
                  </a:cubicBezTo>
                  <a:cubicBezTo>
                    <a:pt x="91" y="14"/>
                    <a:pt x="96" y="19"/>
                    <a:pt x="96" y="25"/>
                  </a:cubicBezTo>
                  <a:cubicBezTo>
                    <a:pt x="96" y="25"/>
                    <a:pt x="96" y="25"/>
                    <a:pt x="96" y="25"/>
                  </a:cubicBezTo>
                  <a:cubicBezTo>
                    <a:pt x="96" y="62"/>
                    <a:pt x="96" y="62"/>
                    <a:pt x="96" y="62"/>
                  </a:cubicBezTo>
                  <a:cubicBezTo>
                    <a:pt x="96" y="62"/>
                    <a:pt x="96" y="62"/>
                    <a:pt x="96" y="62"/>
                  </a:cubicBezTo>
                  <a:cubicBezTo>
                    <a:pt x="96" y="64"/>
                    <a:pt x="95" y="74"/>
                    <a:pt x="80" y="74"/>
                  </a:cubicBezTo>
                  <a:cubicBezTo>
                    <a:pt x="78" y="74"/>
                    <a:pt x="76" y="75"/>
                    <a:pt x="75" y="76"/>
                  </a:cubicBezTo>
                  <a:cubicBezTo>
                    <a:pt x="73" y="77"/>
                    <a:pt x="73" y="79"/>
                    <a:pt x="73" y="81"/>
                  </a:cubicBezTo>
                  <a:cubicBezTo>
                    <a:pt x="73" y="83"/>
                    <a:pt x="73" y="85"/>
                    <a:pt x="75" y="86"/>
                  </a:cubicBezTo>
                  <a:cubicBezTo>
                    <a:pt x="76" y="87"/>
                    <a:pt x="78" y="88"/>
                    <a:pt x="80" y="88"/>
                  </a:cubicBezTo>
                  <a:cubicBezTo>
                    <a:pt x="80" y="88"/>
                    <a:pt x="80" y="88"/>
                    <a:pt x="80" y="88"/>
                  </a:cubicBezTo>
                  <a:cubicBezTo>
                    <a:pt x="86" y="88"/>
                    <a:pt x="92" y="87"/>
                    <a:pt x="96" y="85"/>
                  </a:cubicBezTo>
                  <a:cubicBezTo>
                    <a:pt x="96" y="125"/>
                    <a:pt x="96" y="125"/>
                    <a:pt x="96" y="125"/>
                  </a:cubicBezTo>
                  <a:cubicBezTo>
                    <a:pt x="95" y="127"/>
                    <a:pt x="92" y="130"/>
                    <a:pt x="89" y="130"/>
                  </a:cubicBezTo>
                  <a:cubicBezTo>
                    <a:pt x="87" y="130"/>
                    <a:pt x="85" y="130"/>
                    <a:pt x="84" y="132"/>
                  </a:cubicBezTo>
                  <a:cubicBezTo>
                    <a:pt x="83" y="133"/>
                    <a:pt x="82" y="135"/>
                    <a:pt x="82" y="137"/>
                  </a:cubicBezTo>
                  <a:cubicBezTo>
                    <a:pt x="82" y="139"/>
                    <a:pt x="83" y="140"/>
                    <a:pt x="84" y="142"/>
                  </a:cubicBezTo>
                  <a:cubicBezTo>
                    <a:pt x="85" y="143"/>
                    <a:pt x="87" y="144"/>
                    <a:pt x="89" y="144"/>
                  </a:cubicBezTo>
                  <a:cubicBezTo>
                    <a:pt x="89" y="144"/>
                    <a:pt x="89" y="144"/>
                    <a:pt x="89" y="144"/>
                  </a:cubicBezTo>
                  <a:cubicBezTo>
                    <a:pt x="92" y="144"/>
                    <a:pt x="94" y="143"/>
                    <a:pt x="96" y="143"/>
                  </a:cubicBezTo>
                  <a:cubicBezTo>
                    <a:pt x="96" y="169"/>
                    <a:pt x="96" y="169"/>
                    <a:pt x="96" y="169"/>
                  </a:cubicBezTo>
                  <a:cubicBezTo>
                    <a:pt x="96" y="174"/>
                    <a:pt x="94" y="178"/>
                    <a:pt x="91" y="181"/>
                  </a:cubicBezTo>
                  <a:cubicBezTo>
                    <a:pt x="88" y="184"/>
                    <a:pt x="84" y="185"/>
                    <a:pt x="80" y="185"/>
                  </a:cubicBezTo>
                  <a:cubicBezTo>
                    <a:pt x="76" y="185"/>
                    <a:pt x="71" y="184"/>
                    <a:pt x="68" y="181"/>
                  </a:cubicBezTo>
                  <a:cubicBezTo>
                    <a:pt x="62" y="174"/>
                    <a:pt x="62" y="164"/>
                    <a:pt x="68" y="158"/>
                  </a:cubicBezTo>
                  <a:cubicBezTo>
                    <a:pt x="70" y="156"/>
                    <a:pt x="71" y="155"/>
                    <a:pt x="71" y="153"/>
                  </a:cubicBezTo>
                  <a:cubicBezTo>
                    <a:pt x="71" y="151"/>
                    <a:pt x="70" y="149"/>
                    <a:pt x="68" y="148"/>
                  </a:cubicBezTo>
                  <a:cubicBezTo>
                    <a:pt x="66" y="145"/>
                    <a:pt x="61" y="145"/>
                    <a:pt x="58" y="148"/>
                  </a:cubicBezTo>
                  <a:cubicBezTo>
                    <a:pt x="53" y="153"/>
                    <a:pt x="50" y="159"/>
                    <a:pt x="50" y="167"/>
                  </a:cubicBezTo>
                  <a:cubicBezTo>
                    <a:pt x="44" y="166"/>
                    <a:pt x="38" y="163"/>
                    <a:pt x="34" y="159"/>
                  </a:cubicBezTo>
                  <a:cubicBezTo>
                    <a:pt x="29" y="154"/>
                    <a:pt x="27" y="148"/>
                    <a:pt x="27" y="141"/>
                  </a:cubicBezTo>
                  <a:cubicBezTo>
                    <a:pt x="27" y="135"/>
                    <a:pt x="29" y="128"/>
                    <a:pt x="34" y="123"/>
                  </a:cubicBezTo>
                  <a:cubicBezTo>
                    <a:pt x="39" y="119"/>
                    <a:pt x="45" y="116"/>
                    <a:pt x="52" y="116"/>
                  </a:cubicBezTo>
                  <a:cubicBezTo>
                    <a:pt x="59" y="116"/>
                    <a:pt x="65" y="119"/>
                    <a:pt x="70" y="123"/>
                  </a:cubicBezTo>
                  <a:cubicBezTo>
                    <a:pt x="71" y="125"/>
                    <a:pt x="73" y="126"/>
                    <a:pt x="75" y="126"/>
                  </a:cubicBezTo>
                  <a:cubicBezTo>
                    <a:pt x="77" y="126"/>
                    <a:pt x="79" y="125"/>
                    <a:pt x="80" y="123"/>
                  </a:cubicBezTo>
                  <a:cubicBezTo>
                    <a:pt x="81" y="122"/>
                    <a:pt x="82" y="120"/>
                    <a:pt x="82" y="118"/>
                  </a:cubicBezTo>
                  <a:cubicBezTo>
                    <a:pt x="82" y="116"/>
                    <a:pt x="81" y="115"/>
                    <a:pt x="80" y="113"/>
                  </a:cubicBezTo>
                  <a:cubicBezTo>
                    <a:pt x="73" y="106"/>
                    <a:pt x="63" y="102"/>
                    <a:pt x="52" y="102"/>
                  </a:cubicBezTo>
                  <a:cubicBezTo>
                    <a:pt x="43" y="102"/>
                    <a:pt x="34" y="105"/>
                    <a:pt x="27" y="111"/>
                  </a:cubicBezTo>
                  <a:cubicBezTo>
                    <a:pt x="20" y="107"/>
                    <a:pt x="14" y="100"/>
                    <a:pt x="14" y="91"/>
                  </a:cubicBezTo>
                  <a:cubicBezTo>
                    <a:pt x="14" y="82"/>
                    <a:pt x="21" y="74"/>
                    <a:pt x="30" y="71"/>
                  </a:cubicBezTo>
                  <a:close/>
                  <a:moveTo>
                    <a:pt x="80" y="197"/>
                  </a:moveTo>
                  <a:cubicBezTo>
                    <a:pt x="80" y="197"/>
                    <a:pt x="80" y="197"/>
                    <a:pt x="80" y="197"/>
                  </a:cubicBezTo>
                  <a:cubicBezTo>
                    <a:pt x="80" y="197"/>
                    <a:pt x="80" y="197"/>
                    <a:pt x="80" y="197"/>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grpSp>
      <p:sp>
        <p:nvSpPr>
          <p:cNvPr id="118" name="矩形 9">
            <a:extLst>
              <a:ext uri="{FF2B5EF4-FFF2-40B4-BE49-F238E27FC236}">
                <a16:creationId xmlns:a16="http://schemas.microsoft.com/office/drawing/2014/main" id="{17A6E22A-C010-4BFC-B560-4DC95043D444}"/>
              </a:ext>
            </a:extLst>
          </p:cNvPr>
          <p:cNvSpPr/>
          <p:nvPr/>
        </p:nvSpPr>
        <p:spPr bwMode="gray">
          <a:xfrm>
            <a:off x="6283367" y="2928902"/>
            <a:ext cx="1262839" cy="332313"/>
          </a:xfrm>
          <a:prstGeom prst="rect">
            <a:avLst/>
          </a:prstGeom>
          <a:no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78" eaLnBrk="1" fontAlgn="ctr" latinLnBrk="0" hangingPunct="1">
              <a:lnSpc>
                <a:spcPct val="100000"/>
              </a:lnSpc>
              <a:spcBef>
                <a:spcPts val="0"/>
              </a:spcBef>
              <a:spcAft>
                <a:spcPts val="0"/>
              </a:spcAft>
              <a:buClrTx/>
              <a:buSzTx/>
              <a:buFontTx/>
              <a:buNone/>
              <a:tabLst/>
              <a:defRPr/>
            </a:pPr>
            <a:r>
              <a:rPr lang="en-US" sz="1050" b="0" dirty="0">
                <a:latin typeface="Huawei Sans" panose="020C0503030203020204" pitchFamily="34" charset="0"/>
              </a:rPr>
              <a:t>SDN controller</a:t>
            </a:r>
          </a:p>
        </p:txBody>
      </p:sp>
      <p:sp>
        <p:nvSpPr>
          <p:cNvPr id="137" name="矩形 2">
            <a:extLst>
              <a:ext uri="{FF2B5EF4-FFF2-40B4-BE49-F238E27FC236}">
                <a16:creationId xmlns:a16="http://schemas.microsoft.com/office/drawing/2014/main" id="{86ADFCDF-9C46-4AE7-AA3A-F571F650A621}"/>
              </a:ext>
            </a:extLst>
          </p:cNvPr>
          <p:cNvSpPr/>
          <p:nvPr/>
        </p:nvSpPr>
        <p:spPr bwMode="gray">
          <a:xfrm>
            <a:off x="5372000" y="2000250"/>
            <a:ext cx="1204348" cy="451774"/>
          </a:xfrm>
          <a:prstGeom prst="rect">
            <a:avLst/>
          </a:prstGeom>
          <a:solidFill>
            <a:srgbClr val="F3FBFC"/>
          </a:solidFill>
          <a:ln>
            <a:solidFill>
              <a:srgbClr val="94DA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200" b="1" dirty="0">
                <a:solidFill>
                  <a:schemeClr val="tx1"/>
                </a:solidFill>
                <a:latin typeface="Huawei Sans" panose="020C0503030203020204" pitchFamily="34" charset="0"/>
              </a:rPr>
              <a:t>Service applications</a:t>
            </a:r>
          </a:p>
        </p:txBody>
      </p:sp>
      <p:cxnSp>
        <p:nvCxnSpPr>
          <p:cNvPr id="138" name="直接箭头连接符 84">
            <a:extLst>
              <a:ext uri="{FF2B5EF4-FFF2-40B4-BE49-F238E27FC236}">
                <a16:creationId xmlns:a16="http://schemas.microsoft.com/office/drawing/2014/main" id="{2C53CAA7-A0B6-4DF2-A9CC-C48FBE199621}"/>
              </a:ext>
            </a:extLst>
          </p:cNvPr>
          <p:cNvCxnSpPr>
            <a:cxnSpLocks/>
            <a:stCxn id="137" idx="2"/>
          </p:cNvCxnSpPr>
          <p:nvPr/>
        </p:nvCxnSpPr>
        <p:spPr bwMode="gray">
          <a:xfrm>
            <a:off x="5974174" y="2452024"/>
            <a:ext cx="9725" cy="337817"/>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969364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839F9-1E2E-43CB-9DDB-45A4851D4047}"/>
              </a:ext>
            </a:extLst>
          </p:cNvPr>
          <p:cNvSpPr>
            <a:spLocks noGrp="1"/>
          </p:cNvSpPr>
          <p:nvPr>
            <p:ph type="title"/>
          </p:nvPr>
        </p:nvSpPr>
        <p:spPr bwMode="gray"/>
        <p:txBody>
          <a:bodyPr/>
          <a:lstStyle/>
          <a:p>
            <a:pPr fontAlgn="ctr"/>
            <a:r>
              <a:rPr lang="en-US" dirty="0">
                <a:latin typeface="Huawei Sans" panose="020C0503030203020204" pitchFamily="34" charset="0"/>
              </a:rPr>
              <a:t>SDN Advantages</a:t>
            </a:r>
          </a:p>
        </p:txBody>
      </p:sp>
      <p:sp>
        <p:nvSpPr>
          <p:cNvPr id="3" name="Text Placeholder 2">
            <a:extLst>
              <a:ext uri="{FF2B5EF4-FFF2-40B4-BE49-F238E27FC236}">
                <a16:creationId xmlns:a16="http://schemas.microsoft.com/office/drawing/2014/main" id="{1F25F907-001F-4CE6-93BE-17A7406FAF9F}"/>
              </a:ext>
            </a:extLst>
          </p:cNvPr>
          <p:cNvSpPr>
            <a:spLocks noGrp="1"/>
          </p:cNvSpPr>
          <p:nvPr>
            <p:ph type="body" sz="quarter" idx="10"/>
          </p:nvPr>
        </p:nvSpPr>
        <p:spPr bwMode="gray"/>
        <p:txBody>
          <a:bodyPr/>
          <a:lstStyle/>
          <a:p>
            <a:pPr algn="l"/>
            <a:r>
              <a:rPr lang="en-US" sz="1800" dirty="0">
                <a:latin typeface="Huawei Sans" panose="020C0503030203020204" pitchFamily="34" charset="0"/>
              </a:rPr>
              <a:t>SDN reconstructs the network architecture, and is not a new feature or function.</a:t>
            </a:r>
            <a:endParaRPr lang="en-US" altLang="zh-CN" sz="1800" dirty="0">
              <a:latin typeface="Huawei Sans" panose="020C0503030203020204" pitchFamily="34" charset="0"/>
            </a:endParaRPr>
          </a:p>
          <a:p>
            <a:pPr algn="l"/>
            <a:r>
              <a:rPr lang="en-US" sz="1800" dirty="0">
                <a:latin typeface="Huawei Sans" panose="020C0503030203020204" pitchFamily="34" charset="0"/>
              </a:rPr>
              <a:t>SDN overcomes the disadvantages of traditional networks.</a:t>
            </a:r>
          </a:p>
        </p:txBody>
      </p:sp>
      <p:sp>
        <p:nvSpPr>
          <p:cNvPr id="31" name="圆角矩形 75"/>
          <p:cNvSpPr/>
          <p:nvPr/>
        </p:nvSpPr>
        <p:spPr bwMode="gray">
          <a:xfrm>
            <a:off x="829320" y="2276872"/>
            <a:ext cx="5076000" cy="396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600" dirty="0">
                <a:solidFill>
                  <a:srgbClr val="30B5C5"/>
                </a:solidFill>
                <a:latin typeface="Huawei Sans" panose="020C0503030203020204" pitchFamily="34" charset="0"/>
              </a:rPr>
              <a:t>Disadvantages of traditional networks</a:t>
            </a:r>
          </a:p>
        </p:txBody>
      </p:sp>
      <p:sp>
        <p:nvSpPr>
          <p:cNvPr id="32" name="圆角矩形 75"/>
          <p:cNvSpPr/>
          <p:nvPr/>
        </p:nvSpPr>
        <p:spPr bwMode="gray">
          <a:xfrm>
            <a:off x="823288" y="2712355"/>
            <a:ext cx="5076000" cy="3329500"/>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marL="302279" indent="-302279" defTabSz="914034" fontAlgn="ctr">
              <a:lnSpc>
                <a:spcPct val="140000"/>
              </a:lnSpc>
              <a:spcBef>
                <a:spcPts val="792"/>
              </a:spcBef>
              <a:buSzPct val="50000"/>
              <a:buFont typeface="Wingdings" panose="05000000000000000000" pitchFamily="2" charset="2"/>
              <a:buChar char="l"/>
            </a:pPr>
            <a:r>
              <a:rPr lang="en-US" sz="1400" dirty="0">
                <a:solidFill>
                  <a:schemeClr val="tx1"/>
                </a:solidFill>
                <a:latin typeface="Huawei Sans" panose="020C0503030203020204" pitchFamily="34" charset="0"/>
              </a:rPr>
              <a:t>The network architecture is distributed. A network device is a closed system consisting of hardware, an operating system, and network applications, and control and data forwarding functions are tightly coupled.</a:t>
            </a:r>
            <a:endParaRPr lang="en-US" altLang="zh-CN" sz="1400" dirty="0">
              <a:solidFill>
                <a:schemeClr val="tx1"/>
              </a:solidFill>
              <a:latin typeface="Huawei Sans" panose="020C0503030203020204" pitchFamily="34" charset="0"/>
              <a:ea typeface="方正兰亭黑简体" panose="02000000000000000000" pitchFamily="2" charset="-122"/>
              <a:cs typeface="Huawei Sans" panose="020C0503030203020204" pitchFamily="34" charset="0"/>
            </a:endParaRPr>
          </a:p>
          <a:p>
            <a:pPr marL="302279" indent="-302279" defTabSz="914034" fontAlgn="ctr">
              <a:lnSpc>
                <a:spcPct val="140000"/>
              </a:lnSpc>
              <a:spcBef>
                <a:spcPts val="792"/>
              </a:spcBef>
              <a:buSzPct val="50000"/>
              <a:buFont typeface="Wingdings" panose="05000000000000000000" pitchFamily="2" charset="2"/>
              <a:buChar char="l"/>
            </a:pPr>
            <a:r>
              <a:rPr lang="en-US" sz="1400" dirty="0">
                <a:solidFill>
                  <a:schemeClr val="tx1"/>
                </a:solidFill>
                <a:latin typeface="Huawei Sans" panose="020C0503030203020204" pitchFamily="34" charset="0"/>
              </a:rPr>
              <a:t>Disadvantages:</a:t>
            </a:r>
            <a:endParaRPr lang="en-US" altLang="zh-CN" sz="1400" dirty="0">
              <a:solidFill>
                <a:schemeClr val="tx1"/>
              </a:solidFill>
              <a:latin typeface="Huawei Sans" panose="020C0503030203020204" pitchFamily="34" charset="0"/>
              <a:ea typeface="方正兰亭黑简体" panose="02000000000000000000" pitchFamily="2" charset="-122"/>
              <a:cs typeface="Huawei Sans" panose="020C0503030203020204" pitchFamily="34" charset="0"/>
            </a:endParaRPr>
          </a:p>
          <a:p>
            <a:pPr marL="542925" lvl="1" indent="-228600" defTabSz="914034" fontAlgn="ctr">
              <a:lnSpc>
                <a:spcPct val="140000"/>
              </a:lnSpc>
              <a:spcBef>
                <a:spcPts val="720"/>
              </a:spcBef>
              <a:buSzPct val="50000"/>
              <a:buFont typeface="Wingdings" panose="05000000000000000000" pitchFamily="2" charset="2"/>
              <a:buChar char="p"/>
            </a:pPr>
            <a:r>
              <a:rPr lang="en-US" sz="1200" dirty="0">
                <a:solidFill>
                  <a:schemeClr val="tx1"/>
                </a:solidFill>
                <a:latin typeface="Huawei Sans" panose="020C0503030203020204" pitchFamily="34" charset="0"/>
              </a:rPr>
              <a:t>Low network flexibility</a:t>
            </a:r>
            <a:endParaRPr lang="en-US" altLang="zh-CN" sz="1200" dirty="0">
              <a:solidFill>
                <a:schemeClr val="tx1"/>
              </a:solidFill>
              <a:latin typeface="Huawei Sans" panose="020C0503030203020204" pitchFamily="34" charset="0"/>
              <a:ea typeface="方正兰亭黑简体" panose="02000000000000000000" pitchFamily="2" charset="-122"/>
            </a:endParaRPr>
          </a:p>
          <a:p>
            <a:pPr marL="542925" lvl="1" indent="-228600" defTabSz="914034" fontAlgn="ctr">
              <a:lnSpc>
                <a:spcPct val="140000"/>
              </a:lnSpc>
              <a:spcBef>
                <a:spcPts val="720"/>
              </a:spcBef>
              <a:buSzPct val="50000"/>
              <a:buFont typeface="Wingdings" panose="05000000000000000000" pitchFamily="2" charset="2"/>
              <a:buChar char="p"/>
            </a:pPr>
            <a:r>
              <a:rPr lang="en-US" sz="1200" dirty="0">
                <a:solidFill>
                  <a:schemeClr val="tx1"/>
                </a:solidFill>
                <a:latin typeface="Huawei Sans" panose="020C0503030203020204" pitchFamily="34" charset="0"/>
              </a:rPr>
              <a:t>Complex network protocols</a:t>
            </a:r>
            <a:endParaRPr lang="en-US" altLang="zh-CN" sz="1200" dirty="0">
              <a:solidFill>
                <a:schemeClr val="tx1"/>
              </a:solidFill>
              <a:latin typeface="Huawei Sans" panose="020C0503030203020204" pitchFamily="34" charset="0"/>
              <a:ea typeface="方正兰亭黑简体" panose="02000000000000000000" pitchFamily="2" charset="-122"/>
            </a:endParaRPr>
          </a:p>
          <a:p>
            <a:pPr marL="542925" lvl="1" indent="-228600" defTabSz="914034" fontAlgn="ctr">
              <a:lnSpc>
                <a:spcPct val="140000"/>
              </a:lnSpc>
              <a:spcBef>
                <a:spcPts val="720"/>
              </a:spcBef>
              <a:buSzPct val="50000"/>
              <a:buFont typeface="Wingdings" panose="05000000000000000000" pitchFamily="2" charset="2"/>
              <a:buChar char="p"/>
            </a:pPr>
            <a:r>
              <a:rPr lang="en-US" sz="1200" dirty="0">
                <a:solidFill>
                  <a:schemeClr val="tx1"/>
                </a:solidFill>
                <a:latin typeface="Huawei Sans" panose="020C0503030203020204" pitchFamily="34" charset="0"/>
              </a:rPr>
              <a:t>Heavy dependency on network device vendors</a:t>
            </a:r>
            <a:endParaRPr lang="en-US" altLang="zh-CN" sz="1200" dirty="0">
              <a:solidFill>
                <a:schemeClr val="tx1"/>
              </a:solidFill>
              <a:latin typeface="Huawei Sans" panose="020C0503030203020204" pitchFamily="34" charset="0"/>
              <a:ea typeface="方正兰亭黑简体" panose="02000000000000000000" pitchFamily="2" charset="-122"/>
            </a:endParaRPr>
          </a:p>
          <a:p>
            <a:pPr marL="542925" lvl="1" indent="-228600" defTabSz="914034" fontAlgn="ctr">
              <a:lnSpc>
                <a:spcPct val="140000"/>
              </a:lnSpc>
              <a:spcBef>
                <a:spcPts val="720"/>
              </a:spcBef>
              <a:buSzPct val="50000"/>
              <a:buFont typeface="Wingdings" panose="05000000000000000000" pitchFamily="2" charset="2"/>
              <a:buChar char="p"/>
            </a:pPr>
            <a:r>
              <a:rPr lang="en-US" sz="1200" dirty="0">
                <a:solidFill>
                  <a:schemeClr val="tx1"/>
                </a:solidFill>
                <a:latin typeface="Huawei Sans" panose="020C0503030203020204" pitchFamily="34" charset="0"/>
              </a:rPr>
              <a:t>Difficult O&amp;M management</a:t>
            </a:r>
            <a:endParaRPr lang="en-US" altLang="zh-CN" sz="1200" dirty="0">
              <a:solidFill>
                <a:schemeClr val="tx1"/>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69" name="圆角矩形 75"/>
          <p:cNvSpPr/>
          <p:nvPr/>
        </p:nvSpPr>
        <p:spPr bwMode="gray">
          <a:xfrm>
            <a:off x="6285062" y="2276872"/>
            <a:ext cx="5076000" cy="396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600" dirty="0">
                <a:solidFill>
                  <a:srgbClr val="30B5C5"/>
                </a:solidFill>
                <a:latin typeface="Huawei Sans" panose="020C0503030203020204" pitchFamily="34" charset="0"/>
              </a:rPr>
              <a:t>Advantages of the SDN network</a:t>
            </a:r>
          </a:p>
        </p:txBody>
      </p:sp>
      <p:sp>
        <p:nvSpPr>
          <p:cNvPr id="70" name="圆角矩形 75"/>
          <p:cNvSpPr/>
          <p:nvPr/>
        </p:nvSpPr>
        <p:spPr bwMode="gray">
          <a:xfrm>
            <a:off x="6279029" y="2712355"/>
            <a:ext cx="5076000" cy="3329500"/>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marL="302279" indent="-302279" defTabSz="914034" fontAlgn="ctr">
              <a:lnSpc>
                <a:spcPct val="140000"/>
              </a:lnSpc>
              <a:spcBef>
                <a:spcPts val="792"/>
              </a:spcBef>
              <a:buSzPct val="50000"/>
              <a:buFont typeface="Wingdings" panose="05000000000000000000" pitchFamily="2" charset="2"/>
              <a:buChar char="l"/>
            </a:pPr>
            <a:r>
              <a:rPr lang="en-US" sz="1400" dirty="0">
                <a:solidFill>
                  <a:schemeClr val="tx1"/>
                </a:solidFill>
                <a:latin typeface="Huawei Sans" panose="020C0503030203020204" pitchFamily="34" charset="0"/>
              </a:rPr>
              <a:t>SDN provides a new network architecture that separates the network control function from the forwarding function and implements programmable control.</a:t>
            </a:r>
            <a:endParaRPr lang="en-US" altLang="zh-CN" sz="1400" dirty="0">
              <a:solidFill>
                <a:schemeClr val="tx1"/>
              </a:solidFill>
              <a:latin typeface="Huawei Sans" panose="020C0503030203020204" pitchFamily="34" charset="0"/>
              <a:ea typeface="方正兰亭黑简体" panose="02000000000000000000" pitchFamily="2" charset="-122"/>
              <a:cs typeface="Huawei Sans" panose="020C0503030203020204" pitchFamily="34" charset="0"/>
            </a:endParaRPr>
          </a:p>
          <a:p>
            <a:pPr marL="302279" indent="-302279" defTabSz="914034" fontAlgn="ctr">
              <a:lnSpc>
                <a:spcPct val="140000"/>
              </a:lnSpc>
              <a:spcBef>
                <a:spcPts val="792"/>
              </a:spcBef>
              <a:buSzPct val="50000"/>
              <a:buFont typeface="Wingdings" panose="05000000000000000000" pitchFamily="2" charset="2"/>
              <a:buChar char="l"/>
            </a:pPr>
            <a:r>
              <a:rPr lang="en-US" sz="1400" dirty="0">
                <a:solidFill>
                  <a:schemeClr val="tx1"/>
                </a:solidFill>
                <a:latin typeface="Huawei Sans" panose="020C0503030203020204" pitchFamily="34" charset="0"/>
              </a:rPr>
              <a:t>Advantages:</a:t>
            </a:r>
            <a:endParaRPr lang="en-US" altLang="zh-CN" sz="1400" dirty="0">
              <a:solidFill>
                <a:schemeClr val="tx1"/>
              </a:solidFill>
              <a:latin typeface="Huawei Sans" panose="020C0503030203020204" pitchFamily="34" charset="0"/>
              <a:ea typeface="方正兰亭黑简体" panose="02000000000000000000" pitchFamily="2" charset="-122"/>
              <a:cs typeface="Huawei Sans" panose="020C0503030203020204" pitchFamily="34" charset="0"/>
            </a:endParaRPr>
          </a:p>
          <a:p>
            <a:pPr marL="542925" lvl="1" indent="-228600" defTabSz="914034" fontAlgn="ctr">
              <a:lnSpc>
                <a:spcPct val="140000"/>
              </a:lnSpc>
              <a:spcBef>
                <a:spcPts val="720"/>
              </a:spcBef>
              <a:buSzPct val="50000"/>
              <a:buFont typeface="Wingdings" panose="05000000000000000000" pitchFamily="2" charset="2"/>
              <a:buChar char="p"/>
            </a:pPr>
            <a:r>
              <a:rPr lang="en-US" sz="1200" dirty="0">
                <a:solidFill>
                  <a:schemeClr val="tx1"/>
                </a:solidFill>
                <a:latin typeface="Huawei Sans" panose="020C0503030203020204" pitchFamily="34" charset="0"/>
              </a:rPr>
              <a:t>Network virtualization</a:t>
            </a:r>
            <a:endParaRPr lang="en-US" altLang="zh-CN" sz="1200" dirty="0">
              <a:solidFill>
                <a:schemeClr val="tx1"/>
              </a:solidFill>
              <a:latin typeface="Huawei Sans" panose="020C0503030203020204" pitchFamily="34" charset="0"/>
              <a:ea typeface="方正兰亭黑简体" panose="02000000000000000000" pitchFamily="2" charset="-122"/>
            </a:endParaRPr>
          </a:p>
          <a:p>
            <a:pPr marL="542925" lvl="1" indent="-228600" defTabSz="914034" fontAlgn="ctr">
              <a:lnSpc>
                <a:spcPct val="140000"/>
              </a:lnSpc>
              <a:spcBef>
                <a:spcPts val="720"/>
              </a:spcBef>
              <a:buSzPct val="50000"/>
              <a:buFont typeface="Wingdings" panose="05000000000000000000" pitchFamily="2" charset="2"/>
              <a:buChar char="p"/>
            </a:pPr>
            <a:r>
              <a:rPr lang="en-US" sz="1200" dirty="0">
                <a:solidFill>
                  <a:schemeClr val="tx1"/>
                </a:solidFill>
                <a:latin typeface="Huawei Sans" panose="020C0503030203020204" pitchFamily="34" charset="0"/>
              </a:rPr>
              <a:t>Network automation</a:t>
            </a:r>
            <a:endParaRPr lang="en-US" altLang="zh-CN" sz="1200" dirty="0">
              <a:solidFill>
                <a:schemeClr val="tx1"/>
              </a:solidFill>
              <a:latin typeface="Huawei Sans" panose="020C0503030203020204" pitchFamily="34" charset="0"/>
              <a:ea typeface="方正兰亭黑简体" panose="02000000000000000000" pitchFamily="2" charset="-122"/>
            </a:endParaRPr>
          </a:p>
          <a:p>
            <a:pPr marL="542925" lvl="1" indent="-228600" defTabSz="914034" fontAlgn="ctr">
              <a:lnSpc>
                <a:spcPct val="140000"/>
              </a:lnSpc>
              <a:spcBef>
                <a:spcPts val="720"/>
              </a:spcBef>
              <a:buSzPct val="50000"/>
              <a:buFont typeface="Wingdings" panose="05000000000000000000" pitchFamily="2" charset="2"/>
              <a:buChar char="p"/>
            </a:pPr>
            <a:r>
              <a:rPr lang="en-US" sz="1200" dirty="0">
                <a:solidFill>
                  <a:schemeClr val="tx1"/>
                </a:solidFill>
                <a:latin typeface="Huawei Sans" panose="020C0503030203020204" pitchFamily="34" charset="0"/>
              </a:rPr>
              <a:t>Rapid service provisioning</a:t>
            </a:r>
            <a:endParaRPr lang="en-US" altLang="zh-CN" sz="1200" dirty="0">
              <a:solidFill>
                <a:schemeClr val="tx1"/>
              </a:solidFill>
              <a:latin typeface="Huawei Sans" panose="020C0503030203020204" pitchFamily="34" charset="0"/>
              <a:ea typeface="方正兰亭黑简体" panose="02000000000000000000" pitchFamily="2" charset="-122"/>
              <a:sym typeface="Huawei Sans" panose="020C0503030203020204" pitchFamily="34" charset="0"/>
            </a:endParaRPr>
          </a:p>
          <a:p>
            <a:pPr marL="542925" lvl="1" indent="-228600" defTabSz="914034" fontAlgn="ctr">
              <a:lnSpc>
                <a:spcPct val="140000"/>
              </a:lnSpc>
              <a:spcBef>
                <a:spcPts val="720"/>
              </a:spcBef>
              <a:buSzPct val="50000"/>
              <a:buFont typeface="Wingdings" panose="05000000000000000000" pitchFamily="2" charset="2"/>
              <a:buChar char="p"/>
            </a:pPr>
            <a:r>
              <a:rPr lang="en-US" sz="1200" dirty="0">
                <a:solidFill>
                  <a:schemeClr val="tx1"/>
                </a:solidFill>
                <a:latin typeface="Huawei Sans" panose="020C0503030203020204" pitchFamily="34" charset="0"/>
              </a:rPr>
              <a:t>Openness and programmability</a:t>
            </a:r>
            <a:endParaRPr lang="en-US" altLang="zh-CN" sz="12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grpSp>
        <p:nvGrpSpPr>
          <p:cNvPr id="12" name="Group 15"/>
          <p:cNvGrpSpPr/>
          <p:nvPr/>
        </p:nvGrpSpPr>
        <p:grpSpPr bwMode="gray">
          <a:xfrm>
            <a:off x="7212124" y="43303"/>
            <a:ext cx="4519218" cy="324000"/>
            <a:chOff x="6465362" y="121552"/>
            <a:chExt cx="4519218" cy="324000"/>
          </a:xfrm>
        </p:grpSpPr>
        <p:sp>
          <p:nvSpPr>
            <p:cNvPr id="13" name="五边形 24"/>
            <p:cNvSpPr/>
            <p:nvPr/>
          </p:nvSpPr>
          <p:spPr bwMode="gray">
            <a:xfrm>
              <a:off x="6465362" y="121552"/>
              <a:ext cx="1526032" cy="324000"/>
            </a:xfrm>
            <a:prstGeom prst="homePlate">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b="1" dirty="0">
                  <a:solidFill>
                    <a:schemeClr val="bg1"/>
                  </a:solidFill>
                  <a:latin typeface="Huawei Sans" panose="020C0503030203020204" pitchFamily="34" charset="0"/>
                </a:rPr>
                <a:t>SDN Overview</a:t>
              </a:r>
            </a:p>
          </p:txBody>
        </p:sp>
        <p:sp>
          <p:nvSpPr>
            <p:cNvPr id="14" name="燕尾形 25"/>
            <p:cNvSpPr/>
            <p:nvPr/>
          </p:nvSpPr>
          <p:spPr bwMode="gray">
            <a:xfrm>
              <a:off x="7930375" y="121552"/>
              <a:ext cx="1538223"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SD-WAN Characteristics</a:t>
              </a:r>
              <a:endParaRPr lang="en-US" altLang="zh-CN" sz="1000" kern="0" dirty="0">
                <a:latin typeface="Huawei Sans" panose="020C0503030203020204" pitchFamily="34" charset="0"/>
                <a:ea typeface="方正兰亭黑简体" panose="02000000000000000000" pitchFamily="2" charset="-122"/>
              </a:endParaRPr>
            </a:p>
          </p:txBody>
        </p:sp>
        <p:sp>
          <p:nvSpPr>
            <p:cNvPr id="15"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30472991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839F9-1E2E-43CB-9DDB-45A4851D4047}"/>
              </a:ext>
            </a:extLst>
          </p:cNvPr>
          <p:cNvSpPr>
            <a:spLocks noGrp="1"/>
          </p:cNvSpPr>
          <p:nvPr>
            <p:ph type="title"/>
          </p:nvPr>
        </p:nvSpPr>
        <p:spPr bwMode="gray"/>
        <p:txBody>
          <a:bodyPr/>
          <a:lstStyle/>
          <a:p>
            <a:pPr fontAlgn="ctr"/>
            <a:r>
              <a:rPr lang="en-US" dirty="0">
                <a:latin typeface="Huawei Sans" panose="020C0503030203020204" pitchFamily="34" charset="0"/>
              </a:rPr>
              <a:t>SDN Architecture</a:t>
            </a:r>
          </a:p>
        </p:txBody>
      </p:sp>
      <p:sp>
        <p:nvSpPr>
          <p:cNvPr id="9" name="Text Placeholder 8">
            <a:extLst>
              <a:ext uri="{FF2B5EF4-FFF2-40B4-BE49-F238E27FC236}">
                <a16:creationId xmlns:a16="http://schemas.microsoft.com/office/drawing/2014/main" id="{E4848A7A-0AB2-471F-B589-A0B3D2E90ED6}"/>
              </a:ext>
            </a:extLst>
          </p:cNvPr>
          <p:cNvSpPr>
            <a:spLocks noGrp="1"/>
          </p:cNvSpPr>
          <p:nvPr>
            <p:ph type="body" sz="quarter" idx="10"/>
          </p:nvPr>
        </p:nvSpPr>
        <p:spPr bwMode="gray">
          <a:xfrm>
            <a:off x="455611" y="1052514"/>
            <a:ext cx="6120185" cy="4875042"/>
          </a:xfrm>
        </p:spPr>
        <p:txBody>
          <a:bodyPr/>
          <a:lstStyle/>
          <a:p>
            <a:pPr algn="l">
              <a:spcAft>
                <a:spcPct val="0"/>
              </a:spcAft>
            </a:pPr>
            <a:r>
              <a:rPr lang="en-US" sz="1600" dirty="0">
                <a:latin typeface="Huawei Sans" panose="020C0503030203020204" pitchFamily="34" charset="0"/>
              </a:rPr>
              <a:t>Service layer</a:t>
            </a:r>
            <a:endParaRPr lang="en-US" altLang="zh-CN" sz="1600" dirty="0">
              <a:latin typeface="Huawei Sans" panose="020C0503030203020204" pitchFamily="34" charset="0"/>
            </a:endParaRPr>
          </a:p>
          <a:p>
            <a:pPr marL="542925" lvl="1" indent="-238125">
              <a:spcAft>
                <a:spcPct val="0"/>
              </a:spcAft>
            </a:pPr>
            <a:r>
              <a:rPr lang="en-US" sz="1400" dirty="0">
                <a:latin typeface="Huawei Sans" panose="020C0503030203020204" pitchFamily="34" charset="0"/>
              </a:rPr>
              <a:t>The service layer is the interaction interface at the top of the SDN architecture. It consists of various network application services and is responsible for understanding users' service requirements and orchestrating network services based on user requirements.</a:t>
            </a:r>
            <a:endParaRPr lang="en-US" altLang="zh-CN" sz="1400" dirty="0">
              <a:latin typeface="Huawei Sans" panose="020C0503030203020204" pitchFamily="34" charset="0"/>
            </a:endParaRPr>
          </a:p>
          <a:p>
            <a:pPr algn="l">
              <a:spcAft>
                <a:spcPct val="0"/>
              </a:spcAft>
            </a:pPr>
            <a:r>
              <a:rPr lang="en-US" sz="1600" dirty="0">
                <a:latin typeface="Huawei Sans" panose="020C0503030203020204" pitchFamily="34" charset="0"/>
              </a:rPr>
              <a:t>Control layer</a:t>
            </a:r>
            <a:endParaRPr lang="en-US" altLang="zh-CN" sz="1600" dirty="0">
              <a:latin typeface="Huawei Sans" panose="020C0503030203020204" pitchFamily="34" charset="0"/>
            </a:endParaRPr>
          </a:p>
          <a:p>
            <a:pPr marL="542925" lvl="1" indent="-238125">
              <a:spcAft>
                <a:spcPct val="0"/>
              </a:spcAft>
            </a:pPr>
            <a:r>
              <a:rPr lang="en-US" sz="1400" dirty="0">
                <a:latin typeface="Huawei Sans" panose="020C0503030203020204" pitchFamily="34" charset="0"/>
              </a:rPr>
              <a:t>The control layer is the brain of SDN. It opens abstracted network functions and services to the application layer through northbound interfaces and controls the forwarding behavior of underlying network devices through southbound interfaces.</a:t>
            </a:r>
            <a:endParaRPr lang="en-US" altLang="zh-CN" sz="1400" dirty="0">
              <a:latin typeface="Huawei Sans" panose="020C0503030203020204" pitchFamily="34" charset="0"/>
            </a:endParaRPr>
          </a:p>
          <a:p>
            <a:pPr algn="l">
              <a:spcAft>
                <a:spcPct val="0"/>
              </a:spcAft>
            </a:pPr>
            <a:r>
              <a:rPr lang="en-US" sz="1600" dirty="0">
                <a:latin typeface="Huawei Sans" panose="020C0503030203020204" pitchFamily="34" charset="0"/>
              </a:rPr>
              <a:t>Infrastructure layer</a:t>
            </a:r>
            <a:endParaRPr lang="en-US" altLang="zh-CN" sz="1600" dirty="0">
              <a:latin typeface="Huawei Sans" panose="020C0503030203020204" pitchFamily="34" charset="0"/>
            </a:endParaRPr>
          </a:p>
          <a:p>
            <a:pPr marL="542925" lvl="1" indent="-238125">
              <a:spcAft>
                <a:spcPct val="0"/>
              </a:spcAft>
            </a:pPr>
            <a:r>
              <a:rPr lang="en-US" sz="1400" dirty="0">
                <a:latin typeface="Huawei Sans" panose="020C0503030203020204" pitchFamily="34" charset="0"/>
              </a:rPr>
              <a:t>The infrastructure layer can be regarded as the core of the SDN architecture and consists of various common network devices. These network devices forward traffic based on the policies delivered by the control layer.</a:t>
            </a:r>
          </a:p>
        </p:txBody>
      </p:sp>
      <p:grpSp>
        <p:nvGrpSpPr>
          <p:cNvPr id="8" name="组合 7"/>
          <p:cNvGrpSpPr/>
          <p:nvPr/>
        </p:nvGrpSpPr>
        <p:grpSpPr bwMode="gray">
          <a:xfrm>
            <a:off x="7074797" y="1492476"/>
            <a:ext cx="4799631" cy="4100264"/>
            <a:chOff x="1451484" y="1376772"/>
            <a:chExt cx="4799631" cy="4100264"/>
          </a:xfrm>
        </p:grpSpPr>
        <p:sp>
          <p:nvSpPr>
            <p:cNvPr id="3" name="矩形 2"/>
            <p:cNvSpPr/>
            <p:nvPr/>
          </p:nvSpPr>
          <p:spPr bwMode="gray">
            <a:xfrm>
              <a:off x="1451484" y="1376772"/>
              <a:ext cx="4644516" cy="792088"/>
            </a:xfrm>
            <a:prstGeom prst="rect">
              <a:avLst/>
            </a:prstGeom>
            <a:solidFill>
              <a:srgbClr val="F3FBFC"/>
            </a:solidFill>
            <a:ln>
              <a:solidFill>
                <a:srgbClr val="94DA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ctr"/>
              <a:r>
                <a:rPr lang="en-US" sz="1200" b="1" dirty="0">
                  <a:solidFill>
                    <a:schemeClr val="tx1">
                      <a:lumMod val="65000"/>
                      <a:lumOff val="35000"/>
                    </a:schemeClr>
                  </a:solidFill>
                  <a:latin typeface="Huawei Sans" panose="020C0503030203020204" pitchFamily="34" charset="0"/>
                </a:rPr>
                <a:t>Service layer</a:t>
              </a:r>
            </a:p>
          </p:txBody>
        </p:sp>
        <p:sp>
          <p:nvSpPr>
            <p:cNvPr id="4" name="矩形 3"/>
            <p:cNvSpPr/>
            <p:nvPr/>
          </p:nvSpPr>
          <p:spPr bwMode="gray">
            <a:xfrm>
              <a:off x="2891644" y="1556792"/>
              <a:ext cx="2664296" cy="288032"/>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latin typeface="Huawei Sans" panose="020C0503030203020204" pitchFamily="34" charset="0"/>
              </a:endParaRPr>
            </a:p>
          </p:txBody>
        </p:sp>
        <p:sp>
          <p:nvSpPr>
            <p:cNvPr id="12" name="矩形 11"/>
            <p:cNvSpPr/>
            <p:nvPr/>
          </p:nvSpPr>
          <p:spPr bwMode="gray">
            <a:xfrm>
              <a:off x="2819636" y="1628800"/>
              <a:ext cx="2664296" cy="288032"/>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latin typeface="Huawei Sans" panose="020C0503030203020204" pitchFamily="34" charset="0"/>
              </a:endParaRPr>
            </a:p>
          </p:txBody>
        </p:sp>
        <p:sp>
          <p:nvSpPr>
            <p:cNvPr id="13" name="矩形 12"/>
            <p:cNvSpPr/>
            <p:nvPr/>
          </p:nvSpPr>
          <p:spPr bwMode="gray">
            <a:xfrm>
              <a:off x="2747628" y="1754814"/>
              <a:ext cx="2664296" cy="288032"/>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050" b="1" dirty="0">
                  <a:solidFill>
                    <a:schemeClr val="tx1">
                      <a:lumMod val="65000"/>
                      <a:lumOff val="35000"/>
                    </a:schemeClr>
                  </a:solidFill>
                  <a:latin typeface="Huawei Sans" panose="020C0503030203020204" pitchFamily="34" charset="0"/>
                </a:rPr>
                <a:t>Service applications</a:t>
              </a:r>
            </a:p>
          </p:txBody>
        </p:sp>
        <p:sp>
          <p:nvSpPr>
            <p:cNvPr id="14" name="矩形 13"/>
            <p:cNvSpPr/>
            <p:nvPr/>
          </p:nvSpPr>
          <p:spPr bwMode="gray">
            <a:xfrm>
              <a:off x="1457772" y="3032956"/>
              <a:ext cx="4644516" cy="936104"/>
            </a:xfrm>
            <a:prstGeom prst="rect">
              <a:avLst/>
            </a:prstGeom>
            <a:solidFill>
              <a:srgbClr val="F3FBFC"/>
            </a:solidFill>
            <a:ln>
              <a:solidFill>
                <a:srgbClr val="94DA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ctr"/>
              <a:r>
                <a:rPr lang="en-US" sz="1200" b="1" dirty="0">
                  <a:solidFill>
                    <a:schemeClr val="tx1">
                      <a:lumMod val="65000"/>
                      <a:lumOff val="35000"/>
                    </a:schemeClr>
                  </a:solidFill>
                  <a:latin typeface="Huawei Sans" panose="020C0503030203020204" pitchFamily="34" charset="0"/>
                </a:rPr>
                <a:t>Control layer</a:t>
              </a:r>
            </a:p>
          </p:txBody>
        </p:sp>
        <p:sp>
          <p:nvSpPr>
            <p:cNvPr id="15" name="矩形 14"/>
            <p:cNvSpPr/>
            <p:nvPr/>
          </p:nvSpPr>
          <p:spPr bwMode="gray">
            <a:xfrm>
              <a:off x="1451484" y="4684948"/>
              <a:ext cx="4644516" cy="792088"/>
            </a:xfrm>
            <a:prstGeom prst="rect">
              <a:avLst/>
            </a:prstGeom>
            <a:solidFill>
              <a:srgbClr val="F3FBFC"/>
            </a:solidFill>
            <a:ln>
              <a:solidFill>
                <a:srgbClr val="94DA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ctr"/>
              <a:r>
                <a:rPr lang="en-US" sz="1200" b="1" dirty="0">
                  <a:solidFill>
                    <a:schemeClr val="tx1">
                      <a:lumMod val="65000"/>
                      <a:lumOff val="35000"/>
                    </a:schemeClr>
                  </a:solidFill>
                  <a:latin typeface="Huawei Sans" panose="020C0503030203020204" pitchFamily="34" charset="0"/>
                </a:rPr>
                <a:t>Infrastructure layer</a:t>
              </a:r>
            </a:p>
          </p:txBody>
        </p:sp>
        <p:sp>
          <p:nvSpPr>
            <p:cNvPr id="16" name="矩形 15"/>
            <p:cNvSpPr/>
            <p:nvPr/>
          </p:nvSpPr>
          <p:spPr bwMode="gray">
            <a:xfrm>
              <a:off x="2819636" y="3105615"/>
              <a:ext cx="2664296" cy="838715"/>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050" b="1" dirty="0">
                <a:solidFill>
                  <a:schemeClr val="tx1">
                    <a:lumMod val="65000"/>
                    <a:lumOff val="35000"/>
                  </a:schemeClr>
                </a:solidFill>
                <a:latin typeface="Huawei Sans" panose="020C0503030203020204" pitchFamily="34" charset="0"/>
              </a:endParaRPr>
            </a:p>
          </p:txBody>
        </p:sp>
        <p:sp>
          <p:nvSpPr>
            <p:cNvPr id="5" name="矩形 4"/>
            <p:cNvSpPr/>
            <p:nvPr/>
          </p:nvSpPr>
          <p:spPr bwMode="gray">
            <a:xfrm>
              <a:off x="3107668" y="3176971"/>
              <a:ext cx="2088232" cy="324037"/>
            </a:xfrm>
            <a:prstGeom prst="rect">
              <a:avLst/>
            </a:prstGeom>
            <a:solidFill>
              <a:srgbClr val="BEE9EE"/>
            </a:soli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solidFill>
                  <a:schemeClr val="bg1">
                    <a:lumMod val="50000"/>
                  </a:schemeClr>
                </a:solidFill>
                <a:latin typeface="Huawei Sans" panose="020C0503030203020204" pitchFamily="34" charset="0"/>
              </a:endParaRPr>
            </a:p>
          </p:txBody>
        </p:sp>
        <p:sp>
          <p:nvSpPr>
            <p:cNvPr id="19" name="矩形 18"/>
            <p:cNvSpPr/>
            <p:nvPr/>
          </p:nvSpPr>
          <p:spPr bwMode="gray">
            <a:xfrm>
              <a:off x="3035660" y="3248980"/>
              <a:ext cx="2088232" cy="324037"/>
            </a:xfrm>
            <a:prstGeom prst="rect">
              <a:avLst/>
            </a:prstGeom>
            <a:solidFill>
              <a:srgbClr val="BEE9EE"/>
            </a:soli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solidFill>
                  <a:schemeClr val="bg1">
                    <a:lumMod val="50000"/>
                  </a:schemeClr>
                </a:solidFill>
                <a:latin typeface="Huawei Sans" panose="020C0503030203020204" pitchFamily="34" charset="0"/>
              </a:endParaRPr>
            </a:p>
          </p:txBody>
        </p:sp>
        <p:sp>
          <p:nvSpPr>
            <p:cNvPr id="20" name="矩形 19"/>
            <p:cNvSpPr/>
            <p:nvPr/>
          </p:nvSpPr>
          <p:spPr bwMode="gray">
            <a:xfrm>
              <a:off x="2963677" y="3320987"/>
              <a:ext cx="2088232" cy="324037"/>
            </a:xfrm>
            <a:prstGeom prst="rect">
              <a:avLst/>
            </a:prstGeom>
            <a:solidFill>
              <a:srgbClr val="BEE9EE"/>
            </a:soli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050" b="1" dirty="0">
                  <a:solidFill>
                    <a:schemeClr val="bg1">
                      <a:lumMod val="50000"/>
                    </a:schemeClr>
                  </a:solidFill>
                  <a:latin typeface="Huawei Sans" panose="020C0503030203020204" pitchFamily="34" charset="0"/>
                </a:rPr>
                <a:t>Network services</a:t>
              </a:r>
            </a:p>
          </p:txBody>
        </p:sp>
        <p:sp>
          <p:nvSpPr>
            <p:cNvPr id="6" name="文本框 5"/>
            <p:cNvSpPr txBox="1"/>
            <p:nvPr/>
          </p:nvSpPr>
          <p:spPr bwMode="gray">
            <a:xfrm>
              <a:off x="3602782" y="3698109"/>
              <a:ext cx="1944241" cy="261610"/>
            </a:xfrm>
            <a:prstGeom prst="rect">
              <a:avLst/>
            </a:prstGeom>
            <a:noFill/>
          </p:spPr>
          <p:txBody>
            <a:bodyPr wrap="square" rtlCol="0">
              <a:spAutoFit/>
            </a:bodyPr>
            <a:lstStyle/>
            <a:p>
              <a:pPr fontAlgn="ctr"/>
              <a:r>
                <a:rPr lang="en-US" sz="1050" b="1" dirty="0">
                  <a:latin typeface="Huawei Sans" panose="020C0503030203020204" pitchFamily="34" charset="0"/>
                </a:rPr>
                <a:t>SDN controller</a:t>
              </a:r>
              <a:endParaRPr lang="en-US" altLang="zh-CN" sz="1050" b="1" dirty="0">
                <a:latin typeface="Huawei Sans" panose="020C0503030203020204" pitchFamily="34" charset="0"/>
                <a:cs typeface="Huawei Sans Light" panose="020C0303030203020204" pitchFamily="34" charset="0"/>
              </a:endParaRPr>
            </a:p>
          </p:txBody>
        </p:sp>
        <p:sp>
          <p:nvSpPr>
            <p:cNvPr id="22" name="矩形 21"/>
            <p:cNvSpPr/>
            <p:nvPr/>
          </p:nvSpPr>
          <p:spPr bwMode="gray">
            <a:xfrm>
              <a:off x="2819636" y="4757899"/>
              <a:ext cx="1044000" cy="254336"/>
            </a:xfrm>
            <a:prstGeom prst="rect">
              <a:avLst/>
            </a:prstGeom>
            <a:solidFill>
              <a:srgbClr val="BEE9EE"/>
            </a:soli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fontAlgn="ctr"/>
              <a:r>
                <a:rPr lang="en-US" sz="1050" b="1" dirty="0">
                  <a:solidFill>
                    <a:schemeClr val="bg1">
                      <a:lumMod val="50000"/>
                    </a:schemeClr>
                  </a:solidFill>
                  <a:latin typeface="Huawei Sans" panose="020C0503030203020204" pitchFamily="34" charset="0"/>
                </a:rPr>
                <a:t>Network device</a:t>
              </a:r>
            </a:p>
          </p:txBody>
        </p:sp>
        <p:sp>
          <p:nvSpPr>
            <p:cNvPr id="23" name="矩形 22"/>
            <p:cNvSpPr/>
            <p:nvPr/>
          </p:nvSpPr>
          <p:spPr bwMode="gray">
            <a:xfrm>
              <a:off x="3921235" y="4757899"/>
              <a:ext cx="1044000" cy="254337"/>
            </a:xfrm>
            <a:prstGeom prst="rect">
              <a:avLst/>
            </a:prstGeom>
            <a:solidFill>
              <a:srgbClr val="BEE9EE"/>
            </a:soli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fontAlgn="ctr"/>
              <a:r>
                <a:rPr lang="en-US" sz="1050" b="1" dirty="0">
                  <a:solidFill>
                    <a:schemeClr val="bg1">
                      <a:lumMod val="50000"/>
                    </a:schemeClr>
                  </a:solidFill>
                  <a:latin typeface="Huawei Sans" panose="020C0503030203020204" pitchFamily="34" charset="0"/>
                </a:rPr>
                <a:t>Network device</a:t>
              </a:r>
            </a:p>
          </p:txBody>
        </p:sp>
        <p:sp>
          <p:nvSpPr>
            <p:cNvPr id="24" name="矩形 23"/>
            <p:cNvSpPr/>
            <p:nvPr/>
          </p:nvSpPr>
          <p:spPr bwMode="gray">
            <a:xfrm>
              <a:off x="5022834" y="4756956"/>
              <a:ext cx="1044000" cy="256222"/>
            </a:xfrm>
            <a:prstGeom prst="rect">
              <a:avLst/>
            </a:prstGeom>
            <a:solidFill>
              <a:srgbClr val="BEE9EE"/>
            </a:soli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fontAlgn="ctr"/>
              <a:r>
                <a:rPr lang="en-US" sz="1050" b="1" dirty="0">
                  <a:solidFill>
                    <a:schemeClr val="bg1">
                      <a:lumMod val="50000"/>
                    </a:schemeClr>
                  </a:solidFill>
                  <a:latin typeface="Huawei Sans" panose="020C0503030203020204" pitchFamily="34" charset="0"/>
                </a:rPr>
                <a:t>Network device</a:t>
              </a:r>
            </a:p>
          </p:txBody>
        </p:sp>
        <p:sp>
          <p:nvSpPr>
            <p:cNvPr id="25" name="矩形 24"/>
            <p:cNvSpPr/>
            <p:nvPr/>
          </p:nvSpPr>
          <p:spPr bwMode="gray">
            <a:xfrm>
              <a:off x="3309085" y="5117938"/>
              <a:ext cx="1044000" cy="255278"/>
            </a:xfrm>
            <a:prstGeom prst="rect">
              <a:avLst/>
            </a:prstGeom>
            <a:solidFill>
              <a:srgbClr val="BEE9EE"/>
            </a:soli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fontAlgn="ctr"/>
              <a:r>
                <a:rPr lang="en-US" sz="1050" b="1" dirty="0">
                  <a:solidFill>
                    <a:schemeClr val="bg1">
                      <a:lumMod val="50000"/>
                    </a:schemeClr>
                  </a:solidFill>
                  <a:latin typeface="Huawei Sans" panose="020C0503030203020204" pitchFamily="34" charset="0"/>
                </a:rPr>
                <a:t>Network device</a:t>
              </a:r>
            </a:p>
          </p:txBody>
        </p:sp>
        <p:sp>
          <p:nvSpPr>
            <p:cNvPr id="26" name="矩形 25"/>
            <p:cNvSpPr/>
            <p:nvPr/>
          </p:nvSpPr>
          <p:spPr bwMode="gray">
            <a:xfrm>
              <a:off x="4527768" y="5117938"/>
              <a:ext cx="1044000" cy="255279"/>
            </a:xfrm>
            <a:prstGeom prst="rect">
              <a:avLst/>
            </a:prstGeom>
            <a:solidFill>
              <a:srgbClr val="BEE9EE"/>
            </a:soli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fontAlgn="ctr"/>
              <a:r>
                <a:rPr lang="en-US" sz="1050" b="1" dirty="0">
                  <a:solidFill>
                    <a:schemeClr val="bg1">
                      <a:lumMod val="50000"/>
                    </a:schemeClr>
                  </a:solidFill>
                  <a:latin typeface="Huawei Sans" panose="020C0503030203020204" pitchFamily="34" charset="0"/>
                </a:rPr>
                <a:t>Network device</a:t>
              </a:r>
            </a:p>
          </p:txBody>
        </p:sp>
        <p:sp>
          <p:nvSpPr>
            <p:cNvPr id="7" name="上下箭头 6"/>
            <p:cNvSpPr/>
            <p:nvPr/>
          </p:nvSpPr>
          <p:spPr bwMode="gray">
            <a:xfrm>
              <a:off x="3107668" y="2042846"/>
              <a:ext cx="396044" cy="1134125"/>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fontAlgn="ctr"/>
              <a:r>
                <a:rPr lang="en-US" sz="1050" dirty="0">
                  <a:solidFill>
                    <a:schemeClr val="tx1"/>
                  </a:solidFill>
                  <a:latin typeface="Huawei Sans" panose="020C0503030203020204" pitchFamily="34" charset="0"/>
                </a:rPr>
                <a:t>API</a:t>
              </a:r>
              <a:endParaRPr lang="en-US" altLang="zh-CN" sz="1050" dirty="0">
                <a:solidFill>
                  <a:schemeClr val="tx1"/>
                </a:solidFill>
                <a:latin typeface="Huawei Sans" panose="020C0503030203020204" pitchFamily="34" charset="0"/>
              </a:endParaRPr>
            </a:p>
          </p:txBody>
        </p:sp>
        <p:sp>
          <p:nvSpPr>
            <p:cNvPr id="28" name="上下箭头 27"/>
            <p:cNvSpPr/>
            <p:nvPr/>
          </p:nvSpPr>
          <p:spPr bwMode="gray">
            <a:xfrm>
              <a:off x="4059238" y="2042846"/>
              <a:ext cx="396044" cy="1134125"/>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fontAlgn="ctr"/>
              <a:r>
                <a:rPr lang="en-US" sz="1050" dirty="0">
                  <a:solidFill>
                    <a:schemeClr val="tx1"/>
                  </a:solidFill>
                  <a:latin typeface="Huawei Sans" panose="020C0503030203020204" pitchFamily="34" charset="0"/>
                </a:rPr>
                <a:t>API</a:t>
              </a:r>
              <a:endParaRPr lang="en-US" altLang="zh-CN" sz="1050" dirty="0">
                <a:solidFill>
                  <a:schemeClr val="tx1"/>
                </a:solidFill>
                <a:latin typeface="Huawei Sans" panose="020C0503030203020204" pitchFamily="34" charset="0"/>
              </a:endParaRPr>
            </a:p>
          </p:txBody>
        </p:sp>
        <p:sp>
          <p:nvSpPr>
            <p:cNvPr id="29" name="上下箭头 28"/>
            <p:cNvSpPr/>
            <p:nvPr/>
          </p:nvSpPr>
          <p:spPr bwMode="gray">
            <a:xfrm>
              <a:off x="4908649" y="2042845"/>
              <a:ext cx="396044" cy="1134125"/>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fontAlgn="ctr"/>
              <a:r>
                <a:rPr lang="en-US" sz="1050" dirty="0">
                  <a:solidFill>
                    <a:schemeClr val="tx1"/>
                  </a:solidFill>
                  <a:latin typeface="Huawei Sans" panose="020C0503030203020204" pitchFamily="34" charset="0"/>
                </a:rPr>
                <a:t>API</a:t>
              </a:r>
              <a:endParaRPr lang="en-US" altLang="zh-CN" sz="1050" dirty="0">
                <a:solidFill>
                  <a:schemeClr val="tx1"/>
                </a:solidFill>
                <a:latin typeface="Huawei Sans" panose="020C0503030203020204" pitchFamily="34" charset="0"/>
              </a:endParaRPr>
            </a:p>
          </p:txBody>
        </p:sp>
        <p:sp>
          <p:nvSpPr>
            <p:cNvPr id="30" name="上下箭头 29"/>
            <p:cNvSpPr/>
            <p:nvPr/>
          </p:nvSpPr>
          <p:spPr bwMode="gray">
            <a:xfrm>
              <a:off x="3952485" y="3947833"/>
              <a:ext cx="396044" cy="731068"/>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050" dirty="0">
                <a:solidFill>
                  <a:schemeClr val="tx1"/>
                </a:solidFill>
                <a:latin typeface="Huawei Sans" panose="020C0503030203020204" pitchFamily="34" charset="0"/>
              </a:endParaRPr>
            </a:p>
          </p:txBody>
        </p:sp>
        <p:sp>
          <p:nvSpPr>
            <p:cNvPr id="33" name="文本框 32"/>
            <p:cNvSpPr txBox="1"/>
            <p:nvPr/>
          </p:nvSpPr>
          <p:spPr bwMode="gray">
            <a:xfrm>
              <a:off x="4306874" y="4155921"/>
              <a:ext cx="1944241" cy="430887"/>
            </a:xfrm>
            <a:prstGeom prst="rect">
              <a:avLst/>
            </a:prstGeom>
            <a:noFill/>
          </p:spPr>
          <p:txBody>
            <a:bodyPr wrap="square" rtlCol="0">
              <a:spAutoFit/>
            </a:bodyPr>
            <a:lstStyle/>
            <a:p>
              <a:pPr fontAlgn="ctr"/>
              <a:r>
                <a:rPr lang="en-US" sz="1050" b="1" dirty="0">
                  <a:solidFill>
                    <a:schemeClr val="tx1">
                      <a:lumMod val="50000"/>
                      <a:lumOff val="50000"/>
                    </a:schemeClr>
                  </a:solidFill>
                  <a:latin typeface="Huawei Sans" panose="020C0503030203020204" pitchFamily="34" charset="0"/>
                </a:rPr>
                <a:t>Control/Forwarding communication interface</a:t>
              </a:r>
            </a:p>
          </p:txBody>
        </p:sp>
      </p:grpSp>
      <p:grpSp>
        <p:nvGrpSpPr>
          <p:cNvPr id="35" name="Group 15"/>
          <p:cNvGrpSpPr/>
          <p:nvPr/>
        </p:nvGrpSpPr>
        <p:grpSpPr bwMode="gray">
          <a:xfrm>
            <a:off x="7212124" y="43303"/>
            <a:ext cx="4519218" cy="324000"/>
            <a:chOff x="6465362" y="121552"/>
            <a:chExt cx="4519218" cy="324000"/>
          </a:xfrm>
        </p:grpSpPr>
        <p:sp>
          <p:nvSpPr>
            <p:cNvPr id="36" name="五边形 24"/>
            <p:cNvSpPr/>
            <p:nvPr/>
          </p:nvSpPr>
          <p:spPr bwMode="gray">
            <a:xfrm>
              <a:off x="6465362" y="121552"/>
              <a:ext cx="1526032" cy="324000"/>
            </a:xfrm>
            <a:prstGeom prst="homePlate">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b="1" dirty="0">
                  <a:solidFill>
                    <a:schemeClr val="bg1"/>
                  </a:solidFill>
                  <a:latin typeface="Huawei Sans" panose="020C0503030203020204" pitchFamily="34" charset="0"/>
                </a:rPr>
                <a:t>SDN Overview</a:t>
              </a:r>
            </a:p>
          </p:txBody>
        </p:sp>
        <p:sp>
          <p:nvSpPr>
            <p:cNvPr id="37" name="燕尾形 25"/>
            <p:cNvSpPr/>
            <p:nvPr/>
          </p:nvSpPr>
          <p:spPr bwMode="gray">
            <a:xfrm>
              <a:off x="7930375" y="121552"/>
              <a:ext cx="1538223"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SD-WAN Characteristics</a:t>
              </a:r>
              <a:endParaRPr lang="en-US" altLang="zh-CN" sz="1000" kern="0" dirty="0">
                <a:latin typeface="Huawei Sans" panose="020C0503030203020204" pitchFamily="34" charset="0"/>
                <a:ea typeface="方正兰亭黑简体" panose="02000000000000000000" pitchFamily="2" charset="-122"/>
              </a:endParaRPr>
            </a:p>
          </p:txBody>
        </p:sp>
        <p:sp>
          <p:nvSpPr>
            <p:cNvPr id="38"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16016984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Emergence of SD-WAN</a:t>
            </a:r>
          </a:p>
        </p:txBody>
      </p:sp>
      <p:sp>
        <p:nvSpPr>
          <p:cNvPr id="3" name="文本占位符 2"/>
          <p:cNvSpPr>
            <a:spLocks noGrp="1"/>
          </p:cNvSpPr>
          <p:nvPr>
            <p:ph type="body" sz="quarter" idx="10"/>
          </p:nvPr>
        </p:nvSpPr>
        <p:spPr bwMode="gray"/>
        <p:txBody>
          <a:bodyPr/>
          <a:lstStyle/>
          <a:p>
            <a:pPr algn="l"/>
            <a:r>
              <a:rPr lang="en-US" sz="1600" dirty="0">
                <a:latin typeface="Huawei Sans" panose="020C0503030203020204" pitchFamily="34" charset="0"/>
              </a:rPr>
              <a:t>Software-defined WAN (SD-WAN) integrates SDN and WAN. It applies the SDN architecture and concepts to WANs and reshapes WANs with SDN.</a:t>
            </a:r>
          </a:p>
        </p:txBody>
      </p:sp>
      <p:sp>
        <p:nvSpPr>
          <p:cNvPr id="4" name="圆角矩形 75"/>
          <p:cNvSpPr/>
          <p:nvPr/>
        </p:nvSpPr>
        <p:spPr bwMode="gray">
          <a:xfrm>
            <a:off x="1139416" y="2777877"/>
            <a:ext cx="3388640" cy="468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Top 10 SD-WAN requirements defined by the ONU</a:t>
            </a:r>
          </a:p>
        </p:txBody>
      </p:sp>
      <p:sp>
        <p:nvSpPr>
          <p:cNvPr id="7" name="圆角矩形 75"/>
          <p:cNvSpPr/>
          <p:nvPr/>
        </p:nvSpPr>
        <p:spPr bwMode="gray">
          <a:xfrm>
            <a:off x="1139416" y="3573016"/>
            <a:ext cx="3388640" cy="468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SD-WAN features defined by Gartner</a:t>
            </a:r>
            <a:endParaRPr lang="en-US" altLang="zh-CN" sz="1400" dirty="0">
              <a:solidFill>
                <a:srgbClr val="30B5C5"/>
              </a:solidFill>
              <a:latin typeface="Huawei Sans" panose="020C0503030203020204" pitchFamily="34" charset="0"/>
              <a:ea typeface="方正兰亭黑简体" panose="02000000000000000000" pitchFamily="2" charset="-122"/>
            </a:endParaRPr>
          </a:p>
        </p:txBody>
      </p:sp>
      <p:sp>
        <p:nvSpPr>
          <p:cNvPr id="10" name="圆角矩形 75"/>
          <p:cNvSpPr/>
          <p:nvPr/>
        </p:nvSpPr>
        <p:spPr bwMode="gray">
          <a:xfrm>
            <a:off x="1139416" y="4368155"/>
            <a:ext cx="3388640" cy="468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SD-WAN features defined by Metro Ethernet Forum (MEF)</a:t>
            </a:r>
            <a:endParaRPr lang="en-US" altLang="zh-CN" sz="1400" dirty="0">
              <a:solidFill>
                <a:srgbClr val="30B5C5"/>
              </a:solidFill>
              <a:latin typeface="Huawei Sans" panose="020C0503030203020204" pitchFamily="34" charset="0"/>
              <a:ea typeface="方正兰亭黑简体" panose="02000000000000000000" pitchFamily="2" charset="-122"/>
            </a:endParaRPr>
          </a:p>
        </p:txBody>
      </p:sp>
      <p:grpSp>
        <p:nvGrpSpPr>
          <p:cNvPr id="13" name="组合 12"/>
          <p:cNvGrpSpPr/>
          <p:nvPr/>
        </p:nvGrpSpPr>
        <p:grpSpPr bwMode="gray">
          <a:xfrm rot="5571090">
            <a:off x="3829875" y="3307397"/>
            <a:ext cx="2688552" cy="1171998"/>
            <a:chOff x="-922741" y="4190496"/>
            <a:chExt cx="3527788" cy="1368198"/>
          </a:xfrm>
        </p:grpSpPr>
        <p:sp>
          <p:nvSpPr>
            <p:cNvPr id="14" name="梯形 13"/>
            <p:cNvSpPr/>
            <p:nvPr/>
          </p:nvSpPr>
          <p:spPr bwMode="gray">
            <a:xfrm>
              <a:off x="-922741" y="4190496"/>
              <a:ext cx="3527788" cy="1368198"/>
            </a:xfrm>
            <a:prstGeom prst="trapezoid">
              <a:avLst>
                <a:gd name="adj" fmla="val 106759"/>
              </a:avLst>
            </a:prstGeom>
            <a:gradFill>
              <a:gsLst>
                <a:gs pos="0">
                  <a:sysClr val="window" lastClr="FFFFFF">
                    <a:alpha val="0"/>
                  </a:sysClr>
                </a:gs>
                <a:gs pos="64000">
                  <a:srgbClr val="5DC3EA">
                    <a:alpha val="50000"/>
                  </a:srgbClr>
                </a:gs>
                <a:gs pos="39000">
                  <a:srgbClr val="1AABE2">
                    <a:lumMod val="100000"/>
                    <a:alpha val="50000"/>
                  </a:srgbClr>
                </a:gs>
                <a:gs pos="100000">
                  <a:sysClr val="window" lastClr="FFFFFF">
                    <a:alpha val="0"/>
                  </a:sysClr>
                </a:gs>
              </a:gsLst>
              <a:lin ang="5400000" scaled="1"/>
            </a:gradFill>
            <a:ln w="12700" cap="flat" cmpd="sng" algn="ctr">
              <a:noFill/>
              <a:prstDash val="solid"/>
              <a:miter lim="800000"/>
            </a:ln>
            <a:effectLst/>
          </p:spPr>
          <p:txBody>
            <a:bodyPr rtlCol="0" anchor="ctr"/>
            <a:lstStyle/>
            <a:p>
              <a:pPr marL="0" marR="0" lvl="0" indent="0" algn="ctr" defTabSz="914400" eaLnBrk="1" fontAlgn="ctr" latinLnBrk="0" hangingPunct="1">
                <a:lnSpc>
                  <a:spcPct val="100000"/>
                </a:lnSpc>
                <a:spcBef>
                  <a:spcPts val="0"/>
                </a:spcBef>
                <a:spcAft>
                  <a:spcPts val="0"/>
                </a:spcAft>
                <a:buClrTx/>
                <a:buSzTx/>
                <a:buFontTx/>
                <a:buNone/>
                <a:tabLst/>
                <a:defRPr/>
              </a:pPr>
              <a:endParaRPr kumimoji="0" lang="en-US" altLang="zh-CN" sz="1800" b="0" i="0" u="none" strike="noStrike" kern="0" cap="none" spc="0" normalizeH="0" baseline="0" noProof="0" dirty="0">
                <a:ln>
                  <a:noFill/>
                </a:ln>
                <a:solidFill>
                  <a:prstClr val="white"/>
                </a:solidFill>
                <a:effectLst/>
                <a:uLnTx/>
                <a:uFillTx/>
                <a:latin typeface="Huawei Sans" panose="020C0503030203020204" pitchFamily="34" charset="0"/>
                <a:ea typeface="方正兰亭黑简体"/>
                <a:cs typeface="+mn-cs"/>
              </a:endParaRPr>
            </a:p>
          </p:txBody>
        </p:sp>
        <p:sp>
          <p:nvSpPr>
            <p:cNvPr id="15" name="梯形 14"/>
            <p:cNvSpPr/>
            <p:nvPr/>
          </p:nvSpPr>
          <p:spPr bwMode="gray">
            <a:xfrm>
              <a:off x="-410950" y="4190496"/>
              <a:ext cx="2504207" cy="1368198"/>
            </a:xfrm>
            <a:prstGeom prst="trapezoid">
              <a:avLst>
                <a:gd name="adj" fmla="val 74566"/>
              </a:avLst>
            </a:prstGeom>
            <a:gradFill>
              <a:gsLst>
                <a:gs pos="0">
                  <a:sysClr val="window" lastClr="FFFFFF">
                    <a:alpha val="0"/>
                  </a:sysClr>
                </a:gs>
                <a:gs pos="64000">
                  <a:srgbClr val="5DC3EA">
                    <a:alpha val="50000"/>
                  </a:srgbClr>
                </a:gs>
                <a:gs pos="39000">
                  <a:srgbClr val="1AABE2">
                    <a:lumMod val="100000"/>
                    <a:alpha val="50000"/>
                  </a:srgbClr>
                </a:gs>
                <a:gs pos="100000">
                  <a:sysClr val="window" lastClr="FFFFFF">
                    <a:alpha val="0"/>
                  </a:sysClr>
                </a:gs>
              </a:gsLst>
              <a:lin ang="5400000" scaled="1"/>
            </a:gradFill>
            <a:ln w="12700" cap="flat" cmpd="sng" algn="ctr">
              <a:noFill/>
              <a:prstDash val="solid"/>
              <a:miter lim="800000"/>
            </a:ln>
            <a:effectLst/>
          </p:spPr>
          <p:txBody>
            <a:bodyPr rtlCol="0" anchor="ctr"/>
            <a:lstStyle/>
            <a:p>
              <a:pPr marL="0" marR="0" lvl="0" indent="0" algn="ctr" defTabSz="914400" eaLnBrk="1" fontAlgn="ctr" latinLnBrk="0" hangingPunct="1">
                <a:lnSpc>
                  <a:spcPct val="100000"/>
                </a:lnSpc>
                <a:spcBef>
                  <a:spcPts val="0"/>
                </a:spcBef>
                <a:spcAft>
                  <a:spcPts val="0"/>
                </a:spcAft>
                <a:buClrTx/>
                <a:buSzTx/>
                <a:buFontTx/>
                <a:buNone/>
                <a:tabLst/>
                <a:defRPr/>
              </a:pPr>
              <a:endParaRPr kumimoji="0" lang="en-US" altLang="zh-CN" sz="1800" b="0" i="0" u="none" strike="noStrike" kern="0" cap="none" spc="0" normalizeH="0" baseline="0" noProof="0" dirty="0">
                <a:ln>
                  <a:noFill/>
                </a:ln>
                <a:solidFill>
                  <a:prstClr val="white"/>
                </a:solidFill>
                <a:effectLst/>
                <a:uLnTx/>
                <a:uFillTx/>
                <a:latin typeface="Huawei Sans" panose="020C0503030203020204" pitchFamily="34" charset="0"/>
                <a:ea typeface="方正兰亭黑简体"/>
                <a:cs typeface="+mn-cs"/>
              </a:endParaRPr>
            </a:p>
          </p:txBody>
        </p:sp>
        <p:sp>
          <p:nvSpPr>
            <p:cNvPr id="16" name="梯形 15"/>
            <p:cNvSpPr/>
            <p:nvPr/>
          </p:nvSpPr>
          <p:spPr bwMode="gray">
            <a:xfrm>
              <a:off x="166427" y="4302060"/>
              <a:ext cx="1372970" cy="1256634"/>
            </a:xfrm>
            <a:prstGeom prst="trapezoid">
              <a:avLst>
                <a:gd name="adj" fmla="val 41750"/>
              </a:avLst>
            </a:prstGeom>
            <a:gradFill>
              <a:gsLst>
                <a:gs pos="0">
                  <a:sysClr val="window" lastClr="FFFFFF">
                    <a:alpha val="0"/>
                  </a:sysClr>
                </a:gs>
                <a:gs pos="64000">
                  <a:srgbClr val="5DC3EA">
                    <a:alpha val="50000"/>
                  </a:srgbClr>
                </a:gs>
                <a:gs pos="39000">
                  <a:srgbClr val="1AABE2">
                    <a:lumMod val="100000"/>
                    <a:alpha val="50000"/>
                  </a:srgbClr>
                </a:gs>
                <a:gs pos="100000">
                  <a:sysClr val="window" lastClr="FFFFFF">
                    <a:alpha val="0"/>
                  </a:sysClr>
                </a:gs>
              </a:gsLst>
              <a:lin ang="5400000" scaled="1"/>
            </a:gradFill>
            <a:ln w="12700" cap="flat" cmpd="sng" algn="ctr">
              <a:noFill/>
              <a:prstDash val="solid"/>
              <a:miter lim="800000"/>
            </a:ln>
            <a:effectLst/>
          </p:spPr>
          <p:txBody>
            <a:bodyPr rtlCol="0" anchor="ctr"/>
            <a:lstStyle/>
            <a:p>
              <a:pPr marL="0" marR="0" lvl="0" indent="0" algn="ctr" defTabSz="914400" eaLnBrk="1" fontAlgn="ctr" latinLnBrk="0" hangingPunct="1">
                <a:lnSpc>
                  <a:spcPct val="100000"/>
                </a:lnSpc>
                <a:spcBef>
                  <a:spcPts val="0"/>
                </a:spcBef>
                <a:spcAft>
                  <a:spcPts val="0"/>
                </a:spcAft>
                <a:buClrTx/>
                <a:buSzTx/>
                <a:buFontTx/>
                <a:buNone/>
                <a:tabLst/>
                <a:defRPr/>
              </a:pPr>
              <a:endParaRPr kumimoji="0" lang="en-US" altLang="zh-CN" sz="1800" b="0" i="0" u="none" strike="noStrike" kern="0" cap="none" spc="0" normalizeH="0" baseline="0" noProof="0" dirty="0">
                <a:ln>
                  <a:noFill/>
                </a:ln>
                <a:solidFill>
                  <a:prstClr val="white"/>
                </a:solidFill>
                <a:effectLst/>
                <a:uLnTx/>
                <a:uFillTx/>
                <a:latin typeface="Huawei Sans" panose="020C0503030203020204" pitchFamily="34" charset="0"/>
                <a:ea typeface="方正兰亭黑简体"/>
                <a:cs typeface="+mn-cs"/>
              </a:endParaRPr>
            </a:p>
          </p:txBody>
        </p:sp>
      </p:grpSp>
      <p:sp>
        <p:nvSpPr>
          <p:cNvPr id="17" name="圆角矩形 75"/>
          <p:cNvSpPr/>
          <p:nvPr/>
        </p:nvSpPr>
        <p:spPr bwMode="gray">
          <a:xfrm>
            <a:off x="6456039" y="2636912"/>
            <a:ext cx="5258123" cy="2821281"/>
          </a:xfrm>
          <a:prstGeom prst="roundRect">
            <a:avLst>
              <a:gd name="adj" fmla="val 874"/>
            </a:avLst>
          </a:prstGeom>
          <a:noFill/>
          <a:ln w="952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ctr" anchorCtr="0">
            <a:noAutofit/>
          </a:bodyPr>
          <a:lstStyle/>
          <a:p>
            <a:pPr marL="302279" indent="-302279" defTabSz="914034" fontAlgn="ctr">
              <a:lnSpc>
                <a:spcPct val="140000"/>
              </a:lnSpc>
              <a:spcBef>
                <a:spcPts val="792"/>
              </a:spcBef>
              <a:buSzPct val="50000"/>
              <a:buFont typeface="Wingdings" panose="05000000000000000000" pitchFamily="2" charset="2"/>
              <a:buChar char="l"/>
            </a:pPr>
            <a:r>
              <a:rPr lang="en-US" sz="1200" dirty="0">
                <a:solidFill>
                  <a:schemeClr val="tx1"/>
                </a:solidFill>
                <a:latin typeface="Huawei Sans" panose="020C0503030203020204" pitchFamily="34" charset="0"/>
              </a:rPr>
              <a:t>Uses Zero Touch Provisioning (ZTP) to implement fast deployment and rollout of branches, improving deployment efficiency.</a:t>
            </a:r>
            <a:endParaRPr lang="en-US" altLang="zh-CN" sz="1200" dirty="0">
              <a:solidFill>
                <a:schemeClr val="tx1"/>
              </a:solidFill>
              <a:latin typeface="Huawei Sans" panose="020C0503030203020204" pitchFamily="34" charset="0"/>
              <a:ea typeface="方正兰亭黑简体" panose="02000000000000000000" pitchFamily="2" charset="-122"/>
              <a:cs typeface="Huawei Sans" panose="020C0503030203020204" pitchFamily="34" charset="0"/>
            </a:endParaRPr>
          </a:p>
          <a:p>
            <a:pPr marL="302279" indent="-302279" defTabSz="914034" fontAlgn="ctr">
              <a:lnSpc>
                <a:spcPct val="140000"/>
              </a:lnSpc>
              <a:spcBef>
                <a:spcPts val="792"/>
              </a:spcBef>
              <a:buSzPct val="50000"/>
              <a:buFont typeface="Wingdings" panose="05000000000000000000" pitchFamily="2" charset="2"/>
              <a:buChar char="l"/>
            </a:pPr>
            <a:r>
              <a:rPr lang="en-US" sz="1200" dirty="0">
                <a:solidFill>
                  <a:schemeClr val="tx1"/>
                </a:solidFill>
                <a:latin typeface="Huawei Sans" panose="020C0503030203020204" pitchFamily="34" charset="0"/>
              </a:rPr>
              <a:t>Dynamically adjusts traffic paths by application type, making traffic steering more flexible and convenient.</a:t>
            </a:r>
            <a:endParaRPr lang="en-US" altLang="zh-CN" sz="1200" dirty="0">
              <a:solidFill>
                <a:schemeClr val="tx1"/>
              </a:solidFill>
              <a:latin typeface="Huawei Sans" panose="020C0503030203020204" pitchFamily="34" charset="0"/>
              <a:ea typeface="方正兰亭黑简体" panose="02000000000000000000" pitchFamily="2" charset="-122"/>
              <a:cs typeface="Huawei Sans" panose="020C0503030203020204" pitchFamily="34" charset="0"/>
            </a:endParaRPr>
          </a:p>
          <a:p>
            <a:pPr marL="302279" indent="-302279" defTabSz="914034" fontAlgn="ctr">
              <a:lnSpc>
                <a:spcPct val="140000"/>
              </a:lnSpc>
              <a:spcBef>
                <a:spcPts val="792"/>
              </a:spcBef>
              <a:buSzPct val="50000"/>
              <a:buFont typeface="Wingdings" panose="05000000000000000000" pitchFamily="2" charset="2"/>
              <a:buChar char="l"/>
            </a:pPr>
            <a:r>
              <a:rPr lang="en-US" sz="1200" dirty="0">
                <a:solidFill>
                  <a:schemeClr val="tx1"/>
                </a:solidFill>
                <a:latin typeface="Huawei Sans" panose="020C0503030203020204" pitchFamily="34" charset="0"/>
              </a:rPr>
              <a:t>Provides centralized management and control, network-wide status visualization, and automatic and intelligent O&amp;M capabilities.</a:t>
            </a:r>
            <a:endParaRPr lang="en-US" altLang="zh-CN" sz="1200" dirty="0">
              <a:solidFill>
                <a:schemeClr val="tx1"/>
              </a:solidFill>
              <a:latin typeface="Huawei Sans" panose="020C0503030203020204" pitchFamily="34" charset="0"/>
              <a:ea typeface="方正兰亭黑简体" panose="02000000000000000000" pitchFamily="2" charset="-122"/>
              <a:cs typeface="Huawei Sans" panose="020C0503030203020204" pitchFamily="34" charset="0"/>
            </a:endParaRPr>
          </a:p>
          <a:p>
            <a:pPr marL="302279" indent="-302279" defTabSz="914034" fontAlgn="ctr">
              <a:lnSpc>
                <a:spcPct val="140000"/>
              </a:lnSpc>
              <a:spcBef>
                <a:spcPts val="792"/>
              </a:spcBef>
              <a:buSzPct val="50000"/>
              <a:buFont typeface="Wingdings" panose="05000000000000000000" pitchFamily="2" charset="2"/>
              <a:buChar char="l"/>
            </a:pPr>
            <a:r>
              <a:rPr lang="en-US" sz="1200" dirty="0">
                <a:solidFill>
                  <a:schemeClr val="tx1"/>
                </a:solidFill>
                <a:latin typeface="Huawei Sans" panose="020C0503030203020204" pitchFamily="34" charset="0"/>
              </a:rPr>
              <a:t>Provides VASs such as WAN optimization and security, and implements fast service provisioning.</a:t>
            </a:r>
            <a:endParaRPr lang="en-US" altLang="zh-CN" sz="1200" dirty="0">
              <a:solidFill>
                <a:schemeClr val="tx1"/>
              </a:solidFill>
              <a:latin typeface="Huawei Sans" panose="020C0503030203020204" pitchFamily="34" charset="0"/>
              <a:ea typeface="方正兰亭黑简体" panose="02000000000000000000" pitchFamily="2" charset="-122"/>
              <a:cs typeface="Huawei Sans" panose="020C0503030203020204" pitchFamily="34" charset="0"/>
            </a:endParaRPr>
          </a:p>
        </p:txBody>
      </p:sp>
      <p:sp>
        <p:nvSpPr>
          <p:cNvPr id="19" name="矩形 18"/>
          <p:cNvSpPr/>
          <p:nvPr/>
        </p:nvSpPr>
        <p:spPr bwMode="gray">
          <a:xfrm rot="16200000">
            <a:off x="4627622" y="3700706"/>
            <a:ext cx="2821281" cy="693691"/>
          </a:xfrm>
          <a:prstGeom prst="rect">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800" dirty="0">
                <a:solidFill>
                  <a:srgbClr val="30B5C5"/>
                </a:solidFill>
                <a:latin typeface="Huawei Sans" panose="020C0503030203020204" pitchFamily="34" charset="0"/>
              </a:rPr>
              <a:t>SD-WAN characteristics</a:t>
            </a:r>
          </a:p>
        </p:txBody>
      </p:sp>
      <p:grpSp>
        <p:nvGrpSpPr>
          <p:cNvPr id="18" name="Group 15"/>
          <p:cNvGrpSpPr/>
          <p:nvPr/>
        </p:nvGrpSpPr>
        <p:grpSpPr bwMode="gray">
          <a:xfrm>
            <a:off x="7212124" y="43303"/>
            <a:ext cx="4519218" cy="324000"/>
            <a:chOff x="6465362" y="121552"/>
            <a:chExt cx="4519218" cy="324000"/>
          </a:xfrm>
        </p:grpSpPr>
        <p:sp>
          <p:nvSpPr>
            <p:cNvPr id="20"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21" name="燕尾形 25"/>
            <p:cNvSpPr/>
            <p:nvPr/>
          </p:nvSpPr>
          <p:spPr bwMode="gray">
            <a:xfrm>
              <a:off x="7930375" y="121552"/>
              <a:ext cx="1538223"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SD-WAN Characteristics</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sp>
          <p:nvSpPr>
            <p:cNvPr id="22"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2219277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bwMode="gray">
          <a:prstGeom prst="rect">
            <a:avLst/>
          </a:prstGeom>
        </p:spPr>
        <p:txBody>
          <a:bodyPr/>
          <a:lstStyle/>
          <a:p>
            <a:pPr algn="l"/>
            <a:r>
              <a:rPr lang="en-US" sz="1800" dirty="0">
                <a:latin typeface="Huawei Sans" panose="020C0503030203020204" pitchFamily="34" charset="0"/>
              </a:rPr>
              <a:t>After years of development and evolution, the Internet has undergone significant changes. In the past, the Internet was centered on networks, and there were few Internet applications. As a major part of the network, the WAN takes the most important position on networks. However, the rise of cloud computing fully unleashes the potential of applications, and the Internet gradually becomes application-centric.</a:t>
            </a:r>
            <a:endParaRPr lang="en-US" altLang="zh-CN" sz="1800" dirty="0">
              <a:latin typeface="Huawei Sans" panose="020C0503030203020204" pitchFamily="34" charset="0"/>
            </a:endParaRPr>
          </a:p>
          <a:p>
            <a:pPr algn="l"/>
            <a:r>
              <a:rPr lang="en-US" sz="1800" dirty="0">
                <a:latin typeface="Huawei Sans" panose="020C0503030203020204" pitchFamily="34" charset="0"/>
              </a:rPr>
              <a:t>Traditional WAN interconnection focuses on connectivity, and there is no strict requirement for </a:t>
            </a:r>
            <a:r>
              <a:rPr lang="en-US" sz="1800" dirty="0" err="1">
                <a:latin typeface="Huawei Sans" panose="020C0503030203020204" pitchFamily="34" charset="0"/>
              </a:rPr>
              <a:t>QoS</a:t>
            </a:r>
            <a:r>
              <a:rPr lang="en-US" sz="1800" dirty="0">
                <a:latin typeface="Huawei Sans" panose="020C0503030203020204" pitchFamily="34" charset="0"/>
              </a:rPr>
              <a:t> or SLA. How can WANs evolve to meet requirements of the application-centric Internet?</a:t>
            </a:r>
            <a:endParaRPr lang="en-US" altLang="zh-CN" sz="1800" dirty="0">
              <a:latin typeface="Huawei Sans" panose="020C0503030203020204" pitchFamily="34" charset="0"/>
            </a:endParaRPr>
          </a:p>
          <a:p>
            <a:pPr algn="l"/>
            <a:r>
              <a:rPr lang="en-US" sz="1800" dirty="0">
                <a:latin typeface="Huawei Sans" panose="020C0503030203020204" pitchFamily="34" charset="0"/>
              </a:rPr>
              <a:t>After completing this course, you will be able to understand the development trend of WAN technologies and how to cope with the application-centric Internet.</a:t>
            </a:r>
          </a:p>
        </p:txBody>
      </p:sp>
    </p:spTree>
    <p:extLst>
      <p:ext uri="{BB962C8B-B14F-4D97-AF65-F5344CB8AC3E}">
        <p14:creationId xmlns:p14="http://schemas.microsoft.com/office/powerpoint/2010/main" val="548368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F9CA2D8-D1AD-4742-9537-82007A938905}"/>
              </a:ext>
            </a:extLst>
          </p:cNvPr>
          <p:cNvSpPr>
            <a:spLocks noGrp="1"/>
          </p:cNvSpPr>
          <p:nvPr>
            <p:ph type="title"/>
          </p:nvPr>
        </p:nvSpPr>
        <p:spPr/>
        <p:txBody>
          <a:bodyPr/>
          <a:lstStyle/>
          <a:p>
            <a:endParaRPr lang="en-US"/>
          </a:p>
        </p:txBody>
      </p:sp>
      <p:sp>
        <p:nvSpPr>
          <p:cNvPr id="9" name="Text Placeholder 8">
            <a:extLst>
              <a:ext uri="{FF2B5EF4-FFF2-40B4-BE49-F238E27FC236}">
                <a16:creationId xmlns:a16="http://schemas.microsoft.com/office/drawing/2014/main" id="{D4582F77-F1C1-4A6E-A22E-5DB5FCF8A840}"/>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5013376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5" name="肘形连接符 44"/>
          <p:cNvCxnSpPr>
            <a:endCxn id="34" idx="0"/>
          </p:cNvCxnSpPr>
          <p:nvPr/>
        </p:nvCxnSpPr>
        <p:spPr bwMode="gray">
          <a:xfrm rot="5400000">
            <a:off x="2178980" y="3296436"/>
            <a:ext cx="532701" cy="64302"/>
          </a:xfrm>
          <a:prstGeom prst="bentConnector3">
            <a:avLst>
              <a:gd name="adj1" fmla="val 110261"/>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5" idx="2"/>
            <a:endCxn id="22" idx="0"/>
          </p:cNvCxnSpPr>
          <p:nvPr/>
        </p:nvCxnSpPr>
        <p:spPr bwMode="gray">
          <a:xfrm rot="5400000">
            <a:off x="1035982" y="3280742"/>
            <a:ext cx="490360" cy="98258"/>
          </a:xfrm>
          <a:prstGeom prst="bentConnector3">
            <a:avLst>
              <a:gd name="adj1" fmla="val 112158"/>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3" name="Freeform 159"/>
          <p:cNvSpPr/>
          <p:nvPr/>
        </p:nvSpPr>
        <p:spPr bwMode="gray">
          <a:xfrm flipH="1">
            <a:off x="1421845" y="4655289"/>
            <a:ext cx="909482" cy="475412"/>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endParaRPr lang="en-US" sz="1200" b="1" dirty="0">
              <a:solidFill>
                <a:schemeClr val="bg1">
                  <a:lumMod val="50000"/>
                </a:schemeClr>
              </a:solidFill>
              <a:latin typeface="Huawei Sans" panose="020C0503030203020204" pitchFamily="34" charset="0"/>
            </a:endParaRPr>
          </a:p>
        </p:txBody>
      </p:sp>
      <p:sp>
        <p:nvSpPr>
          <p:cNvPr id="2" name="标题 1"/>
          <p:cNvSpPr>
            <a:spLocks noGrp="1"/>
          </p:cNvSpPr>
          <p:nvPr>
            <p:ph type="title"/>
          </p:nvPr>
        </p:nvSpPr>
        <p:spPr bwMode="gray"/>
        <p:txBody>
          <a:bodyPr/>
          <a:lstStyle/>
          <a:p>
            <a:pPr fontAlgn="ctr"/>
            <a:r>
              <a:rPr lang="en-US" dirty="0">
                <a:latin typeface="Huawei Sans" panose="020C0503030203020204" pitchFamily="34" charset="0"/>
              </a:rPr>
              <a:t>Characteristics of SD-WAN: Hybrid Links</a:t>
            </a:r>
          </a:p>
        </p:txBody>
      </p:sp>
      <p:sp>
        <p:nvSpPr>
          <p:cNvPr id="3" name="文本占位符 2"/>
          <p:cNvSpPr>
            <a:spLocks noGrp="1"/>
          </p:cNvSpPr>
          <p:nvPr>
            <p:ph type="body" sz="quarter" idx="10"/>
          </p:nvPr>
        </p:nvSpPr>
        <p:spPr bwMode="gray"/>
        <p:txBody>
          <a:bodyPr/>
          <a:lstStyle/>
          <a:p>
            <a:pPr algn="l"/>
            <a:r>
              <a:rPr lang="en-US" sz="1800" dirty="0">
                <a:latin typeface="Huawei Sans" panose="020C0503030203020204" pitchFamily="34" charset="0"/>
              </a:rPr>
              <a:t>Flexible IP overlay network based on hybrid WAN links</a:t>
            </a:r>
          </a:p>
        </p:txBody>
      </p:sp>
      <p:sp>
        <p:nvSpPr>
          <p:cNvPr id="4" name="Freeform 159"/>
          <p:cNvSpPr/>
          <p:nvPr/>
        </p:nvSpPr>
        <p:spPr bwMode="gray">
          <a:xfrm flipH="1">
            <a:off x="1330290" y="2351577"/>
            <a:ext cx="1124297" cy="727584"/>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5" name="图片 25"/>
          <p:cNvPicPr>
            <a:picLocks noChangeAspect="1"/>
          </p:cNvPicPr>
          <p:nvPr/>
        </p:nvPicPr>
        <p:blipFill>
          <a:blip r:embed="rId3"/>
          <a:stretch>
            <a:fillRect/>
          </a:stretch>
        </p:blipFill>
        <p:spPr bwMode="gray">
          <a:xfrm>
            <a:off x="1096957" y="2695383"/>
            <a:ext cx="466668" cy="389308"/>
          </a:xfrm>
          <a:prstGeom prst="rect">
            <a:avLst/>
          </a:prstGeom>
        </p:spPr>
      </p:pic>
      <p:sp>
        <p:nvSpPr>
          <p:cNvPr id="6" name="文本框 26"/>
          <p:cNvSpPr txBox="1"/>
          <p:nvPr/>
        </p:nvSpPr>
        <p:spPr bwMode="gray">
          <a:xfrm>
            <a:off x="803597" y="2096852"/>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HQ</a:t>
            </a:r>
          </a:p>
        </p:txBody>
      </p:sp>
      <p:pic>
        <p:nvPicPr>
          <p:cNvPr id="7" name="图片 27"/>
          <p:cNvPicPr>
            <a:picLocks noChangeAspect="1"/>
          </p:cNvPicPr>
          <p:nvPr/>
        </p:nvPicPr>
        <p:blipFill>
          <a:blip r:embed="rId3"/>
          <a:stretch>
            <a:fillRect/>
          </a:stretch>
        </p:blipFill>
        <p:spPr bwMode="gray">
          <a:xfrm>
            <a:off x="2221254" y="2689853"/>
            <a:ext cx="466668" cy="389308"/>
          </a:xfrm>
          <a:prstGeom prst="rect">
            <a:avLst/>
          </a:prstGeom>
        </p:spPr>
      </p:pic>
      <p:pic>
        <p:nvPicPr>
          <p:cNvPr id="8" name="图片 67"/>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1659106" y="2180145"/>
            <a:ext cx="417163" cy="342074"/>
          </a:xfrm>
          <a:prstGeom prst="rect">
            <a:avLst/>
          </a:prstGeom>
        </p:spPr>
      </p:pic>
      <p:pic>
        <p:nvPicPr>
          <p:cNvPr id="10" name="图片 27"/>
          <p:cNvPicPr>
            <a:picLocks noChangeAspect="1"/>
          </p:cNvPicPr>
          <p:nvPr/>
        </p:nvPicPr>
        <p:blipFill>
          <a:blip r:embed="rId3"/>
          <a:stretch>
            <a:fillRect/>
          </a:stretch>
        </p:blipFill>
        <p:spPr bwMode="gray">
          <a:xfrm>
            <a:off x="1643252" y="4460635"/>
            <a:ext cx="466668" cy="389308"/>
          </a:xfrm>
          <a:prstGeom prst="rect">
            <a:avLst/>
          </a:prstGeom>
        </p:spPr>
      </p:pic>
      <p:pic>
        <p:nvPicPr>
          <p:cNvPr id="14" name="图片 51" descr="交换机.png"/>
          <p:cNvPicPr>
            <a:picLocks noChangeAspect="1"/>
          </p:cNvPicPr>
          <p:nvPr/>
        </p:nvPicPr>
        <p:blipFill>
          <a:blip r:embed="rId5" cstate="print"/>
          <a:stretch>
            <a:fillRect/>
          </a:stretch>
        </p:blipFill>
        <p:spPr bwMode="gray">
          <a:xfrm>
            <a:off x="1683856" y="4964243"/>
            <a:ext cx="417163" cy="341314"/>
          </a:xfrm>
          <a:prstGeom prst="rect">
            <a:avLst/>
          </a:prstGeom>
        </p:spPr>
      </p:pic>
      <p:grpSp>
        <p:nvGrpSpPr>
          <p:cNvPr id="24" name="组合 23"/>
          <p:cNvGrpSpPr/>
          <p:nvPr/>
        </p:nvGrpSpPr>
        <p:grpSpPr bwMode="gray">
          <a:xfrm>
            <a:off x="771491" y="3575051"/>
            <a:ext cx="972108" cy="481204"/>
            <a:chOff x="441761" y="3248318"/>
            <a:chExt cx="972108" cy="481204"/>
          </a:xfrm>
        </p:grpSpPr>
        <p:grpSp>
          <p:nvGrpSpPr>
            <p:cNvPr id="15" name="组合 14"/>
            <p:cNvGrpSpPr/>
            <p:nvPr/>
          </p:nvGrpSpPr>
          <p:grpSpPr bwMode="gray">
            <a:xfrm>
              <a:off x="460501" y="3248318"/>
              <a:ext cx="917726" cy="481204"/>
              <a:chOff x="5647182" y="2966073"/>
              <a:chExt cx="2461995" cy="1979586"/>
            </a:xfrm>
          </p:grpSpPr>
          <p:sp>
            <p:nvSpPr>
              <p:cNvPr id="16" name="Oval 63"/>
              <p:cNvSpPr/>
              <p:nvPr/>
            </p:nvSpPr>
            <p:spPr bwMode="gray">
              <a:xfrm>
                <a:off x="6986526" y="3119551"/>
                <a:ext cx="973468" cy="971639"/>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17" name="Oval 64"/>
              <p:cNvSpPr/>
              <p:nvPr/>
            </p:nvSpPr>
            <p:spPr bwMode="gray">
              <a:xfrm>
                <a:off x="7046648" y="3717689"/>
                <a:ext cx="1062529" cy="1058102"/>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18" name="Oval 65"/>
              <p:cNvSpPr/>
              <p:nvPr/>
            </p:nvSpPr>
            <p:spPr bwMode="gray">
              <a:xfrm>
                <a:off x="5778315" y="4107374"/>
                <a:ext cx="665380" cy="663771"/>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19" name="Oval 64"/>
              <p:cNvSpPr/>
              <p:nvPr/>
            </p:nvSpPr>
            <p:spPr bwMode="gray">
              <a:xfrm>
                <a:off x="5647182" y="3353536"/>
                <a:ext cx="1185227" cy="1186945"/>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20" name="Oval 64"/>
              <p:cNvSpPr/>
              <p:nvPr/>
            </p:nvSpPr>
            <p:spPr bwMode="gray">
              <a:xfrm>
                <a:off x="6653046" y="3877765"/>
                <a:ext cx="1065957" cy="1067894"/>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21" name="Oval 64"/>
              <p:cNvSpPr/>
              <p:nvPr/>
            </p:nvSpPr>
            <p:spPr bwMode="gray">
              <a:xfrm>
                <a:off x="6263046" y="4195503"/>
                <a:ext cx="645641" cy="642951"/>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22" name="Oval 64"/>
              <p:cNvSpPr/>
              <p:nvPr/>
            </p:nvSpPr>
            <p:spPr bwMode="gray">
              <a:xfrm>
                <a:off x="6233733" y="2966073"/>
                <a:ext cx="1197351" cy="1199087"/>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grpSp>
        <p:sp>
          <p:nvSpPr>
            <p:cNvPr id="23" name="文本框 22"/>
            <p:cNvSpPr txBox="1"/>
            <p:nvPr/>
          </p:nvSpPr>
          <p:spPr bwMode="gray">
            <a:xfrm>
              <a:off x="441761" y="3255934"/>
              <a:ext cx="972108" cy="461665"/>
            </a:xfrm>
            <a:prstGeom prst="rect">
              <a:avLst/>
            </a:prstGeom>
            <a:noFill/>
          </p:spPr>
          <p:txBody>
            <a:bodyPr wrap="square" rtlCol="0">
              <a:spAutoFit/>
            </a:bodyPr>
            <a:lstStyle/>
            <a:p>
              <a:pPr algn="ctr" fontAlgn="ctr"/>
              <a:r>
                <a:rPr lang="en-US" sz="1200" dirty="0">
                  <a:latin typeface="Huawei Sans" panose="020C0503030203020204" pitchFamily="34" charset="0"/>
                </a:rPr>
                <a:t>Carrier private line</a:t>
              </a:r>
            </a:p>
          </p:txBody>
        </p:sp>
      </p:grpSp>
      <p:grpSp>
        <p:nvGrpSpPr>
          <p:cNvPr id="25" name="组合 24"/>
          <p:cNvGrpSpPr/>
          <p:nvPr/>
        </p:nvGrpSpPr>
        <p:grpSpPr bwMode="gray">
          <a:xfrm>
            <a:off x="1971377" y="3583884"/>
            <a:ext cx="982321" cy="492258"/>
            <a:chOff x="460501" y="3237264"/>
            <a:chExt cx="982321" cy="492258"/>
          </a:xfrm>
        </p:grpSpPr>
        <p:grpSp>
          <p:nvGrpSpPr>
            <p:cNvPr id="26" name="组合 25"/>
            <p:cNvGrpSpPr/>
            <p:nvPr/>
          </p:nvGrpSpPr>
          <p:grpSpPr bwMode="gray">
            <a:xfrm>
              <a:off x="460501" y="3248318"/>
              <a:ext cx="917726" cy="481204"/>
              <a:chOff x="5647182" y="2966073"/>
              <a:chExt cx="2461995" cy="1979586"/>
            </a:xfrm>
          </p:grpSpPr>
          <p:sp>
            <p:nvSpPr>
              <p:cNvPr id="28" name="Oval 63"/>
              <p:cNvSpPr/>
              <p:nvPr/>
            </p:nvSpPr>
            <p:spPr bwMode="gray">
              <a:xfrm>
                <a:off x="6986526" y="3119551"/>
                <a:ext cx="973468" cy="971639"/>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29" name="Oval 64"/>
              <p:cNvSpPr/>
              <p:nvPr/>
            </p:nvSpPr>
            <p:spPr bwMode="gray">
              <a:xfrm>
                <a:off x="7046648" y="3717689"/>
                <a:ext cx="1062529" cy="1058102"/>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30" name="Oval 65"/>
              <p:cNvSpPr/>
              <p:nvPr/>
            </p:nvSpPr>
            <p:spPr bwMode="gray">
              <a:xfrm>
                <a:off x="5778315" y="4107374"/>
                <a:ext cx="665380" cy="663771"/>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31" name="Oval 64"/>
              <p:cNvSpPr/>
              <p:nvPr/>
            </p:nvSpPr>
            <p:spPr bwMode="gray">
              <a:xfrm>
                <a:off x="5647182" y="3353536"/>
                <a:ext cx="1185227" cy="1186945"/>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32" name="Oval 64"/>
              <p:cNvSpPr/>
              <p:nvPr/>
            </p:nvSpPr>
            <p:spPr bwMode="gray">
              <a:xfrm>
                <a:off x="6653046" y="3877765"/>
                <a:ext cx="1065957" cy="1067894"/>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33" name="Oval 64"/>
              <p:cNvSpPr/>
              <p:nvPr/>
            </p:nvSpPr>
            <p:spPr bwMode="gray">
              <a:xfrm>
                <a:off x="6263046" y="4195503"/>
                <a:ext cx="645641" cy="642951"/>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34" name="Oval 64"/>
              <p:cNvSpPr/>
              <p:nvPr/>
            </p:nvSpPr>
            <p:spPr bwMode="gray">
              <a:xfrm>
                <a:off x="6233733" y="2966073"/>
                <a:ext cx="1197351" cy="1199087"/>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grpSp>
        <p:sp>
          <p:nvSpPr>
            <p:cNvPr id="27" name="文本框 26"/>
            <p:cNvSpPr txBox="1"/>
            <p:nvPr/>
          </p:nvSpPr>
          <p:spPr bwMode="gray">
            <a:xfrm>
              <a:off x="470714" y="3237264"/>
              <a:ext cx="972108" cy="461665"/>
            </a:xfrm>
            <a:prstGeom prst="rect">
              <a:avLst/>
            </a:prstGeom>
            <a:noFill/>
          </p:spPr>
          <p:txBody>
            <a:bodyPr wrap="square" rtlCol="0">
              <a:spAutoFit/>
            </a:bodyPr>
            <a:lstStyle/>
            <a:p>
              <a:pPr algn="ctr" fontAlgn="ctr"/>
              <a:r>
                <a:rPr lang="en-US" sz="1200" dirty="0">
                  <a:latin typeface="Huawei Sans" panose="020C0503030203020204" pitchFamily="34" charset="0"/>
                </a:rPr>
                <a:t>Carrier </a:t>
              </a:r>
              <a:r>
                <a:rPr lang="en-US" altLang="zh-CN" sz="1200" dirty="0">
                  <a:latin typeface="Huawei Sans" panose="020C0503030203020204" pitchFamily="34" charset="0"/>
                </a:rPr>
                <a:t>private </a:t>
              </a:r>
              <a:r>
                <a:rPr lang="en-US" sz="1200" dirty="0">
                  <a:latin typeface="Huawei Sans" panose="020C0503030203020204" pitchFamily="34" charset="0"/>
                </a:rPr>
                <a:t>line</a:t>
              </a:r>
            </a:p>
          </p:txBody>
        </p:sp>
      </p:grpSp>
      <p:sp>
        <p:nvSpPr>
          <p:cNvPr id="35" name="文本框 26"/>
          <p:cNvSpPr txBox="1"/>
          <p:nvPr/>
        </p:nvSpPr>
        <p:spPr bwMode="gray">
          <a:xfrm>
            <a:off x="580006" y="4860523"/>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Branch</a:t>
            </a:r>
          </a:p>
        </p:txBody>
      </p:sp>
      <p:cxnSp>
        <p:nvCxnSpPr>
          <p:cNvPr id="53" name="直接连接符 52"/>
          <p:cNvCxnSpPr>
            <a:stCxn id="20" idx="3"/>
            <a:endCxn id="10" idx="0"/>
          </p:cNvCxnSpPr>
          <p:nvPr/>
        </p:nvCxnSpPr>
        <p:spPr bwMode="gray">
          <a:xfrm>
            <a:off x="1223364" y="4018239"/>
            <a:ext cx="653222" cy="442396"/>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a:stCxn id="32" idx="3"/>
            <a:endCxn id="10" idx="0"/>
          </p:cNvCxnSpPr>
          <p:nvPr/>
        </p:nvCxnSpPr>
        <p:spPr bwMode="gray">
          <a:xfrm flipH="1">
            <a:off x="1876586" y="4038126"/>
            <a:ext cx="527924" cy="422509"/>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肘形连接符 55"/>
          <p:cNvCxnSpPr>
            <a:endCxn id="85" idx="0"/>
          </p:cNvCxnSpPr>
          <p:nvPr/>
        </p:nvCxnSpPr>
        <p:spPr bwMode="gray">
          <a:xfrm rot="5400000">
            <a:off x="4880278" y="3296436"/>
            <a:ext cx="532701" cy="64302"/>
          </a:xfrm>
          <a:prstGeom prst="bentConnector3">
            <a:avLst>
              <a:gd name="adj1" fmla="val 110261"/>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肘形连接符 56"/>
          <p:cNvCxnSpPr>
            <a:stCxn id="60" idx="2"/>
            <a:endCxn id="75" idx="0"/>
          </p:cNvCxnSpPr>
          <p:nvPr/>
        </p:nvCxnSpPr>
        <p:spPr bwMode="gray">
          <a:xfrm rot="5400000">
            <a:off x="3737280" y="3280742"/>
            <a:ext cx="490360" cy="98258"/>
          </a:xfrm>
          <a:prstGeom prst="bentConnector3">
            <a:avLst>
              <a:gd name="adj1" fmla="val 112158"/>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58" name="Freeform 159"/>
          <p:cNvSpPr/>
          <p:nvPr/>
        </p:nvSpPr>
        <p:spPr bwMode="gray">
          <a:xfrm flipH="1">
            <a:off x="4123143" y="4655289"/>
            <a:ext cx="909482" cy="475412"/>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endParaRPr lang="en-US" sz="1200" b="1" dirty="0">
              <a:solidFill>
                <a:schemeClr val="bg1">
                  <a:lumMod val="50000"/>
                </a:schemeClr>
              </a:solidFill>
              <a:latin typeface="Huawei Sans" panose="020C0503030203020204" pitchFamily="34" charset="0"/>
            </a:endParaRPr>
          </a:p>
        </p:txBody>
      </p:sp>
      <p:sp>
        <p:nvSpPr>
          <p:cNvPr id="59" name="Freeform 159"/>
          <p:cNvSpPr/>
          <p:nvPr/>
        </p:nvSpPr>
        <p:spPr bwMode="gray">
          <a:xfrm flipH="1">
            <a:off x="4031588" y="2351577"/>
            <a:ext cx="1124297" cy="727584"/>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60" name="图片 25"/>
          <p:cNvPicPr>
            <a:picLocks noChangeAspect="1"/>
          </p:cNvPicPr>
          <p:nvPr/>
        </p:nvPicPr>
        <p:blipFill>
          <a:blip r:embed="rId3"/>
          <a:stretch>
            <a:fillRect/>
          </a:stretch>
        </p:blipFill>
        <p:spPr bwMode="gray">
          <a:xfrm>
            <a:off x="3798255" y="2695383"/>
            <a:ext cx="466668" cy="389308"/>
          </a:xfrm>
          <a:prstGeom prst="rect">
            <a:avLst/>
          </a:prstGeom>
        </p:spPr>
      </p:pic>
      <p:sp>
        <p:nvSpPr>
          <p:cNvPr id="61" name="文本框 26"/>
          <p:cNvSpPr txBox="1"/>
          <p:nvPr/>
        </p:nvSpPr>
        <p:spPr bwMode="gray">
          <a:xfrm>
            <a:off x="3504895" y="2096852"/>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HQ</a:t>
            </a:r>
          </a:p>
        </p:txBody>
      </p:sp>
      <p:pic>
        <p:nvPicPr>
          <p:cNvPr id="62" name="图片 27"/>
          <p:cNvPicPr>
            <a:picLocks noChangeAspect="1"/>
          </p:cNvPicPr>
          <p:nvPr/>
        </p:nvPicPr>
        <p:blipFill>
          <a:blip r:embed="rId3"/>
          <a:stretch>
            <a:fillRect/>
          </a:stretch>
        </p:blipFill>
        <p:spPr bwMode="gray">
          <a:xfrm>
            <a:off x="4922552" y="2689853"/>
            <a:ext cx="466668" cy="389308"/>
          </a:xfrm>
          <a:prstGeom prst="rect">
            <a:avLst/>
          </a:prstGeom>
        </p:spPr>
      </p:pic>
      <p:pic>
        <p:nvPicPr>
          <p:cNvPr id="63" name="图片 67"/>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4360404" y="2180145"/>
            <a:ext cx="417163" cy="342074"/>
          </a:xfrm>
          <a:prstGeom prst="rect">
            <a:avLst/>
          </a:prstGeom>
        </p:spPr>
      </p:pic>
      <p:pic>
        <p:nvPicPr>
          <p:cNvPr id="64" name="图片 27"/>
          <p:cNvPicPr>
            <a:picLocks noChangeAspect="1"/>
          </p:cNvPicPr>
          <p:nvPr/>
        </p:nvPicPr>
        <p:blipFill>
          <a:blip r:embed="rId3"/>
          <a:stretch>
            <a:fillRect/>
          </a:stretch>
        </p:blipFill>
        <p:spPr bwMode="gray">
          <a:xfrm>
            <a:off x="4344550" y="4460635"/>
            <a:ext cx="466668" cy="389308"/>
          </a:xfrm>
          <a:prstGeom prst="rect">
            <a:avLst/>
          </a:prstGeom>
        </p:spPr>
      </p:pic>
      <p:pic>
        <p:nvPicPr>
          <p:cNvPr id="65" name="图片 51" descr="交换机.png"/>
          <p:cNvPicPr>
            <a:picLocks noChangeAspect="1"/>
          </p:cNvPicPr>
          <p:nvPr/>
        </p:nvPicPr>
        <p:blipFill>
          <a:blip r:embed="rId5" cstate="print"/>
          <a:stretch>
            <a:fillRect/>
          </a:stretch>
        </p:blipFill>
        <p:spPr bwMode="gray">
          <a:xfrm>
            <a:off x="4385154" y="4964243"/>
            <a:ext cx="417163" cy="341314"/>
          </a:xfrm>
          <a:prstGeom prst="rect">
            <a:avLst/>
          </a:prstGeom>
        </p:spPr>
      </p:pic>
      <p:grpSp>
        <p:nvGrpSpPr>
          <p:cNvPr id="66" name="组合 65"/>
          <p:cNvGrpSpPr/>
          <p:nvPr/>
        </p:nvGrpSpPr>
        <p:grpSpPr bwMode="gray">
          <a:xfrm>
            <a:off x="3491529" y="3573185"/>
            <a:ext cx="976985" cy="483070"/>
            <a:chOff x="460501" y="3246452"/>
            <a:chExt cx="976985" cy="483070"/>
          </a:xfrm>
        </p:grpSpPr>
        <p:grpSp>
          <p:nvGrpSpPr>
            <p:cNvPr id="67" name="组合 66"/>
            <p:cNvGrpSpPr/>
            <p:nvPr/>
          </p:nvGrpSpPr>
          <p:grpSpPr bwMode="gray">
            <a:xfrm>
              <a:off x="460501" y="3248318"/>
              <a:ext cx="917726" cy="481204"/>
              <a:chOff x="5647182" y="2966073"/>
              <a:chExt cx="2461995" cy="1979586"/>
            </a:xfrm>
          </p:grpSpPr>
          <p:sp>
            <p:nvSpPr>
              <p:cNvPr id="69" name="Oval 63"/>
              <p:cNvSpPr/>
              <p:nvPr/>
            </p:nvSpPr>
            <p:spPr bwMode="gray">
              <a:xfrm>
                <a:off x="6986526" y="3119551"/>
                <a:ext cx="973468" cy="971639"/>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70" name="Oval 64"/>
              <p:cNvSpPr/>
              <p:nvPr/>
            </p:nvSpPr>
            <p:spPr bwMode="gray">
              <a:xfrm>
                <a:off x="7046648" y="3717689"/>
                <a:ext cx="1062529" cy="1058102"/>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71" name="Oval 65"/>
              <p:cNvSpPr/>
              <p:nvPr/>
            </p:nvSpPr>
            <p:spPr bwMode="gray">
              <a:xfrm>
                <a:off x="5778315" y="4107374"/>
                <a:ext cx="665380" cy="663771"/>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72" name="Oval 64"/>
              <p:cNvSpPr/>
              <p:nvPr/>
            </p:nvSpPr>
            <p:spPr bwMode="gray">
              <a:xfrm>
                <a:off x="5647182" y="3353536"/>
                <a:ext cx="1185227" cy="1186945"/>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73" name="Oval 64"/>
              <p:cNvSpPr/>
              <p:nvPr/>
            </p:nvSpPr>
            <p:spPr bwMode="gray">
              <a:xfrm>
                <a:off x="6653046" y="3877765"/>
                <a:ext cx="1065957" cy="1067894"/>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74" name="Oval 64"/>
              <p:cNvSpPr/>
              <p:nvPr/>
            </p:nvSpPr>
            <p:spPr bwMode="gray">
              <a:xfrm>
                <a:off x="6263046" y="4195503"/>
                <a:ext cx="645641" cy="642951"/>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75" name="Oval 64"/>
              <p:cNvSpPr/>
              <p:nvPr/>
            </p:nvSpPr>
            <p:spPr bwMode="gray">
              <a:xfrm>
                <a:off x="6233733" y="2966073"/>
                <a:ext cx="1197351" cy="1199087"/>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grpSp>
        <p:sp>
          <p:nvSpPr>
            <p:cNvPr id="68" name="文本框 67"/>
            <p:cNvSpPr txBox="1"/>
            <p:nvPr/>
          </p:nvSpPr>
          <p:spPr bwMode="gray">
            <a:xfrm>
              <a:off x="465378" y="3246452"/>
              <a:ext cx="972108" cy="461665"/>
            </a:xfrm>
            <a:prstGeom prst="rect">
              <a:avLst/>
            </a:prstGeom>
            <a:noFill/>
          </p:spPr>
          <p:txBody>
            <a:bodyPr wrap="square" rtlCol="0">
              <a:spAutoFit/>
            </a:bodyPr>
            <a:lstStyle/>
            <a:p>
              <a:pPr algn="ctr" fontAlgn="ctr"/>
              <a:r>
                <a:rPr lang="en-US" sz="1200" dirty="0">
                  <a:latin typeface="Huawei Sans" panose="020C0503030203020204" pitchFamily="34" charset="0"/>
                </a:rPr>
                <a:t>Carrier </a:t>
              </a:r>
              <a:r>
                <a:rPr lang="en-US" altLang="zh-CN" sz="1200" dirty="0">
                  <a:latin typeface="Huawei Sans" panose="020C0503030203020204" pitchFamily="34" charset="0"/>
                </a:rPr>
                <a:t>private </a:t>
              </a:r>
              <a:r>
                <a:rPr lang="en-US" sz="1200" dirty="0">
                  <a:latin typeface="Huawei Sans" panose="020C0503030203020204" pitchFamily="34" charset="0"/>
                </a:rPr>
                <a:t>line</a:t>
              </a:r>
            </a:p>
          </p:txBody>
        </p:sp>
      </p:grpSp>
      <p:grpSp>
        <p:nvGrpSpPr>
          <p:cNvPr id="76" name="组合 75"/>
          <p:cNvGrpSpPr/>
          <p:nvPr/>
        </p:nvGrpSpPr>
        <p:grpSpPr bwMode="gray">
          <a:xfrm>
            <a:off x="4656314" y="3594938"/>
            <a:ext cx="972108" cy="481204"/>
            <a:chOff x="444140" y="3248318"/>
            <a:chExt cx="972108" cy="481204"/>
          </a:xfrm>
        </p:grpSpPr>
        <p:grpSp>
          <p:nvGrpSpPr>
            <p:cNvPr id="77" name="组合 76"/>
            <p:cNvGrpSpPr/>
            <p:nvPr/>
          </p:nvGrpSpPr>
          <p:grpSpPr bwMode="gray">
            <a:xfrm>
              <a:off x="460501" y="3248318"/>
              <a:ext cx="917726" cy="481204"/>
              <a:chOff x="5647182" y="2966073"/>
              <a:chExt cx="2461995" cy="1979586"/>
            </a:xfrm>
          </p:grpSpPr>
          <p:sp>
            <p:nvSpPr>
              <p:cNvPr id="79" name="Oval 63"/>
              <p:cNvSpPr/>
              <p:nvPr/>
            </p:nvSpPr>
            <p:spPr bwMode="gray">
              <a:xfrm>
                <a:off x="6986526" y="3119551"/>
                <a:ext cx="973468" cy="971639"/>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80" name="Oval 64"/>
              <p:cNvSpPr/>
              <p:nvPr/>
            </p:nvSpPr>
            <p:spPr bwMode="gray">
              <a:xfrm>
                <a:off x="7046648" y="3717689"/>
                <a:ext cx="1062529" cy="1058102"/>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81" name="Oval 65"/>
              <p:cNvSpPr/>
              <p:nvPr/>
            </p:nvSpPr>
            <p:spPr bwMode="gray">
              <a:xfrm>
                <a:off x="5778315" y="4107374"/>
                <a:ext cx="665380" cy="663771"/>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82" name="Oval 64"/>
              <p:cNvSpPr/>
              <p:nvPr/>
            </p:nvSpPr>
            <p:spPr bwMode="gray">
              <a:xfrm>
                <a:off x="5647182" y="3353536"/>
                <a:ext cx="1185227" cy="1186945"/>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83" name="Oval 64"/>
              <p:cNvSpPr/>
              <p:nvPr/>
            </p:nvSpPr>
            <p:spPr bwMode="gray">
              <a:xfrm>
                <a:off x="6653046" y="3877765"/>
                <a:ext cx="1065957" cy="1067894"/>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84" name="Oval 64"/>
              <p:cNvSpPr/>
              <p:nvPr/>
            </p:nvSpPr>
            <p:spPr bwMode="gray">
              <a:xfrm>
                <a:off x="6263046" y="4195503"/>
                <a:ext cx="645641" cy="642951"/>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sp>
            <p:nvSpPr>
              <p:cNvPr id="85" name="Oval 64"/>
              <p:cNvSpPr/>
              <p:nvPr/>
            </p:nvSpPr>
            <p:spPr bwMode="gray">
              <a:xfrm>
                <a:off x="6233733" y="2966073"/>
                <a:ext cx="1197351" cy="1199087"/>
              </a:xfrm>
              <a:prstGeom prst="ellipse">
                <a:avLst/>
              </a:prstGeom>
              <a:solidFill>
                <a:schemeClr val="bg1">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defTabSz="784225" eaLnBrk="0" fontAlgn="ctr" hangingPunct="0">
                  <a:spcBef>
                    <a:spcPct val="0"/>
                  </a:spcBef>
                  <a:spcAft>
                    <a:spcPct val="0"/>
                  </a:spcAft>
                </a:pPr>
                <a:endParaRPr lang="en-US" altLang="zh-CN" sz="2100" dirty="0">
                  <a:latin typeface="Huawei Sans" panose="020C0503030203020204" pitchFamily="34" charset="0"/>
                  <a:ea typeface="ＭＳ Ｐゴシック" pitchFamily="34" charset="-128"/>
                </a:endParaRPr>
              </a:p>
            </p:txBody>
          </p:sp>
        </p:grpSp>
        <p:sp>
          <p:nvSpPr>
            <p:cNvPr id="78" name="文本框 77"/>
            <p:cNvSpPr txBox="1"/>
            <p:nvPr/>
          </p:nvSpPr>
          <p:spPr bwMode="gray">
            <a:xfrm>
              <a:off x="444140" y="3359938"/>
              <a:ext cx="972108" cy="276999"/>
            </a:xfrm>
            <a:prstGeom prst="rect">
              <a:avLst/>
            </a:prstGeom>
            <a:noFill/>
          </p:spPr>
          <p:txBody>
            <a:bodyPr wrap="square" rtlCol="0">
              <a:spAutoFit/>
            </a:bodyPr>
            <a:lstStyle/>
            <a:p>
              <a:pPr algn="ctr" fontAlgn="ctr"/>
              <a:r>
                <a:rPr lang="en-US" sz="1200" dirty="0">
                  <a:latin typeface="Huawei Sans" panose="020C0503030203020204" pitchFamily="34" charset="0"/>
                </a:rPr>
                <a:t>Internet</a:t>
              </a:r>
              <a:endParaRPr lang="en-US" altLang="zh-CN" sz="1200" dirty="0">
                <a:latin typeface="Huawei Sans" panose="020C0503030203020204" pitchFamily="34" charset="0"/>
              </a:endParaRPr>
            </a:p>
          </p:txBody>
        </p:sp>
      </p:grpSp>
      <p:sp>
        <p:nvSpPr>
          <p:cNvPr id="86" name="文本框 26"/>
          <p:cNvSpPr txBox="1"/>
          <p:nvPr/>
        </p:nvSpPr>
        <p:spPr bwMode="gray">
          <a:xfrm>
            <a:off x="3251253" y="4860523"/>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Branch</a:t>
            </a:r>
          </a:p>
        </p:txBody>
      </p:sp>
      <p:cxnSp>
        <p:nvCxnSpPr>
          <p:cNvPr id="87" name="直接连接符 86"/>
          <p:cNvCxnSpPr>
            <a:stCxn id="73" idx="3"/>
            <a:endCxn id="64" idx="0"/>
          </p:cNvCxnSpPr>
          <p:nvPr/>
        </p:nvCxnSpPr>
        <p:spPr bwMode="gray">
          <a:xfrm>
            <a:off x="3924662" y="4018239"/>
            <a:ext cx="653222" cy="442396"/>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a:stCxn id="83" idx="3"/>
            <a:endCxn id="64" idx="0"/>
          </p:cNvCxnSpPr>
          <p:nvPr/>
        </p:nvCxnSpPr>
        <p:spPr bwMode="gray">
          <a:xfrm flipH="1">
            <a:off x="4577884" y="4038126"/>
            <a:ext cx="527924" cy="422509"/>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89" name="文本框 26"/>
          <p:cNvSpPr txBox="1"/>
          <p:nvPr/>
        </p:nvSpPr>
        <p:spPr bwMode="gray">
          <a:xfrm>
            <a:off x="1097138" y="5412760"/>
            <a:ext cx="1623924"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Traditional WAN</a:t>
            </a:r>
            <a:endParaRPr lang="en-US" altLang="zh-CN" sz="1400" dirty="0">
              <a:solidFill>
                <a:srgbClr val="000000"/>
              </a:solidFill>
              <a:latin typeface="Huawei Sans" panose="020C0503030203020204" pitchFamily="34" charset="0"/>
              <a:ea typeface="方正兰亭黑简体" panose="02000000000000000000" pitchFamily="2" charset="-122"/>
            </a:endParaRPr>
          </a:p>
        </p:txBody>
      </p:sp>
      <p:sp>
        <p:nvSpPr>
          <p:cNvPr id="90" name="文本框 26"/>
          <p:cNvSpPr txBox="1"/>
          <p:nvPr/>
        </p:nvSpPr>
        <p:spPr bwMode="gray">
          <a:xfrm>
            <a:off x="3713713" y="5412760"/>
            <a:ext cx="1623924"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Hybrid WAN</a:t>
            </a:r>
            <a:endParaRPr lang="en-US" altLang="zh-CN" sz="1400" dirty="0">
              <a:solidFill>
                <a:srgbClr val="000000"/>
              </a:solidFill>
              <a:latin typeface="Huawei Sans" panose="020C0503030203020204" pitchFamily="34" charset="0"/>
              <a:ea typeface="方正兰亭黑简体" panose="02000000000000000000" pitchFamily="2" charset="-122"/>
            </a:endParaRPr>
          </a:p>
        </p:txBody>
      </p:sp>
      <p:sp>
        <p:nvSpPr>
          <p:cNvPr id="91" name="右箭头 90"/>
          <p:cNvSpPr/>
          <p:nvPr/>
        </p:nvSpPr>
        <p:spPr bwMode="gray">
          <a:xfrm>
            <a:off x="2943486" y="3575051"/>
            <a:ext cx="483288" cy="455145"/>
          </a:xfrm>
          <a:prstGeom prst="rightArrow">
            <a:avLst/>
          </a:prstGeom>
          <a:solidFill>
            <a:srgbClr val="BEE9EE"/>
          </a:soli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grpSp>
        <p:nvGrpSpPr>
          <p:cNvPr id="9" name="Group 8">
            <a:extLst>
              <a:ext uri="{FF2B5EF4-FFF2-40B4-BE49-F238E27FC236}">
                <a16:creationId xmlns:a16="http://schemas.microsoft.com/office/drawing/2014/main" id="{D1E1368B-2735-4FA2-A8B2-39186217E8C4}"/>
              </a:ext>
            </a:extLst>
          </p:cNvPr>
          <p:cNvGrpSpPr/>
          <p:nvPr/>
        </p:nvGrpSpPr>
        <p:grpSpPr bwMode="gray">
          <a:xfrm>
            <a:off x="6393222" y="2180176"/>
            <a:ext cx="4762525" cy="3547201"/>
            <a:chOff x="5732942" y="1387762"/>
            <a:chExt cx="6573897" cy="4896338"/>
          </a:xfrm>
        </p:grpSpPr>
        <p:sp>
          <p:nvSpPr>
            <p:cNvPr id="117" name="梯形 52">
              <a:extLst>
                <a:ext uri="{FF2B5EF4-FFF2-40B4-BE49-F238E27FC236}">
                  <a16:creationId xmlns:a16="http://schemas.microsoft.com/office/drawing/2014/main" id="{0553BCAE-1A68-4DC2-8230-C440C547F0E6}"/>
                </a:ext>
              </a:extLst>
            </p:cNvPr>
            <p:cNvSpPr/>
            <p:nvPr/>
          </p:nvSpPr>
          <p:spPr bwMode="gray">
            <a:xfrm>
              <a:off x="5732942" y="3585825"/>
              <a:ext cx="6573897" cy="2698275"/>
            </a:xfrm>
            <a:prstGeom prst="trapezoid">
              <a:avLst>
                <a:gd name="adj" fmla="val 22961"/>
              </a:avLst>
            </a:prstGeom>
            <a:gradFill flip="none" rotWithShape="1">
              <a:gsLst>
                <a:gs pos="0">
                  <a:schemeClr val="bg1"/>
                </a:gs>
                <a:gs pos="100000">
                  <a:srgbClr val="00B0F0">
                    <a:alpha val="26000"/>
                  </a:srgbClr>
                </a:gs>
              </a:gsLst>
              <a:lin ang="5400000" scaled="1"/>
            </a:gradFill>
            <a:ln>
              <a:gradFill flip="none" rotWithShape="1">
                <a:gsLst>
                  <a:gs pos="0">
                    <a:schemeClr val="accent1">
                      <a:lumMod val="5000"/>
                      <a:lumOff val="95000"/>
                    </a:schemeClr>
                  </a:gs>
                  <a:gs pos="82000">
                    <a:srgbClr val="00B0F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altLang="zh-CN" dirty="0">
                <a:solidFill>
                  <a:prstClr val="white"/>
                </a:solidFill>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18" name="梯形 54">
              <a:extLst>
                <a:ext uri="{FF2B5EF4-FFF2-40B4-BE49-F238E27FC236}">
                  <a16:creationId xmlns:a16="http://schemas.microsoft.com/office/drawing/2014/main" id="{F950DEDF-C331-40EA-8160-E4231FD87F36}"/>
                </a:ext>
              </a:extLst>
            </p:cNvPr>
            <p:cNvSpPr/>
            <p:nvPr/>
          </p:nvSpPr>
          <p:spPr bwMode="gray">
            <a:xfrm>
              <a:off x="5732942" y="1387762"/>
              <a:ext cx="6573897" cy="2271298"/>
            </a:xfrm>
            <a:prstGeom prst="trapezoid">
              <a:avLst>
                <a:gd name="adj" fmla="val 22961"/>
              </a:avLst>
            </a:prstGeom>
            <a:gradFill flip="none" rotWithShape="1">
              <a:gsLst>
                <a:gs pos="0">
                  <a:schemeClr val="bg1"/>
                </a:gs>
                <a:gs pos="100000">
                  <a:srgbClr val="00B0F0">
                    <a:alpha val="26000"/>
                  </a:srgbClr>
                </a:gs>
              </a:gsLst>
              <a:lin ang="5400000" scaled="1"/>
            </a:gradFill>
            <a:ln>
              <a:gradFill flip="none" rotWithShape="1">
                <a:gsLst>
                  <a:gs pos="0">
                    <a:schemeClr val="accent1">
                      <a:lumMod val="5000"/>
                      <a:lumOff val="95000"/>
                    </a:schemeClr>
                  </a:gs>
                  <a:gs pos="82000">
                    <a:srgbClr val="00B0F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altLang="zh-CN" dirty="0">
                <a:solidFill>
                  <a:prstClr val="white"/>
                </a:solidFill>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19" name="梯形 70">
              <a:extLst>
                <a:ext uri="{FF2B5EF4-FFF2-40B4-BE49-F238E27FC236}">
                  <a16:creationId xmlns:a16="http://schemas.microsoft.com/office/drawing/2014/main" id="{929BF1D8-0140-4CCA-967A-7ECF61C01E35}"/>
                </a:ext>
              </a:extLst>
            </p:cNvPr>
            <p:cNvSpPr/>
            <p:nvPr/>
          </p:nvSpPr>
          <p:spPr bwMode="gray">
            <a:xfrm>
              <a:off x="9251299" y="1648596"/>
              <a:ext cx="2702986" cy="1665059"/>
            </a:xfrm>
            <a:prstGeom prst="trapezoid">
              <a:avLst>
                <a:gd name="adj" fmla="val 22668"/>
              </a:avLst>
            </a:prstGeom>
            <a:gradFill flip="none" rotWithShape="1">
              <a:gsLst>
                <a:gs pos="0">
                  <a:schemeClr val="bg1"/>
                </a:gs>
                <a:gs pos="100000">
                  <a:srgbClr val="00B0F0">
                    <a:alpha val="26000"/>
                  </a:srgbClr>
                </a:gs>
              </a:gsLst>
              <a:lin ang="5400000" scaled="1"/>
            </a:gradFill>
            <a:ln>
              <a:gradFill flip="none" rotWithShape="1">
                <a:gsLst>
                  <a:gs pos="0">
                    <a:schemeClr val="accent1">
                      <a:lumMod val="5000"/>
                      <a:lumOff val="95000"/>
                    </a:schemeClr>
                  </a:gs>
                  <a:gs pos="82000">
                    <a:srgbClr val="00B0F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altLang="zh-CN" dirty="0">
                <a:solidFill>
                  <a:prstClr val="white"/>
                </a:solidFill>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20" name="梯形 68">
              <a:extLst>
                <a:ext uri="{FF2B5EF4-FFF2-40B4-BE49-F238E27FC236}">
                  <a16:creationId xmlns:a16="http://schemas.microsoft.com/office/drawing/2014/main" id="{A589963E-3308-4BC4-8444-E41D0EC4E708}"/>
                </a:ext>
              </a:extLst>
            </p:cNvPr>
            <p:cNvSpPr/>
            <p:nvPr/>
          </p:nvSpPr>
          <p:spPr bwMode="gray">
            <a:xfrm>
              <a:off x="6378667" y="1648596"/>
              <a:ext cx="2763743" cy="1665059"/>
            </a:xfrm>
            <a:prstGeom prst="trapezoid">
              <a:avLst>
                <a:gd name="adj" fmla="val 22668"/>
              </a:avLst>
            </a:prstGeom>
            <a:gradFill flip="none" rotWithShape="1">
              <a:gsLst>
                <a:gs pos="0">
                  <a:schemeClr val="bg1"/>
                </a:gs>
                <a:gs pos="100000">
                  <a:srgbClr val="00B0F0">
                    <a:alpha val="26000"/>
                  </a:srgbClr>
                </a:gs>
              </a:gsLst>
              <a:lin ang="5400000" scaled="1"/>
            </a:gradFill>
            <a:ln>
              <a:gradFill flip="none" rotWithShape="1">
                <a:gsLst>
                  <a:gs pos="0">
                    <a:schemeClr val="accent1">
                      <a:lumMod val="5000"/>
                      <a:lumOff val="95000"/>
                    </a:schemeClr>
                  </a:gs>
                  <a:gs pos="82000">
                    <a:srgbClr val="00B0F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altLang="zh-CN" dirty="0">
                <a:solidFill>
                  <a:prstClr val="white"/>
                </a:solidFill>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21" name="矩形 67">
              <a:extLst>
                <a:ext uri="{FF2B5EF4-FFF2-40B4-BE49-F238E27FC236}">
                  <a16:creationId xmlns:a16="http://schemas.microsoft.com/office/drawing/2014/main" id="{224ADCC7-13E4-41CB-BEA1-40EB5EEF565B}"/>
                </a:ext>
              </a:extLst>
            </p:cNvPr>
            <p:cNvSpPr/>
            <p:nvPr/>
          </p:nvSpPr>
          <p:spPr bwMode="gray">
            <a:xfrm>
              <a:off x="5843917" y="3346251"/>
              <a:ext cx="4138878" cy="288010"/>
            </a:xfrm>
            <a:prstGeom prst="rect">
              <a:avLst/>
            </a:prstGeom>
          </p:spPr>
          <p:txBody>
            <a:bodyPr wrap="square" anchor="ctr">
              <a:noAutofit/>
            </a:bodyPr>
            <a:lstStyle/>
            <a:p>
              <a:pPr fontAlgn="ctr"/>
              <a:r>
                <a:rPr lang="en-US" sz="1200" b="1" dirty="0">
                  <a:latin typeface="Huawei Sans" panose="020C0503030203020204" pitchFamily="34" charset="0"/>
                </a:rPr>
                <a:t>Virtual network (overlay network)</a:t>
              </a:r>
              <a:endParaRPr lang="en-US" altLang="zh-CN" sz="1200" b="1" dirty="0">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22" name="矩形 53">
              <a:extLst>
                <a:ext uri="{FF2B5EF4-FFF2-40B4-BE49-F238E27FC236}">
                  <a16:creationId xmlns:a16="http://schemas.microsoft.com/office/drawing/2014/main" id="{6A9DE4E8-28E7-4625-9789-B4CB0BE372AB}"/>
                </a:ext>
              </a:extLst>
            </p:cNvPr>
            <p:cNvSpPr/>
            <p:nvPr/>
          </p:nvSpPr>
          <p:spPr bwMode="gray">
            <a:xfrm>
              <a:off x="5843916" y="5938165"/>
              <a:ext cx="4138878" cy="300288"/>
            </a:xfrm>
            <a:prstGeom prst="rect">
              <a:avLst/>
            </a:prstGeom>
          </p:spPr>
          <p:txBody>
            <a:bodyPr wrap="square" anchor="ctr">
              <a:noAutofit/>
            </a:bodyPr>
            <a:lstStyle/>
            <a:p>
              <a:pPr fontAlgn="ctr"/>
              <a:r>
                <a:rPr lang="en-US" sz="1200" b="1" dirty="0">
                  <a:latin typeface="Huawei Sans" panose="020C0503030203020204" pitchFamily="34" charset="0"/>
                </a:rPr>
                <a:t>Physical network (underlay network)</a:t>
              </a:r>
            </a:p>
          </p:txBody>
        </p:sp>
        <p:pic>
          <p:nvPicPr>
            <p:cNvPr id="123" name="图片 10">
              <a:extLst>
                <a:ext uri="{FF2B5EF4-FFF2-40B4-BE49-F238E27FC236}">
                  <a16:creationId xmlns:a16="http://schemas.microsoft.com/office/drawing/2014/main" id="{85C625ED-A868-42E3-9874-056C345B404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bwMode="gray">
            <a:xfrm>
              <a:off x="7447587" y="4272570"/>
              <a:ext cx="490909" cy="402545"/>
            </a:xfrm>
            <a:prstGeom prst="rect">
              <a:avLst/>
            </a:prstGeom>
          </p:spPr>
        </p:pic>
        <p:grpSp>
          <p:nvGrpSpPr>
            <p:cNvPr id="124" name="组合 13">
              <a:extLst>
                <a:ext uri="{FF2B5EF4-FFF2-40B4-BE49-F238E27FC236}">
                  <a16:creationId xmlns:a16="http://schemas.microsoft.com/office/drawing/2014/main" id="{FB98D3B0-12AF-4193-81CE-D10343970AEB}"/>
                </a:ext>
              </a:extLst>
            </p:cNvPr>
            <p:cNvGrpSpPr/>
            <p:nvPr/>
          </p:nvGrpSpPr>
          <p:grpSpPr bwMode="gray">
            <a:xfrm rot="5400000">
              <a:off x="7745885" y="4624358"/>
              <a:ext cx="1193955" cy="792444"/>
              <a:chOff x="10334607" y="2021997"/>
              <a:chExt cx="877561" cy="443671"/>
            </a:xfrm>
          </p:grpSpPr>
          <p:cxnSp>
            <p:nvCxnSpPr>
              <p:cNvPr id="125" name="直接连接符 14">
                <a:extLst>
                  <a:ext uri="{FF2B5EF4-FFF2-40B4-BE49-F238E27FC236}">
                    <a16:creationId xmlns:a16="http://schemas.microsoft.com/office/drawing/2014/main" id="{8747A867-CBAA-4307-9FE6-8CDB973A233B}"/>
                  </a:ext>
                </a:extLst>
              </p:cNvPr>
              <p:cNvCxnSpPr/>
              <p:nvPr/>
            </p:nvCxnSpPr>
            <p:spPr bwMode="gray">
              <a:xfrm rot="5400000" flipV="1">
                <a:off x="10597466" y="1841013"/>
                <a:ext cx="433716" cy="7956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5">
                <a:extLst>
                  <a:ext uri="{FF2B5EF4-FFF2-40B4-BE49-F238E27FC236}">
                    <a16:creationId xmlns:a16="http://schemas.microsoft.com/office/drawing/2014/main" id="{CE68CE49-CAF8-4802-A666-D346BC88704D}"/>
                  </a:ext>
                </a:extLst>
              </p:cNvPr>
              <p:cNvCxnSpPr/>
              <p:nvPr/>
            </p:nvCxnSpPr>
            <p:spPr bwMode="gray">
              <a:xfrm rot="5400000" flipH="1" flipV="1">
                <a:off x="10518724" y="1837880"/>
                <a:ext cx="433719" cy="80195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6">
                <a:extLst>
                  <a:ext uri="{FF2B5EF4-FFF2-40B4-BE49-F238E27FC236}">
                    <a16:creationId xmlns:a16="http://schemas.microsoft.com/office/drawing/2014/main" id="{D64D7531-D3B6-4706-9D6E-A2D963D4DD39}"/>
                  </a:ext>
                </a:extLst>
              </p:cNvPr>
              <p:cNvCxnSpPr/>
              <p:nvPr/>
            </p:nvCxnSpPr>
            <p:spPr bwMode="gray">
              <a:xfrm rot="5400000" flipH="1">
                <a:off x="10957505" y="2201052"/>
                <a:ext cx="433718" cy="75609"/>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7">
                <a:extLst>
                  <a:ext uri="{FF2B5EF4-FFF2-40B4-BE49-F238E27FC236}">
                    <a16:creationId xmlns:a16="http://schemas.microsoft.com/office/drawing/2014/main" id="{49022454-6C9F-429E-8118-33E411CE0E7C}"/>
                  </a:ext>
                </a:extLst>
              </p:cNvPr>
              <p:cNvCxnSpPr/>
              <p:nvPr/>
            </p:nvCxnSpPr>
            <p:spPr bwMode="gray">
              <a:xfrm rot="5400000" flipH="1" flipV="1">
                <a:off x="10150577" y="2206028"/>
                <a:ext cx="443671" cy="756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pic>
          <p:nvPicPr>
            <p:cNvPr id="129" name="图片 31">
              <a:extLst>
                <a:ext uri="{FF2B5EF4-FFF2-40B4-BE49-F238E27FC236}">
                  <a16:creationId xmlns:a16="http://schemas.microsoft.com/office/drawing/2014/main" id="{DF19FCDE-D1AD-4C04-B3A3-5F77881535F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bwMode="gray">
            <a:xfrm>
              <a:off x="7447587" y="5416285"/>
              <a:ext cx="490909" cy="402545"/>
            </a:xfrm>
            <a:prstGeom prst="rect">
              <a:avLst/>
            </a:prstGeom>
          </p:spPr>
        </p:pic>
        <p:grpSp>
          <p:nvGrpSpPr>
            <p:cNvPr id="130" name="组合 32">
              <a:extLst>
                <a:ext uri="{FF2B5EF4-FFF2-40B4-BE49-F238E27FC236}">
                  <a16:creationId xmlns:a16="http://schemas.microsoft.com/office/drawing/2014/main" id="{8998F342-F526-4BF5-BC19-B1977D41DAD7}"/>
                </a:ext>
              </a:extLst>
            </p:cNvPr>
            <p:cNvGrpSpPr/>
            <p:nvPr/>
          </p:nvGrpSpPr>
          <p:grpSpPr bwMode="gray">
            <a:xfrm rot="16200000">
              <a:off x="9359708" y="4624357"/>
              <a:ext cx="1193955" cy="792444"/>
              <a:chOff x="10334607" y="2021997"/>
              <a:chExt cx="877561" cy="443671"/>
            </a:xfrm>
          </p:grpSpPr>
          <p:cxnSp>
            <p:nvCxnSpPr>
              <p:cNvPr id="139" name="直接连接符 33">
                <a:extLst>
                  <a:ext uri="{FF2B5EF4-FFF2-40B4-BE49-F238E27FC236}">
                    <a16:creationId xmlns:a16="http://schemas.microsoft.com/office/drawing/2014/main" id="{AD292AD8-8FF9-4D32-9FB4-0F60A62D8B7C}"/>
                  </a:ext>
                </a:extLst>
              </p:cNvPr>
              <p:cNvCxnSpPr/>
              <p:nvPr/>
            </p:nvCxnSpPr>
            <p:spPr bwMode="gray">
              <a:xfrm rot="5400000" flipV="1">
                <a:off x="10597466" y="1841013"/>
                <a:ext cx="433716" cy="7956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34">
                <a:extLst>
                  <a:ext uri="{FF2B5EF4-FFF2-40B4-BE49-F238E27FC236}">
                    <a16:creationId xmlns:a16="http://schemas.microsoft.com/office/drawing/2014/main" id="{269B34DC-DE4D-4105-A07B-AB525E60E7E0}"/>
                  </a:ext>
                </a:extLst>
              </p:cNvPr>
              <p:cNvCxnSpPr/>
              <p:nvPr/>
            </p:nvCxnSpPr>
            <p:spPr bwMode="gray">
              <a:xfrm rot="5400000" flipH="1" flipV="1">
                <a:off x="10518724" y="1837880"/>
                <a:ext cx="433719" cy="80195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35">
                <a:extLst>
                  <a:ext uri="{FF2B5EF4-FFF2-40B4-BE49-F238E27FC236}">
                    <a16:creationId xmlns:a16="http://schemas.microsoft.com/office/drawing/2014/main" id="{626AE3CE-BD2C-4532-9EB4-3D5235A7ECFD}"/>
                  </a:ext>
                </a:extLst>
              </p:cNvPr>
              <p:cNvCxnSpPr/>
              <p:nvPr/>
            </p:nvCxnSpPr>
            <p:spPr bwMode="gray">
              <a:xfrm rot="5400000" flipH="1">
                <a:off x="10957505" y="2201052"/>
                <a:ext cx="433718" cy="75609"/>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36">
                <a:extLst>
                  <a:ext uri="{FF2B5EF4-FFF2-40B4-BE49-F238E27FC236}">
                    <a16:creationId xmlns:a16="http://schemas.microsoft.com/office/drawing/2014/main" id="{7C064699-69E7-493A-A6C5-7938743ED8F4}"/>
                  </a:ext>
                </a:extLst>
              </p:cNvPr>
              <p:cNvCxnSpPr/>
              <p:nvPr/>
            </p:nvCxnSpPr>
            <p:spPr bwMode="gray">
              <a:xfrm rot="5400000" flipH="1" flipV="1">
                <a:off x="10150577" y="2206028"/>
                <a:ext cx="443671" cy="756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pic>
          <p:nvPicPr>
            <p:cNvPr id="145" name="图片 37">
              <a:extLst>
                <a:ext uri="{FF2B5EF4-FFF2-40B4-BE49-F238E27FC236}">
                  <a16:creationId xmlns:a16="http://schemas.microsoft.com/office/drawing/2014/main" id="{29484030-5EA6-4F66-B5BD-DDD578A9A7E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bwMode="gray">
            <a:xfrm>
              <a:off x="10372057" y="4272570"/>
              <a:ext cx="490909" cy="402545"/>
            </a:xfrm>
            <a:prstGeom prst="rect">
              <a:avLst/>
            </a:prstGeom>
          </p:spPr>
        </p:pic>
        <p:pic>
          <p:nvPicPr>
            <p:cNvPr id="150" name="图片 38">
              <a:extLst>
                <a:ext uri="{FF2B5EF4-FFF2-40B4-BE49-F238E27FC236}">
                  <a16:creationId xmlns:a16="http://schemas.microsoft.com/office/drawing/2014/main" id="{ED240AC7-94D6-41B5-897B-72689B89399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bwMode="gray">
            <a:xfrm>
              <a:off x="10372057" y="5416285"/>
              <a:ext cx="490909" cy="402545"/>
            </a:xfrm>
            <a:prstGeom prst="rect">
              <a:avLst/>
            </a:prstGeom>
          </p:spPr>
        </p:pic>
        <p:sp>
          <p:nvSpPr>
            <p:cNvPr id="151" name="任意多边形 61">
              <a:extLst>
                <a:ext uri="{FF2B5EF4-FFF2-40B4-BE49-F238E27FC236}">
                  <a16:creationId xmlns:a16="http://schemas.microsoft.com/office/drawing/2014/main" id="{1C111872-7F72-43CA-A6F9-B47F531ECEB5}"/>
                </a:ext>
              </a:extLst>
            </p:cNvPr>
            <p:cNvSpPr/>
            <p:nvPr/>
          </p:nvSpPr>
          <p:spPr bwMode="gray">
            <a:xfrm>
              <a:off x="8734909" y="4253940"/>
              <a:ext cx="975877" cy="563385"/>
            </a:xfrm>
            <a:custGeom>
              <a:avLst/>
              <a:gdLst>
                <a:gd name="connsiteX0" fmla="*/ 556667 w 1304010"/>
                <a:gd name="connsiteY0" fmla="*/ 0 h 871899"/>
                <a:gd name="connsiteX1" fmla="*/ 725733 w 1304010"/>
                <a:gd name="connsiteY1" fmla="*/ 51642 h 871899"/>
                <a:gd name="connsiteX2" fmla="*/ 766358 w 1304010"/>
                <a:gd name="connsiteY2" fmla="*/ 85161 h 871899"/>
                <a:gd name="connsiteX3" fmla="*/ 782904 w 1304010"/>
                <a:gd name="connsiteY3" fmla="*/ 80025 h 871899"/>
                <a:gd name="connsiteX4" fmla="*/ 829585 w 1304010"/>
                <a:gd name="connsiteY4" fmla="*/ 75319 h 871899"/>
                <a:gd name="connsiteX5" fmla="*/ 1043011 w 1304010"/>
                <a:gd name="connsiteY5" fmla="*/ 216788 h 871899"/>
                <a:gd name="connsiteX6" fmla="*/ 1048069 w 1304010"/>
                <a:gd name="connsiteY6" fmla="*/ 241838 h 871899"/>
                <a:gd name="connsiteX7" fmla="*/ 1049965 w 1304010"/>
                <a:gd name="connsiteY7" fmla="*/ 242029 h 871899"/>
                <a:gd name="connsiteX8" fmla="*/ 1304010 w 1304010"/>
                <a:gd name="connsiteY8" fmla="*/ 553732 h 871899"/>
                <a:gd name="connsiteX9" fmla="*/ 1049965 w 1304010"/>
                <a:gd name="connsiteY9" fmla="*/ 865435 h 871899"/>
                <a:gd name="connsiteX10" fmla="*/ 994859 w 1304010"/>
                <a:gd name="connsiteY10" fmla="*/ 870990 h 871899"/>
                <a:gd name="connsiteX11" fmla="*/ 994859 w 1304010"/>
                <a:gd name="connsiteY11" fmla="*/ 871898 h 871899"/>
                <a:gd name="connsiteX12" fmla="*/ 985853 w 1304010"/>
                <a:gd name="connsiteY12" fmla="*/ 871898 h 871899"/>
                <a:gd name="connsiteX13" fmla="*/ 985843 w 1304010"/>
                <a:gd name="connsiteY13" fmla="*/ 871899 h 871899"/>
                <a:gd name="connsiteX14" fmla="*/ 985833 w 1304010"/>
                <a:gd name="connsiteY14" fmla="*/ 871898 h 871899"/>
                <a:gd name="connsiteX15" fmla="*/ 351518 w 1304010"/>
                <a:gd name="connsiteY15" fmla="*/ 871898 h 871899"/>
                <a:gd name="connsiteX16" fmla="*/ 347099 w 1304010"/>
                <a:gd name="connsiteY16" fmla="*/ 871898 h 871899"/>
                <a:gd name="connsiteX17" fmla="*/ 347099 w 1304010"/>
                <a:gd name="connsiteY17" fmla="*/ 871463 h 871899"/>
                <a:gd name="connsiteX18" fmla="*/ 280675 w 1304010"/>
                <a:gd name="connsiteY18" fmla="*/ 864925 h 871899"/>
                <a:gd name="connsiteX19" fmla="*/ 0 w 1304010"/>
                <a:gd name="connsiteY19" fmla="*/ 528693 h 871899"/>
                <a:gd name="connsiteX20" fmla="*/ 214691 w 1304010"/>
                <a:gd name="connsiteY20" fmla="*/ 212459 h 871899"/>
                <a:gd name="connsiteX21" fmla="*/ 275108 w 1304010"/>
                <a:gd name="connsiteY21" fmla="*/ 194148 h 871899"/>
                <a:gd name="connsiteX22" fmla="*/ 278046 w 1304010"/>
                <a:gd name="connsiteY22" fmla="*/ 184683 h 871899"/>
                <a:gd name="connsiteX23" fmla="*/ 556667 w 1304010"/>
                <a:gd name="connsiteY23" fmla="*/ 0 h 87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04010" h="871899">
                  <a:moveTo>
                    <a:pt x="556667" y="0"/>
                  </a:moveTo>
                  <a:cubicBezTo>
                    <a:pt x="619293" y="0"/>
                    <a:pt x="677472" y="19038"/>
                    <a:pt x="725733" y="51642"/>
                  </a:cubicBezTo>
                  <a:lnTo>
                    <a:pt x="766358" y="85161"/>
                  </a:lnTo>
                  <a:lnTo>
                    <a:pt x="782904" y="80025"/>
                  </a:lnTo>
                  <a:cubicBezTo>
                    <a:pt x="797982" y="76940"/>
                    <a:pt x="813594" y="75319"/>
                    <a:pt x="829585" y="75319"/>
                  </a:cubicBezTo>
                  <a:cubicBezTo>
                    <a:pt x="925529" y="75319"/>
                    <a:pt x="1007848" y="133653"/>
                    <a:pt x="1043011" y="216788"/>
                  </a:cubicBezTo>
                  <a:lnTo>
                    <a:pt x="1048069" y="241838"/>
                  </a:lnTo>
                  <a:lnTo>
                    <a:pt x="1049965" y="242029"/>
                  </a:lnTo>
                  <a:cubicBezTo>
                    <a:pt x="1194948" y="271697"/>
                    <a:pt x="1304010" y="399978"/>
                    <a:pt x="1304010" y="553732"/>
                  </a:cubicBezTo>
                  <a:cubicBezTo>
                    <a:pt x="1304010" y="707486"/>
                    <a:pt x="1194948" y="835767"/>
                    <a:pt x="1049965" y="865435"/>
                  </a:cubicBezTo>
                  <a:lnTo>
                    <a:pt x="994859" y="870990"/>
                  </a:lnTo>
                  <a:lnTo>
                    <a:pt x="994859" y="871898"/>
                  </a:lnTo>
                  <a:lnTo>
                    <a:pt x="985853" y="871898"/>
                  </a:lnTo>
                  <a:lnTo>
                    <a:pt x="985843" y="871899"/>
                  </a:lnTo>
                  <a:lnTo>
                    <a:pt x="985833" y="871898"/>
                  </a:lnTo>
                  <a:lnTo>
                    <a:pt x="351518" y="871898"/>
                  </a:lnTo>
                  <a:lnTo>
                    <a:pt x="347099" y="871898"/>
                  </a:lnTo>
                  <a:lnTo>
                    <a:pt x="347099" y="871463"/>
                  </a:lnTo>
                  <a:lnTo>
                    <a:pt x="280675" y="864925"/>
                  </a:lnTo>
                  <a:cubicBezTo>
                    <a:pt x="120494" y="832923"/>
                    <a:pt x="0" y="694547"/>
                    <a:pt x="0" y="528693"/>
                  </a:cubicBezTo>
                  <a:cubicBezTo>
                    <a:pt x="0" y="386533"/>
                    <a:pt x="88526" y="264560"/>
                    <a:pt x="214691" y="212459"/>
                  </a:cubicBezTo>
                  <a:lnTo>
                    <a:pt x="275108" y="194148"/>
                  </a:lnTo>
                  <a:lnTo>
                    <a:pt x="278046" y="184683"/>
                  </a:lnTo>
                  <a:cubicBezTo>
                    <a:pt x="323950" y="76153"/>
                    <a:pt x="431416" y="0"/>
                    <a:pt x="556667"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400" b="1" dirty="0">
                  <a:latin typeface="Huawei Sans" panose="020C0503030203020204" pitchFamily="34" charset="0"/>
                </a:rPr>
                <a:t>MPLS</a:t>
              </a:r>
              <a:endParaRPr lang="en-US" altLang="zh-CN" sz="1400" b="1" dirty="0">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52" name="任意多边形 62">
              <a:extLst>
                <a:ext uri="{FF2B5EF4-FFF2-40B4-BE49-F238E27FC236}">
                  <a16:creationId xmlns:a16="http://schemas.microsoft.com/office/drawing/2014/main" id="{710873F7-D649-45D8-BC34-9A559733BAEC}"/>
                </a:ext>
              </a:extLst>
            </p:cNvPr>
            <p:cNvSpPr/>
            <p:nvPr/>
          </p:nvSpPr>
          <p:spPr bwMode="gray">
            <a:xfrm>
              <a:off x="8590348" y="5113225"/>
              <a:ext cx="1081672" cy="563385"/>
            </a:xfrm>
            <a:custGeom>
              <a:avLst/>
              <a:gdLst>
                <a:gd name="connsiteX0" fmla="*/ 556667 w 1304010"/>
                <a:gd name="connsiteY0" fmla="*/ 0 h 871899"/>
                <a:gd name="connsiteX1" fmla="*/ 725733 w 1304010"/>
                <a:gd name="connsiteY1" fmla="*/ 51642 h 871899"/>
                <a:gd name="connsiteX2" fmla="*/ 766358 w 1304010"/>
                <a:gd name="connsiteY2" fmla="*/ 85161 h 871899"/>
                <a:gd name="connsiteX3" fmla="*/ 782904 w 1304010"/>
                <a:gd name="connsiteY3" fmla="*/ 80025 h 871899"/>
                <a:gd name="connsiteX4" fmla="*/ 829585 w 1304010"/>
                <a:gd name="connsiteY4" fmla="*/ 75319 h 871899"/>
                <a:gd name="connsiteX5" fmla="*/ 1043011 w 1304010"/>
                <a:gd name="connsiteY5" fmla="*/ 216788 h 871899"/>
                <a:gd name="connsiteX6" fmla="*/ 1048069 w 1304010"/>
                <a:gd name="connsiteY6" fmla="*/ 241838 h 871899"/>
                <a:gd name="connsiteX7" fmla="*/ 1049965 w 1304010"/>
                <a:gd name="connsiteY7" fmla="*/ 242029 h 871899"/>
                <a:gd name="connsiteX8" fmla="*/ 1304010 w 1304010"/>
                <a:gd name="connsiteY8" fmla="*/ 553732 h 871899"/>
                <a:gd name="connsiteX9" fmla="*/ 1049965 w 1304010"/>
                <a:gd name="connsiteY9" fmla="*/ 865435 h 871899"/>
                <a:gd name="connsiteX10" fmla="*/ 994859 w 1304010"/>
                <a:gd name="connsiteY10" fmla="*/ 870990 h 871899"/>
                <a:gd name="connsiteX11" fmla="*/ 994859 w 1304010"/>
                <a:gd name="connsiteY11" fmla="*/ 871898 h 871899"/>
                <a:gd name="connsiteX12" fmla="*/ 985853 w 1304010"/>
                <a:gd name="connsiteY12" fmla="*/ 871898 h 871899"/>
                <a:gd name="connsiteX13" fmla="*/ 985843 w 1304010"/>
                <a:gd name="connsiteY13" fmla="*/ 871899 h 871899"/>
                <a:gd name="connsiteX14" fmla="*/ 985833 w 1304010"/>
                <a:gd name="connsiteY14" fmla="*/ 871898 h 871899"/>
                <a:gd name="connsiteX15" fmla="*/ 351518 w 1304010"/>
                <a:gd name="connsiteY15" fmla="*/ 871898 h 871899"/>
                <a:gd name="connsiteX16" fmla="*/ 347099 w 1304010"/>
                <a:gd name="connsiteY16" fmla="*/ 871898 h 871899"/>
                <a:gd name="connsiteX17" fmla="*/ 347099 w 1304010"/>
                <a:gd name="connsiteY17" fmla="*/ 871463 h 871899"/>
                <a:gd name="connsiteX18" fmla="*/ 280675 w 1304010"/>
                <a:gd name="connsiteY18" fmla="*/ 864925 h 871899"/>
                <a:gd name="connsiteX19" fmla="*/ 0 w 1304010"/>
                <a:gd name="connsiteY19" fmla="*/ 528693 h 871899"/>
                <a:gd name="connsiteX20" fmla="*/ 214691 w 1304010"/>
                <a:gd name="connsiteY20" fmla="*/ 212459 h 871899"/>
                <a:gd name="connsiteX21" fmla="*/ 275108 w 1304010"/>
                <a:gd name="connsiteY21" fmla="*/ 194148 h 871899"/>
                <a:gd name="connsiteX22" fmla="*/ 278046 w 1304010"/>
                <a:gd name="connsiteY22" fmla="*/ 184683 h 871899"/>
                <a:gd name="connsiteX23" fmla="*/ 556667 w 1304010"/>
                <a:gd name="connsiteY23" fmla="*/ 0 h 87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04010" h="871899">
                  <a:moveTo>
                    <a:pt x="556667" y="0"/>
                  </a:moveTo>
                  <a:cubicBezTo>
                    <a:pt x="619293" y="0"/>
                    <a:pt x="677472" y="19038"/>
                    <a:pt x="725733" y="51642"/>
                  </a:cubicBezTo>
                  <a:lnTo>
                    <a:pt x="766358" y="85161"/>
                  </a:lnTo>
                  <a:lnTo>
                    <a:pt x="782904" y="80025"/>
                  </a:lnTo>
                  <a:cubicBezTo>
                    <a:pt x="797982" y="76940"/>
                    <a:pt x="813594" y="75319"/>
                    <a:pt x="829585" y="75319"/>
                  </a:cubicBezTo>
                  <a:cubicBezTo>
                    <a:pt x="925529" y="75319"/>
                    <a:pt x="1007848" y="133653"/>
                    <a:pt x="1043011" y="216788"/>
                  </a:cubicBezTo>
                  <a:lnTo>
                    <a:pt x="1048069" y="241838"/>
                  </a:lnTo>
                  <a:lnTo>
                    <a:pt x="1049965" y="242029"/>
                  </a:lnTo>
                  <a:cubicBezTo>
                    <a:pt x="1194948" y="271697"/>
                    <a:pt x="1304010" y="399978"/>
                    <a:pt x="1304010" y="553732"/>
                  </a:cubicBezTo>
                  <a:cubicBezTo>
                    <a:pt x="1304010" y="707486"/>
                    <a:pt x="1194948" y="835767"/>
                    <a:pt x="1049965" y="865435"/>
                  </a:cubicBezTo>
                  <a:lnTo>
                    <a:pt x="994859" y="870990"/>
                  </a:lnTo>
                  <a:lnTo>
                    <a:pt x="994859" y="871898"/>
                  </a:lnTo>
                  <a:lnTo>
                    <a:pt x="985853" y="871898"/>
                  </a:lnTo>
                  <a:lnTo>
                    <a:pt x="985843" y="871899"/>
                  </a:lnTo>
                  <a:lnTo>
                    <a:pt x="985833" y="871898"/>
                  </a:lnTo>
                  <a:lnTo>
                    <a:pt x="351518" y="871898"/>
                  </a:lnTo>
                  <a:lnTo>
                    <a:pt x="347099" y="871898"/>
                  </a:lnTo>
                  <a:lnTo>
                    <a:pt x="347099" y="871463"/>
                  </a:lnTo>
                  <a:lnTo>
                    <a:pt x="280675" y="864925"/>
                  </a:lnTo>
                  <a:cubicBezTo>
                    <a:pt x="120494" y="832923"/>
                    <a:pt x="0" y="694547"/>
                    <a:pt x="0" y="528693"/>
                  </a:cubicBezTo>
                  <a:cubicBezTo>
                    <a:pt x="0" y="386533"/>
                    <a:pt x="88526" y="264560"/>
                    <a:pt x="214691" y="212459"/>
                  </a:cubicBezTo>
                  <a:lnTo>
                    <a:pt x="275108" y="194148"/>
                  </a:lnTo>
                  <a:lnTo>
                    <a:pt x="278046" y="184683"/>
                  </a:lnTo>
                  <a:cubicBezTo>
                    <a:pt x="323950" y="76153"/>
                    <a:pt x="431416" y="0"/>
                    <a:pt x="556667"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200" b="1" dirty="0">
                  <a:latin typeface="Huawei Sans" panose="020C0503030203020204" pitchFamily="34" charset="0"/>
                </a:rPr>
                <a:t>Internet</a:t>
              </a:r>
              <a:endParaRPr lang="en-US" altLang="zh-CN" sz="1200" b="1" dirty="0">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pic>
          <p:nvPicPr>
            <p:cNvPr id="153" name="图片 63">
              <a:extLst>
                <a:ext uri="{FF2B5EF4-FFF2-40B4-BE49-F238E27FC236}">
                  <a16:creationId xmlns:a16="http://schemas.microsoft.com/office/drawing/2014/main" id="{19AAB44D-9B10-4455-94CC-134A3840C4C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gray">
            <a:xfrm>
              <a:off x="6763483" y="2099067"/>
              <a:ext cx="324000" cy="265680"/>
            </a:xfrm>
            <a:prstGeom prst="rect">
              <a:avLst/>
            </a:prstGeom>
          </p:spPr>
        </p:pic>
        <p:pic>
          <p:nvPicPr>
            <p:cNvPr id="154" name="图片 64">
              <a:extLst>
                <a:ext uri="{FF2B5EF4-FFF2-40B4-BE49-F238E27FC236}">
                  <a16:creationId xmlns:a16="http://schemas.microsoft.com/office/drawing/2014/main" id="{2BB8CF2D-7CCF-44C7-AE82-443C10096FB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gray">
            <a:xfrm>
              <a:off x="6763483" y="2939555"/>
              <a:ext cx="324000" cy="265680"/>
            </a:xfrm>
            <a:prstGeom prst="rect">
              <a:avLst/>
            </a:prstGeom>
          </p:spPr>
        </p:pic>
        <p:pic>
          <p:nvPicPr>
            <p:cNvPr id="155" name="图片 65">
              <a:extLst>
                <a:ext uri="{FF2B5EF4-FFF2-40B4-BE49-F238E27FC236}">
                  <a16:creationId xmlns:a16="http://schemas.microsoft.com/office/drawing/2014/main" id="{3E9AD406-549A-42AC-BC9A-0572CDFAD46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gray">
            <a:xfrm>
              <a:off x="8395240" y="2099067"/>
              <a:ext cx="324000" cy="265680"/>
            </a:xfrm>
            <a:prstGeom prst="rect">
              <a:avLst/>
            </a:prstGeom>
          </p:spPr>
        </p:pic>
        <p:pic>
          <p:nvPicPr>
            <p:cNvPr id="156" name="图片 66">
              <a:extLst>
                <a:ext uri="{FF2B5EF4-FFF2-40B4-BE49-F238E27FC236}">
                  <a16:creationId xmlns:a16="http://schemas.microsoft.com/office/drawing/2014/main" id="{AC5833D3-5330-4F90-8B3E-AF2475B70AD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gray">
            <a:xfrm>
              <a:off x="8395240" y="2939555"/>
              <a:ext cx="324000" cy="265680"/>
            </a:xfrm>
            <a:prstGeom prst="rect">
              <a:avLst/>
            </a:prstGeom>
          </p:spPr>
        </p:pic>
        <p:cxnSp>
          <p:nvCxnSpPr>
            <p:cNvPr id="157" name="直接连接符 69">
              <a:extLst>
                <a:ext uri="{FF2B5EF4-FFF2-40B4-BE49-F238E27FC236}">
                  <a16:creationId xmlns:a16="http://schemas.microsoft.com/office/drawing/2014/main" id="{F5EC61D7-8388-403C-9AA1-F56BE3744AD4}"/>
                </a:ext>
              </a:extLst>
            </p:cNvPr>
            <p:cNvCxnSpPr>
              <a:stCxn id="153" idx="3"/>
              <a:endCxn id="155" idx="1"/>
            </p:cNvCxnSpPr>
            <p:nvPr/>
          </p:nvCxnSpPr>
          <p:spPr bwMode="gray">
            <a:xfrm>
              <a:off x="7087483" y="2231907"/>
              <a:ext cx="1307757" cy="0"/>
            </a:xfrm>
            <a:prstGeom prst="line">
              <a:avLst/>
            </a:prstGeom>
            <a:noFill/>
            <a:ln w="38100">
              <a:solidFill>
                <a:srgbClr val="EC7061">
                  <a:alpha val="50000"/>
                </a:srgbClr>
              </a:solidFill>
              <a:prstDash val="solid"/>
              <a:headEnd type="triangle" w="sm" len="med"/>
              <a:tailEnd type="triangle" w="sm" len="med"/>
            </a:ln>
          </p:spPr>
          <p:style>
            <a:lnRef idx="2">
              <a:schemeClr val="accent1">
                <a:shade val="50000"/>
              </a:schemeClr>
            </a:lnRef>
            <a:fillRef idx="1">
              <a:schemeClr val="accent1"/>
            </a:fillRef>
            <a:effectRef idx="0">
              <a:schemeClr val="accent1"/>
            </a:effectRef>
            <a:fontRef idx="minor">
              <a:schemeClr val="lt1"/>
            </a:fontRef>
          </p:style>
        </p:cxnSp>
        <p:cxnSp>
          <p:nvCxnSpPr>
            <p:cNvPr id="158" name="直接连接符 72">
              <a:extLst>
                <a:ext uri="{FF2B5EF4-FFF2-40B4-BE49-F238E27FC236}">
                  <a16:creationId xmlns:a16="http://schemas.microsoft.com/office/drawing/2014/main" id="{762AF539-2B83-460F-A29C-1CA2357A0467}"/>
                </a:ext>
              </a:extLst>
            </p:cNvPr>
            <p:cNvCxnSpPr>
              <a:stCxn id="153" idx="3"/>
              <a:endCxn id="156" idx="1"/>
            </p:cNvCxnSpPr>
            <p:nvPr/>
          </p:nvCxnSpPr>
          <p:spPr bwMode="gray">
            <a:xfrm>
              <a:off x="7087483" y="2231907"/>
              <a:ext cx="1307757" cy="840488"/>
            </a:xfrm>
            <a:prstGeom prst="line">
              <a:avLst/>
            </a:prstGeom>
            <a:noFill/>
            <a:ln w="38100">
              <a:solidFill>
                <a:srgbClr val="EC7061">
                  <a:alpha val="50000"/>
                </a:srgbClr>
              </a:solidFill>
              <a:prstDash val="solid"/>
              <a:headEnd type="triangle" w="sm" len="med"/>
              <a:tailEnd type="triangle" w="sm" len="med"/>
            </a:ln>
          </p:spPr>
          <p:style>
            <a:lnRef idx="2">
              <a:schemeClr val="accent1">
                <a:shade val="50000"/>
              </a:schemeClr>
            </a:lnRef>
            <a:fillRef idx="1">
              <a:schemeClr val="accent1"/>
            </a:fillRef>
            <a:effectRef idx="0">
              <a:schemeClr val="accent1"/>
            </a:effectRef>
            <a:fontRef idx="minor">
              <a:schemeClr val="lt1"/>
            </a:fontRef>
          </p:style>
        </p:cxnSp>
        <p:cxnSp>
          <p:nvCxnSpPr>
            <p:cNvPr id="159" name="直接连接符 75">
              <a:extLst>
                <a:ext uri="{FF2B5EF4-FFF2-40B4-BE49-F238E27FC236}">
                  <a16:creationId xmlns:a16="http://schemas.microsoft.com/office/drawing/2014/main" id="{8C41CF2D-F0B1-4BB0-9551-144BB22A258D}"/>
                </a:ext>
              </a:extLst>
            </p:cNvPr>
            <p:cNvCxnSpPr>
              <a:stCxn id="154" idx="3"/>
              <a:endCxn id="155" idx="1"/>
            </p:cNvCxnSpPr>
            <p:nvPr/>
          </p:nvCxnSpPr>
          <p:spPr bwMode="gray">
            <a:xfrm flipV="1">
              <a:off x="7087483" y="2231907"/>
              <a:ext cx="1307757" cy="840488"/>
            </a:xfrm>
            <a:prstGeom prst="line">
              <a:avLst/>
            </a:prstGeom>
            <a:noFill/>
            <a:ln w="38100">
              <a:solidFill>
                <a:srgbClr val="EC7061">
                  <a:alpha val="50000"/>
                </a:srgbClr>
              </a:solidFill>
              <a:prstDash val="solid"/>
              <a:headEnd type="triangle" w="sm" len="med"/>
              <a:tailEnd type="triangle" w="sm" len="med"/>
            </a:ln>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78">
              <a:extLst>
                <a:ext uri="{FF2B5EF4-FFF2-40B4-BE49-F238E27FC236}">
                  <a16:creationId xmlns:a16="http://schemas.microsoft.com/office/drawing/2014/main" id="{24D7BA57-5EAF-4959-B84B-C2EED52F62B5}"/>
                </a:ext>
              </a:extLst>
            </p:cNvPr>
            <p:cNvCxnSpPr>
              <a:stCxn id="154" idx="3"/>
              <a:endCxn id="156" idx="1"/>
            </p:cNvCxnSpPr>
            <p:nvPr/>
          </p:nvCxnSpPr>
          <p:spPr bwMode="gray">
            <a:xfrm>
              <a:off x="7087483" y="3072395"/>
              <a:ext cx="1307757" cy="0"/>
            </a:xfrm>
            <a:prstGeom prst="line">
              <a:avLst/>
            </a:prstGeom>
            <a:noFill/>
            <a:ln w="38100">
              <a:solidFill>
                <a:srgbClr val="EC7061">
                  <a:alpha val="50000"/>
                </a:srgbClr>
              </a:solidFill>
              <a:prstDash val="solid"/>
              <a:headEnd type="triangle" w="sm" len="med"/>
              <a:tailEnd type="triangle" w="sm" len="med"/>
            </a:ln>
          </p:spPr>
          <p:style>
            <a:lnRef idx="2">
              <a:schemeClr val="accent1">
                <a:shade val="50000"/>
              </a:schemeClr>
            </a:lnRef>
            <a:fillRef idx="1">
              <a:schemeClr val="accent1"/>
            </a:fillRef>
            <a:effectRef idx="0">
              <a:schemeClr val="accent1"/>
            </a:effectRef>
            <a:fontRef idx="minor">
              <a:schemeClr val="lt1"/>
            </a:fontRef>
          </p:style>
        </p:cxnSp>
        <p:sp>
          <p:nvSpPr>
            <p:cNvPr id="161" name="任意多边形 85">
              <a:extLst>
                <a:ext uri="{FF2B5EF4-FFF2-40B4-BE49-F238E27FC236}">
                  <a16:creationId xmlns:a16="http://schemas.microsoft.com/office/drawing/2014/main" id="{E9E64764-8F59-457D-AA7A-B7795F30C8F6}"/>
                </a:ext>
              </a:extLst>
            </p:cNvPr>
            <p:cNvSpPr/>
            <p:nvPr/>
          </p:nvSpPr>
          <p:spPr bwMode="gray">
            <a:xfrm flipV="1">
              <a:off x="7178596" y="2368107"/>
              <a:ext cx="212444" cy="606432"/>
            </a:xfrm>
            <a:custGeom>
              <a:avLst/>
              <a:gdLst>
                <a:gd name="connsiteX0" fmla="*/ 0 w 2325950"/>
                <a:gd name="connsiteY0" fmla="*/ 142043 h 142043"/>
                <a:gd name="connsiteX1" fmla="*/ 2325950 w 2325950"/>
                <a:gd name="connsiteY1" fmla="*/ 0 h 142043"/>
                <a:gd name="connsiteX0" fmla="*/ 0 w 2325950"/>
                <a:gd name="connsiteY0" fmla="*/ 142043 h 230522"/>
                <a:gd name="connsiteX1" fmla="*/ 2325950 w 2325950"/>
                <a:gd name="connsiteY1" fmla="*/ 0 h 230522"/>
                <a:gd name="connsiteX0" fmla="*/ 0 w 2319807"/>
                <a:gd name="connsiteY0" fmla="*/ 101074 h 197014"/>
                <a:gd name="connsiteX1" fmla="*/ 2319807 w 2319807"/>
                <a:gd name="connsiteY1" fmla="*/ 0 h 197014"/>
                <a:gd name="connsiteX0" fmla="*/ 0 w 2319807"/>
                <a:gd name="connsiteY0" fmla="*/ 101074 h 263545"/>
                <a:gd name="connsiteX1" fmla="*/ 2319807 w 2319807"/>
                <a:gd name="connsiteY1" fmla="*/ 0 h 263545"/>
                <a:gd name="connsiteX0" fmla="*/ 0 w 2319807"/>
                <a:gd name="connsiteY0" fmla="*/ 101074 h 252305"/>
                <a:gd name="connsiteX1" fmla="*/ 2319807 w 2319807"/>
                <a:gd name="connsiteY1" fmla="*/ 0 h 252305"/>
                <a:gd name="connsiteX0" fmla="*/ 0 w 2325950"/>
                <a:gd name="connsiteY0" fmla="*/ 41896 h 220694"/>
                <a:gd name="connsiteX1" fmla="*/ 2325950 w 2325950"/>
                <a:gd name="connsiteY1" fmla="*/ 0 h 220694"/>
                <a:gd name="connsiteX0" fmla="*/ 0 w 2315711"/>
                <a:gd name="connsiteY0" fmla="*/ 37345 h 218468"/>
                <a:gd name="connsiteX1" fmla="*/ 2315711 w 2315711"/>
                <a:gd name="connsiteY1" fmla="*/ 0 h 218468"/>
                <a:gd name="connsiteX0" fmla="*/ 0 w 2315711"/>
                <a:gd name="connsiteY0" fmla="*/ 37345 h 280741"/>
                <a:gd name="connsiteX1" fmla="*/ 2315711 w 2315711"/>
                <a:gd name="connsiteY1" fmla="*/ 0 h 280741"/>
                <a:gd name="connsiteX0" fmla="*/ 0 w 2315711"/>
                <a:gd name="connsiteY0" fmla="*/ 37345 h 277709"/>
                <a:gd name="connsiteX1" fmla="*/ 2315711 w 2315711"/>
                <a:gd name="connsiteY1" fmla="*/ 0 h 277709"/>
                <a:gd name="connsiteX0" fmla="*/ 0 w 2257352"/>
                <a:gd name="connsiteY0" fmla="*/ 102213 h 317376"/>
                <a:gd name="connsiteX1" fmla="*/ 2257352 w 2257352"/>
                <a:gd name="connsiteY1" fmla="*/ 0 h 317376"/>
                <a:gd name="connsiteX0" fmla="*/ 0 w 2257352"/>
                <a:gd name="connsiteY0" fmla="*/ 102213 h 288147"/>
                <a:gd name="connsiteX1" fmla="*/ 2257352 w 2257352"/>
                <a:gd name="connsiteY1" fmla="*/ 0 h 288147"/>
                <a:gd name="connsiteX0" fmla="*/ 0 w 2251209"/>
                <a:gd name="connsiteY0" fmla="*/ 303646 h 432374"/>
                <a:gd name="connsiteX1" fmla="*/ 2251209 w 2251209"/>
                <a:gd name="connsiteY1" fmla="*/ 0 h 432374"/>
                <a:gd name="connsiteX0" fmla="*/ 0 w 475872"/>
                <a:gd name="connsiteY0" fmla="*/ 0 h 294149"/>
                <a:gd name="connsiteX1" fmla="*/ 475872 w 475872"/>
                <a:gd name="connsiteY1" fmla="*/ 112875 h 294149"/>
                <a:gd name="connsiteX0" fmla="*/ 342338 w 818210"/>
                <a:gd name="connsiteY0" fmla="*/ 0 h 421763"/>
                <a:gd name="connsiteX1" fmla="*/ 818210 w 818210"/>
                <a:gd name="connsiteY1" fmla="*/ 112875 h 421763"/>
                <a:gd name="connsiteX0" fmla="*/ 583728 w 583727"/>
                <a:gd name="connsiteY0" fmla="*/ 0 h 596411"/>
                <a:gd name="connsiteX1" fmla="*/ 436082 w 583727"/>
                <a:gd name="connsiteY1" fmla="*/ 420145 h 596411"/>
                <a:gd name="connsiteX0" fmla="*/ 770018 w 770018"/>
                <a:gd name="connsiteY0" fmla="*/ 0 h 541654"/>
                <a:gd name="connsiteX1" fmla="*/ 622372 w 770018"/>
                <a:gd name="connsiteY1" fmla="*/ 420145 h 541654"/>
                <a:gd name="connsiteX0" fmla="*/ 714256 w 714256"/>
                <a:gd name="connsiteY0" fmla="*/ 0 h 768254"/>
                <a:gd name="connsiteX1" fmla="*/ 701756 w 714256"/>
                <a:gd name="connsiteY1" fmla="*/ 683032 h 768254"/>
                <a:gd name="connsiteX0" fmla="*/ 711387 w 711387"/>
                <a:gd name="connsiteY0" fmla="*/ 0 h 683032"/>
                <a:gd name="connsiteX1" fmla="*/ 698887 w 711387"/>
                <a:gd name="connsiteY1" fmla="*/ 683032 h 683032"/>
                <a:gd name="connsiteX0" fmla="*/ 697354 w 721712"/>
                <a:gd name="connsiteY0" fmla="*/ 0 h 747900"/>
                <a:gd name="connsiteX1" fmla="*/ 721712 w 721712"/>
                <a:gd name="connsiteY1" fmla="*/ 747900 h 747900"/>
                <a:gd name="connsiteX0" fmla="*/ 637007 w 834984"/>
                <a:gd name="connsiteY0" fmla="*/ 0 h 1046424"/>
                <a:gd name="connsiteX1" fmla="*/ 834984 w 834984"/>
                <a:gd name="connsiteY1" fmla="*/ 1046424 h 1046424"/>
                <a:gd name="connsiteX0" fmla="*/ 673380 w 871357"/>
                <a:gd name="connsiteY0" fmla="*/ 0 h 1046424"/>
                <a:gd name="connsiteX1" fmla="*/ 871357 w 871357"/>
                <a:gd name="connsiteY1" fmla="*/ 1046424 h 1046424"/>
                <a:gd name="connsiteX0" fmla="*/ 669401 w 867378"/>
                <a:gd name="connsiteY0" fmla="*/ 0 h 1046424"/>
                <a:gd name="connsiteX1" fmla="*/ 867378 w 867378"/>
                <a:gd name="connsiteY1" fmla="*/ 1046424 h 1046424"/>
                <a:gd name="connsiteX0" fmla="*/ 647599 w 845576"/>
                <a:gd name="connsiteY0" fmla="*/ 0 h 1046424"/>
                <a:gd name="connsiteX1" fmla="*/ 845576 w 845576"/>
                <a:gd name="connsiteY1" fmla="*/ 1046424 h 1046424"/>
                <a:gd name="connsiteX0" fmla="*/ 625203 w 893188"/>
                <a:gd name="connsiteY0" fmla="*/ 0 h 1074978"/>
                <a:gd name="connsiteX1" fmla="*/ 893188 w 893188"/>
                <a:gd name="connsiteY1" fmla="*/ 1074978 h 1074978"/>
                <a:gd name="connsiteX0" fmla="*/ 625203 w 893188"/>
                <a:gd name="connsiteY0" fmla="*/ 0 h 997102"/>
                <a:gd name="connsiteX1" fmla="*/ 893188 w 893188"/>
                <a:gd name="connsiteY1" fmla="*/ 997102 h 997102"/>
                <a:gd name="connsiteX0" fmla="*/ 627821 w 887405"/>
                <a:gd name="connsiteY0" fmla="*/ 0 h 1004890"/>
                <a:gd name="connsiteX1" fmla="*/ 887405 w 887405"/>
                <a:gd name="connsiteY1" fmla="*/ 1004890 h 1004890"/>
                <a:gd name="connsiteX0" fmla="*/ 610722 w 926312"/>
                <a:gd name="connsiteY0" fmla="*/ 0 h 667428"/>
                <a:gd name="connsiteX1" fmla="*/ 926312 w 926312"/>
                <a:gd name="connsiteY1" fmla="*/ 667428 h 667428"/>
                <a:gd name="connsiteX0" fmla="*/ 0 w 315590"/>
                <a:gd name="connsiteY0" fmla="*/ 0 h 667428"/>
                <a:gd name="connsiteX1" fmla="*/ 315590 w 315590"/>
                <a:gd name="connsiteY1" fmla="*/ 667428 h 667428"/>
                <a:gd name="connsiteX0" fmla="*/ 206472 w 295963"/>
                <a:gd name="connsiteY0" fmla="*/ 0 h 631086"/>
                <a:gd name="connsiteX1" fmla="*/ 219629 w 295963"/>
                <a:gd name="connsiteY1" fmla="*/ 631086 h 631086"/>
                <a:gd name="connsiteX0" fmla="*/ 0 w 237291"/>
                <a:gd name="connsiteY0" fmla="*/ 0 h 631086"/>
                <a:gd name="connsiteX1" fmla="*/ 13157 w 237291"/>
                <a:gd name="connsiteY1" fmla="*/ 631086 h 631086"/>
                <a:gd name="connsiteX0" fmla="*/ 0 w 236114"/>
                <a:gd name="connsiteY0" fmla="*/ 0 h 599936"/>
                <a:gd name="connsiteX1" fmla="*/ 10357 w 236114"/>
                <a:gd name="connsiteY1" fmla="*/ 599936 h 599936"/>
                <a:gd name="connsiteX0" fmla="*/ 0 w 224372"/>
                <a:gd name="connsiteY0" fmla="*/ 0 h 599936"/>
                <a:gd name="connsiteX1" fmla="*/ 10357 w 224372"/>
                <a:gd name="connsiteY1" fmla="*/ 599936 h 599936"/>
                <a:gd name="connsiteX0" fmla="*/ 0 w 187373"/>
                <a:gd name="connsiteY0" fmla="*/ 0 h 599936"/>
                <a:gd name="connsiteX1" fmla="*/ 10357 w 187373"/>
                <a:gd name="connsiteY1" fmla="*/ 599936 h 599936"/>
              </a:gdLst>
              <a:ahLst/>
              <a:cxnLst>
                <a:cxn ang="0">
                  <a:pos x="connsiteX0" y="connsiteY0"/>
                </a:cxn>
                <a:cxn ang="0">
                  <a:pos x="connsiteX1" y="connsiteY1"/>
                </a:cxn>
              </a:cxnLst>
              <a:rect l="l" t="t" r="r" b="b"/>
              <a:pathLst>
                <a:path w="187373" h="599936">
                  <a:moveTo>
                    <a:pt x="0" y="0"/>
                  </a:moveTo>
                  <a:cubicBezTo>
                    <a:pt x="294009" y="286999"/>
                    <a:pt x="198509" y="385366"/>
                    <a:pt x="10357" y="599936"/>
                  </a:cubicBezTo>
                </a:path>
              </a:pathLst>
            </a:custGeom>
            <a:noFill/>
            <a:ln w="38100">
              <a:solidFill>
                <a:srgbClr val="EC7061">
                  <a:alpha val="50000"/>
                </a:srgbClr>
              </a:solidFill>
              <a:prstDash val="solid"/>
              <a:headEnd type="triangle" w="sm" len="me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62" name="任意多边形 86">
              <a:extLst>
                <a:ext uri="{FF2B5EF4-FFF2-40B4-BE49-F238E27FC236}">
                  <a16:creationId xmlns:a16="http://schemas.microsoft.com/office/drawing/2014/main" id="{C10B9101-C767-460B-91F4-BE5D8B80D7AE}"/>
                </a:ext>
              </a:extLst>
            </p:cNvPr>
            <p:cNvSpPr/>
            <p:nvPr/>
          </p:nvSpPr>
          <p:spPr bwMode="gray">
            <a:xfrm rot="10800000" flipV="1">
              <a:off x="8140357" y="2368107"/>
              <a:ext cx="212444" cy="606432"/>
            </a:xfrm>
            <a:custGeom>
              <a:avLst/>
              <a:gdLst>
                <a:gd name="connsiteX0" fmla="*/ 0 w 2325950"/>
                <a:gd name="connsiteY0" fmla="*/ 142043 h 142043"/>
                <a:gd name="connsiteX1" fmla="*/ 2325950 w 2325950"/>
                <a:gd name="connsiteY1" fmla="*/ 0 h 142043"/>
                <a:gd name="connsiteX0" fmla="*/ 0 w 2325950"/>
                <a:gd name="connsiteY0" fmla="*/ 142043 h 230522"/>
                <a:gd name="connsiteX1" fmla="*/ 2325950 w 2325950"/>
                <a:gd name="connsiteY1" fmla="*/ 0 h 230522"/>
                <a:gd name="connsiteX0" fmla="*/ 0 w 2319807"/>
                <a:gd name="connsiteY0" fmla="*/ 101074 h 197014"/>
                <a:gd name="connsiteX1" fmla="*/ 2319807 w 2319807"/>
                <a:gd name="connsiteY1" fmla="*/ 0 h 197014"/>
                <a:gd name="connsiteX0" fmla="*/ 0 w 2319807"/>
                <a:gd name="connsiteY0" fmla="*/ 101074 h 263545"/>
                <a:gd name="connsiteX1" fmla="*/ 2319807 w 2319807"/>
                <a:gd name="connsiteY1" fmla="*/ 0 h 263545"/>
                <a:gd name="connsiteX0" fmla="*/ 0 w 2319807"/>
                <a:gd name="connsiteY0" fmla="*/ 101074 h 252305"/>
                <a:gd name="connsiteX1" fmla="*/ 2319807 w 2319807"/>
                <a:gd name="connsiteY1" fmla="*/ 0 h 252305"/>
                <a:gd name="connsiteX0" fmla="*/ 0 w 2325950"/>
                <a:gd name="connsiteY0" fmla="*/ 41896 h 220694"/>
                <a:gd name="connsiteX1" fmla="*/ 2325950 w 2325950"/>
                <a:gd name="connsiteY1" fmla="*/ 0 h 220694"/>
                <a:gd name="connsiteX0" fmla="*/ 0 w 2315711"/>
                <a:gd name="connsiteY0" fmla="*/ 37345 h 218468"/>
                <a:gd name="connsiteX1" fmla="*/ 2315711 w 2315711"/>
                <a:gd name="connsiteY1" fmla="*/ 0 h 218468"/>
                <a:gd name="connsiteX0" fmla="*/ 0 w 2315711"/>
                <a:gd name="connsiteY0" fmla="*/ 37345 h 280741"/>
                <a:gd name="connsiteX1" fmla="*/ 2315711 w 2315711"/>
                <a:gd name="connsiteY1" fmla="*/ 0 h 280741"/>
                <a:gd name="connsiteX0" fmla="*/ 0 w 2315711"/>
                <a:gd name="connsiteY0" fmla="*/ 37345 h 277709"/>
                <a:gd name="connsiteX1" fmla="*/ 2315711 w 2315711"/>
                <a:gd name="connsiteY1" fmla="*/ 0 h 277709"/>
                <a:gd name="connsiteX0" fmla="*/ 0 w 2257352"/>
                <a:gd name="connsiteY0" fmla="*/ 102213 h 317376"/>
                <a:gd name="connsiteX1" fmla="*/ 2257352 w 2257352"/>
                <a:gd name="connsiteY1" fmla="*/ 0 h 317376"/>
                <a:gd name="connsiteX0" fmla="*/ 0 w 2257352"/>
                <a:gd name="connsiteY0" fmla="*/ 102213 h 288147"/>
                <a:gd name="connsiteX1" fmla="*/ 2257352 w 2257352"/>
                <a:gd name="connsiteY1" fmla="*/ 0 h 288147"/>
                <a:gd name="connsiteX0" fmla="*/ 0 w 2251209"/>
                <a:gd name="connsiteY0" fmla="*/ 303646 h 432374"/>
                <a:gd name="connsiteX1" fmla="*/ 2251209 w 2251209"/>
                <a:gd name="connsiteY1" fmla="*/ 0 h 432374"/>
                <a:gd name="connsiteX0" fmla="*/ 0 w 475872"/>
                <a:gd name="connsiteY0" fmla="*/ 0 h 294149"/>
                <a:gd name="connsiteX1" fmla="*/ 475872 w 475872"/>
                <a:gd name="connsiteY1" fmla="*/ 112875 h 294149"/>
                <a:gd name="connsiteX0" fmla="*/ 342338 w 818210"/>
                <a:gd name="connsiteY0" fmla="*/ 0 h 421763"/>
                <a:gd name="connsiteX1" fmla="*/ 818210 w 818210"/>
                <a:gd name="connsiteY1" fmla="*/ 112875 h 421763"/>
                <a:gd name="connsiteX0" fmla="*/ 583728 w 583727"/>
                <a:gd name="connsiteY0" fmla="*/ 0 h 596411"/>
                <a:gd name="connsiteX1" fmla="*/ 436082 w 583727"/>
                <a:gd name="connsiteY1" fmla="*/ 420145 h 596411"/>
                <a:gd name="connsiteX0" fmla="*/ 770018 w 770018"/>
                <a:gd name="connsiteY0" fmla="*/ 0 h 541654"/>
                <a:gd name="connsiteX1" fmla="*/ 622372 w 770018"/>
                <a:gd name="connsiteY1" fmla="*/ 420145 h 541654"/>
                <a:gd name="connsiteX0" fmla="*/ 714256 w 714256"/>
                <a:gd name="connsiteY0" fmla="*/ 0 h 768254"/>
                <a:gd name="connsiteX1" fmla="*/ 701756 w 714256"/>
                <a:gd name="connsiteY1" fmla="*/ 683032 h 768254"/>
                <a:gd name="connsiteX0" fmla="*/ 711387 w 711387"/>
                <a:gd name="connsiteY0" fmla="*/ 0 h 683032"/>
                <a:gd name="connsiteX1" fmla="*/ 698887 w 711387"/>
                <a:gd name="connsiteY1" fmla="*/ 683032 h 683032"/>
                <a:gd name="connsiteX0" fmla="*/ 697354 w 721712"/>
                <a:gd name="connsiteY0" fmla="*/ 0 h 747900"/>
                <a:gd name="connsiteX1" fmla="*/ 721712 w 721712"/>
                <a:gd name="connsiteY1" fmla="*/ 747900 h 747900"/>
                <a:gd name="connsiteX0" fmla="*/ 637007 w 834984"/>
                <a:gd name="connsiteY0" fmla="*/ 0 h 1046424"/>
                <a:gd name="connsiteX1" fmla="*/ 834984 w 834984"/>
                <a:gd name="connsiteY1" fmla="*/ 1046424 h 1046424"/>
                <a:gd name="connsiteX0" fmla="*/ 673380 w 871357"/>
                <a:gd name="connsiteY0" fmla="*/ 0 h 1046424"/>
                <a:gd name="connsiteX1" fmla="*/ 871357 w 871357"/>
                <a:gd name="connsiteY1" fmla="*/ 1046424 h 1046424"/>
                <a:gd name="connsiteX0" fmla="*/ 669401 w 867378"/>
                <a:gd name="connsiteY0" fmla="*/ 0 h 1046424"/>
                <a:gd name="connsiteX1" fmla="*/ 867378 w 867378"/>
                <a:gd name="connsiteY1" fmla="*/ 1046424 h 1046424"/>
                <a:gd name="connsiteX0" fmla="*/ 647599 w 845576"/>
                <a:gd name="connsiteY0" fmla="*/ 0 h 1046424"/>
                <a:gd name="connsiteX1" fmla="*/ 845576 w 845576"/>
                <a:gd name="connsiteY1" fmla="*/ 1046424 h 1046424"/>
                <a:gd name="connsiteX0" fmla="*/ 625203 w 893188"/>
                <a:gd name="connsiteY0" fmla="*/ 0 h 1074978"/>
                <a:gd name="connsiteX1" fmla="*/ 893188 w 893188"/>
                <a:gd name="connsiteY1" fmla="*/ 1074978 h 1074978"/>
                <a:gd name="connsiteX0" fmla="*/ 625203 w 893188"/>
                <a:gd name="connsiteY0" fmla="*/ 0 h 997102"/>
                <a:gd name="connsiteX1" fmla="*/ 893188 w 893188"/>
                <a:gd name="connsiteY1" fmla="*/ 997102 h 997102"/>
                <a:gd name="connsiteX0" fmla="*/ 627821 w 887405"/>
                <a:gd name="connsiteY0" fmla="*/ 0 h 1004890"/>
                <a:gd name="connsiteX1" fmla="*/ 887405 w 887405"/>
                <a:gd name="connsiteY1" fmla="*/ 1004890 h 1004890"/>
                <a:gd name="connsiteX0" fmla="*/ 610722 w 926312"/>
                <a:gd name="connsiteY0" fmla="*/ 0 h 667428"/>
                <a:gd name="connsiteX1" fmla="*/ 926312 w 926312"/>
                <a:gd name="connsiteY1" fmla="*/ 667428 h 667428"/>
                <a:gd name="connsiteX0" fmla="*/ 0 w 315590"/>
                <a:gd name="connsiteY0" fmla="*/ 0 h 667428"/>
                <a:gd name="connsiteX1" fmla="*/ 315590 w 315590"/>
                <a:gd name="connsiteY1" fmla="*/ 667428 h 667428"/>
                <a:gd name="connsiteX0" fmla="*/ 206472 w 295963"/>
                <a:gd name="connsiteY0" fmla="*/ 0 h 631086"/>
                <a:gd name="connsiteX1" fmla="*/ 219629 w 295963"/>
                <a:gd name="connsiteY1" fmla="*/ 631086 h 631086"/>
                <a:gd name="connsiteX0" fmla="*/ 0 w 237291"/>
                <a:gd name="connsiteY0" fmla="*/ 0 h 631086"/>
                <a:gd name="connsiteX1" fmla="*/ 13157 w 237291"/>
                <a:gd name="connsiteY1" fmla="*/ 631086 h 631086"/>
                <a:gd name="connsiteX0" fmla="*/ 0 w 236114"/>
                <a:gd name="connsiteY0" fmla="*/ 0 h 599936"/>
                <a:gd name="connsiteX1" fmla="*/ 10357 w 236114"/>
                <a:gd name="connsiteY1" fmla="*/ 599936 h 599936"/>
                <a:gd name="connsiteX0" fmla="*/ 0 w 224372"/>
                <a:gd name="connsiteY0" fmla="*/ 0 h 599936"/>
                <a:gd name="connsiteX1" fmla="*/ 10357 w 224372"/>
                <a:gd name="connsiteY1" fmla="*/ 599936 h 599936"/>
                <a:gd name="connsiteX0" fmla="*/ 0 w 187373"/>
                <a:gd name="connsiteY0" fmla="*/ 0 h 599936"/>
                <a:gd name="connsiteX1" fmla="*/ 10357 w 187373"/>
                <a:gd name="connsiteY1" fmla="*/ 599936 h 599936"/>
              </a:gdLst>
              <a:ahLst/>
              <a:cxnLst>
                <a:cxn ang="0">
                  <a:pos x="connsiteX0" y="connsiteY0"/>
                </a:cxn>
                <a:cxn ang="0">
                  <a:pos x="connsiteX1" y="connsiteY1"/>
                </a:cxn>
              </a:cxnLst>
              <a:rect l="l" t="t" r="r" b="b"/>
              <a:pathLst>
                <a:path w="187373" h="599936">
                  <a:moveTo>
                    <a:pt x="0" y="0"/>
                  </a:moveTo>
                  <a:cubicBezTo>
                    <a:pt x="294009" y="286999"/>
                    <a:pt x="198509" y="385366"/>
                    <a:pt x="10357" y="599936"/>
                  </a:cubicBezTo>
                </a:path>
              </a:pathLst>
            </a:custGeom>
            <a:noFill/>
            <a:ln w="38100">
              <a:solidFill>
                <a:srgbClr val="EC7061">
                  <a:alpha val="50000"/>
                </a:srgbClr>
              </a:solidFill>
              <a:prstDash val="solid"/>
              <a:headEnd type="triangle" w="sm" len="me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63" name="文本框 87">
              <a:extLst>
                <a:ext uri="{FF2B5EF4-FFF2-40B4-BE49-F238E27FC236}">
                  <a16:creationId xmlns:a16="http://schemas.microsoft.com/office/drawing/2014/main" id="{A0D434ED-D1E9-45F4-9A13-AB90865C6178}"/>
                </a:ext>
              </a:extLst>
            </p:cNvPr>
            <p:cNvSpPr txBox="1"/>
            <p:nvPr/>
          </p:nvSpPr>
          <p:spPr bwMode="gray">
            <a:xfrm>
              <a:off x="6745734" y="1729735"/>
              <a:ext cx="2080369" cy="382352"/>
            </a:xfrm>
            <a:prstGeom prst="rect">
              <a:avLst/>
            </a:prstGeom>
            <a:noFill/>
          </p:spPr>
          <p:txBody>
            <a:bodyPr wrap="none" rtlCol="0" anchor="ctr" anchorCtr="0">
              <a:spAutoFit/>
            </a:bodyPr>
            <a:lstStyle/>
            <a:p>
              <a:pPr algn="ctr" fontAlgn="ctr"/>
              <a:r>
                <a:rPr lang="en-US" sz="1200" b="1" dirty="0">
                  <a:solidFill>
                    <a:srgbClr val="C7000B"/>
                  </a:solidFill>
                  <a:latin typeface="Huawei Sans" panose="020C0503030203020204" pitchFamily="34" charset="0"/>
                </a:rPr>
                <a:t>Virtual network 1</a:t>
              </a:r>
              <a:endParaRPr lang="en-US" altLang="zh-CN" sz="1200" b="1" dirty="0">
                <a:solidFill>
                  <a:srgbClr val="C7000B"/>
                </a:solidFill>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64" name="文本框 105">
              <a:extLst>
                <a:ext uri="{FF2B5EF4-FFF2-40B4-BE49-F238E27FC236}">
                  <a16:creationId xmlns:a16="http://schemas.microsoft.com/office/drawing/2014/main" id="{BBB2D425-259E-4CB9-BD31-7FFAD8D0B2F0}"/>
                </a:ext>
              </a:extLst>
            </p:cNvPr>
            <p:cNvSpPr txBox="1"/>
            <p:nvPr/>
          </p:nvSpPr>
          <p:spPr bwMode="gray">
            <a:xfrm>
              <a:off x="6551209" y="4170004"/>
              <a:ext cx="776374" cy="637254"/>
            </a:xfrm>
            <a:prstGeom prst="rect">
              <a:avLst/>
            </a:prstGeom>
            <a:noFill/>
          </p:spPr>
          <p:txBody>
            <a:bodyPr wrap="square" rtlCol="0" anchor="ctr" anchorCtr="0">
              <a:spAutoFit/>
            </a:bodyPr>
            <a:lstStyle/>
            <a:p>
              <a:pPr algn="ctr" fontAlgn="ctr"/>
              <a:r>
                <a:rPr lang="en-US" sz="1200" b="1" dirty="0">
                  <a:solidFill>
                    <a:schemeClr val="bg1">
                      <a:lumMod val="50000"/>
                    </a:schemeClr>
                  </a:solidFill>
                  <a:latin typeface="Huawei Sans" panose="020C0503030203020204" pitchFamily="34" charset="0"/>
                </a:rPr>
                <a:t>HQ edge</a:t>
              </a:r>
              <a:endParaRPr lang="en-US" altLang="zh-CN" sz="1200" b="1" dirty="0">
                <a:solidFill>
                  <a:schemeClr val="bg1">
                    <a:lumMod val="50000"/>
                  </a:schemeClr>
                </a:solidFill>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65" name="文本框 106">
              <a:extLst>
                <a:ext uri="{FF2B5EF4-FFF2-40B4-BE49-F238E27FC236}">
                  <a16:creationId xmlns:a16="http://schemas.microsoft.com/office/drawing/2014/main" id="{FA82611D-400A-494C-8BE4-86FDB8136002}"/>
                </a:ext>
              </a:extLst>
            </p:cNvPr>
            <p:cNvSpPr txBox="1"/>
            <p:nvPr/>
          </p:nvSpPr>
          <p:spPr bwMode="gray">
            <a:xfrm>
              <a:off x="6257482" y="5284644"/>
              <a:ext cx="1140549" cy="637254"/>
            </a:xfrm>
            <a:prstGeom prst="rect">
              <a:avLst/>
            </a:prstGeom>
            <a:noFill/>
          </p:spPr>
          <p:txBody>
            <a:bodyPr wrap="square" rtlCol="0" anchor="ctr" anchorCtr="0">
              <a:spAutoFit/>
            </a:bodyPr>
            <a:lstStyle>
              <a:defPPr>
                <a:defRPr lang="zh-CN"/>
              </a:defPPr>
              <a:lvl1pPr algn="ctr" fontAlgn="auto">
                <a:defRPr sz="1200" b="1">
                  <a:solidFill>
                    <a:schemeClr val="bg1">
                      <a:lumMod val="50000"/>
                    </a:schemeClr>
                  </a:solidFill>
                  <a:latin typeface="Arial" panose="020C0503030203020204" pitchFamily="34" charset="0"/>
                  <a:ea typeface="方正兰亭黑简体" panose="02000000000000000000" pitchFamily="2" charset="-122"/>
                  <a:cs typeface="+mn-ea"/>
                </a:defRPr>
              </a:lvl1pPr>
            </a:lstStyle>
            <a:p>
              <a:pPr fontAlgn="ctr"/>
              <a:r>
                <a:rPr lang="en-US" dirty="0">
                  <a:latin typeface="Huawei Sans" panose="020C0503030203020204" pitchFamily="34" charset="0"/>
                </a:rPr>
                <a:t>Branch edge</a:t>
              </a:r>
              <a:endParaRPr lang="en-US" altLang="zh-CN" dirty="0">
                <a:latin typeface="Huawei Sans" panose="020C0503030203020204" pitchFamily="34" charset="0"/>
                <a:sym typeface="Huawei Sans" panose="020C0503030203020204" pitchFamily="34" charset="0"/>
              </a:endParaRPr>
            </a:p>
          </p:txBody>
        </p:sp>
        <p:sp>
          <p:nvSpPr>
            <p:cNvPr id="166" name="文本框 107">
              <a:extLst>
                <a:ext uri="{FF2B5EF4-FFF2-40B4-BE49-F238E27FC236}">
                  <a16:creationId xmlns:a16="http://schemas.microsoft.com/office/drawing/2014/main" id="{047C8209-FB6E-4817-9D86-0E29089D6890}"/>
                </a:ext>
              </a:extLst>
            </p:cNvPr>
            <p:cNvSpPr txBox="1"/>
            <p:nvPr/>
          </p:nvSpPr>
          <p:spPr bwMode="gray">
            <a:xfrm>
              <a:off x="10779116" y="4170004"/>
              <a:ext cx="1191518" cy="637254"/>
            </a:xfrm>
            <a:prstGeom prst="rect">
              <a:avLst/>
            </a:prstGeom>
            <a:noFill/>
          </p:spPr>
          <p:txBody>
            <a:bodyPr wrap="square" rtlCol="0" anchor="ctr" anchorCtr="0">
              <a:spAutoFit/>
            </a:bodyPr>
            <a:lstStyle>
              <a:defPPr>
                <a:defRPr lang="zh-CN"/>
              </a:defPPr>
              <a:lvl1pPr algn="ctr" fontAlgn="auto">
                <a:defRPr sz="1200" b="1">
                  <a:solidFill>
                    <a:schemeClr val="bg1">
                      <a:lumMod val="50000"/>
                    </a:schemeClr>
                  </a:solidFill>
                  <a:latin typeface="Arial" panose="020C0503030203020204" pitchFamily="34" charset="0"/>
                  <a:ea typeface="方正兰亭黑简体" panose="02000000000000000000" pitchFamily="2" charset="-122"/>
                  <a:cs typeface="+mn-ea"/>
                </a:defRPr>
              </a:lvl1pPr>
            </a:lstStyle>
            <a:p>
              <a:pPr fontAlgn="ctr"/>
              <a:r>
                <a:rPr lang="en-US" dirty="0">
                  <a:latin typeface="Huawei Sans" panose="020C0503030203020204" pitchFamily="34" charset="0"/>
                </a:rPr>
                <a:t>Branch edge</a:t>
              </a:r>
              <a:endParaRPr lang="en-US" altLang="zh-CN" dirty="0">
                <a:latin typeface="Huawei Sans" panose="020C0503030203020204" pitchFamily="34" charset="0"/>
                <a:sym typeface="Huawei Sans" panose="020C0503030203020204" pitchFamily="34" charset="0"/>
              </a:endParaRPr>
            </a:p>
          </p:txBody>
        </p:sp>
        <p:sp>
          <p:nvSpPr>
            <p:cNvPr id="167" name="文本框 108">
              <a:extLst>
                <a:ext uri="{FF2B5EF4-FFF2-40B4-BE49-F238E27FC236}">
                  <a16:creationId xmlns:a16="http://schemas.microsoft.com/office/drawing/2014/main" id="{331215AE-9090-410C-9452-7C3CF2E4AE3E}"/>
                </a:ext>
              </a:extLst>
            </p:cNvPr>
            <p:cNvSpPr txBox="1"/>
            <p:nvPr/>
          </p:nvSpPr>
          <p:spPr bwMode="gray">
            <a:xfrm>
              <a:off x="10787209" y="5284644"/>
              <a:ext cx="1191518" cy="637254"/>
            </a:xfrm>
            <a:prstGeom prst="rect">
              <a:avLst/>
            </a:prstGeom>
            <a:noFill/>
          </p:spPr>
          <p:txBody>
            <a:bodyPr wrap="square" rtlCol="0" anchor="ctr" anchorCtr="0">
              <a:spAutoFit/>
            </a:bodyPr>
            <a:lstStyle>
              <a:defPPr>
                <a:defRPr lang="zh-CN"/>
              </a:defPPr>
              <a:lvl1pPr algn="ctr" fontAlgn="auto">
                <a:defRPr sz="1200" b="1">
                  <a:solidFill>
                    <a:schemeClr val="bg1">
                      <a:lumMod val="50000"/>
                    </a:schemeClr>
                  </a:solidFill>
                  <a:latin typeface="Arial" panose="020C0503030203020204" pitchFamily="34" charset="0"/>
                  <a:ea typeface="方正兰亭黑简体" panose="02000000000000000000" pitchFamily="2" charset="-122"/>
                  <a:cs typeface="+mn-ea"/>
                </a:defRPr>
              </a:lvl1pPr>
            </a:lstStyle>
            <a:p>
              <a:pPr fontAlgn="ctr"/>
              <a:r>
                <a:rPr lang="en-US" dirty="0">
                  <a:latin typeface="Huawei Sans" panose="020C0503030203020204" pitchFamily="34" charset="0"/>
                </a:rPr>
                <a:t>Branch edge</a:t>
              </a:r>
              <a:endParaRPr lang="en-US" altLang="zh-CN" dirty="0">
                <a:latin typeface="Huawei Sans" panose="020C0503030203020204" pitchFamily="34" charset="0"/>
                <a:sym typeface="Huawei Sans" panose="020C0503030203020204" pitchFamily="34" charset="0"/>
              </a:endParaRPr>
            </a:p>
          </p:txBody>
        </p:sp>
        <p:pic>
          <p:nvPicPr>
            <p:cNvPr id="168" name="图片 95">
              <a:extLst>
                <a:ext uri="{FF2B5EF4-FFF2-40B4-BE49-F238E27FC236}">
                  <a16:creationId xmlns:a16="http://schemas.microsoft.com/office/drawing/2014/main" id="{F48C6D6E-1EE2-44A3-AE8D-C928ACDCCA9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gray">
            <a:xfrm>
              <a:off x="9567681" y="2093572"/>
              <a:ext cx="324000" cy="265680"/>
            </a:xfrm>
            <a:prstGeom prst="rect">
              <a:avLst/>
            </a:prstGeom>
          </p:spPr>
        </p:pic>
        <p:pic>
          <p:nvPicPr>
            <p:cNvPr id="169" name="图片 97">
              <a:extLst>
                <a:ext uri="{FF2B5EF4-FFF2-40B4-BE49-F238E27FC236}">
                  <a16:creationId xmlns:a16="http://schemas.microsoft.com/office/drawing/2014/main" id="{9C882722-1C59-4CF1-859A-A9A91B04F42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gray">
            <a:xfrm>
              <a:off x="9567681" y="2934060"/>
              <a:ext cx="324000" cy="265680"/>
            </a:xfrm>
            <a:prstGeom prst="rect">
              <a:avLst/>
            </a:prstGeom>
          </p:spPr>
        </p:pic>
        <p:pic>
          <p:nvPicPr>
            <p:cNvPr id="170" name="图片 99">
              <a:extLst>
                <a:ext uri="{FF2B5EF4-FFF2-40B4-BE49-F238E27FC236}">
                  <a16:creationId xmlns:a16="http://schemas.microsoft.com/office/drawing/2014/main" id="{9B0EA429-1C30-4406-A975-CF300B24CD8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gray">
            <a:xfrm>
              <a:off x="11199438" y="2093572"/>
              <a:ext cx="324000" cy="265680"/>
            </a:xfrm>
            <a:prstGeom prst="rect">
              <a:avLst/>
            </a:prstGeom>
          </p:spPr>
        </p:pic>
        <p:pic>
          <p:nvPicPr>
            <p:cNvPr id="171" name="图片 100">
              <a:extLst>
                <a:ext uri="{FF2B5EF4-FFF2-40B4-BE49-F238E27FC236}">
                  <a16:creationId xmlns:a16="http://schemas.microsoft.com/office/drawing/2014/main" id="{487C6C7A-9223-444A-A6FB-0090A604E53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gray">
            <a:xfrm>
              <a:off x="11199438" y="2934060"/>
              <a:ext cx="324000" cy="265680"/>
            </a:xfrm>
            <a:prstGeom prst="rect">
              <a:avLst/>
            </a:prstGeom>
          </p:spPr>
        </p:pic>
        <p:cxnSp>
          <p:nvCxnSpPr>
            <p:cNvPr id="172" name="直接连接符 101">
              <a:extLst>
                <a:ext uri="{FF2B5EF4-FFF2-40B4-BE49-F238E27FC236}">
                  <a16:creationId xmlns:a16="http://schemas.microsoft.com/office/drawing/2014/main" id="{4D002DC4-B075-4DE5-872B-DAC811F990AE}"/>
                </a:ext>
              </a:extLst>
            </p:cNvPr>
            <p:cNvCxnSpPr>
              <a:stCxn id="168" idx="3"/>
              <a:endCxn id="170" idx="1"/>
            </p:cNvCxnSpPr>
            <p:nvPr/>
          </p:nvCxnSpPr>
          <p:spPr bwMode="gray">
            <a:xfrm>
              <a:off x="9891681" y="2226412"/>
              <a:ext cx="1307757" cy="0"/>
            </a:xfrm>
            <a:prstGeom prst="line">
              <a:avLst/>
            </a:prstGeom>
            <a:noFill/>
            <a:ln w="38100">
              <a:solidFill>
                <a:srgbClr val="EC7061">
                  <a:alpha val="50000"/>
                </a:srgbClr>
              </a:solidFill>
              <a:prstDash val="solid"/>
              <a:headEnd type="triangle" w="sm" len="med"/>
              <a:tailEnd type="triangle" w="sm" len="med"/>
            </a:ln>
          </p:spPr>
          <p:style>
            <a:lnRef idx="2">
              <a:schemeClr val="accent1">
                <a:shade val="50000"/>
              </a:schemeClr>
            </a:lnRef>
            <a:fillRef idx="1">
              <a:schemeClr val="accent1"/>
            </a:fillRef>
            <a:effectRef idx="0">
              <a:schemeClr val="accent1"/>
            </a:effectRef>
            <a:fontRef idx="minor">
              <a:schemeClr val="lt1"/>
            </a:fontRef>
          </p:style>
        </p:cxnSp>
        <p:cxnSp>
          <p:nvCxnSpPr>
            <p:cNvPr id="173" name="直接连接符 102">
              <a:extLst>
                <a:ext uri="{FF2B5EF4-FFF2-40B4-BE49-F238E27FC236}">
                  <a16:creationId xmlns:a16="http://schemas.microsoft.com/office/drawing/2014/main" id="{E3522E9B-A58F-4252-8E33-C776BD5A9748}"/>
                </a:ext>
              </a:extLst>
            </p:cNvPr>
            <p:cNvCxnSpPr>
              <a:stCxn id="168" idx="3"/>
              <a:endCxn id="171" idx="1"/>
            </p:cNvCxnSpPr>
            <p:nvPr/>
          </p:nvCxnSpPr>
          <p:spPr bwMode="gray">
            <a:xfrm>
              <a:off x="9891681" y="2226412"/>
              <a:ext cx="1307757" cy="840488"/>
            </a:xfrm>
            <a:prstGeom prst="line">
              <a:avLst/>
            </a:prstGeom>
            <a:noFill/>
            <a:ln w="38100">
              <a:solidFill>
                <a:srgbClr val="EC7061">
                  <a:alpha val="50000"/>
                </a:srgbClr>
              </a:solidFill>
              <a:prstDash val="solid"/>
              <a:headEnd type="triangle" w="sm" len="med"/>
              <a:tailEnd type="triangle" w="sm" len="med"/>
            </a:ln>
          </p:spPr>
          <p:style>
            <a:lnRef idx="2">
              <a:schemeClr val="accent1">
                <a:shade val="50000"/>
              </a:schemeClr>
            </a:lnRef>
            <a:fillRef idx="1">
              <a:schemeClr val="accent1"/>
            </a:fillRef>
            <a:effectRef idx="0">
              <a:schemeClr val="accent1"/>
            </a:effectRef>
            <a:fontRef idx="minor">
              <a:schemeClr val="lt1"/>
            </a:fontRef>
          </p:style>
        </p:cxnSp>
        <p:sp>
          <p:nvSpPr>
            <p:cNvPr id="174" name="任意多边形 103">
              <a:extLst>
                <a:ext uri="{FF2B5EF4-FFF2-40B4-BE49-F238E27FC236}">
                  <a16:creationId xmlns:a16="http://schemas.microsoft.com/office/drawing/2014/main" id="{482EBDAB-492E-4C0E-94A4-596FFD8DCE8B}"/>
                </a:ext>
              </a:extLst>
            </p:cNvPr>
            <p:cNvSpPr/>
            <p:nvPr/>
          </p:nvSpPr>
          <p:spPr bwMode="gray">
            <a:xfrm flipV="1">
              <a:off x="9982794" y="2362612"/>
              <a:ext cx="212444" cy="606432"/>
            </a:xfrm>
            <a:custGeom>
              <a:avLst/>
              <a:gdLst>
                <a:gd name="connsiteX0" fmla="*/ 0 w 2325950"/>
                <a:gd name="connsiteY0" fmla="*/ 142043 h 142043"/>
                <a:gd name="connsiteX1" fmla="*/ 2325950 w 2325950"/>
                <a:gd name="connsiteY1" fmla="*/ 0 h 142043"/>
                <a:gd name="connsiteX0" fmla="*/ 0 w 2325950"/>
                <a:gd name="connsiteY0" fmla="*/ 142043 h 230522"/>
                <a:gd name="connsiteX1" fmla="*/ 2325950 w 2325950"/>
                <a:gd name="connsiteY1" fmla="*/ 0 h 230522"/>
                <a:gd name="connsiteX0" fmla="*/ 0 w 2319807"/>
                <a:gd name="connsiteY0" fmla="*/ 101074 h 197014"/>
                <a:gd name="connsiteX1" fmla="*/ 2319807 w 2319807"/>
                <a:gd name="connsiteY1" fmla="*/ 0 h 197014"/>
                <a:gd name="connsiteX0" fmla="*/ 0 w 2319807"/>
                <a:gd name="connsiteY0" fmla="*/ 101074 h 263545"/>
                <a:gd name="connsiteX1" fmla="*/ 2319807 w 2319807"/>
                <a:gd name="connsiteY1" fmla="*/ 0 h 263545"/>
                <a:gd name="connsiteX0" fmla="*/ 0 w 2319807"/>
                <a:gd name="connsiteY0" fmla="*/ 101074 h 252305"/>
                <a:gd name="connsiteX1" fmla="*/ 2319807 w 2319807"/>
                <a:gd name="connsiteY1" fmla="*/ 0 h 252305"/>
                <a:gd name="connsiteX0" fmla="*/ 0 w 2325950"/>
                <a:gd name="connsiteY0" fmla="*/ 41896 h 220694"/>
                <a:gd name="connsiteX1" fmla="*/ 2325950 w 2325950"/>
                <a:gd name="connsiteY1" fmla="*/ 0 h 220694"/>
                <a:gd name="connsiteX0" fmla="*/ 0 w 2315711"/>
                <a:gd name="connsiteY0" fmla="*/ 37345 h 218468"/>
                <a:gd name="connsiteX1" fmla="*/ 2315711 w 2315711"/>
                <a:gd name="connsiteY1" fmla="*/ 0 h 218468"/>
                <a:gd name="connsiteX0" fmla="*/ 0 w 2315711"/>
                <a:gd name="connsiteY0" fmla="*/ 37345 h 280741"/>
                <a:gd name="connsiteX1" fmla="*/ 2315711 w 2315711"/>
                <a:gd name="connsiteY1" fmla="*/ 0 h 280741"/>
                <a:gd name="connsiteX0" fmla="*/ 0 w 2315711"/>
                <a:gd name="connsiteY0" fmla="*/ 37345 h 277709"/>
                <a:gd name="connsiteX1" fmla="*/ 2315711 w 2315711"/>
                <a:gd name="connsiteY1" fmla="*/ 0 h 277709"/>
                <a:gd name="connsiteX0" fmla="*/ 0 w 2257352"/>
                <a:gd name="connsiteY0" fmla="*/ 102213 h 317376"/>
                <a:gd name="connsiteX1" fmla="*/ 2257352 w 2257352"/>
                <a:gd name="connsiteY1" fmla="*/ 0 h 317376"/>
                <a:gd name="connsiteX0" fmla="*/ 0 w 2257352"/>
                <a:gd name="connsiteY0" fmla="*/ 102213 h 288147"/>
                <a:gd name="connsiteX1" fmla="*/ 2257352 w 2257352"/>
                <a:gd name="connsiteY1" fmla="*/ 0 h 288147"/>
                <a:gd name="connsiteX0" fmla="*/ 0 w 2251209"/>
                <a:gd name="connsiteY0" fmla="*/ 303646 h 432374"/>
                <a:gd name="connsiteX1" fmla="*/ 2251209 w 2251209"/>
                <a:gd name="connsiteY1" fmla="*/ 0 h 432374"/>
                <a:gd name="connsiteX0" fmla="*/ 0 w 475872"/>
                <a:gd name="connsiteY0" fmla="*/ 0 h 294149"/>
                <a:gd name="connsiteX1" fmla="*/ 475872 w 475872"/>
                <a:gd name="connsiteY1" fmla="*/ 112875 h 294149"/>
                <a:gd name="connsiteX0" fmla="*/ 342338 w 818210"/>
                <a:gd name="connsiteY0" fmla="*/ 0 h 421763"/>
                <a:gd name="connsiteX1" fmla="*/ 818210 w 818210"/>
                <a:gd name="connsiteY1" fmla="*/ 112875 h 421763"/>
                <a:gd name="connsiteX0" fmla="*/ 583728 w 583727"/>
                <a:gd name="connsiteY0" fmla="*/ 0 h 596411"/>
                <a:gd name="connsiteX1" fmla="*/ 436082 w 583727"/>
                <a:gd name="connsiteY1" fmla="*/ 420145 h 596411"/>
                <a:gd name="connsiteX0" fmla="*/ 770018 w 770018"/>
                <a:gd name="connsiteY0" fmla="*/ 0 h 541654"/>
                <a:gd name="connsiteX1" fmla="*/ 622372 w 770018"/>
                <a:gd name="connsiteY1" fmla="*/ 420145 h 541654"/>
                <a:gd name="connsiteX0" fmla="*/ 714256 w 714256"/>
                <a:gd name="connsiteY0" fmla="*/ 0 h 768254"/>
                <a:gd name="connsiteX1" fmla="*/ 701756 w 714256"/>
                <a:gd name="connsiteY1" fmla="*/ 683032 h 768254"/>
                <a:gd name="connsiteX0" fmla="*/ 711387 w 711387"/>
                <a:gd name="connsiteY0" fmla="*/ 0 h 683032"/>
                <a:gd name="connsiteX1" fmla="*/ 698887 w 711387"/>
                <a:gd name="connsiteY1" fmla="*/ 683032 h 683032"/>
                <a:gd name="connsiteX0" fmla="*/ 697354 w 721712"/>
                <a:gd name="connsiteY0" fmla="*/ 0 h 747900"/>
                <a:gd name="connsiteX1" fmla="*/ 721712 w 721712"/>
                <a:gd name="connsiteY1" fmla="*/ 747900 h 747900"/>
                <a:gd name="connsiteX0" fmla="*/ 637007 w 834984"/>
                <a:gd name="connsiteY0" fmla="*/ 0 h 1046424"/>
                <a:gd name="connsiteX1" fmla="*/ 834984 w 834984"/>
                <a:gd name="connsiteY1" fmla="*/ 1046424 h 1046424"/>
                <a:gd name="connsiteX0" fmla="*/ 673380 w 871357"/>
                <a:gd name="connsiteY0" fmla="*/ 0 h 1046424"/>
                <a:gd name="connsiteX1" fmla="*/ 871357 w 871357"/>
                <a:gd name="connsiteY1" fmla="*/ 1046424 h 1046424"/>
                <a:gd name="connsiteX0" fmla="*/ 669401 w 867378"/>
                <a:gd name="connsiteY0" fmla="*/ 0 h 1046424"/>
                <a:gd name="connsiteX1" fmla="*/ 867378 w 867378"/>
                <a:gd name="connsiteY1" fmla="*/ 1046424 h 1046424"/>
                <a:gd name="connsiteX0" fmla="*/ 647599 w 845576"/>
                <a:gd name="connsiteY0" fmla="*/ 0 h 1046424"/>
                <a:gd name="connsiteX1" fmla="*/ 845576 w 845576"/>
                <a:gd name="connsiteY1" fmla="*/ 1046424 h 1046424"/>
                <a:gd name="connsiteX0" fmla="*/ 625203 w 893188"/>
                <a:gd name="connsiteY0" fmla="*/ 0 h 1074978"/>
                <a:gd name="connsiteX1" fmla="*/ 893188 w 893188"/>
                <a:gd name="connsiteY1" fmla="*/ 1074978 h 1074978"/>
                <a:gd name="connsiteX0" fmla="*/ 625203 w 893188"/>
                <a:gd name="connsiteY0" fmla="*/ 0 h 997102"/>
                <a:gd name="connsiteX1" fmla="*/ 893188 w 893188"/>
                <a:gd name="connsiteY1" fmla="*/ 997102 h 997102"/>
                <a:gd name="connsiteX0" fmla="*/ 627821 w 887405"/>
                <a:gd name="connsiteY0" fmla="*/ 0 h 1004890"/>
                <a:gd name="connsiteX1" fmla="*/ 887405 w 887405"/>
                <a:gd name="connsiteY1" fmla="*/ 1004890 h 1004890"/>
                <a:gd name="connsiteX0" fmla="*/ 610722 w 926312"/>
                <a:gd name="connsiteY0" fmla="*/ 0 h 667428"/>
                <a:gd name="connsiteX1" fmla="*/ 926312 w 926312"/>
                <a:gd name="connsiteY1" fmla="*/ 667428 h 667428"/>
                <a:gd name="connsiteX0" fmla="*/ 0 w 315590"/>
                <a:gd name="connsiteY0" fmla="*/ 0 h 667428"/>
                <a:gd name="connsiteX1" fmla="*/ 315590 w 315590"/>
                <a:gd name="connsiteY1" fmla="*/ 667428 h 667428"/>
                <a:gd name="connsiteX0" fmla="*/ 206472 w 295963"/>
                <a:gd name="connsiteY0" fmla="*/ 0 h 631086"/>
                <a:gd name="connsiteX1" fmla="*/ 219629 w 295963"/>
                <a:gd name="connsiteY1" fmla="*/ 631086 h 631086"/>
                <a:gd name="connsiteX0" fmla="*/ 0 w 237291"/>
                <a:gd name="connsiteY0" fmla="*/ 0 h 631086"/>
                <a:gd name="connsiteX1" fmla="*/ 13157 w 237291"/>
                <a:gd name="connsiteY1" fmla="*/ 631086 h 631086"/>
                <a:gd name="connsiteX0" fmla="*/ 0 w 236114"/>
                <a:gd name="connsiteY0" fmla="*/ 0 h 599936"/>
                <a:gd name="connsiteX1" fmla="*/ 10357 w 236114"/>
                <a:gd name="connsiteY1" fmla="*/ 599936 h 599936"/>
                <a:gd name="connsiteX0" fmla="*/ 0 w 224372"/>
                <a:gd name="connsiteY0" fmla="*/ 0 h 599936"/>
                <a:gd name="connsiteX1" fmla="*/ 10357 w 224372"/>
                <a:gd name="connsiteY1" fmla="*/ 599936 h 599936"/>
                <a:gd name="connsiteX0" fmla="*/ 0 w 187373"/>
                <a:gd name="connsiteY0" fmla="*/ 0 h 599936"/>
                <a:gd name="connsiteX1" fmla="*/ 10357 w 187373"/>
                <a:gd name="connsiteY1" fmla="*/ 599936 h 599936"/>
              </a:gdLst>
              <a:ahLst/>
              <a:cxnLst>
                <a:cxn ang="0">
                  <a:pos x="connsiteX0" y="connsiteY0"/>
                </a:cxn>
                <a:cxn ang="0">
                  <a:pos x="connsiteX1" y="connsiteY1"/>
                </a:cxn>
              </a:cxnLst>
              <a:rect l="l" t="t" r="r" b="b"/>
              <a:pathLst>
                <a:path w="187373" h="599936">
                  <a:moveTo>
                    <a:pt x="0" y="0"/>
                  </a:moveTo>
                  <a:cubicBezTo>
                    <a:pt x="294009" y="286999"/>
                    <a:pt x="198509" y="385366"/>
                    <a:pt x="10357" y="599936"/>
                  </a:cubicBezTo>
                </a:path>
              </a:pathLst>
            </a:custGeom>
            <a:noFill/>
            <a:ln w="38100">
              <a:solidFill>
                <a:srgbClr val="EC7061">
                  <a:alpha val="50000"/>
                </a:srgbClr>
              </a:solidFill>
              <a:prstDash val="solid"/>
              <a:headEnd type="triangle" w="sm" len="me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175" name="文本框 104">
              <a:extLst>
                <a:ext uri="{FF2B5EF4-FFF2-40B4-BE49-F238E27FC236}">
                  <a16:creationId xmlns:a16="http://schemas.microsoft.com/office/drawing/2014/main" id="{20FDE42B-04D4-4A13-8506-10F0FD21E8D2}"/>
                </a:ext>
              </a:extLst>
            </p:cNvPr>
            <p:cNvSpPr txBox="1"/>
            <p:nvPr/>
          </p:nvSpPr>
          <p:spPr bwMode="gray">
            <a:xfrm>
              <a:off x="9549932" y="1724242"/>
              <a:ext cx="2080369" cy="382352"/>
            </a:xfrm>
            <a:prstGeom prst="rect">
              <a:avLst/>
            </a:prstGeom>
            <a:noFill/>
          </p:spPr>
          <p:txBody>
            <a:bodyPr wrap="none" rtlCol="0" anchor="ctr" anchorCtr="0">
              <a:spAutoFit/>
            </a:bodyPr>
            <a:lstStyle/>
            <a:p>
              <a:pPr algn="ctr" fontAlgn="ctr"/>
              <a:r>
                <a:rPr lang="en-US" sz="1200" b="1" dirty="0">
                  <a:solidFill>
                    <a:srgbClr val="C7000B"/>
                  </a:solidFill>
                  <a:latin typeface="Huawei Sans" panose="020C0503030203020204" pitchFamily="34" charset="0"/>
                </a:rPr>
                <a:t>Virtual network 2</a:t>
              </a:r>
              <a:endParaRPr lang="en-US" altLang="zh-CN" sz="1200" b="1" dirty="0">
                <a:solidFill>
                  <a:srgbClr val="C7000B"/>
                </a:solidFill>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nvGrpSpPr>
          <p:cNvPr id="131" name="Group 15"/>
          <p:cNvGrpSpPr/>
          <p:nvPr/>
        </p:nvGrpSpPr>
        <p:grpSpPr bwMode="gray">
          <a:xfrm>
            <a:off x="7212124" y="43303"/>
            <a:ext cx="4519218" cy="324000"/>
            <a:chOff x="6465362" y="121552"/>
            <a:chExt cx="4519218" cy="324000"/>
          </a:xfrm>
        </p:grpSpPr>
        <p:sp>
          <p:nvSpPr>
            <p:cNvPr id="132"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133" name="燕尾形 25"/>
            <p:cNvSpPr/>
            <p:nvPr/>
          </p:nvSpPr>
          <p:spPr bwMode="gray">
            <a:xfrm>
              <a:off x="7930375" y="121552"/>
              <a:ext cx="1538223"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SD-WAN Characteristics</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sp>
          <p:nvSpPr>
            <p:cNvPr id="134"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12923043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Characteristics of SD-WAN: Plug-and-Play</a:t>
            </a:r>
          </a:p>
        </p:txBody>
      </p:sp>
      <p:sp>
        <p:nvSpPr>
          <p:cNvPr id="3" name="文本占位符 2"/>
          <p:cNvSpPr>
            <a:spLocks noGrp="1"/>
          </p:cNvSpPr>
          <p:nvPr>
            <p:ph type="body" sz="quarter" idx="10"/>
          </p:nvPr>
        </p:nvSpPr>
        <p:spPr bwMode="gray"/>
        <p:txBody>
          <a:bodyPr/>
          <a:lstStyle/>
          <a:p>
            <a:pPr algn="l"/>
            <a:r>
              <a:rPr lang="en-US" sz="1800" dirty="0">
                <a:latin typeface="Huawei Sans" panose="020C0503030203020204" pitchFamily="34" charset="0"/>
              </a:rPr>
              <a:t>Device plug-and-play, achieving fast service rollout</a:t>
            </a:r>
            <a:endParaRPr lang="en-US" altLang="zh-CN" sz="1800" dirty="0">
              <a:latin typeface="Huawei Sans" panose="020C0503030203020204" pitchFamily="34" charset="0"/>
            </a:endParaRPr>
          </a:p>
        </p:txBody>
      </p:sp>
      <p:grpSp>
        <p:nvGrpSpPr>
          <p:cNvPr id="6" name="Group 5">
            <a:extLst>
              <a:ext uri="{FF2B5EF4-FFF2-40B4-BE49-F238E27FC236}">
                <a16:creationId xmlns:a16="http://schemas.microsoft.com/office/drawing/2014/main" id="{76CEDCE8-26E5-4F60-AF72-A5649DFC09F5}"/>
              </a:ext>
            </a:extLst>
          </p:cNvPr>
          <p:cNvGrpSpPr/>
          <p:nvPr/>
        </p:nvGrpSpPr>
        <p:grpSpPr bwMode="gray">
          <a:xfrm>
            <a:off x="1287631" y="1735499"/>
            <a:ext cx="8697811" cy="4260850"/>
            <a:chOff x="1311914" y="1859266"/>
            <a:chExt cx="8697811" cy="4260850"/>
          </a:xfrm>
        </p:grpSpPr>
        <p:grpSp>
          <p:nvGrpSpPr>
            <p:cNvPr id="39" name="Group 38">
              <a:extLst>
                <a:ext uri="{FF2B5EF4-FFF2-40B4-BE49-F238E27FC236}">
                  <a16:creationId xmlns:a16="http://schemas.microsoft.com/office/drawing/2014/main" id="{6536807E-4C0A-4A91-8374-FB3FA248B81F}"/>
                </a:ext>
              </a:extLst>
            </p:cNvPr>
            <p:cNvGrpSpPr/>
            <p:nvPr/>
          </p:nvGrpSpPr>
          <p:grpSpPr bwMode="gray">
            <a:xfrm>
              <a:off x="1311914" y="1859266"/>
              <a:ext cx="8697811" cy="4260850"/>
              <a:chOff x="1311914" y="1859266"/>
              <a:chExt cx="8697811" cy="4260850"/>
            </a:xfrm>
          </p:grpSpPr>
          <p:sp>
            <p:nvSpPr>
              <p:cNvPr id="40" name="椭圆 35">
                <a:extLst>
                  <a:ext uri="{FF2B5EF4-FFF2-40B4-BE49-F238E27FC236}">
                    <a16:creationId xmlns:a16="http://schemas.microsoft.com/office/drawing/2014/main" id="{6E4A09F0-23A8-48B6-AAD4-58676BA9D50A}"/>
                  </a:ext>
                </a:extLst>
              </p:cNvPr>
              <p:cNvSpPr/>
              <p:nvPr/>
            </p:nvSpPr>
            <p:spPr bwMode="gray">
              <a:xfrm>
                <a:off x="5506081" y="3428569"/>
                <a:ext cx="1188297" cy="1188297"/>
              </a:xfrm>
              <a:prstGeom prst="ellipse">
                <a:avLst/>
              </a:prstGeom>
              <a:solidFill>
                <a:srgbClr val="56C4D2"/>
              </a:solidFill>
              <a:ln w="25400" cap="flat" cmpd="sng" algn="ctr">
                <a:noFill/>
                <a:prstDash val="solid"/>
              </a:ln>
              <a:effectLst/>
            </p:spPr>
            <p:txBody>
              <a:bodyPr rtlCol="0" anchor="ctr"/>
              <a:lstStyle/>
              <a:p>
                <a:pPr algn="ctr" defTabSz="1218784" fontAlgn="ctr">
                  <a:defRPr/>
                </a:pPr>
                <a:endParaRPr lang="en-US" sz="2399" kern="0" dirty="0">
                  <a:solidFill>
                    <a:prstClr val="black"/>
                  </a:solidFill>
                  <a:latin typeface="Huawei Sans" panose="020C0503030203020204" pitchFamily="34" charset="0"/>
                  <a:ea typeface="方正兰亭黑简体" panose="02000000000000000000" pitchFamily="2" charset="-122"/>
                </a:endParaRPr>
              </a:p>
            </p:txBody>
          </p:sp>
          <p:sp>
            <p:nvSpPr>
              <p:cNvPr id="41" name="椭圆 36">
                <a:extLst>
                  <a:ext uri="{FF2B5EF4-FFF2-40B4-BE49-F238E27FC236}">
                    <a16:creationId xmlns:a16="http://schemas.microsoft.com/office/drawing/2014/main" id="{7E08F634-0CFC-48F0-A27D-53C0880210E2}"/>
                  </a:ext>
                </a:extLst>
              </p:cNvPr>
              <p:cNvSpPr/>
              <p:nvPr/>
            </p:nvSpPr>
            <p:spPr bwMode="gray">
              <a:xfrm>
                <a:off x="2870480" y="3428569"/>
                <a:ext cx="1188297" cy="1188297"/>
              </a:xfrm>
              <a:prstGeom prst="ellipse">
                <a:avLst/>
              </a:prstGeom>
              <a:solidFill>
                <a:srgbClr val="56C4D2"/>
              </a:solidFill>
              <a:ln w="25400" cap="flat" cmpd="sng" algn="ctr">
                <a:noFill/>
                <a:prstDash val="solid"/>
              </a:ln>
              <a:effectLst/>
            </p:spPr>
            <p:txBody>
              <a:bodyPr rtlCol="0" anchor="ctr"/>
              <a:lstStyle/>
              <a:p>
                <a:pPr algn="ctr" defTabSz="1218784" fontAlgn="ctr">
                  <a:defRPr/>
                </a:pPr>
                <a:endParaRPr lang="en-US" sz="2399" kern="0" dirty="0">
                  <a:solidFill>
                    <a:prstClr val="black"/>
                  </a:solidFill>
                  <a:latin typeface="Huawei Sans" panose="020C0503030203020204" pitchFamily="34" charset="0"/>
                  <a:ea typeface="方正兰亭黑简体" panose="02000000000000000000" pitchFamily="2" charset="-122"/>
                </a:endParaRPr>
              </a:p>
            </p:txBody>
          </p:sp>
          <p:sp>
            <p:nvSpPr>
              <p:cNvPr id="42" name="椭圆 37">
                <a:extLst>
                  <a:ext uri="{FF2B5EF4-FFF2-40B4-BE49-F238E27FC236}">
                    <a16:creationId xmlns:a16="http://schemas.microsoft.com/office/drawing/2014/main" id="{A333F35A-4DF1-4CE1-A8C5-94D8EA25FBAF}"/>
                  </a:ext>
                </a:extLst>
              </p:cNvPr>
              <p:cNvSpPr/>
              <p:nvPr/>
            </p:nvSpPr>
            <p:spPr bwMode="gray">
              <a:xfrm>
                <a:off x="8058898" y="3428569"/>
                <a:ext cx="1188297" cy="1188297"/>
              </a:xfrm>
              <a:prstGeom prst="ellipse">
                <a:avLst/>
              </a:prstGeom>
              <a:solidFill>
                <a:srgbClr val="56C4D2"/>
              </a:solidFill>
              <a:ln w="25400" cap="flat" cmpd="sng" algn="ctr">
                <a:noFill/>
                <a:prstDash val="solid"/>
              </a:ln>
              <a:effectLst/>
            </p:spPr>
            <p:txBody>
              <a:bodyPr rtlCol="0" anchor="ctr"/>
              <a:lstStyle/>
              <a:p>
                <a:pPr algn="ctr" defTabSz="1218784" fontAlgn="ctr">
                  <a:defRPr/>
                </a:pPr>
                <a:endParaRPr lang="en-US" sz="2399" kern="0" dirty="0">
                  <a:solidFill>
                    <a:prstClr val="black"/>
                  </a:solidFill>
                  <a:latin typeface="Huawei Sans" panose="020C0503030203020204" pitchFamily="34" charset="0"/>
                  <a:ea typeface="方正兰亭黑简体" panose="02000000000000000000" pitchFamily="2" charset="-122"/>
                </a:endParaRPr>
              </a:p>
            </p:txBody>
          </p:sp>
          <p:cxnSp>
            <p:nvCxnSpPr>
              <p:cNvPr id="43" name="直接连接符 41">
                <a:extLst>
                  <a:ext uri="{FF2B5EF4-FFF2-40B4-BE49-F238E27FC236}">
                    <a16:creationId xmlns:a16="http://schemas.microsoft.com/office/drawing/2014/main" id="{A56250AB-F1F5-4903-AA9C-9B111BE8C0DB}"/>
                  </a:ext>
                </a:extLst>
              </p:cNvPr>
              <p:cNvCxnSpPr/>
              <p:nvPr/>
            </p:nvCxnSpPr>
            <p:spPr bwMode="gray">
              <a:xfrm>
                <a:off x="3425289" y="2303511"/>
                <a:ext cx="1280445" cy="0"/>
              </a:xfrm>
              <a:prstGeom prst="line">
                <a:avLst/>
              </a:prstGeom>
              <a:noFill/>
              <a:ln w="19050" cap="flat" cmpd="sng" algn="ctr">
                <a:solidFill>
                  <a:srgbClr val="56C4D2"/>
                </a:solidFill>
                <a:prstDash val="solid"/>
                <a:tailEnd type="triangle"/>
              </a:ln>
              <a:effectLst/>
            </p:spPr>
          </p:cxnSp>
          <p:cxnSp>
            <p:nvCxnSpPr>
              <p:cNvPr id="44" name="直接连接符 42">
                <a:extLst>
                  <a:ext uri="{FF2B5EF4-FFF2-40B4-BE49-F238E27FC236}">
                    <a16:creationId xmlns:a16="http://schemas.microsoft.com/office/drawing/2014/main" id="{933432C9-E1F7-47FC-A73B-424140EA2390}"/>
                  </a:ext>
                </a:extLst>
              </p:cNvPr>
              <p:cNvCxnSpPr/>
              <p:nvPr/>
            </p:nvCxnSpPr>
            <p:spPr bwMode="gray">
              <a:xfrm flipH="1">
                <a:off x="7485644" y="2306101"/>
                <a:ext cx="1577353" cy="0"/>
              </a:xfrm>
              <a:prstGeom prst="line">
                <a:avLst/>
              </a:prstGeom>
              <a:noFill/>
              <a:ln w="19050" cap="flat" cmpd="sng" algn="ctr">
                <a:solidFill>
                  <a:srgbClr val="56C4D2"/>
                </a:solidFill>
                <a:prstDash val="solid"/>
                <a:tailEnd type="triangle"/>
              </a:ln>
              <a:effectLst/>
            </p:spPr>
          </p:cxnSp>
          <p:sp>
            <p:nvSpPr>
              <p:cNvPr id="45" name="Freeform 96">
                <a:extLst>
                  <a:ext uri="{FF2B5EF4-FFF2-40B4-BE49-F238E27FC236}">
                    <a16:creationId xmlns:a16="http://schemas.microsoft.com/office/drawing/2014/main" id="{4756F76F-A1BC-4C7A-9D12-38189E832995}"/>
                  </a:ext>
                </a:extLst>
              </p:cNvPr>
              <p:cNvSpPr>
                <a:spLocks noEditPoints="1"/>
              </p:cNvSpPr>
              <p:nvPr/>
            </p:nvSpPr>
            <p:spPr bwMode="gray">
              <a:xfrm>
                <a:off x="9234651" y="1959271"/>
                <a:ext cx="613673" cy="549080"/>
              </a:xfrm>
              <a:custGeom>
                <a:avLst/>
                <a:gdLst/>
                <a:ahLst/>
                <a:cxnLst>
                  <a:cxn ang="0">
                    <a:pos x="729" y="133"/>
                  </a:cxn>
                  <a:cxn ang="0">
                    <a:pos x="562" y="94"/>
                  </a:cxn>
                  <a:cxn ang="0">
                    <a:pos x="542" y="313"/>
                  </a:cxn>
                  <a:cxn ang="0">
                    <a:pos x="775" y="449"/>
                  </a:cxn>
                  <a:cxn ang="0">
                    <a:pos x="752" y="316"/>
                  </a:cxn>
                  <a:cxn ang="0">
                    <a:pos x="863" y="449"/>
                  </a:cxn>
                  <a:cxn ang="0">
                    <a:pos x="725" y="229"/>
                  </a:cxn>
                  <a:cxn ang="0">
                    <a:pos x="653" y="281"/>
                  </a:cxn>
                  <a:cxn ang="0">
                    <a:pos x="646" y="221"/>
                  </a:cxn>
                  <a:cxn ang="0">
                    <a:pos x="638" y="281"/>
                  </a:cxn>
                  <a:cxn ang="0">
                    <a:pos x="567" y="229"/>
                  </a:cxn>
                  <a:cxn ang="0">
                    <a:pos x="428" y="449"/>
                  </a:cxn>
                  <a:cxn ang="0">
                    <a:pos x="542" y="313"/>
                  </a:cxn>
                  <a:cxn ang="0">
                    <a:pos x="415" y="513"/>
                  </a:cxn>
                  <a:cxn ang="0">
                    <a:pos x="909" y="459"/>
                  </a:cxn>
                  <a:cxn ang="0">
                    <a:pos x="312" y="211"/>
                  </a:cxn>
                  <a:cxn ang="0">
                    <a:pos x="278" y="203"/>
                  </a:cxn>
                  <a:cxn ang="0">
                    <a:pos x="121" y="203"/>
                  </a:cxn>
                  <a:cxn ang="0">
                    <a:pos x="28" y="287"/>
                  </a:cxn>
                  <a:cxn ang="0">
                    <a:pos x="3" y="556"/>
                  </a:cxn>
                  <a:cxn ang="0">
                    <a:pos x="37" y="586"/>
                  </a:cxn>
                  <a:cxn ang="0">
                    <a:pos x="64" y="479"/>
                  </a:cxn>
                  <a:cxn ang="0">
                    <a:pos x="92" y="899"/>
                  </a:cxn>
                  <a:cxn ang="0">
                    <a:pos x="191" y="899"/>
                  </a:cxn>
                  <a:cxn ang="0">
                    <a:pos x="210" y="538"/>
                  </a:cxn>
                  <a:cxn ang="0">
                    <a:pos x="259" y="949"/>
                  </a:cxn>
                  <a:cxn ang="0">
                    <a:pos x="309" y="299"/>
                  </a:cxn>
                  <a:cxn ang="0">
                    <a:pos x="336" y="479"/>
                  </a:cxn>
                  <a:cxn ang="0">
                    <a:pos x="364" y="586"/>
                  </a:cxn>
                  <a:cxn ang="0">
                    <a:pos x="398" y="556"/>
                  </a:cxn>
                  <a:cxn ang="0">
                    <a:pos x="355" y="251"/>
                  </a:cxn>
                  <a:cxn ang="0">
                    <a:pos x="200" y="180"/>
                  </a:cxn>
                  <a:cxn ang="0">
                    <a:pos x="200" y="0"/>
                  </a:cxn>
                  <a:cxn ang="0">
                    <a:pos x="200" y="180"/>
                  </a:cxn>
                </a:cxnLst>
                <a:rect l="0" t="0" r="r" b="b"/>
                <a:pathLst>
                  <a:path w="909" h="949">
                    <a:moveTo>
                      <a:pt x="626" y="197"/>
                    </a:moveTo>
                    <a:cubicBezTo>
                      <a:pt x="672" y="208"/>
                      <a:pt x="719" y="179"/>
                      <a:pt x="729" y="133"/>
                    </a:cubicBezTo>
                    <a:cubicBezTo>
                      <a:pt x="740" y="87"/>
                      <a:pt x="711" y="40"/>
                      <a:pt x="665" y="30"/>
                    </a:cubicBezTo>
                    <a:cubicBezTo>
                      <a:pt x="619" y="19"/>
                      <a:pt x="573" y="48"/>
                      <a:pt x="562" y="94"/>
                    </a:cubicBezTo>
                    <a:cubicBezTo>
                      <a:pt x="551" y="140"/>
                      <a:pt x="580" y="186"/>
                      <a:pt x="626" y="197"/>
                    </a:cubicBezTo>
                    <a:close/>
                    <a:moveTo>
                      <a:pt x="542" y="313"/>
                    </a:moveTo>
                    <a:cubicBezTo>
                      <a:pt x="516" y="449"/>
                      <a:pt x="516" y="449"/>
                      <a:pt x="516" y="449"/>
                    </a:cubicBezTo>
                    <a:cubicBezTo>
                      <a:pt x="775" y="449"/>
                      <a:pt x="775" y="449"/>
                      <a:pt x="775" y="449"/>
                    </a:cubicBezTo>
                    <a:cubicBezTo>
                      <a:pt x="749" y="313"/>
                      <a:pt x="749" y="313"/>
                      <a:pt x="749" y="313"/>
                    </a:cubicBezTo>
                    <a:cubicBezTo>
                      <a:pt x="750" y="314"/>
                      <a:pt x="751" y="315"/>
                      <a:pt x="752" y="316"/>
                    </a:cubicBezTo>
                    <a:cubicBezTo>
                      <a:pt x="771" y="341"/>
                      <a:pt x="793" y="382"/>
                      <a:pt x="810" y="449"/>
                    </a:cubicBezTo>
                    <a:cubicBezTo>
                      <a:pt x="863" y="449"/>
                      <a:pt x="863" y="449"/>
                      <a:pt x="863" y="449"/>
                    </a:cubicBezTo>
                    <a:cubicBezTo>
                      <a:pt x="843" y="359"/>
                      <a:pt x="812" y="305"/>
                      <a:pt x="782" y="272"/>
                    </a:cubicBezTo>
                    <a:cubicBezTo>
                      <a:pt x="761" y="247"/>
                      <a:pt x="740" y="235"/>
                      <a:pt x="725" y="229"/>
                    </a:cubicBezTo>
                    <a:cubicBezTo>
                      <a:pt x="665" y="328"/>
                      <a:pt x="665" y="328"/>
                      <a:pt x="665" y="328"/>
                    </a:cubicBezTo>
                    <a:cubicBezTo>
                      <a:pt x="653" y="281"/>
                      <a:pt x="653" y="281"/>
                      <a:pt x="653" y="281"/>
                    </a:cubicBezTo>
                    <a:cubicBezTo>
                      <a:pt x="688" y="224"/>
                      <a:pt x="688" y="224"/>
                      <a:pt x="688" y="224"/>
                    </a:cubicBezTo>
                    <a:cubicBezTo>
                      <a:pt x="676" y="223"/>
                      <a:pt x="662" y="221"/>
                      <a:pt x="646" y="221"/>
                    </a:cubicBezTo>
                    <a:cubicBezTo>
                      <a:pt x="629" y="221"/>
                      <a:pt x="615" y="223"/>
                      <a:pt x="603" y="224"/>
                    </a:cubicBezTo>
                    <a:cubicBezTo>
                      <a:pt x="638" y="281"/>
                      <a:pt x="638" y="281"/>
                      <a:pt x="638" y="281"/>
                    </a:cubicBezTo>
                    <a:cubicBezTo>
                      <a:pt x="626" y="328"/>
                      <a:pt x="626" y="328"/>
                      <a:pt x="626" y="328"/>
                    </a:cubicBezTo>
                    <a:cubicBezTo>
                      <a:pt x="567" y="229"/>
                      <a:pt x="567" y="229"/>
                      <a:pt x="567" y="229"/>
                    </a:cubicBezTo>
                    <a:cubicBezTo>
                      <a:pt x="552" y="235"/>
                      <a:pt x="531" y="247"/>
                      <a:pt x="509" y="272"/>
                    </a:cubicBezTo>
                    <a:cubicBezTo>
                      <a:pt x="479" y="305"/>
                      <a:pt x="448" y="359"/>
                      <a:pt x="428" y="449"/>
                    </a:cubicBezTo>
                    <a:cubicBezTo>
                      <a:pt x="481" y="449"/>
                      <a:pt x="481" y="449"/>
                      <a:pt x="481" y="449"/>
                    </a:cubicBezTo>
                    <a:cubicBezTo>
                      <a:pt x="499" y="380"/>
                      <a:pt x="522" y="338"/>
                      <a:pt x="542" y="313"/>
                    </a:cubicBezTo>
                    <a:close/>
                    <a:moveTo>
                      <a:pt x="415" y="459"/>
                    </a:moveTo>
                    <a:cubicBezTo>
                      <a:pt x="415" y="513"/>
                      <a:pt x="415" y="513"/>
                      <a:pt x="415" y="513"/>
                    </a:cubicBezTo>
                    <a:cubicBezTo>
                      <a:pt x="909" y="513"/>
                      <a:pt x="909" y="513"/>
                      <a:pt x="909" y="513"/>
                    </a:cubicBezTo>
                    <a:cubicBezTo>
                      <a:pt x="909" y="459"/>
                      <a:pt x="909" y="459"/>
                      <a:pt x="909" y="459"/>
                    </a:cubicBezTo>
                    <a:lnTo>
                      <a:pt x="415" y="459"/>
                    </a:lnTo>
                    <a:close/>
                    <a:moveTo>
                      <a:pt x="312" y="211"/>
                    </a:moveTo>
                    <a:cubicBezTo>
                      <a:pt x="299" y="205"/>
                      <a:pt x="287" y="203"/>
                      <a:pt x="280" y="203"/>
                    </a:cubicBezTo>
                    <a:cubicBezTo>
                      <a:pt x="279" y="203"/>
                      <a:pt x="278" y="203"/>
                      <a:pt x="278" y="203"/>
                    </a:cubicBezTo>
                    <a:cubicBezTo>
                      <a:pt x="123" y="203"/>
                      <a:pt x="123" y="203"/>
                      <a:pt x="123" y="203"/>
                    </a:cubicBezTo>
                    <a:cubicBezTo>
                      <a:pt x="122" y="203"/>
                      <a:pt x="122" y="203"/>
                      <a:pt x="121" y="203"/>
                    </a:cubicBezTo>
                    <a:cubicBezTo>
                      <a:pt x="114" y="203"/>
                      <a:pt x="102" y="205"/>
                      <a:pt x="89" y="211"/>
                    </a:cubicBezTo>
                    <a:cubicBezTo>
                      <a:pt x="67" y="222"/>
                      <a:pt x="44" y="245"/>
                      <a:pt x="28" y="287"/>
                    </a:cubicBezTo>
                    <a:cubicBezTo>
                      <a:pt x="11" y="328"/>
                      <a:pt x="0" y="388"/>
                      <a:pt x="0" y="479"/>
                    </a:cubicBezTo>
                    <a:cubicBezTo>
                      <a:pt x="0" y="502"/>
                      <a:pt x="1" y="528"/>
                      <a:pt x="3" y="556"/>
                    </a:cubicBezTo>
                    <a:cubicBezTo>
                      <a:pt x="4" y="573"/>
                      <a:pt x="18" y="586"/>
                      <a:pt x="35" y="586"/>
                    </a:cubicBezTo>
                    <a:cubicBezTo>
                      <a:pt x="35" y="586"/>
                      <a:pt x="36" y="586"/>
                      <a:pt x="37" y="586"/>
                    </a:cubicBezTo>
                    <a:cubicBezTo>
                      <a:pt x="54" y="585"/>
                      <a:pt x="68" y="570"/>
                      <a:pt x="67" y="552"/>
                    </a:cubicBezTo>
                    <a:cubicBezTo>
                      <a:pt x="65" y="525"/>
                      <a:pt x="64" y="501"/>
                      <a:pt x="64" y="479"/>
                    </a:cubicBezTo>
                    <a:cubicBezTo>
                      <a:pt x="64" y="382"/>
                      <a:pt x="78" y="328"/>
                      <a:pt x="92" y="299"/>
                    </a:cubicBezTo>
                    <a:cubicBezTo>
                      <a:pt x="92" y="899"/>
                      <a:pt x="92" y="899"/>
                      <a:pt x="92" y="899"/>
                    </a:cubicBezTo>
                    <a:cubicBezTo>
                      <a:pt x="92" y="927"/>
                      <a:pt x="114" y="949"/>
                      <a:pt x="142" y="949"/>
                    </a:cubicBezTo>
                    <a:cubicBezTo>
                      <a:pt x="169" y="949"/>
                      <a:pt x="191" y="927"/>
                      <a:pt x="191" y="899"/>
                    </a:cubicBezTo>
                    <a:cubicBezTo>
                      <a:pt x="191" y="538"/>
                      <a:pt x="191" y="538"/>
                      <a:pt x="191" y="538"/>
                    </a:cubicBezTo>
                    <a:cubicBezTo>
                      <a:pt x="210" y="538"/>
                      <a:pt x="210" y="538"/>
                      <a:pt x="210" y="538"/>
                    </a:cubicBezTo>
                    <a:cubicBezTo>
                      <a:pt x="210" y="899"/>
                      <a:pt x="210" y="899"/>
                      <a:pt x="210" y="899"/>
                    </a:cubicBezTo>
                    <a:cubicBezTo>
                      <a:pt x="210" y="927"/>
                      <a:pt x="232" y="949"/>
                      <a:pt x="259" y="949"/>
                    </a:cubicBezTo>
                    <a:cubicBezTo>
                      <a:pt x="286" y="949"/>
                      <a:pt x="309" y="927"/>
                      <a:pt x="309" y="899"/>
                    </a:cubicBezTo>
                    <a:cubicBezTo>
                      <a:pt x="309" y="299"/>
                      <a:pt x="309" y="299"/>
                      <a:pt x="309" y="299"/>
                    </a:cubicBezTo>
                    <a:cubicBezTo>
                      <a:pt x="311" y="304"/>
                      <a:pt x="313" y="310"/>
                      <a:pt x="316" y="316"/>
                    </a:cubicBezTo>
                    <a:cubicBezTo>
                      <a:pt x="327" y="348"/>
                      <a:pt x="336" y="399"/>
                      <a:pt x="336" y="479"/>
                    </a:cubicBezTo>
                    <a:cubicBezTo>
                      <a:pt x="336" y="501"/>
                      <a:pt x="336" y="525"/>
                      <a:pt x="334" y="552"/>
                    </a:cubicBezTo>
                    <a:cubicBezTo>
                      <a:pt x="333" y="570"/>
                      <a:pt x="347" y="585"/>
                      <a:pt x="364" y="586"/>
                    </a:cubicBezTo>
                    <a:cubicBezTo>
                      <a:pt x="365" y="586"/>
                      <a:pt x="366" y="586"/>
                      <a:pt x="366" y="586"/>
                    </a:cubicBezTo>
                    <a:cubicBezTo>
                      <a:pt x="383" y="586"/>
                      <a:pt x="397" y="573"/>
                      <a:pt x="398" y="556"/>
                    </a:cubicBezTo>
                    <a:cubicBezTo>
                      <a:pt x="400" y="528"/>
                      <a:pt x="400" y="502"/>
                      <a:pt x="400" y="479"/>
                    </a:cubicBezTo>
                    <a:cubicBezTo>
                      <a:pt x="400" y="358"/>
                      <a:pt x="381" y="291"/>
                      <a:pt x="355" y="251"/>
                    </a:cubicBezTo>
                    <a:cubicBezTo>
                      <a:pt x="342" y="231"/>
                      <a:pt x="326" y="219"/>
                      <a:pt x="312" y="211"/>
                    </a:cubicBezTo>
                    <a:close/>
                    <a:moveTo>
                      <a:pt x="200" y="180"/>
                    </a:moveTo>
                    <a:cubicBezTo>
                      <a:pt x="250" y="180"/>
                      <a:pt x="290" y="140"/>
                      <a:pt x="290" y="90"/>
                    </a:cubicBezTo>
                    <a:cubicBezTo>
                      <a:pt x="290" y="40"/>
                      <a:pt x="250" y="0"/>
                      <a:pt x="200" y="0"/>
                    </a:cubicBezTo>
                    <a:cubicBezTo>
                      <a:pt x="151" y="0"/>
                      <a:pt x="110" y="40"/>
                      <a:pt x="110" y="90"/>
                    </a:cubicBezTo>
                    <a:cubicBezTo>
                      <a:pt x="110" y="140"/>
                      <a:pt x="151" y="180"/>
                      <a:pt x="200" y="180"/>
                    </a:cubicBezTo>
                    <a:close/>
                  </a:path>
                </a:pathLst>
              </a:custGeom>
              <a:solidFill>
                <a:srgbClr val="56C4D2"/>
              </a:solidFill>
              <a:ln w="12700" cap="flat" cmpd="sng" algn="ctr">
                <a:noFill/>
                <a:prstDash val="solid"/>
              </a:ln>
              <a:effectLst/>
            </p:spPr>
            <p:txBody>
              <a:bodyPr wrap="none" lIns="0" tIns="0" rIns="0" bIns="0" rtlCol="0" anchor="ctr"/>
              <a:lstStyle/>
              <a:p>
                <a:pPr algn="ctr" defTabSz="1218784" fontAlgn="ctr">
                  <a:buClr>
                    <a:srgbClr val="CC9900"/>
                  </a:buClr>
                  <a:buFont typeface="Wingdings" pitchFamily="2" charset="2"/>
                  <a:buChar char="n"/>
                  <a:defRPr/>
                </a:pPr>
                <a:endParaRPr lang="en-US" altLang="zh-CN" sz="1349" b="1" kern="0" dirty="0">
                  <a:solidFill>
                    <a:prstClr val="black"/>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6" name="矩形 44">
                <a:extLst>
                  <a:ext uri="{FF2B5EF4-FFF2-40B4-BE49-F238E27FC236}">
                    <a16:creationId xmlns:a16="http://schemas.microsoft.com/office/drawing/2014/main" id="{4CF97CA2-7069-4900-846C-FBD8AE0D3A08}"/>
                  </a:ext>
                </a:extLst>
              </p:cNvPr>
              <p:cNvSpPr/>
              <p:nvPr/>
            </p:nvSpPr>
            <p:spPr bwMode="gray">
              <a:xfrm>
                <a:off x="7747738" y="1859266"/>
                <a:ext cx="1293671" cy="461665"/>
              </a:xfrm>
              <a:prstGeom prst="rect">
                <a:avLst/>
              </a:prstGeom>
            </p:spPr>
            <p:txBody>
              <a:bodyPr wrap="square">
                <a:spAutoFit/>
              </a:bodyPr>
              <a:lstStyle/>
              <a:p>
                <a:pPr algn="ctr" defTabSz="1218784" fontAlgn="ctr"/>
                <a:r>
                  <a:rPr lang="en-US" sz="1200" dirty="0">
                    <a:solidFill>
                      <a:prstClr val="black"/>
                    </a:solidFill>
                    <a:latin typeface="Huawei Sans" panose="020C0503030203020204" pitchFamily="34" charset="0"/>
                  </a:rPr>
                  <a:t>Subscription and self-service</a:t>
                </a:r>
                <a:endParaRPr lang="en-US" sz="1200" dirty="0">
                  <a:solidFill>
                    <a:prstClr val="black"/>
                  </a:solidFill>
                  <a:latin typeface="Huawei Sans" panose="020C0503030203020204" pitchFamily="34" charset="0"/>
                  <a:ea typeface="方正兰亭黑简体" panose="02000000000000000000" pitchFamily="2" charset="-122"/>
                </a:endParaRPr>
              </a:p>
            </p:txBody>
          </p:sp>
          <p:sp>
            <p:nvSpPr>
              <p:cNvPr id="47" name="矩形 45">
                <a:extLst>
                  <a:ext uri="{FF2B5EF4-FFF2-40B4-BE49-F238E27FC236}">
                    <a16:creationId xmlns:a16="http://schemas.microsoft.com/office/drawing/2014/main" id="{8B29703B-34F1-4692-B392-9EEA78F6A503}"/>
                  </a:ext>
                </a:extLst>
              </p:cNvPr>
              <p:cNvSpPr/>
              <p:nvPr/>
            </p:nvSpPr>
            <p:spPr bwMode="gray">
              <a:xfrm>
                <a:off x="3311213" y="1859266"/>
                <a:ext cx="1420546" cy="461665"/>
              </a:xfrm>
              <a:prstGeom prst="rect">
                <a:avLst/>
              </a:prstGeom>
            </p:spPr>
            <p:txBody>
              <a:bodyPr wrap="square">
                <a:spAutoFit/>
              </a:bodyPr>
              <a:lstStyle/>
              <a:p>
                <a:pPr algn="ctr" defTabSz="1218784" fontAlgn="ctr"/>
                <a:r>
                  <a:rPr lang="en-US" sz="1200" dirty="0">
                    <a:solidFill>
                      <a:prstClr val="black"/>
                    </a:solidFill>
                    <a:latin typeface="Huawei Sans" panose="020C0503030203020204" pitchFamily="34" charset="0"/>
                  </a:rPr>
                  <a:t>Multi-tenant management</a:t>
                </a:r>
                <a:endParaRPr lang="en-US" sz="1200" dirty="0">
                  <a:solidFill>
                    <a:prstClr val="black"/>
                  </a:solidFill>
                  <a:latin typeface="Huawei Sans" panose="020C0503030203020204" pitchFamily="34" charset="0"/>
                  <a:ea typeface="方正兰亭黑简体" panose="02000000000000000000" pitchFamily="2" charset="-122"/>
                </a:endParaRPr>
              </a:p>
            </p:txBody>
          </p:sp>
          <p:sp>
            <p:nvSpPr>
              <p:cNvPr id="48" name="矩形 46">
                <a:extLst>
                  <a:ext uri="{FF2B5EF4-FFF2-40B4-BE49-F238E27FC236}">
                    <a16:creationId xmlns:a16="http://schemas.microsoft.com/office/drawing/2014/main" id="{2E143EDD-3474-4587-991B-75E5F18B78B4}"/>
                  </a:ext>
                </a:extLst>
              </p:cNvPr>
              <p:cNvSpPr/>
              <p:nvPr/>
            </p:nvSpPr>
            <p:spPr bwMode="gray">
              <a:xfrm>
                <a:off x="2473083" y="2489338"/>
                <a:ext cx="1079142" cy="276999"/>
              </a:xfrm>
              <a:prstGeom prst="rect">
                <a:avLst/>
              </a:prstGeom>
            </p:spPr>
            <p:txBody>
              <a:bodyPr wrap="none">
                <a:spAutoFit/>
              </a:bodyPr>
              <a:lstStyle/>
              <a:p>
                <a:pPr algn="ctr" defTabSz="1218784" fontAlgn="ctr"/>
                <a:r>
                  <a:rPr lang="en-US" sz="1200" b="1" dirty="0">
                    <a:solidFill>
                      <a:prstClr val="black"/>
                    </a:solidFill>
                    <a:latin typeface="Huawei Sans" panose="020C0503030203020204" pitchFamily="34" charset="0"/>
                  </a:rPr>
                  <a:t>MSP/Carrier</a:t>
                </a:r>
                <a:endParaRPr lang="en-US" sz="1200" b="1" dirty="0">
                  <a:solidFill>
                    <a:prstClr val="black"/>
                  </a:solidFill>
                  <a:latin typeface="Huawei Sans" panose="020C0503030203020204" pitchFamily="34" charset="0"/>
                  <a:ea typeface="方正兰亭黑简体" panose="02000000000000000000" pitchFamily="2" charset="-122"/>
                </a:endParaRPr>
              </a:p>
            </p:txBody>
          </p:sp>
          <p:sp>
            <p:nvSpPr>
              <p:cNvPr id="49" name="矩形 47">
                <a:extLst>
                  <a:ext uri="{FF2B5EF4-FFF2-40B4-BE49-F238E27FC236}">
                    <a16:creationId xmlns:a16="http://schemas.microsoft.com/office/drawing/2014/main" id="{323D9D3C-F213-466C-8642-A2627FEB367C}"/>
                  </a:ext>
                </a:extLst>
              </p:cNvPr>
              <p:cNvSpPr/>
              <p:nvPr/>
            </p:nvSpPr>
            <p:spPr bwMode="gray">
              <a:xfrm>
                <a:off x="9073250" y="2517160"/>
                <a:ext cx="936475" cy="276999"/>
              </a:xfrm>
              <a:prstGeom prst="rect">
                <a:avLst/>
              </a:prstGeom>
            </p:spPr>
            <p:txBody>
              <a:bodyPr wrap="none">
                <a:spAutoFit/>
              </a:bodyPr>
              <a:lstStyle/>
              <a:p>
                <a:pPr algn="ctr" defTabSz="1218784" fontAlgn="ctr"/>
                <a:r>
                  <a:rPr lang="en-US" sz="1200" b="1" dirty="0">
                    <a:solidFill>
                      <a:prstClr val="black"/>
                    </a:solidFill>
                    <a:latin typeface="Huawei Sans" panose="020C0503030203020204" pitchFamily="34" charset="0"/>
                  </a:rPr>
                  <a:t>Enterprise</a:t>
                </a:r>
                <a:endParaRPr lang="en-US" sz="1200" b="1" dirty="0">
                  <a:solidFill>
                    <a:prstClr val="black"/>
                  </a:solidFill>
                  <a:latin typeface="Huawei Sans" panose="020C0503030203020204" pitchFamily="34" charset="0"/>
                  <a:ea typeface="方正兰亭黑简体" panose="02000000000000000000" pitchFamily="2" charset="-122"/>
                </a:endParaRPr>
              </a:p>
            </p:txBody>
          </p:sp>
          <p:cxnSp>
            <p:nvCxnSpPr>
              <p:cNvPr id="50" name="直接连接符 50">
                <a:extLst>
                  <a:ext uri="{FF2B5EF4-FFF2-40B4-BE49-F238E27FC236}">
                    <a16:creationId xmlns:a16="http://schemas.microsoft.com/office/drawing/2014/main" id="{D4316472-1AAF-44E8-81F4-A09858056131}"/>
                  </a:ext>
                </a:extLst>
              </p:cNvPr>
              <p:cNvCxnSpPr>
                <a:cxnSpLocks/>
                <a:stCxn id="62" idx="2"/>
                <a:endCxn id="40" idx="0"/>
              </p:cNvCxnSpPr>
              <p:nvPr/>
            </p:nvCxnSpPr>
            <p:spPr bwMode="gray">
              <a:xfrm>
                <a:off x="6087182" y="2567577"/>
                <a:ext cx="13048" cy="860992"/>
              </a:xfrm>
              <a:prstGeom prst="line">
                <a:avLst/>
              </a:prstGeom>
              <a:noFill/>
              <a:ln w="28575" cap="flat" cmpd="sng" algn="ctr">
                <a:solidFill>
                  <a:srgbClr val="56C4D2"/>
                </a:solidFill>
                <a:prstDash val="dash"/>
                <a:headEnd type="none" w="lg" len="lg"/>
                <a:tailEnd type="triangle" w="lg" len="lg"/>
              </a:ln>
              <a:effectLst/>
            </p:spPr>
          </p:cxnSp>
          <p:sp>
            <p:nvSpPr>
              <p:cNvPr id="51" name="Freeform 94">
                <a:extLst>
                  <a:ext uri="{FF2B5EF4-FFF2-40B4-BE49-F238E27FC236}">
                    <a16:creationId xmlns:a16="http://schemas.microsoft.com/office/drawing/2014/main" id="{52FAE87E-5802-4431-B8FC-7FC9FA71E8DA}"/>
                  </a:ext>
                </a:extLst>
              </p:cNvPr>
              <p:cNvSpPr>
                <a:spLocks noEditPoints="1"/>
              </p:cNvSpPr>
              <p:nvPr/>
            </p:nvSpPr>
            <p:spPr bwMode="gray">
              <a:xfrm rot="10800000">
                <a:off x="3212330" y="3628334"/>
                <a:ext cx="504598" cy="433033"/>
              </a:xfrm>
              <a:custGeom>
                <a:avLst/>
                <a:gdLst/>
                <a:ahLst/>
                <a:cxnLst>
                  <a:cxn ang="0">
                    <a:pos x="285" y="1027"/>
                  </a:cxn>
                  <a:cxn ang="0">
                    <a:pos x="464" y="965"/>
                  </a:cxn>
                  <a:cxn ang="0">
                    <a:pos x="1034" y="396"/>
                  </a:cxn>
                  <a:cxn ang="0">
                    <a:pos x="1049" y="378"/>
                  </a:cxn>
                  <a:cxn ang="0">
                    <a:pos x="1061" y="356"/>
                  </a:cxn>
                  <a:cxn ang="0">
                    <a:pos x="1067" y="334"/>
                  </a:cxn>
                  <a:cxn ang="0">
                    <a:pos x="1071" y="310"/>
                  </a:cxn>
                  <a:cxn ang="0">
                    <a:pos x="1069" y="286"/>
                  </a:cxn>
                  <a:cxn ang="0">
                    <a:pos x="1064" y="265"/>
                  </a:cxn>
                  <a:cxn ang="0">
                    <a:pos x="1054" y="243"/>
                  </a:cxn>
                  <a:cxn ang="0">
                    <a:pos x="1040" y="222"/>
                  </a:cxn>
                  <a:cxn ang="0">
                    <a:pos x="1056" y="206"/>
                  </a:cxn>
                  <a:cxn ang="0">
                    <a:pos x="1061" y="197"/>
                  </a:cxn>
                  <a:cxn ang="0">
                    <a:pos x="1056" y="189"/>
                  </a:cxn>
                  <a:cxn ang="0">
                    <a:pos x="882" y="13"/>
                  </a:cxn>
                  <a:cxn ang="0">
                    <a:pos x="873" y="10"/>
                  </a:cxn>
                  <a:cxn ang="0">
                    <a:pos x="865" y="13"/>
                  </a:cxn>
                  <a:cxn ang="0">
                    <a:pos x="848" y="30"/>
                  </a:cxn>
                  <a:cxn ang="0">
                    <a:pos x="828" y="17"/>
                  </a:cxn>
                  <a:cxn ang="0">
                    <a:pos x="806" y="6"/>
                  </a:cxn>
                  <a:cxn ang="0">
                    <a:pos x="784" y="1"/>
                  </a:cxn>
                  <a:cxn ang="0">
                    <a:pos x="760" y="0"/>
                  </a:cxn>
                  <a:cxn ang="0">
                    <a:pos x="737" y="3"/>
                  </a:cxn>
                  <a:cxn ang="0">
                    <a:pos x="715" y="10"/>
                  </a:cxn>
                  <a:cxn ang="0">
                    <a:pos x="693" y="22"/>
                  </a:cxn>
                  <a:cxn ang="0">
                    <a:pos x="674" y="37"/>
                  </a:cxn>
                  <a:cxn ang="0">
                    <a:pos x="163" y="664"/>
                  </a:cxn>
                  <a:cxn ang="0">
                    <a:pos x="0" y="828"/>
                  </a:cxn>
                  <a:cxn ang="0">
                    <a:pos x="199" y="1027"/>
                  </a:cxn>
                  <a:cxn ang="0">
                    <a:pos x="207" y="708"/>
                  </a:cxn>
                  <a:cxn ang="0">
                    <a:pos x="243" y="985"/>
                  </a:cxn>
                  <a:cxn ang="0">
                    <a:pos x="207" y="708"/>
                  </a:cxn>
                </a:cxnLst>
                <a:rect l="0" t="0" r="r" b="b"/>
                <a:pathLst>
                  <a:path w="1071" h="1069">
                    <a:moveTo>
                      <a:pt x="243" y="1069"/>
                    </a:moveTo>
                    <a:lnTo>
                      <a:pt x="285" y="1027"/>
                    </a:lnTo>
                    <a:lnTo>
                      <a:pt x="406" y="906"/>
                    </a:lnTo>
                    <a:lnTo>
                      <a:pt x="464" y="965"/>
                    </a:lnTo>
                    <a:lnTo>
                      <a:pt x="1034" y="396"/>
                    </a:lnTo>
                    <a:lnTo>
                      <a:pt x="1034" y="396"/>
                    </a:lnTo>
                    <a:lnTo>
                      <a:pt x="1042" y="388"/>
                    </a:lnTo>
                    <a:lnTo>
                      <a:pt x="1049" y="378"/>
                    </a:lnTo>
                    <a:lnTo>
                      <a:pt x="1056" y="367"/>
                    </a:lnTo>
                    <a:lnTo>
                      <a:pt x="1061" y="356"/>
                    </a:lnTo>
                    <a:lnTo>
                      <a:pt x="1064" y="346"/>
                    </a:lnTo>
                    <a:lnTo>
                      <a:pt x="1067" y="334"/>
                    </a:lnTo>
                    <a:lnTo>
                      <a:pt x="1069" y="322"/>
                    </a:lnTo>
                    <a:lnTo>
                      <a:pt x="1071" y="310"/>
                    </a:lnTo>
                    <a:lnTo>
                      <a:pt x="1071" y="298"/>
                    </a:lnTo>
                    <a:lnTo>
                      <a:pt x="1069" y="286"/>
                    </a:lnTo>
                    <a:lnTo>
                      <a:pt x="1067" y="275"/>
                    </a:lnTo>
                    <a:lnTo>
                      <a:pt x="1064" y="265"/>
                    </a:lnTo>
                    <a:lnTo>
                      <a:pt x="1059" y="253"/>
                    </a:lnTo>
                    <a:lnTo>
                      <a:pt x="1054" y="243"/>
                    </a:lnTo>
                    <a:lnTo>
                      <a:pt x="1047" y="233"/>
                    </a:lnTo>
                    <a:lnTo>
                      <a:pt x="1040" y="222"/>
                    </a:lnTo>
                    <a:lnTo>
                      <a:pt x="1056" y="206"/>
                    </a:lnTo>
                    <a:lnTo>
                      <a:pt x="1056" y="206"/>
                    </a:lnTo>
                    <a:lnTo>
                      <a:pt x="1059" y="202"/>
                    </a:lnTo>
                    <a:lnTo>
                      <a:pt x="1061" y="197"/>
                    </a:lnTo>
                    <a:lnTo>
                      <a:pt x="1059" y="192"/>
                    </a:lnTo>
                    <a:lnTo>
                      <a:pt x="1056" y="189"/>
                    </a:lnTo>
                    <a:lnTo>
                      <a:pt x="882" y="13"/>
                    </a:lnTo>
                    <a:lnTo>
                      <a:pt x="882" y="13"/>
                    </a:lnTo>
                    <a:lnTo>
                      <a:pt x="877" y="12"/>
                    </a:lnTo>
                    <a:lnTo>
                      <a:pt x="873" y="10"/>
                    </a:lnTo>
                    <a:lnTo>
                      <a:pt x="868" y="12"/>
                    </a:lnTo>
                    <a:lnTo>
                      <a:pt x="865" y="13"/>
                    </a:lnTo>
                    <a:lnTo>
                      <a:pt x="848" y="30"/>
                    </a:lnTo>
                    <a:lnTo>
                      <a:pt x="848" y="30"/>
                    </a:lnTo>
                    <a:lnTo>
                      <a:pt x="838" y="23"/>
                    </a:lnTo>
                    <a:lnTo>
                      <a:pt x="828" y="17"/>
                    </a:lnTo>
                    <a:lnTo>
                      <a:pt x="818" y="12"/>
                    </a:lnTo>
                    <a:lnTo>
                      <a:pt x="806" y="6"/>
                    </a:lnTo>
                    <a:lnTo>
                      <a:pt x="794" y="3"/>
                    </a:lnTo>
                    <a:lnTo>
                      <a:pt x="784" y="1"/>
                    </a:lnTo>
                    <a:lnTo>
                      <a:pt x="772" y="0"/>
                    </a:lnTo>
                    <a:lnTo>
                      <a:pt x="760" y="0"/>
                    </a:lnTo>
                    <a:lnTo>
                      <a:pt x="749" y="1"/>
                    </a:lnTo>
                    <a:lnTo>
                      <a:pt x="737" y="3"/>
                    </a:lnTo>
                    <a:lnTo>
                      <a:pt x="725" y="6"/>
                    </a:lnTo>
                    <a:lnTo>
                      <a:pt x="715" y="10"/>
                    </a:lnTo>
                    <a:lnTo>
                      <a:pt x="703" y="15"/>
                    </a:lnTo>
                    <a:lnTo>
                      <a:pt x="693" y="22"/>
                    </a:lnTo>
                    <a:lnTo>
                      <a:pt x="683" y="28"/>
                    </a:lnTo>
                    <a:lnTo>
                      <a:pt x="674" y="37"/>
                    </a:lnTo>
                    <a:lnTo>
                      <a:pt x="106" y="605"/>
                    </a:lnTo>
                    <a:lnTo>
                      <a:pt x="163" y="664"/>
                    </a:lnTo>
                    <a:lnTo>
                      <a:pt x="44" y="786"/>
                    </a:lnTo>
                    <a:lnTo>
                      <a:pt x="0" y="828"/>
                    </a:lnTo>
                    <a:lnTo>
                      <a:pt x="44" y="872"/>
                    </a:lnTo>
                    <a:lnTo>
                      <a:pt x="199" y="1027"/>
                    </a:lnTo>
                    <a:lnTo>
                      <a:pt x="243" y="1069"/>
                    </a:lnTo>
                    <a:close/>
                    <a:moveTo>
                      <a:pt x="207" y="708"/>
                    </a:moveTo>
                    <a:lnTo>
                      <a:pt x="362" y="863"/>
                    </a:lnTo>
                    <a:lnTo>
                      <a:pt x="243" y="985"/>
                    </a:lnTo>
                    <a:lnTo>
                      <a:pt x="86" y="828"/>
                    </a:lnTo>
                    <a:lnTo>
                      <a:pt x="207" y="708"/>
                    </a:lnTo>
                    <a:close/>
                  </a:path>
                </a:pathLst>
              </a:custGeom>
              <a:solidFill>
                <a:sysClr val="window" lastClr="FFFFFF"/>
              </a:solidFill>
              <a:ln w="9525">
                <a:noFill/>
                <a:round/>
                <a:headEnd/>
                <a:tailEnd/>
              </a:ln>
            </p:spPr>
            <p:txBody>
              <a:bodyPr vert="horz" wrap="square" lIns="91404" tIns="45702" rIns="91404" bIns="45702" numCol="1" anchor="t" anchorCtr="0" compatLnSpc="1">
                <a:prstTxWarp prst="textNoShape">
                  <a:avLst/>
                </a:prstTxWarp>
              </a:bodyPr>
              <a:lstStyle/>
              <a:p>
                <a:pPr defTabSz="1218784" fontAlgn="ctr">
                  <a:defRPr/>
                </a:pPr>
                <a:endParaRPr lang="en-US" altLang="zh-CN" sz="2399" kern="0" dirty="0">
                  <a:solidFill>
                    <a:prstClr val="black"/>
                  </a:solidFill>
                  <a:latin typeface="Huawei Sans" panose="020C0503030203020204" pitchFamily="34" charset="0"/>
                  <a:ea typeface="方正兰亭黑简体" panose="02000000000000000000" pitchFamily="2" charset="-122"/>
                </a:endParaRPr>
              </a:p>
            </p:txBody>
          </p:sp>
          <p:sp>
            <p:nvSpPr>
              <p:cNvPr id="52" name="Freeform 16">
                <a:extLst>
                  <a:ext uri="{FF2B5EF4-FFF2-40B4-BE49-F238E27FC236}">
                    <a16:creationId xmlns:a16="http://schemas.microsoft.com/office/drawing/2014/main" id="{FD4F07A1-C60D-47BA-A359-501952644C94}"/>
                  </a:ext>
                </a:extLst>
              </p:cNvPr>
              <p:cNvSpPr>
                <a:spLocks noEditPoints="1"/>
              </p:cNvSpPr>
              <p:nvPr/>
            </p:nvSpPr>
            <p:spPr bwMode="gray">
              <a:xfrm>
                <a:off x="5886788" y="3684798"/>
                <a:ext cx="438200" cy="320107"/>
              </a:xfrm>
              <a:custGeom>
                <a:avLst/>
                <a:gdLst/>
                <a:ahLst/>
                <a:cxnLst>
                  <a:cxn ang="0">
                    <a:pos x="38" y="0"/>
                  </a:cxn>
                  <a:cxn ang="0">
                    <a:pos x="30" y="2"/>
                  </a:cxn>
                  <a:cxn ang="0">
                    <a:pos x="16" y="8"/>
                  </a:cxn>
                  <a:cxn ang="0">
                    <a:pos x="6" y="18"/>
                  </a:cxn>
                  <a:cxn ang="0">
                    <a:pos x="0" y="32"/>
                  </a:cxn>
                  <a:cxn ang="0">
                    <a:pos x="0" y="96"/>
                  </a:cxn>
                  <a:cxn ang="0">
                    <a:pos x="0" y="104"/>
                  </a:cxn>
                  <a:cxn ang="0">
                    <a:pos x="6" y="118"/>
                  </a:cxn>
                  <a:cxn ang="0">
                    <a:pos x="16" y="128"/>
                  </a:cxn>
                  <a:cxn ang="0">
                    <a:pos x="30" y="134"/>
                  </a:cxn>
                  <a:cxn ang="0">
                    <a:pos x="166" y="136"/>
                  </a:cxn>
                  <a:cxn ang="0">
                    <a:pos x="174" y="134"/>
                  </a:cxn>
                  <a:cxn ang="0">
                    <a:pos x="188" y="128"/>
                  </a:cxn>
                  <a:cxn ang="0">
                    <a:pos x="198" y="118"/>
                  </a:cxn>
                  <a:cxn ang="0">
                    <a:pos x="204" y="104"/>
                  </a:cxn>
                  <a:cxn ang="0">
                    <a:pos x="206" y="40"/>
                  </a:cxn>
                  <a:cxn ang="0">
                    <a:pos x="204" y="32"/>
                  </a:cxn>
                  <a:cxn ang="0">
                    <a:pos x="198" y="18"/>
                  </a:cxn>
                  <a:cxn ang="0">
                    <a:pos x="188" y="8"/>
                  </a:cxn>
                  <a:cxn ang="0">
                    <a:pos x="174" y="2"/>
                  </a:cxn>
                  <a:cxn ang="0">
                    <a:pos x="166" y="0"/>
                  </a:cxn>
                  <a:cxn ang="0">
                    <a:pos x="196" y="116"/>
                  </a:cxn>
                  <a:cxn ang="0">
                    <a:pos x="194" y="116"/>
                  </a:cxn>
                  <a:cxn ang="0">
                    <a:pos x="190" y="116"/>
                  </a:cxn>
                  <a:cxn ang="0">
                    <a:pos x="106" y="92"/>
                  </a:cxn>
                  <a:cxn ang="0">
                    <a:pos x="102" y="94"/>
                  </a:cxn>
                  <a:cxn ang="0">
                    <a:pos x="100" y="92"/>
                  </a:cxn>
                  <a:cxn ang="0">
                    <a:pos x="16" y="114"/>
                  </a:cxn>
                  <a:cxn ang="0">
                    <a:pos x="14" y="114"/>
                  </a:cxn>
                  <a:cxn ang="0">
                    <a:pos x="14" y="114"/>
                  </a:cxn>
                  <a:cxn ang="0">
                    <a:pos x="10" y="114"/>
                  </a:cxn>
                  <a:cxn ang="0">
                    <a:pos x="10" y="110"/>
                  </a:cxn>
                  <a:cxn ang="0">
                    <a:pos x="12" y="108"/>
                  </a:cxn>
                  <a:cxn ang="0">
                    <a:pos x="14" y="22"/>
                  </a:cxn>
                  <a:cxn ang="0">
                    <a:pos x="14" y="18"/>
                  </a:cxn>
                  <a:cxn ang="0">
                    <a:pos x="14" y="16"/>
                  </a:cxn>
                  <a:cxn ang="0">
                    <a:pos x="20" y="16"/>
                  </a:cxn>
                  <a:cxn ang="0">
                    <a:pos x="102" y="84"/>
                  </a:cxn>
                  <a:cxn ang="0">
                    <a:pos x="184" y="14"/>
                  </a:cxn>
                  <a:cxn ang="0">
                    <a:pos x="188" y="14"/>
                  </a:cxn>
                  <a:cxn ang="0">
                    <a:pos x="190" y="16"/>
                  </a:cxn>
                  <a:cxn ang="0">
                    <a:pos x="190" y="22"/>
                  </a:cxn>
                  <a:cxn ang="0">
                    <a:pos x="196" y="110"/>
                  </a:cxn>
                  <a:cxn ang="0">
                    <a:pos x="198" y="112"/>
                  </a:cxn>
                  <a:cxn ang="0">
                    <a:pos x="198" y="112"/>
                  </a:cxn>
                  <a:cxn ang="0">
                    <a:pos x="196" y="116"/>
                  </a:cxn>
                </a:cxnLst>
                <a:rect l="0" t="0" r="r" b="b"/>
                <a:pathLst>
                  <a:path w="206" h="136">
                    <a:moveTo>
                      <a:pt x="166" y="0"/>
                    </a:moveTo>
                    <a:lnTo>
                      <a:pt x="38" y="0"/>
                    </a:lnTo>
                    <a:lnTo>
                      <a:pt x="38" y="0"/>
                    </a:lnTo>
                    <a:lnTo>
                      <a:pt x="30" y="2"/>
                    </a:lnTo>
                    <a:lnTo>
                      <a:pt x="24" y="4"/>
                    </a:lnTo>
                    <a:lnTo>
                      <a:pt x="16" y="8"/>
                    </a:lnTo>
                    <a:lnTo>
                      <a:pt x="10" y="12"/>
                    </a:lnTo>
                    <a:lnTo>
                      <a:pt x="6" y="18"/>
                    </a:lnTo>
                    <a:lnTo>
                      <a:pt x="2" y="24"/>
                    </a:lnTo>
                    <a:lnTo>
                      <a:pt x="0" y="32"/>
                    </a:lnTo>
                    <a:lnTo>
                      <a:pt x="0" y="40"/>
                    </a:lnTo>
                    <a:lnTo>
                      <a:pt x="0" y="96"/>
                    </a:lnTo>
                    <a:lnTo>
                      <a:pt x="0" y="96"/>
                    </a:lnTo>
                    <a:lnTo>
                      <a:pt x="0" y="104"/>
                    </a:lnTo>
                    <a:lnTo>
                      <a:pt x="2" y="112"/>
                    </a:lnTo>
                    <a:lnTo>
                      <a:pt x="6" y="118"/>
                    </a:lnTo>
                    <a:lnTo>
                      <a:pt x="10" y="124"/>
                    </a:lnTo>
                    <a:lnTo>
                      <a:pt x="16" y="128"/>
                    </a:lnTo>
                    <a:lnTo>
                      <a:pt x="24" y="132"/>
                    </a:lnTo>
                    <a:lnTo>
                      <a:pt x="30" y="134"/>
                    </a:lnTo>
                    <a:lnTo>
                      <a:pt x="38" y="136"/>
                    </a:lnTo>
                    <a:lnTo>
                      <a:pt x="166" y="136"/>
                    </a:lnTo>
                    <a:lnTo>
                      <a:pt x="166" y="136"/>
                    </a:lnTo>
                    <a:lnTo>
                      <a:pt x="174" y="134"/>
                    </a:lnTo>
                    <a:lnTo>
                      <a:pt x="182" y="132"/>
                    </a:lnTo>
                    <a:lnTo>
                      <a:pt x="188" y="128"/>
                    </a:lnTo>
                    <a:lnTo>
                      <a:pt x="194" y="124"/>
                    </a:lnTo>
                    <a:lnTo>
                      <a:pt x="198" y="118"/>
                    </a:lnTo>
                    <a:lnTo>
                      <a:pt x="202" y="112"/>
                    </a:lnTo>
                    <a:lnTo>
                      <a:pt x="204" y="104"/>
                    </a:lnTo>
                    <a:lnTo>
                      <a:pt x="206" y="96"/>
                    </a:lnTo>
                    <a:lnTo>
                      <a:pt x="206" y="40"/>
                    </a:lnTo>
                    <a:lnTo>
                      <a:pt x="206" y="40"/>
                    </a:lnTo>
                    <a:lnTo>
                      <a:pt x="204" y="32"/>
                    </a:lnTo>
                    <a:lnTo>
                      <a:pt x="202" y="24"/>
                    </a:lnTo>
                    <a:lnTo>
                      <a:pt x="198" y="18"/>
                    </a:lnTo>
                    <a:lnTo>
                      <a:pt x="194" y="12"/>
                    </a:lnTo>
                    <a:lnTo>
                      <a:pt x="188" y="8"/>
                    </a:lnTo>
                    <a:lnTo>
                      <a:pt x="182" y="4"/>
                    </a:lnTo>
                    <a:lnTo>
                      <a:pt x="174" y="2"/>
                    </a:lnTo>
                    <a:lnTo>
                      <a:pt x="166" y="0"/>
                    </a:lnTo>
                    <a:lnTo>
                      <a:pt x="166" y="0"/>
                    </a:lnTo>
                    <a:close/>
                    <a:moveTo>
                      <a:pt x="196" y="116"/>
                    </a:moveTo>
                    <a:lnTo>
                      <a:pt x="196" y="116"/>
                    </a:lnTo>
                    <a:lnTo>
                      <a:pt x="194" y="116"/>
                    </a:lnTo>
                    <a:lnTo>
                      <a:pt x="194" y="116"/>
                    </a:lnTo>
                    <a:lnTo>
                      <a:pt x="194" y="116"/>
                    </a:lnTo>
                    <a:lnTo>
                      <a:pt x="190" y="116"/>
                    </a:lnTo>
                    <a:lnTo>
                      <a:pt x="136" y="66"/>
                    </a:lnTo>
                    <a:lnTo>
                      <a:pt x="106" y="92"/>
                    </a:lnTo>
                    <a:lnTo>
                      <a:pt x="106" y="92"/>
                    </a:lnTo>
                    <a:lnTo>
                      <a:pt x="102" y="94"/>
                    </a:lnTo>
                    <a:lnTo>
                      <a:pt x="102" y="94"/>
                    </a:lnTo>
                    <a:lnTo>
                      <a:pt x="100" y="92"/>
                    </a:lnTo>
                    <a:lnTo>
                      <a:pt x="68" y="66"/>
                    </a:lnTo>
                    <a:lnTo>
                      <a:pt x="16" y="114"/>
                    </a:lnTo>
                    <a:lnTo>
                      <a:pt x="16" y="114"/>
                    </a:lnTo>
                    <a:lnTo>
                      <a:pt x="14" y="114"/>
                    </a:lnTo>
                    <a:lnTo>
                      <a:pt x="14" y="114"/>
                    </a:lnTo>
                    <a:lnTo>
                      <a:pt x="14" y="114"/>
                    </a:lnTo>
                    <a:lnTo>
                      <a:pt x="10" y="114"/>
                    </a:lnTo>
                    <a:lnTo>
                      <a:pt x="10" y="114"/>
                    </a:lnTo>
                    <a:lnTo>
                      <a:pt x="10" y="110"/>
                    </a:lnTo>
                    <a:lnTo>
                      <a:pt x="10" y="110"/>
                    </a:lnTo>
                    <a:lnTo>
                      <a:pt x="10" y="110"/>
                    </a:lnTo>
                    <a:lnTo>
                      <a:pt x="12" y="108"/>
                    </a:lnTo>
                    <a:lnTo>
                      <a:pt x="62" y="60"/>
                    </a:lnTo>
                    <a:lnTo>
                      <a:pt x="14" y="22"/>
                    </a:lnTo>
                    <a:lnTo>
                      <a:pt x="14" y="22"/>
                    </a:lnTo>
                    <a:lnTo>
                      <a:pt x="14" y="18"/>
                    </a:lnTo>
                    <a:lnTo>
                      <a:pt x="14" y="16"/>
                    </a:lnTo>
                    <a:lnTo>
                      <a:pt x="14" y="16"/>
                    </a:lnTo>
                    <a:lnTo>
                      <a:pt x="18" y="14"/>
                    </a:lnTo>
                    <a:lnTo>
                      <a:pt x="20" y="16"/>
                    </a:lnTo>
                    <a:lnTo>
                      <a:pt x="24" y="18"/>
                    </a:lnTo>
                    <a:lnTo>
                      <a:pt x="102" y="84"/>
                    </a:lnTo>
                    <a:lnTo>
                      <a:pt x="180" y="18"/>
                    </a:lnTo>
                    <a:lnTo>
                      <a:pt x="184" y="14"/>
                    </a:lnTo>
                    <a:lnTo>
                      <a:pt x="184" y="14"/>
                    </a:lnTo>
                    <a:lnTo>
                      <a:pt x="188" y="14"/>
                    </a:lnTo>
                    <a:lnTo>
                      <a:pt x="190" y="16"/>
                    </a:lnTo>
                    <a:lnTo>
                      <a:pt x="190" y="16"/>
                    </a:lnTo>
                    <a:lnTo>
                      <a:pt x="192" y="18"/>
                    </a:lnTo>
                    <a:lnTo>
                      <a:pt x="190" y="22"/>
                    </a:lnTo>
                    <a:lnTo>
                      <a:pt x="142" y="60"/>
                    </a:lnTo>
                    <a:lnTo>
                      <a:pt x="196" y="110"/>
                    </a:lnTo>
                    <a:lnTo>
                      <a:pt x="196" y="110"/>
                    </a:lnTo>
                    <a:lnTo>
                      <a:pt x="198" y="112"/>
                    </a:lnTo>
                    <a:lnTo>
                      <a:pt x="198" y="112"/>
                    </a:lnTo>
                    <a:lnTo>
                      <a:pt x="198" y="112"/>
                    </a:lnTo>
                    <a:lnTo>
                      <a:pt x="196" y="116"/>
                    </a:lnTo>
                    <a:lnTo>
                      <a:pt x="196" y="116"/>
                    </a:lnTo>
                    <a:close/>
                  </a:path>
                </a:pathLst>
              </a:custGeom>
              <a:solidFill>
                <a:sysClr val="window" lastClr="FFFFFF"/>
              </a:solidFill>
              <a:ln w="9525">
                <a:noFill/>
                <a:round/>
                <a:headEnd/>
                <a:tailEnd/>
              </a:ln>
            </p:spPr>
            <p:txBody>
              <a:bodyPr vert="horz" wrap="square" lIns="91404" tIns="45702" rIns="91404" bIns="45702" numCol="1" anchor="t" anchorCtr="0" compatLnSpc="1">
                <a:prstTxWarp prst="textNoShape">
                  <a:avLst/>
                </a:prstTxWarp>
              </a:bodyPr>
              <a:lstStyle/>
              <a:p>
                <a:pPr defTabSz="1218784" fontAlgn="ctr">
                  <a:defRPr/>
                </a:pPr>
                <a:endParaRPr lang="en-US" altLang="zh-CN" sz="2399"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53" name="矩形 55">
                <a:extLst>
                  <a:ext uri="{FF2B5EF4-FFF2-40B4-BE49-F238E27FC236}">
                    <a16:creationId xmlns:a16="http://schemas.microsoft.com/office/drawing/2014/main" id="{26D3D969-AE6F-498F-8896-853A1CFB2A83}"/>
                  </a:ext>
                </a:extLst>
              </p:cNvPr>
              <p:cNvSpPr/>
              <p:nvPr/>
            </p:nvSpPr>
            <p:spPr bwMode="gray">
              <a:xfrm>
                <a:off x="5215959" y="4013240"/>
                <a:ext cx="1772104" cy="461665"/>
              </a:xfrm>
              <a:prstGeom prst="rect">
                <a:avLst/>
              </a:prstGeom>
            </p:spPr>
            <p:txBody>
              <a:bodyPr wrap="square">
                <a:spAutoFit/>
              </a:bodyPr>
              <a:lstStyle/>
              <a:p>
                <a:pPr algn="ctr" defTabSz="1218784" fontAlgn="ctr"/>
                <a:r>
                  <a:rPr lang="en-US" sz="1200" b="1" dirty="0">
                    <a:solidFill>
                      <a:schemeClr val="bg1"/>
                    </a:solidFill>
                    <a:latin typeface="Huawei Sans" panose="020C0503030203020204" pitchFamily="34" charset="0"/>
                  </a:rPr>
                  <a:t>Email-based deployment</a:t>
                </a:r>
                <a:endParaRPr lang="en-US" sz="1200" b="1" dirty="0">
                  <a:solidFill>
                    <a:schemeClr val="bg1"/>
                  </a:solidFill>
                  <a:latin typeface="Huawei Sans" panose="020C0503030203020204" pitchFamily="34" charset="0"/>
                  <a:ea typeface="方正兰亭黑简体" panose="02000000000000000000" pitchFamily="2" charset="-122"/>
                </a:endParaRPr>
              </a:p>
            </p:txBody>
          </p:sp>
          <p:sp>
            <p:nvSpPr>
              <p:cNvPr id="54" name="矩形 56">
                <a:extLst>
                  <a:ext uri="{FF2B5EF4-FFF2-40B4-BE49-F238E27FC236}">
                    <a16:creationId xmlns:a16="http://schemas.microsoft.com/office/drawing/2014/main" id="{0F81D90F-482E-416F-BA79-EA6B3B4B1A18}"/>
                  </a:ext>
                </a:extLst>
              </p:cNvPr>
              <p:cNvSpPr/>
              <p:nvPr/>
            </p:nvSpPr>
            <p:spPr bwMode="gray">
              <a:xfrm>
                <a:off x="2760235" y="4013240"/>
                <a:ext cx="1391701" cy="461665"/>
              </a:xfrm>
              <a:prstGeom prst="rect">
                <a:avLst/>
              </a:prstGeom>
            </p:spPr>
            <p:txBody>
              <a:bodyPr wrap="square">
                <a:spAutoFit/>
              </a:bodyPr>
              <a:lstStyle/>
              <a:p>
                <a:pPr algn="ctr" defTabSz="1218784" fontAlgn="ctr"/>
                <a:r>
                  <a:rPr lang="en-US" sz="1200" b="1" dirty="0">
                    <a:solidFill>
                      <a:schemeClr val="bg1"/>
                    </a:solidFill>
                    <a:latin typeface="Huawei Sans" panose="020C0503030203020204" pitchFamily="34" charset="0"/>
                  </a:rPr>
                  <a:t>USB-based deployment</a:t>
                </a:r>
                <a:endParaRPr lang="en-US" sz="1200" b="1" dirty="0">
                  <a:solidFill>
                    <a:schemeClr val="bg1"/>
                  </a:solidFill>
                  <a:latin typeface="Huawei Sans" panose="020C0503030203020204" pitchFamily="34" charset="0"/>
                  <a:ea typeface="方正兰亭黑简体" panose="02000000000000000000" pitchFamily="2" charset="-122"/>
                </a:endParaRPr>
              </a:p>
            </p:txBody>
          </p:sp>
          <p:grpSp>
            <p:nvGrpSpPr>
              <p:cNvPr id="55" name="Group 4">
                <a:extLst>
                  <a:ext uri="{FF2B5EF4-FFF2-40B4-BE49-F238E27FC236}">
                    <a16:creationId xmlns:a16="http://schemas.microsoft.com/office/drawing/2014/main" id="{EC2A9FEC-4187-4328-80A5-3AF46044AD9C}"/>
                  </a:ext>
                </a:extLst>
              </p:cNvPr>
              <p:cNvGrpSpPr>
                <a:grpSpLocks noChangeAspect="1"/>
              </p:cNvGrpSpPr>
              <p:nvPr/>
            </p:nvGrpSpPr>
            <p:grpSpPr bwMode="gray">
              <a:xfrm>
                <a:off x="2686180" y="1932587"/>
                <a:ext cx="648544" cy="550206"/>
                <a:chOff x="2083" y="941"/>
                <a:chExt cx="1596" cy="1354"/>
              </a:xfrm>
              <a:solidFill>
                <a:srgbClr val="56C4D2"/>
              </a:solidFill>
            </p:grpSpPr>
            <p:sp>
              <p:nvSpPr>
                <p:cNvPr id="70" name="Freeform 5">
                  <a:extLst>
                    <a:ext uri="{FF2B5EF4-FFF2-40B4-BE49-F238E27FC236}">
                      <a16:creationId xmlns:a16="http://schemas.microsoft.com/office/drawing/2014/main" id="{B2C0F031-84A2-41A5-85E0-EDCE94F791B9}"/>
                    </a:ext>
                  </a:extLst>
                </p:cNvPr>
                <p:cNvSpPr>
                  <a:spLocks/>
                </p:cNvSpPr>
                <p:nvPr/>
              </p:nvSpPr>
              <p:spPr bwMode="gray">
                <a:xfrm>
                  <a:off x="2083" y="941"/>
                  <a:ext cx="1596" cy="1354"/>
                </a:xfrm>
                <a:custGeom>
                  <a:avLst/>
                  <a:gdLst>
                    <a:gd name="T0" fmla="*/ 593 w 673"/>
                    <a:gd name="T1" fmla="*/ 172 h 570"/>
                    <a:gd name="T2" fmla="*/ 593 w 673"/>
                    <a:gd name="T3" fmla="*/ 172 h 570"/>
                    <a:gd name="T4" fmla="*/ 337 w 673"/>
                    <a:gd name="T5" fmla="*/ 0 h 570"/>
                    <a:gd name="T6" fmla="*/ 80 w 673"/>
                    <a:gd name="T7" fmla="*/ 172 h 570"/>
                    <a:gd name="T8" fmla="*/ 80 w 673"/>
                    <a:gd name="T9" fmla="*/ 172 h 570"/>
                    <a:gd name="T10" fmla="*/ 0 w 673"/>
                    <a:gd name="T11" fmla="*/ 252 h 570"/>
                    <a:gd name="T12" fmla="*/ 0 w 673"/>
                    <a:gd name="T13" fmla="*/ 301 h 570"/>
                    <a:gd name="T14" fmla="*/ 79 w 673"/>
                    <a:gd name="T15" fmla="*/ 381 h 570"/>
                    <a:gd name="T16" fmla="*/ 80 w 673"/>
                    <a:gd name="T17" fmla="*/ 381 h 570"/>
                    <a:gd name="T18" fmla="*/ 80 w 673"/>
                    <a:gd name="T19" fmla="*/ 381 h 570"/>
                    <a:gd name="T20" fmla="*/ 80 w 673"/>
                    <a:gd name="T21" fmla="*/ 381 h 570"/>
                    <a:gd name="T22" fmla="*/ 103 w 673"/>
                    <a:gd name="T23" fmla="*/ 381 h 570"/>
                    <a:gd name="T24" fmla="*/ 80 w 673"/>
                    <a:gd name="T25" fmla="*/ 277 h 570"/>
                    <a:gd name="T26" fmla="*/ 337 w 673"/>
                    <a:gd name="T27" fmla="*/ 21 h 570"/>
                    <a:gd name="T28" fmla="*/ 593 w 673"/>
                    <a:gd name="T29" fmla="*/ 277 h 570"/>
                    <a:gd name="T30" fmla="*/ 593 w 673"/>
                    <a:gd name="T31" fmla="*/ 277 h 570"/>
                    <a:gd name="T32" fmla="*/ 390 w 673"/>
                    <a:gd name="T33" fmla="*/ 527 h 570"/>
                    <a:gd name="T34" fmla="*/ 365 w 673"/>
                    <a:gd name="T35" fmla="*/ 513 h 570"/>
                    <a:gd name="T36" fmla="*/ 308 w 673"/>
                    <a:gd name="T37" fmla="*/ 513 h 570"/>
                    <a:gd name="T38" fmla="*/ 279 w 673"/>
                    <a:gd name="T39" fmla="*/ 541 h 570"/>
                    <a:gd name="T40" fmla="*/ 308 w 673"/>
                    <a:gd name="T41" fmla="*/ 570 h 570"/>
                    <a:gd name="T42" fmla="*/ 365 w 673"/>
                    <a:gd name="T43" fmla="*/ 570 h 570"/>
                    <a:gd name="T44" fmla="*/ 393 w 673"/>
                    <a:gd name="T45" fmla="*/ 548 h 570"/>
                    <a:gd name="T46" fmla="*/ 593 w 673"/>
                    <a:gd name="T47" fmla="*/ 381 h 570"/>
                    <a:gd name="T48" fmla="*/ 593 w 673"/>
                    <a:gd name="T49" fmla="*/ 381 h 570"/>
                    <a:gd name="T50" fmla="*/ 673 w 673"/>
                    <a:gd name="T51" fmla="*/ 301 h 570"/>
                    <a:gd name="T52" fmla="*/ 673 w 673"/>
                    <a:gd name="T53" fmla="*/ 252 h 570"/>
                    <a:gd name="T54" fmla="*/ 593 w 673"/>
                    <a:gd name="T55" fmla="*/ 172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73" h="570">
                      <a:moveTo>
                        <a:pt x="593" y="172"/>
                      </a:moveTo>
                      <a:cubicBezTo>
                        <a:pt x="593" y="172"/>
                        <a:pt x="593" y="172"/>
                        <a:pt x="593" y="172"/>
                      </a:cubicBezTo>
                      <a:cubicBezTo>
                        <a:pt x="552" y="71"/>
                        <a:pt x="452" y="0"/>
                        <a:pt x="337" y="0"/>
                      </a:cubicBezTo>
                      <a:cubicBezTo>
                        <a:pt x="221" y="0"/>
                        <a:pt x="122" y="71"/>
                        <a:pt x="80" y="172"/>
                      </a:cubicBezTo>
                      <a:cubicBezTo>
                        <a:pt x="80" y="172"/>
                        <a:pt x="80" y="172"/>
                        <a:pt x="80" y="172"/>
                      </a:cubicBezTo>
                      <a:cubicBezTo>
                        <a:pt x="36" y="172"/>
                        <a:pt x="0" y="208"/>
                        <a:pt x="0" y="252"/>
                      </a:cubicBezTo>
                      <a:cubicBezTo>
                        <a:pt x="0" y="301"/>
                        <a:pt x="0" y="301"/>
                        <a:pt x="0" y="301"/>
                      </a:cubicBezTo>
                      <a:cubicBezTo>
                        <a:pt x="0" y="345"/>
                        <a:pt x="36" y="381"/>
                        <a:pt x="79" y="381"/>
                      </a:cubicBezTo>
                      <a:cubicBezTo>
                        <a:pt x="80" y="381"/>
                        <a:pt x="80" y="381"/>
                        <a:pt x="80" y="381"/>
                      </a:cubicBezTo>
                      <a:cubicBezTo>
                        <a:pt x="80" y="381"/>
                        <a:pt x="80" y="381"/>
                        <a:pt x="80" y="381"/>
                      </a:cubicBezTo>
                      <a:cubicBezTo>
                        <a:pt x="80" y="381"/>
                        <a:pt x="80" y="381"/>
                        <a:pt x="80" y="381"/>
                      </a:cubicBezTo>
                      <a:cubicBezTo>
                        <a:pt x="103" y="381"/>
                        <a:pt x="103" y="381"/>
                        <a:pt x="103" y="381"/>
                      </a:cubicBezTo>
                      <a:cubicBezTo>
                        <a:pt x="88" y="349"/>
                        <a:pt x="80" y="314"/>
                        <a:pt x="80" y="277"/>
                      </a:cubicBezTo>
                      <a:cubicBezTo>
                        <a:pt x="80" y="135"/>
                        <a:pt x="195" y="21"/>
                        <a:pt x="337" y="21"/>
                      </a:cubicBezTo>
                      <a:cubicBezTo>
                        <a:pt x="478" y="21"/>
                        <a:pt x="593" y="135"/>
                        <a:pt x="593" y="277"/>
                      </a:cubicBezTo>
                      <a:cubicBezTo>
                        <a:pt x="593" y="277"/>
                        <a:pt x="593" y="277"/>
                        <a:pt x="593" y="277"/>
                      </a:cubicBezTo>
                      <a:cubicBezTo>
                        <a:pt x="593" y="400"/>
                        <a:pt x="506" y="503"/>
                        <a:pt x="390" y="527"/>
                      </a:cubicBezTo>
                      <a:cubicBezTo>
                        <a:pt x="386" y="519"/>
                        <a:pt x="376" y="513"/>
                        <a:pt x="365" y="513"/>
                      </a:cubicBezTo>
                      <a:cubicBezTo>
                        <a:pt x="308" y="513"/>
                        <a:pt x="308" y="513"/>
                        <a:pt x="308" y="513"/>
                      </a:cubicBezTo>
                      <a:cubicBezTo>
                        <a:pt x="292" y="513"/>
                        <a:pt x="279" y="526"/>
                        <a:pt x="279" y="541"/>
                      </a:cubicBezTo>
                      <a:cubicBezTo>
                        <a:pt x="279" y="557"/>
                        <a:pt x="292" y="570"/>
                        <a:pt x="308" y="570"/>
                      </a:cubicBezTo>
                      <a:cubicBezTo>
                        <a:pt x="365" y="570"/>
                        <a:pt x="365" y="570"/>
                        <a:pt x="365" y="570"/>
                      </a:cubicBezTo>
                      <a:cubicBezTo>
                        <a:pt x="379" y="570"/>
                        <a:pt x="390" y="561"/>
                        <a:pt x="393" y="548"/>
                      </a:cubicBezTo>
                      <a:cubicBezTo>
                        <a:pt x="484" y="529"/>
                        <a:pt x="559" y="465"/>
                        <a:pt x="593" y="381"/>
                      </a:cubicBezTo>
                      <a:cubicBezTo>
                        <a:pt x="593" y="381"/>
                        <a:pt x="593" y="381"/>
                        <a:pt x="593" y="381"/>
                      </a:cubicBezTo>
                      <a:cubicBezTo>
                        <a:pt x="637" y="381"/>
                        <a:pt x="673" y="346"/>
                        <a:pt x="673" y="301"/>
                      </a:cubicBezTo>
                      <a:cubicBezTo>
                        <a:pt x="673" y="252"/>
                        <a:pt x="673" y="252"/>
                        <a:pt x="673" y="252"/>
                      </a:cubicBezTo>
                      <a:cubicBezTo>
                        <a:pt x="673" y="208"/>
                        <a:pt x="637" y="172"/>
                        <a:pt x="593" y="172"/>
                      </a:cubicBezTo>
                      <a:close/>
                    </a:path>
                  </a:pathLst>
                </a:custGeom>
                <a:grpFill/>
                <a:ln w="12700" cap="flat" cmpd="sng" algn="ctr">
                  <a:noFill/>
                  <a:prstDash val="solid"/>
                </a:ln>
                <a:effectLst/>
              </p:spPr>
              <p:txBody>
                <a:bodyPr wrap="none" lIns="0" tIns="0" rIns="0" bIns="0" rtlCol="0" anchor="ctr"/>
                <a:lstStyle/>
                <a:p>
                  <a:pPr algn="ctr" defTabSz="1218784" fontAlgn="ctr">
                    <a:buClr>
                      <a:srgbClr val="CC9900"/>
                    </a:buClr>
                    <a:buFont typeface="Wingdings" pitchFamily="2" charset="2"/>
                    <a:buChar char="n"/>
                    <a:defRPr/>
                  </a:pPr>
                  <a:endParaRPr lang="en-US" altLang="zh-CN" sz="1349" b="1" kern="0" dirty="0">
                    <a:solidFill>
                      <a:prstClr val="black"/>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endParaRPr>
                </a:p>
              </p:txBody>
            </p:sp>
            <p:sp>
              <p:nvSpPr>
                <p:cNvPr id="71" name="Freeform 6">
                  <a:extLst>
                    <a:ext uri="{FF2B5EF4-FFF2-40B4-BE49-F238E27FC236}">
                      <a16:creationId xmlns:a16="http://schemas.microsoft.com/office/drawing/2014/main" id="{A58EF91A-5726-40C0-9012-1263FD42EC53}"/>
                    </a:ext>
                  </a:extLst>
                </p:cNvPr>
                <p:cNvSpPr>
                  <a:spLocks noEditPoints="1"/>
                </p:cNvSpPr>
                <p:nvPr/>
              </p:nvSpPr>
              <p:spPr bwMode="gray">
                <a:xfrm>
                  <a:off x="2363" y="1078"/>
                  <a:ext cx="1036" cy="1039"/>
                </a:xfrm>
                <a:custGeom>
                  <a:avLst/>
                  <a:gdLst>
                    <a:gd name="T0" fmla="*/ 437 w 437"/>
                    <a:gd name="T1" fmla="*/ 219 h 437"/>
                    <a:gd name="T2" fmla="*/ 219 w 437"/>
                    <a:gd name="T3" fmla="*/ 0 h 437"/>
                    <a:gd name="T4" fmla="*/ 0 w 437"/>
                    <a:gd name="T5" fmla="*/ 219 h 437"/>
                    <a:gd name="T6" fmla="*/ 219 w 437"/>
                    <a:gd name="T7" fmla="*/ 437 h 437"/>
                    <a:gd name="T8" fmla="*/ 437 w 437"/>
                    <a:gd name="T9" fmla="*/ 219 h 437"/>
                    <a:gd name="T10" fmla="*/ 304 w 437"/>
                    <a:gd name="T11" fmla="*/ 135 h 437"/>
                    <a:gd name="T12" fmla="*/ 329 w 437"/>
                    <a:gd name="T13" fmla="*/ 160 h 437"/>
                    <a:gd name="T14" fmla="*/ 304 w 437"/>
                    <a:gd name="T15" fmla="*/ 186 h 437"/>
                    <a:gd name="T16" fmla="*/ 278 w 437"/>
                    <a:gd name="T17" fmla="*/ 160 h 437"/>
                    <a:gd name="T18" fmla="*/ 304 w 437"/>
                    <a:gd name="T19" fmla="*/ 135 h 437"/>
                    <a:gd name="T20" fmla="*/ 134 w 437"/>
                    <a:gd name="T21" fmla="*/ 135 h 437"/>
                    <a:gd name="T22" fmla="*/ 159 w 437"/>
                    <a:gd name="T23" fmla="*/ 160 h 437"/>
                    <a:gd name="T24" fmla="*/ 134 w 437"/>
                    <a:gd name="T25" fmla="*/ 186 h 437"/>
                    <a:gd name="T26" fmla="*/ 108 w 437"/>
                    <a:gd name="T27" fmla="*/ 160 h 437"/>
                    <a:gd name="T28" fmla="*/ 134 w 437"/>
                    <a:gd name="T29" fmla="*/ 135 h 437"/>
                    <a:gd name="T30" fmla="*/ 79 w 437"/>
                    <a:gd name="T31" fmla="*/ 290 h 437"/>
                    <a:gd name="T32" fmla="*/ 83 w 437"/>
                    <a:gd name="T33" fmla="*/ 276 h 437"/>
                    <a:gd name="T34" fmla="*/ 97 w 437"/>
                    <a:gd name="T35" fmla="*/ 281 h 437"/>
                    <a:gd name="T36" fmla="*/ 219 w 437"/>
                    <a:gd name="T37" fmla="*/ 355 h 437"/>
                    <a:gd name="T38" fmla="*/ 340 w 437"/>
                    <a:gd name="T39" fmla="*/ 281 h 437"/>
                    <a:gd name="T40" fmla="*/ 354 w 437"/>
                    <a:gd name="T41" fmla="*/ 276 h 437"/>
                    <a:gd name="T42" fmla="*/ 358 w 437"/>
                    <a:gd name="T43" fmla="*/ 290 h 437"/>
                    <a:gd name="T44" fmla="*/ 219 w 437"/>
                    <a:gd name="T45" fmla="*/ 376 h 437"/>
                    <a:gd name="T46" fmla="*/ 79 w 437"/>
                    <a:gd name="T47" fmla="*/ 29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7" h="437">
                      <a:moveTo>
                        <a:pt x="437" y="219"/>
                      </a:moveTo>
                      <a:cubicBezTo>
                        <a:pt x="437" y="98"/>
                        <a:pt x="339" y="0"/>
                        <a:pt x="219" y="0"/>
                      </a:cubicBezTo>
                      <a:cubicBezTo>
                        <a:pt x="98" y="0"/>
                        <a:pt x="0" y="98"/>
                        <a:pt x="0" y="219"/>
                      </a:cubicBezTo>
                      <a:cubicBezTo>
                        <a:pt x="0" y="339"/>
                        <a:pt x="98" y="437"/>
                        <a:pt x="219" y="437"/>
                      </a:cubicBezTo>
                      <a:cubicBezTo>
                        <a:pt x="339" y="437"/>
                        <a:pt x="437" y="339"/>
                        <a:pt x="437" y="219"/>
                      </a:cubicBezTo>
                      <a:close/>
                      <a:moveTo>
                        <a:pt x="304" y="135"/>
                      </a:moveTo>
                      <a:cubicBezTo>
                        <a:pt x="318" y="135"/>
                        <a:pt x="329" y="146"/>
                        <a:pt x="329" y="160"/>
                      </a:cubicBezTo>
                      <a:cubicBezTo>
                        <a:pt x="329" y="175"/>
                        <a:pt x="318" y="186"/>
                        <a:pt x="304" y="186"/>
                      </a:cubicBezTo>
                      <a:cubicBezTo>
                        <a:pt x="290" y="186"/>
                        <a:pt x="278" y="175"/>
                        <a:pt x="278" y="160"/>
                      </a:cubicBezTo>
                      <a:cubicBezTo>
                        <a:pt x="278" y="146"/>
                        <a:pt x="290" y="135"/>
                        <a:pt x="304" y="135"/>
                      </a:cubicBezTo>
                      <a:close/>
                      <a:moveTo>
                        <a:pt x="134" y="135"/>
                      </a:moveTo>
                      <a:cubicBezTo>
                        <a:pt x="148" y="135"/>
                        <a:pt x="159" y="146"/>
                        <a:pt x="159" y="160"/>
                      </a:cubicBezTo>
                      <a:cubicBezTo>
                        <a:pt x="159" y="175"/>
                        <a:pt x="148" y="186"/>
                        <a:pt x="134" y="186"/>
                      </a:cubicBezTo>
                      <a:cubicBezTo>
                        <a:pt x="119" y="186"/>
                        <a:pt x="108" y="175"/>
                        <a:pt x="108" y="160"/>
                      </a:cubicBezTo>
                      <a:cubicBezTo>
                        <a:pt x="108" y="146"/>
                        <a:pt x="119" y="135"/>
                        <a:pt x="134" y="135"/>
                      </a:cubicBezTo>
                      <a:close/>
                      <a:moveTo>
                        <a:pt x="79" y="290"/>
                      </a:moveTo>
                      <a:cubicBezTo>
                        <a:pt x="76" y="285"/>
                        <a:pt x="78" y="279"/>
                        <a:pt x="83" y="276"/>
                      </a:cubicBezTo>
                      <a:cubicBezTo>
                        <a:pt x="89" y="274"/>
                        <a:pt x="95" y="276"/>
                        <a:pt x="97" y="281"/>
                      </a:cubicBezTo>
                      <a:cubicBezTo>
                        <a:pt x="120" y="325"/>
                        <a:pt x="166" y="355"/>
                        <a:pt x="219" y="355"/>
                      </a:cubicBezTo>
                      <a:cubicBezTo>
                        <a:pt x="272" y="355"/>
                        <a:pt x="317" y="325"/>
                        <a:pt x="340" y="281"/>
                      </a:cubicBezTo>
                      <a:cubicBezTo>
                        <a:pt x="343" y="276"/>
                        <a:pt x="349" y="274"/>
                        <a:pt x="354" y="276"/>
                      </a:cubicBezTo>
                      <a:cubicBezTo>
                        <a:pt x="359" y="279"/>
                        <a:pt x="361" y="285"/>
                        <a:pt x="358" y="290"/>
                      </a:cubicBezTo>
                      <a:cubicBezTo>
                        <a:pt x="332" y="341"/>
                        <a:pt x="280" y="376"/>
                        <a:pt x="219" y="376"/>
                      </a:cubicBezTo>
                      <a:cubicBezTo>
                        <a:pt x="158" y="376"/>
                        <a:pt x="105" y="341"/>
                        <a:pt x="79" y="290"/>
                      </a:cubicBezTo>
                      <a:close/>
                    </a:path>
                  </a:pathLst>
                </a:custGeom>
                <a:grpFill/>
                <a:ln w="12700" cap="flat" cmpd="sng" algn="ctr">
                  <a:noFill/>
                  <a:prstDash val="solid"/>
                </a:ln>
                <a:effectLst/>
              </p:spPr>
              <p:txBody>
                <a:bodyPr wrap="none" lIns="0" tIns="0" rIns="0" bIns="0" rtlCol="0" anchor="ctr"/>
                <a:lstStyle/>
                <a:p>
                  <a:pPr algn="ctr" defTabSz="1218784" fontAlgn="ctr">
                    <a:buClr>
                      <a:srgbClr val="CC9900"/>
                    </a:buClr>
                    <a:buFont typeface="Wingdings" pitchFamily="2" charset="2"/>
                    <a:buChar char="n"/>
                    <a:defRPr/>
                  </a:pPr>
                  <a:endParaRPr lang="en-US" altLang="zh-CN" sz="1349" b="1" kern="0" dirty="0">
                    <a:solidFill>
                      <a:prstClr val="black"/>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endParaRPr>
                </a:p>
              </p:txBody>
            </p:sp>
          </p:grpSp>
          <p:sp>
            <p:nvSpPr>
              <p:cNvPr id="56" name="矩形 63">
                <a:extLst>
                  <a:ext uri="{FF2B5EF4-FFF2-40B4-BE49-F238E27FC236}">
                    <a16:creationId xmlns:a16="http://schemas.microsoft.com/office/drawing/2014/main" id="{30F1C12E-0E5C-46D7-BAB3-423200355537}"/>
                  </a:ext>
                </a:extLst>
              </p:cNvPr>
              <p:cNvSpPr/>
              <p:nvPr/>
            </p:nvSpPr>
            <p:spPr bwMode="gray">
              <a:xfrm>
                <a:off x="7789749" y="4013240"/>
                <a:ext cx="1750009" cy="461665"/>
              </a:xfrm>
              <a:prstGeom prst="rect">
                <a:avLst/>
              </a:prstGeom>
            </p:spPr>
            <p:txBody>
              <a:bodyPr wrap="square">
                <a:spAutoFit/>
              </a:bodyPr>
              <a:lstStyle/>
              <a:p>
                <a:pPr algn="ctr" defTabSz="1218784" fontAlgn="ctr"/>
                <a:r>
                  <a:rPr lang="en-US" sz="1200" b="1" dirty="0">
                    <a:solidFill>
                      <a:schemeClr val="bg1"/>
                    </a:solidFill>
                    <a:latin typeface="Huawei Sans" panose="020C0503030203020204" pitchFamily="34" charset="0"/>
                  </a:rPr>
                  <a:t>DHCP-based deployment</a:t>
                </a:r>
                <a:endParaRPr lang="en-US" sz="1200" b="1" dirty="0">
                  <a:solidFill>
                    <a:schemeClr val="bg1"/>
                  </a:solidFill>
                  <a:latin typeface="Huawei Sans" panose="020C0503030203020204" pitchFamily="34" charset="0"/>
                  <a:ea typeface="方正兰亭黑简体" panose="02000000000000000000" pitchFamily="2" charset="-122"/>
                </a:endParaRPr>
              </a:p>
            </p:txBody>
          </p:sp>
          <p:pic>
            <p:nvPicPr>
              <p:cNvPr id="57" name="Picture 2" descr="C:\Users\Administrator\Desktop\PPT小图标\45.png">
                <a:extLst>
                  <a:ext uri="{FF2B5EF4-FFF2-40B4-BE49-F238E27FC236}">
                    <a16:creationId xmlns:a16="http://schemas.microsoft.com/office/drawing/2014/main" id="{B1F6A548-7A50-4583-95EA-FE459775DC46}"/>
                  </a:ext>
                </a:extLst>
              </p:cNvPr>
              <p:cNvPicPr>
                <a:picLocks noChangeAspect="1" noChangeArrowheads="1"/>
              </p:cNvPicPr>
              <p:nvPr/>
            </p:nvPicPr>
            <p:blipFill>
              <a:blip r:embed="rId3" cstate="print"/>
              <a:srcRect/>
              <a:stretch>
                <a:fillRect/>
              </a:stretch>
            </p:blipFill>
            <p:spPr bwMode="gray">
              <a:xfrm>
                <a:off x="8437642" y="3690475"/>
                <a:ext cx="441955" cy="308752"/>
              </a:xfrm>
              <a:prstGeom prst="rect">
                <a:avLst/>
              </a:prstGeom>
              <a:noFill/>
            </p:spPr>
          </p:pic>
          <p:sp>
            <p:nvSpPr>
              <p:cNvPr id="58" name="Rectangle 1">
                <a:extLst>
                  <a:ext uri="{FF2B5EF4-FFF2-40B4-BE49-F238E27FC236}">
                    <a16:creationId xmlns:a16="http://schemas.microsoft.com/office/drawing/2014/main" id="{95674BD2-FDD9-46A7-A86D-F3B5B33B0FA6}"/>
                  </a:ext>
                </a:extLst>
              </p:cNvPr>
              <p:cNvSpPr>
                <a:spLocks noChangeArrowheads="1"/>
              </p:cNvSpPr>
              <p:nvPr/>
            </p:nvSpPr>
            <p:spPr bwMode="gray">
              <a:xfrm>
                <a:off x="1311914" y="3795463"/>
                <a:ext cx="1623366" cy="479305"/>
              </a:xfrm>
              <a:prstGeom prst="rect">
                <a:avLst/>
              </a:prstGeom>
              <a:noFill/>
              <a:ln w="9525">
                <a:noFill/>
                <a:miter lim="800000"/>
                <a:headEnd/>
                <a:tailEnd/>
              </a:ln>
            </p:spPr>
            <p:txBody>
              <a:bodyPr lIns="91394" tIns="45698" rIns="91394" bIns="45698" anchor="ctr"/>
              <a:lstStyle/>
              <a:p>
                <a:pPr marL="0" lvl="2" defTabSz="912448" fontAlgn="ctr">
                  <a:spcBef>
                    <a:spcPts val="600"/>
                  </a:spcBef>
                  <a:buSzPct val="60000"/>
                  <a:tabLst>
                    <a:tab pos="1369465" algn="l"/>
                  </a:tabLst>
                </a:pPr>
                <a:r>
                  <a:rPr lang="en-US" sz="1100" dirty="0">
                    <a:solidFill>
                      <a:prstClr val="black"/>
                    </a:solidFill>
                    <a:latin typeface="Huawei Sans" panose="020C0503030203020204" pitchFamily="34" charset="0"/>
                  </a:rPr>
                  <a:t>Perform operations on devices in batches in the warehouse and deploy them in a centralized manner.</a:t>
                </a:r>
              </a:p>
            </p:txBody>
          </p:sp>
          <p:sp>
            <p:nvSpPr>
              <p:cNvPr id="59" name="Rectangle 1">
                <a:extLst>
                  <a:ext uri="{FF2B5EF4-FFF2-40B4-BE49-F238E27FC236}">
                    <a16:creationId xmlns:a16="http://schemas.microsoft.com/office/drawing/2014/main" id="{32753D93-32D8-4157-B6A1-D453DD0FE2C7}"/>
                  </a:ext>
                </a:extLst>
              </p:cNvPr>
              <p:cNvSpPr>
                <a:spLocks noChangeArrowheads="1"/>
              </p:cNvSpPr>
              <p:nvPr/>
            </p:nvSpPr>
            <p:spPr bwMode="gray">
              <a:xfrm>
                <a:off x="6882666" y="3795463"/>
                <a:ext cx="1257798" cy="437563"/>
              </a:xfrm>
              <a:prstGeom prst="rect">
                <a:avLst/>
              </a:prstGeom>
              <a:noFill/>
              <a:ln w="9525">
                <a:noFill/>
                <a:miter lim="800000"/>
                <a:headEnd/>
                <a:tailEnd/>
              </a:ln>
            </p:spPr>
            <p:txBody>
              <a:bodyPr lIns="91394" tIns="45698" rIns="91394" bIns="45698" anchor="ctr"/>
              <a:lstStyle/>
              <a:p>
                <a:pPr marL="0" lvl="2" defTabSz="912448" fontAlgn="ctr">
                  <a:spcBef>
                    <a:spcPts val="600"/>
                  </a:spcBef>
                  <a:buSzPct val="60000"/>
                  <a:tabLst>
                    <a:tab pos="1369465" algn="l"/>
                  </a:tabLst>
                </a:pPr>
                <a:r>
                  <a:rPr lang="en-US" sz="1100" dirty="0">
                    <a:solidFill>
                      <a:prstClr val="black"/>
                    </a:solidFill>
                    <a:latin typeface="Huawei Sans" panose="020C0503030203020204" pitchFamily="34" charset="0"/>
                  </a:rPr>
                  <a:t>There is no skill requirement onsite in DHCP scenarios.</a:t>
                </a:r>
              </a:p>
            </p:txBody>
          </p:sp>
          <p:sp>
            <p:nvSpPr>
              <p:cNvPr id="60" name="Rectangle 1">
                <a:extLst>
                  <a:ext uri="{FF2B5EF4-FFF2-40B4-BE49-F238E27FC236}">
                    <a16:creationId xmlns:a16="http://schemas.microsoft.com/office/drawing/2014/main" id="{4EFB4B04-2199-41CC-BBC3-A33741B380EC}"/>
                  </a:ext>
                </a:extLst>
              </p:cNvPr>
              <p:cNvSpPr>
                <a:spLocks noChangeArrowheads="1"/>
              </p:cNvSpPr>
              <p:nvPr/>
            </p:nvSpPr>
            <p:spPr bwMode="gray">
              <a:xfrm>
                <a:off x="4024641" y="3795463"/>
                <a:ext cx="1679373" cy="479305"/>
              </a:xfrm>
              <a:prstGeom prst="rect">
                <a:avLst/>
              </a:prstGeom>
              <a:noFill/>
              <a:ln w="9525">
                <a:noFill/>
                <a:miter lim="800000"/>
                <a:headEnd/>
                <a:tailEnd/>
              </a:ln>
            </p:spPr>
            <p:txBody>
              <a:bodyPr lIns="91394" tIns="45698" rIns="91394" bIns="45698" anchor="ctr"/>
              <a:lstStyle/>
              <a:p>
                <a:pPr marL="0" lvl="2" defTabSz="912448" fontAlgn="ctr">
                  <a:spcBef>
                    <a:spcPts val="600"/>
                  </a:spcBef>
                  <a:buSzPct val="60000"/>
                  <a:tabLst>
                    <a:tab pos="1369465" algn="l"/>
                  </a:tabLst>
                </a:pPr>
                <a:r>
                  <a:rPr lang="en-US" sz="1100" dirty="0">
                    <a:solidFill>
                      <a:prstClr val="black"/>
                    </a:solidFill>
                    <a:latin typeface="Huawei Sans" panose="020C0503030203020204" pitchFamily="34" charset="0"/>
                  </a:rPr>
                  <a:t>It applies to scenarios where multiple access modes are used, and the configuration is completed in one click.</a:t>
                </a:r>
              </a:p>
            </p:txBody>
          </p:sp>
          <p:sp>
            <p:nvSpPr>
              <p:cNvPr id="62" name="圆角矩形 44">
                <a:extLst>
                  <a:ext uri="{FF2B5EF4-FFF2-40B4-BE49-F238E27FC236}">
                    <a16:creationId xmlns:a16="http://schemas.microsoft.com/office/drawing/2014/main" id="{6063A98A-B615-4516-90A6-3B6CCEF3826D}"/>
                  </a:ext>
                </a:extLst>
              </p:cNvPr>
              <p:cNvSpPr/>
              <p:nvPr/>
            </p:nvSpPr>
            <p:spPr bwMode="gray">
              <a:xfrm>
                <a:off x="4722472" y="1994740"/>
                <a:ext cx="2729420" cy="572837"/>
              </a:xfrm>
              <a:prstGeom prst="roundRect">
                <a:avLst>
                  <a:gd name="adj" fmla="val 6377"/>
                </a:avLst>
              </a:prstGeom>
              <a:noFill/>
              <a:ln w="19050">
                <a:solidFill>
                  <a:srgbClr val="30B5C5"/>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chorCtr="0"/>
              <a:lstStyle/>
              <a:p>
                <a:pPr marL="85725" algn="ctr" fontAlgn="ctr">
                  <a:lnSpc>
                    <a:spcPts val="2400"/>
                  </a:lnSpc>
                  <a:spcAft>
                    <a:spcPts val="600"/>
                  </a:spcAft>
                </a:pPr>
                <a:r>
                  <a:rPr lang="en-US" sz="1800" dirty="0" err="1">
                    <a:solidFill>
                      <a:schemeClr val="tx1">
                        <a:lumMod val="75000"/>
                        <a:lumOff val="25000"/>
                      </a:schemeClr>
                    </a:solidFill>
                    <a:latin typeface="Huawei Sans" panose="020C0503030203020204" pitchFamily="34" charset="0"/>
                  </a:rPr>
                  <a:t>iMaster</a:t>
                </a:r>
                <a:r>
                  <a:rPr lang="en-US" sz="1800" dirty="0">
                    <a:solidFill>
                      <a:schemeClr val="tx1">
                        <a:lumMod val="75000"/>
                        <a:lumOff val="25000"/>
                      </a:schemeClr>
                    </a:solidFill>
                    <a:latin typeface="Huawei Sans" panose="020C0503030203020204" pitchFamily="34" charset="0"/>
                  </a:rPr>
                  <a:t> NCE-WAN</a:t>
                </a:r>
              </a:p>
            </p:txBody>
          </p:sp>
          <p:cxnSp>
            <p:nvCxnSpPr>
              <p:cNvPr id="63" name="Connector: Elbow 62">
                <a:extLst>
                  <a:ext uri="{FF2B5EF4-FFF2-40B4-BE49-F238E27FC236}">
                    <a16:creationId xmlns:a16="http://schemas.microsoft.com/office/drawing/2014/main" id="{B8B8E512-7586-4AA7-BA8F-E3F66B1D6783}"/>
                  </a:ext>
                </a:extLst>
              </p:cNvPr>
              <p:cNvCxnSpPr>
                <a:cxnSpLocks/>
                <a:stCxn id="62" idx="2"/>
                <a:endCxn id="41" idx="0"/>
              </p:cNvCxnSpPr>
              <p:nvPr/>
            </p:nvCxnSpPr>
            <p:spPr bwMode="gray">
              <a:xfrm rot="5400000">
                <a:off x="4345410" y="1686797"/>
                <a:ext cx="860992" cy="2622553"/>
              </a:xfrm>
              <a:prstGeom prst="bentConnector3">
                <a:avLst>
                  <a:gd name="adj1" fmla="val 50000"/>
                </a:avLst>
              </a:prstGeom>
              <a:noFill/>
              <a:ln w="28575" cap="flat" cmpd="sng" algn="ctr">
                <a:solidFill>
                  <a:srgbClr val="56C4D2"/>
                </a:solidFill>
                <a:prstDash val="dash"/>
                <a:headEnd type="none" w="lg" len="lg"/>
                <a:tailEnd type="triangle" w="lg" len="lg"/>
              </a:ln>
              <a:effectLst/>
            </p:spPr>
          </p:cxnSp>
          <p:cxnSp>
            <p:nvCxnSpPr>
              <p:cNvPr id="64" name="Connector: Elbow 63">
                <a:extLst>
                  <a:ext uri="{FF2B5EF4-FFF2-40B4-BE49-F238E27FC236}">
                    <a16:creationId xmlns:a16="http://schemas.microsoft.com/office/drawing/2014/main" id="{CA09D83C-D4AE-4853-8859-F5240F25B4B6}"/>
                  </a:ext>
                </a:extLst>
              </p:cNvPr>
              <p:cNvCxnSpPr>
                <a:cxnSpLocks/>
                <a:stCxn id="62" idx="2"/>
                <a:endCxn id="42" idx="0"/>
              </p:cNvCxnSpPr>
              <p:nvPr/>
            </p:nvCxnSpPr>
            <p:spPr bwMode="gray">
              <a:xfrm rot="16200000" flipH="1">
                <a:off x="6939618" y="1715140"/>
                <a:ext cx="860992" cy="2565865"/>
              </a:xfrm>
              <a:prstGeom prst="bentConnector3">
                <a:avLst>
                  <a:gd name="adj1" fmla="val 50000"/>
                </a:avLst>
              </a:prstGeom>
              <a:noFill/>
              <a:ln w="28575" cap="flat" cmpd="sng" algn="ctr">
                <a:solidFill>
                  <a:srgbClr val="56C4D2"/>
                </a:solidFill>
                <a:prstDash val="dash"/>
                <a:headEnd type="none" w="lg" len="lg"/>
                <a:tailEnd type="triangle" w="lg" len="lg"/>
              </a:ln>
              <a:effectLst/>
            </p:spPr>
          </p:cxnSp>
          <p:pic>
            <p:nvPicPr>
              <p:cNvPr id="65" name="图片 39">
                <a:extLst>
                  <a:ext uri="{FF2B5EF4-FFF2-40B4-BE49-F238E27FC236}">
                    <a16:creationId xmlns:a16="http://schemas.microsoft.com/office/drawing/2014/main" id="{B4C1FE67-A0DC-49EC-A75F-0E3ED97CC6A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bwMode="gray">
              <a:xfrm>
                <a:off x="5777525" y="5590881"/>
                <a:ext cx="645409" cy="529235"/>
              </a:xfrm>
              <a:prstGeom prst="rect">
                <a:avLst/>
              </a:prstGeom>
            </p:spPr>
          </p:pic>
          <p:cxnSp>
            <p:nvCxnSpPr>
              <p:cNvPr id="66" name="Connector: Elbow 65">
                <a:extLst>
                  <a:ext uri="{FF2B5EF4-FFF2-40B4-BE49-F238E27FC236}">
                    <a16:creationId xmlns:a16="http://schemas.microsoft.com/office/drawing/2014/main" id="{98C81CEE-8A0E-46D4-9D6B-43B3A6BA949D}"/>
                  </a:ext>
                </a:extLst>
              </p:cNvPr>
              <p:cNvCxnSpPr>
                <a:cxnSpLocks/>
                <a:stCxn id="65" idx="0"/>
                <a:endCxn id="41" idx="4"/>
              </p:cNvCxnSpPr>
              <p:nvPr/>
            </p:nvCxnSpPr>
            <p:spPr bwMode="gray">
              <a:xfrm rot="16200000" flipV="1">
                <a:off x="4295423" y="3786073"/>
                <a:ext cx="974015" cy="2635601"/>
              </a:xfrm>
              <a:prstGeom prst="bentConnector3">
                <a:avLst>
                  <a:gd name="adj1" fmla="val 50000"/>
                </a:avLst>
              </a:prstGeom>
              <a:noFill/>
              <a:ln w="28575" cap="flat" cmpd="sng" algn="ctr">
                <a:solidFill>
                  <a:srgbClr val="56C4D2"/>
                </a:solidFill>
                <a:prstDash val="dash"/>
                <a:headEnd type="triangle" w="lg" len="lg"/>
                <a:tailEnd type="none" w="lg" len="lg"/>
              </a:ln>
              <a:effectLst/>
            </p:spPr>
          </p:cxnSp>
          <p:cxnSp>
            <p:nvCxnSpPr>
              <p:cNvPr id="67" name="Connector: Elbow 66">
                <a:extLst>
                  <a:ext uri="{FF2B5EF4-FFF2-40B4-BE49-F238E27FC236}">
                    <a16:creationId xmlns:a16="http://schemas.microsoft.com/office/drawing/2014/main" id="{5455B60F-C9C9-431D-AA31-6DF30CA4235D}"/>
                  </a:ext>
                </a:extLst>
              </p:cNvPr>
              <p:cNvCxnSpPr>
                <a:cxnSpLocks/>
                <a:stCxn id="65" idx="0"/>
                <a:endCxn id="42" idx="4"/>
              </p:cNvCxnSpPr>
              <p:nvPr/>
            </p:nvCxnSpPr>
            <p:spPr bwMode="gray">
              <a:xfrm rot="5400000" flipH="1" flipV="1">
                <a:off x="6889631" y="3827466"/>
                <a:ext cx="974015" cy="2552817"/>
              </a:xfrm>
              <a:prstGeom prst="bentConnector3">
                <a:avLst>
                  <a:gd name="adj1" fmla="val 50000"/>
                </a:avLst>
              </a:prstGeom>
              <a:noFill/>
              <a:ln w="28575" cap="flat" cmpd="sng" algn="ctr">
                <a:solidFill>
                  <a:srgbClr val="56C4D2"/>
                </a:solidFill>
                <a:prstDash val="dash"/>
                <a:headEnd type="triangle" w="lg" len="lg"/>
                <a:tailEnd type="none" w="lg" len="lg"/>
              </a:ln>
              <a:effectLst/>
            </p:spPr>
          </p:cxnSp>
          <p:cxnSp>
            <p:nvCxnSpPr>
              <p:cNvPr id="68" name="直接连接符 50">
                <a:extLst>
                  <a:ext uri="{FF2B5EF4-FFF2-40B4-BE49-F238E27FC236}">
                    <a16:creationId xmlns:a16="http://schemas.microsoft.com/office/drawing/2014/main" id="{039493FA-B389-4C90-A248-CC56D765B688}"/>
                  </a:ext>
                </a:extLst>
              </p:cNvPr>
              <p:cNvCxnSpPr>
                <a:cxnSpLocks/>
                <a:stCxn id="65" idx="0"/>
                <a:endCxn id="40" idx="4"/>
              </p:cNvCxnSpPr>
              <p:nvPr/>
            </p:nvCxnSpPr>
            <p:spPr bwMode="gray">
              <a:xfrm flipV="1">
                <a:off x="6100230" y="4616866"/>
                <a:ext cx="0" cy="974015"/>
              </a:xfrm>
              <a:prstGeom prst="line">
                <a:avLst/>
              </a:prstGeom>
              <a:noFill/>
              <a:ln w="28575" cap="flat" cmpd="sng" algn="ctr">
                <a:solidFill>
                  <a:srgbClr val="56C4D2"/>
                </a:solidFill>
                <a:prstDash val="dash"/>
                <a:headEnd type="triangle" w="lg" len="lg"/>
                <a:tailEnd type="none" w="lg" len="lg"/>
              </a:ln>
              <a:effectLst/>
            </p:spPr>
          </p:cxnSp>
          <p:sp>
            <p:nvSpPr>
              <p:cNvPr id="69" name="Rectangle 1">
                <a:extLst>
                  <a:ext uri="{FF2B5EF4-FFF2-40B4-BE49-F238E27FC236}">
                    <a16:creationId xmlns:a16="http://schemas.microsoft.com/office/drawing/2014/main" id="{78A0D1D3-16F1-447B-A1D7-CA3DB26F286A}"/>
                  </a:ext>
                </a:extLst>
              </p:cNvPr>
              <p:cNvSpPr>
                <a:spLocks noChangeArrowheads="1"/>
              </p:cNvSpPr>
              <p:nvPr/>
            </p:nvSpPr>
            <p:spPr bwMode="gray">
              <a:xfrm>
                <a:off x="4623916" y="4948297"/>
                <a:ext cx="2944168" cy="301430"/>
              </a:xfrm>
              <a:prstGeom prst="rect">
                <a:avLst/>
              </a:prstGeom>
              <a:solidFill>
                <a:schemeClr val="bg1"/>
              </a:solidFill>
              <a:ln w="9525">
                <a:noFill/>
                <a:miter lim="800000"/>
                <a:headEnd/>
                <a:tailEnd/>
              </a:ln>
            </p:spPr>
            <p:txBody>
              <a:bodyPr lIns="91394" tIns="45698" rIns="91394" bIns="45698" anchor="ctr"/>
              <a:lstStyle/>
              <a:p>
                <a:pPr marL="0" lvl="2" algn="ctr" defTabSz="912448" fontAlgn="ctr">
                  <a:spcBef>
                    <a:spcPts val="600"/>
                  </a:spcBef>
                  <a:buSzPct val="60000"/>
                  <a:tabLst>
                    <a:tab pos="1369465" algn="l"/>
                  </a:tabLst>
                </a:pPr>
                <a:r>
                  <a:rPr lang="en-US" sz="1600" b="1" dirty="0">
                    <a:solidFill>
                      <a:srgbClr val="C7000B"/>
                    </a:solidFill>
                    <a:latin typeface="Huawei Sans" panose="020C0503030203020204" pitchFamily="34" charset="0"/>
                  </a:rPr>
                  <a:t>Plug-and-play implemented in multiple modes</a:t>
                </a:r>
              </a:p>
            </p:txBody>
          </p:sp>
        </p:grpSp>
        <p:sp>
          <p:nvSpPr>
            <p:cNvPr id="72" name="Freeform 159">
              <a:extLst>
                <a:ext uri="{FF2B5EF4-FFF2-40B4-BE49-F238E27FC236}">
                  <a16:creationId xmlns:a16="http://schemas.microsoft.com/office/drawing/2014/main" id="{4929D7A0-5F0D-47C1-98EE-00E051AF2F89}"/>
                </a:ext>
              </a:extLst>
            </p:cNvPr>
            <p:cNvSpPr/>
            <p:nvPr/>
          </p:nvSpPr>
          <p:spPr bwMode="gray">
            <a:xfrm flipH="1">
              <a:off x="7707044" y="5294773"/>
              <a:ext cx="1527607" cy="79852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600" b="1" dirty="0">
                  <a:solidFill>
                    <a:schemeClr val="bg1">
                      <a:lumMod val="50000"/>
                    </a:schemeClr>
                  </a:solidFill>
                  <a:latin typeface="Huawei Sans" panose="020C0503030203020204" pitchFamily="34" charset="0"/>
                </a:rPr>
                <a:t>Carrier network</a:t>
              </a:r>
            </a:p>
          </p:txBody>
        </p:sp>
        <p:cxnSp>
          <p:nvCxnSpPr>
            <p:cNvPr id="74" name="直接连接符 54">
              <a:extLst>
                <a:ext uri="{FF2B5EF4-FFF2-40B4-BE49-F238E27FC236}">
                  <a16:creationId xmlns:a16="http://schemas.microsoft.com/office/drawing/2014/main" id="{177D55DD-F5F4-418D-AD9F-BAC0485784B0}"/>
                </a:ext>
              </a:extLst>
            </p:cNvPr>
            <p:cNvCxnSpPr>
              <a:cxnSpLocks/>
              <a:stCxn id="72" idx="21"/>
              <a:endCxn id="65" idx="3"/>
            </p:cNvCxnSpPr>
            <p:nvPr/>
          </p:nvCxnSpPr>
          <p:spPr bwMode="gray">
            <a:xfrm flipH="1">
              <a:off x="6422934" y="5854615"/>
              <a:ext cx="1284110" cy="884"/>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76" name="Rectangular Callout 26">
              <a:extLst>
                <a:ext uri="{FF2B5EF4-FFF2-40B4-BE49-F238E27FC236}">
                  <a16:creationId xmlns:a16="http://schemas.microsoft.com/office/drawing/2014/main" id="{7B02D326-F2D0-46B8-8ADD-D93F5A4155DF}"/>
                </a:ext>
              </a:extLst>
            </p:cNvPr>
            <p:cNvSpPr/>
            <p:nvPr/>
          </p:nvSpPr>
          <p:spPr bwMode="gray">
            <a:xfrm>
              <a:off x="3716928" y="5534677"/>
              <a:ext cx="1926876" cy="465676"/>
            </a:xfrm>
            <a:prstGeom prst="wedgeRectCallout">
              <a:avLst>
                <a:gd name="adj1" fmla="val 59365"/>
                <a:gd name="adj2" fmla="val 3965"/>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01688" fontAlgn="ctr">
                <a:spcBef>
                  <a:spcPct val="50000"/>
                </a:spcBef>
              </a:pPr>
              <a:r>
                <a:rPr lang="en-US" sz="1400" dirty="0">
                  <a:solidFill>
                    <a:schemeClr val="tx1"/>
                  </a:solidFill>
                  <a:latin typeface="Huawei Sans" panose="020C0503030203020204" pitchFamily="34" charset="0"/>
                </a:rPr>
                <a:t>Device deployment and onboarding</a:t>
              </a:r>
              <a:endParaRPr lang="en-US" altLang="zh-CN" sz="1400" dirty="0">
                <a:solidFill>
                  <a:schemeClr val="tx1"/>
                </a:solidFill>
                <a:latin typeface="Huawei Sans" panose="020C0503030203020204" pitchFamily="34" charset="0"/>
                <a:ea typeface="方正兰亭黑简体" panose="02000000000000000000" pitchFamily="2" charset="-122"/>
              </a:endParaRPr>
            </a:p>
          </p:txBody>
        </p:sp>
      </p:grpSp>
      <p:grpSp>
        <p:nvGrpSpPr>
          <p:cNvPr id="61" name="Group 15"/>
          <p:cNvGrpSpPr/>
          <p:nvPr/>
        </p:nvGrpSpPr>
        <p:grpSpPr bwMode="gray">
          <a:xfrm>
            <a:off x="7212124" y="43303"/>
            <a:ext cx="4519218" cy="324000"/>
            <a:chOff x="6465362" y="121552"/>
            <a:chExt cx="4519218" cy="324000"/>
          </a:xfrm>
        </p:grpSpPr>
        <p:sp>
          <p:nvSpPr>
            <p:cNvPr id="73"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75" name="燕尾形 25"/>
            <p:cNvSpPr/>
            <p:nvPr/>
          </p:nvSpPr>
          <p:spPr bwMode="gray">
            <a:xfrm>
              <a:off x="7930375" y="121552"/>
              <a:ext cx="1538223"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SD-WAN Characteristics</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sp>
          <p:nvSpPr>
            <p:cNvPr id="77"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20439408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Characteristics of SD-WAN: High Performance</a:t>
            </a:r>
          </a:p>
        </p:txBody>
      </p:sp>
      <p:sp>
        <p:nvSpPr>
          <p:cNvPr id="3" name="Text Placeholder 2">
            <a:extLst>
              <a:ext uri="{FF2B5EF4-FFF2-40B4-BE49-F238E27FC236}">
                <a16:creationId xmlns:a16="http://schemas.microsoft.com/office/drawing/2014/main" id="{5B14AF20-AFCF-42E3-A5F8-4C4A29956A40}"/>
              </a:ext>
            </a:extLst>
          </p:cNvPr>
          <p:cNvSpPr>
            <a:spLocks noGrp="1"/>
          </p:cNvSpPr>
          <p:nvPr>
            <p:ph type="body" sz="quarter" idx="10"/>
          </p:nvPr>
        </p:nvSpPr>
        <p:spPr bwMode="gray"/>
        <p:txBody>
          <a:bodyPr/>
          <a:lstStyle/>
          <a:p>
            <a:pPr algn="l"/>
            <a:r>
              <a:rPr lang="en-US" sz="1800" dirty="0">
                <a:latin typeface="Huawei Sans" panose="020C0503030203020204" pitchFamily="34" charset="0"/>
              </a:rPr>
              <a:t>High-performance branch devices are used to process all services including application-centric services.</a:t>
            </a:r>
          </a:p>
          <a:p>
            <a:pPr algn="l"/>
            <a:endParaRPr lang="en-US" sz="1800" dirty="0">
              <a:latin typeface="Huawei Sans" panose="020C0503030203020204" pitchFamily="34" charset="0"/>
            </a:endParaRPr>
          </a:p>
        </p:txBody>
      </p:sp>
      <p:sp>
        <p:nvSpPr>
          <p:cNvPr id="146" name="1661367776"/>
          <p:cNvSpPr/>
          <p:nvPr/>
        </p:nvSpPr>
        <p:spPr bwMode="gray">
          <a:xfrm>
            <a:off x="7814079" y="1497546"/>
            <a:ext cx="2725223" cy="441576"/>
          </a:xfrm>
          <a:prstGeom prst="rect">
            <a:avLst/>
          </a:prstGeom>
        </p:spPr>
        <p:txBody>
          <a:bodyPr wrap="square" anchor="ctr">
            <a:noAutofit/>
          </a:bodyPr>
          <a:lstStyle/>
          <a:p>
            <a:pPr algn="ctr" defTabSz="1223296" fontAlgn="ctr">
              <a:spcBef>
                <a:spcPts val="0"/>
              </a:spcBef>
              <a:spcAft>
                <a:spcPts val="0"/>
              </a:spcAft>
              <a:buClr>
                <a:srgbClr val="CC9900"/>
              </a:buClr>
              <a:defRPr/>
            </a:pPr>
            <a:r>
              <a:rPr lang="en-US" sz="1600" b="1" dirty="0">
                <a:solidFill>
                  <a:prstClr val="black"/>
                </a:solidFill>
                <a:latin typeface="Huawei Sans" panose="020C0503030203020204" pitchFamily="34" charset="0"/>
              </a:rPr>
              <a:t>SD-WAN functions</a:t>
            </a:r>
            <a:endParaRPr lang="en-US" altLang="zh-CN" sz="1600" b="1" kern="0" dirty="0">
              <a:solidFill>
                <a:prstClr val="black"/>
              </a:solidFill>
              <a:latin typeface="Huawei Sans" panose="020C0503030203020204" pitchFamily="34" charset="0"/>
              <a:cs typeface="+mn-ea"/>
              <a:sym typeface="Arial" panose="020B0604020202020204" pitchFamily="34" charset="0"/>
            </a:endParaRPr>
          </a:p>
        </p:txBody>
      </p:sp>
      <p:grpSp>
        <p:nvGrpSpPr>
          <p:cNvPr id="147" name="组合 146"/>
          <p:cNvGrpSpPr/>
          <p:nvPr/>
        </p:nvGrpSpPr>
        <p:grpSpPr bwMode="gray">
          <a:xfrm>
            <a:off x="7553828" y="1923065"/>
            <a:ext cx="3307958" cy="3308248"/>
            <a:chOff x="3398281" y="1084970"/>
            <a:chExt cx="3329276" cy="3329567"/>
          </a:xfrm>
        </p:grpSpPr>
        <p:sp>
          <p:nvSpPr>
            <p:cNvPr id="148" name="空心弧 147"/>
            <p:cNvSpPr/>
            <p:nvPr/>
          </p:nvSpPr>
          <p:spPr bwMode="gray">
            <a:xfrm rot="3600000" flipH="1">
              <a:off x="3398571" y="1086344"/>
              <a:ext cx="3328987" cy="3327400"/>
            </a:xfrm>
            <a:prstGeom prst="blockArc">
              <a:avLst>
                <a:gd name="adj1" fmla="val 17632736"/>
                <a:gd name="adj2" fmla="val 117151"/>
                <a:gd name="adj3" fmla="val 13186"/>
              </a:avLst>
            </a:prstGeom>
            <a:solidFill>
              <a:srgbClr val="56C4D2"/>
            </a:solidFill>
            <a:ln>
              <a:noFill/>
            </a:ln>
          </p:spPr>
          <p:txBody>
            <a:bodyPr/>
            <a:lstStyle/>
            <a:p>
              <a:pPr defTabSz="1219272" fontAlgn="ctr">
                <a:spcBef>
                  <a:spcPts val="0"/>
                </a:spcBef>
                <a:spcAft>
                  <a:spcPts val="0"/>
                </a:spcAft>
              </a:pPr>
              <a:endParaRPr lang="en-US" altLang="zh-CN" sz="1100" kern="0" dirty="0">
                <a:solidFill>
                  <a:prstClr val="black"/>
                </a:solidFill>
                <a:latin typeface="Huawei Sans" panose="020C0503030203020204" pitchFamily="34" charset="0"/>
                <a:ea typeface="微软雅黑" panose="020B0503020204020204" pitchFamily="34" charset="-122"/>
                <a:cs typeface="Arial" panose="020B0604020202020204" pitchFamily="34" charset="0"/>
                <a:sym typeface="American Typewriter" charset="0"/>
              </a:endParaRPr>
            </a:p>
          </p:txBody>
        </p:sp>
        <p:sp>
          <p:nvSpPr>
            <p:cNvPr id="149" name="空心弧 148"/>
            <p:cNvSpPr/>
            <p:nvPr/>
          </p:nvSpPr>
          <p:spPr bwMode="gray">
            <a:xfrm rot="7920000" flipH="1">
              <a:off x="3398569" y="1086344"/>
              <a:ext cx="3328987" cy="3327400"/>
            </a:xfrm>
            <a:prstGeom prst="blockArc">
              <a:avLst>
                <a:gd name="adj1" fmla="val 17632736"/>
                <a:gd name="adj2" fmla="val 117151"/>
                <a:gd name="adj3" fmla="val 13186"/>
              </a:avLst>
            </a:prstGeom>
            <a:solidFill>
              <a:srgbClr val="56C4D2"/>
            </a:solidFill>
            <a:ln>
              <a:noFill/>
            </a:ln>
          </p:spPr>
          <p:txBody>
            <a:bodyPr/>
            <a:lstStyle/>
            <a:p>
              <a:pPr defTabSz="1219272" fontAlgn="ctr">
                <a:spcBef>
                  <a:spcPts val="0"/>
                </a:spcBef>
                <a:spcAft>
                  <a:spcPts val="0"/>
                </a:spcAft>
              </a:pPr>
              <a:endParaRPr lang="en-US" altLang="zh-CN" sz="1100" kern="0" dirty="0">
                <a:solidFill>
                  <a:prstClr val="black"/>
                </a:solidFill>
                <a:latin typeface="Huawei Sans" panose="020C0503030203020204" pitchFamily="34" charset="0"/>
                <a:ea typeface="微软雅黑" panose="020B0503020204020204" pitchFamily="34" charset="-122"/>
                <a:cs typeface="Arial" panose="020B0604020202020204" pitchFamily="34" charset="0"/>
                <a:sym typeface="American Typewriter" charset="0"/>
              </a:endParaRPr>
            </a:p>
          </p:txBody>
        </p:sp>
        <p:sp>
          <p:nvSpPr>
            <p:cNvPr id="150" name="空心弧 149"/>
            <p:cNvSpPr/>
            <p:nvPr/>
          </p:nvSpPr>
          <p:spPr bwMode="gray">
            <a:xfrm rot="12240000" flipH="1">
              <a:off x="3398570" y="1086345"/>
              <a:ext cx="3328987" cy="3327400"/>
            </a:xfrm>
            <a:prstGeom prst="blockArc">
              <a:avLst>
                <a:gd name="adj1" fmla="val 17632736"/>
                <a:gd name="adj2" fmla="val 117151"/>
                <a:gd name="adj3" fmla="val 13186"/>
              </a:avLst>
            </a:prstGeom>
            <a:solidFill>
              <a:srgbClr val="56C4D2"/>
            </a:solidFill>
            <a:ln>
              <a:noFill/>
            </a:ln>
          </p:spPr>
          <p:txBody>
            <a:bodyPr/>
            <a:lstStyle/>
            <a:p>
              <a:pPr defTabSz="1219272" fontAlgn="ctr">
                <a:spcBef>
                  <a:spcPts val="0"/>
                </a:spcBef>
                <a:spcAft>
                  <a:spcPts val="0"/>
                </a:spcAft>
              </a:pPr>
              <a:endParaRPr lang="en-US" altLang="zh-CN" sz="1100" kern="0" dirty="0">
                <a:solidFill>
                  <a:prstClr val="black"/>
                </a:solidFill>
                <a:latin typeface="Huawei Sans" panose="020C0503030203020204" pitchFamily="34" charset="0"/>
                <a:ea typeface="微软雅黑" panose="020B0503020204020204" pitchFamily="34" charset="-122"/>
                <a:cs typeface="Arial" panose="020B0604020202020204" pitchFamily="34" charset="0"/>
                <a:sym typeface="American Typewriter" charset="0"/>
              </a:endParaRPr>
            </a:p>
          </p:txBody>
        </p:sp>
        <p:sp>
          <p:nvSpPr>
            <p:cNvPr id="151" name="空心弧 150"/>
            <p:cNvSpPr/>
            <p:nvPr/>
          </p:nvSpPr>
          <p:spPr bwMode="gray">
            <a:xfrm rot="16560000" flipH="1">
              <a:off x="3398281" y="1085764"/>
              <a:ext cx="3328987" cy="3327400"/>
            </a:xfrm>
            <a:prstGeom prst="blockArc">
              <a:avLst>
                <a:gd name="adj1" fmla="val 17632736"/>
                <a:gd name="adj2" fmla="val 117151"/>
                <a:gd name="adj3" fmla="val 13186"/>
              </a:avLst>
            </a:prstGeom>
            <a:solidFill>
              <a:srgbClr val="56C4D2"/>
            </a:solidFill>
            <a:ln>
              <a:noFill/>
            </a:ln>
          </p:spPr>
          <p:txBody>
            <a:bodyPr/>
            <a:lstStyle/>
            <a:p>
              <a:pPr defTabSz="1219272" fontAlgn="ctr">
                <a:spcBef>
                  <a:spcPts val="0"/>
                </a:spcBef>
                <a:spcAft>
                  <a:spcPts val="0"/>
                </a:spcAft>
              </a:pPr>
              <a:endParaRPr lang="en-US" altLang="zh-CN" sz="1100" kern="0" dirty="0">
                <a:solidFill>
                  <a:prstClr val="black"/>
                </a:solidFill>
                <a:latin typeface="Huawei Sans" panose="020C0503030203020204" pitchFamily="34" charset="0"/>
                <a:ea typeface="微软雅黑" panose="020B0503020204020204" pitchFamily="34" charset="-122"/>
                <a:cs typeface="Arial" panose="020B0604020202020204" pitchFamily="34" charset="0"/>
                <a:sym typeface="American Typewriter" charset="0"/>
              </a:endParaRPr>
            </a:p>
          </p:txBody>
        </p:sp>
        <p:sp>
          <p:nvSpPr>
            <p:cNvPr id="152" name="空心弧 151"/>
            <p:cNvSpPr/>
            <p:nvPr/>
          </p:nvSpPr>
          <p:spPr bwMode="gray">
            <a:xfrm rot="20880000" flipH="1">
              <a:off x="3398281" y="1085764"/>
              <a:ext cx="3328987" cy="3327400"/>
            </a:xfrm>
            <a:prstGeom prst="blockArc">
              <a:avLst>
                <a:gd name="adj1" fmla="val 17632736"/>
                <a:gd name="adj2" fmla="val 117151"/>
                <a:gd name="adj3" fmla="val 13186"/>
              </a:avLst>
            </a:prstGeom>
            <a:solidFill>
              <a:srgbClr val="56C4D2"/>
            </a:solidFill>
            <a:ln w="25400" cap="flat" cmpd="sng" algn="ctr">
              <a:noFill/>
              <a:prstDash val="solid"/>
            </a:ln>
            <a:effectLst/>
          </p:spPr>
          <p:txBody>
            <a:bodyPr anchor="ctr"/>
            <a:lstStyle/>
            <a:p>
              <a:pPr algn="ctr" defTabSz="1219272" fontAlgn="ctr">
                <a:spcBef>
                  <a:spcPts val="0"/>
                </a:spcBef>
                <a:spcAft>
                  <a:spcPts val="0"/>
                </a:spcAft>
                <a:defRPr/>
              </a:pPr>
              <a:endParaRPr lang="en-US" altLang="zh-CN" kern="0" dirty="0">
                <a:solidFill>
                  <a:prstClr val="white"/>
                </a:solidFill>
                <a:latin typeface="Huawei Sans" panose="020C0503030203020204" pitchFamily="34" charset="0"/>
                <a:ea typeface="微软雅黑" panose="020B0503020204020204" pitchFamily="34" charset="-122"/>
                <a:cs typeface="Arial" panose="020B0604020202020204" pitchFamily="34" charset="0"/>
                <a:sym typeface="American Typewriter" charset="0"/>
              </a:endParaRPr>
            </a:p>
          </p:txBody>
        </p:sp>
        <p:grpSp>
          <p:nvGrpSpPr>
            <p:cNvPr id="153" name="组合 152"/>
            <p:cNvGrpSpPr/>
            <p:nvPr/>
          </p:nvGrpSpPr>
          <p:grpSpPr bwMode="gray">
            <a:xfrm>
              <a:off x="3488344" y="1098305"/>
              <a:ext cx="3211593" cy="2875901"/>
              <a:chOff x="3488344" y="1098305"/>
              <a:chExt cx="3211593" cy="2875901"/>
            </a:xfrm>
          </p:grpSpPr>
          <p:grpSp>
            <p:nvGrpSpPr>
              <p:cNvPr id="154" name="组合 153"/>
              <p:cNvGrpSpPr/>
              <p:nvPr/>
            </p:nvGrpSpPr>
            <p:grpSpPr bwMode="gray">
              <a:xfrm>
                <a:off x="3991045" y="1658065"/>
                <a:ext cx="2170024" cy="2168442"/>
                <a:chOff x="6247093" y="1630858"/>
                <a:chExt cx="2178050" cy="2176462"/>
              </a:xfrm>
            </p:grpSpPr>
            <p:sp>
              <p:nvSpPr>
                <p:cNvPr id="171" name="椭圆 170"/>
                <p:cNvSpPr/>
                <p:nvPr/>
              </p:nvSpPr>
              <p:spPr bwMode="gray">
                <a:xfrm>
                  <a:off x="6247093" y="1630858"/>
                  <a:ext cx="2178050" cy="2176462"/>
                </a:xfrm>
                <a:prstGeom prst="ellipse">
                  <a:avLst/>
                </a:prstGeom>
                <a:solidFill>
                  <a:srgbClr val="AFD89C"/>
                </a:solidFill>
                <a:ln w="6350" cap="flat" cmpd="sng" algn="ctr">
                  <a:noFill/>
                  <a:prstDash val="solid"/>
                </a:ln>
                <a:effectLst/>
              </p:spPr>
              <p:txBody>
                <a:bodyPr anchor="ctr"/>
                <a:lstStyle/>
                <a:p>
                  <a:pPr algn="ctr" defTabSz="1219272" fontAlgn="ctr">
                    <a:spcBef>
                      <a:spcPts val="0"/>
                    </a:spcBef>
                    <a:spcAft>
                      <a:spcPts val="0"/>
                    </a:spcAft>
                    <a:defRPr/>
                  </a:pPr>
                  <a:endParaRPr lang="en-US" altLang="zh-CN" sz="1100" kern="0" dirty="0">
                    <a:solidFill>
                      <a:prstClr val="white"/>
                    </a:solidFill>
                    <a:latin typeface="Huawei Sans" panose="020C0503030203020204" pitchFamily="34" charset="0"/>
                    <a:ea typeface="微软雅黑" panose="020B0503020204020204" pitchFamily="34" charset="-122"/>
                    <a:cs typeface="Arial" panose="020B0604020202020204" pitchFamily="34" charset="0"/>
                    <a:sym typeface="American Typewriter" charset="0"/>
                  </a:endParaRPr>
                </a:p>
              </p:txBody>
            </p:sp>
            <p:sp>
              <p:nvSpPr>
                <p:cNvPr id="172" name="椭圆 171"/>
                <p:cNvSpPr/>
                <p:nvPr/>
              </p:nvSpPr>
              <p:spPr bwMode="gray">
                <a:xfrm>
                  <a:off x="6746534" y="2128689"/>
                  <a:ext cx="1179168" cy="1180800"/>
                </a:xfrm>
                <a:prstGeom prst="ellipse">
                  <a:avLst/>
                </a:prstGeom>
                <a:solidFill>
                  <a:sysClr val="window" lastClr="FFFFFF"/>
                </a:solidFill>
                <a:ln>
                  <a:noFill/>
                </a:ln>
                <a:effectLst/>
              </p:spPr>
              <p:txBody>
                <a:bodyPr wrap="none" lIns="0" rIns="0" anchor="ctr"/>
                <a:lstStyle/>
                <a:p>
                  <a:pPr algn="ctr" defTabSz="1219272" fontAlgn="ctr">
                    <a:spcBef>
                      <a:spcPts val="0"/>
                    </a:spcBef>
                    <a:spcAft>
                      <a:spcPts val="0"/>
                    </a:spcAft>
                    <a:defRPr/>
                  </a:pPr>
                  <a:endParaRPr lang="en-US" altLang="zh-CN" sz="700" b="1" kern="0" dirty="0">
                    <a:solidFill>
                      <a:srgbClr val="FBA000"/>
                    </a:solidFill>
                    <a:latin typeface="Huawei Sans" panose="020C0503030203020204" pitchFamily="34" charset="0"/>
                    <a:ea typeface="微软雅黑" panose="020B0503020204020204" pitchFamily="34" charset="-122"/>
                    <a:cs typeface="Arial" panose="020B0604020202020204" pitchFamily="34" charset="0"/>
                    <a:sym typeface="American Typewriter" charset="0"/>
                  </a:endParaRPr>
                </a:p>
              </p:txBody>
            </p:sp>
          </p:grpSp>
          <p:sp>
            <p:nvSpPr>
              <p:cNvPr id="155" name="TextBox 118"/>
              <p:cNvSpPr txBox="1">
                <a:spLocks noChangeArrowheads="1"/>
              </p:cNvSpPr>
              <p:nvPr/>
            </p:nvSpPr>
            <p:spPr bwMode="gray">
              <a:xfrm>
                <a:off x="4169774" y="1098305"/>
                <a:ext cx="1842592" cy="433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Aft>
                    <a:spcPts val="0"/>
                  </a:spcAft>
                  <a:buFont typeface="Arial" panose="020B0604020202020204" pitchFamily="34" charset="0"/>
                  <a:buNone/>
                  <a:defRPr/>
                </a:pPr>
                <a:r>
                  <a:rPr lang="en-US" sz="1100" dirty="0">
                    <a:solidFill>
                      <a:prstClr val="white"/>
                    </a:solidFill>
                    <a:latin typeface="Huawei Sans" panose="020C0503030203020204" pitchFamily="34" charset="0"/>
                  </a:rPr>
                  <a:t>Multi-scenario interconnection</a:t>
                </a:r>
              </a:p>
            </p:txBody>
          </p:sp>
          <p:sp>
            <p:nvSpPr>
              <p:cNvPr id="156" name="TextBox 129"/>
              <p:cNvSpPr txBox="1">
                <a:spLocks noChangeArrowheads="1"/>
              </p:cNvSpPr>
              <p:nvPr/>
            </p:nvSpPr>
            <p:spPr bwMode="gray">
              <a:xfrm rot="4343066">
                <a:off x="5774598" y="2092813"/>
                <a:ext cx="1253307" cy="433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Aft>
                    <a:spcPts val="0"/>
                  </a:spcAft>
                  <a:buFont typeface="Arial" panose="020B0604020202020204" pitchFamily="34" charset="0"/>
                  <a:buNone/>
                  <a:defRPr/>
                </a:pPr>
                <a:r>
                  <a:rPr lang="en-US" sz="1100" dirty="0">
                    <a:solidFill>
                      <a:prstClr val="white"/>
                    </a:solidFill>
                    <a:latin typeface="Huawei Sans" panose="020C0503030203020204" pitchFamily="34" charset="0"/>
                  </a:rPr>
                  <a:t>Dynamic link adjustment</a:t>
                </a:r>
              </a:p>
            </p:txBody>
          </p:sp>
          <p:sp>
            <p:nvSpPr>
              <p:cNvPr id="157" name="TextBox 132"/>
              <p:cNvSpPr txBox="1">
                <a:spLocks noChangeArrowheads="1"/>
              </p:cNvSpPr>
              <p:nvPr/>
            </p:nvSpPr>
            <p:spPr bwMode="gray">
              <a:xfrm rot="19360857">
                <a:off x="5044184" y="3710910"/>
                <a:ext cx="1655753" cy="263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Aft>
                    <a:spcPts val="0"/>
                  </a:spcAft>
                  <a:buFont typeface="Arial" panose="020B0604020202020204" pitchFamily="34" charset="0"/>
                  <a:buNone/>
                  <a:defRPr/>
                </a:pPr>
                <a:r>
                  <a:rPr lang="en-US" sz="1100" dirty="0">
                    <a:solidFill>
                      <a:prstClr val="white"/>
                    </a:solidFill>
                    <a:latin typeface="Huawei Sans" panose="020C0503030203020204" pitchFamily="34" charset="0"/>
                  </a:rPr>
                  <a:t>VPN &amp; multi-VAS</a:t>
                </a:r>
                <a:endParaRPr lang="en-US" altLang="zh-CN" sz="1100" kern="0" dirty="0">
                  <a:solidFill>
                    <a:prstClr val="white"/>
                  </a:solidFill>
                  <a:latin typeface="Huawei Sans" panose="020C0503030203020204" pitchFamily="34" charset="0"/>
                  <a:ea typeface="+mn-ea"/>
                  <a:cs typeface="Arial" panose="020B0604020202020204" pitchFamily="34" charset="0"/>
                </a:endParaRPr>
              </a:p>
            </p:txBody>
          </p:sp>
          <p:sp>
            <p:nvSpPr>
              <p:cNvPr id="158" name="TextBox 131"/>
              <p:cNvSpPr txBox="1">
                <a:spLocks noChangeArrowheads="1"/>
              </p:cNvSpPr>
              <p:nvPr/>
            </p:nvSpPr>
            <p:spPr bwMode="gray">
              <a:xfrm rot="2646916">
                <a:off x="3488344" y="3677641"/>
                <a:ext cx="1398147" cy="263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Aft>
                    <a:spcPts val="0"/>
                  </a:spcAft>
                  <a:buFont typeface="Arial" panose="020B0604020202020204" pitchFamily="34" charset="0"/>
                  <a:buNone/>
                  <a:defRPr/>
                </a:pPr>
                <a:r>
                  <a:rPr lang="en-US" sz="1100" dirty="0">
                    <a:solidFill>
                      <a:prstClr val="white"/>
                    </a:solidFill>
                    <a:latin typeface="Huawei Sans" panose="020C0503030203020204" pitchFamily="34" charset="0"/>
                  </a:rPr>
                  <a:t>Simplified O&amp;M</a:t>
                </a:r>
              </a:p>
            </p:txBody>
          </p:sp>
          <p:sp>
            <p:nvSpPr>
              <p:cNvPr id="159" name="TextBox 130"/>
              <p:cNvSpPr txBox="1">
                <a:spLocks noChangeArrowheads="1"/>
              </p:cNvSpPr>
              <p:nvPr/>
            </p:nvSpPr>
            <p:spPr bwMode="gray">
              <a:xfrm rot="17565868">
                <a:off x="3011100" y="1984569"/>
                <a:ext cx="1420899" cy="433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Aft>
                    <a:spcPts val="0"/>
                  </a:spcAft>
                  <a:buFont typeface="Arial" panose="020B0604020202020204" pitchFamily="34" charset="0"/>
                  <a:buNone/>
                  <a:defRPr/>
                </a:pPr>
                <a:r>
                  <a:rPr lang="en-US" sz="1100" dirty="0">
                    <a:solidFill>
                      <a:prstClr val="white"/>
                    </a:solidFill>
                    <a:latin typeface="Huawei Sans" panose="020C0503030203020204" pitchFamily="34" charset="0"/>
                  </a:rPr>
                  <a:t>Application identification</a:t>
                </a:r>
                <a:endParaRPr lang="en-US" altLang="zh-CN" sz="1100" kern="0" dirty="0">
                  <a:solidFill>
                    <a:prstClr val="white"/>
                  </a:solidFill>
                  <a:latin typeface="Huawei Sans" panose="020C0503030203020204" pitchFamily="34" charset="0"/>
                  <a:ea typeface="+mn-ea"/>
                  <a:cs typeface="Arial" panose="020B0604020202020204" pitchFamily="34" charset="0"/>
                </a:endParaRPr>
              </a:p>
            </p:txBody>
          </p:sp>
          <p:sp>
            <p:nvSpPr>
              <p:cNvPr id="160" name="下箭头 1"/>
              <p:cNvSpPr>
                <a:spLocks/>
              </p:cNvSpPr>
              <p:nvPr/>
            </p:nvSpPr>
            <p:spPr bwMode="gray">
              <a:xfrm>
                <a:off x="4794283" y="1508840"/>
                <a:ext cx="605299" cy="394874"/>
              </a:xfrm>
              <a:custGeom>
                <a:avLst/>
                <a:gdLst>
                  <a:gd name="T0" fmla="*/ 2147483646 w 719906"/>
                  <a:gd name="T1" fmla="*/ 2147483646 h 469654"/>
                  <a:gd name="T2" fmla="*/ 2147483646 w 719906"/>
                  <a:gd name="T3" fmla="*/ 2147483646 h 469654"/>
                  <a:gd name="T4" fmla="*/ 0 w 719906"/>
                  <a:gd name="T5" fmla="*/ 2147483646 h 469654"/>
                  <a:gd name="T6" fmla="*/ 2147483646 w 719906"/>
                  <a:gd name="T7" fmla="*/ 0 h 469654"/>
                  <a:gd name="T8" fmla="*/ 2147483646 w 719906"/>
                  <a:gd name="T9" fmla="*/ 2147483646 h 469654"/>
                  <a:gd name="T10" fmla="*/ 2147483646 w 719906"/>
                  <a:gd name="T11" fmla="*/ 2147483646 h 469654"/>
                  <a:gd name="T12" fmla="*/ 2147483646 w 719906"/>
                  <a:gd name="T13" fmla="*/ 2147483646 h 469654"/>
                  <a:gd name="T14" fmla="*/ 2147483646 w 719906"/>
                  <a:gd name="T15" fmla="*/ 2147483646 h 469654"/>
                  <a:gd name="T16" fmla="*/ 0 60000 65536"/>
                  <a:gd name="T17" fmla="*/ 0 60000 65536"/>
                  <a:gd name="T18" fmla="*/ 0 60000 65536"/>
                  <a:gd name="T19" fmla="*/ 0 60000 65536"/>
                  <a:gd name="T20" fmla="*/ 0 60000 65536"/>
                  <a:gd name="T21" fmla="*/ 0 60000 65536"/>
                  <a:gd name="T22" fmla="*/ 0 60000 65536"/>
                  <a:gd name="T23" fmla="*/ 0 60000 65536"/>
                  <a:gd name="T24" fmla="*/ 0 w 719906"/>
                  <a:gd name="T25" fmla="*/ 0 h 469654"/>
                  <a:gd name="T26" fmla="*/ 719906 w 719906"/>
                  <a:gd name="T27" fmla="*/ 469654 h 4696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19906" h="469654">
                    <a:moveTo>
                      <a:pt x="94798" y="260329"/>
                    </a:moveTo>
                    <a:lnTo>
                      <a:pt x="226652" y="260329"/>
                    </a:lnTo>
                    <a:cubicBezTo>
                      <a:pt x="231991" y="149587"/>
                      <a:pt x="93043" y="54044"/>
                      <a:pt x="0" y="7302"/>
                    </a:cubicBezTo>
                    <a:lnTo>
                      <a:pt x="719906" y="0"/>
                    </a:lnTo>
                    <a:cubicBezTo>
                      <a:pt x="490842" y="104994"/>
                      <a:pt x="488700" y="164627"/>
                      <a:pt x="490359" y="260329"/>
                    </a:cubicBezTo>
                    <a:lnTo>
                      <a:pt x="622212" y="260329"/>
                    </a:lnTo>
                    <a:lnTo>
                      <a:pt x="358505" y="469654"/>
                    </a:lnTo>
                    <a:lnTo>
                      <a:pt x="94798" y="260329"/>
                    </a:lnTo>
                    <a:close/>
                  </a:path>
                </a:pathLst>
              </a:custGeom>
              <a:solidFill>
                <a:srgbClr val="56C4D2"/>
              </a:solidFill>
              <a:ln>
                <a:noFill/>
              </a:ln>
            </p:spPr>
            <p:txBody>
              <a:bodyPr/>
              <a:lstStyle/>
              <a:p>
                <a:pPr defTabSz="1219272" fontAlgn="ctr">
                  <a:spcBef>
                    <a:spcPts val="0"/>
                  </a:spcBef>
                  <a:spcAft>
                    <a:spcPts val="0"/>
                  </a:spcAft>
                </a:pPr>
                <a:r>
                  <a:rPr lang="en-US" sz="1100" dirty="0">
                    <a:solidFill>
                      <a:prstClr val="black"/>
                    </a:solidFill>
                    <a:latin typeface="Huawei Sans" panose="020C0503030203020204" pitchFamily="34" charset="0"/>
                  </a:rPr>
                  <a:t>1</a:t>
                </a:r>
                <a:endParaRPr lang="en-US" altLang="zh-CN" sz="1100" kern="0" dirty="0">
                  <a:solidFill>
                    <a:prstClr val="black"/>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61" name="下箭头 1"/>
              <p:cNvSpPr>
                <a:spLocks/>
              </p:cNvSpPr>
              <p:nvPr/>
            </p:nvSpPr>
            <p:spPr bwMode="gray">
              <a:xfrm rot="4320268">
                <a:off x="5742638" y="2246052"/>
                <a:ext cx="605299" cy="413471"/>
              </a:xfrm>
              <a:custGeom>
                <a:avLst/>
                <a:gdLst>
                  <a:gd name="T0" fmla="*/ 2147483646 w 719906"/>
                  <a:gd name="T1" fmla="*/ 2147483646 h 469654"/>
                  <a:gd name="T2" fmla="*/ 2147483646 w 719906"/>
                  <a:gd name="T3" fmla="*/ 2147483646 h 469654"/>
                  <a:gd name="T4" fmla="*/ 0 w 719906"/>
                  <a:gd name="T5" fmla="*/ 2147483646 h 469654"/>
                  <a:gd name="T6" fmla="*/ 2147483646 w 719906"/>
                  <a:gd name="T7" fmla="*/ 0 h 469654"/>
                  <a:gd name="T8" fmla="*/ 2147483646 w 719906"/>
                  <a:gd name="T9" fmla="*/ 2147483646 h 469654"/>
                  <a:gd name="T10" fmla="*/ 2147483646 w 719906"/>
                  <a:gd name="T11" fmla="*/ 2147483646 h 469654"/>
                  <a:gd name="T12" fmla="*/ 2147483646 w 719906"/>
                  <a:gd name="T13" fmla="*/ 2147483646 h 469654"/>
                  <a:gd name="T14" fmla="*/ 2147483646 w 719906"/>
                  <a:gd name="T15" fmla="*/ 2147483646 h 469654"/>
                  <a:gd name="T16" fmla="*/ 0 60000 65536"/>
                  <a:gd name="T17" fmla="*/ 0 60000 65536"/>
                  <a:gd name="T18" fmla="*/ 0 60000 65536"/>
                  <a:gd name="T19" fmla="*/ 0 60000 65536"/>
                  <a:gd name="T20" fmla="*/ 0 60000 65536"/>
                  <a:gd name="T21" fmla="*/ 0 60000 65536"/>
                  <a:gd name="T22" fmla="*/ 0 60000 65536"/>
                  <a:gd name="T23" fmla="*/ 0 60000 65536"/>
                  <a:gd name="T24" fmla="*/ 0 w 719906"/>
                  <a:gd name="T25" fmla="*/ 0 h 469654"/>
                  <a:gd name="T26" fmla="*/ 719906 w 719906"/>
                  <a:gd name="T27" fmla="*/ 469654 h 4696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19906" h="469654">
                    <a:moveTo>
                      <a:pt x="94798" y="260329"/>
                    </a:moveTo>
                    <a:lnTo>
                      <a:pt x="226652" y="260329"/>
                    </a:lnTo>
                    <a:cubicBezTo>
                      <a:pt x="231991" y="149587"/>
                      <a:pt x="93043" y="54044"/>
                      <a:pt x="0" y="7302"/>
                    </a:cubicBezTo>
                    <a:lnTo>
                      <a:pt x="719906" y="0"/>
                    </a:lnTo>
                    <a:cubicBezTo>
                      <a:pt x="490842" y="104994"/>
                      <a:pt x="488700" y="164627"/>
                      <a:pt x="490359" y="260329"/>
                    </a:cubicBezTo>
                    <a:lnTo>
                      <a:pt x="622212" y="260329"/>
                    </a:lnTo>
                    <a:lnTo>
                      <a:pt x="358505" y="469654"/>
                    </a:lnTo>
                    <a:lnTo>
                      <a:pt x="94798" y="260329"/>
                    </a:lnTo>
                    <a:close/>
                  </a:path>
                </a:pathLst>
              </a:custGeom>
              <a:solidFill>
                <a:srgbClr val="56C4D2"/>
              </a:solidFill>
              <a:ln>
                <a:noFill/>
              </a:ln>
            </p:spPr>
            <p:txBody>
              <a:bodyPr/>
              <a:lstStyle/>
              <a:p>
                <a:pPr defTabSz="1219272" fontAlgn="ctr">
                  <a:spcBef>
                    <a:spcPts val="0"/>
                  </a:spcBef>
                  <a:spcAft>
                    <a:spcPts val="0"/>
                  </a:spcAft>
                </a:pPr>
                <a:endParaRPr lang="en-US" altLang="zh-CN" sz="1100" kern="0" dirty="0">
                  <a:solidFill>
                    <a:prstClr val="black"/>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62" name="下箭头 1"/>
              <p:cNvSpPr>
                <a:spLocks/>
              </p:cNvSpPr>
              <p:nvPr/>
            </p:nvSpPr>
            <p:spPr bwMode="gray">
              <a:xfrm rot="8564504">
                <a:off x="5355192" y="3393490"/>
                <a:ext cx="605299" cy="413471"/>
              </a:xfrm>
              <a:custGeom>
                <a:avLst/>
                <a:gdLst>
                  <a:gd name="T0" fmla="*/ 2147483646 w 719906"/>
                  <a:gd name="T1" fmla="*/ 2147483646 h 469654"/>
                  <a:gd name="T2" fmla="*/ 2147483646 w 719906"/>
                  <a:gd name="T3" fmla="*/ 2147483646 h 469654"/>
                  <a:gd name="T4" fmla="*/ 0 w 719906"/>
                  <a:gd name="T5" fmla="*/ 2147483646 h 469654"/>
                  <a:gd name="T6" fmla="*/ 2147483646 w 719906"/>
                  <a:gd name="T7" fmla="*/ 0 h 469654"/>
                  <a:gd name="T8" fmla="*/ 2147483646 w 719906"/>
                  <a:gd name="T9" fmla="*/ 2147483646 h 469654"/>
                  <a:gd name="T10" fmla="*/ 2147483646 w 719906"/>
                  <a:gd name="T11" fmla="*/ 2147483646 h 469654"/>
                  <a:gd name="T12" fmla="*/ 2147483646 w 719906"/>
                  <a:gd name="T13" fmla="*/ 2147483646 h 469654"/>
                  <a:gd name="T14" fmla="*/ 2147483646 w 719906"/>
                  <a:gd name="T15" fmla="*/ 2147483646 h 469654"/>
                  <a:gd name="T16" fmla="*/ 0 60000 65536"/>
                  <a:gd name="T17" fmla="*/ 0 60000 65536"/>
                  <a:gd name="T18" fmla="*/ 0 60000 65536"/>
                  <a:gd name="T19" fmla="*/ 0 60000 65536"/>
                  <a:gd name="T20" fmla="*/ 0 60000 65536"/>
                  <a:gd name="T21" fmla="*/ 0 60000 65536"/>
                  <a:gd name="T22" fmla="*/ 0 60000 65536"/>
                  <a:gd name="T23" fmla="*/ 0 60000 65536"/>
                  <a:gd name="T24" fmla="*/ 0 w 719906"/>
                  <a:gd name="T25" fmla="*/ 0 h 469654"/>
                  <a:gd name="T26" fmla="*/ 719906 w 719906"/>
                  <a:gd name="T27" fmla="*/ 469654 h 4696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19906" h="469654">
                    <a:moveTo>
                      <a:pt x="94798" y="260329"/>
                    </a:moveTo>
                    <a:lnTo>
                      <a:pt x="226652" y="260329"/>
                    </a:lnTo>
                    <a:cubicBezTo>
                      <a:pt x="231991" y="149587"/>
                      <a:pt x="93043" y="54044"/>
                      <a:pt x="0" y="7302"/>
                    </a:cubicBezTo>
                    <a:lnTo>
                      <a:pt x="719906" y="0"/>
                    </a:lnTo>
                    <a:cubicBezTo>
                      <a:pt x="490842" y="104994"/>
                      <a:pt x="488700" y="164627"/>
                      <a:pt x="490359" y="260329"/>
                    </a:cubicBezTo>
                    <a:lnTo>
                      <a:pt x="622212" y="260329"/>
                    </a:lnTo>
                    <a:lnTo>
                      <a:pt x="358505" y="469654"/>
                    </a:lnTo>
                    <a:lnTo>
                      <a:pt x="94798" y="260329"/>
                    </a:lnTo>
                    <a:close/>
                  </a:path>
                </a:pathLst>
              </a:custGeom>
              <a:solidFill>
                <a:srgbClr val="56C4D2"/>
              </a:solidFill>
              <a:ln>
                <a:noFill/>
              </a:ln>
            </p:spPr>
            <p:txBody>
              <a:bodyPr/>
              <a:lstStyle/>
              <a:p>
                <a:pPr defTabSz="1219272" fontAlgn="ctr">
                  <a:spcBef>
                    <a:spcPts val="0"/>
                  </a:spcBef>
                  <a:spcAft>
                    <a:spcPts val="0"/>
                  </a:spcAft>
                </a:pPr>
                <a:endParaRPr lang="en-US" altLang="zh-CN" sz="1100" kern="0" dirty="0">
                  <a:solidFill>
                    <a:prstClr val="black"/>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63" name="下箭头 1"/>
              <p:cNvSpPr>
                <a:spLocks/>
              </p:cNvSpPr>
              <p:nvPr/>
            </p:nvSpPr>
            <p:spPr bwMode="gray">
              <a:xfrm rot="13230589">
                <a:off x="4088122" y="3355001"/>
                <a:ext cx="605299" cy="413471"/>
              </a:xfrm>
              <a:custGeom>
                <a:avLst/>
                <a:gdLst>
                  <a:gd name="T0" fmla="*/ 2147483646 w 719906"/>
                  <a:gd name="T1" fmla="*/ 2147483646 h 469654"/>
                  <a:gd name="T2" fmla="*/ 2147483646 w 719906"/>
                  <a:gd name="T3" fmla="*/ 2147483646 h 469654"/>
                  <a:gd name="T4" fmla="*/ 0 w 719906"/>
                  <a:gd name="T5" fmla="*/ 2147483646 h 469654"/>
                  <a:gd name="T6" fmla="*/ 2147483646 w 719906"/>
                  <a:gd name="T7" fmla="*/ 0 h 469654"/>
                  <a:gd name="T8" fmla="*/ 2147483646 w 719906"/>
                  <a:gd name="T9" fmla="*/ 2147483646 h 469654"/>
                  <a:gd name="T10" fmla="*/ 2147483646 w 719906"/>
                  <a:gd name="T11" fmla="*/ 2147483646 h 469654"/>
                  <a:gd name="T12" fmla="*/ 2147483646 w 719906"/>
                  <a:gd name="T13" fmla="*/ 2147483646 h 469654"/>
                  <a:gd name="T14" fmla="*/ 2147483646 w 719906"/>
                  <a:gd name="T15" fmla="*/ 2147483646 h 469654"/>
                  <a:gd name="T16" fmla="*/ 0 60000 65536"/>
                  <a:gd name="T17" fmla="*/ 0 60000 65536"/>
                  <a:gd name="T18" fmla="*/ 0 60000 65536"/>
                  <a:gd name="T19" fmla="*/ 0 60000 65536"/>
                  <a:gd name="T20" fmla="*/ 0 60000 65536"/>
                  <a:gd name="T21" fmla="*/ 0 60000 65536"/>
                  <a:gd name="T22" fmla="*/ 0 60000 65536"/>
                  <a:gd name="T23" fmla="*/ 0 60000 65536"/>
                  <a:gd name="T24" fmla="*/ 0 w 719906"/>
                  <a:gd name="T25" fmla="*/ 0 h 469654"/>
                  <a:gd name="T26" fmla="*/ 719906 w 719906"/>
                  <a:gd name="T27" fmla="*/ 469654 h 4696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19906" h="469654">
                    <a:moveTo>
                      <a:pt x="94798" y="260329"/>
                    </a:moveTo>
                    <a:lnTo>
                      <a:pt x="226652" y="260329"/>
                    </a:lnTo>
                    <a:cubicBezTo>
                      <a:pt x="231991" y="149587"/>
                      <a:pt x="93043" y="54044"/>
                      <a:pt x="0" y="7302"/>
                    </a:cubicBezTo>
                    <a:lnTo>
                      <a:pt x="719906" y="0"/>
                    </a:lnTo>
                    <a:cubicBezTo>
                      <a:pt x="490842" y="104994"/>
                      <a:pt x="488700" y="164627"/>
                      <a:pt x="490359" y="260329"/>
                    </a:cubicBezTo>
                    <a:lnTo>
                      <a:pt x="622212" y="260329"/>
                    </a:lnTo>
                    <a:lnTo>
                      <a:pt x="358505" y="469654"/>
                    </a:lnTo>
                    <a:lnTo>
                      <a:pt x="94798" y="260329"/>
                    </a:lnTo>
                    <a:close/>
                  </a:path>
                </a:pathLst>
              </a:custGeom>
              <a:solidFill>
                <a:srgbClr val="56C4D2"/>
              </a:solidFill>
              <a:ln>
                <a:noFill/>
              </a:ln>
            </p:spPr>
            <p:txBody>
              <a:bodyPr/>
              <a:lstStyle/>
              <a:p>
                <a:pPr defTabSz="1219272" fontAlgn="ctr">
                  <a:spcBef>
                    <a:spcPts val="0"/>
                  </a:spcBef>
                  <a:spcAft>
                    <a:spcPts val="0"/>
                  </a:spcAft>
                </a:pPr>
                <a:endParaRPr lang="en-US" altLang="zh-CN" sz="1100" kern="0" dirty="0">
                  <a:solidFill>
                    <a:prstClr val="black"/>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64" name="下箭头 1"/>
              <p:cNvSpPr>
                <a:spLocks/>
              </p:cNvSpPr>
              <p:nvPr/>
            </p:nvSpPr>
            <p:spPr bwMode="gray">
              <a:xfrm rot="17902522">
                <a:off x="3775513" y="2195578"/>
                <a:ext cx="605299" cy="413471"/>
              </a:xfrm>
              <a:custGeom>
                <a:avLst/>
                <a:gdLst>
                  <a:gd name="T0" fmla="*/ 2147483646 w 719906"/>
                  <a:gd name="T1" fmla="*/ 2147483646 h 469654"/>
                  <a:gd name="T2" fmla="*/ 2147483646 w 719906"/>
                  <a:gd name="T3" fmla="*/ 2147483646 h 469654"/>
                  <a:gd name="T4" fmla="*/ 0 w 719906"/>
                  <a:gd name="T5" fmla="*/ 2147483646 h 469654"/>
                  <a:gd name="T6" fmla="*/ 2147483646 w 719906"/>
                  <a:gd name="T7" fmla="*/ 0 h 469654"/>
                  <a:gd name="T8" fmla="*/ 2147483646 w 719906"/>
                  <a:gd name="T9" fmla="*/ 2147483646 h 469654"/>
                  <a:gd name="T10" fmla="*/ 2147483646 w 719906"/>
                  <a:gd name="T11" fmla="*/ 2147483646 h 469654"/>
                  <a:gd name="T12" fmla="*/ 2147483646 w 719906"/>
                  <a:gd name="T13" fmla="*/ 2147483646 h 469654"/>
                  <a:gd name="T14" fmla="*/ 2147483646 w 719906"/>
                  <a:gd name="T15" fmla="*/ 2147483646 h 469654"/>
                  <a:gd name="T16" fmla="*/ 0 60000 65536"/>
                  <a:gd name="T17" fmla="*/ 0 60000 65536"/>
                  <a:gd name="T18" fmla="*/ 0 60000 65536"/>
                  <a:gd name="T19" fmla="*/ 0 60000 65536"/>
                  <a:gd name="T20" fmla="*/ 0 60000 65536"/>
                  <a:gd name="T21" fmla="*/ 0 60000 65536"/>
                  <a:gd name="T22" fmla="*/ 0 60000 65536"/>
                  <a:gd name="T23" fmla="*/ 0 60000 65536"/>
                  <a:gd name="T24" fmla="*/ 0 w 719906"/>
                  <a:gd name="T25" fmla="*/ 0 h 469654"/>
                  <a:gd name="T26" fmla="*/ 719906 w 719906"/>
                  <a:gd name="T27" fmla="*/ 469654 h 4696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19906" h="469654">
                    <a:moveTo>
                      <a:pt x="94798" y="260329"/>
                    </a:moveTo>
                    <a:lnTo>
                      <a:pt x="226652" y="260329"/>
                    </a:lnTo>
                    <a:cubicBezTo>
                      <a:pt x="231991" y="149587"/>
                      <a:pt x="93043" y="54044"/>
                      <a:pt x="0" y="7302"/>
                    </a:cubicBezTo>
                    <a:lnTo>
                      <a:pt x="719906" y="0"/>
                    </a:lnTo>
                    <a:cubicBezTo>
                      <a:pt x="490842" y="104994"/>
                      <a:pt x="488700" y="164627"/>
                      <a:pt x="490359" y="260329"/>
                    </a:cubicBezTo>
                    <a:lnTo>
                      <a:pt x="622212" y="260329"/>
                    </a:lnTo>
                    <a:lnTo>
                      <a:pt x="358505" y="469654"/>
                    </a:lnTo>
                    <a:lnTo>
                      <a:pt x="94798" y="260329"/>
                    </a:lnTo>
                    <a:close/>
                  </a:path>
                </a:pathLst>
              </a:custGeom>
              <a:solidFill>
                <a:srgbClr val="56C4D2"/>
              </a:solidFill>
              <a:ln>
                <a:noFill/>
              </a:ln>
            </p:spPr>
            <p:txBody>
              <a:bodyPr/>
              <a:lstStyle/>
              <a:p>
                <a:pPr defTabSz="1219272" fontAlgn="ctr">
                  <a:spcBef>
                    <a:spcPts val="0"/>
                  </a:spcBef>
                  <a:spcAft>
                    <a:spcPts val="0"/>
                  </a:spcAft>
                  <a:defRPr/>
                </a:pPr>
                <a:endParaRPr lang="en-US" altLang="zh-CN" sz="1100" kern="0" dirty="0">
                  <a:solidFill>
                    <a:prstClr val="black"/>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65" name="TextBox 68"/>
              <p:cNvSpPr txBox="1">
                <a:spLocks noChangeArrowheads="1"/>
              </p:cNvSpPr>
              <p:nvPr/>
            </p:nvSpPr>
            <p:spPr bwMode="gray">
              <a:xfrm>
                <a:off x="4458680" y="1812010"/>
                <a:ext cx="1168458" cy="37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Bef>
                    <a:spcPct val="0"/>
                  </a:spcBef>
                  <a:spcAft>
                    <a:spcPts val="0"/>
                  </a:spcAft>
                  <a:buFontTx/>
                  <a:buNone/>
                  <a:defRPr/>
                </a:pPr>
                <a:r>
                  <a:rPr lang="en-US" sz="900" dirty="0">
                    <a:solidFill>
                      <a:prstClr val="black"/>
                    </a:solidFill>
                    <a:latin typeface="Huawei Sans" panose="020C0503030203020204" pitchFamily="34" charset="0"/>
                  </a:rPr>
                  <a:t>Various networking modes</a:t>
                </a:r>
                <a:endParaRPr lang="en-US" altLang="zh-CN" sz="1000" kern="0" dirty="0">
                  <a:solidFill>
                    <a:prstClr val="black"/>
                  </a:solidFill>
                  <a:latin typeface="Huawei Sans" panose="020C0503030203020204" pitchFamily="34" charset="0"/>
                  <a:ea typeface="+mn-ea"/>
                  <a:cs typeface="Arial" panose="020B0604020202020204" pitchFamily="34" charset="0"/>
                </a:endParaRPr>
              </a:p>
            </p:txBody>
          </p:sp>
          <p:sp>
            <p:nvSpPr>
              <p:cNvPr id="166" name="TextBox 68"/>
              <p:cNvSpPr txBox="1">
                <a:spLocks noChangeArrowheads="1"/>
              </p:cNvSpPr>
              <p:nvPr/>
            </p:nvSpPr>
            <p:spPr bwMode="gray">
              <a:xfrm rot="2400000">
                <a:off x="4065402" y="3224167"/>
                <a:ext cx="1089706" cy="232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Bef>
                    <a:spcPct val="0"/>
                  </a:spcBef>
                  <a:spcAft>
                    <a:spcPts val="0"/>
                  </a:spcAft>
                  <a:buFont typeface="Arial" panose="020B0604020202020204" pitchFamily="34" charset="0"/>
                  <a:buNone/>
                  <a:defRPr/>
                </a:pPr>
                <a:r>
                  <a:rPr lang="en-US" sz="900" dirty="0">
                    <a:solidFill>
                      <a:prstClr val="black"/>
                    </a:solidFill>
                    <a:latin typeface="Huawei Sans" panose="020C0503030203020204" pitchFamily="34" charset="0"/>
                  </a:rPr>
                  <a:t>Monitoring</a:t>
                </a:r>
                <a:endParaRPr lang="en-US" altLang="zh-CN" sz="1000" kern="0" dirty="0">
                  <a:solidFill>
                    <a:prstClr val="black"/>
                  </a:solidFill>
                  <a:latin typeface="Huawei Sans" panose="020C0503030203020204" pitchFamily="34" charset="0"/>
                  <a:ea typeface="+mn-ea"/>
                  <a:cs typeface="Arial" panose="020B0604020202020204" pitchFamily="34" charset="0"/>
                </a:endParaRPr>
              </a:p>
            </p:txBody>
          </p:sp>
          <p:sp>
            <p:nvSpPr>
              <p:cNvPr id="167" name="TextBox 68"/>
              <p:cNvSpPr txBox="1">
                <a:spLocks noChangeArrowheads="1"/>
              </p:cNvSpPr>
              <p:nvPr/>
            </p:nvSpPr>
            <p:spPr bwMode="gray">
              <a:xfrm rot="17400000">
                <a:off x="3806357" y="2423631"/>
                <a:ext cx="1089706" cy="232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Bef>
                    <a:spcPct val="0"/>
                  </a:spcBef>
                  <a:spcAft>
                    <a:spcPts val="0"/>
                  </a:spcAft>
                  <a:buFont typeface="Arial" panose="020B0604020202020204" pitchFamily="34" charset="0"/>
                  <a:buNone/>
                  <a:defRPr/>
                </a:pPr>
                <a:r>
                  <a:rPr lang="en-US" sz="900" dirty="0">
                    <a:solidFill>
                      <a:prstClr val="black"/>
                    </a:solidFill>
                    <a:latin typeface="Huawei Sans" panose="020C0503030203020204" pitchFamily="34" charset="0"/>
                  </a:rPr>
                  <a:t>DPI &amp; FPI</a:t>
                </a:r>
                <a:endParaRPr lang="en-US" altLang="zh-CN" sz="1000" kern="0" dirty="0">
                  <a:solidFill>
                    <a:prstClr val="black"/>
                  </a:solidFill>
                  <a:latin typeface="Huawei Sans" panose="020C0503030203020204" pitchFamily="34" charset="0"/>
                  <a:ea typeface="+mn-ea"/>
                  <a:cs typeface="Arial" panose="020B0604020202020204" pitchFamily="34" charset="0"/>
                </a:endParaRPr>
              </a:p>
            </p:txBody>
          </p:sp>
          <p:sp>
            <p:nvSpPr>
              <p:cNvPr id="168" name="TextBox 68"/>
              <p:cNvSpPr txBox="1">
                <a:spLocks noChangeArrowheads="1"/>
              </p:cNvSpPr>
              <p:nvPr/>
            </p:nvSpPr>
            <p:spPr bwMode="gray">
              <a:xfrm rot="19598912">
                <a:off x="4991074" y="3148875"/>
                <a:ext cx="997884" cy="37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Bef>
                    <a:spcPct val="0"/>
                  </a:spcBef>
                  <a:spcAft>
                    <a:spcPts val="0"/>
                  </a:spcAft>
                  <a:buFontTx/>
                  <a:buNone/>
                  <a:defRPr/>
                </a:pPr>
                <a:r>
                  <a:rPr lang="en-US" sz="900" dirty="0">
                    <a:solidFill>
                      <a:prstClr val="black"/>
                    </a:solidFill>
                    <a:latin typeface="Huawei Sans" panose="020C0503030203020204" pitchFamily="34" charset="0"/>
                  </a:rPr>
                  <a:t>VPN &amp; Firewall &amp; WOC</a:t>
                </a:r>
                <a:endParaRPr lang="en-US" altLang="zh-CN" sz="1000" kern="0" dirty="0">
                  <a:solidFill>
                    <a:prstClr val="black"/>
                  </a:solidFill>
                  <a:latin typeface="Huawei Sans" panose="020C0503030203020204" pitchFamily="34" charset="0"/>
                  <a:ea typeface="+mn-ea"/>
                  <a:cs typeface="Arial" panose="020B0604020202020204" pitchFamily="34" charset="0"/>
                </a:endParaRPr>
              </a:p>
            </p:txBody>
          </p:sp>
          <p:sp>
            <p:nvSpPr>
              <p:cNvPr id="169" name="TextBox 68"/>
              <p:cNvSpPr txBox="1">
                <a:spLocks noChangeArrowheads="1"/>
              </p:cNvSpPr>
              <p:nvPr/>
            </p:nvSpPr>
            <p:spPr bwMode="gray">
              <a:xfrm rot="4400277">
                <a:off x="5221309" y="2351475"/>
                <a:ext cx="1071330" cy="37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algn="ctr" defTabSz="1219272" fontAlgn="ctr">
                  <a:spcBef>
                    <a:spcPct val="0"/>
                  </a:spcBef>
                  <a:spcAft>
                    <a:spcPts val="0"/>
                  </a:spcAft>
                  <a:buFont typeface="Arial" panose="020B0604020202020204" pitchFamily="34" charset="0"/>
                  <a:buNone/>
                  <a:defRPr/>
                </a:pPr>
                <a:r>
                  <a:rPr lang="en-US" sz="900" dirty="0" err="1">
                    <a:solidFill>
                      <a:prstClr val="black"/>
                    </a:solidFill>
                    <a:latin typeface="Huawei Sans" panose="020C0503030203020204" pitchFamily="34" charset="0"/>
                  </a:rPr>
                  <a:t>QoS</a:t>
                </a:r>
                <a:r>
                  <a:rPr lang="en-US" sz="900" dirty="0">
                    <a:solidFill>
                      <a:prstClr val="black"/>
                    </a:solidFill>
                    <a:latin typeface="Huawei Sans" panose="020C0503030203020204" pitchFamily="34" charset="0"/>
                  </a:rPr>
                  <a:t> &amp; adjustment</a:t>
                </a:r>
                <a:endParaRPr lang="en-US" altLang="zh-CN" sz="900" kern="0" dirty="0">
                  <a:solidFill>
                    <a:prstClr val="black"/>
                  </a:solidFill>
                  <a:latin typeface="Huawei Sans" panose="020C0503030203020204" pitchFamily="34" charset="0"/>
                  <a:ea typeface="+mn-ea"/>
                  <a:cs typeface="Arial" panose="020B0604020202020204" pitchFamily="34" charset="0"/>
                </a:endParaRPr>
              </a:p>
            </p:txBody>
          </p:sp>
          <p:sp>
            <p:nvSpPr>
              <p:cNvPr id="170" name="矩形 169"/>
              <p:cNvSpPr/>
              <p:nvPr/>
            </p:nvSpPr>
            <p:spPr bwMode="gray">
              <a:xfrm>
                <a:off x="3903064" y="2437149"/>
                <a:ext cx="2398379" cy="629910"/>
              </a:xfrm>
              <a:prstGeom prst="rect">
                <a:avLst/>
              </a:prstGeom>
            </p:spPr>
            <p:txBody>
              <a:bodyPr wrap="square">
                <a:spAutoFit/>
              </a:bodyPr>
              <a:lstStyle/>
              <a:p>
                <a:pPr algn="ctr" defTabSz="1219272" fontAlgn="ctr">
                  <a:spcBef>
                    <a:spcPts val="0"/>
                  </a:spcBef>
                  <a:spcAft>
                    <a:spcPts val="0"/>
                  </a:spcAft>
                  <a:defRPr/>
                </a:pPr>
                <a:r>
                  <a:rPr lang="en-US" sz="2000" b="1" dirty="0">
                    <a:solidFill>
                      <a:prstClr val="black"/>
                    </a:solidFill>
                    <a:latin typeface="Huawei Sans" panose="020C0503030203020204" pitchFamily="34" charset="0"/>
                  </a:rPr>
                  <a:t>L3-L7</a:t>
                </a:r>
              </a:p>
              <a:p>
                <a:pPr algn="ctr" defTabSz="1219272" fontAlgn="ctr">
                  <a:spcBef>
                    <a:spcPts val="0"/>
                  </a:spcBef>
                  <a:spcAft>
                    <a:spcPts val="0"/>
                  </a:spcAft>
                  <a:defRPr/>
                </a:pPr>
                <a:r>
                  <a:rPr lang="en-US" sz="1400" dirty="0">
                    <a:solidFill>
                      <a:prstClr val="black"/>
                    </a:solidFill>
                    <a:latin typeface="Huawei Sans" panose="020C0503030203020204" pitchFamily="34" charset="0"/>
                  </a:rPr>
                  <a:t>Application</a:t>
                </a:r>
              </a:p>
            </p:txBody>
          </p:sp>
        </p:grpSp>
      </p:grpSp>
      <p:sp>
        <p:nvSpPr>
          <p:cNvPr id="173" name="1661367776"/>
          <p:cNvSpPr/>
          <p:nvPr/>
        </p:nvSpPr>
        <p:spPr bwMode="gray">
          <a:xfrm>
            <a:off x="1651203" y="1497546"/>
            <a:ext cx="2725223" cy="441576"/>
          </a:xfrm>
          <a:prstGeom prst="rect">
            <a:avLst/>
          </a:prstGeom>
        </p:spPr>
        <p:txBody>
          <a:bodyPr wrap="square" anchor="ctr">
            <a:noAutofit/>
          </a:bodyPr>
          <a:lstStyle/>
          <a:p>
            <a:pPr algn="ctr" defTabSz="1223296" fontAlgn="ctr">
              <a:spcBef>
                <a:spcPts val="0"/>
              </a:spcBef>
              <a:spcAft>
                <a:spcPts val="0"/>
              </a:spcAft>
              <a:buClr>
                <a:srgbClr val="CC9900"/>
              </a:buClr>
              <a:defRPr/>
            </a:pPr>
            <a:r>
              <a:rPr lang="en-US" sz="1600" b="1" dirty="0">
                <a:solidFill>
                  <a:prstClr val="black"/>
                </a:solidFill>
                <a:latin typeface="Huawei Sans" panose="020C0503030203020204" pitchFamily="34" charset="0"/>
              </a:rPr>
              <a:t>Functions of pure routing</a:t>
            </a:r>
            <a:endParaRPr lang="en-US" altLang="zh-CN" sz="1600" b="1" kern="0" dirty="0">
              <a:solidFill>
                <a:prstClr val="black"/>
              </a:solidFill>
              <a:latin typeface="Huawei Sans" panose="020C0503030203020204" pitchFamily="34" charset="0"/>
              <a:cs typeface="+mn-ea"/>
              <a:sym typeface="Arial" panose="020B0604020202020204" pitchFamily="34" charset="0"/>
            </a:endParaRPr>
          </a:p>
        </p:txBody>
      </p:sp>
      <p:sp>
        <p:nvSpPr>
          <p:cNvPr id="174" name="457688726"/>
          <p:cNvSpPr/>
          <p:nvPr/>
        </p:nvSpPr>
        <p:spPr bwMode="gray">
          <a:xfrm>
            <a:off x="1791814" y="5358243"/>
            <a:ext cx="2429094" cy="708577"/>
          </a:xfrm>
          <a:prstGeom prst="trapezoid">
            <a:avLst>
              <a:gd name="adj" fmla="val 43397"/>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180000" rtlCol="0" anchor="ctr"/>
          <a:lstStyle/>
          <a:p>
            <a:pPr algn="ctr" defTabSz="914478" fontAlgn="ctr"/>
            <a:r>
              <a:rPr lang="en-US" sz="1200" dirty="0">
                <a:solidFill>
                  <a:srgbClr val="30B5C5"/>
                </a:solidFill>
                <a:latin typeface="Huawei Sans" panose="020C0503030203020204" pitchFamily="34" charset="0"/>
              </a:rPr>
              <a:t>Requirements on forwarding performance</a:t>
            </a:r>
            <a:endParaRPr lang="en-US" altLang="zh-CN" sz="1200" dirty="0">
              <a:solidFill>
                <a:srgbClr val="30B5C5"/>
              </a:solidFill>
              <a:latin typeface="Huawei Sans" panose="020C0503030203020204" pitchFamily="34" charset="0"/>
              <a:ea typeface="方正兰亭黑简体" panose="02000000000000000000" pitchFamily="2" charset="-122"/>
            </a:endParaRPr>
          </a:p>
          <a:p>
            <a:pPr algn="ctr" defTabSz="914478" fontAlgn="ctr"/>
            <a:endParaRPr lang="en-US" sz="1200" dirty="0">
              <a:solidFill>
                <a:srgbClr val="30B5C5"/>
              </a:solidFill>
              <a:latin typeface="Huawei Sans" panose="020C0503030203020204" pitchFamily="34" charset="0"/>
              <a:ea typeface="方正兰亭黑简体" panose="02000000000000000000" pitchFamily="2" charset="-122"/>
            </a:endParaRPr>
          </a:p>
        </p:txBody>
      </p:sp>
      <p:grpSp>
        <p:nvGrpSpPr>
          <p:cNvPr id="175" name="组合 174"/>
          <p:cNvGrpSpPr/>
          <p:nvPr/>
        </p:nvGrpSpPr>
        <p:grpSpPr bwMode="gray">
          <a:xfrm>
            <a:off x="2692162" y="5789209"/>
            <a:ext cx="557264" cy="216018"/>
            <a:chOff x="2223557" y="3640732"/>
            <a:chExt cx="417851" cy="161976"/>
          </a:xfrm>
        </p:grpSpPr>
        <p:sp>
          <p:nvSpPr>
            <p:cNvPr id="176" name="五角星 175"/>
            <p:cNvSpPr/>
            <p:nvPr/>
          </p:nvSpPr>
          <p:spPr bwMode="gray">
            <a:xfrm>
              <a:off x="2223557" y="3640732"/>
              <a:ext cx="168061" cy="161976"/>
            </a:xfrm>
            <a:prstGeom prst="star5">
              <a:avLst/>
            </a:prstGeom>
            <a:solidFill>
              <a:srgbClr val="E28189"/>
            </a:solidFill>
            <a:ln w="25400" cap="flat" cmpd="sng" algn="ctr">
              <a:noFill/>
              <a:prstDash val="solid"/>
            </a:ln>
            <a:effectLst/>
          </p:spPr>
          <p:txBody>
            <a:bodyPr wrap="square" rtlCol="0" anchor="ctr">
              <a:noAutofit/>
            </a:bodyPr>
            <a:lstStyle/>
            <a:p>
              <a:pPr algn="ctr" defTabSz="1219272" fontAlgn="ctr">
                <a:spcBef>
                  <a:spcPts val="0"/>
                </a:spcBef>
                <a:spcAft>
                  <a:spcPts val="0"/>
                </a:spcAft>
                <a:defRPr/>
              </a:pPr>
              <a:endParaRPr lang="en-US" sz="1200" kern="0" dirty="0">
                <a:solidFill>
                  <a:prstClr val="white"/>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77" name="五角星 176"/>
            <p:cNvSpPr/>
            <p:nvPr/>
          </p:nvSpPr>
          <p:spPr bwMode="gray">
            <a:xfrm>
              <a:off x="2473347" y="3640732"/>
              <a:ext cx="168061" cy="161976"/>
            </a:xfrm>
            <a:prstGeom prst="star5">
              <a:avLst/>
            </a:prstGeom>
            <a:solidFill>
              <a:srgbClr val="E28189"/>
            </a:solidFill>
            <a:ln w="25400" cap="flat" cmpd="sng" algn="ctr">
              <a:noFill/>
              <a:prstDash val="solid"/>
            </a:ln>
            <a:effectLst/>
          </p:spPr>
          <p:txBody>
            <a:bodyPr wrap="square" rtlCol="0" anchor="ctr">
              <a:noAutofit/>
            </a:bodyPr>
            <a:lstStyle/>
            <a:p>
              <a:pPr algn="ctr" defTabSz="1219272" fontAlgn="ctr">
                <a:spcBef>
                  <a:spcPts val="0"/>
                </a:spcBef>
                <a:spcAft>
                  <a:spcPts val="0"/>
                </a:spcAft>
                <a:defRPr/>
              </a:pPr>
              <a:endParaRPr lang="en-US" sz="1200" kern="0" dirty="0">
                <a:solidFill>
                  <a:prstClr val="white"/>
                </a:solidFill>
                <a:latin typeface="Huawei Sans" panose="020C0503030203020204" pitchFamily="34" charset="0"/>
                <a:ea typeface="微软雅黑" panose="020B0503020204020204" pitchFamily="34" charset="-122"/>
                <a:cs typeface="Arial" panose="020B0604020202020204" pitchFamily="34" charset="0"/>
              </a:endParaRPr>
            </a:p>
          </p:txBody>
        </p:sp>
      </p:grpSp>
      <p:sp>
        <p:nvSpPr>
          <p:cNvPr id="178" name="1538111282"/>
          <p:cNvSpPr/>
          <p:nvPr/>
        </p:nvSpPr>
        <p:spPr bwMode="gray">
          <a:xfrm>
            <a:off x="8088888" y="5358243"/>
            <a:ext cx="2475340" cy="708577"/>
          </a:xfrm>
          <a:prstGeom prst="trapezoid">
            <a:avLst>
              <a:gd name="adj" fmla="val 43397"/>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180000" rtlCol="0" anchor="ctr"/>
          <a:lstStyle/>
          <a:p>
            <a:pPr algn="ctr" defTabSz="914478" fontAlgn="ctr"/>
            <a:r>
              <a:rPr lang="en-US" sz="1200" dirty="0">
                <a:solidFill>
                  <a:srgbClr val="30B5C5"/>
                </a:solidFill>
                <a:latin typeface="Huawei Sans" panose="020C0503030203020204" pitchFamily="34" charset="0"/>
              </a:rPr>
              <a:t>Requirements on forwarding performance</a:t>
            </a:r>
            <a:endParaRPr lang="en-US" altLang="zh-CN" sz="1200" dirty="0">
              <a:solidFill>
                <a:srgbClr val="30B5C5"/>
              </a:solidFill>
              <a:latin typeface="Huawei Sans" panose="020C0503030203020204" pitchFamily="34" charset="0"/>
              <a:ea typeface="方正兰亭黑简体" panose="02000000000000000000" pitchFamily="2" charset="-122"/>
            </a:endParaRPr>
          </a:p>
          <a:p>
            <a:pPr algn="ctr" defTabSz="914478" fontAlgn="ctr"/>
            <a:endParaRPr lang="en-US" sz="1200" dirty="0">
              <a:solidFill>
                <a:srgbClr val="30B5C5"/>
              </a:solidFill>
              <a:latin typeface="Huawei Sans" panose="020C0503030203020204" pitchFamily="34" charset="0"/>
              <a:ea typeface="方正兰亭黑简体" panose="02000000000000000000" pitchFamily="2" charset="-122"/>
            </a:endParaRPr>
          </a:p>
        </p:txBody>
      </p:sp>
      <p:grpSp>
        <p:nvGrpSpPr>
          <p:cNvPr id="179" name="组合 178"/>
          <p:cNvGrpSpPr/>
          <p:nvPr/>
        </p:nvGrpSpPr>
        <p:grpSpPr bwMode="gray">
          <a:xfrm>
            <a:off x="8616201" y="5789209"/>
            <a:ext cx="1461572" cy="216018"/>
            <a:chOff x="6165715" y="3611339"/>
            <a:chExt cx="1095925" cy="161976"/>
          </a:xfrm>
        </p:grpSpPr>
        <p:sp>
          <p:nvSpPr>
            <p:cNvPr id="180" name="五角星 179"/>
            <p:cNvSpPr/>
            <p:nvPr/>
          </p:nvSpPr>
          <p:spPr bwMode="gray">
            <a:xfrm>
              <a:off x="6629647" y="3611339"/>
              <a:ext cx="168061" cy="161976"/>
            </a:xfrm>
            <a:prstGeom prst="star5">
              <a:avLst/>
            </a:prstGeom>
            <a:solidFill>
              <a:srgbClr val="E28189"/>
            </a:solidFill>
            <a:ln w="25400" cap="flat" cmpd="sng" algn="ctr">
              <a:noFill/>
              <a:prstDash val="solid"/>
            </a:ln>
            <a:effectLst/>
          </p:spPr>
          <p:txBody>
            <a:bodyPr wrap="square" rtlCol="0" anchor="ctr">
              <a:noAutofit/>
            </a:bodyPr>
            <a:lstStyle/>
            <a:p>
              <a:pPr algn="ctr" defTabSz="1219272" fontAlgn="ctr">
                <a:spcBef>
                  <a:spcPts val="0"/>
                </a:spcBef>
                <a:spcAft>
                  <a:spcPts val="0"/>
                </a:spcAft>
                <a:defRPr/>
              </a:pPr>
              <a:endParaRPr lang="en-US" sz="1200" kern="0" dirty="0">
                <a:solidFill>
                  <a:prstClr val="white"/>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81" name="五角星 180"/>
            <p:cNvSpPr/>
            <p:nvPr/>
          </p:nvSpPr>
          <p:spPr bwMode="gray">
            <a:xfrm>
              <a:off x="6861613" y="3611339"/>
              <a:ext cx="168061" cy="161976"/>
            </a:xfrm>
            <a:prstGeom prst="star5">
              <a:avLst/>
            </a:prstGeom>
            <a:solidFill>
              <a:srgbClr val="E28189"/>
            </a:solidFill>
            <a:ln w="25400" cap="flat" cmpd="sng" algn="ctr">
              <a:noFill/>
              <a:prstDash val="solid"/>
            </a:ln>
            <a:effectLst/>
          </p:spPr>
          <p:txBody>
            <a:bodyPr wrap="square" rtlCol="0" anchor="ctr">
              <a:noAutofit/>
            </a:bodyPr>
            <a:lstStyle/>
            <a:p>
              <a:pPr algn="ctr" defTabSz="1219272" fontAlgn="ctr">
                <a:spcBef>
                  <a:spcPts val="0"/>
                </a:spcBef>
                <a:spcAft>
                  <a:spcPts val="0"/>
                </a:spcAft>
                <a:defRPr/>
              </a:pPr>
              <a:endParaRPr lang="en-US" sz="1200" kern="0" dirty="0">
                <a:solidFill>
                  <a:prstClr val="white"/>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82" name="五角星 181"/>
            <p:cNvSpPr/>
            <p:nvPr/>
          </p:nvSpPr>
          <p:spPr bwMode="gray">
            <a:xfrm>
              <a:off x="6165715" y="3611339"/>
              <a:ext cx="168061" cy="161976"/>
            </a:xfrm>
            <a:prstGeom prst="star5">
              <a:avLst/>
            </a:prstGeom>
            <a:solidFill>
              <a:srgbClr val="E28189"/>
            </a:solidFill>
            <a:ln w="25400" cap="flat" cmpd="sng" algn="ctr">
              <a:noFill/>
              <a:prstDash val="solid"/>
            </a:ln>
            <a:effectLst/>
          </p:spPr>
          <p:txBody>
            <a:bodyPr wrap="square" rtlCol="0" anchor="ctr">
              <a:noAutofit/>
            </a:bodyPr>
            <a:lstStyle/>
            <a:p>
              <a:pPr algn="ctr" defTabSz="1219272" fontAlgn="ctr">
                <a:spcBef>
                  <a:spcPts val="0"/>
                </a:spcBef>
                <a:spcAft>
                  <a:spcPts val="0"/>
                </a:spcAft>
                <a:defRPr/>
              </a:pPr>
              <a:endParaRPr lang="en-US" sz="1200" kern="0" dirty="0">
                <a:solidFill>
                  <a:prstClr val="white"/>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83" name="五角星 182"/>
            <p:cNvSpPr/>
            <p:nvPr/>
          </p:nvSpPr>
          <p:spPr bwMode="gray">
            <a:xfrm>
              <a:off x="6397681" y="3611339"/>
              <a:ext cx="168061" cy="161976"/>
            </a:xfrm>
            <a:prstGeom prst="star5">
              <a:avLst/>
            </a:prstGeom>
            <a:solidFill>
              <a:srgbClr val="E28189"/>
            </a:solidFill>
            <a:ln w="25400" cap="flat" cmpd="sng" algn="ctr">
              <a:noFill/>
              <a:prstDash val="solid"/>
            </a:ln>
            <a:effectLst/>
          </p:spPr>
          <p:txBody>
            <a:bodyPr wrap="square" rtlCol="0" anchor="ctr">
              <a:noAutofit/>
            </a:bodyPr>
            <a:lstStyle/>
            <a:p>
              <a:pPr algn="ctr" defTabSz="1219272" fontAlgn="ctr">
                <a:spcBef>
                  <a:spcPts val="0"/>
                </a:spcBef>
                <a:spcAft>
                  <a:spcPts val="0"/>
                </a:spcAft>
                <a:defRPr/>
              </a:pPr>
              <a:endParaRPr lang="en-US" sz="1200" kern="0" dirty="0">
                <a:solidFill>
                  <a:prstClr val="white"/>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184" name="五角星 183"/>
            <p:cNvSpPr/>
            <p:nvPr/>
          </p:nvSpPr>
          <p:spPr bwMode="gray">
            <a:xfrm>
              <a:off x="7093579" y="3611339"/>
              <a:ext cx="168061" cy="161976"/>
            </a:xfrm>
            <a:prstGeom prst="star5">
              <a:avLst/>
            </a:prstGeom>
            <a:solidFill>
              <a:srgbClr val="E28189"/>
            </a:solidFill>
            <a:ln w="25400" cap="flat" cmpd="sng" algn="ctr">
              <a:noFill/>
              <a:prstDash val="solid"/>
            </a:ln>
            <a:effectLst/>
          </p:spPr>
          <p:txBody>
            <a:bodyPr wrap="square" rtlCol="0" anchor="ctr">
              <a:noAutofit/>
            </a:bodyPr>
            <a:lstStyle/>
            <a:p>
              <a:pPr algn="ctr" defTabSz="1219272" fontAlgn="ctr">
                <a:spcBef>
                  <a:spcPts val="0"/>
                </a:spcBef>
                <a:spcAft>
                  <a:spcPts val="0"/>
                </a:spcAft>
                <a:defRPr/>
              </a:pPr>
              <a:endParaRPr lang="en-US" sz="1200" kern="0" dirty="0">
                <a:solidFill>
                  <a:prstClr val="white"/>
                </a:solidFill>
                <a:latin typeface="Huawei Sans" panose="020C0503030203020204" pitchFamily="34" charset="0"/>
                <a:ea typeface="微软雅黑" panose="020B0503020204020204" pitchFamily="34" charset="-122"/>
                <a:cs typeface="Arial" panose="020B0604020202020204" pitchFamily="34" charset="0"/>
              </a:endParaRPr>
            </a:p>
          </p:txBody>
        </p:sp>
      </p:grpSp>
      <p:grpSp>
        <p:nvGrpSpPr>
          <p:cNvPr id="185" name="组合 184"/>
          <p:cNvGrpSpPr/>
          <p:nvPr/>
        </p:nvGrpSpPr>
        <p:grpSpPr bwMode="gray">
          <a:xfrm>
            <a:off x="1181472" y="1972653"/>
            <a:ext cx="3663353" cy="3158063"/>
            <a:chOff x="755444" y="1144385"/>
            <a:chExt cx="3211089" cy="2768180"/>
          </a:xfrm>
        </p:grpSpPr>
        <p:sp>
          <p:nvSpPr>
            <p:cNvPr id="186" name="TextBox 118"/>
            <p:cNvSpPr txBox="1">
              <a:spLocks noChangeArrowheads="1"/>
            </p:cNvSpPr>
            <p:nvPr/>
          </p:nvSpPr>
          <p:spPr bwMode="gray">
            <a:xfrm rot="3600000">
              <a:off x="2107534" y="2851654"/>
              <a:ext cx="1381822" cy="242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marL="0" marR="0" lvl="0" indent="0" algn="ctr" defTabSz="1219272" eaLnBrk="1" fontAlgn="ctr" latinLnBrk="0" hangingPunct="1">
                <a:lnSpc>
                  <a:spcPct val="100000"/>
                </a:lnSpc>
                <a:spcBef>
                  <a:spcPct val="20000"/>
                </a:spcBef>
                <a:spcAft>
                  <a:spcPts val="0"/>
                </a:spcAft>
                <a:buClrTx/>
                <a:buSzTx/>
                <a:buFont typeface="Arial" panose="020B0604020202020204" pitchFamily="34" charset="0"/>
                <a:buNone/>
                <a:tabLst/>
                <a:defRPr/>
              </a:pPr>
              <a:r>
                <a:rPr lang="en-US" sz="1200" b="0" dirty="0">
                  <a:solidFill>
                    <a:prstClr val="white"/>
                  </a:solidFill>
                  <a:latin typeface="Huawei Sans" panose="020C0503030203020204" pitchFamily="34" charset="0"/>
                </a:rPr>
                <a:t>VPN</a:t>
              </a:r>
              <a:endParaRPr kumimoji="0" lang="en-US" altLang="zh-CN" sz="1200" b="0" i="0" u="none" strike="noStrike" kern="0" cap="none" spc="0" normalizeH="0" baseline="0" noProof="0" dirty="0">
                <a:ln>
                  <a:noFill/>
                </a:ln>
                <a:solidFill>
                  <a:prstClr val="white"/>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187" name="TextBox 118"/>
            <p:cNvSpPr txBox="1">
              <a:spLocks noChangeArrowheads="1"/>
            </p:cNvSpPr>
            <p:nvPr/>
          </p:nvSpPr>
          <p:spPr bwMode="gray">
            <a:xfrm>
              <a:off x="1689583" y="3567262"/>
              <a:ext cx="1381822" cy="242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marL="0" marR="0" lvl="0" indent="0" algn="ctr" defTabSz="1219272" eaLnBrk="1" fontAlgn="ctr" latinLnBrk="0" hangingPunct="1">
                <a:lnSpc>
                  <a:spcPct val="100000"/>
                </a:lnSpc>
                <a:spcBef>
                  <a:spcPct val="20000"/>
                </a:spcBef>
                <a:spcAft>
                  <a:spcPts val="0"/>
                </a:spcAft>
                <a:buClrTx/>
                <a:buSzTx/>
                <a:buFont typeface="Arial" panose="020B0604020202020204" pitchFamily="34" charset="0"/>
                <a:buNone/>
                <a:tabLst/>
                <a:defRPr/>
              </a:pPr>
              <a:r>
                <a:rPr lang="en-US" sz="1200" b="0" dirty="0">
                  <a:solidFill>
                    <a:prstClr val="white"/>
                  </a:solidFill>
                  <a:latin typeface="Huawei Sans" panose="020C0503030203020204" pitchFamily="34" charset="0"/>
                </a:rPr>
                <a:t>Routing</a:t>
              </a:r>
              <a:endParaRPr kumimoji="0" lang="en-US" altLang="zh-CN" sz="1200" b="0" i="0" u="none" strike="noStrike" kern="0" cap="none" spc="0" normalizeH="0" baseline="0" noProof="0" dirty="0">
                <a:ln>
                  <a:noFill/>
                </a:ln>
                <a:solidFill>
                  <a:prstClr val="white"/>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188" name="TextBox 118"/>
            <p:cNvSpPr txBox="1">
              <a:spLocks noChangeArrowheads="1"/>
            </p:cNvSpPr>
            <p:nvPr/>
          </p:nvSpPr>
          <p:spPr bwMode="gray">
            <a:xfrm rot="18000000">
              <a:off x="1241483" y="2895610"/>
              <a:ext cx="1381821" cy="242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marL="0" marR="0" lvl="0" indent="0" algn="ctr" defTabSz="1219272" eaLnBrk="1" fontAlgn="ctr" latinLnBrk="0" hangingPunct="1">
                <a:lnSpc>
                  <a:spcPct val="100000"/>
                </a:lnSpc>
                <a:spcBef>
                  <a:spcPct val="20000"/>
                </a:spcBef>
                <a:spcAft>
                  <a:spcPts val="0"/>
                </a:spcAft>
                <a:buClrTx/>
                <a:buSzTx/>
                <a:buFont typeface="Arial" panose="020B0604020202020204" pitchFamily="34" charset="0"/>
                <a:buNone/>
                <a:tabLst/>
                <a:defRPr/>
              </a:pPr>
              <a:r>
                <a:rPr lang="en-US" sz="1200" b="0" dirty="0" err="1">
                  <a:solidFill>
                    <a:prstClr val="white"/>
                  </a:solidFill>
                  <a:latin typeface="Huawei Sans" panose="020C0503030203020204" pitchFamily="34" charset="0"/>
                </a:rPr>
                <a:t>QoS</a:t>
              </a:r>
              <a:endParaRPr kumimoji="0" lang="en-US" altLang="zh-CN" sz="1200" b="0" i="0" u="none" strike="noStrike" kern="0" cap="none" spc="0" normalizeH="0" baseline="0" noProof="0" dirty="0">
                <a:ln>
                  <a:noFill/>
                </a:ln>
                <a:solidFill>
                  <a:prstClr val="white"/>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grpSp>
          <p:nvGrpSpPr>
            <p:cNvPr id="189" name="组合 188"/>
            <p:cNvGrpSpPr/>
            <p:nvPr/>
          </p:nvGrpSpPr>
          <p:grpSpPr bwMode="gray">
            <a:xfrm>
              <a:off x="755444" y="1144385"/>
              <a:ext cx="3211089" cy="2768180"/>
              <a:chOff x="755444" y="1335513"/>
              <a:chExt cx="3211089" cy="2768180"/>
            </a:xfrm>
          </p:grpSpPr>
          <p:grpSp>
            <p:nvGrpSpPr>
              <p:cNvPr id="196" name="组合 195"/>
              <p:cNvGrpSpPr/>
              <p:nvPr/>
            </p:nvGrpSpPr>
            <p:grpSpPr bwMode="gray">
              <a:xfrm>
                <a:off x="755444" y="1335513"/>
                <a:ext cx="3211089" cy="2768180"/>
                <a:chOff x="764141" y="1335513"/>
                <a:chExt cx="3211089" cy="2768180"/>
              </a:xfrm>
            </p:grpSpPr>
            <p:grpSp>
              <p:nvGrpSpPr>
                <p:cNvPr id="198" name="组合 197"/>
                <p:cNvGrpSpPr/>
                <p:nvPr/>
              </p:nvGrpSpPr>
              <p:grpSpPr bwMode="gray">
                <a:xfrm>
                  <a:off x="764141" y="1335513"/>
                  <a:ext cx="3211089" cy="2768180"/>
                  <a:chOff x="309019" y="981766"/>
                  <a:chExt cx="3211089" cy="2768180"/>
                </a:xfrm>
              </p:grpSpPr>
              <p:sp>
                <p:nvSpPr>
                  <p:cNvPr id="202" name="等腰三角形 201"/>
                  <p:cNvSpPr/>
                  <p:nvPr/>
                </p:nvSpPr>
                <p:spPr bwMode="gray">
                  <a:xfrm>
                    <a:off x="309019" y="981766"/>
                    <a:ext cx="3211089" cy="2768180"/>
                  </a:xfrm>
                  <a:prstGeom prst="triangle">
                    <a:avLst/>
                  </a:prstGeom>
                  <a:solidFill>
                    <a:srgbClr val="666666">
                      <a:lumMod val="20000"/>
                      <a:lumOff val="80000"/>
                    </a:srgbClr>
                  </a:solidFill>
                  <a:ln w="25400" cap="flat" cmpd="sng" algn="ctr">
                    <a:noFill/>
                    <a:prstDash val="solid"/>
                  </a:ln>
                  <a:effectLst/>
                </p:spPr>
                <p:txBody>
                  <a:bodyPr rot="0" spcFirstLastPara="0" vertOverflow="overflow" horzOverflow="overflow" vert="horz" wrap="square" lIns="121948" tIns="60974" rIns="121948" bIns="60974" numCol="1" spcCol="0" rtlCol="0" fromWordArt="0" anchor="ctr" anchorCtr="0" forceAA="0" compatLnSpc="1">
                    <a:prstTxWarp prst="textNoShape">
                      <a:avLst/>
                    </a:prstTxWarp>
                    <a:noAutofit/>
                  </a:bodyP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3200" b="0" i="0" u="none" strike="noStrike" kern="0" cap="none" spc="0" normalizeH="0" baseline="0" noProof="0" dirty="0">
                      <a:ln>
                        <a:noFill/>
                      </a:ln>
                      <a:solidFill>
                        <a:srgbClr val="1D1D1A"/>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grpSp>
                <p:nvGrpSpPr>
                  <p:cNvPr id="203" name="组合 202"/>
                  <p:cNvGrpSpPr/>
                  <p:nvPr/>
                </p:nvGrpSpPr>
                <p:grpSpPr bwMode="gray">
                  <a:xfrm>
                    <a:off x="833602" y="1593502"/>
                    <a:ext cx="2176790" cy="1876543"/>
                    <a:chOff x="842693" y="1593502"/>
                    <a:chExt cx="2503945" cy="2158573"/>
                  </a:xfrm>
                </p:grpSpPr>
                <p:sp>
                  <p:nvSpPr>
                    <p:cNvPr id="204" name="等腰三角形 203"/>
                    <p:cNvSpPr/>
                    <p:nvPr/>
                  </p:nvSpPr>
                  <p:spPr bwMode="gray">
                    <a:xfrm>
                      <a:off x="842693" y="1593502"/>
                      <a:ext cx="2503945" cy="2158573"/>
                    </a:xfrm>
                    <a:prstGeom prst="triangle">
                      <a:avLst/>
                    </a:prstGeom>
                    <a:solidFill>
                      <a:srgbClr val="666666">
                        <a:lumMod val="40000"/>
                        <a:lumOff val="60000"/>
                      </a:srgbClr>
                    </a:solidFill>
                    <a:ln w="25400" cap="flat" cmpd="sng" algn="ctr">
                      <a:noFill/>
                      <a:prstDash val="solid"/>
                    </a:ln>
                    <a:effectLst/>
                  </p:spPr>
                  <p:txBody>
                    <a:bodyPr rot="0" spcFirstLastPara="0" vertOverflow="overflow" horzOverflow="overflow" vert="horz" wrap="square" lIns="121948" tIns="60974" rIns="121948" bIns="60974" numCol="1" spcCol="0" rtlCol="0" fromWordArt="0" anchor="ctr" anchorCtr="0" forceAA="0" compatLnSpc="1">
                      <a:prstTxWarp prst="textNoShape">
                        <a:avLst/>
                      </a:prstTxWarp>
                      <a:noAutofit/>
                    </a:bodyP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3200" b="0" i="0" u="none" strike="noStrike" kern="0" cap="none" spc="0" normalizeH="0" baseline="0" noProof="0" dirty="0">
                        <a:ln>
                          <a:noFill/>
                        </a:ln>
                        <a:solidFill>
                          <a:prstClr val="white"/>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205" name="等腰三角形 204"/>
                    <p:cNvSpPr/>
                    <p:nvPr/>
                  </p:nvSpPr>
                  <p:spPr bwMode="gray">
                    <a:xfrm>
                      <a:off x="1440265" y="2304111"/>
                      <a:ext cx="1308800" cy="1128276"/>
                    </a:xfrm>
                    <a:prstGeom prst="triangle">
                      <a:avLst/>
                    </a:prstGeom>
                    <a:solidFill>
                      <a:sysClr val="window" lastClr="FFFFFF"/>
                    </a:solidFill>
                    <a:ln w="25400" cap="flat" cmpd="sng" algn="ctr">
                      <a:noFill/>
                      <a:prstDash val="solid"/>
                    </a:ln>
                    <a:effectLst/>
                  </p:spPr>
                  <p:txBody>
                    <a:bodyPr rot="0" spcFirstLastPara="0" vertOverflow="overflow" horzOverflow="overflow" vert="horz" wrap="square" lIns="121948" tIns="60974" rIns="121948" bIns="60974" numCol="1" spcCol="0" rtlCol="0" fromWordArt="0" anchor="ctr" anchorCtr="0" forceAA="0" compatLnSpc="1">
                      <a:prstTxWarp prst="textNoShape">
                        <a:avLst/>
                      </a:prstTxWarp>
                      <a:noAutofit/>
                    </a:bodyP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altLang="zh-CN" sz="3200" b="0" i="0" u="none" strike="noStrike" kern="0" cap="none" spc="0" normalizeH="0" baseline="0" noProof="0" dirty="0">
                        <a:ln>
                          <a:noFill/>
                        </a:ln>
                        <a:solidFill>
                          <a:prstClr val="white"/>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grpSp>
            </p:grpSp>
            <p:cxnSp>
              <p:nvCxnSpPr>
                <p:cNvPr id="199" name="直接连接符 198"/>
                <p:cNvCxnSpPr>
                  <a:stCxn id="202" idx="0"/>
                </p:cNvCxnSpPr>
                <p:nvPr/>
              </p:nvCxnSpPr>
              <p:spPr bwMode="gray">
                <a:xfrm>
                  <a:off x="2369686" y="1335513"/>
                  <a:ext cx="7432" cy="1229500"/>
                </a:xfrm>
                <a:prstGeom prst="line">
                  <a:avLst/>
                </a:prstGeom>
                <a:noFill/>
                <a:ln w="9525" cap="flat" cmpd="sng" algn="ctr">
                  <a:solidFill>
                    <a:sysClr val="window" lastClr="FFFFFF"/>
                  </a:solidFill>
                  <a:prstDash val="solid"/>
                </a:ln>
                <a:effectLst/>
              </p:spPr>
            </p:cxnSp>
            <p:cxnSp>
              <p:nvCxnSpPr>
                <p:cNvPr id="200" name="直接连接符 199"/>
                <p:cNvCxnSpPr>
                  <a:endCxn id="202" idx="4"/>
                </p:cNvCxnSpPr>
                <p:nvPr/>
              </p:nvCxnSpPr>
              <p:spPr bwMode="gray">
                <a:xfrm>
                  <a:off x="2946018" y="3545873"/>
                  <a:ext cx="1029212" cy="557820"/>
                </a:xfrm>
                <a:prstGeom prst="line">
                  <a:avLst/>
                </a:prstGeom>
                <a:noFill/>
                <a:ln w="9525" cap="flat" cmpd="sng" algn="ctr">
                  <a:solidFill>
                    <a:sysClr val="window" lastClr="FFFFFF"/>
                  </a:solidFill>
                  <a:prstDash val="solid"/>
                </a:ln>
                <a:effectLst/>
              </p:spPr>
            </p:cxnSp>
            <p:cxnSp>
              <p:nvCxnSpPr>
                <p:cNvPr id="201" name="直接连接符 200"/>
                <p:cNvCxnSpPr>
                  <a:endCxn id="202" idx="2"/>
                </p:cNvCxnSpPr>
                <p:nvPr/>
              </p:nvCxnSpPr>
              <p:spPr bwMode="gray">
                <a:xfrm flipH="1">
                  <a:off x="764141" y="3545873"/>
                  <a:ext cx="1034583" cy="557820"/>
                </a:xfrm>
                <a:prstGeom prst="line">
                  <a:avLst/>
                </a:prstGeom>
                <a:noFill/>
                <a:ln w="9525" cap="flat" cmpd="sng" algn="ctr">
                  <a:solidFill>
                    <a:sysClr val="window" lastClr="FFFFFF"/>
                  </a:solidFill>
                  <a:prstDash val="solid"/>
                </a:ln>
                <a:effectLst/>
              </p:spPr>
            </p:cxnSp>
          </p:grpSp>
          <p:sp>
            <p:nvSpPr>
              <p:cNvPr id="197" name="矩形 196"/>
              <p:cNvSpPr/>
              <p:nvPr/>
            </p:nvSpPr>
            <p:spPr bwMode="gray">
              <a:xfrm>
                <a:off x="842252" y="3035153"/>
                <a:ext cx="3061086" cy="512581"/>
              </a:xfrm>
              <a:prstGeom prst="rect">
                <a:avLst/>
              </a:prstGeom>
            </p:spPr>
            <p:txBody>
              <a:bodyPr wrap="square">
                <a:spAutoFit/>
              </a:bodyPr>
              <a:lstStyle/>
              <a:p>
                <a:pPr marL="0" marR="0" lvl="0" indent="0" algn="ctr" defTabSz="1219272" eaLnBrk="1" fontAlgn="ctr" latinLnBrk="0" hangingPunct="1">
                  <a:lnSpc>
                    <a:spcPct val="100000"/>
                  </a:lnSpc>
                  <a:spcBef>
                    <a:spcPts val="0"/>
                  </a:spcBef>
                  <a:spcAft>
                    <a:spcPts val="0"/>
                  </a:spcAft>
                  <a:buClrTx/>
                  <a:buSzTx/>
                  <a:buFontTx/>
                  <a:buNone/>
                  <a:tabLst/>
                  <a:defRPr/>
                </a:pPr>
                <a:r>
                  <a:rPr lang="en-US" sz="2000" b="1" dirty="0">
                    <a:solidFill>
                      <a:prstClr val="black"/>
                    </a:solidFill>
                    <a:latin typeface="Huawei Sans" panose="020C0503030203020204" pitchFamily="34" charset="0"/>
                  </a:rPr>
                  <a:t>L1-L3</a:t>
                </a:r>
              </a:p>
              <a:p>
                <a:pPr marL="0" marR="0" lvl="0" indent="0" algn="ctr" defTabSz="1219272" eaLnBrk="1" fontAlgn="ctr" latinLnBrk="0" hangingPunct="1">
                  <a:lnSpc>
                    <a:spcPct val="100000"/>
                  </a:lnSpc>
                  <a:spcBef>
                    <a:spcPts val="0"/>
                  </a:spcBef>
                  <a:spcAft>
                    <a:spcPts val="0"/>
                  </a:spcAft>
                  <a:buClrTx/>
                  <a:buSzTx/>
                  <a:buFontTx/>
                  <a:buNone/>
                  <a:tabLst/>
                  <a:defRPr/>
                </a:pPr>
                <a:r>
                  <a:rPr lang="en-US" sz="1200" b="0" dirty="0">
                    <a:solidFill>
                      <a:prstClr val="black"/>
                    </a:solidFill>
                    <a:latin typeface="Huawei Sans" panose="020C0503030203020204" pitchFamily="34" charset="0"/>
                  </a:rPr>
                  <a:t>Package</a:t>
                </a:r>
                <a:endParaRPr kumimoji="0" lang="en-US" altLang="zh-CN" sz="2000" b="0" i="0" u="none" strike="noStrike" kern="0" cap="none" spc="0" normalizeH="0" baseline="0" noProof="0" dirty="0">
                  <a:ln>
                    <a:noFill/>
                  </a:ln>
                  <a:solidFill>
                    <a:prstClr val="black"/>
                  </a:solidFill>
                  <a:effectLst/>
                  <a:uLnTx/>
                  <a:uFillTx/>
                  <a:latin typeface="Huawei Sans" panose="020C0503030203020204" pitchFamily="34" charset="0"/>
                  <a:cs typeface="Arial" panose="020B0604020202020204" pitchFamily="34" charset="0"/>
                </a:endParaRPr>
              </a:p>
            </p:txBody>
          </p:sp>
        </p:grpSp>
        <p:sp>
          <p:nvSpPr>
            <p:cNvPr id="190" name="TextBox 68"/>
            <p:cNvSpPr txBox="1">
              <a:spLocks noChangeArrowheads="1"/>
            </p:cNvSpPr>
            <p:nvPr/>
          </p:nvSpPr>
          <p:spPr bwMode="gray">
            <a:xfrm rot="3600000">
              <a:off x="2229074" y="2727047"/>
              <a:ext cx="1158015" cy="22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marL="0" marR="0" lvl="0" indent="0" algn="ctr" defTabSz="1219272" eaLnBrk="1" fontAlgn="ctr" latinLnBrk="0" hangingPunct="1">
                <a:lnSpc>
                  <a:spcPct val="100000"/>
                </a:lnSpc>
                <a:spcBef>
                  <a:spcPct val="0"/>
                </a:spcBef>
                <a:spcAft>
                  <a:spcPts val="0"/>
                </a:spcAft>
                <a:buClrTx/>
                <a:buSzTx/>
                <a:buFontTx/>
                <a:buNone/>
                <a:tabLst/>
                <a:defRPr/>
              </a:pPr>
              <a:r>
                <a:rPr lang="en-US" sz="1100" b="0" dirty="0">
                  <a:solidFill>
                    <a:prstClr val="black"/>
                  </a:solidFill>
                  <a:latin typeface="Huawei Sans" panose="020C0503030203020204" pitchFamily="34" charset="0"/>
                </a:rPr>
                <a:t>VPN</a:t>
              </a:r>
              <a:endParaRPr kumimoji="0" lang="en-US" altLang="zh-CN" sz="12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191" name="TextBox 68"/>
            <p:cNvSpPr txBox="1">
              <a:spLocks noChangeArrowheads="1"/>
            </p:cNvSpPr>
            <p:nvPr/>
          </p:nvSpPr>
          <p:spPr bwMode="gray">
            <a:xfrm>
              <a:off x="1818762" y="3383967"/>
              <a:ext cx="1158015" cy="22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marL="0" marR="0" lvl="0" indent="0" algn="ctr" defTabSz="1219272" eaLnBrk="1" fontAlgn="ctr" latinLnBrk="0" hangingPunct="1">
                <a:lnSpc>
                  <a:spcPct val="100000"/>
                </a:lnSpc>
                <a:spcBef>
                  <a:spcPct val="0"/>
                </a:spcBef>
                <a:spcAft>
                  <a:spcPts val="0"/>
                </a:spcAft>
                <a:buClrTx/>
                <a:buSzTx/>
                <a:buFontTx/>
                <a:buNone/>
                <a:tabLst/>
                <a:defRPr/>
              </a:pPr>
              <a:r>
                <a:rPr lang="en-US" sz="1100" b="0" dirty="0">
                  <a:solidFill>
                    <a:prstClr val="black"/>
                  </a:solidFill>
                  <a:latin typeface="Huawei Sans" panose="020C0503030203020204" pitchFamily="34" charset="0"/>
                </a:rPr>
                <a:t>Routing</a:t>
              </a:r>
              <a:endParaRPr kumimoji="0" lang="en-US" altLang="zh-CN" sz="1200" b="0" i="0" u="none" strike="noStrike" kern="0" cap="none" spc="0" normalizeH="0" baseline="0" noProof="0" dirty="0">
                <a:ln>
                  <a:noFill/>
                </a:ln>
                <a:solidFill>
                  <a:prstClr val="black"/>
                </a:solidFill>
                <a:effectLst/>
                <a:uLnTx/>
                <a:uFillTx/>
                <a:latin typeface="Huawei Sans" panose="020C0503030203020204" pitchFamily="34" charset="0"/>
                <a:ea typeface="+mn-ea"/>
                <a:cs typeface="Arial" panose="020B0604020202020204" pitchFamily="34" charset="0"/>
              </a:endParaRPr>
            </a:p>
          </p:txBody>
        </p:sp>
        <p:sp>
          <p:nvSpPr>
            <p:cNvPr id="192" name="TextBox 68"/>
            <p:cNvSpPr txBox="1">
              <a:spLocks noChangeArrowheads="1"/>
            </p:cNvSpPr>
            <p:nvPr/>
          </p:nvSpPr>
          <p:spPr bwMode="gray">
            <a:xfrm rot="18000000">
              <a:off x="1322083" y="2741718"/>
              <a:ext cx="1158015" cy="22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marL="0" marR="0" lvl="0" indent="0" algn="ctr" defTabSz="1219272" eaLnBrk="1" fontAlgn="ctr" latinLnBrk="0" hangingPunct="1">
                <a:lnSpc>
                  <a:spcPct val="100000"/>
                </a:lnSpc>
                <a:spcBef>
                  <a:spcPct val="0"/>
                </a:spcBef>
                <a:spcAft>
                  <a:spcPts val="0"/>
                </a:spcAft>
                <a:buClrTx/>
                <a:buSzTx/>
                <a:buFontTx/>
                <a:buNone/>
                <a:tabLst/>
                <a:defRPr/>
              </a:pPr>
              <a:r>
                <a:rPr lang="en-US" sz="1100" b="0" dirty="0" err="1">
                  <a:solidFill>
                    <a:prstClr val="black"/>
                  </a:solidFill>
                  <a:latin typeface="Huawei Sans" panose="020C0503030203020204" pitchFamily="34" charset="0"/>
                </a:rPr>
                <a:t>QoS</a:t>
              </a:r>
              <a:endParaRPr kumimoji="0" lang="en-US" altLang="zh-CN" sz="1200" b="0" i="0" u="none" strike="noStrike" kern="0" cap="none" spc="0" normalizeH="0" baseline="0" noProof="0" dirty="0">
                <a:ln>
                  <a:noFill/>
                </a:ln>
                <a:solidFill>
                  <a:prstClr val="black"/>
                </a:solidFill>
                <a:effectLst/>
                <a:uLnTx/>
                <a:uFillTx/>
                <a:latin typeface="Huawei Sans" panose="020C0503030203020204" pitchFamily="34" charset="0"/>
                <a:ea typeface="+mn-ea"/>
                <a:cs typeface="Arial" panose="020B0604020202020204" pitchFamily="34" charset="0"/>
              </a:endParaRPr>
            </a:p>
          </p:txBody>
        </p:sp>
        <p:sp>
          <p:nvSpPr>
            <p:cNvPr id="193" name="TextBox 68"/>
            <p:cNvSpPr txBox="1">
              <a:spLocks noChangeArrowheads="1"/>
            </p:cNvSpPr>
            <p:nvPr/>
          </p:nvSpPr>
          <p:spPr bwMode="gray">
            <a:xfrm>
              <a:off x="1648321" y="3632664"/>
              <a:ext cx="1464343" cy="22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marL="0" marR="0" lvl="0" indent="0" algn="ctr" defTabSz="1219272" eaLnBrk="1" fontAlgn="ctr" latinLnBrk="0" hangingPunct="1">
                <a:lnSpc>
                  <a:spcPct val="100000"/>
                </a:lnSpc>
                <a:spcBef>
                  <a:spcPct val="0"/>
                </a:spcBef>
                <a:spcAft>
                  <a:spcPts val="0"/>
                </a:spcAft>
                <a:buClrTx/>
                <a:buSzTx/>
                <a:buFontTx/>
                <a:buNone/>
                <a:tabLst/>
                <a:defRPr/>
              </a:pPr>
              <a:r>
                <a:rPr lang="en-US" sz="1100" b="0" dirty="0">
                  <a:solidFill>
                    <a:srgbClr val="1D1D1A"/>
                  </a:solidFill>
                  <a:latin typeface="Huawei Sans" panose="020C0503030203020204" pitchFamily="34" charset="0"/>
                </a:rPr>
                <a:t>WAN interconnection</a:t>
              </a:r>
              <a:endParaRPr kumimoji="0" lang="en-US" altLang="zh-CN" sz="1200" b="0" i="0" u="none" strike="noStrike" kern="0" cap="none" spc="0" normalizeH="0" baseline="0" noProof="0" dirty="0">
                <a:ln>
                  <a:noFill/>
                </a:ln>
                <a:solidFill>
                  <a:srgbClr val="1D1D1A"/>
                </a:solidFill>
                <a:effectLst/>
                <a:uLnTx/>
                <a:uFillTx/>
                <a:latin typeface="Huawei Sans" panose="020C0503030203020204" pitchFamily="34" charset="0"/>
                <a:ea typeface="+mn-ea"/>
                <a:cs typeface="Arial" panose="020B0604020202020204" pitchFamily="34" charset="0"/>
              </a:endParaRPr>
            </a:p>
          </p:txBody>
        </p:sp>
        <p:sp>
          <p:nvSpPr>
            <p:cNvPr id="194" name="TextBox 68"/>
            <p:cNvSpPr txBox="1">
              <a:spLocks noChangeArrowheads="1"/>
            </p:cNvSpPr>
            <p:nvPr/>
          </p:nvSpPr>
          <p:spPr bwMode="gray">
            <a:xfrm rot="3600000">
              <a:off x="2261912" y="2625669"/>
              <a:ext cx="1755262" cy="22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marL="0" marR="0" lvl="0" indent="0" algn="ctr" defTabSz="1219272" eaLnBrk="1" fontAlgn="ctr" latinLnBrk="0" hangingPunct="1">
                <a:lnSpc>
                  <a:spcPct val="100000"/>
                </a:lnSpc>
                <a:spcBef>
                  <a:spcPct val="0"/>
                </a:spcBef>
                <a:spcAft>
                  <a:spcPts val="0"/>
                </a:spcAft>
                <a:buClrTx/>
                <a:buSzTx/>
                <a:buFont typeface="Arial" panose="020B0604020202020204" pitchFamily="34" charset="0"/>
                <a:buNone/>
                <a:tabLst/>
                <a:defRPr/>
              </a:pPr>
              <a:r>
                <a:rPr lang="en-US" sz="1100" b="0" dirty="0">
                  <a:solidFill>
                    <a:srgbClr val="1D1D1A"/>
                  </a:solidFill>
                  <a:latin typeface="Huawei Sans" panose="020C0503030203020204" pitchFamily="34" charset="0"/>
                </a:rPr>
                <a:t>Enterprise private line</a:t>
              </a:r>
              <a:endParaRPr kumimoji="0" lang="en-US" altLang="zh-CN" sz="1200" b="0" i="0" u="none" strike="noStrike" kern="0" cap="none" spc="0" normalizeH="0" baseline="0" noProof="0" dirty="0">
                <a:ln>
                  <a:noFill/>
                </a:ln>
                <a:solidFill>
                  <a:srgbClr val="1D1D1A"/>
                </a:solidFill>
                <a:effectLst/>
                <a:uLnTx/>
                <a:uFillTx/>
                <a:latin typeface="Huawei Sans" panose="020C0503030203020204" pitchFamily="34" charset="0"/>
                <a:ea typeface="+mn-ea"/>
                <a:cs typeface="Arial" panose="020B0604020202020204" pitchFamily="34" charset="0"/>
              </a:endParaRPr>
            </a:p>
          </p:txBody>
        </p:sp>
        <p:sp>
          <p:nvSpPr>
            <p:cNvPr id="195" name="TextBox 68"/>
            <p:cNvSpPr txBox="1">
              <a:spLocks noChangeArrowheads="1"/>
            </p:cNvSpPr>
            <p:nvPr/>
          </p:nvSpPr>
          <p:spPr bwMode="gray">
            <a:xfrm rot="18000000">
              <a:off x="848523" y="2582504"/>
              <a:ext cx="1556011" cy="22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F0502020204030204" pitchFamily="34" charset="0"/>
                  <a:ea typeface="宋体" panose="02010600030101010101" pitchFamily="2" charset="-122"/>
                </a:defRPr>
              </a:lvl9pPr>
            </a:lstStyle>
            <a:p>
              <a:pPr marL="0" marR="0" lvl="0" indent="0" algn="ctr" defTabSz="1219272" eaLnBrk="1" fontAlgn="ctr" latinLnBrk="0" hangingPunct="1">
                <a:lnSpc>
                  <a:spcPct val="100000"/>
                </a:lnSpc>
                <a:spcBef>
                  <a:spcPct val="0"/>
                </a:spcBef>
                <a:spcAft>
                  <a:spcPts val="0"/>
                </a:spcAft>
                <a:buClrTx/>
                <a:buSzTx/>
                <a:buFontTx/>
                <a:buNone/>
                <a:tabLst/>
                <a:defRPr/>
              </a:pPr>
              <a:r>
                <a:rPr lang="en-US" sz="1100" b="0" dirty="0">
                  <a:solidFill>
                    <a:srgbClr val="1D1D1A"/>
                  </a:solidFill>
                  <a:latin typeface="Huawei Sans" panose="020C0503030203020204" pitchFamily="34" charset="0"/>
                </a:rPr>
                <a:t>Traffic management</a:t>
              </a:r>
              <a:endParaRPr kumimoji="0" lang="en-US" altLang="zh-CN" sz="1200" b="0" i="0" u="none" strike="noStrike" kern="0" cap="none" spc="0" normalizeH="0" baseline="0" noProof="0" dirty="0">
                <a:ln>
                  <a:noFill/>
                </a:ln>
                <a:solidFill>
                  <a:srgbClr val="1D1D1A"/>
                </a:solidFill>
                <a:effectLst/>
                <a:uLnTx/>
                <a:uFillTx/>
                <a:latin typeface="Huawei Sans" panose="020C0503030203020204" pitchFamily="34" charset="0"/>
                <a:ea typeface="+mn-ea"/>
                <a:cs typeface="Arial" panose="020B0604020202020204" pitchFamily="34" charset="0"/>
              </a:endParaRPr>
            </a:p>
          </p:txBody>
        </p:sp>
      </p:grpSp>
      <p:sp>
        <p:nvSpPr>
          <p:cNvPr id="206" name="305336212"/>
          <p:cNvSpPr/>
          <p:nvPr/>
        </p:nvSpPr>
        <p:spPr bwMode="gray">
          <a:xfrm>
            <a:off x="4297817" y="5383231"/>
            <a:ext cx="3585018" cy="391324"/>
          </a:xfrm>
          <a:prstGeom prst="rect">
            <a:avLst/>
          </a:prstGeom>
        </p:spPr>
        <p:txBody>
          <a:bodyPr wrap="square" anchor="ctr">
            <a:noAutofit/>
          </a:bodyPr>
          <a:lstStyle/>
          <a:p>
            <a:pPr algn="ctr" defTabSz="1219272" fontAlgn="ctr">
              <a:spcBef>
                <a:spcPts val="0"/>
              </a:spcBef>
              <a:spcAft>
                <a:spcPts val="0"/>
              </a:spcAft>
            </a:pPr>
            <a:r>
              <a:rPr lang="en-US" sz="1400" dirty="0">
                <a:solidFill>
                  <a:prstClr val="black"/>
                </a:solidFill>
                <a:latin typeface="Huawei Sans" panose="020C0503030203020204" pitchFamily="34" charset="0"/>
              </a:rPr>
              <a:t>The performance bottleneck of routers is the key factor that restricts large-scale commercial deployment of SD-WAN.</a:t>
            </a:r>
          </a:p>
          <a:p>
            <a:pPr algn="ctr" defTabSz="1219272" fontAlgn="ctr">
              <a:spcBef>
                <a:spcPts val="0"/>
              </a:spcBef>
              <a:spcAft>
                <a:spcPts val="0"/>
              </a:spcAft>
            </a:pPr>
            <a:endParaRPr lang="en-US" altLang="zh-CN" sz="1400" dirty="0">
              <a:solidFill>
                <a:prstClr val="black"/>
              </a:solidFill>
              <a:latin typeface="Huawei Sans" panose="020C0503030203020204" pitchFamily="34" charset="0"/>
              <a:ea typeface="微软雅黑" panose="020B0503020204020204" pitchFamily="34" charset="-122"/>
              <a:cs typeface="Arial" panose="020B0604020202020204" pitchFamily="34" charset="0"/>
            </a:endParaRPr>
          </a:p>
        </p:txBody>
      </p:sp>
      <p:sp>
        <p:nvSpPr>
          <p:cNvPr id="207" name="矩形 206"/>
          <p:cNvSpPr/>
          <p:nvPr/>
        </p:nvSpPr>
        <p:spPr bwMode="gray">
          <a:xfrm>
            <a:off x="4354011" y="4407626"/>
            <a:ext cx="2345629" cy="577081"/>
          </a:xfrm>
          <a:prstGeom prst="rect">
            <a:avLst/>
          </a:prstGeom>
        </p:spPr>
        <p:txBody>
          <a:bodyPr wrap="square">
            <a:spAutoFit/>
          </a:bodyPr>
          <a:lstStyle/>
          <a:p>
            <a:pPr algn="ctr" defTabSz="914478" fontAlgn="ctr">
              <a:spcBef>
                <a:spcPts val="0"/>
              </a:spcBef>
              <a:spcAft>
                <a:spcPts val="0"/>
              </a:spcAft>
            </a:pPr>
            <a:r>
              <a:rPr lang="en-US" sz="1050" dirty="0">
                <a:solidFill>
                  <a:srgbClr val="1D1D1A"/>
                </a:solidFill>
                <a:latin typeface="Huawei Sans" panose="020C0503030203020204" pitchFamily="34" charset="0"/>
              </a:rPr>
              <a:t>After SD-WAN is enabled,</a:t>
            </a:r>
            <a:endParaRPr lang="en-US" altLang="zh-CN" sz="1050" dirty="0">
              <a:solidFill>
                <a:srgbClr val="1D1D1A"/>
              </a:solidFill>
              <a:latin typeface="Huawei Sans" panose="020C0503030203020204" pitchFamily="34" charset="0"/>
              <a:cs typeface="Arial" panose="020B0604020202020204" pitchFamily="34" charset="0"/>
            </a:endParaRPr>
          </a:p>
          <a:p>
            <a:pPr algn="ctr" defTabSz="914478" fontAlgn="ctr">
              <a:spcBef>
                <a:spcPts val="0"/>
              </a:spcBef>
              <a:spcAft>
                <a:spcPts val="0"/>
              </a:spcAft>
            </a:pPr>
            <a:r>
              <a:rPr lang="en-US" sz="1050" dirty="0">
                <a:solidFill>
                  <a:srgbClr val="1D1D1A"/>
                </a:solidFill>
                <a:latin typeface="Huawei Sans" panose="020C0503030203020204" pitchFamily="34" charset="0"/>
              </a:rPr>
              <a:t>the forwarding performance deteriorates sharply.</a:t>
            </a:r>
            <a:endParaRPr lang="en-US" altLang="zh-CN" sz="1050" dirty="0">
              <a:solidFill>
                <a:srgbClr val="1D1D1A"/>
              </a:solidFill>
              <a:latin typeface="Huawei Sans" panose="020C0503030203020204" pitchFamily="34" charset="0"/>
              <a:cs typeface="Arial" panose="020B0604020202020204" pitchFamily="34" charset="0"/>
            </a:endParaRPr>
          </a:p>
        </p:txBody>
      </p:sp>
      <p:grpSp>
        <p:nvGrpSpPr>
          <p:cNvPr id="208" name="组合 207"/>
          <p:cNvGrpSpPr/>
          <p:nvPr/>
        </p:nvGrpSpPr>
        <p:grpSpPr bwMode="gray">
          <a:xfrm>
            <a:off x="6360157" y="4343867"/>
            <a:ext cx="1003852" cy="461665"/>
            <a:chOff x="6228790" y="4666982"/>
            <a:chExt cx="1003852" cy="461665"/>
          </a:xfrm>
        </p:grpSpPr>
        <p:cxnSp>
          <p:nvCxnSpPr>
            <p:cNvPr id="209" name="直接箭头连接符 208"/>
            <p:cNvCxnSpPr/>
            <p:nvPr/>
          </p:nvCxnSpPr>
          <p:spPr bwMode="gray">
            <a:xfrm>
              <a:off x="7232642" y="4766592"/>
              <a:ext cx="0" cy="324000"/>
            </a:xfrm>
            <a:prstGeom prst="straightConnector1">
              <a:avLst/>
            </a:prstGeom>
            <a:noFill/>
            <a:ln w="19050" cap="flat" cmpd="sng" algn="ctr">
              <a:solidFill>
                <a:srgbClr val="C7000B"/>
              </a:solidFill>
              <a:prstDash val="solid"/>
              <a:miter lim="800000"/>
              <a:tailEnd type="triangle"/>
            </a:ln>
            <a:effectLst/>
          </p:spPr>
        </p:cxnSp>
        <p:sp>
          <p:nvSpPr>
            <p:cNvPr id="210" name="文本框 209"/>
            <p:cNvSpPr txBox="1"/>
            <p:nvPr/>
          </p:nvSpPr>
          <p:spPr bwMode="gray">
            <a:xfrm>
              <a:off x="6228790" y="4666982"/>
              <a:ext cx="955706" cy="461665"/>
            </a:xfrm>
            <a:prstGeom prst="rect">
              <a:avLst/>
            </a:prstGeom>
            <a:noFill/>
          </p:spPr>
          <p:txBody>
            <a:bodyPr wrap="square" rtlCol="0">
              <a:spAutoFit/>
            </a:bodyPr>
            <a:lstStyle/>
            <a:p>
              <a:pPr marL="0" marR="0" lvl="0" indent="0" defTabSz="914478" eaLnBrk="1" fontAlgn="ctr" latinLnBrk="0" hangingPunct="1">
                <a:lnSpc>
                  <a:spcPct val="100000"/>
                </a:lnSpc>
                <a:spcBef>
                  <a:spcPts val="0"/>
                </a:spcBef>
                <a:spcAft>
                  <a:spcPts val="0"/>
                </a:spcAft>
                <a:buClrTx/>
                <a:buSzTx/>
                <a:buFontTx/>
                <a:buNone/>
                <a:tabLst/>
                <a:defRPr/>
              </a:pPr>
              <a:r>
                <a:rPr lang="en-US" sz="2400" b="1" dirty="0">
                  <a:solidFill>
                    <a:srgbClr val="C7000B"/>
                  </a:solidFill>
                  <a:latin typeface="Huawei Sans" panose="020C0503030203020204" pitchFamily="34" charset="0"/>
                </a:rPr>
                <a:t>80%</a:t>
              </a:r>
              <a:endParaRPr kumimoji="0" lang="en-US" altLang="zh-CN" sz="2400" b="1" i="0" u="none" strike="noStrike" kern="0" cap="none" spc="0" normalizeH="0" baseline="0" noProof="0" dirty="0">
                <a:ln>
                  <a:noFill/>
                </a:ln>
                <a:solidFill>
                  <a:srgbClr val="C7000B"/>
                </a:solidFill>
                <a:effectLst/>
                <a:uLnTx/>
                <a:uFillTx/>
                <a:latin typeface="Huawei Sans" panose="020C0503030203020204" pitchFamily="34" charset="0"/>
                <a:ea typeface="微软雅黑" panose="020B0503020204020204" pitchFamily="34" charset="-122"/>
              </a:endParaRPr>
            </a:p>
          </p:txBody>
        </p:sp>
      </p:grpSp>
      <p:grpSp>
        <p:nvGrpSpPr>
          <p:cNvPr id="211" name="组合 210"/>
          <p:cNvGrpSpPr/>
          <p:nvPr/>
        </p:nvGrpSpPr>
        <p:grpSpPr>
          <a:xfrm>
            <a:off x="4834723" y="2589541"/>
            <a:ext cx="2216788" cy="1814181"/>
            <a:chOff x="4966799" y="3097511"/>
            <a:chExt cx="2216788" cy="1814181"/>
          </a:xfrm>
        </p:grpSpPr>
        <p:graphicFrame>
          <p:nvGraphicFramePr>
            <p:cNvPr id="212" name="图表 211"/>
            <p:cNvGraphicFramePr/>
            <p:nvPr/>
          </p:nvGraphicFramePr>
          <p:xfrm>
            <a:off x="4966799" y="3268318"/>
            <a:ext cx="2113092" cy="1385051"/>
          </p:xfrm>
          <a:graphic>
            <a:graphicData uri="http://schemas.openxmlformats.org/drawingml/2006/chart">
              <c:chart xmlns:c="http://schemas.openxmlformats.org/drawingml/2006/chart" xmlns:r="http://schemas.openxmlformats.org/officeDocument/2006/relationships" r:id="rId3"/>
            </a:graphicData>
          </a:graphic>
        </p:graphicFrame>
        <p:cxnSp>
          <p:nvCxnSpPr>
            <p:cNvPr id="213" name="直接箭头连接符 212"/>
            <p:cNvCxnSpPr/>
            <p:nvPr/>
          </p:nvCxnSpPr>
          <p:spPr>
            <a:xfrm>
              <a:off x="6199608" y="3464187"/>
              <a:ext cx="483074" cy="535667"/>
            </a:xfrm>
            <a:prstGeom prst="straightConnector1">
              <a:avLst/>
            </a:prstGeom>
            <a:noFill/>
            <a:ln w="38100" cap="flat" cmpd="sng" algn="ctr">
              <a:solidFill>
                <a:srgbClr val="E28189"/>
              </a:solidFill>
              <a:prstDash val="solid"/>
              <a:miter lim="800000"/>
              <a:tailEnd type="triangle"/>
            </a:ln>
            <a:effectLst/>
          </p:spPr>
        </p:cxnSp>
        <p:sp>
          <p:nvSpPr>
            <p:cNvPr id="214" name="文本框 213"/>
            <p:cNvSpPr txBox="1"/>
            <p:nvPr/>
          </p:nvSpPr>
          <p:spPr>
            <a:xfrm>
              <a:off x="5245479" y="3097511"/>
              <a:ext cx="1938108" cy="261610"/>
            </a:xfrm>
            <a:prstGeom prst="rect">
              <a:avLst/>
            </a:prstGeom>
            <a:noFill/>
          </p:spPr>
          <p:txBody>
            <a:bodyPr wrap="square" rtlCol="0">
              <a:spAutoFit/>
            </a:bodyPr>
            <a:lstStyle/>
            <a:p>
              <a:pPr marL="0" marR="0" lvl="0" indent="0" algn="ctr" defTabSz="914478" eaLnBrk="1" fontAlgn="ctr" latinLnBrk="0" hangingPunct="1">
                <a:lnSpc>
                  <a:spcPct val="100000"/>
                </a:lnSpc>
                <a:spcBef>
                  <a:spcPts val="0"/>
                </a:spcBef>
                <a:spcAft>
                  <a:spcPts val="0"/>
                </a:spcAft>
                <a:buClrTx/>
                <a:buSzTx/>
                <a:buFontTx/>
                <a:buNone/>
                <a:tabLst/>
                <a:defRPr/>
              </a:pPr>
              <a:r>
                <a:rPr lang="en-US" sz="1100" b="1" dirty="0">
                  <a:solidFill>
                    <a:srgbClr val="1D1D1A"/>
                  </a:solidFill>
                  <a:latin typeface="Huawei Sans" panose="020C0503030203020204" pitchFamily="34" charset="0"/>
                </a:rPr>
                <a:t>Forwarding performance</a:t>
              </a:r>
            </a:p>
          </p:txBody>
        </p:sp>
        <p:sp>
          <p:nvSpPr>
            <p:cNvPr id="215" name="矩形 214"/>
            <p:cNvSpPr/>
            <p:nvPr/>
          </p:nvSpPr>
          <p:spPr>
            <a:xfrm>
              <a:off x="5324409" y="4496194"/>
              <a:ext cx="906055" cy="415498"/>
            </a:xfrm>
            <a:prstGeom prst="rect">
              <a:avLst/>
            </a:prstGeom>
          </p:spPr>
          <p:txBody>
            <a:bodyPr wrap="square">
              <a:spAutoFit/>
            </a:bodyPr>
            <a:lstStyle/>
            <a:p>
              <a:pPr marL="0" marR="0" lvl="0" indent="0" algn="ctr" defTabSz="914478" eaLnBrk="1" fontAlgn="ctr" latinLnBrk="0" hangingPunct="1">
                <a:lnSpc>
                  <a:spcPct val="100000"/>
                </a:lnSpc>
                <a:spcBef>
                  <a:spcPts val="0"/>
                </a:spcBef>
                <a:spcAft>
                  <a:spcPts val="0"/>
                </a:spcAft>
                <a:buClrTx/>
                <a:buSzTx/>
                <a:buFontTx/>
                <a:buNone/>
                <a:tabLst/>
                <a:defRPr/>
              </a:pPr>
              <a:r>
                <a:rPr lang="en-US" sz="1000" b="0" dirty="0">
                  <a:solidFill>
                    <a:srgbClr val="1D1D1A"/>
                  </a:solidFill>
                  <a:latin typeface="Huawei Sans" panose="020C0503030203020204" pitchFamily="34" charset="0"/>
                </a:rPr>
                <a:t>Traditional WAN</a:t>
              </a:r>
              <a:endParaRPr kumimoji="0" lang="en-US" altLang="zh-CN" sz="1000" b="0" i="0" u="none" strike="noStrike" kern="0" cap="none" spc="0" normalizeH="0" baseline="0" noProof="0" dirty="0">
                <a:ln>
                  <a:noFill/>
                </a:ln>
                <a:solidFill>
                  <a:srgbClr val="1D1D1A"/>
                </a:solidFill>
                <a:effectLst/>
                <a:uLnTx/>
                <a:uFillTx/>
                <a:latin typeface="Huawei Sans" panose="020C0503030203020204" pitchFamily="34" charset="0"/>
                <a:cs typeface="Arial" panose="020B0604020202020204" pitchFamily="34" charset="0"/>
              </a:endParaRPr>
            </a:p>
          </p:txBody>
        </p:sp>
        <p:sp>
          <p:nvSpPr>
            <p:cNvPr id="216" name="矩形 215"/>
            <p:cNvSpPr/>
            <p:nvPr/>
          </p:nvSpPr>
          <p:spPr>
            <a:xfrm>
              <a:off x="6068122" y="4496194"/>
              <a:ext cx="906055" cy="253916"/>
            </a:xfrm>
            <a:prstGeom prst="rect">
              <a:avLst/>
            </a:prstGeom>
          </p:spPr>
          <p:txBody>
            <a:bodyPr wrap="square">
              <a:spAutoFit/>
            </a:bodyPr>
            <a:lstStyle/>
            <a:p>
              <a:pPr marL="0" marR="0" lvl="0" indent="0" algn="ctr" defTabSz="914478" eaLnBrk="1" fontAlgn="ctr" latinLnBrk="0" hangingPunct="1">
                <a:lnSpc>
                  <a:spcPct val="100000"/>
                </a:lnSpc>
                <a:spcBef>
                  <a:spcPts val="0"/>
                </a:spcBef>
                <a:spcAft>
                  <a:spcPts val="0"/>
                </a:spcAft>
                <a:buClrTx/>
                <a:buSzTx/>
                <a:buFontTx/>
                <a:buNone/>
                <a:tabLst/>
                <a:defRPr/>
              </a:pPr>
              <a:r>
                <a:rPr lang="en-US" sz="1000" b="0" dirty="0">
                  <a:solidFill>
                    <a:srgbClr val="1D1D1A"/>
                  </a:solidFill>
                  <a:latin typeface="Huawei Sans" panose="020C0503030203020204" pitchFamily="34" charset="0"/>
                </a:rPr>
                <a:t>SD-WAN</a:t>
              </a:r>
            </a:p>
          </p:txBody>
        </p:sp>
      </p:grpSp>
      <p:grpSp>
        <p:nvGrpSpPr>
          <p:cNvPr id="83" name="Group 15"/>
          <p:cNvGrpSpPr/>
          <p:nvPr/>
        </p:nvGrpSpPr>
        <p:grpSpPr bwMode="gray">
          <a:xfrm>
            <a:off x="7212124" y="43303"/>
            <a:ext cx="4519218" cy="324000"/>
            <a:chOff x="6465362" y="121552"/>
            <a:chExt cx="4519218" cy="324000"/>
          </a:xfrm>
        </p:grpSpPr>
        <p:sp>
          <p:nvSpPr>
            <p:cNvPr id="84"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85" name="燕尾形 25"/>
            <p:cNvSpPr/>
            <p:nvPr/>
          </p:nvSpPr>
          <p:spPr bwMode="gray">
            <a:xfrm>
              <a:off x="7930375" y="121552"/>
              <a:ext cx="1538223"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SD-WAN Characteristics</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sp>
          <p:nvSpPr>
            <p:cNvPr id="86"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24980855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normAutofit/>
          </a:bodyPr>
          <a:lstStyle/>
          <a:p>
            <a:pPr fontAlgn="ctr"/>
            <a:r>
              <a:rPr lang="en-US" sz="2800" dirty="0">
                <a:latin typeface="Huawei Sans" panose="020C0503030203020204" pitchFamily="34" charset="0"/>
              </a:rPr>
              <a:t>Characteristics of SD-WAN: Automatic Network Orchestration</a:t>
            </a:r>
          </a:p>
        </p:txBody>
      </p:sp>
      <p:sp>
        <p:nvSpPr>
          <p:cNvPr id="3" name="文本占位符 2"/>
          <p:cNvSpPr>
            <a:spLocks noGrp="1"/>
          </p:cNvSpPr>
          <p:nvPr>
            <p:ph type="body" sz="quarter" idx="10"/>
          </p:nvPr>
        </p:nvSpPr>
        <p:spPr bwMode="gray"/>
        <p:txBody>
          <a:bodyPr/>
          <a:lstStyle/>
          <a:p>
            <a:r>
              <a:rPr lang="en-US" sz="1800" dirty="0">
                <a:latin typeface="Huawei Sans" panose="020C0503030203020204" pitchFamily="34" charset="0"/>
              </a:rPr>
              <a:t>Service- and intent-orientation, implementing network orchestration and automatic provisioning.</a:t>
            </a:r>
          </a:p>
        </p:txBody>
      </p:sp>
      <p:sp>
        <p:nvSpPr>
          <p:cNvPr id="152" name="圆角矩形 75"/>
          <p:cNvSpPr/>
          <p:nvPr/>
        </p:nvSpPr>
        <p:spPr bwMode="gray">
          <a:xfrm>
            <a:off x="807132" y="2127579"/>
            <a:ext cx="3874026" cy="1410729"/>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ctr" anchorCtr="0">
            <a:noAutofit/>
          </a:bodyPr>
          <a:lstStyle/>
          <a:p>
            <a:pPr marL="302279" indent="-302279" defTabSz="914034" fontAlgn="ctr">
              <a:lnSpc>
                <a:spcPct val="140000"/>
              </a:lnSpc>
              <a:spcBef>
                <a:spcPts val="792"/>
              </a:spcBef>
              <a:buSzPct val="50000"/>
              <a:buFont typeface="Wingdings" panose="05000000000000000000" pitchFamily="2" charset="2"/>
              <a:buChar char="l"/>
            </a:pPr>
            <a:r>
              <a:rPr lang="en-US" sz="1100" dirty="0">
                <a:solidFill>
                  <a:schemeClr val="tx1"/>
                </a:solidFill>
                <a:latin typeface="Huawei Sans" panose="020C0503030203020204" pitchFamily="34" charset="0"/>
              </a:rPr>
              <a:t>Traditional network service provisioning requires professional network engineers to perform planning, configuration, and O&amp;M, and then run commands or use the NMS software to configure devices one by one based on the planned services.</a:t>
            </a:r>
            <a:endParaRPr lang="en-US" altLang="zh-CN" sz="1100" dirty="0">
              <a:solidFill>
                <a:schemeClr val="tx1"/>
              </a:solidFill>
              <a:latin typeface="Huawei Sans" panose="020C0503030203020204" pitchFamily="34" charset="0"/>
              <a:ea typeface="方正兰亭黑简体" panose="02000000000000000000" pitchFamily="2" charset="-122"/>
              <a:cs typeface="Huawei Sans" panose="020C0503030203020204" pitchFamily="34" charset="0"/>
              <a:sym typeface="Huawei Sans" panose="020C0503030203020204" pitchFamily="34" charset="0"/>
            </a:endParaRPr>
          </a:p>
        </p:txBody>
      </p:sp>
      <p:sp>
        <p:nvSpPr>
          <p:cNvPr id="154" name="圆角矩形 75"/>
          <p:cNvSpPr/>
          <p:nvPr/>
        </p:nvSpPr>
        <p:spPr bwMode="gray">
          <a:xfrm>
            <a:off x="815745" y="1696577"/>
            <a:ext cx="3865716" cy="396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800" dirty="0">
                <a:solidFill>
                  <a:srgbClr val="30B5C5"/>
                </a:solidFill>
                <a:latin typeface="Huawei Sans" panose="020C0503030203020204" pitchFamily="34" charset="0"/>
              </a:rPr>
              <a:t>Traditional network</a:t>
            </a:r>
          </a:p>
        </p:txBody>
      </p:sp>
      <p:sp>
        <p:nvSpPr>
          <p:cNvPr id="155" name="圆角矩形 75"/>
          <p:cNvSpPr/>
          <p:nvPr/>
        </p:nvSpPr>
        <p:spPr bwMode="gray">
          <a:xfrm>
            <a:off x="805773" y="4159088"/>
            <a:ext cx="3874026" cy="1603562"/>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ctr" anchorCtr="0">
            <a:noAutofit/>
          </a:bodyPr>
          <a:lstStyle/>
          <a:p>
            <a:pPr marL="302279" indent="-302279" defTabSz="914034" fontAlgn="ctr">
              <a:lnSpc>
                <a:spcPct val="140000"/>
              </a:lnSpc>
              <a:spcBef>
                <a:spcPts val="792"/>
              </a:spcBef>
              <a:buSzPct val="50000"/>
              <a:buFont typeface="Wingdings" panose="05000000000000000000" pitchFamily="2" charset="2"/>
              <a:buChar char="l"/>
            </a:pPr>
            <a:r>
              <a:rPr lang="en-US" sz="1100" dirty="0">
                <a:solidFill>
                  <a:schemeClr val="tx1"/>
                </a:solidFill>
                <a:latin typeface="Huawei Sans" panose="020C0503030203020204" pitchFamily="34" charset="0"/>
              </a:rPr>
              <a:t>The SDN network uses a centralized network control system to abstract, orchestrate, and automatically provision network services on demand. It shields technical implementation details of the network and opens only service-oriented interfaces and parameters to users.</a:t>
            </a:r>
            <a:endParaRPr lang="en-US" altLang="zh-CN" sz="11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56" name="圆角矩形 75"/>
          <p:cNvSpPr/>
          <p:nvPr/>
        </p:nvSpPr>
        <p:spPr bwMode="gray">
          <a:xfrm>
            <a:off x="814083" y="3718843"/>
            <a:ext cx="3865716" cy="396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800" dirty="0">
                <a:solidFill>
                  <a:srgbClr val="30B5C5"/>
                </a:solidFill>
                <a:latin typeface="Huawei Sans" panose="020C0503030203020204" pitchFamily="34" charset="0"/>
              </a:rPr>
              <a:t>SDN network</a:t>
            </a:r>
          </a:p>
        </p:txBody>
      </p:sp>
      <p:grpSp>
        <p:nvGrpSpPr>
          <p:cNvPr id="35" name="Group 34">
            <a:extLst>
              <a:ext uri="{FF2B5EF4-FFF2-40B4-BE49-F238E27FC236}">
                <a16:creationId xmlns:a16="http://schemas.microsoft.com/office/drawing/2014/main" id="{D970A7A8-ACA4-4F56-9417-68E281BD46BF}"/>
              </a:ext>
            </a:extLst>
          </p:cNvPr>
          <p:cNvGrpSpPr/>
          <p:nvPr/>
        </p:nvGrpSpPr>
        <p:grpSpPr bwMode="gray">
          <a:xfrm>
            <a:off x="4887223" y="1906649"/>
            <a:ext cx="6532856" cy="3788909"/>
            <a:chOff x="4887223" y="1985389"/>
            <a:chExt cx="6532856" cy="3788909"/>
          </a:xfrm>
        </p:grpSpPr>
        <p:grpSp>
          <p:nvGrpSpPr>
            <p:cNvPr id="138" name="Group 137">
              <a:extLst>
                <a:ext uri="{FF2B5EF4-FFF2-40B4-BE49-F238E27FC236}">
                  <a16:creationId xmlns:a16="http://schemas.microsoft.com/office/drawing/2014/main" id="{F5B8A60A-A685-4845-8D41-A755DDA3FE8A}"/>
                </a:ext>
              </a:extLst>
            </p:cNvPr>
            <p:cNvGrpSpPr/>
            <p:nvPr/>
          </p:nvGrpSpPr>
          <p:grpSpPr bwMode="gray">
            <a:xfrm>
              <a:off x="4887223" y="2126953"/>
              <a:ext cx="6532856" cy="3647345"/>
              <a:chOff x="4356367" y="2481765"/>
              <a:chExt cx="6532856" cy="3647345"/>
            </a:xfrm>
          </p:grpSpPr>
          <p:grpSp>
            <p:nvGrpSpPr>
              <p:cNvPr id="146" name="Group 145">
                <a:extLst>
                  <a:ext uri="{FF2B5EF4-FFF2-40B4-BE49-F238E27FC236}">
                    <a16:creationId xmlns:a16="http://schemas.microsoft.com/office/drawing/2014/main" id="{F8EDF8DC-E277-4095-9852-1B681ACA0D3A}"/>
                  </a:ext>
                </a:extLst>
              </p:cNvPr>
              <p:cNvGrpSpPr/>
              <p:nvPr/>
            </p:nvGrpSpPr>
            <p:grpSpPr bwMode="gray">
              <a:xfrm>
                <a:off x="4356367" y="2481765"/>
                <a:ext cx="6532856" cy="3647345"/>
                <a:chOff x="2196887" y="2408187"/>
                <a:chExt cx="6532856" cy="3647345"/>
              </a:xfrm>
            </p:grpSpPr>
            <p:sp>
              <p:nvSpPr>
                <p:cNvPr id="165" name="梯形 41">
                  <a:extLst>
                    <a:ext uri="{FF2B5EF4-FFF2-40B4-BE49-F238E27FC236}">
                      <a16:creationId xmlns:a16="http://schemas.microsoft.com/office/drawing/2014/main" id="{2D162C8B-E1C2-4D45-99D5-72889C2DB917}"/>
                    </a:ext>
                  </a:extLst>
                </p:cNvPr>
                <p:cNvSpPr/>
                <p:nvPr/>
              </p:nvSpPr>
              <p:spPr bwMode="gray">
                <a:xfrm>
                  <a:off x="2196887" y="3858382"/>
                  <a:ext cx="6532856" cy="2197150"/>
                </a:xfrm>
                <a:prstGeom prst="trapezoid">
                  <a:avLst>
                    <a:gd name="adj" fmla="val 75739"/>
                  </a:avLst>
                </a:prstGeom>
                <a:gradFill flip="none" rotWithShape="1">
                  <a:gsLst>
                    <a:gs pos="0">
                      <a:schemeClr val="bg1"/>
                    </a:gs>
                    <a:gs pos="100000">
                      <a:srgbClr val="94DAE2">
                        <a:alpha val="26000"/>
                      </a:srgbClr>
                    </a:gs>
                  </a:gsLst>
                  <a:lin ang="5400000" scaled="1"/>
                  <a:tileRect/>
                </a:gra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latin typeface="Huawei Sans" panose="020C0503030203020204" pitchFamily="34" charset="0"/>
                    <a:ea typeface="方正兰亭黑简体" panose="02000000000000000000" pitchFamily="2" charset="-122"/>
                    <a:sym typeface="Huawei Sans" panose="020C0503030203020204" pitchFamily="34" charset="0"/>
                  </a:endParaRPr>
                </a:p>
              </p:txBody>
            </p:sp>
            <p:cxnSp>
              <p:nvCxnSpPr>
                <p:cNvPr id="167" name="直接箭头连接符 84">
                  <a:extLst>
                    <a:ext uri="{FF2B5EF4-FFF2-40B4-BE49-F238E27FC236}">
                      <a16:creationId xmlns:a16="http://schemas.microsoft.com/office/drawing/2014/main" id="{58B7EFA1-A7BF-4C0B-AD71-14D58B083ACB}"/>
                    </a:ext>
                  </a:extLst>
                </p:cNvPr>
                <p:cNvCxnSpPr>
                  <a:cxnSpLocks/>
                  <a:stCxn id="168" idx="2"/>
                  <a:endCxn id="180" idx="0"/>
                </p:cNvCxnSpPr>
                <p:nvPr/>
              </p:nvCxnSpPr>
              <p:spPr bwMode="gray">
                <a:xfrm>
                  <a:off x="5037907" y="2941585"/>
                  <a:ext cx="817289" cy="1120152"/>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68" name="圆角矩形 75">
                  <a:extLst>
                    <a:ext uri="{FF2B5EF4-FFF2-40B4-BE49-F238E27FC236}">
                      <a16:creationId xmlns:a16="http://schemas.microsoft.com/office/drawing/2014/main" id="{823EF0FB-6A3E-4E6F-84B6-AD3A8BB9471A}"/>
                    </a:ext>
                  </a:extLst>
                </p:cNvPr>
                <p:cNvSpPr/>
                <p:nvPr/>
              </p:nvSpPr>
              <p:spPr bwMode="gray">
                <a:xfrm>
                  <a:off x="3638598" y="2408187"/>
                  <a:ext cx="2798618" cy="533398"/>
                </a:xfrm>
                <a:prstGeom prst="roundRect">
                  <a:avLst>
                    <a:gd name="adj" fmla="val 2420"/>
                  </a:avLst>
                </a:prstGeom>
                <a:noFill/>
                <a:ln w="19050" cap="flat" cmpd="sng" algn="ctr">
                  <a:solidFill>
                    <a:srgbClr val="30B5C5"/>
                  </a:solidFill>
                  <a:prstDash val="dash"/>
                  <a:miter lim="800000"/>
                </a:ln>
                <a:effectLst/>
              </p:spPr>
              <p:txBody>
                <a:bodyPr wrap="square" lIns="108000" tIns="108000" rIns="108000" bIns="108000" rtlCol="0" anchor="ctr" anchorCtr="0">
                  <a:noAutofit/>
                </a:bodyPr>
                <a:lstStyle/>
                <a:p>
                  <a:pPr marL="0" marR="0" lvl="0" indent="0" algn="ctr" defTabSz="914400" eaLnBrk="1" fontAlgn="ctr" latinLnBrk="0" hangingPunct="1">
                    <a:spcBef>
                      <a:spcPts val="0"/>
                    </a:spcBef>
                    <a:spcAft>
                      <a:spcPts val="300"/>
                    </a:spcAft>
                    <a:buClrTx/>
                    <a:buSzTx/>
                    <a:buFontTx/>
                    <a:buNone/>
                    <a:tabLst/>
                    <a:defRPr/>
                  </a:pPr>
                  <a:r>
                    <a:rPr lang="en-US" sz="1400" b="0" dirty="0" err="1">
                      <a:solidFill>
                        <a:prstClr val="black"/>
                      </a:solidFill>
                      <a:latin typeface="Huawei Sans" panose="020C0503030203020204" pitchFamily="34" charset="0"/>
                    </a:rPr>
                    <a:t>iMaster</a:t>
                  </a:r>
                  <a:r>
                    <a:rPr lang="en-US" sz="1400" b="0" dirty="0">
                      <a:solidFill>
                        <a:prstClr val="black"/>
                      </a:solidFill>
                      <a:latin typeface="Huawei Sans" panose="020C0503030203020204" pitchFamily="34" charset="0"/>
                    </a:rPr>
                    <a:t> NCE-WAN</a:t>
                  </a:r>
                  <a:endParaRPr kumimoji="0" lang="en-US" altLang="zh-CN" sz="1400" b="0" i="0" u="none" strike="noStrike" kern="0" cap="none" spc="0" normalizeH="0" noProof="0" dirty="0">
                    <a:ln>
                      <a:noFill/>
                    </a:ln>
                    <a:solidFill>
                      <a:prstClr val="black"/>
                    </a:solidFill>
                    <a:effectLst/>
                    <a:uLnTx/>
                    <a:uFillTx/>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69" name="Freeform 159">
                  <a:extLst>
                    <a:ext uri="{FF2B5EF4-FFF2-40B4-BE49-F238E27FC236}">
                      <a16:creationId xmlns:a16="http://schemas.microsoft.com/office/drawing/2014/main" id="{034906FE-A852-4B45-9AB3-B9CE2E6925D4}"/>
                    </a:ext>
                  </a:extLst>
                </p:cNvPr>
                <p:cNvSpPr/>
                <p:nvPr/>
              </p:nvSpPr>
              <p:spPr bwMode="gray">
                <a:xfrm flipH="1">
                  <a:off x="3483506" y="4393605"/>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144000" tIns="144000" rIns="144000" rtlCol="0" anchor="ctr">
                  <a:noAutofit/>
                </a:bodyPr>
                <a:lstStyle/>
                <a:p>
                  <a:pPr algn="ctr" fontAlgn="ctr"/>
                  <a:r>
                    <a:rPr lang="en-US" sz="1050" dirty="0">
                      <a:solidFill>
                        <a:srgbClr val="000000"/>
                      </a:solidFill>
                      <a:latin typeface="Huawei Sans" panose="020C0503030203020204" pitchFamily="34" charset="0"/>
                    </a:rPr>
                    <a:t>Branch site</a:t>
                  </a:r>
                </a:p>
              </p:txBody>
            </p:sp>
            <p:pic>
              <p:nvPicPr>
                <p:cNvPr id="170" name="图片 31">
                  <a:extLst>
                    <a:ext uri="{FF2B5EF4-FFF2-40B4-BE49-F238E27FC236}">
                      <a16:creationId xmlns:a16="http://schemas.microsoft.com/office/drawing/2014/main" id="{025026B1-4D5A-44DD-B128-7A0F783C430D}"/>
                    </a:ext>
                  </a:extLst>
                </p:cNvPr>
                <p:cNvPicPr>
                  <a:picLocks noChangeAspect="1"/>
                </p:cNvPicPr>
                <p:nvPr/>
              </p:nvPicPr>
              <p:blipFill>
                <a:blip r:embed="rId3"/>
                <a:stretch>
                  <a:fillRect/>
                </a:stretch>
              </p:blipFill>
              <p:spPr bwMode="gray">
                <a:xfrm>
                  <a:off x="4233332" y="4516849"/>
                  <a:ext cx="466668" cy="389308"/>
                </a:xfrm>
                <a:prstGeom prst="rect">
                  <a:avLst/>
                </a:prstGeom>
              </p:spPr>
            </p:pic>
            <p:pic>
              <p:nvPicPr>
                <p:cNvPr id="171" name="图片 51" descr="交换机.png">
                  <a:extLst>
                    <a:ext uri="{FF2B5EF4-FFF2-40B4-BE49-F238E27FC236}">
                      <a16:creationId xmlns:a16="http://schemas.microsoft.com/office/drawing/2014/main" id="{50549FEE-AAF3-4411-8C10-BF38AC201D45}"/>
                    </a:ext>
                  </a:extLst>
                </p:cNvPr>
                <p:cNvPicPr>
                  <a:picLocks noChangeAspect="1"/>
                </p:cNvPicPr>
                <p:nvPr/>
              </p:nvPicPr>
              <p:blipFill>
                <a:blip r:embed="rId4" cstate="print"/>
                <a:stretch>
                  <a:fillRect/>
                </a:stretch>
              </p:blipFill>
              <p:spPr bwMode="gray">
                <a:xfrm>
                  <a:off x="3728393" y="4175535"/>
                  <a:ext cx="417163" cy="341314"/>
                </a:xfrm>
                <a:prstGeom prst="rect">
                  <a:avLst/>
                </a:prstGeom>
              </p:spPr>
            </p:pic>
            <p:sp>
              <p:nvSpPr>
                <p:cNvPr id="172" name="Freeform 159">
                  <a:extLst>
                    <a:ext uri="{FF2B5EF4-FFF2-40B4-BE49-F238E27FC236}">
                      <a16:creationId xmlns:a16="http://schemas.microsoft.com/office/drawing/2014/main" id="{05E79146-FC2B-491A-9B44-78F881DA7EC3}"/>
                    </a:ext>
                  </a:extLst>
                </p:cNvPr>
                <p:cNvSpPr/>
                <p:nvPr/>
              </p:nvSpPr>
              <p:spPr bwMode="gray">
                <a:xfrm flipH="1">
                  <a:off x="2736589" y="5253616"/>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144000" tIns="144000" rIns="144000" rtlCol="0" anchor="ctr">
                  <a:noAutofit/>
                </a:bodyPr>
                <a:lstStyle/>
                <a:p>
                  <a:pPr algn="ctr" fontAlgn="ctr"/>
                  <a:r>
                    <a:rPr lang="en-US" sz="1050" dirty="0">
                      <a:solidFill>
                        <a:srgbClr val="000000"/>
                      </a:solidFill>
                      <a:latin typeface="Huawei Sans" panose="020C0503030203020204" pitchFamily="34" charset="0"/>
                    </a:rPr>
                    <a:t>Branch site</a:t>
                  </a:r>
                </a:p>
              </p:txBody>
            </p:sp>
            <p:pic>
              <p:nvPicPr>
                <p:cNvPr id="173" name="图片 31">
                  <a:extLst>
                    <a:ext uri="{FF2B5EF4-FFF2-40B4-BE49-F238E27FC236}">
                      <a16:creationId xmlns:a16="http://schemas.microsoft.com/office/drawing/2014/main" id="{581DA1A0-D878-490D-884A-F1A9A21F21B4}"/>
                    </a:ext>
                  </a:extLst>
                </p:cNvPr>
                <p:cNvPicPr>
                  <a:picLocks noChangeAspect="1"/>
                </p:cNvPicPr>
                <p:nvPr/>
              </p:nvPicPr>
              <p:blipFill>
                <a:blip r:embed="rId3"/>
                <a:stretch>
                  <a:fillRect/>
                </a:stretch>
              </p:blipFill>
              <p:spPr bwMode="gray">
                <a:xfrm>
                  <a:off x="3486415" y="5376860"/>
                  <a:ext cx="466668" cy="389308"/>
                </a:xfrm>
                <a:prstGeom prst="rect">
                  <a:avLst/>
                </a:prstGeom>
              </p:spPr>
            </p:pic>
            <p:pic>
              <p:nvPicPr>
                <p:cNvPr id="174" name="图片 51" descr="交换机.png">
                  <a:extLst>
                    <a:ext uri="{FF2B5EF4-FFF2-40B4-BE49-F238E27FC236}">
                      <a16:creationId xmlns:a16="http://schemas.microsoft.com/office/drawing/2014/main" id="{BD1FE718-3270-4455-96A2-A619AC63F8C8}"/>
                    </a:ext>
                  </a:extLst>
                </p:cNvPr>
                <p:cNvPicPr>
                  <a:picLocks noChangeAspect="1"/>
                </p:cNvPicPr>
                <p:nvPr/>
              </p:nvPicPr>
              <p:blipFill>
                <a:blip r:embed="rId4" cstate="print"/>
                <a:stretch>
                  <a:fillRect/>
                </a:stretch>
              </p:blipFill>
              <p:spPr bwMode="gray">
                <a:xfrm>
                  <a:off x="2981476" y="5035546"/>
                  <a:ext cx="417163" cy="341314"/>
                </a:xfrm>
                <a:prstGeom prst="rect">
                  <a:avLst/>
                </a:prstGeom>
              </p:spPr>
            </p:pic>
            <p:sp>
              <p:nvSpPr>
                <p:cNvPr id="175" name="Freeform 159">
                  <a:extLst>
                    <a:ext uri="{FF2B5EF4-FFF2-40B4-BE49-F238E27FC236}">
                      <a16:creationId xmlns:a16="http://schemas.microsoft.com/office/drawing/2014/main" id="{26985130-21D1-4806-8C98-B965817CD32B}"/>
                    </a:ext>
                  </a:extLst>
                </p:cNvPr>
                <p:cNvSpPr/>
                <p:nvPr/>
              </p:nvSpPr>
              <p:spPr bwMode="gray">
                <a:xfrm flipH="1">
                  <a:off x="6732458" y="4789157"/>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r>
                    <a:rPr lang="en-US" sz="1100" dirty="0">
                      <a:solidFill>
                        <a:schemeClr val="tx1"/>
                      </a:solidFill>
                      <a:latin typeface="Huawei Sans" panose="020C0503030203020204" pitchFamily="34" charset="0"/>
                    </a:rPr>
                    <a:t>HQ</a:t>
                  </a:r>
                  <a:endParaRPr lang="en-US" sz="1100" dirty="0">
                    <a:solidFill>
                      <a:schemeClr val="tx1"/>
                    </a:solidFill>
                    <a:latin typeface="Huawei Sans" panose="020C0503030203020204" pitchFamily="34" charset="0"/>
                    <a:ea typeface="方正兰亭黑简体" panose="02000000000000000000" pitchFamily="2" charset="-122"/>
                  </a:endParaRPr>
                </a:p>
              </p:txBody>
            </p:sp>
            <p:pic>
              <p:nvPicPr>
                <p:cNvPr id="176" name="图片 25">
                  <a:extLst>
                    <a:ext uri="{FF2B5EF4-FFF2-40B4-BE49-F238E27FC236}">
                      <a16:creationId xmlns:a16="http://schemas.microsoft.com/office/drawing/2014/main" id="{E5F19A49-08F0-49D7-83D7-1B0C9DC10CB3}"/>
                    </a:ext>
                  </a:extLst>
                </p:cNvPr>
                <p:cNvPicPr>
                  <a:picLocks noChangeAspect="1"/>
                </p:cNvPicPr>
                <p:nvPr/>
              </p:nvPicPr>
              <p:blipFill>
                <a:blip r:embed="rId3"/>
                <a:stretch>
                  <a:fillRect/>
                </a:stretch>
              </p:blipFill>
              <p:spPr bwMode="gray">
                <a:xfrm>
                  <a:off x="6479879" y="4909243"/>
                  <a:ext cx="466668" cy="389308"/>
                </a:xfrm>
                <a:prstGeom prst="rect">
                  <a:avLst/>
                </a:prstGeom>
              </p:spPr>
            </p:pic>
            <p:pic>
              <p:nvPicPr>
                <p:cNvPr id="177" name="图片 67">
                  <a:extLst>
                    <a:ext uri="{FF2B5EF4-FFF2-40B4-BE49-F238E27FC236}">
                      <a16:creationId xmlns:a16="http://schemas.microsoft.com/office/drawing/2014/main" id="{10730D25-A6CD-4A31-A250-1E17884C9929}"/>
                    </a:ext>
                  </a:extLst>
                </p:cNvPr>
                <p:cNvPicPr>
                  <a:picLocks/>
                </p:cNvPicPr>
                <p:nvPr/>
              </p:nvPicPr>
              <p:blipFill>
                <a:blip r:embed="rId5" cstate="print">
                  <a:extLst>
                    <a:ext uri="{28A0092B-C50C-407E-A947-70E740481C1C}">
                      <a14:useLocalDpi xmlns:a14="http://schemas.microsoft.com/office/drawing/2010/main" val="0"/>
                    </a:ext>
                  </a:extLst>
                </a:blip>
                <a:stretch>
                  <a:fillRect/>
                </a:stretch>
              </p:blipFill>
              <p:spPr bwMode="gray">
                <a:xfrm>
                  <a:off x="7648173" y="5073618"/>
                  <a:ext cx="417163" cy="342074"/>
                </a:xfrm>
                <a:prstGeom prst="rect">
                  <a:avLst/>
                </a:prstGeom>
              </p:spPr>
            </p:pic>
            <p:pic>
              <p:nvPicPr>
                <p:cNvPr id="178" name="图片 14" descr="交换机.png">
                  <a:extLst>
                    <a:ext uri="{FF2B5EF4-FFF2-40B4-BE49-F238E27FC236}">
                      <a16:creationId xmlns:a16="http://schemas.microsoft.com/office/drawing/2014/main" id="{BD261210-7305-468E-B2C0-FD3A8C09FCB3}"/>
                    </a:ext>
                  </a:extLst>
                </p:cNvPr>
                <p:cNvPicPr>
                  <a:picLocks noChangeAspect="1"/>
                </p:cNvPicPr>
                <p:nvPr/>
              </p:nvPicPr>
              <p:blipFill>
                <a:blip r:embed="rId6" cstate="print"/>
                <a:stretch>
                  <a:fillRect/>
                </a:stretch>
              </p:blipFill>
              <p:spPr bwMode="gray">
                <a:xfrm>
                  <a:off x="7369868" y="4609439"/>
                  <a:ext cx="420077" cy="343698"/>
                </a:xfrm>
                <a:prstGeom prst="rect">
                  <a:avLst/>
                </a:prstGeom>
              </p:spPr>
            </p:pic>
            <p:sp>
              <p:nvSpPr>
                <p:cNvPr id="179" name="Freeform 159">
                  <a:extLst>
                    <a:ext uri="{FF2B5EF4-FFF2-40B4-BE49-F238E27FC236}">
                      <a16:creationId xmlns:a16="http://schemas.microsoft.com/office/drawing/2014/main" id="{DA419E71-62A3-40CA-B8BE-E97478395F06}"/>
                    </a:ext>
                  </a:extLst>
                </p:cNvPr>
                <p:cNvSpPr/>
                <p:nvPr/>
              </p:nvSpPr>
              <p:spPr bwMode="gray">
                <a:xfrm flipH="1">
                  <a:off x="4872036" y="3938493"/>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144000" tIns="144000" rIns="144000" rtlCol="0" anchor="ctr">
                  <a:noAutofit/>
                </a:bodyPr>
                <a:lstStyle/>
                <a:p>
                  <a:pPr algn="ctr" fontAlgn="ctr"/>
                  <a:r>
                    <a:rPr lang="en-US" sz="1050" dirty="0">
                      <a:solidFill>
                        <a:srgbClr val="000000"/>
                      </a:solidFill>
                      <a:latin typeface="Huawei Sans" panose="020C0503030203020204" pitchFamily="34" charset="0"/>
                    </a:rPr>
                    <a:t>Branch site</a:t>
                  </a:r>
                </a:p>
              </p:txBody>
            </p:sp>
            <p:pic>
              <p:nvPicPr>
                <p:cNvPr id="180" name="图片 31">
                  <a:extLst>
                    <a:ext uri="{FF2B5EF4-FFF2-40B4-BE49-F238E27FC236}">
                      <a16:creationId xmlns:a16="http://schemas.microsoft.com/office/drawing/2014/main" id="{75F11FF2-B9A3-4446-B8C1-821C7891AA22}"/>
                    </a:ext>
                  </a:extLst>
                </p:cNvPr>
                <p:cNvPicPr>
                  <a:picLocks noChangeAspect="1"/>
                </p:cNvPicPr>
                <p:nvPr/>
              </p:nvPicPr>
              <p:blipFill>
                <a:blip r:embed="rId3"/>
                <a:stretch>
                  <a:fillRect/>
                </a:stretch>
              </p:blipFill>
              <p:spPr bwMode="gray">
                <a:xfrm>
                  <a:off x="5621862" y="4061737"/>
                  <a:ext cx="466668" cy="389308"/>
                </a:xfrm>
                <a:prstGeom prst="rect">
                  <a:avLst/>
                </a:prstGeom>
              </p:spPr>
            </p:pic>
            <p:pic>
              <p:nvPicPr>
                <p:cNvPr id="181" name="图片 51" descr="交换机.png">
                  <a:extLst>
                    <a:ext uri="{FF2B5EF4-FFF2-40B4-BE49-F238E27FC236}">
                      <a16:creationId xmlns:a16="http://schemas.microsoft.com/office/drawing/2014/main" id="{969856A2-1AD8-430F-B431-3A725E729AEC}"/>
                    </a:ext>
                  </a:extLst>
                </p:cNvPr>
                <p:cNvPicPr>
                  <a:picLocks noChangeAspect="1"/>
                </p:cNvPicPr>
                <p:nvPr/>
              </p:nvPicPr>
              <p:blipFill>
                <a:blip r:embed="rId4" cstate="print"/>
                <a:stretch>
                  <a:fillRect/>
                </a:stretch>
              </p:blipFill>
              <p:spPr bwMode="gray">
                <a:xfrm>
                  <a:off x="4599068" y="3918545"/>
                  <a:ext cx="417163" cy="341314"/>
                </a:xfrm>
                <a:prstGeom prst="rect">
                  <a:avLst/>
                </a:prstGeom>
              </p:spPr>
            </p:pic>
            <p:sp>
              <p:nvSpPr>
                <p:cNvPr id="182" name="TextBox 181">
                  <a:extLst>
                    <a:ext uri="{FF2B5EF4-FFF2-40B4-BE49-F238E27FC236}">
                      <a16:creationId xmlns:a16="http://schemas.microsoft.com/office/drawing/2014/main" id="{0F412EA6-EA29-4F7C-B6F9-1439B380D942}"/>
                    </a:ext>
                  </a:extLst>
                </p:cNvPr>
                <p:cNvSpPr txBox="1"/>
                <p:nvPr/>
              </p:nvSpPr>
              <p:spPr bwMode="gray">
                <a:xfrm>
                  <a:off x="5986801" y="5713515"/>
                  <a:ext cx="2589170" cy="276999"/>
                </a:xfrm>
                <a:prstGeom prst="rect">
                  <a:avLst/>
                </a:prstGeom>
                <a:noFill/>
              </p:spPr>
              <p:txBody>
                <a:bodyPr wrap="none" rtlCol="0">
                  <a:spAutoFit/>
                </a:bodyPr>
                <a:lstStyle/>
                <a:p>
                  <a:pPr fontAlgn="ctr"/>
                  <a:r>
                    <a:rPr lang="en-US" sz="1200" b="1" dirty="0">
                      <a:latin typeface="Huawei Sans" panose="020C0503030203020204" pitchFamily="34" charset="0"/>
                    </a:rPr>
                    <a:t>Enterprise WAN interconnection</a:t>
                  </a:r>
                </a:p>
              </p:txBody>
            </p:sp>
            <p:cxnSp>
              <p:nvCxnSpPr>
                <p:cNvPr id="183" name="直接箭头连接符 84">
                  <a:extLst>
                    <a:ext uri="{FF2B5EF4-FFF2-40B4-BE49-F238E27FC236}">
                      <a16:creationId xmlns:a16="http://schemas.microsoft.com/office/drawing/2014/main" id="{CFE8F3CC-6C4E-4862-BD76-07CDB097CCC3}"/>
                    </a:ext>
                  </a:extLst>
                </p:cNvPr>
                <p:cNvCxnSpPr>
                  <a:cxnSpLocks/>
                  <a:stCxn id="168" idx="2"/>
                  <a:endCxn id="170" idx="0"/>
                </p:cNvCxnSpPr>
                <p:nvPr/>
              </p:nvCxnSpPr>
              <p:spPr bwMode="gray">
                <a:xfrm flipH="1">
                  <a:off x="4466666" y="2941585"/>
                  <a:ext cx="571241" cy="1575264"/>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cxnSp>
              <p:nvCxnSpPr>
                <p:cNvPr id="184" name="直接箭头连接符 84">
                  <a:extLst>
                    <a:ext uri="{FF2B5EF4-FFF2-40B4-BE49-F238E27FC236}">
                      <a16:creationId xmlns:a16="http://schemas.microsoft.com/office/drawing/2014/main" id="{74FB86A7-CFD5-450E-876E-AB9473B02955}"/>
                    </a:ext>
                  </a:extLst>
                </p:cNvPr>
                <p:cNvCxnSpPr>
                  <a:cxnSpLocks/>
                  <a:stCxn id="168" idx="2"/>
                  <a:endCxn id="173" idx="0"/>
                </p:cNvCxnSpPr>
                <p:nvPr/>
              </p:nvCxnSpPr>
              <p:spPr bwMode="gray">
                <a:xfrm flipH="1">
                  <a:off x="3719749" y="2941585"/>
                  <a:ext cx="1318158" cy="2435275"/>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cxnSp>
              <p:nvCxnSpPr>
                <p:cNvPr id="188" name="直接箭头连接符 84">
                  <a:extLst>
                    <a:ext uri="{FF2B5EF4-FFF2-40B4-BE49-F238E27FC236}">
                      <a16:creationId xmlns:a16="http://schemas.microsoft.com/office/drawing/2014/main" id="{48B0D43B-FE1A-48AD-B0E2-AAA7E5F401B1}"/>
                    </a:ext>
                  </a:extLst>
                </p:cNvPr>
                <p:cNvCxnSpPr>
                  <a:cxnSpLocks/>
                  <a:stCxn id="168" idx="2"/>
                  <a:endCxn id="176" idx="0"/>
                </p:cNvCxnSpPr>
                <p:nvPr/>
              </p:nvCxnSpPr>
              <p:spPr bwMode="gray">
                <a:xfrm>
                  <a:off x="5037907" y="2941585"/>
                  <a:ext cx="1675306" cy="1967658"/>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90" name="Rectangle 189">
                  <a:extLst>
                    <a:ext uri="{FF2B5EF4-FFF2-40B4-BE49-F238E27FC236}">
                      <a16:creationId xmlns:a16="http://schemas.microsoft.com/office/drawing/2014/main" id="{F481CA68-94A7-425D-918E-A27D061C2FA7}"/>
                    </a:ext>
                  </a:extLst>
                </p:cNvPr>
                <p:cNvSpPr/>
                <p:nvPr/>
              </p:nvSpPr>
              <p:spPr bwMode="gray">
                <a:xfrm>
                  <a:off x="4531639" y="3302884"/>
                  <a:ext cx="1164980" cy="286327"/>
                </a:xfrm>
                <a:prstGeom prst="rect">
                  <a:avLst/>
                </a:prstGeom>
                <a:solidFill>
                  <a:srgbClr val="30B5C5"/>
                </a:solidFill>
                <a:ln>
                  <a:solidFill>
                    <a:srgbClr val="30B5C5"/>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fontAlgn="ctr"/>
                  <a:r>
                    <a:rPr lang="en-US" sz="1100" dirty="0">
                      <a:latin typeface="Huawei Sans" panose="020C0503030203020204" pitchFamily="34" charset="0"/>
                    </a:rPr>
                    <a:t>Provision services</a:t>
                  </a:r>
                  <a:endParaRPr lang="en-US" sz="1100" dirty="0">
                    <a:latin typeface="Huawei Sans" panose="020C0503030203020204" pitchFamily="34" charset="0"/>
                    <a:ea typeface="方正兰亭黑简体" panose="02000000000000000000" pitchFamily="2" charset="-122"/>
                  </a:endParaRPr>
                </a:p>
              </p:txBody>
            </p:sp>
          </p:grpSp>
          <p:sp>
            <p:nvSpPr>
              <p:cNvPr id="159" name="Can 41">
                <a:extLst>
                  <a:ext uri="{FF2B5EF4-FFF2-40B4-BE49-F238E27FC236}">
                    <a16:creationId xmlns:a16="http://schemas.microsoft.com/office/drawing/2014/main" id="{86CC5E1A-A13F-4761-B092-27E3B1FEEF45}"/>
                  </a:ext>
                </a:extLst>
              </p:cNvPr>
              <p:cNvSpPr/>
              <p:nvPr/>
            </p:nvSpPr>
            <p:spPr bwMode="gray">
              <a:xfrm rot="4765598">
                <a:off x="7306860" y="4134589"/>
                <a:ext cx="166846" cy="2602133"/>
              </a:xfrm>
              <a:prstGeom prst="can">
                <a:avLst>
                  <a:gd name="adj" fmla="val 55435"/>
                </a:avLst>
              </a:prstGeom>
              <a:solidFill>
                <a:srgbClr val="FFF2CC"/>
              </a:solidFill>
              <a:ln w="12700">
                <a:solidFill>
                  <a:srgbClr val="FFD1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solidFill>
                    <a:schemeClr val="lt1"/>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60" name="TextBox 159">
                <a:extLst>
                  <a:ext uri="{FF2B5EF4-FFF2-40B4-BE49-F238E27FC236}">
                    <a16:creationId xmlns:a16="http://schemas.microsoft.com/office/drawing/2014/main" id="{BA06A5B5-C6FF-45E8-AFEC-73FC5BCE6D25}"/>
                  </a:ext>
                </a:extLst>
              </p:cNvPr>
              <p:cNvSpPr txBox="1"/>
              <p:nvPr/>
            </p:nvSpPr>
            <p:spPr bwMode="gray">
              <a:xfrm rot="20992814">
                <a:off x="6744224" y="5306106"/>
                <a:ext cx="1226638" cy="253916"/>
              </a:xfrm>
              <a:prstGeom prst="rect">
                <a:avLst/>
              </a:prstGeom>
              <a:noFill/>
            </p:spPr>
            <p:txBody>
              <a:bodyPr wrap="square" rtlCol="0">
                <a:spAutoFit/>
              </a:bodyPr>
              <a:lstStyle/>
              <a:p>
                <a:pPr fontAlgn="ctr"/>
                <a:r>
                  <a:rPr lang="en-US" sz="1050" dirty="0">
                    <a:latin typeface="Huawei Sans" panose="020C0503030203020204" pitchFamily="34" charset="0"/>
                  </a:rPr>
                  <a:t>IP overlay tunnel</a:t>
                </a:r>
                <a:endParaRPr lang="en-US" sz="1050" dirty="0">
                  <a:latin typeface="Huawei Sans" panose="020C0503030203020204" pitchFamily="34" charset="0"/>
                  <a:ea typeface="方正兰亭黑简体" panose="02000000000000000000" pitchFamily="2" charset="-122"/>
                </a:endParaRPr>
              </a:p>
            </p:txBody>
          </p:sp>
          <p:sp>
            <p:nvSpPr>
              <p:cNvPr id="161" name="Can 41">
                <a:extLst>
                  <a:ext uri="{FF2B5EF4-FFF2-40B4-BE49-F238E27FC236}">
                    <a16:creationId xmlns:a16="http://schemas.microsoft.com/office/drawing/2014/main" id="{0FDF3ED5-7538-435F-819D-2D971CA447F2}"/>
                  </a:ext>
                </a:extLst>
              </p:cNvPr>
              <p:cNvSpPr/>
              <p:nvPr/>
            </p:nvSpPr>
            <p:spPr bwMode="gray">
              <a:xfrm rot="6158787">
                <a:off x="7676439" y="4047725"/>
                <a:ext cx="166846" cy="1854359"/>
              </a:xfrm>
              <a:prstGeom prst="can">
                <a:avLst>
                  <a:gd name="adj" fmla="val 55435"/>
                </a:avLst>
              </a:prstGeom>
              <a:solidFill>
                <a:srgbClr val="FFF2CC"/>
              </a:solidFill>
              <a:ln w="12700">
                <a:solidFill>
                  <a:srgbClr val="FFD1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solidFill>
                    <a:schemeClr val="lt1"/>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62" name="TextBox 161">
                <a:extLst>
                  <a:ext uri="{FF2B5EF4-FFF2-40B4-BE49-F238E27FC236}">
                    <a16:creationId xmlns:a16="http://schemas.microsoft.com/office/drawing/2014/main" id="{44CE28B8-F06A-4CE6-A879-E83000A67AB7}"/>
                  </a:ext>
                </a:extLst>
              </p:cNvPr>
              <p:cNvSpPr txBox="1"/>
              <p:nvPr/>
            </p:nvSpPr>
            <p:spPr bwMode="gray">
              <a:xfrm rot="786003">
                <a:off x="7158998" y="4839902"/>
                <a:ext cx="1226638" cy="253916"/>
              </a:xfrm>
              <a:prstGeom prst="rect">
                <a:avLst/>
              </a:prstGeom>
              <a:noFill/>
            </p:spPr>
            <p:txBody>
              <a:bodyPr wrap="square" rtlCol="0">
                <a:spAutoFit/>
              </a:bodyPr>
              <a:lstStyle/>
              <a:p>
                <a:pPr fontAlgn="ctr"/>
                <a:r>
                  <a:rPr lang="en-US" sz="1050" dirty="0">
                    <a:latin typeface="Huawei Sans" panose="020C0503030203020204" pitchFamily="34" charset="0"/>
                  </a:rPr>
                  <a:t>IP overlay tunnel</a:t>
                </a:r>
                <a:endParaRPr lang="en-US" sz="1050" dirty="0">
                  <a:latin typeface="Huawei Sans" panose="020C0503030203020204" pitchFamily="34" charset="0"/>
                  <a:ea typeface="方正兰亭黑简体" panose="02000000000000000000" pitchFamily="2" charset="-122"/>
                </a:endParaRPr>
              </a:p>
            </p:txBody>
          </p:sp>
          <p:sp>
            <p:nvSpPr>
              <p:cNvPr id="163" name="Can 41">
                <a:extLst>
                  <a:ext uri="{FF2B5EF4-FFF2-40B4-BE49-F238E27FC236}">
                    <a16:creationId xmlns:a16="http://schemas.microsoft.com/office/drawing/2014/main" id="{92D3D5D0-AE76-4301-8040-01E8AE5DFE42}"/>
                  </a:ext>
                </a:extLst>
              </p:cNvPr>
              <p:cNvSpPr/>
              <p:nvPr/>
            </p:nvSpPr>
            <p:spPr bwMode="gray">
              <a:xfrm rot="8163254">
                <a:off x="8188280" y="4106616"/>
                <a:ext cx="166846" cy="1194575"/>
              </a:xfrm>
              <a:prstGeom prst="can">
                <a:avLst>
                  <a:gd name="adj" fmla="val 55435"/>
                </a:avLst>
              </a:prstGeom>
              <a:solidFill>
                <a:srgbClr val="FFF2CC"/>
              </a:solidFill>
              <a:ln w="12700">
                <a:solidFill>
                  <a:srgbClr val="FFD1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solidFill>
                    <a:schemeClr val="lt1"/>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64" name="TextBox 163">
                <a:extLst>
                  <a:ext uri="{FF2B5EF4-FFF2-40B4-BE49-F238E27FC236}">
                    <a16:creationId xmlns:a16="http://schemas.microsoft.com/office/drawing/2014/main" id="{B00E6790-1A7D-4537-A65D-E376D284AE86}"/>
                  </a:ext>
                </a:extLst>
              </p:cNvPr>
              <p:cNvSpPr txBox="1"/>
              <p:nvPr/>
            </p:nvSpPr>
            <p:spPr bwMode="gray">
              <a:xfrm rot="2790470">
                <a:off x="7628444" y="4546754"/>
                <a:ext cx="1226638" cy="253916"/>
              </a:xfrm>
              <a:prstGeom prst="rect">
                <a:avLst/>
              </a:prstGeom>
              <a:noFill/>
            </p:spPr>
            <p:txBody>
              <a:bodyPr wrap="square" rtlCol="0">
                <a:spAutoFit/>
              </a:bodyPr>
              <a:lstStyle/>
              <a:p>
                <a:pPr fontAlgn="ctr"/>
                <a:r>
                  <a:rPr lang="en-US" sz="1050" dirty="0">
                    <a:latin typeface="Huawei Sans" panose="020C0503030203020204" pitchFamily="34" charset="0"/>
                  </a:rPr>
                  <a:t>IP overlay tunnel</a:t>
                </a:r>
                <a:endParaRPr lang="en-US" sz="1050" dirty="0">
                  <a:latin typeface="Huawei Sans" panose="020C0503030203020204" pitchFamily="34" charset="0"/>
                  <a:ea typeface="方正兰亭黑简体" panose="02000000000000000000" pitchFamily="2" charset="-122"/>
                </a:endParaRPr>
              </a:p>
            </p:txBody>
          </p:sp>
        </p:grpSp>
        <p:sp>
          <p:nvSpPr>
            <p:cNvPr id="191" name="Freeform 96">
              <a:extLst>
                <a:ext uri="{FF2B5EF4-FFF2-40B4-BE49-F238E27FC236}">
                  <a16:creationId xmlns:a16="http://schemas.microsoft.com/office/drawing/2014/main" id="{6368F1DF-AE69-4208-B0CC-4892420BAEBD}"/>
                </a:ext>
              </a:extLst>
            </p:cNvPr>
            <p:cNvSpPr>
              <a:spLocks noEditPoints="1"/>
            </p:cNvSpPr>
            <p:nvPr/>
          </p:nvSpPr>
          <p:spPr bwMode="gray">
            <a:xfrm>
              <a:off x="10143351" y="1985389"/>
              <a:ext cx="613673" cy="549080"/>
            </a:xfrm>
            <a:custGeom>
              <a:avLst/>
              <a:gdLst/>
              <a:ahLst/>
              <a:cxnLst>
                <a:cxn ang="0">
                  <a:pos x="729" y="133"/>
                </a:cxn>
                <a:cxn ang="0">
                  <a:pos x="562" y="94"/>
                </a:cxn>
                <a:cxn ang="0">
                  <a:pos x="542" y="313"/>
                </a:cxn>
                <a:cxn ang="0">
                  <a:pos x="775" y="449"/>
                </a:cxn>
                <a:cxn ang="0">
                  <a:pos x="752" y="316"/>
                </a:cxn>
                <a:cxn ang="0">
                  <a:pos x="863" y="449"/>
                </a:cxn>
                <a:cxn ang="0">
                  <a:pos x="725" y="229"/>
                </a:cxn>
                <a:cxn ang="0">
                  <a:pos x="653" y="281"/>
                </a:cxn>
                <a:cxn ang="0">
                  <a:pos x="646" y="221"/>
                </a:cxn>
                <a:cxn ang="0">
                  <a:pos x="638" y="281"/>
                </a:cxn>
                <a:cxn ang="0">
                  <a:pos x="567" y="229"/>
                </a:cxn>
                <a:cxn ang="0">
                  <a:pos x="428" y="449"/>
                </a:cxn>
                <a:cxn ang="0">
                  <a:pos x="542" y="313"/>
                </a:cxn>
                <a:cxn ang="0">
                  <a:pos x="415" y="513"/>
                </a:cxn>
                <a:cxn ang="0">
                  <a:pos x="909" y="459"/>
                </a:cxn>
                <a:cxn ang="0">
                  <a:pos x="312" y="211"/>
                </a:cxn>
                <a:cxn ang="0">
                  <a:pos x="278" y="203"/>
                </a:cxn>
                <a:cxn ang="0">
                  <a:pos x="121" y="203"/>
                </a:cxn>
                <a:cxn ang="0">
                  <a:pos x="28" y="287"/>
                </a:cxn>
                <a:cxn ang="0">
                  <a:pos x="3" y="556"/>
                </a:cxn>
                <a:cxn ang="0">
                  <a:pos x="37" y="586"/>
                </a:cxn>
                <a:cxn ang="0">
                  <a:pos x="64" y="479"/>
                </a:cxn>
                <a:cxn ang="0">
                  <a:pos x="92" y="899"/>
                </a:cxn>
                <a:cxn ang="0">
                  <a:pos x="191" y="899"/>
                </a:cxn>
                <a:cxn ang="0">
                  <a:pos x="210" y="538"/>
                </a:cxn>
                <a:cxn ang="0">
                  <a:pos x="259" y="949"/>
                </a:cxn>
                <a:cxn ang="0">
                  <a:pos x="309" y="299"/>
                </a:cxn>
                <a:cxn ang="0">
                  <a:pos x="336" y="479"/>
                </a:cxn>
                <a:cxn ang="0">
                  <a:pos x="364" y="586"/>
                </a:cxn>
                <a:cxn ang="0">
                  <a:pos x="398" y="556"/>
                </a:cxn>
                <a:cxn ang="0">
                  <a:pos x="355" y="251"/>
                </a:cxn>
                <a:cxn ang="0">
                  <a:pos x="200" y="180"/>
                </a:cxn>
                <a:cxn ang="0">
                  <a:pos x="200" y="0"/>
                </a:cxn>
                <a:cxn ang="0">
                  <a:pos x="200" y="180"/>
                </a:cxn>
              </a:cxnLst>
              <a:rect l="0" t="0" r="r" b="b"/>
              <a:pathLst>
                <a:path w="909" h="949">
                  <a:moveTo>
                    <a:pt x="626" y="197"/>
                  </a:moveTo>
                  <a:cubicBezTo>
                    <a:pt x="672" y="208"/>
                    <a:pt x="719" y="179"/>
                    <a:pt x="729" y="133"/>
                  </a:cubicBezTo>
                  <a:cubicBezTo>
                    <a:pt x="740" y="87"/>
                    <a:pt x="711" y="40"/>
                    <a:pt x="665" y="30"/>
                  </a:cubicBezTo>
                  <a:cubicBezTo>
                    <a:pt x="619" y="19"/>
                    <a:pt x="573" y="48"/>
                    <a:pt x="562" y="94"/>
                  </a:cubicBezTo>
                  <a:cubicBezTo>
                    <a:pt x="551" y="140"/>
                    <a:pt x="580" y="186"/>
                    <a:pt x="626" y="197"/>
                  </a:cubicBezTo>
                  <a:close/>
                  <a:moveTo>
                    <a:pt x="542" y="313"/>
                  </a:moveTo>
                  <a:cubicBezTo>
                    <a:pt x="516" y="449"/>
                    <a:pt x="516" y="449"/>
                    <a:pt x="516" y="449"/>
                  </a:cubicBezTo>
                  <a:cubicBezTo>
                    <a:pt x="775" y="449"/>
                    <a:pt x="775" y="449"/>
                    <a:pt x="775" y="449"/>
                  </a:cubicBezTo>
                  <a:cubicBezTo>
                    <a:pt x="749" y="313"/>
                    <a:pt x="749" y="313"/>
                    <a:pt x="749" y="313"/>
                  </a:cubicBezTo>
                  <a:cubicBezTo>
                    <a:pt x="750" y="314"/>
                    <a:pt x="751" y="315"/>
                    <a:pt x="752" y="316"/>
                  </a:cubicBezTo>
                  <a:cubicBezTo>
                    <a:pt x="771" y="341"/>
                    <a:pt x="793" y="382"/>
                    <a:pt x="810" y="449"/>
                  </a:cubicBezTo>
                  <a:cubicBezTo>
                    <a:pt x="863" y="449"/>
                    <a:pt x="863" y="449"/>
                    <a:pt x="863" y="449"/>
                  </a:cubicBezTo>
                  <a:cubicBezTo>
                    <a:pt x="843" y="359"/>
                    <a:pt x="812" y="305"/>
                    <a:pt x="782" y="272"/>
                  </a:cubicBezTo>
                  <a:cubicBezTo>
                    <a:pt x="761" y="247"/>
                    <a:pt x="740" y="235"/>
                    <a:pt x="725" y="229"/>
                  </a:cubicBezTo>
                  <a:cubicBezTo>
                    <a:pt x="665" y="328"/>
                    <a:pt x="665" y="328"/>
                    <a:pt x="665" y="328"/>
                  </a:cubicBezTo>
                  <a:cubicBezTo>
                    <a:pt x="653" y="281"/>
                    <a:pt x="653" y="281"/>
                    <a:pt x="653" y="281"/>
                  </a:cubicBezTo>
                  <a:cubicBezTo>
                    <a:pt x="688" y="224"/>
                    <a:pt x="688" y="224"/>
                    <a:pt x="688" y="224"/>
                  </a:cubicBezTo>
                  <a:cubicBezTo>
                    <a:pt x="676" y="223"/>
                    <a:pt x="662" y="221"/>
                    <a:pt x="646" y="221"/>
                  </a:cubicBezTo>
                  <a:cubicBezTo>
                    <a:pt x="629" y="221"/>
                    <a:pt x="615" y="223"/>
                    <a:pt x="603" y="224"/>
                  </a:cubicBezTo>
                  <a:cubicBezTo>
                    <a:pt x="638" y="281"/>
                    <a:pt x="638" y="281"/>
                    <a:pt x="638" y="281"/>
                  </a:cubicBezTo>
                  <a:cubicBezTo>
                    <a:pt x="626" y="328"/>
                    <a:pt x="626" y="328"/>
                    <a:pt x="626" y="328"/>
                  </a:cubicBezTo>
                  <a:cubicBezTo>
                    <a:pt x="567" y="229"/>
                    <a:pt x="567" y="229"/>
                    <a:pt x="567" y="229"/>
                  </a:cubicBezTo>
                  <a:cubicBezTo>
                    <a:pt x="552" y="235"/>
                    <a:pt x="531" y="247"/>
                    <a:pt x="509" y="272"/>
                  </a:cubicBezTo>
                  <a:cubicBezTo>
                    <a:pt x="479" y="305"/>
                    <a:pt x="448" y="359"/>
                    <a:pt x="428" y="449"/>
                  </a:cubicBezTo>
                  <a:cubicBezTo>
                    <a:pt x="481" y="449"/>
                    <a:pt x="481" y="449"/>
                    <a:pt x="481" y="449"/>
                  </a:cubicBezTo>
                  <a:cubicBezTo>
                    <a:pt x="499" y="380"/>
                    <a:pt x="522" y="338"/>
                    <a:pt x="542" y="313"/>
                  </a:cubicBezTo>
                  <a:close/>
                  <a:moveTo>
                    <a:pt x="415" y="459"/>
                  </a:moveTo>
                  <a:cubicBezTo>
                    <a:pt x="415" y="513"/>
                    <a:pt x="415" y="513"/>
                    <a:pt x="415" y="513"/>
                  </a:cubicBezTo>
                  <a:cubicBezTo>
                    <a:pt x="909" y="513"/>
                    <a:pt x="909" y="513"/>
                    <a:pt x="909" y="513"/>
                  </a:cubicBezTo>
                  <a:cubicBezTo>
                    <a:pt x="909" y="459"/>
                    <a:pt x="909" y="459"/>
                    <a:pt x="909" y="459"/>
                  </a:cubicBezTo>
                  <a:lnTo>
                    <a:pt x="415" y="459"/>
                  </a:lnTo>
                  <a:close/>
                  <a:moveTo>
                    <a:pt x="312" y="211"/>
                  </a:moveTo>
                  <a:cubicBezTo>
                    <a:pt x="299" y="205"/>
                    <a:pt x="287" y="203"/>
                    <a:pt x="280" y="203"/>
                  </a:cubicBezTo>
                  <a:cubicBezTo>
                    <a:pt x="279" y="203"/>
                    <a:pt x="278" y="203"/>
                    <a:pt x="278" y="203"/>
                  </a:cubicBezTo>
                  <a:cubicBezTo>
                    <a:pt x="123" y="203"/>
                    <a:pt x="123" y="203"/>
                    <a:pt x="123" y="203"/>
                  </a:cubicBezTo>
                  <a:cubicBezTo>
                    <a:pt x="122" y="203"/>
                    <a:pt x="122" y="203"/>
                    <a:pt x="121" y="203"/>
                  </a:cubicBezTo>
                  <a:cubicBezTo>
                    <a:pt x="114" y="203"/>
                    <a:pt x="102" y="205"/>
                    <a:pt x="89" y="211"/>
                  </a:cubicBezTo>
                  <a:cubicBezTo>
                    <a:pt x="67" y="222"/>
                    <a:pt x="44" y="245"/>
                    <a:pt x="28" y="287"/>
                  </a:cubicBezTo>
                  <a:cubicBezTo>
                    <a:pt x="11" y="328"/>
                    <a:pt x="0" y="388"/>
                    <a:pt x="0" y="479"/>
                  </a:cubicBezTo>
                  <a:cubicBezTo>
                    <a:pt x="0" y="502"/>
                    <a:pt x="1" y="528"/>
                    <a:pt x="3" y="556"/>
                  </a:cubicBezTo>
                  <a:cubicBezTo>
                    <a:pt x="4" y="573"/>
                    <a:pt x="18" y="586"/>
                    <a:pt x="35" y="586"/>
                  </a:cubicBezTo>
                  <a:cubicBezTo>
                    <a:pt x="35" y="586"/>
                    <a:pt x="36" y="586"/>
                    <a:pt x="37" y="586"/>
                  </a:cubicBezTo>
                  <a:cubicBezTo>
                    <a:pt x="54" y="585"/>
                    <a:pt x="68" y="570"/>
                    <a:pt x="67" y="552"/>
                  </a:cubicBezTo>
                  <a:cubicBezTo>
                    <a:pt x="65" y="525"/>
                    <a:pt x="64" y="501"/>
                    <a:pt x="64" y="479"/>
                  </a:cubicBezTo>
                  <a:cubicBezTo>
                    <a:pt x="64" y="382"/>
                    <a:pt x="78" y="328"/>
                    <a:pt x="92" y="299"/>
                  </a:cubicBezTo>
                  <a:cubicBezTo>
                    <a:pt x="92" y="899"/>
                    <a:pt x="92" y="899"/>
                    <a:pt x="92" y="899"/>
                  </a:cubicBezTo>
                  <a:cubicBezTo>
                    <a:pt x="92" y="927"/>
                    <a:pt x="114" y="949"/>
                    <a:pt x="142" y="949"/>
                  </a:cubicBezTo>
                  <a:cubicBezTo>
                    <a:pt x="169" y="949"/>
                    <a:pt x="191" y="927"/>
                    <a:pt x="191" y="899"/>
                  </a:cubicBezTo>
                  <a:cubicBezTo>
                    <a:pt x="191" y="538"/>
                    <a:pt x="191" y="538"/>
                    <a:pt x="191" y="538"/>
                  </a:cubicBezTo>
                  <a:cubicBezTo>
                    <a:pt x="210" y="538"/>
                    <a:pt x="210" y="538"/>
                    <a:pt x="210" y="538"/>
                  </a:cubicBezTo>
                  <a:cubicBezTo>
                    <a:pt x="210" y="899"/>
                    <a:pt x="210" y="899"/>
                    <a:pt x="210" y="899"/>
                  </a:cubicBezTo>
                  <a:cubicBezTo>
                    <a:pt x="210" y="927"/>
                    <a:pt x="232" y="949"/>
                    <a:pt x="259" y="949"/>
                  </a:cubicBezTo>
                  <a:cubicBezTo>
                    <a:pt x="286" y="949"/>
                    <a:pt x="309" y="927"/>
                    <a:pt x="309" y="899"/>
                  </a:cubicBezTo>
                  <a:cubicBezTo>
                    <a:pt x="309" y="299"/>
                    <a:pt x="309" y="299"/>
                    <a:pt x="309" y="299"/>
                  </a:cubicBezTo>
                  <a:cubicBezTo>
                    <a:pt x="311" y="304"/>
                    <a:pt x="313" y="310"/>
                    <a:pt x="316" y="316"/>
                  </a:cubicBezTo>
                  <a:cubicBezTo>
                    <a:pt x="327" y="348"/>
                    <a:pt x="336" y="399"/>
                    <a:pt x="336" y="479"/>
                  </a:cubicBezTo>
                  <a:cubicBezTo>
                    <a:pt x="336" y="501"/>
                    <a:pt x="336" y="525"/>
                    <a:pt x="334" y="552"/>
                  </a:cubicBezTo>
                  <a:cubicBezTo>
                    <a:pt x="333" y="570"/>
                    <a:pt x="347" y="585"/>
                    <a:pt x="364" y="586"/>
                  </a:cubicBezTo>
                  <a:cubicBezTo>
                    <a:pt x="365" y="586"/>
                    <a:pt x="366" y="586"/>
                    <a:pt x="366" y="586"/>
                  </a:cubicBezTo>
                  <a:cubicBezTo>
                    <a:pt x="383" y="586"/>
                    <a:pt x="397" y="573"/>
                    <a:pt x="398" y="556"/>
                  </a:cubicBezTo>
                  <a:cubicBezTo>
                    <a:pt x="400" y="528"/>
                    <a:pt x="400" y="502"/>
                    <a:pt x="400" y="479"/>
                  </a:cubicBezTo>
                  <a:cubicBezTo>
                    <a:pt x="400" y="358"/>
                    <a:pt x="381" y="291"/>
                    <a:pt x="355" y="251"/>
                  </a:cubicBezTo>
                  <a:cubicBezTo>
                    <a:pt x="342" y="231"/>
                    <a:pt x="326" y="219"/>
                    <a:pt x="312" y="211"/>
                  </a:cubicBezTo>
                  <a:close/>
                  <a:moveTo>
                    <a:pt x="200" y="180"/>
                  </a:moveTo>
                  <a:cubicBezTo>
                    <a:pt x="250" y="180"/>
                    <a:pt x="290" y="140"/>
                    <a:pt x="290" y="90"/>
                  </a:cubicBezTo>
                  <a:cubicBezTo>
                    <a:pt x="290" y="40"/>
                    <a:pt x="250" y="0"/>
                    <a:pt x="200" y="0"/>
                  </a:cubicBezTo>
                  <a:cubicBezTo>
                    <a:pt x="151" y="0"/>
                    <a:pt x="110" y="40"/>
                    <a:pt x="110" y="90"/>
                  </a:cubicBezTo>
                  <a:cubicBezTo>
                    <a:pt x="110" y="140"/>
                    <a:pt x="151" y="180"/>
                    <a:pt x="200" y="180"/>
                  </a:cubicBezTo>
                  <a:close/>
                </a:path>
              </a:pathLst>
            </a:custGeom>
            <a:solidFill>
              <a:srgbClr val="56C4D2"/>
            </a:solidFill>
            <a:ln w="12700" cap="flat" cmpd="sng" algn="ctr">
              <a:noFill/>
              <a:prstDash val="solid"/>
            </a:ln>
            <a:effectLst/>
          </p:spPr>
          <p:txBody>
            <a:bodyPr wrap="none" lIns="0" tIns="0" rIns="0" bIns="0" rtlCol="0" anchor="ctr"/>
            <a:lstStyle/>
            <a:p>
              <a:pPr algn="ctr" defTabSz="1218784" fontAlgn="ctr">
                <a:buClr>
                  <a:srgbClr val="CC9900"/>
                </a:buClr>
                <a:buFont typeface="Wingdings" pitchFamily="2" charset="2"/>
                <a:buChar char="n"/>
                <a:defRPr/>
              </a:pPr>
              <a:endParaRPr lang="en-US" altLang="zh-CN" sz="1100" b="1" kern="0" dirty="0">
                <a:solidFill>
                  <a:prstClr val="black"/>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92" name="矩形 47">
              <a:extLst>
                <a:ext uri="{FF2B5EF4-FFF2-40B4-BE49-F238E27FC236}">
                  <a16:creationId xmlns:a16="http://schemas.microsoft.com/office/drawing/2014/main" id="{56BD47EB-1D27-4B82-8BC1-F0662A7EBBB6}"/>
                </a:ext>
              </a:extLst>
            </p:cNvPr>
            <p:cNvSpPr/>
            <p:nvPr/>
          </p:nvSpPr>
          <p:spPr bwMode="gray">
            <a:xfrm>
              <a:off x="10120949" y="2543278"/>
              <a:ext cx="838691" cy="253916"/>
            </a:xfrm>
            <a:prstGeom prst="rect">
              <a:avLst/>
            </a:prstGeom>
          </p:spPr>
          <p:txBody>
            <a:bodyPr wrap="none">
              <a:spAutoFit/>
            </a:bodyPr>
            <a:lstStyle/>
            <a:p>
              <a:pPr algn="ctr" defTabSz="1218784" fontAlgn="ctr"/>
              <a:r>
                <a:rPr lang="en-US" sz="1050" b="1" dirty="0">
                  <a:solidFill>
                    <a:prstClr val="black"/>
                  </a:solidFill>
                  <a:latin typeface="Huawei Sans" panose="020C0503030203020204" pitchFamily="34" charset="0"/>
                </a:rPr>
                <a:t>Enterprise</a:t>
              </a:r>
              <a:endParaRPr lang="en-US" sz="1050" b="1" dirty="0">
                <a:solidFill>
                  <a:prstClr val="black"/>
                </a:solidFill>
                <a:latin typeface="Huawei Sans" panose="020C0503030203020204" pitchFamily="34" charset="0"/>
                <a:ea typeface="方正兰亭黑简体" panose="02000000000000000000" pitchFamily="2" charset="-122"/>
              </a:endParaRPr>
            </a:p>
          </p:txBody>
        </p:sp>
        <p:cxnSp>
          <p:nvCxnSpPr>
            <p:cNvPr id="193" name="直接箭头连接符 84">
              <a:extLst>
                <a:ext uri="{FF2B5EF4-FFF2-40B4-BE49-F238E27FC236}">
                  <a16:creationId xmlns:a16="http://schemas.microsoft.com/office/drawing/2014/main" id="{7879895A-E6BA-4F6A-A97C-4024F1BCADDE}"/>
                </a:ext>
              </a:extLst>
            </p:cNvPr>
            <p:cNvCxnSpPr>
              <a:cxnSpLocks/>
              <a:endCxn id="168" idx="3"/>
            </p:cNvCxnSpPr>
            <p:nvPr/>
          </p:nvCxnSpPr>
          <p:spPr bwMode="gray">
            <a:xfrm flipH="1">
              <a:off x="9127552" y="2387330"/>
              <a:ext cx="1015496" cy="6322"/>
            </a:xfrm>
            <a:prstGeom prst="straightConnector1">
              <a:avLst/>
            </a:prstGeom>
            <a:ln w="19050" cap="flat" cmpd="sng" algn="ctr">
              <a:solidFill>
                <a:srgbClr val="E28189"/>
              </a:solidFill>
              <a:prstDash val="sysDot"/>
              <a:round/>
              <a:headEnd type="none" w="med" len="med"/>
              <a:tailEnd type="triangl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94" name="Rectangle 193">
              <a:extLst>
                <a:ext uri="{FF2B5EF4-FFF2-40B4-BE49-F238E27FC236}">
                  <a16:creationId xmlns:a16="http://schemas.microsoft.com/office/drawing/2014/main" id="{1652BD6F-0D09-45C5-B5CF-A8224A24F9C8}"/>
                </a:ext>
              </a:extLst>
            </p:cNvPr>
            <p:cNvSpPr/>
            <p:nvPr/>
          </p:nvSpPr>
          <p:spPr bwMode="gray">
            <a:xfrm>
              <a:off x="9203774" y="2440157"/>
              <a:ext cx="917175" cy="360193"/>
            </a:xfrm>
            <a:prstGeom prst="rect">
              <a:avLst/>
            </a:prstGeom>
            <a:solidFill>
              <a:srgbClr val="30B5C5"/>
            </a:solidFill>
            <a:ln>
              <a:solidFill>
                <a:srgbClr val="30B5C5"/>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fontAlgn="ctr"/>
              <a:r>
                <a:rPr lang="en-US" sz="1100" dirty="0">
                  <a:latin typeface="Huawei Sans" panose="020C0503030203020204" pitchFamily="34" charset="0"/>
                </a:rPr>
                <a:t>Propose requirements</a:t>
              </a:r>
              <a:endParaRPr lang="en-US" sz="1100" dirty="0">
                <a:latin typeface="Huawei Sans" panose="020C0503030203020204" pitchFamily="34" charset="0"/>
                <a:ea typeface="方正兰亭黑简体" panose="02000000000000000000" pitchFamily="2" charset="-122"/>
              </a:endParaRPr>
            </a:p>
          </p:txBody>
        </p:sp>
      </p:grpSp>
      <p:grpSp>
        <p:nvGrpSpPr>
          <p:cNvPr id="46" name="Group 15"/>
          <p:cNvGrpSpPr/>
          <p:nvPr/>
        </p:nvGrpSpPr>
        <p:grpSpPr bwMode="gray">
          <a:xfrm>
            <a:off x="7212124" y="43303"/>
            <a:ext cx="4519218" cy="324000"/>
            <a:chOff x="6465362" y="121552"/>
            <a:chExt cx="4519218" cy="324000"/>
          </a:xfrm>
        </p:grpSpPr>
        <p:sp>
          <p:nvSpPr>
            <p:cNvPr id="47"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48" name="燕尾形 25"/>
            <p:cNvSpPr/>
            <p:nvPr/>
          </p:nvSpPr>
          <p:spPr bwMode="gray">
            <a:xfrm>
              <a:off x="7930375" y="121552"/>
              <a:ext cx="1538223"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SD-WAN Characteristics</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sp>
          <p:nvSpPr>
            <p:cNvPr id="49"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14120038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Characteristics of SD-WAN: Efficient Cloud Interconnection</a:t>
            </a:r>
          </a:p>
        </p:txBody>
      </p:sp>
      <p:sp>
        <p:nvSpPr>
          <p:cNvPr id="3" name="文本占位符 2"/>
          <p:cNvSpPr>
            <a:spLocks noGrp="1"/>
          </p:cNvSpPr>
          <p:nvPr>
            <p:ph type="body" sz="quarter" idx="10"/>
          </p:nvPr>
        </p:nvSpPr>
        <p:spPr bwMode="gray"/>
        <p:txBody>
          <a:bodyPr/>
          <a:lstStyle/>
          <a:p>
            <a:pPr algn="l"/>
            <a:r>
              <a:rPr lang="en-US" sz="1800" dirty="0">
                <a:latin typeface="Huawei Sans" panose="020C0503030203020204" pitchFamily="34" charset="0"/>
              </a:rPr>
              <a:t>On-demand and efficient cloud connection</a:t>
            </a:r>
            <a:endParaRPr lang="en-US" altLang="zh-CN" sz="1800" dirty="0">
              <a:latin typeface="Huawei Sans" panose="020C0503030203020204" pitchFamily="34" charset="0"/>
            </a:endParaRPr>
          </a:p>
          <a:p>
            <a:pPr marL="0" indent="0" algn="l">
              <a:buNone/>
            </a:pPr>
            <a:endParaRPr lang="en-US" altLang="zh-CN" sz="1800" dirty="0">
              <a:latin typeface="Huawei Sans" panose="020C0503030203020204" pitchFamily="34" charset="0"/>
            </a:endParaRPr>
          </a:p>
        </p:txBody>
      </p:sp>
      <p:pic>
        <p:nvPicPr>
          <p:cNvPr id="120" name="图片 1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8161470" y="3200804"/>
            <a:ext cx="1352160" cy="641297"/>
          </a:xfrm>
          <a:prstGeom prst="rect">
            <a:avLst/>
          </a:prstGeom>
        </p:spPr>
      </p:pic>
      <p:sp>
        <p:nvSpPr>
          <p:cNvPr id="121" name="文本框 120"/>
          <p:cNvSpPr txBox="1"/>
          <p:nvPr/>
        </p:nvSpPr>
        <p:spPr bwMode="gray">
          <a:xfrm>
            <a:off x="8067994" y="3351493"/>
            <a:ext cx="1543406" cy="430887"/>
          </a:xfrm>
          <a:prstGeom prst="rect">
            <a:avLst/>
          </a:prstGeom>
          <a:noFill/>
        </p:spPr>
        <p:txBody>
          <a:bodyPr wrap="square" rtlCol="0">
            <a:spAutoFit/>
          </a:bodyPr>
          <a:lstStyle/>
          <a:p>
            <a:pPr algn="ctr" fontAlgn="ctr"/>
            <a:r>
              <a:rPr lang="en-US" sz="1100" b="1" dirty="0">
                <a:solidFill>
                  <a:schemeClr val="tx1">
                    <a:lumMod val="65000"/>
                    <a:lumOff val="35000"/>
                  </a:schemeClr>
                </a:solidFill>
                <a:latin typeface="Huawei Sans" panose="020C0503030203020204" pitchFamily="34" charset="0"/>
              </a:rPr>
              <a:t>SaaS applications on the cloud</a:t>
            </a:r>
          </a:p>
        </p:txBody>
      </p:sp>
      <p:pic>
        <p:nvPicPr>
          <p:cNvPr id="123" name="图片 1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7297830" y="5104884"/>
            <a:ext cx="887815" cy="557466"/>
          </a:xfrm>
          <a:prstGeom prst="rect">
            <a:avLst/>
          </a:prstGeom>
        </p:spPr>
      </p:pic>
      <p:pic>
        <p:nvPicPr>
          <p:cNvPr id="124" name="图片 123" descr="酒店-蓝.png"/>
          <p:cNvPicPr>
            <a:picLocks noChangeAspect="1"/>
          </p:cNvPicPr>
          <p:nvPr/>
        </p:nvPicPr>
        <p:blipFill>
          <a:blip r:embed="rId4" cstate="print"/>
          <a:stretch>
            <a:fillRect/>
          </a:stretch>
        </p:blipFill>
        <p:spPr bwMode="gray">
          <a:xfrm>
            <a:off x="6973794" y="5204387"/>
            <a:ext cx="437801" cy="358461"/>
          </a:xfrm>
          <a:prstGeom prst="rect">
            <a:avLst/>
          </a:prstGeom>
        </p:spPr>
      </p:pic>
      <p:pic>
        <p:nvPicPr>
          <p:cNvPr id="125" name="Picture 12" descr="E:\2016.01\1.12 扁平化图标\蓝色\AR-蓝色最新-40.png"/>
          <p:cNvPicPr>
            <a:picLocks noChangeAspect="1" noChangeArrowheads="1"/>
          </p:cNvPicPr>
          <p:nvPr/>
        </p:nvPicPr>
        <p:blipFill>
          <a:blip r:embed="rId5" cstate="print"/>
          <a:srcRect/>
          <a:stretch>
            <a:fillRect/>
          </a:stretch>
        </p:blipFill>
        <p:spPr bwMode="gray">
          <a:xfrm>
            <a:off x="7735631" y="5204387"/>
            <a:ext cx="459436" cy="375902"/>
          </a:xfrm>
          <a:prstGeom prst="rect">
            <a:avLst/>
          </a:prstGeom>
          <a:noFill/>
        </p:spPr>
      </p:pic>
      <p:sp>
        <p:nvSpPr>
          <p:cNvPr id="126" name="文本框 125"/>
          <p:cNvSpPr txBox="1"/>
          <p:nvPr/>
        </p:nvSpPr>
        <p:spPr bwMode="gray">
          <a:xfrm>
            <a:off x="7067452" y="5593341"/>
            <a:ext cx="1336358" cy="276999"/>
          </a:xfrm>
          <a:prstGeom prst="rect">
            <a:avLst/>
          </a:prstGeom>
          <a:noFill/>
        </p:spPr>
        <p:txBody>
          <a:bodyPr wrap="square" rtlCol="0">
            <a:spAutoFit/>
          </a:bodyPr>
          <a:lstStyle/>
          <a:p>
            <a:pPr fontAlgn="ctr"/>
            <a:r>
              <a:rPr lang="en-US" sz="1200" dirty="0">
                <a:latin typeface="Huawei Sans" panose="020C0503030203020204" pitchFamily="34" charset="0"/>
              </a:rPr>
              <a:t>Branch</a:t>
            </a:r>
          </a:p>
        </p:txBody>
      </p:sp>
      <p:pic>
        <p:nvPicPr>
          <p:cNvPr id="128" name="图片 1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9468256" y="4989829"/>
            <a:ext cx="887815" cy="557466"/>
          </a:xfrm>
          <a:prstGeom prst="rect">
            <a:avLst/>
          </a:prstGeom>
        </p:spPr>
      </p:pic>
      <p:pic>
        <p:nvPicPr>
          <p:cNvPr id="129" name="图片 42" descr="大型网管-蓝.png"/>
          <p:cNvPicPr>
            <a:picLocks noChangeAspect="1"/>
          </p:cNvPicPr>
          <p:nvPr/>
        </p:nvPicPr>
        <p:blipFill>
          <a:blip r:embed="rId6" cstate="print"/>
          <a:stretch>
            <a:fillRect/>
          </a:stretch>
        </p:blipFill>
        <p:spPr bwMode="gray">
          <a:xfrm>
            <a:off x="10181289" y="5047653"/>
            <a:ext cx="539607" cy="441817"/>
          </a:xfrm>
          <a:prstGeom prst="rect">
            <a:avLst/>
          </a:prstGeom>
        </p:spPr>
      </p:pic>
      <p:pic>
        <p:nvPicPr>
          <p:cNvPr id="130" name="Picture 12" descr="E:\2016.01\1.12 扁平化图标\蓝色\AR-蓝色最新-40.png"/>
          <p:cNvPicPr>
            <a:picLocks noChangeAspect="1" noChangeArrowheads="1"/>
          </p:cNvPicPr>
          <p:nvPr/>
        </p:nvPicPr>
        <p:blipFill>
          <a:blip r:embed="rId5" cstate="print"/>
          <a:srcRect/>
          <a:stretch>
            <a:fillRect/>
          </a:stretch>
        </p:blipFill>
        <p:spPr bwMode="gray">
          <a:xfrm>
            <a:off x="9458834" y="5091500"/>
            <a:ext cx="459436" cy="375902"/>
          </a:xfrm>
          <a:prstGeom prst="rect">
            <a:avLst/>
          </a:prstGeom>
          <a:noFill/>
        </p:spPr>
      </p:pic>
      <p:sp>
        <p:nvSpPr>
          <p:cNvPr id="131" name="文本框 130"/>
          <p:cNvSpPr txBox="1"/>
          <p:nvPr/>
        </p:nvSpPr>
        <p:spPr bwMode="gray">
          <a:xfrm>
            <a:off x="9513110" y="5583823"/>
            <a:ext cx="1336358" cy="276999"/>
          </a:xfrm>
          <a:prstGeom prst="rect">
            <a:avLst/>
          </a:prstGeom>
          <a:noFill/>
        </p:spPr>
        <p:txBody>
          <a:bodyPr wrap="square" rtlCol="0">
            <a:spAutoFit/>
          </a:bodyPr>
          <a:lstStyle/>
          <a:p>
            <a:pPr fontAlgn="ctr"/>
            <a:r>
              <a:rPr lang="en-US" sz="1200" dirty="0">
                <a:latin typeface="Huawei Sans" panose="020C0503030203020204" pitchFamily="34" charset="0"/>
              </a:rPr>
              <a:t>HQ/DC</a:t>
            </a:r>
          </a:p>
        </p:txBody>
      </p:sp>
      <p:sp>
        <p:nvSpPr>
          <p:cNvPr id="134" name="圆角矩形 75"/>
          <p:cNvSpPr/>
          <p:nvPr/>
        </p:nvSpPr>
        <p:spPr bwMode="gray">
          <a:xfrm>
            <a:off x="1024439" y="1584321"/>
            <a:ext cx="4811746" cy="432231"/>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800" dirty="0">
                <a:solidFill>
                  <a:srgbClr val="30B5C5"/>
                </a:solidFill>
                <a:latin typeface="Huawei Sans" panose="020C0503030203020204" pitchFamily="34" charset="0"/>
              </a:rPr>
              <a:t>Connecting to a public cloud</a:t>
            </a:r>
          </a:p>
        </p:txBody>
      </p:sp>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1681856" y="3540605"/>
            <a:ext cx="887815" cy="552882"/>
          </a:xfrm>
          <a:prstGeom prst="rect">
            <a:avLst/>
          </a:prstGeom>
        </p:spPr>
      </p:pic>
      <p:pic>
        <p:nvPicPr>
          <p:cNvPr id="12" name="图片 11" descr="酒店-蓝.png"/>
          <p:cNvPicPr>
            <a:picLocks noChangeAspect="1"/>
          </p:cNvPicPr>
          <p:nvPr/>
        </p:nvPicPr>
        <p:blipFill>
          <a:blip r:embed="rId4" cstate="print"/>
          <a:stretch>
            <a:fillRect/>
          </a:stretch>
        </p:blipFill>
        <p:spPr bwMode="gray">
          <a:xfrm>
            <a:off x="1357820" y="3638472"/>
            <a:ext cx="437801" cy="355513"/>
          </a:xfrm>
          <a:prstGeom prst="rect">
            <a:avLst/>
          </a:prstGeom>
        </p:spPr>
      </p:pic>
      <p:pic>
        <p:nvPicPr>
          <p:cNvPr id="13" name="Picture 12" descr="E:\2016.01\1.12 扁平化图标\蓝色\AR-蓝色最新-40.png"/>
          <p:cNvPicPr>
            <a:picLocks noChangeAspect="1" noChangeArrowheads="1"/>
          </p:cNvPicPr>
          <p:nvPr/>
        </p:nvPicPr>
        <p:blipFill>
          <a:blip r:embed="rId5" cstate="print"/>
          <a:srcRect/>
          <a:stretch>
            <a:fillRect/>
          </a:stretch>
        </p:blipFill>
        <p:spPr bwMode="gray">
          <a:xfrm>
            <a:off x="2119657" y="3638614"/>
            <a:ext cx="459436" cy="372811"/>
          </a:xfrm>
          <a:prstGeom prst="rect">
            <a:avLst/>
          </a:prstGeom>
          <a:noFill/>
        </p:spPr>
      </p:pic>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1692214" y="4962247"/>
            <a:ext cx="887815" cy="552882"/>
          </a:xfrm>
          <a:prstGeom prst="rect">
            <a:avLst/>
          </a:prstGeom>
        </p:spPr>
      </p:pic>
      <p:pic>
        <p:nvPicPr>
          <p:cNvPr id="15" name="图片 14" descr="酒店-蓝.png"/>
          <p:cNvPicPr>
            <a:picLocks noChangeAspect="1"/>
          </p:cNvPicPr>
          <p:nvPr/>
        </p:nvPicPr>
        <p:blipFill>
          <a:blip r:embed="rId4" cstate="print"/>
          <a:stretch>
            <a:fillRect/>
          </a:stretch>
        </p:blipFill>
        <p:spPr bwMode="gray">
          <a:xfrm>
            <a:off x="1368178" y="5060114"/>
            <a:ext cx="437801" cy="355513"/>
          </a:xfrm>
          <a:prstGeom prst="rect">
            <a:avLst/>
          </a:prstGeom>
        </p:spPr>
      </p:pic>
      <p:pic>
        <p:nvPicPr>
          <p:cNvPr id="16" name="Picture 12" descr="E:\2016.01\1.12 扁平化图标\蓝色\AR-蓝色最新-40.png"/>
          <p:cNvPicPr>
            <a:picLocks noChangeAspect="1" noChangeArrowheads="1"/>
          </p:cNvPicPr>
          <p:nvPr/>
        </p:nvPicPr>
        <p:blipFill>
          <a:blip r:embed="rId5" cstate="print"/>
          <a:srcRect/>
          <a:stretch>
            <a:fillRect/>
          </a:stretch>
        </p:blipFill>
        <p:spPr bwMode="gray">
          <a:xfrm>
            <a:off x="2130015" y="5060256"/>
            <a:ext cx="459436" cy="372811"/>
          </a:xfrm>
          <a:prstGeom prst="rect">
            <a:avLst/>
          </a:prstGeom>
          <a:noFill/>
        </p:spPr>
      </p:pic>
      <p:pic>
        <p:nvPicPr>
          <p:cNvPr id="17" name="图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4281191" y="3578181"/>
            <a:ext cx="887815" cy="552882"/>
          </a:xfrm>
          <a:prstGeom prst="rect">
            <a:avLst/>
          </a:prstGeom>
        </p:spPr>
      </p:pic>
      <p:pic>
        <p:nvPicPr>
          <p:cNvPr id="10" name="图片 42" descr="大型网管-蓝.png"/>
          <p:cNvPicPr>
            <a:picLocks noChangeAspect="1"/>
          </p:cNvPicPr>
          <p:nvPr/>
        </p:nvPicPr>
        <p:blipFill>
          <a:blip r:embed="rId6" cstate="print"/>
          <a:stretch>
            <a:fillRect/>
          </a:stretch>
        </p:blipFill>
        <p:spPr bwMode="gray">
          <a:xfrm>
            <a:off x="4994224" y="3635054"/>
            <a:ext cx="539607" cy="438184"/>
          </a:xfrm>
          <a:prstGeom prst="rect">
            <a:avLst/>
          </a:prstGeom>
        </p:spPr>
      </p:pic>
      <p:pic>
        <p:nvPicPr>
          <p:cNvPr id="18" name="Picture 12" descr="E:\2016.01\1.12 扁平化图标\蓝色\AR-蓝色最新-40.png"/>
          <p:cNvPicPr>
            <a:picLocks noChangeAspect="1" noChangeArrowheads="1"/>
          </p:cNvPicPr>
          <p:nvPr/>
        </p:nvPicPr>
        <p:blipFill>
          <a:blip r:embed="rId5" cstate="print"/>
          <a:srcRect/>
          <a:stretch>
            <a:fillRect/>
          </a:stretch>
        </p:blipFill>
        <p:spPr bwMode="gray">
          <a:xfrm>
            <a:off x="4271769" y="3678358"/>
            <a:ext cx="459436" cy="372811"/>
          </a:xfrm>
          <a:prstGeom prst="rect">
            <a:avLst/>
          </a:prstGeom>
          <a:noFill/>
        </p:spPr>
      </p:pic>
      <p:pic>
        <p:nvPicPr>
          <p:cNvPr id="19" name="图片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4421609" y="4970968"/>
            <a:ext cx="887815" cy="552882"/>
          </a:xfrm>
          <a:prstGeom prst="rect">
            <a:avLst/>
          </a:prstGeom>
        </p:spPr>
      </p:pic>
      <p:pic>
        <p:nvPicPr>
          <p:cNvPr id="20" name="Picture 12" descr="E:\2016.01\1.12 扁平化图标\蓝色\AR-蓝色最新-40.png"/>
          <p:cNvPicPr>
            <a:picLocks noChangeAspect="1" noChangeArrowheads="1"/>
          </p:cNvPicPr>
          <p:nvPr/>
        </p:nvPicPr>
        <p:blipFill>
          <a:blip r:embed="rId5" cstate="print"/>
          <a:srcRect/>
          <a:stretch>
            <a:fillRect/>
          </a:stretch>
        </p:blipFill>
        <p:spPr bwMode="gray">
          <a:xfrm>
            <a:off x="4319412" y="5061807"/>
            <a:ext cx="459436" cy="372811"/>
          </a:xfrm>
          <a:prstGeom prst="rect">
            <a:avLst/>
          </a:prstGeom>
          <a:noFill/>
        </p:spPr>
      </p:pic>
      <p:sp>
        <p:nvSpPr>
          <p:cNvPr id="24" name="文本框 23"/>
          <p:cNvSpPr txBox="1"/>
          <p:nvPr/>
        </p:nvSpPr>
        <p:spPr bwMode="gray">
          <a:xfrm>
            <a:off x="4326045" y="4167591"/>
            <a:ext cx="1336358" cy="276999"/>
          </a:xfrm>
          <a:prstGeom prst="rect">
            <a:avLst/>
          </a:prstGeom>
          <a:noFill/>
        </p:spPr>
        <p:txBody>
          <a:bodyPr wrap="square" rtlCol="0">
            <a:spAutoFit/>
          </a:bodyPr>
          <a:lstStyle/>
          <a:p>
            <a:pPr fontAlgn="ctr"/>
            <a:r>
              <a:rPr lang="en-US" sz="1200" dirty="0">
                <a:latin typeface="Huawei Sans" panose="020C0503030203020204" pitchFamily="34" charset="0"/>
              </a:rPr>
              <a:t>HQ/DC</a:t>
            </a:r>
          </a:p>
        </p:txBody>
      </p:sp>
      <p:sp>
        <p:nvSpPr>
          <p:cNvPr id="25" name="文本框 24"/>
          <p:cNvSpPr txBox="1"/>
          <p:nvPr/>
        </p:nvSpPr>
        <p:spPr bwMode="gray">
          <a:xfrm>
            <a:off x="4433558" y="5578033"/>
            <a:ext cx="1336358" cy="276999"/>
          </a:xfrm>
          <a:prstGeom prst="rect">
            <a:avLst/>
          </a:prstGeom>
          <a:noFill/>
        </p:spPr>
        <p:txBody>
          <a:bodyPr wrap="square" rtlCol="0">
            <a:spAutoFit/>
          </a:bodyPr>
          <a:lstStyle/>
          <a:p>
            <a:pPr fontAlgn="ctr"/>
            <a:r>
              <a:rPr lang="en-US" sz="1200" dirty="0">
                <a:latin typeface="Huawei Sans" panose="020C0503030203020204" pitchFamily="34" charset="0"/>
              </a:rPr>
              <a:t>Public cloud</a:t>
            </a:r>
          </a:p>
        </p:txBody>
      </p:sp>
      <p:sp>
        <p:nvSpPr>
          <p:cNvPr id="26" name="文本框 25"/>
          <p:cNvSpPr txBox="1"/>
          <p:nvPr/>
        </p:nvSpPr>
        <p:spPr bwMode="gray">
          <a:xfrm>
            <a:off x="1474419" y="4074972"/>
            <a:ext cx="1336358" cy="276999"/>
          </a:xfrm>
          <a:prstGeom prst="rect">
            <a:avLst/>
          </a:prstGeom>
          <a:noFill/>
        </p:spPr>
        <p:txBody>
          <a:bodyPr wrap="square" rtlCol="0">
            <a:spAutoFit/>
          </a:bodyPr>
          <a:lstStyle/>
          <a:p>
            <a:pPr fontAlgn="ctr"/>
            <a:r>
              <a:rPr lang="en-US" sz="1200" dirty="0">
                <a:latin typeface="Huawei Sans" panose="020C0503030203020204" pitchFamily="34" charset="0"/>
              </a:rPr>
              <a:t>Branch</a:t>
            </a:r>
          </a:p>
        </p:txBody>
      </p:sp>
      <p:sp>
        <p:nvSpPr>
          <p:cNvPr id="27" name="文本框 26"/>
          <p:cNvSpPr txBox="1"/>
          <p:nvPr/>
        </p:nvSpPr>
        <p:spPr bwMode="gray">
          <a:xfrm>
            <a:off x="1537591" y="5510411"/>
            <a:ext cx="1336358" cy="276999"/>
          </a:xfrm>
          <a:prstGeom prst="rect">
            <a:avLst/>
          </a:prstGeom>
          <a:noFill/>
        </p:spPr>
        <p:txBody>
          <a:bodyPr wrap="square" rtlCol="0">
            <a:spAutoFit/>
          </a:bodyPr>
          <a:lstStyle/>
          <a:p>
            <a:pPr fontAlgn="ctr"/>
            <a:r>
              <a:rPr lang="en-US" sz="1200" dirty="0">
                <a:latin typeface="Huawei Sans" panose="020C0503030203020204" pitchFamily="34" charset="0"/>
              </a:rPr>
              <a:t>Branch</a:t>
            </a:r>
          </a:p>
        </p:txBody>
      </p:sp>
      <p:cxnSp>
        <p:nvCxnSpPr>
          <p:cNvPr id="29" name="直接连接符 28"/>
          <p:cNvCxnSpPr>
            <a:stCxn id="13" idx="3"/>
          </p:cNvCxnSpPr>
          <p:nvPr/>
        </p:nvCxnSpPr>
        <p:spPr bwMode="gray">
          <a:xfrm>
            <a:off x="2579093" y="3825020"/>
            <a:ext cx="375466" cy="250510"/>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6" idx="3"/>
          </p:cNvCxnSpPr>
          <p:nvPr/>
        </p:nvCxnSpPr>
        <p:spPr bwMode="gray">
          <a:xfrm flipH="1">
            <a:off x="2589451" y="4075530"/>
            <a:ext cx="365108" cy="1171132"/>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11" idx="3"/>
          </p:cNvCxnSpPr>
          <p:nvPr/>
        </p:nvCxnSpPr>
        <p:spPr bwMode="gray">
          <a:xfrm>
            <a:off x="2569671" y="3817046"/>
            <a:ext cx="458090" cy="1355234"/>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16" idx="3"/>
          </p:cNvCxnSpPr>
          <p:nvPr/>
        </p:nvCxnSpPr>
        <p:spPr bwMode="gray">
          <a:xfrm flipV="1">
            <a:off x="2589451" y="5172280"/>
            <a:ext cx="438310" cy="74382"/>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endCxn id="18" idx="1"/>
          </p:cNvCxnSpPr>
          <p:nvPr/>
        </p:nvCxnSpPr>
        <p:spPr bwMode="gray">
          <a:xfrm flipV="1">
            <a:off x="3842374" y="3864764"/>
            <a:ext cx="429395" cy="210766"/>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a:endCxn id="20" idx="1"/>
          </p:cNvCxnSpPr>
          <p:nvPr/>
        </p:nvCxnSpPr>
        <p:spPr bwMode="gray">
          <a:xfrm>
            <a:off x="3842374" y="4075530"/>
            <a:ext cx="477038" cy="1172683"/>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a:endCxn id="17" idx="1"/>
          </p:cNvCxnSpPr>
          <p:nvPr/>
        </p:nvCxnSpPr>
        <p:spPr bwMode="gray">
          <a:xfrm flipV="1">
            <a:off x="3832435" y="3854622"/>
            <a:ext cx="448756" cy="1317658"/>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a:endCxn id="20" idx="1"/>
          </p:cNvCxnSpPr>
          <p:nvPr/>
        </p:nvCxnSpPr>
        <p:spPr bwMode="gray">
          <a:xfrm>
            <a:off x="3832435" y="5172280"/>
            <a:ext cx="486977" cy="75933"/>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35" name="圆角矩形 75"/>
          <p:cNvSpPr/>
          <p:nvPr/>
        </p:nvSpPr>
        <p:spPr bwMode="gray">
          <a:xfrm>
            <a:off x="1039670" y="2132040"/>
            <a:ext cx="4811746" cy="3757415"/>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marL="302279" indent="-302279" defTabSz="914034" fontAlgn="ctr">
              <a:lnSpc>
                <a:spcPct val="140000"/>
              </a:lnSpc>
              <a:spcBef>
                <a:spcPts val="792"/>
              </a:spcBef>
              <a:buSzPct val="50000"/>
              <a:buFont typeface="Wingdings" panose="05000000000000000000" pitchFamily="2" charset="2"/>
              <a:buChar char="l"/>
            </a:pPr>
            <a:r>
              <a:rPr lang="en-US" sz="1200" dirty="0">
                <a:solidFill>
                  <a:schemeClr val="tx1"/>
                </a:solidFill>
                <a:latin typeface="Huawei Sans" panose="020C0503030203020204" pitchFamily="34" charset="0"/>
              </a:rPr>
              <a:t>A cloud site requires an NFV-based device as a gateway to connect enterprise branches to the public cloud. Devices on the cloud remotely schedule public cloud APIs and resources through the centralized network control system to connect devices on the cloud to the branch network.</a:t>
            </a:r>
          </a:p>
          <a:p>
            <a:pPr defTabSz="914112" fontAlgn="ctr">
              <a:lnSpc>
                <a:spcPts val="2599"/>
              </a:lnSpc>
              <a:spcBef>
                <a:spcPts val="0"/>
              </a:spcBef>
              <a:spcAft>
                <a:spcPts val="600"/>
              </a:spcAft>
            </a:pPr>
            <a:endParaRPr lang="en-US" altLang="zh-CN" sz="12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38" name="圆角矩形 75"/>
          <p:cNvSpPr/>
          <p:nvPr/>
        </p:nvSpPr>
        <p:spPr bwMode="gray">
          <a:xfrm>
            <a:off x="6337215" y="2132040"/>
            <a:ext cx="4811746" cy="3757415"/>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marL="302279" indent="-302279" defTabSz="914034" fontAlgn="ctr">
              <a:lnSpc>
                <a:spcPct val="140000"/>
              </a:lnSpc>
              <a:spcBef>
                <a:spcPts val="792"/>
              </a:spcBef>
              <a:buSzPct val="50000"/>
              <a:buFont typeface="Wingdings" panose="05000000000000000000" pitchFamily="2" charset="2"/>
              <a:buChar char="l"/>
            </a:pPr>
            <a:r>
              <a:rPr lang="en-US" sz="1200" dirty="0">
                <a:solidFill>
                  <a:schemeClr val="tx1"/>
                </a:solidFill>
                <a:latin typeface="Huawei Sans" panose="020C0503030203020204" pitchFamily="34" charset="0"/>
              </a:rPr>
              <a:t>Enterprises can access remote SaaS applications on the cloud through the WAN in the following ways: 1. Internet 2. Direct access through MPLS 3. Headquarters</a:t>
            </a:r>
          </a:p>
          <a:p>
            <a:pPr defTabSz="914112" fontAlgn="ctr">
              <a:lnSpc>
                <a:spcPts val="2599"/>
              </a:lnSpc>
              <a:spcBef>
                <a:spcPts val="0"/>
              </a:spcBef>
              <a:spcAft>
                <a:spcPts val="600"/>
              </a:spcAft>
            </a:pPr>
            <a:endParaRPr lang="en-US" altLang="zh-CN" sz="1200"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39" name="圆角矩形 75"/>
          <p:cNvSpPr/>
          <p:nvPr/>
        </p:nvSpPr>
        <p:spPr bwMode="gray">
          <a:xfrm>
            <a:off x="6339254" y="1584321"/>
            <a:ext cx="4811746" cy="432231"/>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800" dirty="0">
                <a:solidFill>
                  <a:srgbClr val="30B5C5"/>
                </a:solidFill>
                <a:latin typeface="Huawei Sans" panose="020C0503030203020204" pitchFamily="34" charset="0"/>
              </a:rPr>
              <a:t>Connecting to the SaaS cloud</a:t>
            </a:r>
          </a:p>
        </p:txBody>
      </p:sp>
      <p:sp>
        <p:nvSpPr>
          <p:cNvPr id="53" name="Freeform 159"/>
          <p:cNvSpPr/>
          <p:nvPr/>
        </p:nvSpPr>
        <p:spPr bwMode="gray">
          <a:xfrm flipH="1">
            <a:off x="3026437" y="4856053"/>
            <a:ext cx="783575" cy="430527"/>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200" dirty="0">
                <a:solidFill>
                  <a:schemeClr val="bg1">
                    <a:lumMod val="50000"/>
                  </a:schemeClr>
                </a:solidFill>
                <a:latin typeface="Huawei Sans" panose="020C0503030203020204" pitchFamily="34" charset="0"/>
              </a:rPr>
              <a:t>Internet</a:t>
            </a:r>
          </a:p>
        </p:txBody>
      </p:sp>
      <p:sp>
        <p:nvSpPr>
          <p:cNvPr id="54" name="Freeform 159"/>
          <p:cNvSpPr/>
          <p:nvPr/>
        </p:nvSpPr>
        <p:spPr bwMode="gray">
          <a:xfrm flipH="1">
            <a:off x="2961192" y="3735657"/>
            <a:ext cx="858139" cy="48119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200" dirty="0">
                <a:solidFill>
                  <a:schemeClr val="bg1">
                    <a:lumMod val="50000"/>
                  </a:schemeClr>
                </a:solidFill>
                <a:latin typeface="Huawei Sans" panose="020C0503030203020204" pitchFamily="34" charset="0"/>
              </a:rPr>
              <a:t>MPLS</a:t>
            </a:r>
          </a:p>
        </p:txBody>
      </p:sp>
      <p:sp>
        <p:nvSpPr>
          <p:cNvPr id="4" name="任意多边形 3"/>
          <p:cNvSpPr/>
          <p:nvPr/>
        </p:nvSpPr>
        <p:spPr bwMode="gray">
          <a:xfrm>
            <a:off x="3771522" y="3852664"/>
            <a:ext cx="585418" cy="1367998"/>
          </a:xfrm>
          <a:custGeom>
            <a:avLst/>
            <a:gdLst>
              <a:gd name="connsiteX0" fmla="*/ 3744 w 42655"/>
              <a:gd name="connsiteY0" fmla="*/ 0 h 1435458"/>
              <a:gd name="connsiteX1" fmla="*/ 3744 w 42655"/>
              <a:gd name="connsiteY1" fmla="*/ 1303506 h 1435458"/>
              <a:gd name="connsiteX2" fmla="*/ 42655 w 42655"/>
              <a:gd name="connsiteY2" fmla="*/ 1322961 h 1435458"/>
              <a:gd name="connsiteX0" fmla="*/ 535021 w 585418"/>
              <a:gd name="connsiteY0" fmla="*/ 0 h 1367998"/>
              <a:gd name="connsiteX1" fmla="*/ 0 w 585418"/>
              <a:gd name="connsiteY1" fmla="*/ 1177047 h 1367998"/>
              <a:gd name="connsiteX2" fmla="*/ 535021 w 585418"/>
              <a:gd name="connsiteY2" fmla="*/ 1303506 h 1367998"/>
              <a:gd name="connsiteX3" fmla="*/ 573932 w 585418"/>
              <a:gd name="connsiteY3" fmla="*/ 1322961 h 1367998"/>
            </a:gdLst>
            <a:ahLst/>
            <a:cxnLst>
              <a:cxn ang="0">
                <a:pos x="connsiteX0" y="connsiteY0"/>
              </a:cxn>
              <a:cxn ang="0">
                <a:pos x="connsiteX1" y="connsiteY1"/>
              </a:cxn>
              <a:cxn ang="0">
                <a:pos x="connsiteX2" y="connsiteY2"/>
              </a:cxn>
              <a:cxn ang="0">
                <a:pos x="connsiteX3" y="connsiteY3"/>
              </a:cxn>
            </a:cxnLst>
            <a:rect l="l" t="t" r="r" b="b"/>
            <a:pathLst>
              <a:path w="585418" h="1367998">
                <a:moveTo>
                  <a:pt x="535021" y="0"/>
                </a:moveTo>
                <a:cubicBezTo>
                  <a:pt x="535021" y="9728"/>
                  <a:pt x="0" y="959796"/>
                  <a:pt x="0" y="1177047"/>
                </a:cubicBezTo>
                <a:cubicBezTo>
                  <a:pt x="0" y="1394298"/>
                  <a:pt x="439366" y="1279187"/>
                  <a:pt x="535021" y="1303506"/>
                </a:cubicBezTo>
                <a:cubicBezTo>
                  <a:pt x="630676" y="1327825"/>
                  <a:pt x="557719" y="1423480"/>
                  <a:pt x="573932" y="1322961"/>
                </a:cubicBezTo>
              </a:path>
            </a:pathLst>
          </a:custGeom>
          <a:noFill/>
          <a:ln w="25400">
            <a:solidFill>
              <a:srgbClr val="FFC000"/>
            </a:solidFill>
            <a:headEnd type="triangl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5" name="任意多边形 4"/>
          <p:cNvSpPr/>
          <p:nvPr/>
        </p:nvSpPr>
        <p:spPr bwMode="gray">
          <a:xfrm>
            <a:off x="2545837" y="3835940"/>
            <a:ext cx="1789889" cy="1388641"/>
          </a:xfrm>
          <a:custGeom>
            <a:avLst/>
            <a:gdLst>
              <a:gd name="connsiteX0" fmla="*/ 0 w 1789889"/>
              <a:gd name="connsiteY0" fmla="*/ 0 h 1388641"/>
              <a:gd name="connsiteX1" fmla="*/ 486383 w 1789889"/>
              <a:gd name="connsiteY1" fmla="*/ 1245141 h 1388641"/>
              <a:gd name="connsiteX2" fmla="*/ 1789889 w 1789889"/>
              <a:gd name="connsiteY2" fmla="*/ 1361873 h 1388641"/>
              <a:gd name="connsiteX3" fmla="*/ 1789889 w 1789889"/>
              <a:gd name="connsiteY3" fmla="*/ 1361873 h 1388641"/>
            </a:gdLst>
            <a:ahLst/>
            <a:cxnLst>
              <a:cxn ang="0">
                <a:pos x="connsiteX0" y="connsiteY0"/>
              </a:cxn>
              <a:cxn ang="0">
                <a:pos x="connsiteX1" y="connsiteY1"/>
              </a:cxn>
              <a:cxn ang="0">
                <a:pos x="connsiteX2" y="connsiteY2"/>
              </a:cxn>
              <a:cxn ang="0">
                <a:pos x="connsiteX3" y="connsiteY3"/>
              </a:cxn>
            </a:cxnLst>
            <a:rect l="l" t="t" r="r" b="b"/>
            <a:pathLst>
              <a:path w="1789889" h="1388641">
                <a:moveTo>
                  <a:pt x="0" y="0"/>
                </a:moveTo>
                <a:cubicBezTo>
                  <a:pt x="94034" y="509081"/>
                  <a:pt x="188068" y="1018162"/>
                  <a:pt x="486383" y="1245141"/>
                </a:cubicBezTo>
                <a:cubicBezTo>
                  <a:pt x="784698" y="1472120"/>
                  <a:pt x="1789889" y="1361873"/>
                  <a:pt x="1789889" y="1361873"/>
                </a:cubicBezTo>
                <a:lnTo>
                  <a:pt x="1789889" y="1361873"/>
                </a:lnTo>
              </a:path>
            </a:pathLst>
          </a:custGeom>
          <a:noFill/>
          <a:ln w="25400">
            <a:solidFill>
              <a:srgbClr val="FFC000"/>
            </a:solidFill>
            <a:headEnd type="triangl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6" name="任意多边形 5"/>
          <p:cNvSpPr/>
          <p:nvPr/>
        </p:nvSpPr>
        <p:spPr bwMode="gray">
          <a:xfrm>
            <a:off x="2555564" y="4954039"/>
            <a:ext cx="1750979" cy="370233"/>
          </a:xfrm>
          <a:custGeom>
            <a:avLst/>
            <a:gdLst>
              <a:gd name="connsiteX0" fmla="*/ 0 w 1750979"/>
              <a:gd name="connsiteY0" fmla="*/ 302140 h 370233"/>
              <a:gd name="connsiteX1" fmla="*/ 982494 w 1750979"/>
              <a:gd name="connsiteY1" fmla="*/ 582 h 370233"/>
              <a:gd name="connsiteX2" fmla="*/ 1750979 w 1750979"/>
              <a:gd name="connsiteY2" fmla="*/ 370233 h 370233"/>
            </a:gdLst>
            <a:ahLst/>
            <a:cxnLst>
              <a:cxn ang="0">
                <a:pos x="connsiteX0" y="connsiteY0"/>
              </a:cxn>
              <a:cxn ang="0">
                <a:pos x="connsiteX1" y="connsiteY1"/>
              </a:cxn>
              <a:cxn ang="0">
                <a:pos x="connsiteX2" y="connsiteY2"/>
              </a:cxn>
            </a:cxnLst>
            <a:rect l="l" t="t" r="r" b="b"/>
            <a:pathLst>
              <a:path w="1750979" h="370233">
                <a:moveTo>
                  <a:pt x="0" y="302140"/>
                </a:moveTo>
                <a:cubicBezTo>
                  <a:pt x="345332" y="145686"/>
                  <a:pt x="690664" y="-10767"/>
                  <a:pt x="982494" y="582"/>
                </a:cubicBezTo>
                <a:cubicBezTo>
                  <a:pt x="1274324" y="11931"/>
                  <a:pt x="1750979" y="370233"/>
                  <a:pt x="1750979" y="370233"/>
                </a:cubicBezTo>
              </a:path>
            </a:pathLst>
          </a:custGeom>
          <a:noFill/>
          <a:ln w="25400">
            <a:solidFill>
              <a:srgbClr val="FFC000"/>
            </a:solidFill>
            <a:headEnd type="triangl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59" name="Freeform 159"/>
          <p:cNvSpPr/>
          <p:nvPr/>
        </p:nvSpPr>
        <p:spPr bwMode="gray">
          <a:xfrm flipH="1">
            <a:off x="7475351" y="4200701"/>
            <a:ext cx="783575" cy="430527"/>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200" dirty="0">
                <a:solidFill>
                  <a:schemeClr val="bg1">
                    <a:lumMod val="50000"/>
                  </a:schemeClr>
                </a:solidFill>
                <a:latin typeface="Huawei Sans" panose="020C0503030203020204" pitchFamily="34" charset="0"/>
              </a:rPr>
              <a:t>Internet</a:t>
            </a:r>
          </a:p>
        </p:txBody>
      </p:sp>
      <p:sp>
        <p:nvSpPr>
          <p:cNvPr id="60" name="Freeform 159"/>
          <p:cNvSpPr/>
          <p:nvPr/>
        </p:nvSpPr>
        <p:spPr bwMode="gray">
          <a:xfrm flipH="1">
            <a:off x="8392341" y="4684343"/>
            <a:ext cx="858139" cy="48119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200" dirty="0">
                <a:solidFill>
                  <a:schemeClr val="bg1">
                    <a:lumMod val="50000"/>
                  </a:schemeClr>
                </a:solidFill>
                <a:latin typeface="Huawei Sans" panose="020C0503030203020204" pitchFamily="34" charset="0"/>
              </a:rPr>
              <a:t>MPLS</a:t>
            </a:r>
          </a:p>
        </p:txBody>
      </p:sp>
      <p:sp>
        <p:nvSpPr>
          <p:cNvPr id="7" name="任意多边形 6"/>
          <p:cNvSpPr/>
          <p:nvPr/>
        </p:nvSpPr>
        <p:spPr bwMode="gray">
          <a:xfrm>
            <a:off x="7894235" y="3659215"/>
            <a:ext cx="463327" cy="1536971"/>
          </a:xfrm>
          <a:custGeom>
            <a:avLst/>
            <a:gdLst>
              <a:gd name="connsiteX0" fmla="*/ 54765 w 463327"/>
              <a:gd name="connsiteY0" fmla="*/ 1536971 h 1536971"/>
              <a:gd name="connsiteX1" fmla="*/ 35310 w 463327"/>
              <a:gd name="connsiteY1" fmla="*/ 583660 h 1536971"/>
              <a:gd name="connsiteX2" fmla="*/ 463327 w 463327"/>
              <a:gd name="connsiteY2" fmla="*/ 0 h 1536971"/>
            </a:gdLst>
            <a:ahLst/>
            <a:cxnLst>
              <a:cxn ang="0">
                <a:pos x="connsiteX0" y="connsiteY0"/>
              </a:cxn>
              <a:cxn ang="0">
                <a:pos x="connsiteX1" y="connsiteY1"/>
              </a:cxn>
              <a:cxn ang="0">
                <a:pos x="connsiteX2" y="connsiteY2"/>
              </a:cxn>
            </a:cxnLst>
            <a:rect l="l" t="t" r="r" b="b"/>
            <a:pathLst>
              <a:path w="463327" h="1536971">
                <a:moveTo>
                  <a:pt x="54765" y="1536971"/>
                </a:moveTo>
                <a:cubicBezTo>
                  <a:pt x="10990" y="1188396"/>
                  <a:pt x="-32784" y="839822"/>
                  <a:pt x="35310" y="583660"/>
                </a:cubicBezTo>
                <a:cubicBezTo>
                  <a:pt x="103404" y="327498"/>
                  <a:pt x="283365" y="163749"/>
                  <a:pt x="463327" y="0"/>
                </a:cubicBezTo>
              </a:path>
            </a:pathLst>
          </a:custGeom>
          <a:noFill/>
          <a:ln w="25400">
            <a:solidFill>
              <a:schemeClr val="accent2">
                <a:lumMod val="75000"/>
              </a:schemeClr>
            </a:solidFill>
            <a:headEnd type="triangl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8" name="任意多边形 7"/>
          <p:cNvSpPr/>
          <p:nvPr/>
        </p:nvSpPr>
        <p:spPr bwMode="gray">
          <a:xfrm>
            <a:off x="8182464" y="3834313"/>
            <a:ext cx="836617" cy="1507787"/>
          </a:xfrm>
          <a:custGeom>
            <a:avLst/>
            <a:gdLst>
              <a:gd name="connsiteX0" fmla="*/ 0 w 836617"/>
              <a:gd name="connsiteY0" fmla="*/ 1507787 h 1507787"/>
              <a:gd name="connsiteX1" fmla="*/ 719847 w 836617"/>
              <a:gd name="connsiteY1" fmla="*/ 1128409 h 1507787"/>
              <a:gd name="connsiteX2" fmla="*/ 826851 w 836617"/>
              <a:gd name="connsiteY2" fmla="*/ 0 h 1507787"/>
            </a:gdLst>
            <a:ahLst/>
            <a:cxnLst>
              <a:cxn ang="0">
                <a:pos x="connsiteX0" y="connsiteY0"/>
              </a:cxn>
              <a:cxn ang="0">
                <a:pos x="connsiteX1" y="connsiteY1"/>
              </a:cxn>
              <a:cxn ang="0">
                <a:pos x="connsiteX2" y="connsiteY2"/>
              </a:cxn>
            </a:cxnLst>
            <a:rect l="l" t="t" r="r" b="b"/>
            <a:pathLst>
              <a:path w="836617" h="1507787">
                <a:moveTo>
                  <a:pt x="0" y="1507787"/>
                </a:moveTo>
                <a:cubicBezTo>
                  <a:pt x="291019" y="1443747"/>
                  <a:pt x="582039" y="1379707"/>
                  <a:pt x="719847" y="1128409"/>
                </a:cubicBezTo>
                <a:cubicBezTo>
                  <a:pt x="857655" y="877111"/>
                  <a:pt x="842253" y="438555"/>
                  <a:pt x="826851" y="0"/>
                </a:cubicBezTo>
              </a:path>
            </a:pathLst>
          </a:custGeom>
          <a:noFill/>
          <a:ln w="25400">
            <a:solidFill>
              <a:schemeClr val="accent2">
                <a:lumMod val="75000"/>
              </a:schemeClr>
            </a:solidFill>
            <a:headEnd type="triangl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9" name="任意多边形 8"/>
          <p:cNvSpPr/>
          <p:nvPr/>
        </p:nvSpPr>
        <p:spPr bwMode="gray">
          <a:xfrm>
            <a:off x="8172736" y="3688398"/>
            <a:ext cx="1429559" cy="1811835"/>
          </a:xfrm>
          <a:custGeom>
            <a:avLst/>
            <a:gdLst>
              <a:gd name="connsiteX0" fmla="*/ 0 w 1429559"/>
              <a:gd name="connsiteY0" fmla="*/ 1692613 h 1811835"/>
              <a:gd name="connsiteX1" fmla="*/ 1342417 w 1429559"/>
              <a:gd name="connsiteY1" fmla="*/ 1634247 h 1811835"/>
              <a:gd name="connsiteX2" fmla="*/ 1186775 w 1429559"/>
              <a:gd name="connsiteY2" fmla="*/ 0 h 1811835"/>
            </a:gdLst>
            <a:ahLst/>
            <a:cxnLst>
              <a:cxn ang="0">
                <a:pos x="connsiteX0" y="connsiteY0"/>
              </a:cxn>
              <a:cxn ang="0">
                <a:pos x="connsiteX1" y="connsiteY1"/>
              </a:cxn>
              <a:cxn ang="0">
                <a:pos x="connsiteX2" y="connsiteY2"/>
              </a:cxn>
            </a:cxnLst>
            <a:rect l="l" t="t" r="r" b="b"/>
            <a:pathLst>
              <a:path w="1429559" h="1811835">
                <a:moveTo>
                  <a:pt x="0" y="1692613"/>
                </a:moveTo>
                <a:cubicBezTo>
                  <a:pt x="572310" y="1804481"/>
                  <a:pt x="1144621" y="1916349"/>
                  <a:pt x="1342417" y="1634247"/>
                </a:cubicBezTo>
                <a:cubicBezTo>
                  <a:pt x="1540213" y="1352145"/>
                  <a:pt x="1363494" y="676072"/>
                  <a:pt x="1186775" y="0"/>
                </a:cubicBezTo>
              </a:path>
            </a:pathLst>
          </a:custGeom>
          <a:noFill/>
          <a:ln w="25400">
            <a:solidFill>
              <a:schemeClr val="accent2">
                <a:lumMod val="75000"/>
              </a:schemeClr>
            </a:solidFill>
            <a:headEnd type="triangl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grpSp>
        <p:nvGrpSpPr>
          <p:cNvPr id="61" name="Group 15"/>
          <p:cNvGrpSpPr/>
          <p:nvPr/>
        </p:nvGrpSpPr>
        <p:grpSpPr bwMode="gray">
          <a:xfrm>
            <a:off x="7212124" y="43303"/>
            <a:ext cx="4519218" cy="324000"/>
            <a:chOff x="6465362" y="121552"/>
            <a:chExt cx="4519218" cy="324000"/>
          </a:xfrm>
        </p:grpSpPr>
        <p:sp>
          <p:nvSpPr>
            <p:cNvPr id="62"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63" name="燕尾形 25"/>
            <p:cNvSpPr/>
            <p:nvPr/>
          </p:nvSpPr>
          <p:spPr bwMode="gray">
            <a:xfrm>
              <a:off x="7930375" y="121552"/>
              <a:ext cx="1538223"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SD-WAN Characteristics</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sp>
          <p:nvSpPr>
            <p:cNvPr id="64"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16379847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Characteristics of SD-WAN: Intelligent Traffic Steering</a:t>
            </a:r>
          </a:p>
        </p:txBody>
      </p:sp>
      <p:sp>
        <p:nvSpPr>
          <p:cNvPr id="3" name="Text Placeholder 2">
            <a:extLst>
              <a:ext uri="{FF2B5EF4-FFF2-40B4-BE49-F238E27FC236}">
                <a16:creationId xmlns:a16="http://schemas.microsoft.com/office/drawing/2014/main" id="{D66CD64D-35ED-464F-BC33-B646BC83CB52}"/>
              </a:ext>
            </a:extLst>
          </p:cNvPr>
          <p:cNvSpPr>
            <a:spLocks noGrp="1"/>
          </p:cNvSpPr>
          <p:nvPr>
            <p:ph type="body" sz="quarter" idx="10"/>
          </p:nvPr>
        </p:nvSpPr>
        <p:spPr bwMode="gray">
          <a:xfrm>
            <a:off x="455612" y="1052514"/>
            <a:ext cx="5345849" cy="4875042"/>
          </a:xfrm>
        </p:spPr>
        <p:txBody>
          <a:bodyPr/>
          <a:lstStyle/>
          <a:p>
            <a:pPr algn="l"/>
            <a:r>
              <a:rPr lang="en-US" sz="1800" dirty="0">
                <a:latin typeface="Huawei Sans" panose="020C0503030203020204" pitchFamily="34" charset="0"/>
              </a:rPr>
              <a:t>Intelligent traffic steering, ensuring application experience</a:t>
            </a:r>
          </a:p>
          <a:p>
            <a:pPr marL="542925" lvl="1" indent="-228600"/>
            <a:r>
              <a:rPr lang="en-US" sz="1600" dirty="0">
                <a:latin typeface="Huawei Sans" panose="020C0503030203020204" pitchFamily="34" charset="0"/>
              </a:rPr>
              <a:t>The introduction of hybrid WAN provides multiple WAN links for enterprise service traffic.</a:t>
            </a:r>
            <a:endParaRPr lang="en-US" altLang="zh-CN" sz="1600" dirty="0">
              <a:latin typeface="Huawei Sans" panose="020C0503030203020204" pitchFamily="34" charset="0"/>
            </a:endParaRPr>
          </a:p>
          <a:p>
            <a:pPr marL="542925" lvl="1" indent="-228600"/>
            <a:r>
              <a:rPr lang="en-US" sz="1600" dirty="0">
                <a:latin typeface="Huawei Sans" panose="020C0503030203020204" pitchFamily="34" charset="0"/>
              </a:rPr>
              <a:t>Different WAN links have different network quality. High-value applications are preferentially transmitted through high-quality WAN links. In this case, route selection based on application SLA needs to be implemented.</a:t>
            </a:r>
          </a:p>
        </p:txBody>
      </p:sp>
      <p:sp>
        <p:nvSpPr>
          <p:cNvPr id="4" name="文本框 3"/>
          <p:cNvSpPr txBox="1"/>
          <p:nvPr/>
        </p:nvSpPr>
        <p:spPr bwMode="gray">
          <a:xfrm>
            <a:off x="7932204" y="1052736"/>
            <a:ext cx="184731" cy="369332"/>
          </a:xfrm>
          <a:prstGeom prst="rect">
            <a:avLst/>
          </a:prstGeom>
          <a:noFill/>
        </p:spPr>
        <p:txBody>
          <a:bodyPr wrap="none" rtlCol="0">
            <a:spAutoFit/>
          </a:bodyPr>
          <a:lstStyle/>
          <a:p>
            <a:pPr fontAlgn="ctr"/>
            <a:endParaRPr lang="en-US" altLang="zh-CN" dirty="0">
              <a:latin typeface="Huawei Sans" panose="020C0503030203020204" pitchFamily="34" charset="0"/>
            </a:endParaRPr>
          </a:p>
        </p:txBody>
      </p:sp>
      <p:sp>
        <p:nvSpPr>
          <p:cNvPr id="69" name="Freeform 159">
            <a:extLst>
              <a:ext uri="{FF2B5EF4-FFF2-40B4-BE49-F238E27FC236}">
                <a16:creationId xmlns:a16="http://schemas.microsoft.com/office/drawing/2014/main" id="{01EECA05-DA0F-4206-85CA-1D65E21C516A}"/>
              </a:ext>
            </a:extLst>
          </p:cNvPr>
          <p:cNvSpPr/>
          <p:nvPr/>
        </p:nvSpPr>
        <p:spPr bwMode="gray">
          <a:xfrm flipH="1">
            <a:off x="7019150" y="1727591"/>
            <a:ext cx="1203122" cy="89179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accent1">
              <a:lumMod val="20000"/>
              <a:lumOff val="8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endParaRPr lang="en-US" sz="1200" b="1" dirty="0">
              <a:solidFill>
                <a:schemeClr val="bg1">
                  <a:lumMod val="50000"/>
                </a:schemeClr>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71" name="Freeform 159">
            <a:extLst>
              <a:ext uri="{FF2B5EF4-FFF2-40B4-BE49-F238E27FC236}">
                <a16:creationId xmlns:a16="http://schemas.microsoft.com/office/drawing/2014/main" id="{F96484F8-226C-46A6-B7D1-9F301C005424}"/>
              </a:ext>
            </a:extLst>
          </p:cNvPr>
          <p:cNvSpPr/>
          <p:nvPr/>
        </p:nvSpPr>
        <p:spPr bwMode="gray">
          <a:xfrm flipH="1">
            <a:off x="9501434" y="1727591"/>
            <a:ext cx="1203122" cy="89179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accent1">
              <a:lumMod val="20000"/>
              <a:lumOff val="8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endParaRPr lang="en-US" sz="1200" b="1" dirty="0">
              <a:solidFill>
                <a:schemeClr val="bg1">
                  <a:lumMod val="50000"/>
                </a:schemeClr>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72" name="任意多边形 22">
            <a:extLst>
              <a:ext uri="{FF2B5EF4-FFF2-40B4-BE49-F238E27FC236}">
                <a16:creationId xmlns:a16="http://schemas.microsoft.com/office/drawing/2014/main" id="{76003D29-78C1-488A-A289-67B0148682BF}"/>
              </a:ext>
            </a:extLst>
          </p:cNvPr>
          <p:cNvSpPr/>
          <p:nvPr/>
        </p:nvSpPr>
        <p:spPr bwMode="gray">
          <a:xfrm>
            <a:off x="7661105" y="1717102"/>
            <a:ext cx="2347415" cy="587565"/>
          </a:xfrm>
          <a:custGeom>
            <a:avLst/>
            <a:gdLst>
              <a:gd name="connsiteX0" fmla="*/ 0 w 2347415"/>
              <a:gd name="connsiteY0" fmla="*/ 492031 h 587565"/>
              <a:gd name="connsiteX1" fmla="*/ 1078173 w 2347415"/>
              <a:gd name="connsiteY1" fmla="*/ 712 h 587565"/>
              <a:gd name="connsiteX2" fmla="*/ 2347415 w 2347415"/>
              <a:gd name="connsiteY2" fmla="*/ 587565 h 587565"/>
            </a:gdLst>
            <a:ahLst/>
            <a:cxnLst>
              <a:cxn ang="0">
                <a:pos x="connsiteX0" y="connsiteY0"/>
              </a:cxn>
              <a:cxn ang="0">
                <a:pos x="connsiteX1" y="connsiteY1"/>
              </a:cxn>
              <a:cxn ang="0">
                <a:pos x="connsiteX2" y="connsiteY2"/>
              </a:cxn>
            </a:cxnLst>
            <a:rect l="l" t="t" r="r" b="b"/>
            <a:pathLst>
              <a:path w="2347415" h="587565">
                <a:moveTo>
                  <a:pt x="0" y="492031"/>
                </a:moveTo>
                <a:cubicBezTo>
                  <a:pt x="343468" y="238410"/>
                  <a:pt x="686937" y="-15210"/>
                  <a:pt x="1078173" y="712"/>
                </a:cubicBezTo>
                <a:cubicBezTo>
                  <a:pt x="1469409" y="16634"/>
                  <a:pt x="2126776" y="521601"/>
                  <a:pt x="2347415" y="587565"/>
                </a:cubicBezTo>
              </a:path>
            </a:pathLst>
          </a:cu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solidFill>
                <a:schemeClr val="tx1"/>
              </a:solidFill>
              <a:latin typeface="Huawei Sans" panose="020C0503030203020204" pitchFamily="34" charset="0"/>
              <a:ea typeface="方正兰亭黑简体" panose="02000000000000000000" pitchFamily="2" charset="-122"/>
            </a:endParaRPr>
          </a:p>
        </p:txBody>
      </p:sp>
      <p:sp>
        <p:nvSpPr>
          <p:cNvPr id="73" name="任意多边形 24">
            <a:extLst>
              <a:ext uri="{FF2B5EF4-FFF2-40B4-BE49-F238E27FC236}">
                <a16:creationId xmlns:a16="http://schemas.microsoft.com/office/drawing/2014/main" id="{E021C695-1889-4DF6-B71D-6333EACB5BFF}"/>
              </a:ext>
            </a:extLst>
          </p:cNvPr>
          <p:cNvSpPr/>
          <p:nvPr/>
        </p:nvSpPr>
        <p:spPr bwMode="gray">
          <a:xfrm flipV="1">
            <a:off x="7661105" y="2318465"/>
            <a:ext cx="2347415" cy="587565"/>
          </a:xfrm>
          <a:custGeom>
            <a:avLst/>
            <a:gdLst>
              <a:gd name="connsiteX0" fmla="*/ 0 w 2347415"/>
              <a:gd name="connsiteY0" fmla="*/ 492031 h 587565"/>
              <a:gd name="connsiteX1" fmla="*/ 1078173 w 2347415"/>
              <a:gd name="connsiteY1" fmla="*/ 712 h 587565"/>
              <a:gd name="connsiteX2" fmla="*/ 2347415 w 2347415"/>
              <a:gd name="connsiteY2" fmla="*/ 587565 h 587565"/>
            </a:gdLst>
            <a:ahLst/>
            <a:cxnLst>
              <a:cxn ang="0">
                <a:pos x="connsiteX0" y="connsiteY0"/>
              </a:cxn>
              <a:cxn ang="0">
                <a:pos x="connsiteX1" y="connsiteY1"/>
              </a:cxn>
              <a:cxn ang="0">
                <a:pos x="connsiteX2" y="connsiteY2"/>
              </a:cxn>
            </a:cxnLst>
            <a:rect l="l" t="t" r="r" b="b"/>
            <a:pathLst>
              <a:path w="2347415" h="587565">
                <a:moveTo>
                  <a:pt x="0" y="492031"/>
                </a:moveTo>
                <a:cubicBezTo>
                  <a:pt x="343468" y="238410"/>
                  <a:pt x="686937" y="-15210"/>
                  <a:pt x="1078173" y="712"/>
                </a:cubicBezTo>
                <a:cubicBezTo>
                  <a:pt x="1469409" y="16634"/>
                  <a:pt x="2126776" y="521601"/>
                  <a:pt x="2347415" y="587565"/>
                </a:cubicBezTo>
              </a:path>
            </a:pathLst>
          </a:custGeom>
          <a:noFill/>
          <a:ln>
            <a:solidFill>
              <a:srgbClr val="CB3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endParaRPr>
          </a:p>
        </p:txBody>
      </p:sp>
      <p:pic>
        <p:nvPicPr>
          <p:cNvPr id="74" name="图片 6" descr="IP电话.png">
            <a:extLst>
              <a:ext uri="{FF2B5EF4-FFF2-40B4-BE49-F238E27FC236}">
                <a16:creationId xmlns:a16="http://schemas.microsoft.com/office/drawing/2014/main" id="{85274BE1-D21D-4222-8F5A-6B3C01C3AF1E}"/>
              </a:ext>
            </a:extLst>
          </p:cNvPr>
          <p:cNvPicPr>
            <a:picLocks noChangeAspect="1"/>
          </p:cNvPicPr>
          <p:nvPr/>
        </p:nvPicPr>
        <p:blipFill>
          <a:blip r:embed="rId3" cstate="print"/>
          <a:stretch>
            <a:fillRect/>
          </a:stretch>
        </p:blipFill>
        <p:spPr bwMode="gray">
          <a:xfrm>
            <a:off x="6219624" y="2001216"/>
            <a:ext cx="539947" cy="507600"/>
          </a:xfrm>
          <a:prstGeom prst="rect">
            <a:avLst/>
          </a:prstGeom>
        </p:spPr>
      </p:pic>
      <p:pic>
        <p:nvPicPr>
          <p:cNvPr id="75" name="图片 7" descr="IP电话.png">
            <a:extLst>
              <a:ext uri="{FF2B5EF4-FFF2-40B4-BE49-F238E27FC236}">
                <a16:creationId xmlns:a16="http://schemas.microsoft.com/office/drawing/2014/main" id="{EFA4E10B-B4FB-4071-8CD6-3DB9447BA9D7}"/>
              </a:ext>
            </a:extLst>
          </p:cNvPr>
          <p:cNvPicPr>
            <a:picLocks noChangeAspect="1"/>
          </p:cNvPicPr>
          <p:nvPr/>
        </p:nvPicPr>
        <p:blipFill>
          <a:blip r:embed="rId3" cstate="print"/>
          <a:stretch>
            <a:fillRect/>
          </a:stretch>
        </p:blipFill>
        <p:spPr bwMode="gray">
          <a:xfrm>
            <a:off x="10771339" y="2001216"/>
            <a:ext cx="539947" cy="507600"/>
          </a:xfrm>
          <a:prstGeom prst="rect">
            <a:avLst/>
          </a:prstGeom>
        </p:spPr>
      </p:pic>
      <p:pic>
        <p:nvPicPr>
          <p:cNvPr id="76" name="图片 8">
            <a:extLst>
              <a:ext uri="{FF2B5EF4-FFF2-40B4-BE49-F238E27FC236}">
                <a16:creationId xmlns:a16="http://schemas.microsoft.com/office/drawing/2014/main" id="{F5E61BF5-1418-4D79-9DCF-82AA079C30BE}"/>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7356122" y="2033616"/>
            <a:ext cx="540000" cy="442800"/>
          </a:xfrm>
          <a:prstGeom prst="rect">
            <a:avLst/>
          </a:prstGeom>
        </p:spPr>
      </p:pic>
      <p:pic>
        <p:nvPicPr>
          <p:cNvPr id="95" name="图片 9">
            <a:extLst>
              <a:ext uri="{FF2B5EF4-FFF2-40B4-BE49-F238E27FC236}">
                <a16:creationId xmlns:a16="http://schemas.microsoft.com/office/drawing/2014/main" id="{E556C74C-9F5F-4510-9745-EBD95ABD7AE9}"/>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9824467" y="2033616"/>
            <a:ext cx="540000" cy="442800"/>
          </a:xfrm>
          <a:prstGeom prst="rect">
            <a:avLst/>
          </a:prstGeom>
        </p:spPr>
      </p:pic>
      <p:cxnSp>
        <p:nvCxnSpPr>
          <p:cNvPr id="96" name="直接箭头连接符 25">
            <a:extLst>
              <a:ext uri="{FF2B5EF4-FFF2-40B4-BE49-F238E27FC236}">
                <a16:creationId xmlns:a16="http://schemas.microsoft.com/office/drawing/2014/main" id="{BF44D534-DF6E-4E70-B3E0-B8A967DD836E}"/>
              </a:ext>
            </a:extLst>
          </p:cNvPr>
          <p:cNvCxnSpPr>
            <a:stCxn id="74" idx="3"/>
            <a:endCxn id="76" idx="1"/>
          </p:cNvCxnSpPr>
          <p:nvPr/>
        </p:nvCxnSpPr>
        <p:spPr bwMode="gray">
          <a:xfrm>
            <a:off x="6759571" y="2255016"/>
            <a:ext cx="59655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直接箭头连接符 28">
            <a:extLst>
              <a:ext uri="{FF2B5EF4-FFF2-40B4-BE49-F238E27FC236}">
                <a16:creationId xmlns:a16="http://schemas.microsoft.com/office/drawing/2014/main" id="{FBB9DEBA-EEE4-459D-8E32-0FFFBE8BA4F5}"/>
              </a:ext>
            </a:extLst>
          </p:cNvPr>
          <p:cNvCxnSpPr>
            <a:stCxn id="95" idx="3"/>
            <a:endCxn id="75" idx="1"/>
          </p:cNvCxnSpPr>
          <p:nvPr/>
        </p:nvCxnSpPr>
        <p:spPr bwMode="gray">
          <a:xfrm>
            <a:off x="10364467" y="2255016"/>
            <a:ext cx="40687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文本框 33">
            <a:extLst>
              <a:ext uri="{FF2B5EF4-FFF2-40B4-BE49-F238E27FC236}">
                <a16:creationId xmlns:a16="http://schemas.microsoft.com/office/drawing/2014/main" id="{EF7FC883-B143-41CC-A71D-11118232025D}"/>
              </a:ext>
            </a:extLst>
          </p:cNvPr>
          <p:cNvSpPr txBox="1"/>
          <p:nvPr/>
        </p:nvSpPr>
        <p:spPr bwMode="gray">
          <a:xfrm>
            <a:off x="6786867" y="1917856"/>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5</a:t>
            </a:r>
            <a:endParaRPr lang="en-US" altLang="zh-CN" sz="1200" dirty="0">
              <a:latin typeface="Huawei Sans" panose="020C0503030203020204" pitchFamily="34" charset="0"/>
              <a:ea typeface="方正兰亭黑简体" panose="02000000000000000000" pitchFamily="2" charset="-122"/>
            </a:endParaRPr>
          </a:p>
        </p:txBody>
      </p:sp>
      <p:sp>
        <p:nvSpPr>
          <p:cNvPr id="99" name="文本框 34">
            <a:extLst>
              <a:ext uri="{FF2B5EF4-FFF2-40B4-BE49-F238E27FC236}">
                <a16:creationId xmlns:a16="http://schemas.microsoft.com/office/drawing/2014/main" id="{3B01AB30-5C2F-46A1-9149-7338A48DCC28}"/>
              </a:ext>
            </a:extLst>
          </p:cNvPr>
          <p:cNvSpPr txBox="1"/>
          <p:nvPr/>
        </p:nvSpPr>
        <p:spPr bwMode="gray">
          <a:xfrm>
            <a:off x="7046446" y="1917856"/>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4</a:t>
            </a:r>
            <a:endParaRPr lang="en-US" altLang="zh-CN" sz="1200" dirty="0">
              <a:latin typeface="Huawei Sans" panose="020C0503030203020204" pitchFamily="34" charset="0"/>
              <a:ea typeface="方正兰亭黑简体" panose="02000000000000000000" pitchFamily="2" charset="-122"/>
            </a:endParaRPr>
          </a:p>
        </p:txBody>
      </p:sp>
      <p:sp>
        <p:nvSpPr>
          <p:cNvPr id="100" name="文本框 36">
            <a:extLst>
              <a:ext uri="{FF2B5EF4-FFF2-40B4-BE49-F238E27FC236}">
                <a16:creationId xmlns:a16="http://schemas.microsoft.com/office/drawing/2014/main" id="{E1ABB37A-9876-4B7F-A215-2C1225C0F41E}"/>
              </a:ext>
            </a:extLst>
          </p:cNvPr>
          <p:cNvSpPr txBox="1"/>
          <p:nvPr/>
        </p:nvSpPr>
        <p:spPr bwMode="gray">
          <a:xfrm>
            <a:off x="8271930" y="1551908"/>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3</a:t>
            </a:r>
            <a:endParaRPr lang="en-US" altLang="zh-CN" sz="1200" dirty="0">
              <a:latin typeface="Huawei Sans" panose="020C0503030203020204" pitchFamily="34" charset="0"/>
              <a:ea typeface="方正兰亭黑简体" panose="02000000000000000000" pitchFamily="2" charset="-122"/>
            </a:endParaRPr>
          </a:p>
        </p:txBody>
      </p:sp>
      <p:sp>
        <p:nvSpPr>
          <p:cNvPr id="101" name="文本框 37">
            <a:extLst>
              <a:ext uri="{FF2B5EF4-FFF2-40B4-BE49-F238E27FC236}">
                <a16:creationId xmlns:a16="http://schemas.microsoft.com/office/drawing/2014/main" id="{2E2E40C4-D1AC-4F53-8B78-E7DA0CB32194}"/>
              </a:ext>
            </a:extLst>
          </p:cNvPr>
          <p:cNvSpPr txBox="1"/>
          <p:nvPr/>
        </p:nvSpPr>
        <p:spPr bwMode="gray">
          <a:xfrm>
            <a:off x="8531509" y="1551908"/>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2</a:t>
            </a:r>
            <a:endParaRPr lang="en-US" altLang="zh-CN" sz="1200" dirty="0">
              <a:latin typeface="Huawei Sans" panose="020C0503030203020204" pitchFamily="34" charset="0"/>
              <a:ea typeface="方正兰亭黑简体" panose="02000000000000000000" pitchFamily="2" charset="-122"/>
            </a:endParaRPr>
          </a:p>
        </p:txBody>
      </p:sp>
      <p:sp>
        <p:nvSpPr>
          <p:cNvPr id="102" name="文本框 38">
            <a:extLst>
              <a:ext uri="{FF2B5EF4-FFF2-40B4-BE49-F238E27FC236}">
                <a16:creationId xmlns:a16="http://schemas.microsoft.com/office/drawing/2014/main" id="{A5C8771E-536A-4857-B032-520B41529ADB}"/>
              </a:ext>
            </a:extLst>
          </p:cNvPr>
          <p:cNvSpPr txBox="1"/>
          <p:nvPr/>
        </p:nvSpPr>
        <p:spPr bwMode="gray">
          <a:xfrm>
            <a:off x="8791088" y="1551908"/>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1</a:t>
            </a:r>
            <a:endParaRPr lang="en-US" altLang="zh-CN" sz="1200" dirty="0">
              <a:latin typeface="Huawei Sans" panose="020C0503030203020204" pitchFamily="34" charset="0"/>
              <a:ea typeface="方正兰亭黑简体" panose="02000000000000000000" pitchFamily="2" charset="-122"/>
            </a:endParaRPr>
          </a:p>
        </p:txBody>
      </p:sp>
      <p:cxnSp>
        <p:nvCxnSpPr>
          <p:cNvPr id="103" name="直接箭头连接符 39">
            <a:extLst>
              <a:ext uri="{FF2B5EF4-FFF2-40B4-BE49-F238E27FC236}">
                <a16:creationId xmlns:a16="http://schemas.microsoft.com/office/drawing/2014/main" id="{0BB7B4B6-4908-418E-8021-FE70147A4712}"/>
              </a:ext>
            </a:extLst>
          </p:cNvPr>
          <p:cNvCxnSpPr/>
          <p:nvPr/>
        </p:nvCxnSpPr>
        <p:spPr bwMode="gray">
          <a:xfrm flipV="1">
            <a:off x="7861716" y="1917856"/>
            <a:ext cx="596551" cy="3148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 name="文本框 40">
            <a:extLst>
              <a:ext uri="{FF2B5EF4-FFF2-40B4-BE49-F238E27FC236}">
                <a16:creationId xmlns:a16="http://schemas.microsoft.com/office/drawing/2014/main" id="{E0AD3B93-C2DC-43DF-A910-27987A85A829}"/>
              </a:ext>
            </a:extLst>
          </p:cNvPr>
          <p:cNvSpPr txBox="1"/>
          <p:nvPr/>
        </p:nvSpPr>
        <p:spPr bwMode="gray">
          <a:xfrm>
            <a:off x="7316449" y="2469861"/>
            <a:ext cx="627797" cy="307777"/>
          </a:xfrm>
          <a:prstGeom prst="rect">
            <a:avLst/>
          </a:prstGeom>
          <a:noFill/>
        </p:spPr>
        <p:txBody>
          <a:bodyPr wrap="square" rtlCol="0">
            <a:spAutoFit/>
          </a:bodyPr>
          <a:lstStyle/>
          <a:p>
            <a:pPr fontAlgn="ctr"/>
            <a:r>
              <a:rPr lang="en-US" sz="1400" dirty="0">
                <a:latin typeface="Huawei Sans" panose="020C0503030203020204" pitchFamily="34" charset="0"/>
              </a:rPr>
              <a:t>CPE</a:t>
            </a:r>
            <a:endParaRPr lang="en-US" altLang="zh-CN" sz="1400" dirty="0">
              <a:latin typeface="Huawei Sans" panose="020C0503030203020204" pitchFamily="34" charset="0"/>
              <a:ea typeface="方正兰亭黑简体" panose="02000000000000000000" pitchFamily="2" charset="-122"/>
            </a:endParaRPr>
          </a:p>
        </p:txBody>
      </p:sp>
      <p:sp>
        <p:nvSpPr>
          <p:cNvPr id="108" name="文本框 42">
            <a:extLst>
              <a:ext uri="{FF2B5EF4-FFF2-40B4-BE49-F238E27FC236}">
                <a16:creationId xmlns:a16="http://schemas.microsoft.com/office/drawing/2014/main" id="{576E98E4-92A2-43E4-88C2-D35A19726A65}"/>
              </a:ext>
            </a:extLst>
          </p:cNvPr>
          <p:cNvSpPr txBox="1"/>
          <p:nvPr/>
        </p:nvSpPr>
        <p:spPr bwMode="gray">
          <a:xfrm>
            <a:off x="9789096" y="2469861"/>
            <a:ext cx="627797" cy="307777"/>
          </a:xfrm>
          <a:prstGeom prst="rect">
            <a:avLst/>
          </a:prstGeom>
          <a:noFill/>
        </p:spPr>
        <p:txBody>
          <a:bodyPr wrap="square" rtlCol="0">
            <a:spAutoFit/>
          </a:bodyPr>
          <a:lstStyle/>
          <a:p>
            <a:pPr fontAlgn="ctr"/>
            <a:r>
              <a:rPr lang="en-US" sz="1400" dirty="0">
                <a:latin typeface="Huawei Sans" panose="020C0503030203020204" pitchFamily="34" charset="0"/>
              </a:rPr>
              <a:t>CPE</a:t>
            </a:r>
            <a:endParaRPr lang="en-US" altLang="zh-CN" sz="1400" dirty="0">
              <a:latin typeface="Huawei Sans" panose="020C0503030203020204" pitchFamily="34" charset="0"/>
              <a:ea typeface="方正兰亭黑简体" panose="02000000000000000000" pitchFamily="2" charset="-122"/>
            </a:endParaRPr>
          </a:p>
        </p:txBody>
      </p:sp>
      <p:sp>
        <p:nvSpPr>
          <p:cNvPr id="110" name="矩形 63">
            <a:extLst>
              <a:ext uri="{FF2B5EF4-FFF2-40B4-BE49-F238E27FC236}">
                <a16:creationId xmlns:a16="http://schemas.microsoft.com/office/drawing/2014/main" id="{8D98C633-E7C4-4573-A500-B0C0603ED235}"/>
              </a:ext>
            </a:extLst>
          </p:cNvPr>
          <p:cNvSpPr/>
          <p:nvPr/>
        </p:nvSpPr>
        <p:spPr bwMode="gray">
          <a:xfrm>
            <a:off x="6154227" y="1286485"/>
            <a:ext cx="5220776" cy="17636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endParaRPr>
          </a:p>
        </p:txBody>
      </p:sp>
      <p:sp>
        <p:nvSpPr>
          <p:cNvPr id="111" name="Freeform 159">
            <a:extLst>
              <a:ext uri="{FF2B5EF4-FFF2-40B4-BE49-F238E27FC236}">
                <a16:creationId xmlns:a16="http://schemas.microsoft.com/office/drawing/2014/main" id="{DF7EB9F6-040F-480C-B689-201F3B8C100F}"/>
              </a:ext>
            </a:extLst>
          </p:cNvPr>
          <p:cNvSpPr/>
          <p:nvPr/>
        </p:nvSpPr>
        <p:spPr bwMode="gray">
          <a:xfrm flipH="1">
            <a:off x="6992691" y="4081804"/>
            <a:ext cx="1203122" cy="89179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accent1">
              <a:lumMod val="20000"/>
              <a:lumOff val="8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endParaRPr lang="en-US" sz="1200" b="1" dirty="0">
              <a:solidFill>
                <a:schemeClr val="bg1">
                  <a:lumMod val="50000"/>
                </a:schemeClr>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16" name="Freeform 159">
            <a:extLst>
              <a:ext uri="{FF2B5EF4-FFF2-40B4-BE49-F238E27FC236}">
                <a16:creationId xmlns:a16="http://schemas.microsoft.com/office/drawing/2014/main" id="{633CFF88-5B60-4FD7-8254-83F23B84AE11}"/>
              </a:ext>
            </a:extLst>
          </p:cNvPr>
          <p:cNvSpPr/>
          <p:nvPr/>
        </p:nvSpPr>
        <p:spPr bwMode="gray">
          <a:xfrm flipH="1">
            <a:off x="9474975" y="4081804"/>
            <a:ext cx="1203122" cy="89179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accent1">
              <a:lumMod val="20000"/>
              <a:lumOff val="8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endParaRPr lang="en-US" sz="1200" b="1" dirty="0">
              <a:solidFill>
                <a:schemeClr val="bg1">
                  <a:lumMod val="50000"/>
                </a:schemeClr>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17" name="任意多边形 86">
            <a:extLst>
              <a:ext uri="{FF2B5EF4-FFF2-40B4-BE49-F238E27FC236}">
                <a16:creationId xmlns:a16="http://schemas.microsoft.com/office/drawing/2014/main" id="{C41C3D76-230C-4C86-B76F-50DB06E8EFE3}"/>
              </a:ext>
            </a:extLst>
          </p:cNvPr>
          <p:cNvSpPr/>
          <p:nvPr/>
        </p:nvSpPr>
        <p:spPr bwMode="gray">
          <a:xfrm>
            <a:off x="7634646" y="4071315"/>
            <a:ext cx="2347415" cy="587565"/>
          </a:xfrm>
          <a:custGeom>
            <a:avLst/>
            <a:gdLst>
              <a:gd name="connsiteX0" fmla="*/ 0 w 2347415"/>
              <a:gd name="connsiteY0" fmla="*/ 492031 h 587565"/>
              <a:gd name="connsiteX1" fmla="*/ 1078173 w 2347415"/>
              <a:gd name="connsiteY1" fmla="*/ 712 h 587565"/>
              <a:gd name="connsiteX2" fmla="*/ 2347415 w 2347415"/>
              <a:gd name="connsiteY2" fmla="*/ 587565 h 587565"/>
            </a:gdLst>
            <a:ahLst/>
            <a:cxnLst>
              <a:cxn ang="0">
                <a:pos x="connsiteX0" y="connsiteY0"/>
              </a:cxn>
              <a:cxn ang="0">
                <a:pos x="connsiteX1" y="connsiteY1"/>
              </a:cxn>
              <a:cxn ang="0">
                <a:pos x="connsiteX2" y="connsiteY2"/>
              </a:cxn>
            </a:cxnLst>
            <a:rect l="l" t="t" r="r" b="b"/>
            <a:pathLst>
              <a:path w="2347415" h="587565">
                <a:moveTo>
                  <a:pt x="0" y="492031"/>
                </a:moveTo>
                <a:cubicBezTo>
                  <a:pt x="343468" y="238410"/>
                  <a:pt x="686937" y="-15210"/>
                  <a:pt x="1078173" y="712"/>
                </a:cubicBezTo>
                <a:cubicBezTo>
                  <a:pt x="1469409" y="16634"/>
                  <a:pt x="2126776" y="521601"/>
                  <a:pt x="2347415" y="587565"/>
                </a:cubicBezTo>
              </a:path>
            </a:pathLst>
          </a:custGeom>
          <a:noFill/>
          <a:ln>
            <a:solidFill>
              <a:srgbClr val="CB37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endParaRPr>
          </a:p>
        </p:txBody>
      </p:sp>
      <p:sp>
        <p:nvSpPr>
          <p:cNvPr id="118" name="任意多边形 87">
            <a:extLst>
              <a:ext uri="{FF2B5EF4-FFF2-40B4-BE49-F238E27FC236}">
                <a16:creationId xmlns:a16="http://schemas.microsoft.com/office/drawing/2014/main" id="{164A6897-CE75-4FA1-8373-365B9A9BDD3C}"/>
              </a:ext>
            </a:extLst>
          </p:cNvPr>
          <p:cNvSpPr/>
          <p:nvPr/>
        </p:nvSpPr>
        <p:spPr bwMode="gray">
          <a:xfrm flipV="1">
            <a:off x="7634646" y="4672678"/>
            <a:ext cx="2347415" cy="587565"/>
          </a:xfrm>
          <a:custGeom>
            <a:avLst/>
            <a:gdLst>
              <a:gd name="connsiteX0" fmla="*/ 0 w 2347415"/>
              <a:gd name="connsiteY0" fmla="*/ 492031 h 587565"/>
              <a:gd name="connsiteX1" fmla="*/ 1078173 w 2347415"/>
              <a:gd name="connsiteY1" fmla="*/ 712 h 587565"/>
              <a:gd name="connsiteX2" fmla="*/ 2347415 w 2347415"/>
              <a:gd name="connsiteY2" fmla="*/ 587565 h 587565"/>
            </a:gdLst>
            <a:ahLst/>
            <a:cxnLst>
              <a:cxn ang="0">
                <a:pos x="connsiteX0" y="connsiteY0"/>
              </a:cxn>
              <a:cxn ang="0">
                <a:pos x="connsiteX1" y="connsiteY1"/>
              </a:cxn>
              <a:cxn ang="0">
                <a:pos x="connsiteX2" y="connsiteY2"/>
              </a:cxn>
            </a:cxnLst>
            <a:rect l="l" t="t" r="r" b="b"/>
            <a:pathLst>
              <a:path w="2347415" h="587565">
                <a:moveTo>
                  <a:pt x="0" y="492031"/>
                </a:moveTo>
                <a:cubicBezTo>
                  <a:pt x="343468" y="238410"/>
                  <a:pt x="686937" y="-15210"/>
                  <a:pt x="1078173" y="712"/>
                </a:cubicBezTo>
                <a:cubicBezTo>
                  <a:pt x="1469409" y="16634"/>
                  <a:pt x="2126776" y="521601"/>
                  <a:pt x="2347415" y="587565"/>
                </a:cubicBezTo>
              </a:path>
            </a:pathLst>
          </a:cu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solidFill>
                <a:schemeClr val="tx1"/>
              </a:solidFill>
              <a:latin typeface="Huawei Sans" panose="020C0503030203020204" pitchFamily="34" charset="0"/>
              <a:ea typeface="方正兰亭黑简体" panose="02000000000000000000" pitchFamily="2" charset="-122"/>
            </a:endParaRPr>
          </a:p>
        </p:txBody>
      </p:sp>
      <p:pic>
        <p:nvPicPr>
          <p:cNvPr id="119" name="图片 88" descr="IP电话.png">
            <a:extLst>
              <a:ext uri="{FF2B5EF4-FFF2-40B4-BE49-F238E27FC236}">
                <a16:creationId xmlns:a16="http://schemas.microsoft.com/office/drawing/2014/main" id="{C77A0717-7D30-4AA7-AC52-78D185D7661C}"/>
              </a:ext>
            </a:extLst>
          </p:cNvPr>
          <p:cNvPicPr>
            <a:picLocks noChangeAspect="1"/>
          </p:cNvPicPr>
          <p:nvPr/>
        </p:nvPicPr>
        <p:blipFill>
          <a:blip r:embed="rId3" cstate="print"/>
          <a:stretch>
            <a:fillRect/>
          </a:stretch>
        </p:blipFill>
        <p:spPr bwMode="gray">
          <a:xfrm>
            <a:off x="6193165" y="4355429"/>
            <a:ext cx="539947" cy="507600"/>
          </a:xfrm>
          <a:prstGeom prst="rect">
            <a:avLst/>
          </a:prstGeom>
        </p:spPr>
      </p:pic>
      <p:pic>
        <p:nvPicPr>
          <p:cNvPr id="120" name="图片 89" descr="IP电话.png">
            <a:extLst>
              <a:ext uri="{FF2B5EF4-FFF2-40B4-BE49-F238E27FC236}">
                <a16:creationId xmlns:a16="http://schemas.microsoft.com/office/drawing/2014/main" id="{6BC581DC-DE59-4B3B-B4F7-0A24D88369F6}"/>
              </a:ext>
            </a:extLst>
          </p:cNvPr>
          <p:cNvPicPr>
            <a:picLocks noChangeAspect="1"/>
          </p:cNvPicPr>
          <p:nvPr/>
        </p:nvPicPr>
        <p:blipFill>
          <a:blip r:embed="rId3" cstate="print"/>
          <a:stretch>
            <a:fillRect/>
          </a:stretch>
        </p:blipFill>
        <p:spPr bwMode="gray">
          <a:xfrm>
            <a:off x="10744880" y="4355429"/>
            <a:ext cx="539947" cy="507600"/>
          </a:xfrm>
          <a:prstGeom prst="rect">
            <a:avLst/>
          </a:prstGeom>
        </p:spPr>
      </p:pic>
      <p:pic>
        <p:nvPicPr>
          <p:cNvPr id="121" name="图片 90">
            <a:extLst>
              <a:ext uri="{FF2B5EF4-FFF2-40B4-BE49-F238E27FC236}">
                <a16:creationId xmlns:a16="http://schemas.microsoft.com/office/drawing/2014/main" id="{A114724F-2B79-4D0A-B644-34B897AFDF56}"/>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7329663" y="4387829"/>
            <a:ext cx="540000" cy="442800"/>
          </a:xfrm>
          <a:prstGeom prst="rect">
            <a:avLst/>
          </a:prstGeom>
        </p:spPr>
      </p:pic>
      <p:pic>
        <p:nvPicPr>
          <p:cNvPr id="122" name="图片 91">
            <a:extLst>
              <a:ext uri="{FF2B5EF4-FFF2-40B4-BE49-F238E27FC236}">
                <a16:creationId xmlns:a16="http://schemas.microsoft.com/office/drawing/2014/main" id="{CFA4741A-8FCC-498C-80AE-488D207DDA2C}"/>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9798008" y="4387829"/>
            <a:ext cx="540000" cy="442800"/>
          </a:xfrm>
          <a:prstGeom prst="rect">
            <a:avLst/>
          </a:prstGeom>
        </p:spPr>
      </p:pic>
      <p:cxnSp>
        <p:nvCxnSpPr>
          <p:cNvPr id="123" name="直接箭头连接符 92">
            <a:extLst>
              <a:ext uri="{FF2B5EF4-FFF2-40B4-BE49-F238E27FC236}">
                <a16:creationId xmlns:a16="http://schemas.microsoft.com/office/drawing/2014/main" id="{45715B31-39CC-422E-ACCA-DC5CA06FFAA8}"/>
              </a:ext>
            </a:extLst>
          </p:cNvPr>
          <p:cNvCxnSpPr>
            <a:stCxn id="119" idx="3"/>
            <a:endCxn id="121" idx="1"/>
          </p:cNvCxnSpPr>
          <p:nvPr/>
        </p:nvCxnSpPr>
        <p:spPr bwMode="gray">
          <a:xfrm>
            <a:off x="6733112" y="4609229"/>
            <a:ext cx="59655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直接箭头连接符 93">
            <a:extLst>
              <a:ext uri="{FF2B5EF4-FFF2-40B4-BE49-F238E27FC236}">
                <a16:creationId xmlns:a16="http://schemas.microsoft.com/office/drawing/2014/main" id="{E0374A7A-F5A5-471A-A891-A5C31BAD591E}"/>
              </a:ext>
            </a:extLst>
          </p:cNvPr>
          <p:cNvCxnSpPr>
            <a:stCxn id="122" idx="3"/>
            <a:endCxn id="120" idx="1"/>
          </p:cNvCxnSpPr>
          <p:nvPr/>
        </p:nvCxnSpPr>
        <p:spPr bwMode="gray">
          <a:xfrm>
            <a:off x="10338008" y="4609229"/>
            <a:ext cx="40687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接箭头连接符 99">
            <a:extLst>
              <a:ext uri="{FF2B5EF4-FFF2-40B4-BE49-F238E27FC236}">
                <a16:creationId xmlns:a16="http://schemas.microsoft.com/office/drawing/2014/main" id="{3A6107F8-C746-41A1-8E10-440136A4A346}"/>
              </a:ext>
            </a:extLst>
          </p:cNvPr>
          <p:cNvCxnSpPr/>
          <p:nvPr/>
        </p:nvCxnSpPr>
        <p:spPr bwMode="gray">
          <a:xfrm>
            <a:off x="7825496" y="4812428"/>
            <a:ext cx="490738" cy="2875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6" name="文本框 100">
            <a:extLst>
              <a:ext uri="{FF2B5EF4-FFF2-40B4-BE49-F238E27FC236}">
                <a16:creationId xmlns:a16="http://schemas.microsoft.com/office/drawing/2014/main" id="{8E63F101-4A35-4EAF-9441-02D90BA0E611}"/>
              </a:ext>
            </a:extLst>
          </p:cNvPr>
          <p:cNvSpPr txBox="1"/>
          <p:nvPr/>
        </p:nvSpPr>
        <p:spPr bwMode="gray">
          <a:xfrm>
            <a:off x="7289990" y="4824074"/>
            <a:ext cx="627797" cy="307777"/>
          </a:xfrm>
          <a:prstGeom prst="rect">
            <a:avLst/>
          </a:prstGeom>
          <a:noFill/>
        </p:spPr>
        <p:txBody>
          <a:bodyPr wrap="square" rtlCol="0">
            <a:spAutoFit/>
          </a:bodyPr>
          <a:lstStyle/>
          <a:p>
            <a:pPr fontAlgn="ctr"/>
            <a:r>
              <a:rPr lang="en-US" sz="1400" dirty="0">
                <a:latin typeface="Huawei Sans" panose="020C0503030203020204" pitchFamily="34" charset="0"/>
              </a:rPr>
              <a:t>CPE</a:t>
            </a:r>
            <a:endParaRPr lang="en-US" altLang="zh-CN" sz="1400" dirty="0">
              <a:latin typeface="Huawei Sans" panose="020C0503030203020204" pitchFamily="34" charset="0"/>
              <a:ea typeface="方正兰亭黑简体" panose="02000000000000000000" pitchFamily="2" charset="-122"/>
            </a:endParaRPr>
          </a:p>
        </p:txBody>
      </p:sp>
      <p:sp>
        <p:nvSpPr>
          <p:cNvPr id="127" name="文本框 101">
            <a:extLst>
              <a:ext uri="{FF2B5EF4-FFF2-40B4-BE49-F238E27FC236}">
                <a16:creationId xmlns:a16="http://schemas.microsoft.com/office/drawing/2014/main" id="{EE071637-7B76-49D0-86DF-0E7EC10629DF}"/>
              </a:ext>
            </a:extLst>
          </p:cNvPr>
          <p:cNvSpPr txBox="1"/>
          <p:nvPr/>
        </p:nvSpPr>
        <p:spPr bwMode="gray">
          <a:xfrm>
            <a:off x="9762637" y="4824074"/>
            <a:ext cx="627797" cy="307777"/>
          </a:xfrm>
          <a:prstGeom prst="rect">
            <a:avLst/>
          </a:prstGeom>
          <a:noFill/>
        </p:spPr>
        <p:txBody>
          <a:bodyPr wrap="square" rtlCol="0">
            <a:spAutoFit/>
          </a:bodyPr>
          <a:lstStyle/>
          <a:p>
            <a:pPr fontAlgn="ctr"/>
            <a:r>
              <a:rPr lang="en-US" sz="1400" dirty="0">
                <a:latin typeface="Huawei Sans" panose="020C0503030203020204" pitchFamily="34" charset="0"/>
              </a:rPr>
              <a:t>CPE</a:t>
            </a:r>
            <a:endParaRPr lang="en-US" altLang="zh-CN" sz="1400" dirty="0">
              <a:latin typeface="Huawei Sans" panose="020C0503030203020204" pitchFamily="34" charset="0"/>
              <a:ea typeface="方正兰亭黑简体" panose="02000000000000000000" pitchFamily="2" charset="-122"/>
            </a:endParaRPr>
          </a:p>
        </p:txBody>
      </p:sp>
      <p:sp>
        <p:nvSpPr>
          <p:cNvPr id="128" name="矩形 102">
            <a:extLst>
              <a:ext uri="{FF2B5EF4-FFF2-40B4-BE49-F238E27FC236}">
                <a16:creationId xmlns:a16="http://schemas.microsoft.com/office/drawing/2014/main" id="{098BA67B-F77C-4EE7-AF95-B83E95B1FF68}"/>
              </a:ext>
            </a:extLst>
          </p:cNvPr>
          <p:cNvSpPr/>
          <p:nvPr/>
        </p:nvSpPr>
        <p:spPr bwMode="gray">
          <a:xfrm>
            <a:off x="6127768" y="3640698"/>
            <a:ext cx="5220776" cy="17636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endParaRPr>
          </a:p>
        </p:txBody>
      </p:sp>
      <p:sp>
        <p:nvSpPr>
          <p:cNvPr id="129" name="文本框 103">
            <a:extLst>
              <a:ext uri="{FF2B5EF4-FFF2-40B4-BE49-F238E27FC236}">
                <a16:creationId xmlns:a16="http://schemas.microsoft.com/office/drawing/2014/main" id="{A3B8471A-7D2F-4FF1-936E-8E387F7B9754}"/>
              </a:ext>
            </a:extLst>
          </p:cNvPr>
          <p:cNvSpPr txBox="1"/>
          <p:nvPr/>
        </p:nvSpPr>
        <p:spPr bwMode="gray">
          <a:xfrm>
            <a:off x="8452263" y="4943321"/>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5</a:t>
            </a:r>
            <a:endParaRPr lang="en-US" altLang="zh-CN" sz="1200" dirty="0">
              <a:latin typeface="Huawei Sans" panose="020C0503030203020204" pitchFamily="34" charset="0"/>
              <a:ea typeface="方正兰亭黑简体" panose="02000000000000000000" pitchFamily="2" charset="-122"/>
            </a:endParaRPr>
          </a:p>
        </p:txBody>
      </p:sp>
      <p:sp>
        <p:nvSpPr>
          <p:cNvPr id="130" name="文本框 104">
            <a:extLst>
              <a:ext uri="{FF2B5EF4-FFF2-40B4-BE49-F238E27FC236}">
                <a16:creationId xmlns:a16="http://schemas.microsoft.com/office/drawing/2014/main" id="{0200E0BB-17A3-4263-81B5-7C14C15515A4}"/>
              </a:ext>
            </a:extLst>
          </p:cNvPr>
          <p:cNvSpPr txBox="1"/>
          <p:nvPr/>
        </p:nvSpPr>
        <p:spPr bwMode="gray">
          <a:xfrm>
            <a:off x="8711842" y="4943321"/>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4</a:t>
            </a:r>
            <a:endParaRPr lang="en-US" altLang="zh-CN" sz="1200" dirty="0">
              <a:latin typeface="Huawei Sans" panose="020C0503030203020204" pitchFamily="34" charset="0"/>
              <a:ea typeface="方正兰亭黑简体" panose="02000000000000000000" pitchFamily="2" charset="-122"/>
            </a:endParaRPr>
          </a:p>
        </p:txBody>
      </p:sp>
      <p:sp>
        <p:nvSpPr>
          <p:cNvPr id="131" name="下箭头 105">
            <a:extLst>
              <a:ext uri="{FF2B5EF4-FFF2-40B4-BE49-F238E27FC236}">
                <a16:creationId xmlns:a16="http://schemas.microsoft.com/office/drawing/2014/main" id="{1766C149-C18F-4860-8B93-EE547CA22384}"/>
              </a:ext>
            </a:extLst>
          </p:cNvPr>
          <p:cNvSpPr/>
          <p:nvPr/>
        </p:nvSpPr>
        <p:spPr bwMode="gray">
          <a:xfrm>
            <a:off x="8432709" y="3063940"/>
            <a:ext cx="439912" cy="576758"/>
          </a:xfrm>
          <a:prstGeom prst="downArrow">
            <a:avLst/>
          </a:prstGeom>
          <a:gradFill>
            <a:gsLst>
              <a:gs pos="0">
                <a:schemeClr val="bg1"/>
              </a:gs>
              <a:gs pos="100000">
                <a:schemeClr val="bg1">
                  <a:lumMod val="7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endParaRPr>
          </a:p>
        </p:txBody>
      </p:sp>
      <p:sp>
        <p:nvSpPr>
          <p:cNvPr id="132" name="任意多边形 107">
            <a:extLst>
              <a:ext uri="{FF2B5EF4-FFF2-40B4-BE49-F238E27FC236}">
                <a16:creationId xmlns:a16="http://schemas.microsoft.com/office/drawing/2014/main" id="{EA4ED67B-E96F-45AE-807A-4B22F6208F0D}"/>
              </a:ext>
            </a:extLst>
          </p:cNvPr>
          <p:cNvSpPr/>
          <p:nvPr/>
        </p:nvSpPr>
        <p:spPr bwMode="gray">
          <a:xfrm>
            <a:off x="7849986" y="4529302"/>
            <a:ext cx="399365" cy="272955"/>
          </a:xfrm>
          <a:custGeom>
            <a:avLst/>
            <a:gdLst>
              <a:gd name="connsiteX0" fmla="*/ 0 w 399365"/>
              <a:gd name="connsiteY0" fmla="*/ 0 h 272955"/>
              <a:gd name="connsiteX1" fmla="*/ 382138 w 399365"/>
              <a:gd name="connsiteY1" fmla="*/ 54591 h 272955"/>
              <a:gd name="connsiteX2" fmla="*/ 327547 w 399365"/>
              <a:gd name="connsiteY2" fmla="*/ 272955 h 272955"/>
            </a:gdLst>
            <a:ahLst/>
            <a:cxnLst>
              <a:cxn ang="0">
                <a:pos x="connsiteX0" y="connsiteY0"/>
              </a:cxn>
              <a:cxn ang="0">
                <a:pos x="connsiteX1" y="connsiteY1"/>
              </a:cxn>
              <a:cxn ang="0">
                <a:pos x="connsiteX2" y="connsiteY2"/>
              </a:cxn>
            </a:cxnLst>
            <a:rect l="l" t="t" r="r" b="b"/>
            <a:pathLst>
              <a:path w="399365" h="272955">
                <a:moveTo>
                  <a:pt x="0" y="0"/>
                </a:moveTo>
                <a:cubicBezTo>
                  <a:pt x="163773" y="4549"/>
                  <a:pt x="327547" y="9099"/>
                  <a:pt x="382138" y="54591"/>
                </a:cubicBezTo>
                <a:cubicBezTo>
                  <a:pt x="436729" y="100083"/>
                  <a:pt x="345744" y="222913"/>
                  <a:pt x="327547" y="272955"/>
                </a:cubicBezTo>
              </a:path>
            </a:pathLst>
          </a:custGeom>
          <a:noFill/>
          <a:ln>
            <a:solidFill>
              <a:srgbClr val="62B23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a typeface="方正兰亭黑简体" panose="02000000000000000000" pitchFamily="2" charset="-122"/>
            </a:endParaRPr>
          </a:p>
        </p:txBody>
      </p:sp>
      <p:cxnSp>
        <p:nvCxnSpPr>
          <p:cNvPr id="133" name="直接连接符 109">
            <a:extLst>
              <a:ext uri="{FF2B5EF4-FFF2-40B4-BE49-F238E27FC236}">
                <a16:creationId xmlns:a16="http://schemas.microsoft.com/office/drawing/2014/main" id="{E43B1C34-D12A-4FCF-8EDF-BE0A10F38DD9}"/>
              </a:ext>
            </a:extLst>
          </p:cNvPr>
          <p:cNvCxnSpPr/>
          <p:nvPr/>
        </p:nvCxnSpPr>
        <p:spPr bwMode="gray">
          <a:xfrm>
            <a:off x="9687506" y="5710379"/>
            <a:ext cx="442706" cy="0"/>
          </a:xfrm>
          <a:prstGeom prst="lin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cxnSp>
      <p:sp>
        <p:nvSpPr>
          <p:cNvPr id="134" name="文本框 111">
            <a:extLst>
              <a:ext uri="{FF2B5EF4-FFF2-40B4-BE49-F238E27FC236}">
                <a16:creationId xmlns:a16="http://schemas.microsoft.com/office/drawing/2014/main" id="{5F4CCDEB-CF5D-45E7-B768-C4C49C78009E}"/>
              </a:ext>
            </a:extLst>
          </p:cNvPr>
          <p:cNvSpPr txBox="1"/>
          <p:nvPr/>
        </p:nvSpPr>
        <p:spPr bwMode="gray">
          <a:xfrm>
            <a:off x="10111069" y="5556491"/>
            <a:ext cx="1604681" cy="307777"/>
          </a:xfrm>
          <a:prstGeom prst="rect">
            <a:avLst/>
          </a:prstGeom>
          <a:noFill/>
        </p:spPr>
        <p:txBody>
          <a:bodyPr wrap="square" rtlCol="0">
            <a:spAutoFit/>
          </a:bodyPr>
          <a:lstStyle/>
          <a:p>
            <a:pPr fontAlgn="ctr"/>
            <a:r>
              <a:rPr lang="en-US" sz="1400" dirty="0">
                <a:latin typeface="Huawei Sans" panose="020C0503030203020204" pitchFamily="34" charset="0"/>
              </a:rPr>
              <a:t>High link quality</a:t>
            </a:r>
          </a:p>
        </p:txBody>
      </p:sp>
      <p:sp>
        <p:nvSpPr>
          <p:cNvPr id="135" name="文本框 113">
            <a:extLst>
              <a:ext uri="{FF2B5EF4-FFF2-40B4-BE49-F238E27FC236}">
                <a16:creationId xmlns:a16="http://schemas.microsoft.com/office/drawing/2014/main" id="{C3E4091B-6E57-4CB9-885B-53FBF35A3952}"/>
              </a:ext>
            </a:extLst>
          </p:cNvPr>
          <p:cNvSpPr txBox="1"/>
          <p:nvPr/>
        </p:nvSpPr>
        <p:spPr bwMode="gray">
          <a:xfrm>
            <a:off x="6154227" y="2748212"/>
            <a:ext cx="1556663" cy="307777"/>
          </a:xfrm>
          <a:prstGeom prst="rect">
            <a:avLst/>
          </a:prstGeom>
          <a:noFill/>
        </p:spPr>
        <p:txBody>
          <a:bodyPr wrap="square" rtlCol="0">
            <a:spAutoFit/>
          </a:bodyPr>
          <a:lstStyle/>
          <a:p>
            <a:pPr fontAlgn="ctr"/>
            <a:r>
              <a:rPr lang="en-US" sz="1400" dirty="0">
                <a:latin typeface="Huawei Sans" panose="020C0503030203020204" pitchFamily="34" charset="0"/>
              </a:rPr>
              <a:t>Before switching</a:t>
            </a:r>
          </a:p>
        </p:txBody>
      </p:sp>
      <p:sp>
        <p:nvSpPr>
          <p:cNvPr id="136" name="文本框 114">
            <a:extLst>
              <a:ext uri="{FF2B5EF4-FFF2-40B4-BE49-F238E27FC236}">
                <a16:creationId xmlns:a16="http://schemas.microsoft.com/office/drawing/2014/main" id="{B1CBC5EA-6C0F-4F8A-8179-25F58C787CED}"/>
              </a:ext>
            </a:extLst>
          </p:cNvPr>
          <p:cNvSpPr txBox="1"/>
          <p:nvPr/>
        </p:nvSpPr>
        <p:spPr bwMode="gray">
          <a:xfrm>
            <a:off x="6154227" y="5108806"/>
            <a:ext cx="1556663" cy="307777"/>
          </a:xfrm>
          <a:prstGeom prst="rect">
            <a:avLst/>
          </a:prstGeom>
          <a:noFill/>
        </p:spPr>
        <p:txBody>
          <a:bodyPr wrap="square" rtlCol="0">
            <a:spAutoFit/>
          </a:bodyPr>
          <a:lstStyle/>
          <a:p>
            <a:pPr fontAlgn="ctr"/>
            <a:r>
              <a:rPr lang="en-US" sz="1400" dirty="0">
                <a:latin typeface="Huawei Sans" panose="020C0503030203020204" pitchFamily="34" charset="0"/>
              </a:rPr>
              <a:t>After switching</a:t>
            </a:r>
          </a:p>
        </p:txBody>
      </p:sp>
      <p:sp>
        <p:nvSpPr>
          <p:cNvPr id="137" name="文本框 56">
            <a:extLst>
              <a:ext uri="{FF2B5EF4-FFF2-40B4-BE49-F238E27FC236}">
                <a16:creationId xmlns:a16="http://schemas.microsoft.com/office/drawing/2014/main" id="{A354AC3A-A16C-4ABE-A479-4CC159CFBC6E}"/>
              </a:ext>
            </a:extLst>
          </p:cNvPr>
          <p:cNvSpPr txBox="1"/>
          <p:nvPr/>
        </p:nvSpPr>
        <p:spPr bwMode="gray">
          <a:xfrm>
            <a:off x="10104888" y="3982438"/>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3</a:t>
            </a:r>
            <a:endParaRPr lang="en-US" altLang="zh-CN" sz="1200" dirty="0">
              <a:latin typeface="Huawei Sans" panose="020C0503030203020204" pitchFamily="34" charset="0"/>
              <a:ea typeface="方正兰亭黑简体" panose="02000000000000000000" pitchFamily="2" charset="-122"/>
            </a:endParaRPr>
          </a:p>
        </p:txBody>
      </p:sp>
      <p:sp>
        <p:nvSpPr>
          <p:cNvPr id="138" name="文本框 57">
            <a:extLst>
              <a:ext uri="{FF2B5EF4-FFF2-40B4-BE49-F238E27FC236}">
                <a16:creationId xmlns:a16="http://schemas.microsoft.com/office/drawing/2014/main" id="{CD19DBBF-233F-42B4-A783-98262B86589C}"/>
              </a:ext>
            </a:extLst>
          </p:cNvPr>
          <p:cNvSpPr txBox="1"/>
          <p:nvPr/>
        </p:nvSpPr>
        <p:spPr bwMode="gray">
          <a:xfrm>
            <a:off x="10364467" y="3982438"/>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2</a:t>
            </a:r>
            <a:endParaRPr lang="en-US" altLang="zh-CN" sz="1200" dirty="0">
              <a:latin typeface="Huawei Sans" panose="020C0503030203020204" pitchFamily="34" charset="0"/>
              <a:ea typeface="方正兰亭黑简体" panose="02000000000000000000" pitchFamily="2" charset="-122"/>
            </a:endParaRPr>
          </a:p>
        </p:txBody>
      </p:sp>
      <p:sp>
        <p:nvSpPr>
          <p:cNvPr id="139" name="文本框 58">
            <a:extLst>
              <a:ext uri="{FF2B5EF4-FFF2-40B4-BE49-F238E27FC236}">
                <a16:creationId xmlns:a16="http://schemas.microsoft.com/office/drawing/2014/main" id="{86929BFC-B4ED-4E80-84A4-B4DBC30F712B}"/>
              </a:ext>
            </a:extLst>
          </p:cNvPr>
          <p:cNvSpPr txBox="1"/>
          <p:nvPr/>
        </p:nvSpPr>
        <p:spPr bwMode="gray">
          <a:xfrm>
            <a:off x="10624046" y="3982438"/>
            <a:ext cx="259579" cy="276999"/>
          </a:xfrm>
          <a:prstGeom prst="rect">
            <a:avLst/>
          </a:prstGeom>
          <a:solidFill>
            <a:schemeClr val="bg1">
              <a:lumMod val="85000"/>
            </a:schemeClr>
          </a:solidFill>
          <a:ln>
            <a:solidFill>
              <a:schemeClr val="tx1"/>
            </a:solidFill>
          </a:ln>
        </p:spPr>
        <p:txBody>
          <a:bodyPr wrap="square" rtlCol="0">
            <a:spAutoFit/>
          </a:bodyPr>
          <a:lstStyle/>
          <a:p>
            <a:pPr fontAlgn="ctr"/>
            <a:r>
              <a:rPr lang="en-US" sz="1200" dirty="0">
                <a:latin typeface="Huawei Sans" panose="020C0503030203020204" pitchFamily="34" charset="0"/>
              </a:rPr>
              <a:t>1</a:t>
            </a:r>
            <a:endParaRPr lang="en-US" altLang="zh-CN" sz="1200" dirty="0">
              <a:latin typeface="Huawei Sans" panose="020C0503030203020204" pitchFamily="34" charset="0"/>
              <a:ea typeface="方正兰亭黑简体" panose="02000000000000000000" pitchFamily="2" charset="-122"/>
            </a:endParaRPr>
          </a:p>
        </p:txBody>
      </p:sp>
      <p:grpSp>
        <p:nvGrpSpPr>
          <p:cNvPr id="53" name="Group 15"/>
          <p:cNvGrpSpPr/>
          <p:nvPr/>
        </p:nvGrpSpPr>
        <p:grpSpPr bwMode="gray">
          <a:xfrm>
            <a:off x="7212124" y="43303"/>
            <a:ext cx="4519218" cy="324000"/>
            <a:chOff x="6465362" y="121552"/>
            <a:chExt cx="4519218" cy="324000"/>
          </a:xfrm>
        </p:grpSpPr>
        <p:sp>
          <p:nvSpPr>
            <p:cNvPr id="54"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55" name="燕尾形 25"/>
            <p:cNvSpPr/>
            <p:nvPr/>
          </p:nvSpPr>
          <p:spPr bwMode="gray">
            <a:xfrm>
              <a:off x="7930375" y="121552"/>
              <a:ext cx="1538223"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SD-WAN Characteristics</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sp>
          <p:nvSpPr>
            <p:cNvPr id="56"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24330347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Characteristics of SD-WAN: WAN Optimization</a:t>
            </a:r>
          </a:p>
        </p:txBody>
      </p:sp>
      <p:sp>
        <p:nvSpPr>
          <p:cNvPr id="3" name="文本占位符 2"/>
          <p:cNvSpPr>
            <a:spLocks noGrp="1"/>
          </p:cNvSpPr>
          <p:nvPr>
            <p:ph type="body" sz="quarter" idx="10"/>
          </p:nvPr>
        </p:nvSpPr>
        <p:spPr bwMode="gray"/>
        <p:txBody>
          <a:bodyPr/>
          <a:lstStyle/>
          <a:p>
            <a:pPr algn="l"/>
            <a:r>
              <a:rPr lang="en-US" sz="1800" dirty="0">
                <a:latin typeface="Huawei Sans" panose="020C0503030203020204" pitchFamily="34" charset="0"/>
              </a:rPr>
              <a:t>WAN optimization, improving WAN link quality</a:t>
            </a:r>
            <a:endParaRPr lang="en-US" altLang="zh-CN" sz="1800" dirty="0">
              <a:latin typeface="Huawei Sans" panose="020C0503030203020204" pitchFamily="34" charset="0"/>
            </a:endParaRPr>
          </a:p>
          <a:p>
            <a:pPr algn="l"/>
            <a:endParaRPr lang="en-US" altLang="zh-CN" sz="1800" dirty="0">
              <a:latin typeface="Huawei Sans" panose="020C0503030203020204" pitchFamily="34" charset="0"/>
            </a:endParaRPr>
          </a:p>
          <a:p>
            <a:pPr algn="l"/>
            <a:endParaRPr lang="en-US" altLang="zh-CN" sz="1800" dirty="0">
              <a:latin typeface="Huawei Sans" panose="020C0503030203020204" pitchFamily="34" charset="0"/>
            </a:endParaRPr>
          </a:p>
          <a:p>
            <a:pPr algn="l"/>
            <a:endParaRPr lang="en-US" altLang="zh-CN" sz="1800" dirty="0">
              <a:latin typeface="Huawei Sans" panose="020C0503030203020204" pitchFamily="34" charset="0"/>
            </a:endParaRPr>
          </a:p>
          <a:p>
            <a:pPr algn="l"/>
            <a:endParaRPr lang="en-US" altLang="zh-CN" sz="1800" dirty="0">
              <a:latin typeface="Huawei Sans" panose="020C0503030203020204" pitchFamily="34" charset="0"/>
            </a:endParaRPr>
          </a:p>
          <a:p>
            <a:pPr algn="l"/>
            <a:endParaRPr lang="en-US" altLang="zh-CN" sz="1600" dirty="0">
              <a:latin typeface="Huawei Sans" panose="020C0503030203020204" pitchFamily="34" charset="0"/>
            </a:endParaRPr>
          </a:p>
          <a:p>
            <a:pPr algn="l"/>
            <a:endParaRPr lang="en-US" altLang="zh-CN" sz="1600" dirty="0">
              <a:latin typeface="Huawei Sans" panose="020C0503030203020204" pitchFamily="34" charset="0"/>
            </a:endParaRPr>
          </a:p>
          <a:p>
            <a:pPr algn="l"/>
            <a:r>
              <a:rPr lang="en-US" sz="1600" dirty="0">
                <a:latin typeface="Huawei Sans" panose="020C0503030203020204" pitchFamily="34" charset="0"/>
              </a:rPr>
              <a:t>When the quality of a WAN link deteriorates, for example, packet loss or long delay occurs, WAN optimization technologies need to be used to improve network fault tolerance and ensure data transmission quality. Common WAN optimization technologies include transmission optimization, data optimization, and packet loss concealment optimization.</a:t>
            </a:r>
          </a:p>
        </p:txBody>
      </p:sp>
      <p:sp>
        <p:nvSpPr>
          <p:cNvPr id="4" name="矩形 3"/>
          <p:cNvSpPr/>
          <p:nvPr/>
        </p:nvSpPr>
        <p:spPr bwMode="gray">
          <a:xfrm>
            <a:off x="2264309" y="1635596"/>
            <a:ext cx="6368666" cy="3513889"/>
          </a:xfrm>
          <a:prstGeom prst="rect">
            <a:avLst/>
          </a:prstGeom>
          <a:noFill/>
          <a:ln w="12700">
            <a:noFill/>
            <a:miter lim="800000"/>
            <a:headEnd/>
            <a:tailEnd/>
          </a:ln>
        </p:spPr>
        <p:txBody>
          <a:bodyPr/>
          <a:lstStyle/>
          <a:p>
            <a:pPr defTabSz="1219272" fontAlgn="ctr"/>
            <a:endParaRPr lang="en-US" sz="1200" dirty="0">
              <a:solidFill>
                <a:prstClr val="black"/>
              </a:solidFill>
              <a:latin typeface="Huawei Sans" panose="020C0503030203020204" pitchFamily="34" charset="0"/>
              <a:ea typeface="宋体" charset="-122"/>
            </a:endParaRPr>
          </a:p>
        </p:txBody>
      </p:sp>
      <p:cxnSp>
        <p:nvCxnSpPr>
          <p:cNvPr id="99" name="直接箭头连接符 66"/>
          <p:cNvCxnSpPr/>
          <p:nvPr/>
        </p:nvCxnSpPr>
        <p:spPr bwMode="gray">
          <a:xfrm flipV="1">
            <a:off x="3879875" y="4198067"/>
            <a:ext cx="1" cy="205968"/>
          </a:xfrm>
          <a:prstGeom prst="straightConnector1">
            <a:avLst/>
          </a:prstGeom>
          <a:noFill/>
          <a:ln w="6350" cap="flat" cmpd="sng" algn="ctr">
            <a:solidFill>
              <a:schemeClr val="bg1"/>
            </a:solidFill>
            <a:prstDash val="solid"/>
            <a:headEnd type="none" w="med" len="med"/>
            <a:tailEnd type="arrow" w="med" len="med"/>
          </a:ln>
          <a:effectLst/>
        </p:spPr>
      </p:cxnSp>
      <p:cxnSp>
        <p:nvCxnSpPr>
          <p:cNvPr id="100" name="直接箭头连接符 66"/>
          <p:cNvCxnSpPr/>
          <p:nvPr/>
        </p:nvCxnSpPr>
        <p:spPr bwMode="gray">
          <a:xfrm flipH="1" flipV="1">
            <a:off x="5398362" y="4207924"/>
            <a:ext cx="157318" cy="151891"/>
          </a:xfrm>
          <a:prstGeom prst="straightConnector1">
            <a:avLst/>
          </a:prstGeom>
          <a:noFill/>
          <a:ln w="6350" cap="flat" cmpd="sng" algn="ctr">
            <a:solidFill>
              <a:schemeClr val="bg1"/>
            </a:solidFill>
            <a:prstDash val="solid"/>
            <a:headEnd type="none" w="med" len="med"/>
            <a:tailEnd type="arrow" w="med" len="med"/>
          </a:ln>
          <a:effectLst/>
        </p:spPr>
      </p:cxnSp>
      <p:cxnSp>
        <p:nvCxnSpPr>
          <p:cNvPr id="102" name="直接箭头连接符 66"/>
          <p:cNvCxnSpPr/>
          <p:nvPr/>
        </p:nvCxnSpPr>
        <p:spPr bwMode="gray">
          <a:xfrm flipV="1">
            <a:off x="5634945" y="4207924"/>
            <a:ext cx="0" cy="151891"/>
          </a:xfrm>
          <a:prstGeom prst="straightConnector1">
            <a:avLst/>
          </a:prstGeom>
          <a:noFill/>
          <a:ln w="6350" cap="flat" cmpd="sng" algn="ctr">
            <a:solidFill>
              <a:schemeClr val="bg1"/>
            </a:solidFill>
            <a:prstDash val="solid"/>
            <a:headEnd type="none" w="med" len="med"/>
            <a:tailEnd type="arrow" w="med" len="med"/>
          </a:ln>
          <a:effectLst/>
        </p:spPr>
      </p:cxnSp>
      <p:grpSp>
        <p:nvGrpSpPr>
          <p:cNvPr id="6" name="Group 5">
            <a:extLst>
              <a:ext uri="{FF2B5EF4-FFF2-40B4-BE49-F238E27FC236}">
                <a16:creationId xmlns:a16="http://schemas.microsoft.com/office/drawing/2014/main" id="{5AB8CBE2-6904-44C6-AACF-6B4B06126379}"/>
              </a:ext>
            </a:extLst>
          </p:cNvPr>
          <p:cNvGrpSpPr/>
          <p:nvPr/>
        </p:nvGrpSpPr>
        <p:grpSpPr bwMode="gray">
          <a:xfrm>
            <a:off x="2517589" y="1793198"/>
            <a:ext cx="7176291" cy="2439638"/>
            <a:chOff x="2537909" y="1874478"/>
            <a:chExt cx="7176291" cy="2439638"/>
          </a:xfrm>
        </p:grpSpPr>
        <p:pic>
          <p:nvPicPr>
            <p:cNvPr id="123" name="图片 122" descr="大型网管-蓝.png"/>
            <p:cNvPicPr>
              <a:picLocks noChangeAspect="1"/>
            </p:cNvPicPr>
            <p:nvPr/>
          </p:nvPicPr>
          <p:blipFill>
            <a:blip r:embed="rId3" cstate="print">
              <a:duotone>
                <a:schemeClr val="accent3">
                  <a:shade val="45000"/>
                  <a:satMod val="135000"/>
                </a:schemeClr>
                <a:prstClr val="white"/>
              </a:duotone>
            </a:blip>
            <a:stretch>
              <a:fillRect/>
            </a:stretch>
          </p:blipFill>
          <p:spPr bwMode="gray">
            <a:xfrm>
              <a:off x="7210641" y="2616910"/>
              <a:ext cx="954382" cy="781425"/>
            </a:xfrm>
            <a:prstGeom prst="rect">
              <a:avLst/>
            </a:prstGeom>
          </p:spPr>
        </p:pic>
        <p:pic>
          <p:nvPicPr>
            <p:cNvPr id="122" name="图片 121" descr="酒店-蓝.png"/>
            <p:cNvPicPr>
              <a:picLocks noChangeAspect="1"/>
            </p:cNvPicPr>
            <p:nvPr/>
          </p:nvPicPr>
          <p:blipFill>
            <a:blip r:embed="rId4" cstate="print">
              <a:duotone>
                <a:schemeClr val="accent3">
                  <a:shade val="45000"/>
                  <a:satMod val="135000"/>
                </a:schemeClr>
                <a:prstClr val="white"/>
              </a:duotone>
            </a:blip>
            <a:stretch>
              <a:fillRect/>
            </a:stretch>
          </p:blipFill>
          <p:spPr bwMode="gray">
            <a:xfrm>
              <a:off x="4052248" y="2522720"/>
              <a:ext cx="1025956" cy="872725"/>
            </a:xfrm>
            <a:prstGeom prst="rect">
              <a:avLst/>
            </a:prstGeom>
          </p:spPr>
        </p:pic>
        <p:cxnSp>
          <p:nvCxnSpPr>
            <p:cNvPr id="34" name="直接连接符 33"/>
            <p:cNvCxnSpPr/>
            <p:nvPr/>
          </p:nvCxnSpPr>
          <p:spPr bwMode="gray">
            <a:xfrm>
              <a:off x="3754648" y="3148876"/>
              <a:ext cx="333260" cy="0"/>
            </a:xfrm>
            <a:prstGeom prst="line">
              <a:avLst/>
            </a:prstGeom>
            <a:noFill/>
            <a:ln w="44450" cap="flat" cmpd="sng" algn="ctr">
              <a:solidFill>
                <a:schemeClr val="bg1">
                  <a:alpha val="20000"/>
                </a:schemeClr>
              </a:solidFill>
              <a:prstDash val="solid"/>
            </a:ln>
            <a:effectLst/>
          </p:spPr>
        </p:cxnSp>
        <p:cxnSp>
          <p:nvCxnSpPr>
            <p:cNvPr id="62" name="直接连接符 61"/>
            <p:cNvCxnSpPr/>
            <p:nvPr/>
          </p:nvCxnSpPr>
          <p:spPr bwMode="gray">
            <a:xfrm>
              <a:off x="7984791" y="3148876"/>
              <a:ext cx="333260" cy="0"/>
            </a:xfrm>
            <a:prstGeom prst="line">
              <a:avLst/>
            </a:prstGeom>
            <a:noFill/>
            <a:ln w="44450" cap="flat" cmpd="sng" algn="ctr">
              <a:solidFill>
                <a:schemeClr val="bg1">
                  <a:alpha val="20000"/>
                </a:schemeClr>
              </a:solidFill>
              <a:prstDash val="solid"/>
            </a:ln>
            <a:effectLst/>
          </p:spPr>
        </p:cxnSp>
        <p:grpSp>
          <p:nvGrpSpPr>
            <p:cNvPr id="63" name="组合 62"/>
            <p:cNvGrpSpPr/>
            <p:nvPr/>
          </p:nvGrpSpPr>
          <p:grpSpPr bwMode="gray">
            <a:xfrm>
              <a:off x="5607575" y="2959083"/>
              <a:ext cx="800490" cy="379586"/>
              <a:chOff x="2384870" y="5266639"/>
              <a:chExt cx="446086" cy="301585"/>
            </a:xfrm>
          </p:grpSpPr>
          <p:sp>
            <p:nvSpPr>
              <p:cNvPr id="64" name="云形 63"/>
              <p:cNvSpPr/>
              <p:nvPr/>
            </p:nvSpPr>
            <p:spPr bwMode="gray">
              <a:xfrm>
                <a:off x="2384870" y="5266639"/>
                <a:ext cx="446086" cy="301585"/>
              </a:xfrm>
              <a:prstGeom prst="cloud">
                <a:avLst/>
              </a:prstGeom>
              <a:solidFill>
                <a:schemeClr val="tx1">
                  <a:lumMod val="50000"/>
                  <a:lumOff val="50000"/>
                  <a:alpha val="30000"/>
                </a:schemeClr>
              </a:solidFill>
              <a:ln w="6350" cap="flat" cmpd="sng" algn="ctr">
                <a:noFill/>
                <a:prstDash val="solid"/>
              </a:ln>
              <a:effectLst/>
            </p:spPr>
            <p:txBody>
              <a:bodyPr lIns="171056" tIns="85528" rIns="171056" bIns="85528" rtlCol="0" anchor="ctr"/>
              <a:lstStyle/>
              <a:p>
                <a:pPr marL="0" marR="0" lvl="0" indent="0" algn="ctr" defTabSz="1219272" eaLnBrk="1" fontAlgn="ctr" latinLnBrk="0" hangingPunct="1">
                  <a:lnSpc>
                    <a:spcPct val="150000"/>
                  </a:lnSpc>
                  <a:spcBef>
                    <a:spcPts val="0"/>
                  </a:spcBef>
                  <a:spcAft>
                    <a:spcPts val="0"/>
                  </a:spcAft>
                  <a:buClr>
                    <a:srgbClr val="CC9900"/>
                  </a:buClr>
                  <a:buSzTx/>
                  <a:buFontTx/>
                  <a:buNone/>
                  <a:tabLst/>
                  <a:defRPr/>
                </a:pPr>
                <a:endParaRPr kumimoji="0" lang="en-US" altLang="zh-CN"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FZLanTingHei-L-GBK-M" panose="02010600010101010101" pitchFamily="2" charset="2"/>
                  <a:sym typeface="Arial" panose="020B0604020202020204" pitchFamily="34" charset="0"/>
                </a:endParaRPr>
              </a:p>
            </p:txBody>
          </p:sp>
          <p:sp>
            <p:nvSpPr>
              <p:cNvPr id="65" name="Shape 423"/>
              <p:cNvSpPr/>
              <p:nvPr/>
            </p:nvSpPr>
            <p:spPr bwMode="gray">
              <a:xfrm>
                <a:off x="2452926" y="5344071"/>
                <a:ext cx="309975" cy="146719"/>
              </a:xfrm>
              <a:prstGeom prst="rect">
                <a:avLst/>
              </a:prstGeom>
              <a:noFill/>
              <a:ln w="12700">
                <a:miter lim="400000"/>
              </a:ln>
              <a:extLst>
                <a:ext uri="{C572A759-6A51-4108-AA02-DFA0A04FC94B}">
                  <ma14:wrappingTextBoxFlag xmlns:ma14="http://schemas.microsoft.com/office/mac/drawingml/2011/main" xmlns="" val="1"/>
                </a:ext>
              </a:extLst>
            </p:spPr>
            <p:txBody>
              <a:bodyPr wrap="none" lIns="0" tIns="0" rIns="0" bIns="0" anchor="ctr">
                <a:spAutoFit/>
              </a:bodyPr>
              <a:lstStyle>
                <a:lvl1pPr defTabSz="516747">
                  <a:defRPr sz="1600">
                    <a:solidFill>
                      <a:srgbClr val="FFFFFF"/>
                    </a:solidFill>
                    <a:latin typeface="Arial"/>
                    <a:ea typeface="+mn-ea"/>
                    <a:cs typeface="+mn-cs"/>
                    <a:sym typeface="Helvetica"/>
                  </a:defRPr>
                </a:lvl1pPr>
              </a:lstStyle>
              <a:p>
                <a:pPr marL="0" marR="0" lvl="0" indent="0" algn="ctr" defTabSz="516747" eaLnBrk="1" fontAlgn="ctr" latinLnBrk="0" hangingPunct="1">
                  <a:lnSpc>
                    <a:spcPct val="100000"/>
                  </a:lnSpc>
                  <a:spcBef>
                    <a:spcPts val="0"/>
                  </a:spcBef>
                  <a:spcAft>
                    <a:spcPts val="0"/>
                  </a:spcAft>
                  <a:buClrTx/>
                  <a:buSzTx/>
                  <a:buFontTx/>
                  <a:buNone/>
                  <a:tabLst/>
                  <a:defRPr/>
                </a:pPr>
                <a:r>
                  <a:rPr lang="en-US" sz="1200" b="0" dirty="0">
                    <a:solidFill>
                      <a:prstClr val="black"/>
                    </a:solidFill>
                    <a:latin typeface="Huawei Sans" panose="020C0503030203020204" pitchFamily="34" charset="0"/>
                  </a:rPr>
                  <a:t>Internet</a:t>
                </a:r>
              </a:p>
            </p:txBody>
          </p:sp>
        </p:grpSp>
        <p:cxnSp>
          <p:nvCxnSpPr>
            <p:cNvPr id="66" name="直接连接符 65"/>
            <p:cNvCxnSpPr>
              <a:endCxn id="64" idx="2"/>
            </p:cNvCxnSpPr>
            <p:nvPr/>
          </p:nvCxnSpPr>
          <p:spPr bwMode="gray">
            <a:xfrm>
              <a:off x="4854639" y="3144686"/>
              <a:ext cx="755419" cy="0"/>
            </a:xfrm>
            <a:prstGeom prst="line">
              <a:avLst/>
            </a:prstGeom>
            <a:noFill/>
            <a:ln w="12700" cap="flat" cmpd="sng" algn="ctr">
              <a:solidFill>
                <a:schemeClr val="bg2">
                  <a:lumMod val="75000"/>
                </a:schemeClr>
              </a:solidFill>
              <a:prstDash val="solid"/>
            </a:ln>
            <a:effectLst/>
          </p:spPr>
        </p:cxnSp>
        <p:cxnSp>
          <p:nvCxnSpPr>
            <p:cNvPr id="67" name="直接连接符 66"/>
            <p:cNvCxnSpPr>
              <a:stCxn id="64" idx="0"/>
            </p:cNvCxnSpPr>
            <p:nvPr/>
          </p:nvCxnSpPr>
          <p:spPr bwMode="gray">
            <a:xfrm flipV="1">
              <a:off x="6407397" y="3144686"/>
              <a:ext cx="782085" cy="0"/>
            </a:xfrm>
            <a:prstGeom prst="line">
              <a:avLst/>
            </a:prstGeom>
            <a:noFill/>
            <a:ln w="12700" cap="flat" cmpd="sng" algn="ctr">
              <a:solidFill>
                <a:schemeClr val="bg2">
                  <a:lumMod val="75000"/>
                </a:schemeClr>
              </a:solidFill>
              <a:prstDash val="solid"/>
            </a:ln>
            <a:effectLst/>
          </p:spPr>
        </p:cxnSp>
        <p:sp>
          <p:nvSpPr>
            <p:cNvPr id="68" name="文本框 67"/>
            <p:cNvSpPr txBox="1"/>
            <p:nvPr/>
          </p:nvSpPr>
          <p:spPr bwMode="gray">
            <a:xfrm>
              <a:off x="4145520" y="3403145"/>
              <a:ext cx="872547" cy="276999"/>
            </a:xfrm>
            <a:prstGeom prst="rect">
              <a:avLst/>
            </a:prstGeom>
            <a:noFill/>
          </p:spPr>
          <p:txBody>
            <a:bodyPr wrap="square" rtlCol="0">
              <a:spAutoFit/>
            </a:bodyPr>
            <a:lstStyle/>
            <a:p>
              <a:pPr marL="0" marR="0" lvl="0" indent="0" algn="ctr" defTabSz="1219272" eaLnBrk="1" fontAlgn="ctr" latinLnBrk="0" hangingPunct="1">
                <a:lnSpc>
                  <a:spcPct val="100000"/>
                </a:lnSpc>
                <a:spcBef>
                  <a:spcPts val="0"/>
                </a:spcBef>
                <a:spcAft>
                  <a:spcPts val="0"/>
                </a:spcAft>
                <a:buClrTx/>
                <a:buSzTx/>
                <a:buFontTx/>
                <a:buNone/>
                <a:tabLst/>
                <a:defRPr/>
              </a:pPr>
              <a:r>
                <a:rPr lang="en-US" sz="1200" b="0" dirty="0">
                  <a:solidFill>
                    <a:prstClr val="black"/>
                  </a:solidFill>
                  <a:latin typeface="Huawei Sans" panose="020C0503030203020204" pitchFamily="34" charset="0"/>
                </a:rPr>
                <a:t>Branch</a:t>
              </a:r>
            </a:p>
          </p:txBody>
        </p:sp>
        <p:grpSp>
          <p:nvGrpSpPr>
            <p:cNvPr id="70" name="组合 69"/>
            <p:cNvGrpSpPr/>
            <p:nvPr/>
          </p:nvGrpSpPr>
          <p:grpSpPr bwMode="gray">
            <a:xfrm>
              <a:off x="3327208" y="2646189"/>
              <a:ext cx="424664" cy="561999"/>
              <a:chOff x="2814711" y="2405619"/>
              <a:chExt cx="917317" cy="199317"/>
            </a:xfrm>
          </p:grpSpPr>
          <p:sp>
            <p:nvSpPr>
              <p:cNvPr id="71" name="矩形 70"/>
              <p:cNvSpPr/>
              <p:nvPr/>
            </p:nvSpPr>
            <p:spPr bwMode="gray">
              <a:xfrm>
                <a:off x="281471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72" name="矩形 71"/>
              <p:cNvSpPr/>
              <p:nvPr/>
            </p:nvSpPr>
            <p:spPr bwMode="gray">
              <a:xfrm>
                <a:off x="306054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73" name="矩形 72"/>
              <p:cNvSpPr/>
              <p:nvPr/>
            </p:nvSpPr>
            <p:spPr bwMode="gray">
              <a:xfrm>
                <a:off x="330637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74" name="矩形 73"/>
              <p:cNvSpPr/>
              <p:nvPr/>
            </p:nvSpPr>
            <p:spPr bwMode="gray">
              <a:xfrm>
                <a:off x="355220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grpSp>
        <p:grpSp>
          <p:nvGrpSpPr>
            <p:cNvPr id="89" name="组合 88"/>
            <p:cNvGrpSpPr/>
            <p:nvPr/>
          </p:nvGrpSpPr>
          <p:grpSpPr bwMode="gray">
            <a:xfrm>
              <a:off x="8660209" y="2646188"/>
              <a:ext cx="399204" cy="636215"/>
              <a:chOff x="10005769" y="4681538"/>
              <a:chExt cx="320409" cy="438149"/>
            </a:xfrm>
          </p:grpSpPr>
          <p:sp>
            <p:nvSpPr>
              <p:cNvPr id="90" name="矩形 89"/>
              <p:cNvSpPr/>
              <p:nvPr/>
            </p:nvSpPr>
            <p:spPr bwMode="gray">
              <a:xfrm>
                <a:off x="10005769" y="4681538"/>
                <a:ext cx="320409" cy="438149"/>
              </a:xfrm>
              <a:prstGeom prst="rect">
                <a:avLst/>
              </a:prstGeom>
              <a:solidFill>
                <a:srgbClr val="0070C0">
                  <a:alpha val="8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4268"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grpSp>
            <p:nvGrpSpPr>
              <p:cNvPr id="91" name="组合 90"/>
              <p:cNvGrpSpPr/>
              <p:nvPr/>
            </p:nvGrpSpPr>
            <p:grpSpPr bwMode="gray">
              <a:xfrm>
                <a:off x="10031573" y="4712385"/>
                <a:ext cx="249501" cy="387038"/>
                <a:chOff x="2814711" y="2405619"/>
                <a:chExt cx="671487" cy="199317"/>
              </a:xfrm>
              <a:solidFill>
                <a:srgbClr val="FFC000">
                  <a:alpha val="50000"/>
                </a:srgbClr>
              </a:solidFill>
            </p:grpSpPr>
            <p:sp>
              <p:nvSpPr>
                <p:cNvPr id="92" name="矩形 91"/>
                <p:cNvSpPr/>
                <p:nvPr/>
              </p:nvSpPr>
              <p:spPr bwMode="gray">
                <a:xfrm>
                  <a:off x="2814711" y="2405619"/>
                  <a:ext cx="179827" cy="199317"/>
                </a:xfrm>
                <a:prstGeom prst="rect">
                  <a:avLst/>
                </a:prstGeom>
                <a:grp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93" name="矩形 92"/>
                <p:cNvSpPr/>
                <p:nvPr/>
              </p:nvSpPr>
              <p:spPr bwMode="gray">
                <a:xfrm>
                  <a:off x="3060541" y="2405619"/>
                  <a:ext cx="179827" cy="199317"/>
                </a:xfrm>
                <a:prstGeom prst="rect">
                  <a:avLst/>
                </a:prstGeom>
                <a:grp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94" name="矩形 93"/>
                <p:cNvSpPr/>
                <p:nvPr/>
              </p:nvSpPr>
              <p:spPr bwMode="gray">
                <a:xfrm>
                  <a:off x="3306371" y="2405619"/>
                  <a:ext cx="179827" cy="199317"/>
                </a:xfrm>
                <a:prstGeom prst="rect">
                  <a:avLst/>
                </a:prstGeom>
                <a:grp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grpSp>
        </p:grpSp>
        <p:sp>
          <p:nvSpPr>
            <p:cNvPr id="104" name="任意多边形 103"/>
            <p:cNvSpPr/>
            <p:nvPr/>
          </p:nvSpPr>
          <p:spPr bwMode="gray">
            <a:xfrm>
              <a:off x="8412484" y="2509055"/>
              <a:ext cx="417733" cy="110854"/>
            </a:xfrm>
            <a:custGeom>
              <a:avLst/>
              <a:gdLst>
                <a:gd name="connsiteX0" fmla="*/ 335280 w 335280"/>
                <a:gd name="connsiteY0" fmla="*/ 76342 h 76342"/>
                <a:gd name="connsiteX1" fmla="*/ 228600 w 335280"/>
                <a:gd name="connsiteY1" fmla="*/ 142 h 76342"/>
                <a:gd name="connsiteX2" fmla="*/ 0 w 335280"/>
                <a:gd name="connsiteY2" fmla="*/ 61102 h 76342"/>
              </a:gdLst>
              <a:ahLst/>
              <a:cxnLst>
                <a:cxn ang="0">
                  <a:pos x="connsiteX0" y="connsiteY0"/>
                </a:cxn>
                <a:cxn ang="0">
                  <a:pos x="connsiteX1" y="connsiteY1"/>
                </a:cxn>
                <a:cxn ang="0">
                  <a:pos x="connsiteX2" y="connsiteY2"/>
                </a:cxn>
              </a:cxnLst>
              <a:rect l="l" t="t" r="r" b="b"/>
              <a:pathLst>
                <a:path w="335280" h="76342">
                  <a:moveTo>
                    <a:pt x="335280" y="76342"/>
                  </a:moveTo>
                  <a:cubicBezTo>
                    <a:pt x="309880" y="39512"/>
                    <a:pt x="284480" y="2682"/>
                    <a:pt x="228600" y="142"/>
                  </a:cubicBezTo>
                  <a:cubicBezTo>
                    <a:pt x="172720" y="-2398"/>
                    <a:pt x="86360" y="29352"/>
                    <a:pt x="0" y="61102"/>
                  </a:cubicBezTo>
                </a:path>
              </a:pathLst>
            </a:custGeom>
            <a:noFill/>
            <a:ln w="12700" cap="flat" cmpd="sng" algn="ctr">
              <a:solidFill>
                <a:schemeClr val="bg1"/>
              </a:solidFill>
              <a:prstDash val="solid"/>
              <a:tailEnd type="arrow"/>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105" name="矩形 104"/>
            <p:cNvSpPr/>
            <p:nvPr/>
          </p:nvSpPr>
          <p:spPr bwMode="gray">
            <a:xfrm>
              <a:off x="3152362" y="3259528"/>
              <a:ext cx="808526" cy="420756"/>
            </a:xfrm>
            <a:prstGeom prst="rect">
              <a:avLst/>
            </a:prstGeom>
          </p:spPr>
          <p:txBody>
            <a:bodyPr wrap="square">
              <a:spAutoFit/>
            </a:bodyPr>
            <a:lstStyle/>
            <a:p>
              <a:pPr marL="0" marR="0" lvl="0" indent="0" algn="ctr" defTabSz="1219272" eaLnBrk="1" fontAlgn="ctr" latinLnBrk="0" hangingPunct="1">
                <a:lnSpc>
                  <a:spcPct val="100000"/>
                </a:lnSpc>
                <a:spcBef>
                  <a:spcPts val="0"/>
                </a:spcBef>
                <a:spcAft>
                  <a:spcPts val="0"/>
                </a:spcAft>
                <a:buClrTx/>
                <a:buSzTx/>
                <a:buFontTx/>
                <a:buNone/>
                <a:tabLst/>
                <a:defRPr/>
              </a:pPr>
              <a:r>
                <a:rPr lang="en-US" sz="1067" b="1" dirty="0">
                  <a:solidFill>
                    <a:prstClr val="black"/>
                  </a:solidFill>
                  <a:latin typeface="Huawei Sans" panose="020C0503030203020204" pitchFamily="34" charset="0"/>
                </a:rPr>
                <a:t>Original packet</a:t>
              </a:r>
              <a:endParaRPr kumimoji="0" lang="en-US" sz="1067" b="1"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cxnSp>
          <p:nvCxnSpPr>
            <p:cNvPr id="106" name="肘形连接符 105"/>
            <p:cNvCxnSpPr/>
            <p:nvPr/>
          </p:nvCxnSpPr>
          <p:spPr bwMode="gray">
            <a:xfrm rot="16200000" flipH="1">
              <a:off x="3513968" y="3857471"/>
              <a:ext cx="417915" cy="495375"/>
            </a:xfrm>
            <a:prstGeom prst="bentConnector2">
              <a:avLst/>
            </a:prstGeom>
            <a:noFill/>
            <a:ln w="6350" cap="flat" cmpd="sng" algn="ctr">
              <a:solidFill>
                <a:schemeClr val="bg1"/>
              </a:solidFill>
              <a:prstDash val="solid"/>
              <a:tailEnd type="arrow" w="sm" len="sm"/>
            </a:ln>
            <a:effectLst/>
          </p:spPr>
        </p:cxnSp>
        <p:cxnSp>
          <p:nvCxnSpPr>
            <p:cNvPr id="107" name="肘形连接符 106"/>
            <p:cNvCxnSpPr/>
            <p:nvPr/>
          </p:nvCxnSpPr>
          <p:spPr bwMode="gray">
            <a:xfrm flipV="1">
              <a:off x="9112419" y="2554208"/>
              <a:ext cx="601781" cy="417935"/>
            </a:xfrm>
            <a:prstGeom prst="bentConnector2">
              <a:avLst/>
            </a:prstGeom>
            <a:noFill/>
            <a:ln w="6350" cap="flat" cmpd="sng" algn="ctr">
              <a:solidFill>
                <a:schemeClr val="bg1"/>
              </a:solidFill>
              <a:prstDash val="solid"/>
              <a:tailEnd type="arrow" w="sm" len="sm"/>
            </a:ln>
            <a:effectLst/>
          </p:spPr>
        </p:cxnSp>
        <p:grpSp>
          <p:nvGrpSpPr>
            <p:cNvPr id="108" name="组合 107"/>
            <p:cNvGrpSpPr/>
            <p:nvPr/>
          </p:nvGrpSpPr>
          <p:grpSpPr bwMode="gray">
            <a:xfrm>
              <a:off x="8227413" y="2690977"/>
              <a:ext cx="424664" cy="561999"/>
              <a:chOff x="2814711" y="2405619"/>
              <a:chExt cx="917317" cy="199317"/>
            </a:xfrm>
          </p:grpSpPr>
          <p:sp>
            <p:nvSpPr>
              <p:cNvPr id="109" name="矩形 108"/>
              <p:cNvSpPr/>
              <p:nvPr/>
            </p:nvSpPr>
            <p:spPr bwMode="gray">
              <a:xfrm>
                <a:off x="281471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110" name="矩形 109"/>
              <p:cNvSpPr/>
              <p:nvPr/>
            </p:nvSpPr>
            <p:spPr bwMode="gray">
              <a:xfrm>
                <a:off x="3060541" y="2405619"/>
                <a:ext cx="179827" cy="199317"/>
              </a:xfrm>
              <a:prstGeom prst="rect">
                <a:avLst/>
              </a:prstGeom>
              <a:solidFill>
                <a:srgbClr val="C0000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111" name="矩形 110"/>
              <p:cNvSpPr/>
              <p:nvPr/>
            </p:nvSpPr>
            <p:spPr bwMode="gray">
              <a:xfrm>
                <a:off x="330637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112" name="矩形 111"/>
              <p:cNvSpPr/>
              <p:nvPr/>
            </p:nvSpPr>
            <p:spPr bwMode="gray">
              <a:xfrm>
                <a:off x="3552201" y="2405619"/>
                <a:ext cx="179827" cy="199317"/>
              </a:xfrm>
              <a:prstGeom prst="rect">
                <a:avLst/>
              </a:prstGeom>
              <a:solidFill>
                <a:srgbClr val="C0000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grpSp>
        <p:grpSp>
          <p:nvGrpSpPr>
            <p:cNvPr id="113" name="组合 112"/>
            <p:cNvGrpSpPr/>
            <p:nvPr/>
          </p:nvGrpSpPr>
          <p:grpSpPr bwMode="gray">
            <a:xfrm>
              <a:off x="8227413" y="2691137"/>
              <a:ext cx="424664" cy="561999"/>
              <a:chOff x="2814711" y="2405619"/>
              <a:chExt cx="917317" cy="199317"/>
            </a:xfrm>
          </p:grpSpPr>
          <p:sp>
            <p:nvSpPr>
              <p:cNvPr id="114" name="矩形 113"/>
              <p:cNvSpPr/>
              <p:nvPr/>
            </p:nvSpPr>
            <p:spPr bwMode="gray">
              <a:xfrm>
                <a:off x="281471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115" name="矩形 114"/>
              <p:cNvSpPr/>
              <p:nvPr/>
            </p:nvSpPr>
            <p:spPr bwMode="gray">
              <a:xfrm>
                <a:off x="306054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116" name="矩形 115"/>
              <p:cNvSpPr/>
              <p:nvPr/>
            </p:nvSpPr>
            <p:spPr bwMode="gray">
              <a:xfrm>
                <a:off x="330637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117" name="矩形 116"/>
              <p:cNvSpPr/>
              <p:nvPr/>
            </p:nvSpPr>
            <p:spPr bwMode="gray">
              <a:xfrm>
                <a:off x="355220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grpSp>
        <p:pic>
          <p:nvPicPr>
            <p:cNvPr id="121" name="Picture 12" descr="E:\2016.01\1.12 扁平化图标\蓝色\AR-蓝色最新-40.png"/>
            <p:cNvPicPr>
              <a:picLocks noChangeAspect="1" noChangeArrowheads="1"/>
            </p:cNvPicPr>
            <p:nvPr/>
          </p:nvPicPr>
          <p:blipFill>
            <a:blip r:embed="rId5" cstate="print"/>
            <a:srcRect/>
            <a:stretch>
              <a:fillRect/>
            </a:stretch>
          </p:blipFill>
          <p:spPr bwMode="gray">
            <a:xfrm>
              <a:off x="7241548" y="2964515"/>
              <a:ext cx="459436" cy="372811"/>
            </a:xfrm>
            <a:prstGeom prst="rect">
              <a:avLst/>
            </a:prstGeom>
            <a:noFill/>
          </p:spPr>
        </p:pic>
        <p:pic>
          <p:nvPicPr>
            <p:cNvPr id="120" name="Picture 12" descr="E:\2016.01\1.12 扁平化图标\蓝色\AR-蓝色最新-40.png"/>
            <p:cNvPicPr>
              <a:picLocks noChangeAspect="1" noChangeArrowheads="1"/>
            </p:cNvPicPr>
            <p:nvPr/>
          </p:nvPicPr>
          <p:blipFill>
            <a:blip r:embed="rId5" cstate="print"/>
            <a:srcRect/>
            <a:stretch>
              <a:fillRect/>
            </a:stretch>
          </p:blipFill>
          <p:spPr bwMode="gray">
            <a:xfrm>
              <a:off x="4349779" y="2979209"/>
              <a:ext cx="459436" cy="372811"/>
            </a:xfrm>
            <a:prstGeom prst="rect">
              <a:avLst/>
            </a:prstGeom>
            <a:noFill/>
          </p:spPr>
        </p:pic>
        <p:sp>
          <p:nvSpPr>
            <p:cNvPr id="124" name="文本框 123"/>
            <p:cNvSpPr txBox="1"/>
            <p:nvPr/>
          </p:nvSpPr>
          <p:spPr bwMode="gray">
            <a:xfrm>
              <a:off x="7317471" y="3379128"/>
              <a:ext cx="872547" cy="276999"/>
            </a:xfrm>
            <a:prstGeom prst="rect">
              <a:avLst/>
            </a:prstGeom>
            <a:noFill/>
          </p:spPr>
          <p:txBody>
            <a:bodyPr wrap="square" rtlCol="0">
              <a:spAutoFit/>
            </a:bodyPr>
            <a:lstStyle/>
            <a:p>
              <a:pPr marL="0" marR="0" lvl="0" indent="0" algn="ctr" defTabSz="1219272" eaLnBrk="1" fontAlgn="ctr" latinLnBrk="0" hangingPunct="1">
                <a:lnSpc>
                  <a:spcPct val="100000"/>
                </a:lnSpc>
                <a:spcBef>
                  <a:spcPts val="0"/>
                </a:spcBef>
                <a:spcAft>
                  <a:spcPts val="0"/>
                </a:spcAft>
                <a:buClrTx/>
                <a:buSzTx/>
                <a:buFontTx/>
                <a:buNone/>
                <a:tabLst/>
                <a:defRPr/>
              </a:pPr>
              <a:r>
                <a:rPr lang="en-US" sz="1200" dirty="0">
                  <a:solidFill>
                    <a:prstClr val="black"/>
                  </a:solidFill>
                  <a:latin typeface="Huawei Sans" panose="020C0503030203020204" pitchFamily="34" charset="0"/>
                </a:rPr>
                <a:t>HQ/DC</a:t>
              </a:r>
              <a:endParaRPr kumimoji="0" lang="en-US" altLang="zh-CN" sz="1200" b="0" i="0" u="none" strike="noStrike" kern="0" cap="none" spc="0" normalizeH="0" baseline="0" noProof="0" dirty="0">
                <a:ln>
                  <a:noFill/>
                </a:ln>
                <a:solidFill>
                  <a:prstClr val="black"/>
                </a:solidFill>
                <a:effectLst/>
                <a:uLnTx/>
                <a:uFillTx/>
                <a:latin typeface="Huawei Sans" panose="020C0503030203020204" pitchFamily="34" charset="0"/>
              </a:endParaRPr>
            </a:p>
          </p:txBody>
        </p:sp>
        <p:pic>
          <p:nvPicPr>
            <p:cNvPr id="125" name="图片 124" descr="IP电话.png"/>
            <p:cNvPicPr>
              <a:picLocks noChangeAspect="1"/>
            </p:cNvPicPr>
            <p:nvPr/>
          </p:nvPicPr>
          <p:blipFill>
            <a:blip r:embed="rId6" cstate="print"/>
            <a:stretch>
              <a:fillRect/>
            </a:stretch>
          </p:blipFill>
          <p:spPr bwMode="gray">
            <a:xfrm>
              <a:off x="2537909" y="2871528"/>
              <a:ext cx="539947" cy="507600"/>
            </a:xfrm>
            <a:prstGeom prst="rect">
              <a:avLst/>
            </a:prstGeom>
          </p:spPr>
        </p:pic>
        <p:pic>
          <p:nvPicPr>
            <p:cNvPr id="126" name="图片 125" descr="IP电话.png"/>
            <p:cNvPicPr>
              <a:picLocks noChangeAspect="1"/>
            </p:cNvPicPr>
            <p:nvPr/>
          </p:nvPicPr>
          <p:blipFill>
            <a:blip r:embed="rId6" cstate="print"/>
            <a:stretch>
              <a:fillRect/>
            </a:stretch>
          </p:blipFill>
          <p:spPr bwMode="gray">
            <a:xfrm>
              <a:off x="9139703" y="2927189"/>
              <a:ext cx="539947" cy="507600"/>
            </a:xfrm>
            <a:prstGeom prst="rect">
              <a:avLst/>
            </a:prstGeom>
          </p:spPr>
        </p:pic>
        <p:cxnSp>
          <p:nvCxnSpPr>
            <p:cNvPr id="129" name="直接箭头连接符 128"/>
            <p:cNvCxnSpPr/>
            <p:nvPr/>
          </p:nvCxnSpPr>
          <p:spPr bwMode="gray">
            <a:xfrm flipV="1">
              <a:off x="3077856" y="3235774"/>
              <a:ext cx="98517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5" name="矩形 134"/>
            <p:cNvSpPr/>
            <p:nvPr/>
          </p:nvSpPr>
          <p:spPr bwMode="gray">
            <a:xfrm>
              <a:off x="3060054" y="2389643"/>
              <a:ext cx="969294" cy="256545"/>
            </a:xfrm>
            <a:prstGeom prst="rect">
              <a:avLst/>
            </a:prstGeom>
          </p:spPr>
          <p:txBody>
            <a:bodyPr wrap="square">
              <a:spAutoFit/>
            </a:bodyPr>
            <a:lstStyle/>
            <a:p>
              <a:pPr marL="0" marR="0" lvl="0" indent="0" algn="ctr" defTabSz="1219272" eaLnBrk="1" fontAlgn="ctr" latinLnBrk="0" hangingPunct="1">
                <a:lnSpc>
                  <a:spcPct val="100000"/>
                </a:lnSpc>
                <a:spcBef>
                  <a:spcPts val="0"/>
                </a:spcBef>
                <a:spcAft>
                  <a:spcPts val="0"/>
                </a:spcAft>
                <a:buClrTx/>
                <a:buSzTx/>
                <a:buFontTx/>
                <a:buNone/>
                <a:tabLst/>
                <a:defRPr/>
              </a:pPr>
              <a:r>
                <a:rPr lang="en-US" sz="1067" b="1" dirty="0">
                  <a:solidFill>
                    <a:prstClr val="black"/>
                  </a:solidFill>
                  <a:latin typeface="Huawei Sans" panose="020C0503030203020204" pitchFamily="34" charset="0"/>
                </a:rPr>
                <a:t>VoIP traffic</a:t>
              </a:r>
              <a:endParaRPr kumimoji="0" lang="en-US" sz="1067" b="1"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cxnSp>
          <p:nvCxnSpPr>
            <p:cNvPr id="140" name="直接箭头连接符 139"/>
            <p:cNvCxnSpPr/>
            <p:nvPr/>
          </p:nvCxnSpPr>
          <p:spPr bwMode="gray">
            <a:xfrm flipV="1">
              <a:off x="8162320" y="3319261"/>
              <a:ext cx="985170" cy="543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8" name="Freeform 27"/>
            <p:cNvSpPr>
              <a:spLocks noEditPoints="1"/>
            </p:cNvSpPr>
            <p:nvPr/>
          </p:nvSpPr>
          <p:spPr bwMode="gray">
            <a:xfrm>
              <a:off x="4628199" y="2948934"/>
              <a:ext cx="398124" cy="398124"/>
            </a:xfrm>
            <a:custGeom>
              <a:avLst/>
              <a:gdLst/>
              <a:ahLst/>
              <a:cxnLst>
                <a:cxn ang="0">
                  <a:pos x="338" y="346"/>
                </a:cxn>
                <a:cxn ang="0">
                  <a:pos x="314" y="416"/>
                </a:cxn>
                <a:cxn ang="0">
                  <a:pos x="348" y="484"/>
                </a:cxn>
                <a:cxn ang="0">
                  <a:pos x="436" y="504"/>
                </a:cxn>
                <a:cxn ang="0">
                  <a:pos x="496" y="458"/>
                </a:cxn>
                <a:cxn ang="0">
                  <a:pos x="508" y="410"/>
                </a:cxn>
                <a:cxn ang="0">
                  <a:pos x="498" y="366"/>
                </a:cxn>
                <a:cxn ang="0">
                  <a:pos x="424" y="314"/>
                </a:cxn>
                <a:cxn ang="0">
                  <a:pos x="792" y="250"/>
                </a:cxn>
                <a:cxn ang="0">
                  <a:pos x="766" y="224"/>
                </a:cxn>
                <a:cxn ang="0">
                  <a:pos x="666" y="240"/>
                </a:cxn>
                <a:cxn ang="0">
                  <a:pos x="680" y="128"/>
                </a:cxn>
                <a:cxn ang="0">
                  <a:pos x="678" y="98"/>
                </a:cxn>
                <a:cxn ang="0">
                  <a:pos x="560" y="24"/>
                </a:cxn>
                <a:cxn ang="0">
                  <a:pos x="522" y="38"/>
                </a:cxn>
                <a:cxn ang="0">
                  <a:pos x="432" y="104"/>
                </a:cxn>
                <a:cxn ang="0">
                  <a:pos x="394" y="10"/>
                </a:cxn>
                <a:cxn ang="0">
                  <a:pos x="250" y="30"/>
                </a:cxn>
                <a:cxn ang="0">
                  <a:pos x="226" y="62"/>
                </a:cxn>
                <a:cxn ang="0">
                  <a:pos x="240" y="152"/>
                </a:cxn>
                <a:cxn ang="0">
                  <a:pos x="130" y="142"/>
                </a:cxn>
                <a:cxn ang="0">
                  <a:pos x="90" y="152"/>
                </a:cxn>
                <a:cxn ang="0">
                  <a:pos x="24" y="272"/>
                </a:cxn>
                <a:cxn ang="0">
                  <a:pos x="38" y="300"/>
                </a:cxn>
                <a:cxn ang="0">
                  <a:pos x="100" y="392"/>
                </a:cxn>
                <a:cxn ang="0">
                  <a:pos x="6" y="432"/>
                </a:cxn>
                <a:cxn ang="0">
                  <a:pos x="32" y="572"/>
                </a:cxn>
                <a:cxn ang="0">
                  <a:pos x="58" y="596"/>
                </a:cxn>
                <a:cxn ang="0">
                  <a:pos x="148" y="582"/>
                </a:cxn>
                <a:cxn ang="0">
                  <a:pos x="144" y="692"/>
                </a:cxn>
                <a:cxn ang="0">
                  <a:pos x="144" y="724"/>
                </a:cxn>
                <a:cxn ang="0">
                  <a:pos x="262" y="796"/>
                </a:cxn>
                <a:cxn ang="0">
                  <a:pos x="302" y="782"/>
                </a:cxn>
                <a:cxn ang="0">
                  <a:pos x="394" y="724"/>
                </a:cxn>
                <a:cxn ang="0">
                  <a:pos x="428" y="810"/>
                </a:cxn>
                <a:cxn ang="0">
                  <a:pos x="572" y="790"/>
                </a:cxn>
                <a:cxn ang="0">
                  <a:pos x="598" y="758"/>
                </a:cxn>
                <a:cxn ang="0">
                  <a:pos x="582" y="670"/>
                </a:cxn>
                <a:cxn ang="0">
                  <a:pos x="694" y="678"/>
                </a:cxn>
                <a:cxn ang="0">
                  <a:pos x="734" y="670"/>
                </a:cxn>
                <a:cxn ang="0">
                  <a:pos x="798" y="548"/>
                </a:cxn>
                <a:cxn ang="0">
                  <a:pos x="784" y="520"/>
                </a:cxn>
                <a:cxn ang="0">
                  <a:pos x="718" y="430"/>
                </a:cxn>
                <a:cxn ang="0">
                  <a:pos x="816" y="388"/>
                </a:cxn>
                <a:cxn ang="0">
                  <a:pos x="822" y="360"/>
                </a:cxn>
                <a:cxn ang="0">
                  <a:pos x="404" y="576"/>
                </a:cxn>
                <a:cxn ang="0">
                  <a:pos x="328" y="554"/>
                </a:cxn>
                <a:cxn ang="0">
                  <a:pos x="272" y="498"/>
                </a:cxn>
                <a:cxn ang="0">
                  <a:pos x="248" y="436"/>
                </a:cxn>
                <a:cxn ang="0">
                  <a:pos x="254" y="358"/>
                </a:cxn>
                <a:cxn ang="0">
                  <a:pos x="288" y="300"/>
                </a:cxn>
                <a:cxn ang="0">
                  <a:pos x="352" y="256"/>
                </a:cxn>
                <a:cxn ang="0">
                  <a:pos x="418" y="244"/>
                </a:cxn>
                <a:cxn ang="0">
                  <a:pos x="494" y="266"/>
                </a:cxn>
                <a:cxn ang="0">
                  <a:pos x="552" y="322"/>
                </a:cxn>
                <a:cxn ang="0">
                  <a:pos x="574" y="384"/>
                </a:cxn>
                <a:cxn ang="0">
                  <a:pos x="568" y="464"/>
                </a:cxn>
                <a:cxn ang="0">
                  <a:pos x="526" y="530"/>
                </a:cxn>
                <a:cxn ang="0">
                  <a:pos x="454" y="570"/>
                </a:cxn>
              </a:cxnLst>
              <a:rect l="0" t="0" r="r" b="b"/>
              <a:pathLst>
                <a:path w="822" h="822">
                  <a:moveTo>
                    <a:pt x="386" y="316"/>
                  </a:moveTo>
                  <a:lnTo>
                    <a:pt x="386" y="316"/>
                  </a:lnTo>
                  <a:lnTo>
                    <a:pt x="368" y="322"/>
                  </a:lnTo>
                  <a:lnTo>
                    <a:pt x="352" y="332"/>
                  </a:lnTo>
                  <a:lnTo>
                    <a:pt x="338" y="346"/>
                  </a:lnTo>
                  <a:lnTo>
                    <a:pt x="326" y="362"/>
                  </a:lnTo>
                  <a:lnTo>
                    <a:pt x="326" y="362"/>
                  </a:lnTo>
                  <a:lnTo>
                    <a:pt x="320" y="380"/>
                  </a:lnTo>
                  <a:lnTo>
                    <a:pt x="314" y="398"/>
                  </a:lnTo>
                  <a:lnTo>
                    <a:pt x="314" y="416"/>
                  </a:lnTo>
                  <a:lnTo>
                    <a:pt x="318" y="436"/>
                  </a:lnTo>
                  <a:lnTo>
                    <a:pt x="318" y="436"/>
                  </a:lnTo>
                  <a:lnTo>
                    <a:pt x="324" y="454"/>
                  </a:lnTo>
                  <a:lnTo>
                    <a:pt x="334" y="470"/>
                  </a:lnTo>
                  <a:lnTo>
                    <a:pt x="348" y="484"/>
                  </a:lnTo>
                  <a:lnTo>
                    <a:pt x="362" y="494"/>
                  </a:lnTo>
                  <a:lnTo>
                    <a:pt x="380" y="502"/>
                  </a:lnTo>
                  <a:lnTo>
                    <a:pt x="398" y="506"/>
                  </a:lnTo>
                  <a:lnTo>
                    <a:pt x="418" y="508"/>
                  </a:lnTo>
                  <a:lnTo>
                    <a:pt x="436" y="504"/>
                  </a:lnTo>
                  <a:lnTo>
                    <a:pt x="436" y="504"/>
                  </a:lnTo>
                  <a:lnTo>
                    <a:pt x="454" y="498"/>
                  </a:lnTo>
                  <a:lnTo>
                    <a:pt x="470" y="488"/>
                  </a:lnTo>
                  <a:lnTo>
                    <a:pt x="484" y="474"/>
                  </a:lnTo>
                  <a:lnTo>
                    <a:pt x="496" y="458"/>
                  </a:lnTo>
                  <a:lnTo>
                    <a:pt x="496" y="458"/>
                  </a:lnTo>
                  <a:lnTo>
                    <a:pt x="502" y="448"/>
                  </a:lnTo>
                  <a:lnTo>
                    <a:pt x="506" y="436"/>
                  </a:lnTo>
                  <a:lnTo>
                    <a:pt x="508" y="422"/>
                  </a:lnTo>
                  <a:lnTo>
                    <a:pt x="508" y="410"/>
                  </a:lnTo>
                  <a:lnTo>
                    <a:pt x="508" y="410"/>
                  </a:lnTo>
                  <a:lnTo>
                    <a:pt x="508" y="398"/>
                  </a:lnTo>
                  <a:lnTo>
                    <a:pt x="506" y="386"/>
                  </a:lnTo>
                  <a:lnTo>
                    <a:pt x="506" y="386"/>
                  </a:lnTo>
                  <a:lnTo>
                    <a:pt x="498" y="366"/>
                  </a:lnTo>
                  <a:lnTo>
                    <a:pt x="488" y="350"/>
                  </a:lnTo>
                  <a:lnTo>
                    <a:pt x="476" y="336"/>
                  </a:lnTo>
                  <a:lnTo>
                    <a:pt x="460" y="326"/>
                  </a:lnTo>
                  <a:lnTo>
                    <a:pt x="444" y="318"/>
                  </a:lnTo>
                  <a:lnTo>
                    <a:pt x="424" y="314"/>
                  </a:lnTo>
                  <a:lnTo>
                    <a:pt x="406" y="312"/>
                  </a:lnTo>
                  <a:lnTo>
                    <a:pt x="386" y="316"/>
                  </a:lnTo>
                  <a:lnTo>
                    <a:pt x="386" y="316"/>
                  </a:lnTo>
                  <a:close/>
                  <a:moveTo>
                    <a:pt x="822" y="360"/>
                  </a:moveTo>
                  <a:lnTo>
                    <a:pt x="792" y="250"/>
                  </a:lnTo>
                  <a:lnTo>
                    <a:pt x="792" y="250"/>
                  </a:lnTo>
                  <a:lnTo>
                    <a:pt x="790" y="244"/>
                  </a:lnTo>
                  <a:lnTo>
                    <a:pt x="786" y="238"/>
                  </a:lnTo>
                  <a:lnTo>
                    <a:pt x="778" y="230"/>
                  </a:lnTo>
                  <a:lnTo>
                    <a:pt x="766" y="224"/>
                  </a:lnTo>
                  <a:lnTo>
                    <a:pt x="760" y="224"/>
                  </a:lnTo>
                  <a:lnTo>
                    <a:pt x="752" y="224"/>
                  </a:lnTo>
                  <a:lnTo>
                    <a:pt x="752" y="224"/>
                  </a:lnTo>
                  <a:lnTo>
                    <a:pt x="666" y="240"/>
                  </a:lnTo>
                  <a:lnTo>
                    <a:pt x="666" y="240"/>
                  </a:lnTo>
                  <a:lnTo>
                    <a:pt x="654" y="224"/>
                  </a:lnTo>
                  <a:lnTo>
                    <a:pt x="642" y="208"/>
                  </a:lnTo>
                  <a:lnTo>
                    <a:pt x="642" y="208"/>
                  </a:lnTo>
                  <a:lnTo>
                    <a:pt x="680" y="128"/>
                  </a:lnTo>
                  <a:lnTo>
                    <a:pt x="680" y="128"/>
                  </a:lnTo>
                  <a:lnTo>
                    <a:pt x="682" y="122"/>
                  </a:lnTo>
                  <a:lnTo>
                    <a:pt x="682" y="114"/>
                  </a:lnTo>
                  <a:lnTo>
                    <a:pt x="682" y="114"/>
                  </a:lnTo>
                  <a:lnTo>
                    <a:pt x="682" y="106"/>
                  </a:lnTo>
                  <a:lnTo>
                    <a:pt x="678" y="98"/>
                  </a:lnTo>
                  <a:lnTo>
                    <a:pt x="672" y="90"/>
                  </a:lnTo>
                  <a:lnTo>
                    <a:pt x="666" y="84"/>
                  </a:lnTo>
                  <a:lnTo>
                    <a:pt x="566" y="28"/>
                  </a:lnTo>
                  <a:lnTo>
                    <a:pt x="566" y="28"/>
                  </a:lnTo>
                  <a:lnTo>
                    <a:pt x="560" y="24"/>
                  </a:lnTo>
                  <a:lnTo>
                    <a:pt x="554" y="24"/>
                  </a:lnTo>
                  <a:lnTo>
                    <a:pt x="542" y="24"/>
                  </a:lnTo>
                  <a:lnTo>
                    <a:pt x="530" y="28"/>
                  </a:lnTo>
                  <a:lnTo>
                    <a:pt x="526" y="32"/>
                  </a:lnTo>
                  <a:lnTo>
                    <a:pt x="522" y="38"/>
                  </a:lnTo>
                  <a:lnTo>
                    <a:pt x="522" y="38"/>
                  </a:lnTo>
                  <a:lnTo>
                    <a:pt x="472" y="108"/>
                  </a:lnTo>
                  <a:lnTo>
                    <a:pt x="472" y="108"/>
                  </a:lnTo>
                  <a:lnTo>
                    <a:pt x="452" y="106"/>
                  </a:lnTo>
                  <a:lnTo>
                    <a:pt x="432" y="104"/>
                  </a:lnTo>
                  <a:lnTo>
                    <a:pt x="432" y="104"/>
                  </a:lnTo>
                  <a:lnTo>
                    <a:pt x="402" y="22"/>
                  </a:lnTo>
                  <a:lnTo>
                    <a:pt x="402" y="22"/>
                  </a:lnTo>
                  <a:lnTo>
                    <a:pt x="398" y="16"/>
                  </a:lnTo>
                  <a:lnTo>
                    <a:pt x="394" y="10"/>
                  </a:lnTo>
                  <a:lnTo>
                    <a:pt x="386" y="4"/>
                  </a:lnTo>
                  <a:lnTo>
                    <a:pt x="374" y="0"/>
                  </a:lnTo>
                  <a:lnTo>
                    <a:pt x="366" y="0"/>
                  </a:lnTo>
                  <a:lnTo>
                    <a:pt x="360" y="0"/>
                  </a:lnTo>
                  <a:lnTo>
                    <a:pt x="250" y="30"/>
                  </a:lnTo>
                  <a:lnTo>
                    <a:pt x="250" y="30"/>
                  </a:lnTo>
                  <a:lnTo>
                    <a:pt x="240" y="34"/>
                  </a:lnTo>
                  <a:lnTo>
                    <a:pt x="232" y="42"/>
                  </a:lnTo>
                  <a:lnTo>
                    <a:pt x="228" y="52"/>
                  </a:lnTo>
                  <a:lnTo>
                    <a:pt x="226" y="62"/>
                  </a:lnTo>
                  <a:lnTo>
                    <a:pt x="226" y="62"/>
                  </a:lnTo>
                  <a:lnTo>
                    <a:pt x="226" y="68"/>
                  </a:lnTo>
                  <a:lnTo>
                    <a:pt x="226" y="68"/>
                  </a:lnTo>
                  <a:lnTo>
                    <a:pt x="240" y="152"/>
                  </a:lnTo>
                  <a:lnTo>
                    <a:pt x="240" y="152"/>
                  </a:lnTo>
                  <a:lnTo>
                    <a:pt x="222" y="164"/>
                  </a:lnTo>
                  <a:lnTo>
                    <a:pt x="206" y="178"/>
                  </a:lnTo>
                  <a:lnTo>
                    <a:pt x="206" y="178"/>
                  </a:lnTo>
                  <a:lnTo>
                    <a:pt x="130" y="142"/>
                  </a:lnTo>
                  <a:lnTo>
                    <a:pt x="130" y="142"/>
                  </a:lnTo>
                  <a:lnTo>
                    <a:pt x="124" y="140"/>
                  </a:lnTo>
                  <a:lnTo>
                    <a:pt x="118" y="140"/>
                  </a:lnTo>
                  <a:lnTo>
                    <a:pt x="104" y="140"/>
                  </a:lnTo>
                  <a:lnTo>
                    <a:pt x="94" y="146"/>
                  </a:lnTo>
                  <a:lnTo>
                    <a:pt x="90" y="152"/>
                  </a:lnTo>
                  <a:lnTo>
                    <a:pt x="86" y="156"/>
                  </a:lnTo>
                  <a:lnTo>
                    <a:pt x="28" y="256"/>
                  </a:lnTo>
                  <a:lnTo>
                    <a:pt x="28" y="256"/>
                  </a:lnTo>
                  <a:lnTo>
                    <a:pt x="26" y="264"/>
                  </a:lnTo>
                  <a:lnTo>
                    <a:pt x="24" y="272"/>
                  </a:lnTo>
                  <a:lnTo>
                    <a:pt x="24" y="272"/>
                  </a:lnTo>
                  <a:lnTo>
                    <a:pt x="26" y="280"/>
                  </a:lnTo>
                  <a:lnTo>
                    <a:pt x="28" y="288"/>
                  </a:lnTo>
                  <a:lnTo>
                    <a:pt x="32" y="294"/>
                  </a:lnTo>
                  <a:lnTo>
                    <a:pt x="38" y="300"/>
                  </a:lnTo>
                  <a:lnTo>
                    <a:pt x="38" y="300"/>
                  </a:lnTo>
                  <a:lnTo>
                    <a:pt x="106" y="346"/>
                  </a:lnTo>
                  <a:lnTo>
                    <a:pt x="106" y="346"/>
                  </a:lnTo>
                  <a:lnTo>
                    <a:pt x="102" y="370"/>
                  </a:lnTo>
                  <a:lnTo>
                    <a:pt x="100" y="392"/>
                  </a:lnTo>
                  <a:lnTo>
                    <a:pt x="100" y="392"/>
                  </a:lnTo>
                  <a:lnTo>
                    <a:pt x="22" y="420"/>
                  </a:lnTo>
                  <a:lnTo>
                    <a:pt x="22" y="420"/>
                  </a:lnTo>
                  <a:lnTo>
                    <a:pt x="14" y="426"/>
                  </a:lnTo>
                  <a:lnTo>
                    <a:pt x="6" y="432"/>
                  </a:lnTo>
                  <a:lnTo>
                    <a:pt x="2" y="442"/>
                  </a:lnTo>
                  <a:lnTo>
                    <a:pt x="0" y="452"/>
                  </a:lnTo>
                  <a:lnTo>
                    <a:pt x="0" y="452"/>
                  </a:lnTo>
                  <a:lnTo>
                    <a:pt x="2" y="462"/>
                  </a:lnTo>
                  <a:lnTo>
                    <a:pt x="32" y="572"/>
                  </a:lnTo>
                  <a:lnTo>
                    <a:pt x="32" y="572"/>
                  </a:lnTo>
                  <a:lnTo>
                    <a:pt x="34" y="578"/>
                  </a:lnTo>
                  <a:lnTo>
                    <a:pt x="36" y="582"/>
                  </a:lnTo>
                  <a:lnTo>
                    <a:pt x="46" y="590"/>
                  </a:lnTo>
                  <a:lnTo>
                    <a:pt x="58" y="596"/>
                  </a:lnTo>
                  <a:lnTo>
                    <a:pt x="64" y="596"/>
                  </a:lnTo>
                  <a:lnTo>
                    <a:pt x="70" y="596"/>
                  </a:lnTo>
                  <a:lnTo>
                    <a:pt x="70" y="596"/>
                  </a:lnTo>
                  <a:lnTo>
                    <a:pt x="148" y="582"/>
                  </a:lnTo>
                  <a:lnTo>
                    <a:pt x="148" y="582"/>
                  </a:lnTo>
                  <a:lnTo>
                    <a:pt x="162" y="602"/>
                  </a:lnTo>
                  <a:lnTo>
                    <a:pt x="178" y="620"/>
                  </a:lnTo>
                  <a:lnTo>
                    <a:pt x="178" y="620"/>
                  </a:lnTo>
                  <a:lnTo>
                    <a:pt x="144" y="692"/>
                  </a:lnTo>
                  <a:lnTo>
                    <a:pt x="144" y="692"/>
                  </a:lnTo>
                  <a:lnTo>
                    <a:pt x="142" y="700"/>
                  </a:lnTo>
                  <a:lnTo>
                    <a:pt x="140" y="706"/>
                  </a:lnTo>
                  <a:lnTo>
                    <a:pt x="140" y="706"/>
                  </a:lnTo>
                  <a:lnTo>
                    <a:pt x="142" y="716"/>
                  </a:lnTo>
                  <a:lnTo>
                    <a:pt x="144" y="724"/>
                  </a:lnTo>
                  <a:lnTo>
                    <a:pt x="150" y="730"/>
                  </a:lnTo>
                  <a:lnTo>
                    <a:pt x="158" y="736"/>
                  </a:lnTo>
                  <a:lnTo>
                    <a:pt x="256" y="792"/>
                  </a:lnTo>
                  <a:lnTo>
                    <a:pt x="256" y="792"/>
                  </a:lnTo>
                  <a:lnTo>
                    <a:pt x="262" y="796"/>
                  </a:lnTo>
                  <a:lnTo>
                    <a:pt x="268" y="798"/>
                  </a:lnTo>
                  <a:lnTo>
                    <a:pt x="280" y="796"/>
                  </a:lnTo>
                  <a:lnTo>
                    <a:pt x="292" y="792"/>
                  </a:lnTo>
                  <a:lnTo>
                    <a:pt x="296" y="788"/>
                  </a:lnTo>
                  <a:lnTo>
                    <a:pt x="302" y="782"/>
                  </a:lnTo>
                  <a:lnTo>
                    <a:pt x="302" y="782"/>
                  </a:lnTo>
                  <a:lnTo>
                    <a:pt x="348" y="718"/>
                  </a:lnTo>
                  <a:lnTo>
                    <a:pt x="348" y="718"/>
                  </a:lnTo>
                  <a:lnTo>
                    <a:pt x="370" y="722"/>
                  </a:lnTo>
                  <a:lnTo>
                    <a:pt x="394" y="724"/>
                  </a:lnTo>
                  <a:lnTo>
                    <a:pt x="394" y="724"/>
                  </a:lnTo>
                  <a:lnTo>
                    <a:pt x="422" y="798"/>
                  </a:lnTo>
                  <a:lnTo>
                    <a:pt x="422" y="798"/>
                  </a:lnTo>
                  <a:lnTo>
                    <a:pt x="424" y="804"/>
                  </a:lnTo>
                  <a:lnTo>
                    <a:pt x="428" y="810"/>
                  </a:lnTo>
                  <a:lnTo>
                    <a:pt x="438" y="818"/>
                  </a:lnTo>
                  <a:lnTo>
                    <a:pt x="450" y="820"/>
                  </a:lnTo>
                  <a:lnTo>
                    <a:pt x="456" y="822"/>
                  </a:lnTo>
                  <a:lnTo>
                    <a:pt x="462" y="820"/>
                  </a:lnTo>
                  <a:lnTo>
                    <a:pt x="572" y="790"/>
                  </a:lnTo>
                  <a:lnTo>
                    <a:pt x="572" y="790"/>
                  </a:lnTo>
                  <a:lnTo>
                    <a:pt x="582" y="786"/>
                  </a:lnTo>
                  <a:lnTo>
                    <a:pt x="590" y="778"/>
                  </a:lnTo>
                  <a:lnTo>
                    <a:pt x="596" y="768"/>
                  </a:lnTo>
                  <a:lnTo>
                    <a:pt x="598" y="758"/>
                  </a:lnTo>
                  <a:lnTo>
                    <a:pt x="598" y="758"/>
                  </a:lnTo>
                  <a:lnTo>
                    <a:pt x="596" y="752"/>
                  </a:lnTo>
                  <a:lnTo>
                    <a:pt x="596" y="752"/>
                  </a:lnTo>
                  <a:lnTo>
                    <a:pt x="582" y="670"/>
                  </a:lnTo>
                  <a:lnTo>
                    <a:pt x="582" y="670"/>
                  </a:lnTo>
                  <a:lnTo>
                    <a:pt x="600" y="658"/>
                  </a:lnTo>
                  <a:lnTo>
                    <a:pt x="618" y="642"/>
                  </a:lnTo>
                  <a:lnTo>
                    <a:pt x="618" y="642"/>
                  </a:lnTo>
                  <a:lnTo>
                    <a:pt x="694" y="678"/>
                  </a:lnTo>
                  <a:lnTo>
                    <a:pt x="694" y="678"/>
                  </a:lnTo>
                  <a:lnTo>
                    <a:pt x="700" y="680"/>
                  </a:lnTo>
                  <a:lnTo>
                    <a:pt x="706" y="682"/>
                  </a:lnTo>
                  <a:lnTo>
                    <a:pt x="718" y="680"/>
                  </a:lnTo>
                  <a:lnTo>
                    <a:pt x="728" y="674"/>
                  </a:lnTo>
                  <a:lnTo>
                    <a:pt x="734" y="670"/>
                  </a:lnTo>
                  <a:lnTo>
                    <a:pt x="738" y="664"/>
                  </a:lnTo>
                  <a:lnTo>
                    <a:pt x="794" y="566"/>
                  </a:lnTo>
                  <a:lnTo>
                    <a:pt x="794" y="566"/>
                  </a:lnTo>
                  <a:lnTo>
                    <a:pt x="798" y="558"/>
                  </a:lnTo>
                  <a:lnTo>
                    <a:pt x="798" y="548"/>
                  </a:lnTo>
                  <a:lnTo>
                    <a:pt x="798" y="548"/>
                  </a:lnTo>
                  <a:lnTo>
                    <a:pt x="798" y="540"/>
                  </a:lnTo>
                  <a:lnTo>
                    <a:pt x="794" y="532"/>
                  </a:lnTo>
                  <a:lnTo>
                    <a:pt x="790" y="526"/>
                  </a:lnTo>
                  <a:lnTo>
                    <a:pt x="784" y="520"/>
                  </a:lnTo>
                  <a:lnTo>
                    <a:pt x="784" y="520"/>
                  </a:lnTo>
                  <a:lnTo>
                    <a:pt x="712" y="470"/>
                  </a:lnTo>
                  <a:lnTo>
                    <a:pt x="712" y="470"/>
                  </a:lnTo>
                  <a:lnTo>
                    <a:pt x="716" y="450"/>
                  </a:lnTo>
                  <a:lnTo>
                    <a:pt x="718" y="430"/>
                  </a:lnTo>
                  <a:lnTo>
                    <a:pt x="718" y="430"/>
                  </a:lnTo>
                  <a:lnTo>
                    <a:pt x="800" y="400"/>
                  </a:lnTo>
                  <a:lnTo>
                    <a:pt x="800" y="400"/>
                  </a:lnTo>
                  <a:lnTo>
                    <a:pt x="810" y="396"/>
                  </a:lnTo>
                  <a:lnTo>
                    <a:pt x="816" y="388"/>
                  </a:lnTo>
                  <a:lnTo>
                    <a:pt x="820" y="378"/>
                  </a:lnTo>
                  <a:lnTo>
                    <a:pt x="822" y="368"/>
                  </a:lnTo>
                  <a:lnTo>
                    <a:pt x="822" y="368"/>
                  </a:lnTo>
                  <a:lnTo>
                    <a:pt x="822" y="360"/>
                  </a:lnTo>
                  <a:lnTo>
                    <a:pt x="822" y="360"/>
                  </a:lnTo>
                  <a:close/>
                  <a:moveTo>
                    <a:pt x="454" y="570"/>
                  </a:moveTo>
                  <a:lnTo>
                    <a:pt x="454" y="570"/>
                  </a:lnTo>
                  <a:lnTo>
                    <a:pt x="438" y="574"/>
                  </a:lnTo>
                  <a:lnTo>
                    <a:pt x="422" y="576"/>
                  </a:lnTo>
                  <a:lnTo>
                    <a:pt x="404" y="576"/>
                  </a:lnTo>
                  <a:lnTo>
                    <a:pt x="388" y="574"/>
                  </a:lnTo>
                  <a:lnTo>
                    <a:pt x="372" y="572"/>
                  </a:lnTo>
                  <a:lnTo>
                    <a:pt x="358" y="566"/>
                  </a:lnTo>
                  <a:lnTo>
                    <a:pt x="342" y="560"/>
                  </a:lnTo>
                  <a:lnTo>
                    <a:pt x="328" y="554"/>
                  </a:lnTo>
                  <a:lnTo>
                    <a:pt x="316" y="544"/>
                  </a:lnTo>
                  <a:lnTo>
                    <a:pt x="302" y="536"/>
                  </a:lnTo>
                  <a:lnTo>
                    <a:pt x="292" y="524"/>
                  </a:lnTo>
                  <a:lnTo>
                    <a:pt x="280" y="512"/>
                  </a:lnTo>
                  <a:lnTo>
                    <a:pt x="272" y="498"/>
                  </a:lnTo>
                  <a:lnTo>
                    <a:pt x="264" y="484"/>
                  </a:lnTo>
                  <a:lnTo>
                    <a:pt x="256" y="470"/>
                  </a:lnTo>
                  <a:lnTo>
                    <a:pt x="252" y="454"/>
                  </a:lnTo>
                  <a:lnTo>
                    <a:pt x="252" y="454"/>
                  </a:lnTo>
                  <a:lnTo>
                    <a:pt x="248" y="436"/>
                  </a:lnTo>
                  <a:lnTo>
                    <a:pt x="246" y="420"/>
                  </a:lnTo>
                  <a:lnTo>
                    <a:pt x="246" y="404"/>
                  </a:lnTo>
                  <a:lnTo>
                    <a:pt x="248" y="388"/>
                  </a:lnTo>
                  <a:lnTo>
                    <a:pt x="250" y="372"/>
                  </a:lnTo>
                  <a:lnTo>
                    <a:pt x="254" y="358"/>
                  </a:lnTo>
                  <a:lnTo>
                    <a:pt x="260" y="342"/>
                  </a:lnTo>
                  <a:lnTo>
                    <a:pt x="268" y="328"/>
                  </a:lnTo>
                  <a:lnTo>
                    <a:pt x="268" y="328"/>
                  </a:lnTo>
                  <a:lnTo>
                    <a:pt x="276" y="314"/>
                  </a:lnTo>
                  <a:lnTo>
                    <a:pt x="288" y="300"/>
                  </a:lnTo>
                  <a:lnTo>
                    <a:pt x="298" y="290"/>
                  </a:lnTo>
                  <a:lnTo>
                    <a:pt x="310" y="278"/>
                  </a:lnTo>
                  <a:lnTo>
                    <a:pt x="324" y="270"/>
                  </a:lnTo>
                  <a:lnTo>
                    <a:pt x="338" y="262"/>
                  </a:lnTo>
                  <a:lnTo>
                    <a:pt x="352" y="256"/>
                  </a:lnTo>
                  <a:lnTo>
                    <a:pt x="368" y="250"/>
                  </a:lnTo>
                  <a:lnTo>
                    <a:pt x="368" y="250"/>
                  </a:lnTo>
                  <a:lnTo>
                    <a:pt x="386" y="246"/>
                  </a:lnTo>
                  <a:lnTo>
                    <a:pt x="402" y="246"/>
                  </a:lnTo>
                  <a:lnTo>
                    <a:pt x="418" y="244"/>
                  </a:lnTo>
                  <a:lnTo>
                    <a:pt x="434" y="246"/>
                  </a:lnTo>
                  <a:lnTo>
                    <a:pt x="450" y="250"/>
                  </a:lnTo>
                  <a:lnTo>
                    <a:pt x="466" y="254"/>
                  </a:lnTo>
                  <a:lnTo>
                    <a:pt x="480" y="260"/>
                  </a:lnTo>
                  <a:lnTo>
                    <a:pt x="494" y="266"/>
                  </a:lnTo>
                  <a:lnTo>
                    <a:pt x="508" y="276"/>
                  </a:lnTo>
                  <a:lnTo>
                    <a:pt x="520" y="286"/>
                  </a:lnTo>
                  <a:lnTo>
                    <a:pt x="532" y="296"/>
                  </a:lnTo>
                  <a:lnTo>
                    <a:pt x="542" y="308"/>
                  </a:lnTo>
                  <a:lnTo>
                    <a:pt x="552" y="322"/>
                  </a:lnTo>
                  <a:lnTo>
                    <a:pt x="560" y="336"/>
                  </a:lnTo>
                  <a:lnTo>
                    <a:pt x="566" y="352"/>
                  </a:lnTo>
                  <a:lnTo>
                    <a:pt x="572" y="368"/>
                  </a:lnTo>
                  <a:lnTo>
                    <a:pt x="572" y="368"/>
                  </a:lnTo>
                  <a:lnTo>
                    <a:pt x="574" y="384"/>
                  </a:lnTo>
                  <a:lnTo>
                    <a:pt x="576" y="400"/>
                  </a:lnTo>
                  <a:lnTo>
                    <a:pt x="576" y="416"/>
                  </a:lnTo>
                  <a:lnTo>
                    <a:pt x="576" y="432"/>
                  </a:lnTo>
                  <a:lnTo>
                    <a:pt x="572" y="448"/>
                  </a:lnTo>
                  <a:lnTo>
                    <a:pt x="568" y="464"/>
                  </a:lnTo>
                  <a:lnTo>
                    <a:pt x="562" y="478"/>
                  </a:lnTo>
                  <a:lnTo>
                    <a:pt x="554" y="492"/>
                  </a:lnTo>
                  <a:lnTo>
                    <a:pt x="546" y="506"/>
                  </a:lnTo>
                  <a:lnTo>
                    <a:pt x="536" y="518"/>
                  </a:lnTo>
                  <a:lnTo>
                    <a:pt x="526" y="530"/>
                  </a:lnTo>
                  <a:lnTo>
                    <a:pt x="512" y="540"/>
                  </a:lnTo>
                  <a:lnTo>
                    <a:pt x="500" y="550"/>
                  </a:lnTo>
                  <a:lnTo>
                    <a:pt x="486" y="558"/>
                  </a:lnTo>
                  <a:lnTo>
                    <a:pt x="470" y="564"/>
                  </a:lnTo>
                  <a:lnTo>
                    <a:pt x="454" y="570"/>
                  </a:lnTo>
                  <a:lnTo>
                    <a:pt x="454" y="570"/>
                  </a:lnTo>
                  <a:close/>
                </a:path>
              </a:pathLst>
            </a:custGeom>
            <a:solidFill>
              <a:srgbClr val="FFC000"/>
            </a:solidFill>
            <a:ln w="9525">
              <a:noFill/>
              <a:round/>
              <a:headEnd/>
              <a:tailEnd/>
            </a:ln>
          </p:spPr>
          <p:txBody>
            <a:bodyPr vert="horz" wrap="square" lIns="91437" tIns="45719" rIns="91437" bIns="45719" numCol="1" anchor="t" anchorCtr="0" compatLnSpc="1">
              <a:prstTxWarp prst="textNoShape">
                <a:avLst/>
              </a:prstTxWarp>
            </a:bodyPr>
            <a:lstStyle/>
            <a:p>
              <a:pPr defTabSz="1219272" fontAlgn="ctr"/>
              <a:endParaRPr lang="en-US" altLang="zh-CN" sz="1350" dirty="0">
                <a:solidFill>
                  <a:prstClr val="black"/>
                </a:solidFill>
                <a:latin typeface="Huawei Sans" panose="020C0503030203020204" pitchFamily="34" charset="0"/>
                <a:ea typeface="微软雅黑" panose="020B0503020204020204" pitchFamily="34" charset="-122"/>
              </a:endParaRPr>
            </a:p>
          </p:txBody>
        </p:sp>
        <p:sp>
          <p:nvSpPr>
            <p:cNvPr id="119" name="Freeform 27"/>
            <p:cNvSpPr>
              <a:spLocks noEditPoints="1"/>
            </p:cNvSpPr>
            <p:nvPr/>
          </p:nvSpPr>
          <p:spPr bwMode="gray">
            <a:xfrm>
              <a:off x="7046672" y="2965593"/>
              <a:ext cx="375878" cy="375878"/>
            </a:xfrm>
            <a:custGeom>
              <a:avLst/>
              <a:gdLst/>
              <a:ahLst/>
              <a:cxnLst>
                <a:cxn ang="0">
                  <a:pos x="338" y="346"/>
                </a:cxn>
                <a:cxn ang="0">
                  <a:pos x="314" y="416"/>
                </a:cxn>
                <a:cxn ang="0">
                  <a:pos x="348" y="484"/>
                </a:cxn>
                <a:cxn ang="0">
                  <a:pos x="436" y="504"/>
                </a:cxn>
                <a:cxn ang="0">
                  <a:pos x="496" y="458"/>
                </a:cxn>
                <a:cxn ang="0">
                  <a:pos x="508" y="410"/>
                </a:cxn>
                <a:cxn ang="0">
                  <a:pos x="498" y="366"/>
                </a:cxn>
                <a:cxn ang="0">
                  <a:pos x="424" y="314"/>
                </a:cxn>
                <a:cxn ang="0">
                  <a:pos x="792" y="250"/>
                </a:cxn>
                <a:cxn ang="0">
                  <a:pos x="766" y="224"/>
                </a:cxn>
                <a:cxn ang="0">
                  <a:pos x="666" y="240"/>
                </a:cxn>
                <a:cxn ang="0">
                  <a:pos x="680" y="128"/>
                </a:cxn>
                <a:cxn ang="0">
                  <a:pos x="678" y="98"/>
                </a:cxn>
                <a:cxn ang="0">
                  <a:pos x="560" y="24"/>
                </a:cxn>
                <a:cxn ang="0">
                  <a:pos x="522" y="38"/>
                </a:cxn>
                <a:cxn ang="0">
                  <a:pos x="432" y="104"/>
                </a:cxn>
                <a:cxn ang="0">
                  <a:pos x="394" y="10"/>
                </a:cxn>
                <a:cxn ang="0">
                  <a:pos x="250" y="30"/>
                </a:cxn>
                <a:cxn ang="0">
                  <a:pos x="226" y="62"/>
                </a:cxn>
                <a:cxn ang="0">
                  <a:pos x="240" y="152"/>
                </a:cxn>
                <a:cxn ang="0">
                  <a:pos x="130" y="142"/>
                </a:cxn>
                <a:cxn ang="0">
                  <a:pos x="90" y="152"/>
                </a:cxn>
                <a:cxn ang="0">
                  <a:pos x="24" y="272"/>
                </a:cxn>
                <a:cxn ang="0">
                  <a:pos x="38" y="300"/>
                </a:cxn>
                <a:cxn ang="0">
                  <a:pos x="100" y="392"/>
                </a:cxn>
                <a:cxn ang="0">
                  <a:pos x="6" y="432"/>
                </a:cxn>
                <a:cxn ang="0">
                  <a:pos x="32" y="572"/>
                </a:cxn>
                <a:cxn ang="0">
                  <a:pos x="58" y="596"/>
                </a:cxn>
                <a:cxn ang="0">
                  <a:pos x="148" y="582"/>
                </a:cxn>
                <a:cxn ang="0">
                  <a:pos x="144" y="692"/>
                </a:cxn>
                <a:cxn ang="0">
                  <a:pos x="144" y="724"/>
                </a:cxn>
                <a:cxn ang="0">
                  <a:pos x="262" y="796"/>
                </a:cxn>
                <a:cxn ang="0">
                  <a:pos x="302" y="782"/>
                </a:cxn>
                <a:cxn ang="0">
                  <a:pos x="394" y="724"/>
                </a:cxn>
                <a:cxn ang="0">
                  <a:pos x="428" y="810"/>
                </a:cxn>
                <a:cxn ang="0">
                  <a:pos x="572" y="790"/>
                </a:cxn>
                <a:cxn ang="0">
                  <a:pos x="598" y="758"/>
                </a:cxn>
                <a:cxn ang="0">
                  <a:pos x="582" y="670"/>
                </a:cxn>
                <a:cxn ang="0">
                  <a:pos x="694" y="678"/>
                </a:cxn>
                <a:cxn ang="0">
                  <a:pos x="734" y="670"/>
                </a:cxn>
                <a:cxn ang="0">
                  <a:pos x="798" y="548"/>
                </a:cxn>
                <a:cxn ang="0">
                  <a:pos x="784" y="520"/>
                </a:cxn>
                <a:cxn ang="0">
                  <a:pos x="718" y="430"/>
                </a:cxn>
                <a:cxn ang="0">
                  <a:pos x="816" y="388"/>
                </a:cxn>
                <a:cxn ang="0">
                  <a:pos x="822" y="360"/>
                </a:cxn>
                <a:cxn ang="0">
                  <a:pos x="404" y="576"/>
                </a:cxn>
                <a:cxn ang="0">
                  <a:pos x="328" y="554"/>
                </a:cxn>
                <a:cxn ang="0">
                  <a:pos x="272" y="498"/>
                </a:cxn>
                <a:cxn ang="0">
                  <a:pos x="248" y="436"/>
                </a:cxn>
                <a:cxn ang="0">
                  <a:pos x="254" y="358"/>
                </a:cxn>
                <a:cxn ang="0">
                  <a:pos x="288" y="300"/>
                </a:cxn>
                <a:cxn ang="0">
                  <a:pos x="352" y="256"/>
                </a:cxn>
                <a:cxn ang="0">
                  <a:pos x="418" y="244"/>
                </a:cxn>
                <a:cxn ang="0">
                  <a:pos x="494" y="266"/>
                </a:cxn>
                <a:cxn ang="0">
                  <a:pos x="552" y="322"/>
                </a:cxn>
                <a:cxn ang="0">
                  <a:pos x="574" y="384"/>
                </a:cxn>
                <a:cxn ang="0">
                  <a:pos x="568" y="464"/>
                </a:cxn>
                <a:cxn ang="0">
                  <a:pos x="526" y="530"/>
                </a:cxn>
                <a:cxn ang="0">
                  <a:pos x="454" y="570"/>
                </a:cxn>
              </a:cxnLst>
              <a:rect l="0" t="0" r="r" b="b"/>
              <a:pathLst>
                <a:path w="822" h="822">
                  <a:moveTo>
                    <a:pt x="386" y="316"/>
                  </a:moveTo>
                  <a:lnTo>
                    <a:pt x="386" y="316"/>
                  </a:lnTo>
                  <a:lnTo>
                    <a:pt x="368" y="322"/>
                  </a:lnTo>
                  <a:lnTo>
                    <a:pt x="352" y="332"/>
                  </a:lnTo>
                  <a:lnTo>
                    <a:pt x="338" y="346"/>
                  </a:lnTo>
                  <a:lnTo>
                    <a:pt x="326" y="362"/>
                  </a:lnTo>
                  <a:lnTo>
                    <a:pt x="326" y="362"/>
                  </a:lnTo>
                  <a:lnTo>
                    <a:pt x="320" y="380"/>
                  </a:lnTo>
                  <a:lnTo>
                    <a:pt x="314" y="398"/>
                  </a:lnTo>
                  <a:lnTo>
                    <a:pt x="314" y="416"/>
                  </a:lnTo>
                  <a:lnTo>
                    <a:pt x="318" y="436"/>
                  </a:lnTo>
                  <a:lnTo>
                    <a:pt x="318" y="436"/>
                  </a:lnTo>
                  <a:lnTo>
                    <a:pt x="324" y="454"/>
                  </a:lnTo>
                  <a:lnTo>
                    <a:pt x="334" y="470"/>
                  </a:lnTo>
                  <a:lnTo>
                    <a:pt x="348" y="484"/>
                  </a:lnTo>
                  <a:lnTo>
                    <a:pt x="362" y="494"/>
                  </a:lnTo>
                  <a:lnTo>
                    <a:pt x="380" y="502"/>
                  </a:lnTo>
                  <a:lnTo>
                    <a:pt x="398" y="506"/>
                  </a:lnTo>
                  <a:lnTo>
                    <a:pt x="418" y="508"/>
                  </a:lnTo>
                  <a:lnTo>
                    <a:pt x="436" y="504"/>
                  </a:lnTo>
                  <a:lnTo>
                    <a:pt x="436" y="504"/>
                  </a:lnTo>
                  <a:lnTo>
                    <a:pt x="454" y="498"/>
                  </a:lnTo>
                  <a:lnTo>
                    <a:pt x="470" y="488"/>
                  </a:lnTo>
                  <a:lnTo>
                    <a:pt x="484" y="474"/>
                  </a:lnTo>
                  <a:lnTo>
                    <a:pt x="496" y="458"/>
                  </a:lnTo>
                  <a:lnTo>
                    <a:pt x="496" y="458"/>
                  </a:lnTo>
                  <a:lnTo>
                    <a:pt x="502" y="448"/>
                  </a:lnTo>
                  <a:lnTo>
                    <a:pt x="506" y="436"/>
                  </a:lnTo>
                  <a:lnTo>
                    <a:pt x="508" y="422"/>
                  </a:lnTo>
                  <a:lnTo>
                    <a:pt x="508" y="410"/>
                  </a:lnTo>
                  <a:lnTo>
                    <a:pt x="508" y="410"/>
                  </a:lnTo>
                  <a:lnTo>
                    <a:pt x="508" y="398"/>
                  </a:lnTo>
                  <a:lnTo>
                    <a:pt x="506" y="386"/>
                  </a:lnTo>
                  <a:lnTo>
                    <a:pt x="506" y="386"/>
                  </a:lnTo>
                  <a:lnTo>
                    <a:pt x="498" y="366"/>
                  </a:lnTo>
                  <a:lnTo>
                    <a:pt x="488" y="350"/>
                  </a:lnTo>
                  <a:lnTo>
                    <a:pt x="476" y="336"/>
                  </a:lnTo>
                  <a:lnTo>
                    <a:pt x="460" y="326"/>
                  </a:lnTo>
                  <a:lnTo>
                    <a:pt x="444" y="318"/>
                  </a:lnTo>
                  <a:lnTo>
                    <a:pt x="424" y="314"/>
                  </a:lnTo>
                  <a:lnTo>
                    <a:pt x="406" y="312"/>
                  </a:lnTo>
                  <a:lnTo>
                    <a:pt x="386" y="316"/>
                  </a:lnTo>
                  <a:lnTo>
                    <a:pt x="386" y="316"/>
                  </a:lnTo>
                  <a:close/>
                  <a:moveTo>
                    <a:pt x="822" y="360"/>
                  </a:moveTo>
                  <a:lnTo>
                    <a:pt x="792" y="250"/>
                  </a:lnTo>
                  <a:lnTo>
                    <a:pt x="792" y="250"/>
                  </a:lnTo>
                  <a:lnTo>
                    <a:pt x="790" y="244"/>
                  </a:lnTo>
                  <a:lnTo>
                    <a:pt x="786" y="238"/>
                  </a:lnTo>
                  <a:lnTo>
                    <a:pt x="778" y="230"/>
                  </a:lnTo>
                  <a:lnTo>
                    <a:pt x="766" y="224"/>
                  </a:lnTo>
                  <a:lnTo>
                    <a:pt x="760" y="224"/>
                  </a:lnTo>
                  <a:lnTo>
                    <a:pt x="752" y="224"/>
                  </a:lnTo>
                  <a:lnTo>
                    <a:pt x="752" y="224"/>
                  </a:lnTo>
                  <a:lnTo>
                    <a:pt x="666" y="240"/>
                  </a:lnTo>
                  <a:lnTo>
                    <a:pt x="666" y="240"/>
                  </a:lnTo>
                  <a:lnTo>
                    <a:pt x="654" y="224"/>
                  </a:lnTo>
                  <a:lnTo>
                    <a:pt x="642" y="208"/>
                  </a:lnTo>
                  <a:lnTo>
                    <a:pt x="642" y="208"/>
                  </a:lnTo>
                  <a:lnTo>
                    <a:pt x="680" y="128"/>
                  </a:lnTo>
                  <a:lnTo>
                    <a:pt x="680" y="128"/>
                  </a:lnTo>
                  <a:lnTo>
                    <a:pt x="682" y="122"/>
                  </a:lnTo>
                  <a:lnTo>
                    <a:pt x="682" y="114"/>
                  </a:lnTo>
                  <a:lnTo>
                    <a:pt x="682" y="114"/>
                  </a:lnTo>
                  <a:lnTo>
                    <a:pt x="682" y="106"/>
                  </a:lnTo>
                  <a:lnTo>
                    <a:pt x="678" y="98"/>
                  </a:lnTo>
                  <a:lnTo>
                    <a:pt x="672" y="90"/>
                  </a:lnTo>
                  <a:lnTo>
                    <a:pt x="666" y="84"/>
                  </a:lnTo>
                  <a:lnTo>
                    <a:pt x="566" y="28"/>
                  </a:lnTo>
                  <a:lnTo>
                    <a:pt x="566" y="28"/>
                  </a:lnTo>
                  <a:lnTo>
                    <a:pt x="560" y="24"/>
                  </a:lnTo>
                  <a:lnTo>
                    <a:pt x="554" y="24"/>
                  </a:lnTo>
                  <a:lnTo>
                    <a:pt x="542" y="24"/>
                  </a:lnTo>
                  <a:lnTo>
                    <a:pt x="530" y="28"/>
                  </a:lnTo>
                  <a:lnTo>
                    <a:pt x="526" y="32"/>
                  </a:lnTo>
                  <a:lnTo>
                    <a:pt x="522" y="38"/>
                  </a:lnTo>
                  <a:lnTo>
                    <a:pt x="522" y="38"/>
                  </a:lnTo>
                  <a:lnTo>
                    <a:pt x="472" y="108"/>
                  </a:lnTo>
                  <a:lnTo>
                    <a:pt x="472" y="108"/>
                  </a:lnTo>
                  <a:lnTo>
                    <a:pt x="452" y="106"/>
                  </a:lnTo>
                  <a:lnTo>
                    <a:pt x="432" y="104"/>
                  </a:lnTo>
                  <a:lnTo>
                    <a:pt x="432" y="104"/>
                  </a:lnTo>
                  <a:lnTo>
                    <a:pt x="402" y="22"/>
                  </a:lnTo>
                  <a:lnTo>
                    <a:pt x="402" y="22"/>
                  </a:lnTo>
                  <a:lnTo>
                    <a:pt x="398" y="16"/>
                  </a:lnTo>
                  <a:lnTo>
                    <a:pt x="394" y="10"/>
                  </a:lnTo>
                  <a:lnTo>
                    <a:pt x="386" y="4"/>
                  </a:lnTo>
                  <a:lnTo>
                    <a:pt x="374" y="0"/>
                  </a:lnTo>
                  <a:lnTo>
                    <a:pt x="366" y="0"/>
                  </a:lnTo>
                  <a:lnTo>
                    <a:pt x="360" y="0"/>
                  </a:lnTo>
                  <a:lnTo>
                    <a:pt x="250" y="30"/>
                  </a:lnTo>
                  <a:lnTo>
                    <a:pt x="250" y="30"/>
                  </a:lnTo>
                  <a:lnTo>
                    <a:pt x="240" y="34"/>
                  </a:lnTo>
                  <a:lnTo>
                    <a:pt x="232" y="42"/>
                  </a:lnTo>
                  <a:lnTo>
                    <a:pt x="228" y="52"/>
                  </a:lnTo>
                  <a:lnTo>
                    <a:pt x="226" y="62"/>
                  </a:lnTo>
                  <a:lnTo>
                    <a:pt x="226" y="62"/>
                  </a:lnTo>
                  <a:lnTo>
                    <a:pt x="226" y="68"/>
                  </a:lnTo>
                  <a:lnTo>
                    <a:pt x="226" y="68"/>
                  </a:lnTo>
                  <a:lnTo>
                    <a:pt x="240" y="152"/>
                  </a:lnTo>
                  <a:lnTo>
                    <a:pt x="240" y="152"/>
                  </a:lnTo>
                  <a:lnTo>
                    <a:pt x="222" y="164"/>
                  </a:lnTo>
                  <a:lnTo>
                    <a:pt x="206" y="178"/>
                  </a:lnTo>
                  <a:lnTo>
                    <a:pt x="206" y="178"/>
                  </a:lnTo>
                  <a:lnTo>
                    <a:pt x="130" y="142"/>
                  </a:lnTo>
                  <a:lnTo>
                    <a:pt x="130" y="142"/>
                  </a:lnTo>
                  <a:lnTo>
                    <a:pt x="124" y="140"/>
                  </a:lnTo>
                  <a:lnTo>
                    <a:pt x="118" y="140"/>
                  </a:lnTo>
                  <a:lnTo>
                    <a:pt x="104" y="140"/>
                  </a:lnTo>
                  <a:lnTo>
                    <a:pt x="94" y="146"/>
                  </a:lnTo>
                  <a:lnTo>
                    <a:pt x="90" y="152"/>
                  </a:lnTo>
                  <a:lnTo>
                    <a:pt x="86" y="156"/>
                  </a:lnTo>
                  <a:lnTo>
                    <a:pt x="28" y="256"/>
                  </a:lnTo>
                  <a:lnTo>
                    <a:pt x="28" y="256"/>
                  </a:lnTo>
                  <a:lnTo>
                    <a:pt x="26" y="264"/>
                  </a:lnTo>
                  <a:lnTo>
                    <a:pt x="24" y="272"/>
                  </a:lnTo>
                  <a:lnTo>
                    <a:pt x="24" y="272"/>
                  </a:lnTo>
                  <a:lnTo>
                    <a:pt x="26" y="280"/>
                  </a:lnTo>
                  <a:lnTo>
                    <a:pt x="28" y="288"/>
                  </a:lnTo>
                  <a:lnTo>
                    <a:pt x="32" y="294"/>
                  </a:lnTo>
                  <a:lnTo>
                    <a:pt x="38" y="300"/>
                  </a:lnTo>
                  <a:lnTo>
                    <a:pt x="38" y="300"/>
                  </a:lnTo>
                  <a:lnTo>
                    <a:pt x="106" y="346"/>
                  </a:lnTo>
                  <a:lnTo>
                    <a:pt x="106" y="346"/>
                  </a:lnTo>
                  <a:lnTo>
                    <a:pt x="102" y="370"/>
                  </a:lnTo>
                  <a:lnTo>
                    <a:pt x="100" y="392"/>
                  </a:lnTo>
                  <a:lnTo>
                    <a:pt x="100" y="392"/>
                  </a:lnTo>
                  <a:lnTo>
                    <a:pt x="22" y="420"/>
                  </a:lnTo>
                  <a:lnTo>
                    <a:pt x="22" y="420"/>
                  </a:lnTo>
                  <a:lnTo>
                    <a:pt x="14" y="426"/>
                  </a:lnTo>
                  <a:lnTo>
                    <a:pt x="6" y="432"/>
                  </a:lnTo>
                  <a:lnTo>
                    <a:pt x="2" y="442"/>
                  </a:lnTo>
                  <a:lnTo>
                    <a:pt x="0" y="452"/>
                  </a:lnTo>
                  <a:lnTo>
                    <a:pt x="0" y="452"/>
                  </a:lnTo>
                  <a:lnTo>
                    <a:pt x="2" y="462"/>
                  </a:lnTo>
                  <a:lnTo>
                    <a:pt x="32" y="572"/>
                  </a:lnTo>
                  <a:lnTo>
                    <a:pt x="32" y="572"/>
                  </a:lnTo>
                  <a:lnTo>
                    <a:pt x="34" y="578"/>
                  </a:lnTo>
                  <a:lnTo>
                    <a:pt x="36" y="582"/>
                  </a:lnTo>
                  <a:lnTo>
                    <a:pt x="46" y="590"/>
                  </a:lnTo>
                  <a:lnTo>
                    <a:pt x="58" y="596"/>
                  </a:lnTo>
                  <a:lnTo>
                    <a:pt x="64" y="596"/>
                  </a:lnTo>
                  <a:lnTo>
                    <a:pt x="70" y="596"/>
                  </a:lnTo>
                  <a:lnTo>
                    <a:pt x="70" y="596"/>
                  </a:lnTo>
                  <a:lnTo>
                    <a:pt x="148" y="582"/>
                  </a:lnTo>
                  <a:lnTo>
                    <a:pt x="148" y="582"/>
                  </a:lnTo>
                  <a:lnTo>
                    <a:pt x="162" y="602"/>
                  </a:lnTo>
                  <a:lnTo>
                    <a:pt x="178" y="620"/>
                  </a:lnTo>
                  <a:lnTo>
                    <a:pt x="178" y="620"/>
                  </a:lnTo>
                  <a:lnTo>
                    <a:pt x="144" y="692"/>
                  </a:lnTo>
                  <a:lnTo>
                    <a:pt x="144" y="692"/>
                  </a:lnTo>
                  <a:lnTo>
                    <a:pt x="142" y="700"/>
                  </a:lnTo>
                  <a:lnTo>
                    <a:pt x="140" y="706"/>
                  </a:lnTo>
                  <a:lnTo>
                    <a:pt x="140" y="706"/>
                  </a:lnTo>
                  <a:lnTo>
                    <a:pt x="142" y="716"/>
                  </a:lnTo>
                  <a:lnTo>
                    <a:pt x="144" y="724"/>
                  </a:lnTo>
                  <a:lnTo>
                    <a:pt x="150" y="730"/>
                  </a:lnTo>
                  <a:lnTo>
                    <a:pt x="158" y="736"/>
                  </a:lnTo>
                  <a:lnTo>
                    <a:pt x="256" y="792"/>
                  </a:lnTo>
                  <a:lnTo>
                    <a:pt x="256" y="792"/>
                  </a:lnTo>
                  <a:lnTo>
                    <a:pt x="262" y="796"/>
                  </a:lnTo>
                  <a:lnTo>
                    <a:pt x="268" y="798"/>
                  </a:lnTo>
                  <a:lnTo>
                    <a:pt x="280" y="796"/>
                  </a:lnTo>
                  <a:lnTo>
                    <a:pt x="292" y="792"/>
                  </a:lnTo>
                  <a:lnTo>
                    <a:pt x="296" y="788"/>
                  </a:lnTo>
                  <a:lnTo>
                    <a:pt x="302" y="782"/>
                  </a:lnTo>
                  <a:lnTo>
                    <a:pt x="302" y="782"/>
                  </a:lnTo>
                  <a:lnTo>
                    <a:pt x="348" y="718"/>
                  </a:lnTo>
                  <a:lnTo>
                    <a:pt x="348" y="718"/>
                  </a:lnTo>
                  <a:lnTo>
                    <a:pt x="370" y="722"/>
                  </a:lnTo>
                  <a:lnTo>
                    <a:pt x="394" y="724"/>
                  </a:lnTo>
                  <a:lnTo>
                    <a:pt x="394" y="724"/>
                  </a:lnTo>
                  <a:lnTo>
                    <a:pt x="422" y="798"/>
                  </a:lnTo>
                  <a:lnTo>
                    <a:pt x="422" y="798"/>
                  </a:lnTo>
                  <a:lnTo>
                    <a:pt x="424" y="804"/>
                  </a:lnTo>
                  <a:lnTo>
                    <a:pt x="428" y="810"/>
                  </a:lnTo>
                  <a:lnTo>
                    <a:pt x="438" y="818"/>
                  </a:lnTo>
                  <a:lnTo>
                    <a:pt x="450" y="820"/>
                  </a:lnTo>
                  <a:lnTo>
                    <a:pt x="456" y="822"/>
                  </a:lnTo>
                  <a:lnTo>
                    <a:pt x="462" y="820"/>
                  </a:lnTo>
                  <a:lnTo>
                    <a:pt x="572" y="790"/>
                  </a:lnTo>
                  <a:lnTo>
                    <a:pt x="572" y="790"/>
                  </a:lnTo>
                  <a:lnTo>
                    <a:pt x="582" y="786"/>
                  </a:lnTo>
                  <a:lnTo>
                    <a:pt x="590" y="778"/>
                  </a:lnTo>
                  <a:lnTo>
                    <a:pt x="596" y="768"/>
                  </a:lnTo>
                  <a:lnTo>
                    <a:pt x="598" y="758"/>
                  </a:lnTo>
                  <a:lnTo>
                    <a:pt x="598" y="758"/>
                  </a:lnTo>
                  <a:lnTo>
                    <a:pt x="596" y="752"/>
                  </a:lnTo>
                  <a:lnTo>
                    <a:pt x="596" y="752"/>
                  </a:lnTo>
                  <a:lnTo>
                    <a:pt x="582" y="670"/>
                  </a:lnTo>
                  <a:lnTo>
                    <a:pt x="582" y="670"/>
                  </a:lnTo>
                  <a:lnTo>
                    <a:pt x="600" y="658"/>
                  </a:lnTo>
                  <a:lnTo>
                    <a:pt x="618" y="642"/>
                  </a:lnTo>
                  <a:lnTo>
                    <a:pt x="618" y="642"/>
                  </a:lnTo>
                  <a:lnTo>
                    <a:pt x="694" y="678"/>
                  </a:lnTo>
                  <a:lnTo>
                    <a:pt x="694" y="678"/>
                  </a:lnTo>
                  <a:lnTo>
                    <a:pt x="700" y="680"/>
                  </a:lnTo>
                  <a:lnTo>
                    <a:pt x="706" y="682"/>
                  </a:lnTo>
                  <a:lnTo>
                    <a:pt x="718" y="680"/>
                  </a:lnTo>
                  <a:lnTo>
                    <a:pt x="728" y="674"/>
                  </a:lnTo>
                  <a:lnTo>
                    <a:pt x="734" y="670"/>
                  </a:lnTo>
                  <a:lnTo>
                    <a:pt x="738" y="664"/>
                  </a:lnTo>
                  <a:lnTo>
                    <a:pt x="794" y="566"/>
                  </a:lnTo>
                  <a:lnTo>
                    <a:pt x="794" y="566"/>
                  </a:lnTo>
                  <a:lnTo>
                    <a:pt x="798" y="558"/>
                  </a:lnTo>
                  <a:lnTo>
                    <a:pt x="798" y="548"/>
                  </a:lnTo>
                  <a:lnTo>
                    <a:pt x="798" y="548"/>
                  </a:lnTo>
                  <a:lnTo>
                    <a:pt x="798" y="540"/>
                  </a:lnTo>
                  <a:lnTo>
                    <a:pt x="794" y="532"/>
                  </a:lnTo>
                  <a:lnTo>
                    <a:pt x="790" y="526"/>
                  </a:lnTo>
                  <a:lnTo>
                    <a:pt x="784" y="520"/>
                  </a:lnTo>
                  <a:lnTo>
                    <a:pt x="784" y="520"/>
                  </a:lnTo>
                  <a:lnTo>
                    <a:pt x="712" y="470"/>
                  </a:lnTo>
                  <a:lnTo>
                    <a:pt x="712" y="470"/>
                  </a:lnTo>
                  <a:lnTo>
                    <a:pt x="716" y="450"/>
                  </a:lnTo>
                  <a:lnTo>
                    <a:pt x="718" y="430"/>
                  </a:lnTo>
                  <a:lnTo>
                    <a:pt x="718" y="430"/>
                  </a:lnTo>
                  <a:lnTo>
                    <a:pt x="800" y="400"/>
                  </a:lnTo>
                  <a:lnTo>
                    <a:pt x="800" y="400"/>
                  </a:lnTo>
                  <a:lnTo>
                    <a:pt x="810" y="396"/>
                  </a:lnTo>
                  <a:lnTo>
                    <a:pt x="816" y="388"/>
                  </a:lnTo>
                  <a:lnTo>
                    <a:pt x="820" y="378"/>
                  </a:lnTo>
                  <a:lnTo>
                    <a:pt x="822" y="368"/>
                  </a:lnTo>
                  <a:lnTo>
                    <a:pt x="822" y="368"/>
                  </a:lnTo>
                  <a:lnTo>
                    <a:pt x="822" y="360"/>
                  </a:lnTo>
                  <a:lnTo>
                    <a:pt x="822" y="360"/>
                  </a:lnTo>
                  <a:close/>
                  <a:moveTo>
                    <a:pt x="454" y="570"/>
                  </a:moveTo>
                  <a:lnTo>
                    <a:pt x="454" y="570"/>
                  </a:lnTo>
                  <a:lnTo>
                    <a:pt x="438" y="574"/>
                  </a:lnTo>
                  <a:lnTo>
                    <a:pt x="422" y="576"/>
                  </a:lnTo>
                  <a:lnTo>
                    <a:pt x="404" y="576"/>
                  </a:lnTo>
                  <a:lnTo>
                    <a:pt x="388" y="574"/>
                  </a:lnTo>
                  <a:lnTo>
                    <a:pt x="372" y="572"/>
                  </a:lnTo>
                  <a:lnTo>
                    <a:pt x="358" y="566"/>
                  </a:lnTo>
                  <a:lnTo>
                    <a:pt x="342" y="560"/>
                  </a:lnTo>
                  <a:lnTo>
                    <a:pt x="328" y="554"/>
                  </a:lnTo>
                  <a:lnTo>
                    <a:pt x="316" y="544"/>
                  </a:lnTo>
                  <a:lnTo>
                    <a:pt x="302" y="536"/>
                  </a:lnTo>
                  <a:lnTo>
                    <a:pt x="292" y="524"/>
                  </a:lnTo>
                  <a:lnTo>
                    <a:pt x="280" y="512"/>
                  </a:lnTo>
                  <a:lnTo>
                    <a:pt x="272" y="498"/>
                  </a:lnTo>
                  <a:lnTo>
                    <a:pt x="264" y="484"/>
                  </a:lnTo>
                  <a:lnTo>
                    <a:pt x="256" y="470"/>
                  </a:lnTo>
                  <a:lnTo>
                    <a:pt x="252" y="454"/>
                  </a:lnTo>
                  <a:lnTo>
                    <a:pt x="252" y="454"/>
                  </a:lnTo>
                  <a:lnTo>
                    <a:pt x="248" y="436"/>
                  </a:lnTo>
                  <a:lnTo>
                    <a:pt x="246" y="420"/>
                  </a:lnTo>
                  <a:lnTo>
                    <a:pt x="246" y="404"/>
                  </a:lnTo>
                  <a:lnTo>
                    <a:pt x="248" y="388"/>
                  </a:lnTo>
                  <a:lnTo>
                    <a:pt x="250" y="372"/>
                  </a:lnTo>
                  <a:lnTo>
                    <a:pt x="254" y="358"/>
                  </a:lnTo>
                  <a:lnTo>
                    <a:pt x="260" y="342"/>
                  </a:lnTo>
                  <a:lnTo>
                    <a:pt x="268" y="328"/>
                  </a:lnTo>
                  <a:lnTo>
                    <a:pt x="268" y="328"/>
                  </a:lnTo>
                  <a:lnTo>
                    <a:pt x="276" y="314"/>
                  </a:lnTo>
                  <a:lnTo>
                    <a:pt x="288" y="300"/>
                  </a:lnTo>
                  <a:lnTo>
                    <a:pt x="298" y="290"/>
                  </a:lnTo>
                  <a:lnTo>
                    <a:pt x="310" y="278"/>
                  </a:lnTo>
                  <a:lnTo>
                    <a:pt x="324" y="270"/>
                  </a:lnTo>
                  <a:lnTo>
                    <a:pt x="338" y="262"/>
                  </a:lnTo>
                  <a:lnTo>
                    <a:pt x="352" y="256"/>
                  </a:lnTo>
                  <a:lnTo>
                    <a:pt x="368" y="250"/>
                  </a:lnTo>
                  <a:lnTo>
                    <a:pt x="368" y="250"/>
                  </a:lnTo>
                  <a:lnTo>
                    <a:pt x="386" y="246"/>
                  </a:lnTo>
                  <a:lnTo>
                    <a:pt x="402" y="246"/>
                  </a:lnTo>
                  <a:lnTo>
                    <a:pt x="418" y="244"/>
                  </a:lnTo>
                  <a:lnTo>
                    <a:pt x="434" y="246"/>
                  </a:lnTo>
                  <a:lnTo>
                    <a:pt x="450" y="250"/>
                  </a:lnTo>
                  <a:lnTo>
                    <a:pt x="466" y="254"/>
                  </a:lnTo>
                  <a:lnTo>
                    <a:pt x="480" y="260"/>
                  </a:lnTo>
                  <a:lnTo>
                    <a:pt x="494" y="266"/>
                  </a:lnTo>
                  <a:lnTo>
                    <a:pt x="508" y="276"/>
                  </a:lnTo>
                  <a:lnTo>
                    <a:pt x="520" y="286"/>
                  </a:lnTo>
                  <a:lnTo>
                    <a:pt x="532" y="296"/>
                  </a:lnTo>
                  <a:lnTo>
                    <a:pt x="542" y="308"/>
                  </a:lnTo>
                  <a:lnTo>
                    <a:pt x="552" y="322"/>
                  </a:lnTo>
                  <a:lnTo>
                    <a:pt x="560" y="336"/>
                  </a:lnTo>
                  <a:lnTo>
                    <a:pt x="566" y="352"/>
                  </a:lnTo>
                  <a:lnTo>
                    <a:pt x="572" y="368"/>
                  </a:lnTo>
                  <a:lnTo>
                    <a:pt x="572" y="368"/>
                  </a:lnTo>
                  <a:lnTo>
                    <a:pt x="574" y="384"/>
                  </a:lnTo>
                  <a:lnTo>
                    <a:pt x="576" y="400"/>
                  </a:lnTo>
                  <a:lnTo>
                    <a:pt x="576" y="416"/>
                  </a:lnTo>
                  <a:lnTo>
                    <a:pt x="576" y="432"/>
                  </a:lnTo>
                  <a:lnTo>
                    <a:pt x="572" y="448"/>
                  </a:lnTo>
                  <a:lnTo>
                    <a:pt x="568" y="464"/>
                  </a:lnTo>
                  <a:lnTo>
                    <a:pt x="562" y="478"/>
                  </a:lnTo>
                  <a:lnTo>
                    <a:pt x="554" y="492"/>
                  </a:lnTo>
                  <a:lnTo>
                    <a:pt x="546" y="506"/>
                  </a:lnTo>
                  <a:lnTo>
                    <a:pt x="536" y="518"/>
                  </a:lnTo>
                  <a:lnTo>
                    <a:pt x="526" y="530"/>
                  </a:lnTo>
                  <a:lnTo>
                    <a:pt x="512" y="540"/>
                  </a:lnTo>
                  <a:lnTo>
                    <a:pt x="500" y="550"/>
                  </a:lnTo>
                  <a:lnTo>
                    <a:pt x="486" y="558"/>
                  </a:lnTo>
                  <a:lnTo>
                    <a:pt x="470" y="564"/>
                  </a:lnTo>
                  <a:lnTo>
                    <a:pt x="454" y="570"/>
                  </a:lnTo>
                  <a:lnTo>
                    <a:pt x="454" y="570"/>
                  </a:lnTo>
                  <a:close/>
                </a:path>
              </a:pathLst>
            </a:custGeom>
            <a:solidFill>
              <a:srgbClr val="FFC000"/>
            </a:solidFill>
            <a:ln w="9525">
              <a:noFill/>
              <a:round/>
              <a:headEnd/>
              <a:tailEnd/>
            </a:ln>
          </p:spPr>
          <p:txBody>
            <a:bodyPr vert="horz" wrap="square" lIns="91437" tIns="45719" rIns="91437" bIns="45719" numCol="1" anchor="t" anchorCtr="0" compatLnSpc="1">
              <a:prstTxWarp prst="textNoShape">
                <a:avLst/>
              </a:prstTxWarp>
            </a:bodyPr>
            <a:lstStyle/>
            <a:p>
              <a:pPr defTabSz="1219272" fontAlgn="ctr"/>
              <a:endParaRPr lang="en-US" altLang="zh-CN" sz="1350" dirty="0">
                <a:solidFill>
                  <a:prstClr val="black"/>
                </a:solidFill>
                <a:latin typeface="Huawei Sans" panose="020C0503030203020204" pitchFamily="34" charset="0"/>
                <a:ea typeface="微软雅黑" panose="020B0503020204020204" pitchFamily="34" charset="-122"/>
              </a:endParaRPr>
            </a:p>
          </p:txBody>
        </p:sp>
        <p:sp>
          <p:nvSpPr>
            <p:cNvPr id="96" name="Rectangular Callout 75">
              <a:extLst>
                <a:ext uri="{FF2B5EF4-FFF2-40B4-BE49-F238E27FC236}">
                  <a16:creationId xmlns:a16="http://schemas.microsoft.com/office/drawing/2014/main" id="{07D9D503-E842-4807-8CAA-9219B713EB8C}"/>
                </a:ext>
              </a:extLst>
            </p:cNvPr>
            <p:cNvSpPr/>
            <p:nvPr/>
          </p:nvSpPr>
          <p:spPr bwMode="gray">
            <a:xfrm>
              <a:off x="3977745" y="3722626"/>
              <a:ext cx="1392235" cy="488872"/>
            </a:xfrm>
            <a:prstGeom prst="wedgeRectCallout">
              <a:avLst>
                <a:gd name="adj1" fmla="val 15186"/>
                <a:gd name="adj2" fmla="val -120467"/>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100" dirty="0">
                  <a:solidFill>
                    <a:schemeClr val="tx1"/>
                  </a:solidFill>
                  <a:latin typeface="Huawei Sans" panose="020C0503030203020204" pitchFamily="34" charset="0"/>
                </a:rPr>
                <a:t>Enable WAN optimization.</a:t>
              </a:r>
            </a:p>
          </p:txBody>
        </p:sp>
        <p:sp>
          <p:nvSpPr>
            <p:cNvPr id="5" name="任意多边形 4"/>
            <p:cNvSpPr/>
            <p:nvPr/>
          </p:nvSpPr>
          <p:spPr bwMode="gray">
            <a:xfrm flipV="1">
              <a:off x="4735580" y="2576624"/>
              <a:ext cx="2801566" cy="320525"/>
            </a:xfrm>
            <a:custGeom>
              <a:avLst/>
              <a:gdLst>
                <a:gd name="connsiteX0" fmla="*/ 0 w 2801566"/>
                <a:gd name="connsiteY0" fmla="*/ 0 h 914419"/>
                <a:gd name="connsiteX1" fmla="*/ 953311 w 2801566"/>
                <a:gd name="connsiteY1" fmla="*/ 914400 h 914419"/>
                <a:gd name="connsiteX2" fmla="*/ 2801566 w 2801566"/>
                <a:gd name="connsiteY2" fmla="*/ 29183 h 914419"/>
                <a:gd name="connsiteX3" fmla="*/ 2801566 w 2801566"/>
                <a:gd name="connsiteY3" fmla="*/ 29183 h 914419"/>
                <a:gd name="connsiteX0" fmla="*/ 0 w 2801566"/>
                <a:gd name="connsiteY0" fmla="*/ 0 h 953333"/>
                <a:gd name="connsiteX1" fmla="*/ 1361873 w 2801566"/>
                <a:gd name="connsiteY1" fmla="*/ 953311 h 953333"/>
                <a:gd name="connsiteX2" fmla="*/ 2801566 w 2801566"/>
                <a:gd name="connsiteY2" fmla="*/ 29183 h 953333"/>
                <a:gd name="connsiteX3" fmla="*/ 2801566 w 2801566"/>
                <a:gd name="connsiteY3" fmla="*/ 29183 h 953333"/>
              </a:gdLst>
              <a:ahLst/>
              <a:cxnLst>
                <a:cxn ang="0">
                  <a:pos x="connsiteX0" y="connsiteY0"/>
                </a:cxn>
                <a:cxn ang="0">
                  <a:pos x="connsiteX1" y="connsiteY1"/>
                </a:cxn>
                <a:cxn ang="0">
                  <a:pos x="connsiteX2" y="connsiteY2"/>
                </a:cxn>
                <a:cxn ang="0">
                  <a:pos x="connsiteX3" y="connsiteY3"/>
                </a:cxn>
              </a:cxnLst>
              <a:rect l="l" t="t" r="r" b="b"/>
              <a:pathLst>
                <a:path w="2801566" h="953333">
                  <a:moveTo>
                    <a:pt x="0" y="0"/>
                  </a:moveTo>
                  <a:cubicBezTo>
                    <a:pt x="243191" y="454768"/>
                    <a:pt x="894945" y="948447"/>
                    <a:pt x="1361873" y="953311"/>
                  </a:cubicBezTo>
                  <a:cubicBezTo>
                    <a:pt x="1828801" y="958175"/>
                    <a:pt x="2561617" y="183204"/>
                    <a:pt x="2801566" y="29183"/>
                  </a:cubicBezTo>
                  <a:lnTo>
                    <a:pt x="2801566" y="29183"/>
                  </a:lnTo>
                </a:path>
              </a:pathLst>
            </a:custGeom>
            <a:noFill/>
            <a:ln w="254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grpSp>
          <p:nvGrpSpPr>
            <p:cNvPr id="69" name="组合 69">
              <a:extLst>
                <a:ext uri="{FF2B5EF4-FFF2-40B4-BE49-F238E27FC236}">
                  <a16:creationId xmlns:a16="http://schemas.microsoft.com/office/drawing/2014/main" id="{A19C6280-15E2-48E5-A7A6-11D44D26D5D1}"/>
                </a:ext>
              </a:extLst>
            </p:cNvPr>
            <p:cNvGrpSpPr/>
            <p:nvPr/>
          </p:nvGrpSpPr>
          <p:grpSpPr bwMode="gray">
            <a:xfrm>
              <a:off x="5763025" y="2348435"/>
              <a:ext cx="197054" cy="561999"/>
              <a:chOff x="3306371" y="2405619"/>
              <a:chExt cx="425657" cy="199317"/>
            </a:xfrm>
          </p:grpSpPr>
          <p:sp>
            <p:nvSpPr>
              <p:cNvPr id="86" name="矩形 72">
                <a:extLst>
                  <a:ext uri="{FF2B5EF4-FFF2-40B4-BE49-F238E27FC236}">
                    <a16:creationId xmlns:a16="http://schemas.microsoft.com/office/drawing/2014/main" id="{5497385A-8C23-4638-BE5E-29111014AE31}"/>
                  </a:ext>
                </a:extLst>
              </p:cNvPr>
              <p:cNvSpPr/>
              <p:nvPr/>
            </p:nvSpPr>
            <p:spPr bwMode="gray">
              <a:xfrm>
                <a:off x="3306371" y="2405619"/>
                <a:ext cx="179827" cy="199317"/>
              </a:xfrm>
              <a:prstGeom prst="rect">
                <a:avLst/>
              </a:prstGeom>
              <a:solidFill>
                <a:srgbClr val="FFC00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87" name="矩形 73">
                <a:extLst>
                  <a:ext uri="{FF2B5EF4-FFF2-40B4-BE49-F238E27FC236}">
                    <a16:creationId xmlns:a16="http://schemas.microsoft.com/office/drawing/2014/main" id="{3EB559FC-5449-469B-B515-E18DD733EB01}"/>
                  </a:ext>
                </a:extLst>
              </p:cNvPr>
              <p:cNvSpPr/>
              <p:nvPr/>
            </p:nvSpPr>
            <p:spPr bwMode="gray">
              <a:xfrm>
                <a:off x="3552201" y="2405619"/>
                <a:ext cx="179827" cy="199317"/>
              </a:xfrm>
              <a:prstGeom prst="rect">
                <a:avLst/>
              </a:prstGeom>
              <a:solidFill>
                <a:srgbClr val="FFC00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grpSp>
        <p:sp>
          <p:nvSpPr>
            <p:cNvPr id="88" name="Rectangular Callout 75">
              <a:extLst>
                <a:ext uri="{FF2B5EF4-FFF2-40B4-BE49-F238E27FC236}">
                  <a16:creationId xmlns:a16="http://schemas.microsoft.com/office/drawing/2014/main" id="{0DBD9037-8804-4227-A256-8422315A5EEC}"/>
                </a:ext>
              </a:extLst>
            </p:cNvPr>
            <p:cNvSpPr/>
            <p:nvPr/>
          </p:nvSpPr>
          <p:spPr bwMode="gray">
            <a:xfrm>
              <a:off x="5532558" y="1874478"/>
              <a:ext cx="1616940" cy="376464"/>
            </a:xfrm>
            <a:prstGeom prst="wedgeRectCallout">
              <a:avLst>
                <a:gd name="adj1" fmla="val -23619"/>
                <a:gd name="adj2" fmla="val 62870"/>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100" dirty="0">
                  <a:solidFill>
                    <a:schemeClr val="tx1"/>
                  </a:solidFill>
                  <a:latin typeface="Huawei Sans" panose="020C0503030203020204" pitchFamily="34" charset="0"/>
                </a:rPr>
                <a:t>Add redundancy error correction packets.</a:t>
              </a:r>
            </a:p>
          </p:txBody>
        </p:sp>
        <p:grpSp>
          <p:nvGrpSpPr>
            <p:cNvPr id="95" name="组合 69">
              <a:extLst>
                <a:ext uri="{FF2B5EF4-FFF2-40B4-BE49-F238E27FC236}">
                  <a16:creationId xmlns:a16="http://schemas.microsoft.com/office/drawing/2014/main" id="{9C4CF7E4-2F79-42EE-B690-7A80F319DA4A}"/>
                </a:ext>
              </a:extLst>
            </p:cNvPr>
            <p:cNvGrpSpPr/>
            <p:nvPr/>
          </p:nvGrpSpPr>
          <p:grpSpPr bwMode="gray">
            <a:xfrm>
              <a:off x="6001066" y="2348403"/>
              <a:ext cx="424664" cy="561999"/>
              <a:chOff x="2814711" y="2405619"/>
              <a:chExt cx="917317" cy="199317"/>
            </a:xfrm>
          </p:grpSpPr>
          <p:sp>
            <p:nvSpPr>
              <p:cNvPr id="97" name="矩形 70">
                <a:extLst>
                  <a:ext uri="{FF2B5EF4-FFF2-40B4-BE49-F238E27FC236}">
                    <a16:creationId xmlns:a16="http://schemas.microsoft.com/office/drawing/2014/main" id="{41AA4C71-5826-4F15-A84A-37E05EAD1E8B}"/>
                  </a:ext>
                </a:extLst>
              </p:cNvPr>
              <p:cNvSpPr/>
              <p:nvPr/>
            </p:nvSpPr>
            <p:spPr bwMode="gray">
              <a:xfrm>
                <a:off x="281471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98" name="矩形 71">
                <a:extLst>
                  <a:ext uri="{FF2B5EF4-FFF2-40B4-BE49-F238E27FC236}">
                    <a16:creationId xmlns:a16="http://schemas.microsoft.com/office/drawing/2014/main" id="{957D4AEF-53F3-4D4C-B93B-7643585248B8}"/>
                  </a:ext>
                </a:extLst>
              </p:cNvPr>
              <p:cNvSpPr/>
              <p:nvPr/>
            </p:nvSpPr>
            <p:spPr bwMode="gray">
              <a:xfrm>
                <a:off x="306054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101" name="矩形 72">
                <a:extLst>
                  <a:ext uri="{FF2B5EF4-FFF2-40B4-BE49-F238E27FC236}">
                    <a16:creationId xmlns:a16="http://schemas.microsoft.com/office/drawing/2014/main" id="{9C913DF4-1EDC-4086-B8DC-0B199FD838CC}"/>
                  </a:ext>
                </a:extLst>
              </p:cNvPr>
              <p:cNvSpPr/>
              <p:nvPr/>
            </p:nvSpPr>
            <p:spPr bwMode="gray">
              <a:xfrm>
                <a:off x="330637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sp>
            <p:nvSpPr>
              <p:cNvPr id="103" name="矩形 73">
                <a:extLst>
                  <a:ext uri="{FF2B5EF4-FFF2-40B4-BE49-F238E27FC236}">
                    <a16:creationId xmlns:a16="http://schemas.microsoft.com/office/drawing/2014/main" id="{4B62F98A-76F0-43CE-A81D-3CD86C968F14}"/>
                  </a:ext>
                </a:extLst>
              </p:cNvPr>
              <p:cNvSpPr/>
              <p:nvPr/>
            </p:nvSpPr>
            <p:spPr bwMode="gray">
              <a:xfrm>
                <a:off x="3552201" y="2405619"/>
                <a:ext cx="179827" cy="199317"/>
              </a:xfrm>
              <a:prstGeom prst="rect">
                <a:avLst/>
              </a:prstGeom>
              <a:solidFill>
                <a:srgbClr val="00B0F0">
                  <a:alpha val="50000"/>
                </a:srgbClr>
              </a:solidFill>
              <a:ln w="6350" cap="flat" cmpd="sng" algn="ctr">
                <a:noFill/>
                <a:prstDash val="solid"/>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mn-cs"/>
                </a:endParaRPr>
              </a:p>
            </p:txBody>
          </p:sp>
        </p:grpSp>
      </p:grpSp>
      <p:grpSp>
        <p:nvGrpSpPr>
          <p:cNvPr id="79" name="Group 15"/>
          <p:cNvGrpSpPr/>
          <p:nvPr/>
        </p:nvGrpSpPr>
        <p:grpSpPr bwMode="gray">
          <a:xfrm>
            <a:off x="7212124" y="43303"/>
            <a:ext cx="4519218" cy="324000"/>
            <a:chOff x="6465362" y="121552"/>
            <a:chExt cx="4519218" cy="324000"/>
          </a:xfrm>
        </p:grpSpPr>
        <p:sp>
          <p:nvSpPr>
            <p:cNvPr id="80"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81" name="燕尾形 25"/>
            <p:cNvSpPr/>
            <p:nvPr/>
          </p:nvSpPr>
          <p:spPr bwMode="gray">
            <a:xfrm>
              <a:off x="7930375" y="121552"/>
              <a:ext cx="1538223"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SD-WAN Characteristics</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sp>
          <p:nvSpPr>
            <p:cNvPr id="82"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38392688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圆角矩形 15"/>
          <p:cNvSpPr/>
          <p:nvPr/>
        </p:nvSpPr>
        <p:spPr bwMode="gray">
          <a:xfrm>
            <a:off x="656709" y="1883566"/>
            <a:ext cx="3935942" cy="4317209"/>
          </a:xfrm>
          <a:prstGeom prst="roundRect">
            <a:avLst>
              <a:gd name="adj" fmla="val 2222"/>
            </a:avLst>
          </a:prstGeom>
          <a:noFill/>
          <a:ln w="127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r>
              <a:rPr lang="en-US" sz="1000" dirty="0">
                <a:solidFill>
                  <a:schemeClr val="tx1"/>
                </a:solidFill>
                <a:latin typeface="Huawei Sans" panose="020C0503030203020204" pitchFamily="34" charset="0"/>
              </a:rPr>
              <a:t>SD-WAN must provide system and service security. The network devices, control system, and services transmitted in SD-WAN must have basic security protection capabilities such as attack defense.</a:t>
            </a:r>
          </a:p>
          <a:p>
            <a:pPr marL="285750" indent="-200025" fontAlgn="ctr">
              <a:lnSpc>
                <a:spcPts val="1900"/>
              </a:lnSpc>
              <a:spcAft>
                <a:spcPts val="600"/>
              </a:spcAft>
              <a:buFont typeface="Arial" panose="020B0604020202020204" pitchFamily="34" charset="0"/>
              <a:buChar char="•"/>
            </a:pPr>
            <a:endParaRPr lang="en-US" altLang="zh-CN" sz="1000" dirty="0">
              <a:solidFill>
                <a:schemeClr val="tx1">
                  <a:lumMod val="75000"/>
                  <a:lumOff val="25000"/>
                </a:schemeClr>
              </a:solidFill>
              <a:latin typeface="Huawei Sans" panose="020C0503030203020204" pitchFamily="34" charset="0"/>
              <a:ea typeface="方正兰亭黑简体" panose="02000000000000000000" pitchFamily="2" charset="-122"/>
            </a:endParaRPr>
          </a:p>
        </p:txBody>
      </p:sp>
      <p:sp>
        <p:nvSpPr>
          <p:cNvPr id="20" name="圆角矩形 19"/>
          <p:cNvSpPr/>
          <p:nvPr/>
        </p:nvSpPr>
        <p:spPr bwMode="gray">
          <a:xfrm>
            <a:off x="8238088" y="1880654"/>
            <a:ext cx="3268112" cy="4317208"/>
          </a:xfrm>
          <a:prstGeom prst="roundRect">
            <a:avLst>
              <a:gd name="adj" fmla="val 2222"/>
            </a:avLst>
          </a:prstGeom>
          <a:noFill/>
          <a:ln w="127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r>
              <a:rPr lang="en-US" sz="1000" dirty="0">
                <a:solidFill>
                  <a:schemeClr val="tx1"/>
                </a:solidFill>
                <a:latin typeface="Huawei Sans" panose="020C0503030203020204" pitchFamily="34" charset="0"/>
              </a:rPr>
              <a:t>In the network control system, the central dashboard displays key network performance data, bandwidth proportion of key applications, and application health scores.</a:t>
            </a:r>
          </a:p>
          <a:p>
            <a:pPr marL="285750" indent="-200025" fontAlgn="ctr">
              <a:lnSpc>
                <a:spcPts val="1900"/>
              </a:lnSpc>
              <a:spcAft>
                <a:spcPts val="600"/>
              </a:spcAft>
              <a:buFont typeface="Arial" panose="020B0604020202020204" pitchFamily="34" charset="0"/>
              <a:buChar char="•"/>
            </a:pPr>
            <a:endParaRPr lang="en-US" altLang="zh-CN" sz="1000" dirty="0">
              <a:solidFill>
                <a:schemeClr val="tx1">
                  <a:lumMod val="75000"/>
                  <a:lumOff val="25000"/>
                </a:schemeClr>
              </a:solidFill>
              <a:latin typeface="Huawei Sans" panose="020C0503030203020204" pitchFamily="34" charset="0"/>
              <a:ea typeface="方正兰亭黑简体" panose="02000000000000000000" pitchFamily="2" charset="-122"/>
            </a:endParaRPr>
          </a:p>
        </p:txBody>
      </p:sp>
      <p:sp>
        <p:nvSpPr>
          <p:cNvPr id="18" name="圆角矩形 17"/>
          <p:cNvSpPr/>
          <p:nvPr/>
        </p:nvSpPr>
        <p:spPr bwMode="gray">
          <a:xfrm>
            <a:off x="4725752" y="1883567"/>
            <a:ext cx="3421942" cy="4317208"/>
          </a:xfrm>
          <a:prstGeom prst="roundRect">
            <a:avLst>
              <a:gd name="adj" fmla="val 2222"/>
            </a:avLst>
          </a:prstGeom>
          <a:noFill/>
          <a:ln w="127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endParaRPr lang="en-US" altLang="zh-CN" sz="1000" dirty="0">
              <a:solidFill>
                <a:schemeClr val="tx1"/>
              </a:solidFill>
              <a:latin typeface="Huawei Sans" panose="020C0503030203020204" pitchFamily="34" charset="0"/>
              <a:ea typeface="方正兰亭黑简体" panose="02000000000000000000" pitchFamily="2" charset="-122"/>
            </a:endParaRPr>
          </a:p>
          <a:p>
            <a:pPr marL="285750" indent="-200025" fontAlgn="ctr">
              <a:lnSpc>
                <a:spcPts val="1900"/>
              </a:lnSpc>
              <a:spcAft>
                <a:spcPts val="600"/>
              </a:spcAft>
              <a:buFont typeface="Arial" panose="020B0604020202020204" pitchFamily="34" charset="0"/>
              <a:buChar char="•"/>
            </a:pPr>
            <a:r>
              <a:rPr lang="en-US" sz="1000" dirty="0">
                <a:solidFill>
                  <a:schemeClr val="tx1"/>
                </a:solidFill>
                <a:latin typeface="Huawei Sans" panose="020C0503030203020204" pitchFamily="34" charset="0"/>
              </a:rPr>
              <a:t>In the northbound direction, the network controller provides open and programmable RESTful interfaces to implement SD-WAN integration and customization by third parties.</a:t>
            </a:r>
          </a:p>
          <a:p>
            <a:pPr marL="285750" indent="-200025" fontAlgn="ctr">
              <a:lnSpc>
                <a:spcPts val="1900"/>
              </a:lnSpc>
              <a:spcAft>
                <a:spcPts val="600"/>
              </a:spcAft>
              <a:buFont typeface="Arial" panose="020B0604020202020204" pitchFamily="34" charset="0"/>
              <a:buChar char="•"/>
            </a:pPr>
            <a:endParaRPr lang="en-US" altLang="zh-CN" sz="1000" dirty="0">
              <a:solidFill>
                <a:schemeClr val="tx1">
                  <a:lumMod val="75000"/>
                  <a:lumOff val="25000"/>
                </a:schemeClr>
              </a:solidFill>
              <a:latin typeface="Huawei Sans" panose="020C0503030203020204" pitchFamily="34" charset="0"/>
              <a:ea typeface="方正兰亭黑简体" panose="02000000000000000000" pitchFamily="2" charset="-122"/>
            </a:endParaRPr>
          </a:p>
        </p:txBody>
      </p:sp>
      <p:sp>
        <p:nvSpPr>
          <p:cNvPr id="2" name="标题 1"/>
          <p:cNvSpPr>
            <a:spLocks noGrp="1"/>
          </p:cNvSpPr>
          <p:nvPr>
            <p:ph type="title"/>
          </p:nvPr>
        </p:nvSpPr>
        <p:spPr bwMode="gray"/>
        <p:txBody>
          <a:bodyPr>
            <a:normAutofit/>
          </a:bodyPr>
          <a:lstStyle/>
          <a:p>
            <a:pPr fontAlgn="ctr"/>
            <a:r>
              <a:rPr lang="en-US" dirty="0">
                <a:latin typeface="Huawei Sans" panose="020C0503030203020204" pitchFamily="34" charset="0"/>
              </a:rPr>
              <a:t>Characteristics of SD-WAN: Secure Interconnection, Visualized O&amp;M, and Open Interfaces</a:t>
            </a:r>
          </a:p>
        </p:txBody>
      </p:sp>
      <p:sp>
        <p:nvSpPr>
          <p:cNvPr id="9" name="任意多边形 8"/>
          <p:cNvSpPr/>
          <p:nvPr/>
        </p:nvSpPr>
        <p:spPr bwMode="gray">
          <a:xfrm flipV="1">
            <a:off x="8979835" y="2203676"/>
            <a:ext cx="1709134" cy="953194"/>
          </a:xfrm>
          <a:custGeom>
            <a:avLst/>
            <a:gdLst>
              <a:gd name="connsiteX0" fmla="*/ 406400 w 1219200"/>
              <a:gd name="connsiteY0" fmla="*/ 42333 h 618066"/>
              <a:gd name="connsiteX1" fmla="*/ 0 w 1219200"/>
              <a:gd name="connsiteY1" fmla="*/ 618066 h 618066"/>
              <a:gd name="connsiteX2" fmla="*/ 1219200 w 1219200"/>
              <a:gd name="connsiteY2" fmla="*/ 618066 h 618066"/>
              <a:gd name="connsiteX3" fmla="*/ 812800 w 1219200"/>
              <a:gd name="connsiteY3" fmla="*/ 0 h 618066"/>
              <a:gd name="connsiteX0" fmla="*/ 425450 w 1219200"/>
              <a:gd name="connsiteY0" fmla="*/ 15663 h 618066"/>
              <a:gd name="connsiteX1" fmla="*/ 0 w 1219200"/>
              <a:gd name="connsiteY1" fmla="*/ 618066 h 618066"/>
              <a:gd name="connsiteX2" fmla="*/ 1219200 w 1219200"/>
              <a:gd name="connsiteY2" fmla="*/ 618066 h 618066"/>
              <a:gd name="connsiteX3" fmla="*/ 812800 w 1219200"/>
              <a:gd name="connsiteY3" fmla="*/ 0 h 618066"/>
              <a:gd name="connsiteX0" fmla="*/ 433070 w 1219200"/>
              <a:gd name="connsiteY0" fmla="*/ 423 h 618066"/>
              <a:gd name="connsiteX1" fmla="*/ 0 w 1219200"/>
              <a:gd name="connsiteY1" fmla="*/ 618066 h 618066"/>
              <a:gd name="connsiteX2" fmla="*/ 1219200 w 1219200"/>
              <a:gd name="connsiteY2" fmla="*/ 618066 h 618066"/>
              <a:gd name="connsiteX3" fmla="*/ 812800 w 1219200"/>
              <a:gd name="connsiteY3" fmla="*/ 0 h 618066"/>
              <a:gd name="connsiteX0" fmla="*/ 433070 w 1219200"/>
              <a:gd name="connsiteY0" fmla="*/ 0 h 617643"/>
              <a:gd name="connsiteX1" fmla="*/ 0 w 1219200"/>
              <a:gd name="connsiteY1" fmla="*/ 617643 h 617643"/>
              <a:gd name="connsiteX2" fmla="*/ 1219200 w 1219200"/>
              <a:gd name="connsiteY2" fmla="*/ 617643 h 617643"/>
              <a:gd name="connsiteX0" fmla="*/ 534670 w 1219200"/>
              <a:gd name="connsiteY0" fmla="*/ 0 h 643043"/>
              <a:gd name="connsiteX1" fmla="*/ 0 w 1219200"/>
              <a:gd name="connsiteY1" fmla="*/ 643043 h 643043"/>
              <a:gd name="connsiteX2" fmla="*/ 1219200 w 1219200"/>
              <a:gd name="connsiteY2" fmla="*/ 643043 h 643043"/>
              <a:gd name="connsiteX0" fmla="*/ 560070 w 1219200"/>
              <a:gd name="connsiteY0" fmla="*/ 0 h 659976"/>
              <a:gd name="connsiteX1" fmla="*/ 0 w 1219200"/>
              <a:gd name="connsiteY1" fmla="*/ 659976 h 659976"/>
              <a:gd name="connsiteX2" fmla="*/ 1219200 w 1219200"/>
              <a:gd name="connsiteY2" fmla="*/ 659976 h 659976"/>
              <a:gd name="connsiteX0" fmla="*/ 560070 w 1219200"/>
              <a:gd name="connsiteY0" fmla="*/ 0 h 659976"/>
              <a:gd name="connsiteX1" fmla="*/ 0 w 1219200"/>
              <a:gd name="connsiteY1" fmla="*/ 659976 h 659976"/>
              <a:gd name="connsiteX2" fmla="*/ 1219200 w 1219200"/>
              <a:gd name="connsiteY2" fmla="*/ 659976 h 659976"/>
              <a:gd name="connsiteX3" fmla="*/ 560070 w 1219200"/>
              <a:gd name="connsiteY3" fmla="*/ 0 h 659976"/>
              <a:gd name="connsiteX0" fmla="*/ 602404 w 1219200"/>
              <a:gd name="connsiteY0" fmla="*/ 0 h 659976"/>
              <a:gd name="connsiteX1" fmla="*/ 0 w 1219200"/>
              <a:gd name="connsiteY1" fmla="*/ 659976 h 659976"/>
              <a:gd name="connsiteX2" fmla="*/ 1219200 w 1219200"/>
              <a:gd name="connsiteY2" fmla="*/ 659976 h 659976"/>
              <a:gd name="connsiteX3" fmla="*/ 602404 w 1219200"/>
              <a:gd name="connsiteY3" fmla="*/ 0 h 659976"/>
            </a:gdLst>
            <a:ahLst/>
            <a:cxnLst>
              <a:cxn ang="0">
                <a:pos x="connsiteX0" y="connsiteY0"/>
              </a:cxn>
              <a:cxn ang="0">
                <a:pos x="connsiteX1" y="connsiteY1"/>
              </a:cxn>
              <a:cxn ang="0">
                <a:pos x="connsiteX2" y="connsiteY2"/>
              </a:cxn>
              <a:cxn ang="0">
                <a:pos x="connsiteX3" y="connsiteY3"/>
              </a:cxn>
            </a:cxnLst>
            <a:rect l="l" t="t" r="r" b="b"/>
            <a:pathLst>
              <a:path w="1219200" h="659976">
                <a:moveTo>
                  <a:pt x="602404" y="0"/>
                </a:moveTo>
                <a:lnTo>
                  <a:pt x="0" y="659976"/>
                </a:lnTo>
                <a:lnTo>
                  <a:pt x="1219200" y="659976"/>
                </a:lnTo>
                <a:lnTo>
                  <a:pt x="602404" y="0"/>
                </a:lnTo>
                <a:close/>
              </a:path>
            </a:pathLst>
          </a:custGeom>
          <a:gradFill flip="none" rotWithShape="1">
            <a:gsLst>
              <a:gs pos="0">
                <a:schemeClr val="accent1">
                  <a:lumMod val="5000"/>
                  <a:lumOff val="95000"/>
                  <a:alpha val="0"/>
                </a:schemeClr>
              </a:gs>
              <a:gs pos="100000">
                <a:srgbClr val="56C4D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latin typeface="Huawei Sans" panose="020C0503030203020204" pitchFamily="34" charset="0"/>
              <a:ea typeface="方正兰亭黑简体" panose="02000000000000000000" pitchFamily="2" charset="-122"/>
            </a:endParaRPr>
          </a:p>
        </p:txBody>
      </p:sp>
      <p:grpSp>
        <p:nvGrpSpPr>
          <p:cNvPr id="48" name="组合 47"/>
          <p:cNvGrpSpPr/>
          <p:nvPr/>
        </p:nvGrpSpPr>
        <p:grpSpPr bwMode="gray">
          <a:xfrm>
            <a:off x="8729082" y="4598605"/>
            <a:ext cx="2162689" cy="402545"/>
            <a:chOff x="9142817" y="4238247"/>
            <a:chExt cx="2162689" cy="402545"/>
          </a:xfrm>
        </p:grpSpPr>
        <p:pic>
          <p:nvPicPr>
            <p:cNvPr id="49" name="图片 4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9142817" y="4238247"/>
              <a:ext cx="490909" cy="402545"/>
            </a:xfrm>
            <a:prstGeom prst="rect">
              <a:avLst/>
            </a:prstGeom>
          </p:spPr>
        </p:pic>
        <p:pic>
          <p:nvPicPr>
            <p:cNvPr id="50" name="图片 4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9978707" y="4238247"/>
              <a:ext cx="490909" cy="402545"/>
            </a:xfrm>
            <a:prstGeom prst="rect">
              <a:avLst/>
            </a:prstGeom>
          </p:spPr>
        </p:pic>
        <p:pic>
          <p:nvPicPr>
            <p:cNvPr id="51" name="图片 5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10814597" y="4238247"/>
              <a:ext cx="490909" cy="402545"/>
            </a:xfrm>
            <a:prstGeom prst="rect">
              <a:avLst/>
            </a:prstGeom>
          </p:spPr>
        </p:pic>
      </p:grpSp>
      <p:cxnSp>
        <p:nvCxnSpPr>
          <p:cNvPr id="52" name="直接箭头连接符 51"/>
          <p:cNvCxnSpPr>
            <a:cxnSpLocks/>
          </p:cNvCxnSpPr>
          <p:nvPr/>
        </p:nvCxnSpPr>
        <p:spPr bwMode="gray">
          <a:xfrm flipV="1">
            <a:off x="9705788" y="3709908"/>
            <a:ext cx="0" cy="722846"/>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a:cxnSpLocks/>
          </p:cNvCxnSpPr>
          <p:nvPr/>
        </p:nvCxnSpPr>
        <p:spPr bwMode="gray">
          <a:xfrm flipV="1">
            <a:off x="9920035" y="3770050"/>
            <a:ext cx="0" cy="714490"/>
          </a:xfrm>
          <a:prstGeom prst="straightConnector1">
            <a:avLst/>
          </a:prstGeom>
          <a:ln w="38100">
            <a:solidFill>
              <a:srgbClr val="C0000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bwMode="gray">
          <a:xfrm>
            <a:off x="8307130" y="3974180"/>
            <a:ext cx="1441420" cy="276999"/>
          </a:xfrm>
          <a:prstGeom prst="rect">
            <a:avLst/>
          </a:prstGeom>
          <a:noFill/>
        </p:spPr>
        <p:txBody>
          <a:bodyPr wrap="none" rtlCol="0">
            <a:spAutoFit/>
          </a:bodyPr>
          <a:lstStyle/>
          <a:p>
            <a:pPr fontAlgn="ctr"/>
            <a:r>
              <a:rPr lang="en-US" sz="1200" dirty="0">
                <a:latin typeface="Huawei Sans" panose="020C0503030203020204" pitchFamily="34" charset="0"/>
              </a:rPr>
              <a:t>Performance data</a:t>
            </a:r>
          </a:p>
        </p:txBody>
      </p:sp>
      <p:sp>
        <p:nvSpPr>
          <p:cNvPr id="55" name="文本框 54"/>
          <p:cNvSpPr txBox="1"/>
          <p:nvPr/>
        </p:nvSpPr>
        <p:spPr bwMode="gray">
          <a:xfrm>
            <a:off x="9975459" y="3789514"/>
            <a:ext cx="1330716" cy="646331"/>
          </a:xfrm>
          <a:prstGeom prst="rect">
            <a:avLst/>
          </a:prstGeom>
          <a:noFill/>
        </p:spPr>
        <p:txBody>
          <a:bodyPr wrap="square" rtlCol="0">
            <a:spAutoFit/>
          </a:bodyPr>
          <a:lstStyle/>
          <a:p>
            <a:pPr fontAlgn="ctr"/>
            <a:r>
              <a:rPr lang="en-US" sz="1200" dirty="0">
                <a:latin typeface="Huawei Sans" panose="020C0503030203020204" pitchFamily="34" charset="0"/>
              </a:rPr>
              <a:t>Centralized management and control</a:t>
            </a:r>
          </a:p>
        </p:txBody>
      </p:sp>
      <p:sp>
        <p:nvSpPr>
          <p:cNvPr id="56" name="文本框 55"/>
          <p:cNvSpPr txBox="1"/>
          <p:nvPr/>
        </p:nvSpPr>
        <p:spPr bwMode="gray">
          <a:xfrm>
            <a:off x="9227293" y="2203676"/>
            <a:ext cx="449162" cy="276999"/>
          </a:xfrm>
          <a:prstGeom prst="rect">
            <a:avLst/>
          </a:prstGeom>
          <a:noFill/>
          <a:ln>
            <a:noFill/>
          </a:ln>
        </p:spPr>
        <p:txBody>
          <a:bodyPr wrap="none" rtlCol="0">
            <a:spAutoFit/>
          </a:bodyPr>
          <a:lstStyle/>
          <a:p>
            <a:pPr fontAlgn="ctr"/>
            <a:r>
              <a:rPr lang="en-US" sz="1200" dirty="0">
                <a:latin typeface="Huawei Sans" panose="020C0503030203020204" pitchFamily="34" charset="0"/>
              </a:rPr>
              <a:t>GUI</a:t>
            </a:r>
          </a:p>
        </p:txBody>
      </p:sp>
      <p:sp>
        <p:nvSpPr>
          <p:cNvPr id="57" name="圆角矩形 75"/>
          <p:cNvSpPr/>
          <p:nvPr/>
        </p:nvSpPr>
        <p:spPr bwMode="gray">
          <a:xfrm>
            <a:off x="693738" y="1394291"/>
            <a:ext cx="3927998" cy="44095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Secure and reliable interconnection</a:t>
            </a:r>
          </a:p>
        </p:txBody>
      </p:sp>
      <p:sp>
        <p:nvSpPr>
          <p:cNvPr id="58" name="圆角矩形 75"/>
          <p:cNvSpPr/>
          <p:nvPr/>
        </p:nvSpPr>
        <p:spPr bwMode="gray">
          <a:xfrm>
            <a:off x="4732958" y="1390650"/>
            <a:ext cx="3415035" cy="44095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Open APIs</a:t>
            </a:r>
            <a:endParaRPr lang="en-US" altLang="zh-CN" sz="1400" dirty="0">
              <a:solidFill>
                <a:srgbClr val="30B5C5"/>
              </a:solidFill>
              <a:latin typeface="Huawei Sans" panose="020C0503030203020204" pitchFamily="34" charset="0"/>
              <a:ea typeface="方正兰亭黑简体" panose="02000000000000000000" pitchFamily="2" charset="-122"/>
            </a:endParaRPr>
          </a:p>
        </p:txBody>
      </p:sp>
      <p:sp>
        <p:nvSpPr>
          <p:cNvPr id="59" name="圆角矩形 75"/>
          <p:cNvSpPr/>
          <p:nvPr/>
        </p:nvSpPr>
        <p:spPr bwMode="gray">
          <a:xfrm>
            <a:off x="8235777" y="1390650"/>
            <a:ext cx="3268112" cy="44095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Centralized management/control and visualized O&amp;M</a:t>
            </a:r>
          </a:p>
        </p:txBody>
      </p:sp>
      <p:sp>
        <p:nvSpPr>
          <p:cNvPr id="156" name="矩形 155"/>
          <p:cNvSpPr/>
          <p:nvPr/>
        </p:nvSpPr>
        <p:spPr bwMode="gray">
          <a:xfrm>
            <a:off x="4886520" y="2351484"/>
            <a:ext cx="918978" cy="230832"/>
          </a:xfrm>
          <a:prstGeom prst="rect">
            <a:avLst/>
          </a:prstGeom>
        </p:spPr>
        <p:txBody>
          <a:bodyPr wrap="square">
            <a:spAutoFit/>
          </a:bodyPr>
          <a:lstStyle/>
          <a:p>
            <a:pPr algn="ctr" fontAlgn="ctr">
              <a:buSzPct val="100000"/>
            </a:pPr>
            <a:r>
              <a:rPr lang="en-US" sz="900" dirty="0">
                <a:latin typeface="Huawei Sans" panose="020C0503030203020204" pitchFamily="34" charset="0"/>
              </a:rPr>
              <a:t>OSS/BSS</a:t>
            </a:r>
          </a:p>
        </p:txBody>
      </p:sp>
      <p:sp>
        <p:nvSpPr>
          <p:cNvPr id="157" name="矩形 156"/>
          <p:cNvSpPr/>
          <p:nvPr/>
        </p:nvSpPr>
        <p:spPr bwMode="gray">
          <a:xfrm>
            <a:off x="5494767" y="2351484"/>
            <a:ext cx="1170480" cy="230832"/>
          </a:xfrm>
          <a:prstGeom prst="rect">
            <a:avLst/>
          </a:prstGeom>
        </p:spPr>
        <p:txBody>
          <a:bodyPr wrap="square">
            <a:spAutoFit/>
          </a:bodyPr>
          <a:lstStyle/>
          <a:p>
            <a:pPr algn="ctr" fontAlgn="ctr">
              <a:buSzPct val="100000"/>
            </a:pPr>
            <a:r>
              <a:rPr lang="en-US" sz="900" dirty="0">
                <a:latin typeface="Huawei Sans" panose="020C0503030203020204" pitchFamily="34" charset="0"/>
              </a:rPr>
              <a:t>Analysis system</a:t>
            </a:r>
            <a:endParaRPr lang="en-US" altLang="zh-CN" sz="900" dirty="0">
              <a:latin typeface="Huawei Sans" panose="020C0503030203020204" pitchFamily="34" charset="0"/>
              <a:ea typeface="方正兰亭黑简体" panose="02000000000000000000" pitchFamily="2" charset="-122"/>
              <a:sym typeface="Calibri" pitchFamily="34" charset="0"/>
            </a:endParaRPr>
          </a:p>
        </p:txBody>
      </p:sp>
      <p:sp>
        <p:nvSpPr>
          <p:cNvPr id="158" name="矩形 157"/>
          <p:cNvSpPr/>
          <p:nvPr/>
        </p:nvSpPr>
        <p:spPr bwMode="gray">
          <a:xfrm>
            <a:off x="6411176" y="2351484"/>
            <a:ext cx="859338" cy="369332"/>
          </a:xfrm>
          <a:prstGeom prst="rect">
            <a:avLst/>
          </a:prstGeom>
        </p:spPr>
        <p:txBody>
          <a:bodyPr wrap="square">
            <a:spAutoFit/>
          </a:bodyPr>
          <a:lstStyle/>
          <a:p>
            <a:pPr algn="ctr" fontAlgn="ctr">
              <a:buSzPct val="100000"/>
            </a:pPr>
            <a:r>
              <a:rPr lang="en-US" sz="900" dirty="0">
                <a:latin typeface="Huawei Sans" panose="020C0503030203020204" pitchFamily="34" charset="0"/>
              </a:rPr>
              <a:t>Third-party VAS</a:t>
            </a:r>
            <a:endParaRPr lang="en-US" altLang="zh-CN" sz="900" dirty="0">
              <a:latin typeface="Huawei Sans" panose="020C0503030203020204" pitchFamily="34" charset="0"/>
              <a:ea typeface="方正兰亭黑简体" panose="02000000000000000000" pitchFamily="2" charset="-122"/>
              <a:sym typeface="Calibri" pitchFamily="34" charset="0"/>
            </a:endParaRPr>
          </a:p>
        </p:txBody>
      </p:sp>
      <p:sp>
        <p:nvSpPr>
          <p:cNvPr id="159" name="矩形 158"/>
          <p:cNvSpPr/>
          <p:nvPr/>
        </p:nvSpPr>
        <p:spPr bwMode="gray">
          <a:xfrm>
            <a:off x="7081080" y="2351484"/>
            <a:ext cx="864095" cy="369332"/>
          </a:xfrm>
          <a:prstGeom prst="rect">
            <a:avLst/>
          </a:prstGeom>
        </p:spPr>
        <p:txBody>
          <a:bodyPr wrap="square">
            <a:spAutoFit/>
          </a:bodyPr>
          <a:lstStyle/>
          <a:p>
            <a:pPr algn="ctr" fontAlgn="ctr">
              <a:buSzPct val="100000"/>
            </a:pPr>
            <a:r>
              <a:rPr lang="en-US" sz="900" dirty="0">
                <a:latin typeface="Huawei Sans" panose="020C0503030203020204" pitchFamily="34" charset="0"/>
              </a:rPr>
              <a:t>Other applications</a:t>
            </a:r>
            <a:endParaRPr lang="en-US" altLang="zh-CN" sz="900" dirty="0">
              <a:latin typeface="Huawei Sans" panose="020C0503030203020204" pitchFamily="34" charset="0"/>
              <a:ea typeface="方正兰亭黑简体" panose="02000000000000000000" pitchFamily="2" charset="-122"/>
              <a:sym typeface="Calibri" pitchFamily="34" charset="0"/>
            </a:endParaRPr>
          </a:p>
        </p:txBody>
      </p:sp>
      <p:sp>
        <p:nvSpPr>
          <p:cNvPr id="160" name="Freeform 160"/>
          <p:cNvSpPr>
            <a:spLocks noChangeAspect="1" noEditPoints="1"/>
          </p:cNvSpPr>
          <p:nvPr/>
        </p:nvSpPr>
        <p:spPr bwMode="gray">
          <a:xfrm>
            <a:off x="5926646" y="2043141"/>
            <a:ext cx="298630" cy="295725"/>
          </a:xfrm>
          <a:custGeom>
            <a:avLst/>
            <a:gdLst>
              <a:gd name="T0" fmla="*/ 60 w 235"/>
              <a:gd name="T1" fmla="*/ 34 h 172"/>
              <a:gd name="T2" fmla="*/ 54 w 235"/>
              <a:gd name="T3" fmla="*/ 43 h 172"/>
              <a:gd name="T4" fmla="*/ 54 w 235"/>
              <a:gd name="T5" fmla="*/ 144 h 172"/>
              <a:gd name="T6" fmla="*/ 226 w 235"/>
              <a:gd name="T7" fmla="*/ 144 h 172"/>
              <a:gd name="T8" fmla="*/ 235 w 235"/>
              <a:gd name="T9" fmla="*/ 138 h 172"/>
              <a:gd name="T10" fmla="*/ 235 w 235"/>
              <a:gd name="T11" fmla="*/ 34 h 172"/>
              <a:gd name="T12" fmla="*/ 226 w 235"/>
              <a:gd name="T13" fmla="*/ 34 h 172"/>
              <a:gd name="T14" fmla="*/ 95 w 235"/>
              <a:gd name="T15" fmla="*/ 86 h 172"/>
              <a:gd name="T16" fmla="*/ 97 w 235"/>
              <a:gd name="T17" fmla="*/ 88 h 172"/>
              <a:gd name="T18" fmla="*/ 103 w 235"/>
              <a:gd name="T19" fmla="*/ 71 h 172"/>
              <a:gd name="T20" fmla="*/ 114 w 235"/>
              <a:gd name="T21" fmla="*/ 81 h 172"/>
              <a:gd name="T22" fmla="*/ 121 w 235"/>
              <a:gd name="T23" fmla="*/ 73 h 172"/>
              <a:gd name="T24" fmla="*/ 136 w 235"/>
              <a:gd name="T25" fmla="*/ 99 h 172"/>
              <a:gd name="T26" fmla="*/ 140 w 235"/>
              <a:gd name="T27" fmla="*/ 73 h 172"/>
              <a:gd name="T28" fmla="*/ 149 w 235"/>
              <a:gd name="T29" fmla="*/ 86 h 172"/>
              <a:gd name="T30" fmla="*/ 166 w 235"/>
              <a:gd name="T31" fmla="*/ 73 h 172"/>
              <a:gd name="T32" fmla="*/ 175 w 235"/>
              <a:gd name="T33" fmla="*/ 86 h 172"/>
              <a:gd name="T34" fmla="*/ 179 w 235"/>
              <a:gd name="T35" fmla="*/ 81 h 172"/>
              <a:gd name="T36" fmla="*/ 205 w 235"/>
              <a:gd name="T37" fmla="*/ 90 h 172"/>
              <a:gd name="T38" fmla="*/ 179 w 235"/>
              <a:gd name="T39" fmla="*/ 105 h 172"/>
              <a:gd name="T40" fmla="*/ 162 w 235"/>
              <a:gd name="T41" fmla="*/ 84 h 172"/>
              <a:gd name="T42" fmla="*/ 151 w 235"/>
              <a:gd name="T43" fmla="*/ 101 h 172"/>
              <a:gd name="T44" fmla="*/ 144 w 235"/>
              <a:gd name="T45" fmla="*/ 92 h 172"/>
              <a:gd name="T46" fmla="*/ 134 w 235"/>
              <a:gd name="T47" fmla="*/ 112 h 172"/>
              <a:gd name="T48" fmla="*/ 114 w 235"/>
              <a:gd name="T49" fmla="*/ 90 h 172"/>
              <a:gd name="T50" fmla="*/ 110 w 235"/>
              <a:gd name="T51" fmla="*/ 90 h 172"/>
              <a:gd name="T52" fmla="*/ 103 w 235"/>
              <a:gd name="T53" fmla="*/ 103 h 172"/>
              <a:gd name="T54" fmla="*/ 90 w 235"/>
              <a:gd name="T55" fmla="*/ 92 h 172"/>
              <a:gd name="T56" fmla="*/ 82 w 235"/>
              <a:gd name="T57" fmla="*/ 86 h 172"/>
              <a:gd name="T58" fmla="*/ 80 w 235"/>
              <a:gd name="T59" fmla="*/ 172 h 172"/>
              <a:gd name="T60" fmla="*/ 0 w 235"/>
              <a:gd name="T61" fmla="*/ 0 h 172"/>
              <a:gd name="T62" fmla="*/ 80 w 235"/>
              <a:gd name="T63" fmla="*/ 23 h 172"/>
              <a:gd name="T64" fmla="*/ 41 w 235"/>
              <a:gd name="T65" fmla="*/ 23 h 172"/>
              <a:gd name="T66" fmla="*/ 6 w 235"/>
              <a:gd name="T67" fmla="*/ 23 h 172"/>
              <a:gd name="T68" fmla="*/ 6 w 235"/>
              <a:gd name="T69" fmla="*/ 49 h 172"/>
              <a:gd name="T70" fmla="*/ 11 w 235"/>
              <a:gd name="T71" fmla="*/ 51 h 172"/>
              <a:gd name="T72" fmla="*/ 41 w 235"/>
              <a:gd name="T73" fmla="*/ 58 h 172"/>
              <a:gd name="T74" fmla="*/ 6 w 235"/>
              <a:gd name="T75" fmla="*/ 58 h 172"/>
              <a:gd name="T76" fmla="*/ 6 w 235"/>
              <a:gd name="T77" fmla="*/ 84 h 172"/>
              <a:gd name="T78" fmla="*/ 11 w 235"/>
              <a:gd name="T79" fmla="*/ 86 h 172"/>
              <a:gd name="T80" fmla="*/ 41 w 235"/>
              <a:gd name="T81" fmla="*/ 155 h 172"/>
              <a:gd name="T82" fmla="*/ 80 w 235"/>
              <a:gd name="T83" fmla="*/ 172 h 172"/>
              <a:gd name="T84" fmla="*/ 21 w 235"/>
              <a:gd name="T85" fmla="*/ 97 h 172"/>
              <a:gd name="T86" fmla="*/ 9 w 235"/>
              <a:gd name="T87" fmla="*/ 105 h 172"/>
              <a:gd name="T88" fmla="*/ 21 w 235"/>
              <a:gd name="T89" fmla="*/ 97 h 172"/>
              <a:gd name="T90" fmla="*/ 21 w 235"/>
              <a:gd name="T91" fmla="*/ 112 h 172"/>
              <a:gd name="T92" fmla="*/ 9 w 235"/>
              <a:gd name="T93" fmla="*/ 118 h 172"/>
              <a:gd name="T94" fmla="*/ 21 w 235"/>
              <a:gd name="T95" fmla="*/ 112 h 172"/>
              <a:gd name="T96" fmla="*/ 41 w 235"/>
              <a:gd name="T97" fmla="*/ 30 h 172"/>
              <a:gd name="T98" fmla="*/ 15 w 235"/>
              <a:gd name="T99" fmla="*/ 45 h 172"/>
              <a:gd name="T100" fmla="*/ 41 w 235"/>
              <a:gd name="T101" fmla="*/ 30 h 172"/>
              <a:gd name="T102" fmla="*/ 41 w 235"/>
              <a:gd name="T103" fmla="*/ 66 h 172"/>
              <a:gd name="T104" fmla="*/ 15 w 235"/>
              <a:gd name="T105" fmla="*/ 79 h 172"/>
              <a:gd name="T106" fmla="*/ 41 w 235"/>
              <a:gd name="T107" fmla="*/ 66 h 172"/>
              <a:gd name="T108" fmla="*/ 187 w 235"/>
              <a:gd name="T109" fmla="*/ 163 h 172"/>
              <a:gd name="T110" fmla="*/ 175 w 235"/>
              <a:gd name="T111" fmla="*/ 148 h 172"/>
              <a:gd name="T112" fmla="*/ 116 w 235"/>
              <a:gd name="T113" fmla="*/ 163 h 172"/>
              <a:gd name="T114" fmla="*/ 103 w 235"/>
              <a:gd name="T115" fmla="*/ 172 h 172"/>
              <a:gd name="T116" fmla="*/ 187 w 235"/>
              <a:gd name="T117" fmla="*/ 163 h 172"/>
              <a:gd name="T118" fmla="*/ 73 w 235"/>
              <a:gd name="T119" fmla="*/ 53 h 172"/>
              <a:gd name="T120" fmla="*/ 213 w 235"/>
              <a:gd name="T121" fmla="*/ 125 h 172"/>
              <a:gd name="T122" fmla="*/ 73 w 235"/>
              <a:gd name="T123" fmla="*/ 5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5" h="172">
                <a:moveTo>
                  <a:pt x="226" y="34"/>
                </a:moveTo>
                <a:lnTo>
                  <a:pt x="60" y="34"/>
                </a:lnTo>
                <a:lnTo>
                  <a:pt x="54" y="34"/>
                </a:lnTo>
                <a:lnTo>
                  <a:pt x="54" y="43"/>
                </a:lnTo>
                <a:lnTo>
                  <a:pt x="54" y="138"/>
                </a:lnTo>
                <a:lnTo>
                  <a:pt x="54" y="144"/>
                </a:lnTo>
                <a:lnTo>
                  <a:pt x="60" y="144"/>
                </a:lnTo>
                <a:lnTo>
                  <a:pt x="226" y="144"/>
                </a:lnTo>
                <a:lnTo>
                  <a:pt x="235" y="144"/>
                </a:lnTo>
                <a:lnTo>
                  <a:pt x="235" y="138"/>
                </a:lnTo>
                <a:lnTo>
                  <a:pt x="235" y="43"/>
                </a:lnTo>
                <a:lnTo>
                  <a:pt x="235" y="34"/>
                </a:lnTo>
                <a:lnTo>
                  <a:pt x="226" y="34"/>
                </a:lnTo>
                <a:lnTo>
                  <a:pt x="226" y="34"/>
                </a:lnTo>
                <a:close/>
                <a:moveTo>
                  <a:pt x="82" y="86"/>
                </a:moveTo>
                <a:lnTo>
                  <a:pt x="95" y="86"/>
                </a:lnTo>
                <a:lnTo>
                  <a:pt x="97" y="86"/>
                </a:lnTo>
                <a:lnTo>
                  <a:pt x="97" y="88"/>
                </a:lnTo>
                <a:lnTo>
                  <a:pt x="99" y="90"/>
                </a:lnTo>
                <a:lnTo>
                  <a:pt x="103" y="71"/>
                </a:lnTo>
                <a:lnTo>
                  <a:pt x="110" y="71"/>
                </a:lnTo>
                <a:lnTo>
                  <a:pt x="114" y="81"/>
                </a:lnTo>
                <a:lnTo>
                  <a:pt x="116" y="77"/>
                </a:lnTo>
                <a:lnTo>
                  <a:pt x="121" y="73"/>
                </a:lnTo>
                <a:lnTo>
                  <a:pt x="123" y="79"/>
                </a:lnTo>
                <a:lnTo>
                  <a:pt x="136" y="99"/>
                </a:lnTo>
                <a:lnTo>
                  <a:pt x="138" y="81"/>
                </a:lnTo>
                <a:lnTo>
                  <a:pt x="140" y="73"/>
                </a:lnTo>
                <a:lnTo>
                  <a:pt x="147" y="81"/>
                </a:lnTo>
                <a:lnTo>
                  <a:pt x="149" y="86"/>
                </a:lnTo>
                <a:lnTo>
                  <a:pt x="159" y="73"/>
                </a:lnTo>
                <a:lnTo>
                  <a:pt x="166" y="73"/>
                </a:lnTo>
                <a:lnTo>
                  <a:pt x="175" y="92"/>
                </a:lnTo>
                <a:lnTo>
                  <a:pt x="175" y="86"/>
                </a:lnTo>
                <a:lnTo>
                  <a:pt x="177" y="81"/>
                </a:lnTo>
                <a:lnTo>
                  <a:pt x="179" y="81"/>
                </a:lnTo>
                <a:lnTo>
                  <a:pt x="205" y="81"/>
                </a:lnTo>
                <a:lnTo>
                  <a:pt x="205" y="90"/>
                </a:lnTo>
                <a:lnTo>
                  <a:pt x="183" y="90"/>
                </a:lnTo>
                <a:lnTo>
                  <a:pt x="179" y="105"/>
                </a:lnTo>
                <a:lnTo>
                  <a:pt x="172" y="105"/>
                </a:lnTo>
                <a:lnTo>
                  <a:pt x="162" y="84"/>
                </a:lnTo>
                <a:lnTo>
                  <a:pt x="153" y="97"/>
                </a:lnTo>
                <a:lnTo>
                  <a:pt x="151" y="101"/>
                </a:lnTo>
                <a:lnTo>
                  <a:pt x="147" y="97"/>
                </a:lnTo>
                <a:lnTo>
                  <a:pt x="144" y="92"/>
                </a:lnTo>
                <a:lnTo>
                  <a:pt x="140" y="112"/>
                </a:lnTo>
                <a:lnTo>
                  <a:pt x="134" y="112"/>
                </a:lnTo>
                <a:lnTo>
                  <a:pt x="118" y="86"/>
                </a:lnTo>
                <a:lnTo>
                  <a:pt x="114" y="90"/>
                </a:lnTo>
                <a:lnTo>
                  <a:pt x="110" y="94"/>
                </a:lnTo>
                <a:lnTo>
                  <a:pt x="110" y="90"/>
                </a:lnTo>
                <a:lnTo>
                  <a:pt x="108" y="86"/>
                </a:lnTo>
                <a:lnTo>
                  <a:pt x="103" y="103"/>
                </a:lnTo>
                <a:lnTo>
                  <a:pt x="97" y="103"/>
                </a:lnTo>
                <a:lnTo>
                  <a:pt x="90" y="92"/>
                </a:lnTo>
                <a:lnTo>
                  <a:pt x="82" y="92"/>
                </a:lnTo>
                <a:lnTo>
                  <a:pt x="82" y="86"/>
                </a:lnTo>
                <a:lnTo>
                  <a:pt x="82" y="86"/>
                </a:lnTo>
                <a:close/>
                <a:moveTo>
                  <a:pt x="80" y="172"/>
                </a:moveTo>
                <a:lnTo>
                  <a:pt x="0" y="172"/>
                </a:lnTo>
                <a:lnTo>
                  <a:pt x="0" y="0"/>
                </a:lnTo>
                <a:lnTo>
                  <a:pt x="80" y="0"/>
                </a:lnTo>
                <a:lnTo>
                  <a:pt x="80" y="23"/>
                </a:lnTo>
                <a:lnTo>
                  <a:pt x="56" y="23"/>
                </a:lnTo>
                <a:lnTo>
                  <a:pt x="41" y="23"/>
                </a:lnTo>
                <a:lnTo>
                  <a:pt x="11" y="23"/>
                </a:lnTo>
                <a:lnTo>
                  <a:pt x="6" y="23"/>
                </a:lnTo>
                <a:lnTo>
                  <a:pt x="6" y="28"/>
                </a:lnTo>
                <a:lnTo>
                  <a:pt x="6" y="49"/>
                </a:lnTo>
                <a:lnTo>
                  <a:pt x="6" y="51"/>
                </a:lnTo>
                <a:lnTo>
                  <a:pt x="11" y="51"/>
                </a:lnTo>
                <a:lnTo>
                  <a:pt x="41" y="51"/>
                </a:lnTo>
                <a:lnTo>
                  <a:pt x="41" y="58"/>
                </a:lnTo>
                <a:lnTo>
                  <a:pt x="11" y="58"/>
                </a:lnTo>
                <a:lnTo>
                  <a:pt x="6" y="58"/>
                </a:lnTo>
                <a:lnTo>
                  <a:pt x="6" y="62"/>
                </a:lnTo>
                <a:lnTo>
                  <a:pt x="6" y="84"/>
                </a:lnTo>
                <a:lnTo>
                  <a:pt x="6" y="86"/>
                </a:lnTo>
                <a:lnTo>
                  <a:pt x="11" y="86"/>
                </a:lnTo>
                <a:lnTo>
                  <a:pt x="41" y="86"/>
                </a:lnTo>
                <a:lnTo>
                  <a:pt x="41" y="155"/>
                </a:lnTo>
                <a:lnTo>
                  <a:pt x="80" y="155"/>
                </a:lnTo>
                <a:lnTo>
                  <a:pt x="80" y="172"/>
                </a:lnTo>
                <a:lnTo>
                  <a:pt x="80" y="172"/>
                </a:lnTo>
                <a:close/>
                <a:moveTo>
                  <a:pt x="21" y="97"/>
                </a:moveTo>
                <a:lnTo>
                  <a:pt x="9" y="97"/>
                </a:lnTo>
                <a:lnTo>
                  <a:pt x="9" y="105"/>
                </a:lnTo>
                <a:lnTo>
                  <a:pt x="21" y="105"/>
                </a:lnTo>
                <a:lnTo>
                  <a:pt x="21" y="97"/>
                </a:lnTo>
                <a:lnTo>
                  <a:pt x="21" y="97"/>
                </a:lnTo>
                <a:close/>
                <a:moveTo>
                  <a:pt x="21" y="112"/>
                </a:moveTo>
                <a:lnTo>
                  <a:pt x="9" y="112"/>
                </a:lnTo>
                <a:lnTo>
                  <a:pt x="9" y="118"/>
                </a:lnTo>
                <a:lnTo>
                  <a:pt x="21" y="118"/>
                </a:lnTo>
                <a:lnTo>
                  <a:pt x="21" y="112"/>
                </a:lnTo>
                <a:lnTo>
                  <a:pt x="21" y="112"/>
                </a:lnTo>
                <a:close/>
                <a:moveTo>
                  <a:pt x="41" y="30"/>
                </a:moveTo>
                <a:lnTo>
                  <a:pt x="15" y="30"/>
                </a:lnTo>
                <a:lnTo>
                  <a:pt x="15" y="45"/>
                </a:lnTo>
                <a:lnTo>
                  <a:pt x="41" y="45"/>
                </a:lnTo>
                <a:lnTo>
                  <a:pt x="41" y="30"/>
                </a:lnTo>
                <a:lnTo>
                  <a:pt x="41" y="30"/>
                </a:lnTo>
                <a:close/>
                <a:moveTo>
                  <a:pt x="41" y="66"/>
                </a:moveTo>
                <a:lnTo>
                  <a:pt x="15" y="66"/>
                </a:lnTo>
                <a:lnTo>
                  <a:pt x="15" y="79"/>
                </a:lnTo>
                <a:lnTo>
                  <a:pt x="41" y="79"/>
                </a:lnTo>
                <a:lnTo>
                  <a:pt x="41" y="66"/>
                </a:lnTo>
                <a:lnTo>
                  <a:pt x="41" y="66"/>
                </a:lnTo>
                <a:close/>
                <a:moveTo>
                  <a:pt x="187" y="163"/>
                </a:moveTo>
                <a:lnTo>
                  <a:pt x="175" y="163"/>
                </a:lnTo>
                <a:lnTo>
                  <a:pt x="175" y="148"/>
                </a:lnTo>
                <a:lnTo>
                  <a:pt x="116" y="148"/>
                </a:lnTo>
                <a:lnTo>
                  <a:pt x="116" y="163"/>
                </a:lnTo>
                <a:lnTo>
                  <a:pt x="103" y="163"/>
                </a:lnTo>
                <a:lnTo>
                  <a:pt x="103" y="172"/>
                </a:lnTo>
                <a:lnTo>
                  <a:pt x="187" y="172"/>
                </a:lnTo>
                <a:lnTo>
                  <a:pt x="187" y="163"/>
                </a:lnTo>
                <a:lnTo>
                  <a:pt x="187" y="163"/>
                </a:lnTo>
                <a:close/>
                <a:moveTo>
                  <a:pt x="73" y="53"/>
                </a:moveTo>
                <a:lnTo>
                  <a:pt x="213" y="53"/>
                </a:lnTo>
                <a:lnTo>
                  <a:pt x="213" y="125"/>
                </a:lnTo>
                <a:lnTo>
                  <a:pt x="73" y="125"/>
                </a:lnTo>
                <a:lnTo>
                  <a:pt x="73" y="53"/>
                </a:ln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pPr fontAlgn="ctr"/>
            <a:endParaRPr lang="en-US" altLang="zh-CN" sz="1200" dirty="0">
              <a:latin typeface="Huawei Sans" panose="020C0503030203020204" pitchFamily="34" charset="0"/>
              <a:ea typeface="方正兰亭黑简体" panose="02000000000000000000" pitchFamily="2" charset="-122"/>
            </a:endParaRPr>
          </a:p>
        </p:txBody>
      </p:sp>
      <p:sp>
        <p:nvSpPr>
          <p:cNvPr id="161" name="Freeform 14"/>
          <p:cNvSpPr>
            <a:spLocks noChangeAspect="1" noEditPoints="1"/>
          </p:cNvSpPr>
          <p:nvPr/>
        </p:nvSpPr>
        <p:spPr bwMode="gray">
          <a:xfrm>
            <a:off x="6665246" y="2072758"/>
            <a:ext cx="289647" cy="326351"/>
          </a:xfrm>
          <a:custGeom>
            <a:avLst/>
            <a:gdLst/>
            <a:ahLst/>
            <a:cxnLst>
              <a:cxn ang="0">
                <a:pos x="398" y="176"/>
              </a:cxn>
              <a:cxn ang="0">
                <a:pos x="174" y="400"/>
              </a:cxn>
              <a:cxn ang="0">
                <a:pos x="154" y="176"/>
              </a:cxn>
              <a:cxn ang="0">
                <a:pos x="422" y="200"/>
              </a:cxn>
              <a:cxn ang="0">
                <a:pos x="442" y="424"/>
              </a:cxn>
              <a:cxn ang="0">
                <a:pos x="210" y="442"/>
              </a:cxn>
              <a:cxn ang="0">
                <a:pos x="386" y="418"/>
              </a:cxn>
              <a:cxn ang="0">
                <a:pos x="416" y="380"/>
              </a:cxn>
              <a:cxn ang="0">
                <a:pos x="352" y="18"/>
              </a:cxn>
              <a:cxn ang="0">
                <a:pos x="446" y="110"/>
              </a:cxn>
              <a:cxn ang="0">
                <a:pos x="524" y="134"/>
              </a:cxn>
              <a:cxn ang="0">
                <a:pos x="580" y="208"/>
              </a:cxn>
              <a:cxn ang="0">
                <a:pos x="572" y="310"/>
              </a:cxn>
              <a:cxn ang="0">
                <a:pos x="502" y="264"/>
              </a:cxn>
              <a:cxn ang="0">
                <a:pos x="472" y="226"/>
              </a:cxn>
              <a:cxn ang="0">
                <a:pos x="454" y="198"/>
              </a:cxn>
              <a:cxn ang="0">
                <a:pos x="416" y="176"/>
              </a:cxn>
              <a:cxn ang="0">
                <a:pos x="392" y="140"/>
              </a:cxn>
              <a:cxn ang="0">
                <a:pos x="152" y="144"/>
              </a:cxn>
              <a:cxn ang="0">
                <a:pos x="136" y="380"/>
              </a:cxn>
              <a:cxn ang="0">
                <a:pos x="50" y="370"/>
              </a:cxn>
              <a:cxn ang="0">
                <a:pos x="0" y="274"/>
              </a:cxn>
              <a:cxn ang="0">
                <a:pos x="76" y="164"/>
              </a:cxn>
              <a:cxn ang="0">
                <a:pos x="124" y="82"/>
              </a:cxn>
              <a:cxn ang="0">
                <a:pos x="210" y="12"/>
              </a:cxn>
              <a:cxn ang="0">
                <a:pos x="464" y="244"/>
              </a:cxn>
              <a:cxn ang="0">
                <a:pos x="484" y="468"/>
              </a:cxn>
              <a:cxn ang="0">
                <a:pos x="252" y="486"/>
              </a:cxn>
              <a:cxn ang="0">
                <a:pos x="428" y="462"/>
              </a:cxn>
              <a:cxn ang="0">
                <a:pos x="460" y="424"/>
              </a:cxn>
              <a:cxn ang="0">
                <a:pos x="182" y="306"/>
              </a:cxn>
              <a:cxn ang="0">
                <a:pos x="200" y="244"/>
              </a:cxn>
              <a:cxn ang="0">
                <a:pos x="250" y="256"/>
              </a:cxn>
              <a:cxn ang="0">
                <a:pos x="272" y="248"/>
              </a:cxn>
              <a:cxn ang="0">
                <a:pos x="278" y="300"/>
              </a:cxn>
              <a:cxn ang="0">
                <a:pos x="250" y="300"/>
              </a:cxn>
              <a:cxn ang="0">
                <a:pos x="250" y="284"/>
              </a:cxn>
              <a:cxn ang="0">
                <a:pos x="268" y="292"/>
              </a:cxn>
              <a:cxn ang="0">
                <a:pos x="268" y="264"/>
              </a:cxn>
              <a:cxn ang="0">
                <a:pos x="250" y="268"/>
              </a:cxn>
              <a:cxn ang="0">
                <a:pos x="304" y="252"/>
              </a:cxn>
              <a:cxn ang="0">
                <a:pos x="330" y="254"/>
              </a:cxn>
              <a:cxn ang="0">
                <a:pos x="330" y="300"/>
              </a:cxn>
              <a:cxn ang="0">
                <a:pos x="302" y="328"/>
              </a:cxn>
              <a:cxn ang="0">
                <a:pos x="306" y="290"/>
              </a:cxn>
              <a:cxn ang="0">
                <a:pos x="320" y="292"/>
              </a:cxn>
              <a:cxn ang="0">
                <a:pos x="318" y="260"/>
              </a:cxn>
              <a:cxn ang="0">
                <a:pos x="302" y="276"/>
              </a:cxn>
              <a:cxn ang="0">
                <a:pos x="358" y="296"/>
              </a:cxn>
              <a:cxn ang="0">
                <a:pos x="370" y="290"/>
              </a:cxn>
              <a:cxn ang="0">
                <a:pos x="346" y="278"/>
              </a:cxn>
              <a:cxn ang="0">
                <a:pos x="352" y="248"/>
              </a:cxn>
              <a:cxn ang="0">
                <a:pos x="382" y="262"/>
              </a:cxn>
              <a:cxn ang="0">
                <a:pos x="354" y="260"/>
              </a:cxn>
              <a:cxn ang="0">
                <a:pos x="374" y="274"/>
              </a:cxn>
              <a:cxn ang="0">
                <a:pos x="378" y="302"/>
              </a:cxn>
              <a:cxn ang="0">
                <a:pos x="346" y="304"/>
              </a:cxn>
            </a:cxnLst>
            <a:rect l="0" t="0" r="r" b="b"/>
            <a:pathLst>
              <a:path w="586" h="488">
                <a:moveTo>
                  <a:pt x="174" y="154"/>
                </a:moveTo>
                <a:lnTo>
                  <a:pt x="378" y="154"/>
                </a:lnTo>
                <a:lnTo>
                  <a:pt x="378" y="154"/>
                </a:lnTo>
                <a:lnTo>
                  <a:pt x="386" y="156"/>
                </a:lnTo>
                <a:lnTo>
                  <a:pt x="392" y="160"/>
                </a:lnTo>
                <a:lnTo>
                  <a:pt x="396" y="168"/>
                </a:lnTo>
                <a:lnTo>
                  <a:pt x="398" y="176"/>
                </a:lnTo>
                <a:lnTo>
                  <a:pt x="398" y="380"/>
                </a:lnTo>
                <a:lnTo>
                  <a:pt x="398" y="380"/>
                </a:lnTo>
                <a:lnTo>
                  <a:pt x="396" y="388"/>
                </a:lnTo>
                <a:lnTo>
                  <a:pt x="392" y="394"/>
                </a:lnTo>
                <a:lnTo>
                  <a:pt x="386" y="398"/>
                </a:lnTo>
                <a:lnTo>
                  <a:pt x="378" y="400"/>
                </a:lnTo>
                <a:lnTo>
                  <a:pt x="174" y="400"/>
                </a:lnTo>
                <a:lnTo>
                  <a:pt x="174" y="400"/>
                </a:lnTo>
                <a:lnTo>
                  <a:pt x="166" y="398"/>
                </a:lnTo>
                <a:lnTo>
                  <a:pt x="160" y="394"/>
                </a:lnTo>
                <a:lnTo>
                  <a:pt x="156" y="388"/>
                </a:lnTo>
                <a:lnTo>
                  <a:pt x="154" y="380"/>
                </a:lnTo>
                <a:lnTo>
                  <a:pt x="154" y="176"/>
                </a:lnTo>
                <a:lnTo>
                  <a:pt x="154" y="176"/>
                </a:lnTo>
                <a:lnTo>
                  <a:pt x="156" y="168"/>
                </a:lnTo>
                <a:lnTo>
                  <a:pt x="160" y="160"/>
                </a:lnTo>
                <a:lnTo>
                  <a:pt x="166" y="156"/>
                </a:lnTo>
                <a:lnTo>
                  <a:pt x="174" y="154"/>
                </a:lnTo>
                <a:lnTo>
                  <a:pt x="174" y="154"/>
                </a:lnTo>
                <a:close/>
                <a:moveTo>
                  <a:pt x="416" y="200"/>
                </a:moveTo>
                <a:lnTo>
                  <a:pt x="422" y="200"/>
                </a:lnTo>
                <a:lnTo>
                  <a:pt x="422" y="200"/>
                </a:lnTo>
                <a:lnTo>
                  <a:pt x="430" y="200"/>
                </a:lnTo>
                <a:lnTo>
                  <a:pt x="436" y="206"/>
                </a:lnTo>
                <a:lnTo>
                  <a:pt x="440" y="212"/>
                </a:lnTo>
                <a:lnTo>
                  <a:pt x="442" y="220"/>
                </a:lnTo>
                <a:lnTo>
                  <a:pt x="442" y="424"/>
                </a:lnTo>
                <a:lnTo>
                  <a:pt x="442" y="424"/>
                </a:lnTo>
                <a:lnTo>
                  <a:pt x="440" y="432"/>
                </a:lnTo>
                <a:lnTo>
                  <a:pt x="436" y="438"/>
                </a:lnTo>
                <a:lnTo>
                  <a:pt x="430" y="442"/>
                </a:lnTo>
                <a:lnTo>
                  <a:pt x="422" y="444"/>
                </a:lnTo>
                <a:lnTo>
                  <a:pt x="218" y="444"/>
                </a:lnTo>
                <a:lnTo>
                  <a:pt x="218" y="444"/>
                </a:lnTo>
                <a:lnTo>
                  <a:pt x="210" y="442"/>
                </a:lnTo>
                <a:lnTo>
                  <a:pt x="202" y="438"/>
                </a:lnTo>
                <a:lnTo>
                  <a:pt x="198" y="432"/>
                </a:lnTo>
                <a:lnTo>
                  <a:pt x="196" y="424"/>
                </a:lnTo>
                <a:lnTo>
                  <a:pt x="196" y="418"/>
                </a:lnTo>
                <a:lnTo>
                  <a:pt x="378" y="418"/>
                </a:lnTo>
                <a:lnTo>
                  <a:pt x="378" y="418"/>
                </a:lnTo>
                <a:lnTo>
                  <a:pt x="386" y="418"/>
                </a:lnTo>
                <a:lnTo>
                  <a:pt x="392" y="414"/>
                </a:lnTo>
                <a:lnTo>
                  <a:pt x="400" y="412"/>
                </a:lnTo>
                <a:lnTo>
                  <a:pt x="406" y="406"/>
                </a:lnTo>
                <a:lnTo>
                  <a:pt x="410" y="400"/>
                </a:lnTo>
                <a:lnTo>
                  <a:pt x="414" y="394"/>
                </a:lnTo>
                <a:lnTo>
                  <a:pt x="416" y="388"/>
                </a:lnTo>
                <a:lnTo>
                  <a:pt x="416" y="380"/>
                </a:lnTo>
                <a:lnTo>
                  <a:pt x="416" y="200"/>
                </a:lnTo>
                <a:lnTo>
                  <a:pt x="416" y="200"/>
                </a:lnTo>
                <a:close/>
                <a:moveTo>
                  <a:pt x="274" y="0"/>
                </a:moveTo>
                <a:lnTo>
                  <a:pt x="274" y="0"/>
                </a:lnTo>
                <a:lnTo>
                  <a:pt x="302" y="2"/>
                </a:lnTo>
                <a:lnTo>
                  <a:pt x="328" y="8"/>
                </a:lnTo>
                <a:lnTo>
                  <a:pt x="352" y="18"/>
                </a:lnTo>
                <a:lnTo>
                  <a:pt x="376" y="30"/>
                </a:lnTo>
                <a:lnTo>
                  <a:pt x="396" y="46"/>
                </a:lnTo>
                <a:lnTo>
                  <a:pt x="414" y="66"/>
                </a:lnTo>
                <a:lnTo>
                  <a:pt x="428" y="88"/>
                </a:lnTo>
                <a:lnTo>
                  <a:pt x="440" y="110"/>
                </a:lnTo>
                <a:lnTo>
                  <a:pt x="440" y="110"/>
                </a:lnTo>
                <a:lnTo>
                  <a:pt x="446" y="110"/>
                </a:lnTo>
                <a:lnTo>
                  <a:pt x="446" y="110"/>
                </a:lnTo>
                <a:lnTo>
                  <a:pt x="462" y="112"/>
                </a:lnTo>
                <a:lnTo>
                  <a:pt x="474" y="114"/>
                </a:lnTo>
                <a:lnTo>
                  <a:pt x="488" y="116"/>
                </a:lnTo>
                <a:lnTo>
                  <a:pt x="502" y="122"/>
                </a:lnTo>
                <a:lnTo>
                  <a:pt x="514" y="128"/>
                </a:lnTo>
                <a:lnTo>
                  <a:pt x="524" y="134"/>
                </a:lnTo>
                <a:lnTo>
                  <a:pt x="536" y="142"/>
                </a:lnTo>
                <a:lnTo>
                  <a:pt x="546" y="152"/>
                </a:lnTo>
                <a:lnTo>
                  <a:pt x="554" y="162"/>
                </a:lnTo>
                <a:lnTo>
                  <a:pt x="562" y="172"/>
                </a:lnTo>
                <a:lnTo>
                  <a:pt x="570" y="184"/>
                </a:lnTo>
                <a:lnTo>
                  <a:pt x="576" y="196"/>
                </a:lnTo>
                <a:lnTo>
                  <a:pt x="580" y="208"/>
                </a:lnTo>
                <a:lnTo>
                  <a:pt x="584" y="222"/>
                </a:lnTo>
                <a:lnTo>
                  <a:pt x="586" y="236"/>
                </a:lnTo>
                <a:lnTo>
                  <a:pt x="586" y="250"/>
                </a:lnTo>
                <a:lnTo>
                  <a:pt x="586" y="250"/>
                </a:lnTo>
                <a:lnTo>
                  <a:pt x="584" y="272"/>
                </a:lnTo>
                <a:lnTo>
                  <a:pt x="580" y="292"/>
                </a:lnTo>
                <a:lnTo>
                  <a:pt x="572" y="310"/>
                </a:lnTo>
                <a:lnTo>
                  <a:pt x="562" y="328"/>
                </a:lnTo>
                <a:lnTo>
                  <a:pt x="550" y="342"/>
                </a:lnTo>
                <a:lnTo>
                  <a:pt x="536" y="356"/>
                </a:lnTo>
                <a:lnTo>
                  <a:pt x="520" y="368"/>
                </a:lnTo>
                <a:lnTo>
                  <a:pt x="502" y="378"/>
                </a:lnTo>
                <a:lnTo>
                  <a:pt x="502" y="264"/>
                </a:lnTo>
                <a:lnTo>
                  <a:pt x="502" y="264"/>
                </a:lnTo>
                <a:lnTo>
                  <a:pt x="502" y="256"/>
                </a:lnTo>
                <a:lnTo>
                  <a:pt x="500" y="250"/>
                </a:lnTo>
                <a:lnTo>
                  <a:pt x="496" y="242"/>
                </a:lnTo>
                <a:lnTo>
                  <a:pt x="492" y="236"/>
                </a:lnTo>
                <a:lnTo>
                  <a:pt x="486" y="232"/>
                </a:lnTo>
                <a:lnTo>
                  <a:pt x="480" y="228"/>
                </a:lnTo>
                <a:lnTo>
                  <a:pt x="472" y="226"/>
                </a:lnTo>
                <a:lnTo>
                  <a:pt x="464" y="226"/>
                </a:lnTo>
                <a:lnTo>
                  <a:pt x="460" y="226"/>
                </a:lnTo>
                <a:lnTo>
                  <a:pt x="460" y="220"/>
                </a:lnTo>
                <a:lnTo>
                  <a:pt x="460" y="220"/>
                </a:lnTo>
                <a:lnTo>
                  <a:pt x="458" y="212"/>
                </a:lnTo>
                <a:lnTo>
                  <a:pt x="456" y="204"/>
                </a:lnTo>
                <a:lnTo>
                  <a:pt x="454" y="198"/>
                </a:lnTo>
                <a:lnTo>
                  <a:pt x="448" y="192"/>
                </a:lnTo>
                <a:lnTo>
                  <a:pt x="442" y="188"/>
                </a:lnTo>
                <a:lnTo>
                  <a:pt x="436" y="184"/>
                </a:lnTo>
                <a:lnTo>
                  <a:pt x="428" y="182"/>
                </a:lnTo>
                <a:lnTo>
                  <a:pt x="422" y="182"/>
                </a:lnTo>
                <a:lnTo>
                  <a:pt x="416" y="182"/>
                </a:lnTo>
                <a:lnTo>
                  <a:pt x="416" y="176"/>
                </a:lnTo>
                <a:lnTo>
                  <a:pt x="416" y="176"/>
                </a:lnTo>
                <a:lnTo>
                  <a:pt x="416" y="168"/>
                </a:lnTo>
                <a:lnTo>
                  <a:pt x="414" y="160"/>
                </a:lnTo>
                <a:lnTo>
                  <a:pt x="410" y="154"/>
                </a:lnTo>
                <a:lnTo>
                  <a:pt x="406" y="148"/>
                </a:lnTo>
                <a:lnTo>
                  <a:pt x="400" y="144"/>
                </a:lnTo>
                <a:lnTo>
                  <a:pt x="392" y="140"/>
                </a:lnTo>
                <a:lnTo>
                  <a:pt x="386" y="138"/>
                </a:lnTo>
                <a:lnTo>
                  <a:pt x="378" y="136"/>
                </a:lnTo>
                <a:lnTo>
                  <a:pt x="174" y="136"/>
                </a:lnTo>
                <a:lnTo>
                  <a:pt x="174" y="136"/>
                </a:lnTo>
                <a:lnTo>
                  <a:pt x="166" y="138"/>
                </a:lnTo>
                <a:lnTo>
                  <a:pt x="158" y="140"/>
                </a:lnTo>
                <a:lnTo>
                  <a:pt x="152" y="144"/>
                </a:lnTo>
                <a:lnTo>
                  <a:pt x="146" y="148"/>
                </a:lnTo>
                <a:lnTo>
                  <a:pt x="142" y="154"/>
                </a:lnTo>
                <a:lnTo>
                  <a:pt x="138" y="160"/>
                </a:lnTo>
                <a:lnTo>
                  <a:pt x="136" y="168"/>
                </a:lnTo>
                <a:lnTo>
                  <a:pt x="136" y="176"/>
                </a:lnTo>
                <a:lnTo>
                  <a:pt x="136" y="380"/>
                </a:lnTo>
                <a:lnTo>
                  <a:pt x="136" y="380"/>
                </a:lnTo>
                <a:lnTo>
                  <a:pt x="136" y="390"/>
                </a:lnTo>
                <a:lnTo>
                  <a:pt x="116" y="390"/>
                </a:lnTo>
                <a:lnTo>
                  <a:pt x="116" y="390"/>
                </a:lnTo>
                <a:lnTo>
                  <a:pt x="104" y="388"/>
                </a:lnTo>
                <a:lnTo>
                  <a:pt x="92" y="388"/>
                </a:lnTo>
                <a:lnTo>
                  <a:pt x="70" y="380"/>
                </a:lnTo>
                <a:lnTo>
                  <a:pt x="50" y="370"/>
                </a:lnTo>
                <a:lnTo>
                  <a:pt x="34" y="356"/>
                </a:lnTo>
                <a:lnTo>
                  <a:pt x="20" y="338"/>
                </a:lnTo>
                <a:lnTo>
                  <a:pt x="8" y="318"/>
                </a:lnTo>
                <a:lnTo>
                  <a:pt x="2" y="296"/>
                </a:lnTo>
                <a:lnTo>
                  <a:pt x="0" y="286"/>
                </a:lnTo>
                <a:lnTo>
                  <a:pt x="0" y="274"/>
                </a:lnTo>
                <a:lnTo>
                  <a:pt x="0" y="274"/>
                </a:lnTo>
                <a:lnTo>
                  <a:pt x="2" y="252"/>
                </a:lnTo>
                <a:lnTo>
                  <a:pt x="6" y="232"/>
                </a:lnTo>
                <a:lnTo>
                  <a:pt x="16" y="214"/>
                </a:lnTo>
                <a:lnTo>
                  <a:pt x="28" y="198"/>
                </a:lnTo>
                <a:lnTo>
                  <a:pt x="42" y="184"/>
                </a:lnTo>
                <a:lnTo>
                  <a:pt x="58" y="172"/>
                </a:lnTo>
                <a:lnTo>
                  <a:pt x="76" y="164"/>
                </a:lnTo>
                <a:lnTo>
                  <a:pt x="96" y="158"/>
                </a:lnTo>
                <a:lnTo>
                  <a:pt x="96" y="158"/>
                </a:lnTo>
                <a:lnTo>
                  <a:pt x="100" y="142"/>
                </a:lnTo>
                <a:lnTo>
                  <a:pt x="104" y="126"/>
                </a:lnTo>
                <a:lnTo>
                  <a:pt x="108" y="110"/>
                </a:lnTo>
                <a:lnTo>
                  <a:pt x="116" y="96"/>
                </a:lnTo>
                <a:lnTo>
                  <a:pt x="124" y="82"/>
                </a:lnTo>
                <a:lnTo>
                  <a:pt x="132" y="68"/>
                </a:lnTo>
                <a:lnTo>
                  <a:pt x="144" y="56"/>
                </a:lnTo>
                <a:lnTo>
                  <a:pt x="154" y="46"/>
                </a:lnTo>
                <a:lnTo>
                  <a:pt x="166" y="36"/>
                </a:lnTo>
                <a:lnTo>
                  <a:pt x="180" y="26"/>
                </a:lnTo>
                <a:lnTo>
                  <a:pt x="194" y="18"/>
                </a:lnTo>
                <a:lnTo>
                  <a:pt x="210" y="12"/>
                </a:lnTo>
                <a:lnTo>
                  <a:pt x="224" y="6"/>
                </a:lnTo>
                <a:lnTo>
                  <a:pt x="240" y="2"/>
                </a:lnTo>
                <a:lnTo>
                  <a:pt x="258" y="0"/>
                </a:lnTo>
                <a:lnTo>
                  <a:pt x="274" y="0"/>
                </a:lnTo>
                <a:lnTo>
                  <a:pt x="274" y="0"/>
                </a:lnTo>
                <a:close/>
                <a:moveTo>
                  <a:pt x="460" y="244"/>
                </a:moveTo>
                <a:lnTo>
                  <a:pt x="464" y="244"/>
                </a:lnTo>
                <a:lnTo>
                  <a:pt x="464" y="244"/>
                </a:lnTo>
                <a:lnTo>
                  <a:pt x="472" y="246"/>
                </a:lnTo>
                <a:lnTo>
                  <a:pt x="478" y="250"/>
                </a:lnTo>
                <a:lnTo>
                  <a:pt x="484" y="256"/>
                </a:lnTo>
                <a:lnTo>
                  <a:pt x="484" y="264"/>
                </a:lnTo>
                <a:lnTo>
                  <a:pt x="484" y="468"/>
                </a:lnTo>
                <a:lnTo>
                  <a:pt x="484" y="468"/>
                </a:lnTo>
                <a:lnTo>
                  <a:pt x="484" y="476"/>
                </a:lnTo>
                <a:lnTo>
                  <a:pt x="478" y="482"/>
                </a:lnTo>
                <a:lnTo>
                  <a:pt x="472" y="486"/>
                </a:lnTo>
                <a:lnTo>
                  <a:pt x="464" y="488"/>
                </a:lnTo>
                <a:lnTo>
                  <a:pt x="260" y="488"/>
                </a:lnTo>
                <a:lnTo>
                  <a:pt x="260" y="488"/>
                </a:lnTo>
                <a:lnTo>
                  <a:pt x="252" y="486"/>
                </a:lnTo>
                <a:lnTo>
                  <a:pt x="246" y="482"/>
                </a:lnTo>
                <a:lnTo>
                  <a:pt x="242" y="476"/>
                </a:lnTo>
                <a:lnTo>
                  <a:pt x="240" y="468"/>
                </a:lnTo>
                <a:lnTo>
                  <a:pt x="240" y="462"/>
                </a:lnTo>
                <a:lnTo>
                  <a:pt x="422" y="462"/>
                </a:lnTo>
                <a:lnTo>
                  <a:pt x="422" y="462"/>
                </a:lnTo>
                <a:lnTo>
                  <a:pt x="428" y="462"/>
                </a:lnTo>
                <a:lnTo>
                  <a:pt x="436" y="460"/>
                </a:lnTo>
                <a:lnTo>
                  <a:pt x="442" y="456"/>
                </a:lnTo>
                <a:lnTo>
                  <a:pt x="448" y="450"/>
                </a:lnTo>
                <a:lnTo>
                  <a:pt x="454" y="446"/>
                </a:lnTo>
                <a:lnTo>
                  <a:pt x="456" y="438"/>
                </a:lnTo>
                <a:lnTo>
                  <a:pt x="458" y="432"/>
                </a:lnTo>
                <a:lnTo>
                  <a:pt x="460" y="424"/>
                </a:lnTo>
                <a:lnTo>
                  <a:pt x="460" y="244"/>
                </a:lnTo>
                <a:lnTo>
                  <a:pt x="460" y="244"/>
                </a:lnTo>
                <a:close/>
                <a:moveTo>
                  <a:pt x="234" y="306"/>
                </a:moveTo>
                <a:lnTo>
                  <a:pt x="220" y="306"/>
                </a:lnTo>
                <a:lnTo>
                  <a:pt x="214" y="288"/>
                </a:lnTo>
                <a:lnTo>
                  <a:pt x="188" y="288"/>
                </a:lnTo>
                <a:lnTo>
                  <a:pt x="182" y="306"/>
                </a:lnTo>
                <a:lnTo>
                  <a:pt x="168" y="306"/>
                </a:lnTo>
                <a:lnTo>
                  <a:pt x="194" y="226"/>
                </a:lnTo>
                <a:lnTo>
                  <a:pt x="208" y="226"/>
                </a:lnTo>
                <a:lnTo>
                  <a:pt x="234" y="306"/>
                </a:lnTo>
                <a:lnTo>
                  <a:pt x="234" y="306"/>
                </a:lnTo>
                <a:close/>
                <a:moveTo>
                  <a:pt x="210" y="274"/>
                </a:moveTo>
                <a:lnTo>
                  <a:pt x="200" y="244"/>
                </a:lnTo>
                <a:lnTo>
                  <a:pt x="192" y="274"/>
                </a:lnTo>
                <a:lnTo>
                  <a:pt x="210" y="274"/>
                </a:lnTo>
                <a:lnTo>
                  <a:pt x="210" y="274"/>
                </a:lnTo>
                <a:close/>
                <a:moveTo>
                  <a:pt x="238" y="248"/>
                </a:moveTo>
                <a:lnTo>
                  <a:pt x="250" y="248"/>
                </a:lnTo>
                <a:lnTo>
                  <a:pt x="250" y="256"/>
                </a:lnTo>
                <a:lnTo>
                  <a:pt x="250" y="256"/>
                </a:lnTo>
                <a:lnTo>
                  <a:pt x="252" y="252"/>
                </a:lnTo>
                <a:lnTo>
                  <a:pt x="256" y="250"/>
                </a:lnTo>
                <a:lnTo>
                  <a:pt x="256" y="250"/>
                </a:lnTo>
                <a:lnTo>
                  <a:pt x="260" y="248"/>
                </a:lnTo>
                <a:lnTo>
                  <a:pt x="264" y="248"/>
                </a:lnTo>
                <a:lnTo>
                  <a:pt x="264" y="248"/>
                </a:lnTo>
                <a:lnTo>
                  <a:pt x="272" y="248"/>
                </a:lnTo>
                <a:lnTo>
                  <a:pt x="278" y="254"/>
                </a:lnTo>
                <a:lnTo>
                  <a:pt x="278" y="254"/>
                </a:lnTo>
                <a:lnTo>
                  <a:pt x="282" y="264"/>
                </a:lnTo>
                <a:lnTo>
                  <a:pt x="284" y="276"/>
                </a:lnTo>
                <a:lnTo>
                  <a:pt x="284" y="276"/>
                </a:lnTo>
                <a:lnTo>
                  <a:pt x="282" y="290"/>
                </a:lnTo>
                <a:lnTo>
                  <a:pt x="278" y="300"/>
                </a:lnTo>
                <a:lnTo>
                  <a:pt x="278" y="300"/>
                </a:lnTo>
                <a:lnTo>
                  <a:pt x="272" y="306"/>
                </a:lnTo>
                <a:lnTo>
                  <a:pt x="264" y="308"/>
                </a:lnTo>
                <a:lnTo>
                  <a:pt x="264" y="308"/>
                </a:lnTo>
                <a:lnTo>
                  <a:pt x="256" y="306"/>
                </a:lnTo>
                <a:lnTo>
                  <a:pt x="256" y="306"/>
                </a:lnTo>
                <a:lnTo>
                  <a:pt x="250" y="300"/>
                </a:lnTo>
                <a:lnTo>
                  <a:pt x="250" y="328"/>
                </a:lnTo>
                <a:lnTo>
                  <a:pt x="238" y="328"/>
                </a:lnTo>
                <a:lnTo>
                  <a:pt x="238" y="248"/>
                </a:lnTo>
                <a:lnTo>
                  <a:pt x="238" y="248"/>
                </a:lnTo>
                <a:close/>
                <a:moveTo>
                  <a:pt x="250" y="276"/>
                </a:moveTo>
                <a:lnTo>
                  <a:pt x="250" y="276"/>
                </a:lnTo>
                <a:lnTo>
                  <a:pt x="250" y="284"/>
                </a:lnTo>
                <a:lnTo>
                  <a:pt x="254" y="290"/>
                </a:lnTo>
                <a:lnTo>
                  <a:pt x="254" y="290"/>
                </a:lnTo>
                <a:lnTo>
                  <a:pt x="256" y="294"/>
                </a:lnTo>
                <a:lnTo>
                  <a:pt x="260" y="296"/>
                </a:lnTo>
                <a:lnTo>
                  <a:pt x="260" y="296"/>
                </a:lnTo>
                <a:lnTo>
                  <a:pt x="264" y="294"/>
                </a:lnTo>
                <a:lnTo>
                  <a:pt x="268" y="292"/>
                </a:lnTo>
                <a:lnTo>
                  <a:pt x="268" y="292"/>
                </a:lnTo>
                <a:lnTo>
                  <a:pt x="270" y="286"/>
                </a:lnTo>
                <a:lnTo>
                  <a:pt x="272" y="278"/>
                </a:lnTo>
                <a:lnTo>
                  <a:pt x="272" y="278"/>
                </a:lnTo>
                <a:lnTo>
                  <a:pt x="270" y="270"/>
                </a:lnTo>
                <a:lnTo>
                  <a:pt x="268" y="264"/>
                </a:lnTo>
                <a:lnTo>
                  <a:pt x="268" y="264"/>
                </a:lnTo>
                <a:lnTo>
                  <a:pt x="264" y="260"/>
                </a:lnTo>
                <a:lnTo>
                  <a:pt x="260" y="260"/>
                </a:lnTo>
                <a:lnTo>
                  <a:pt x="260" y="260"/>
                </a:lnTo>
                <a:lnTo>
                  <a:pt x="256" y="260"/>
                </a:lnTo>
                <a:lnTo>
                  <a:pt x="254" y="264"/>
                </a:lnTo>
                <a:lnTo>
                  <a:pt x="254" y="264"/>
                </a:lnTo>
                <a:lnTo>
                  <a:pt x="250" y="268"/>
                </a:lnTo>
                <a:lnTo>
                  <a:pt x="250" y="276"/>
                </a:lnTo>
                <a:lnTo>
                  <a:pt x="250" y="276"/>
                </a:lnTo>
                <a:close/>
                <a:moveTo>
                  <a:pt x="290" y="248"/>
                </a:moveTo>
                <a:lnTo>
                  <a:pt x="302" y="248"/>
                </a:lnTo>
                <a:lnTo>
                  <a:pt x="302" y="256"/>
                </a:lnTo>
                <a:lnTo>
                  <a:pt x="302" y="256"/>
                </a:lnTo>
                <a:lnTo>
                  <a:pt x="304" y="252"/>
                </a:lnTo>
                <a:lnTo>
                  <a:pt x="308" y="250"/>
                </a:lnTo>
                <a:lnTo>
                  <a:pt x="308" y="250"/>
                </a:lnTo>
                <a:lnTo>
                  <a:pt x="312" y="248"/>
                </a:lnTo>
                <a:lnTo>
                  <a:pt x="316" y="248"/>
                </a:lnTo>
                <a:lnTo>
                  <a:pt x="316" y="248"/>
                </a:lnTo>
                <a:lnTo>
                  <a:pt x="324" y="248"/>
                </a:lnTo>
                <a:lnTo>
                  <a:pt x="330" y="254"/>
                </a:lnTo>
                <a:lnTo>
                  <a:pt x="330" y="254"/>
                </a:lnTo>
                <a:lnTo>
                  <a:pt x="336" y="264"/>
                </a:lnTo>
                <a:lnTo>
                  <a:pt x="336" y="276"/>
                </a:lnTo>
                <a:lnTo>
                  <a:pt x="336" y="276"/>
                </a:lnTo>
                <a:lnTo>
                  <a:pt x="336" y="290"/>
                </a:lnTo>
                <a:lnTo>
                  <a:pt x="330" y="300"/>
                </a:lnTo>
                <a:lnTo>
                  <a:pt x="330" y="300"/>
                </a:lnTo>
                <a:lnTo>
                  <a:pt x="324" y="306"/>
                </a:lnTo>
                <a:lnTo>
                  <a:pt x="316" y="308"/>
                </a:lnTo>
                <a:lnTo>
                  <a:pt x="316" y="308"/>
                </a:lnTo>
                <a:lnTo>
                  <a:pt x="310" y="306"/>
                </a:lnTo>
                <a:lnTo>
                  <a:pt x="310" y="306"/>
                </a:lnTo>
                <a:lnTo>
                  <a:pt x="302" y="300"/>
                </a:lnTo>
                <a:lnTo>
                  <a:pt x="302" y="328"/>
                </a:lnTo>
                <a:lnTo>
                  <a:pt x="290" y="328"/>
                </a:lnTo>
                <a:lnTo>
                  <a:pt x="290" y="248"/>
                </a:lnTo>
                <a:lnTo>
                  <a:pt x="290" y="248"/>
                </a:lnTo>
                <a:close/>
                <a:moveTo>
                  <a:pt x="302" y="276"/>
                </a:moveTo>
                <a:lnTo>
                  <a:pt x="302" y="276"/>
                </a:lnTo>
                <a:lnTo>
                  <a:pt x="304" y="284"/>
                </a:lnTo>
                <a:lnTo>
                  <a:pt x="306" y="290"/>
                </a:lnTo>
                <a:lnTo>
                  <a:pt x="306" y="290"/>
                </a:lnTo>
                <a:lnTo>
                  <a:pt x="310" y="294"/>
                </a:lnTo>
                <a:lnTo>
                  <a:pt x="314" y="296"/>
                </a:lnTo>
                <a:lnTo>
                  <a:pt x="314" y="296"/>
                </a:lnTo>
                <a:lnTo>
                  <a:pt x="318" y="294"/>
                </a:lnTo>
                <a:lnTo>
                  <a:pt x="320" y="292"/>
                </a:lnTo>
                <a:lnTo>
                  <a:pt x="320" y="292"/>
                </a:lnTo>
                <a:lnTo>
                  <a:pt x="324" y="286"/>
                </a:lnTo>
                <a:lnTo>
                  <a:pt x="324" y="278"/>
                </a:lnTo>
                <a:lnTo>
                  <a:pt x="324" y="278"/>
                </a:lnTo>
                <a:lnTo>
                  <a:pt x="324" y="270"/>
                </a:lnTo>
                <a:lnTo>
                  <a:pt x="320" y="264"/>
                </a:lnTo>
                <a:lnTo>
                  <a:pt x="320" y="264"/>
                </a:lnTo>
                <a:lnTo>
                  <a:pt x="318" y="260"/>
                </a:lnTo>
                <a:lnTo>
                  <a:pt x="314" y="260"/>
                </a:lnTo>
                <a:lnTo>
                  <a:pt x="314" y="260"/>
                </a:lnTo>
                <a:lnTo>
                  <a:pt x="310" y="260"/>
                </a:lnTo>
                <a:lnTo>
                  <a:pt x="306" y="264"/>
                </a:lnTo>
                <a:lnTo>
                  <a:pt x="306" y="264"/>
                </a:lnTo>
                <a:lnTo>
                  <a:pt x="304" y="268"/>
                </a:lnTo>
                <a:lnTo>
                  <a:pt x="302" y="276"/>
                </a:lnTo>
                <a:lnTo>
                  <a:pt x="302" y="276"/>
                </a:lnTo>
                <a:close/>
                <a:moveTo>
                  <a:pt x="338" y="290"/>
                </a:moveTo>
                <a:lnTo>
                  <a:pt x="352" y="288"/>
                </a:lnTo>
                <a:lnTo>
                  <a:pt x="352" y="288"/>
                </a:lnTo>
                <a:lnTo>
                  <a:pt x="352" y="292"/>
                </a:lnTo>
                <a:lnTo>
                  <a:pt x="354" y="294"/>
                </a:lnTo>
                <a:lnTo>
                  <a:pt x="358" y="296"/>
                </a:lnTo>
                <a:lnTo>
                  <a:pt x="362" y="296"/>
                </a:lnTo>
                <a:lnTo>
                  <a:pt x="362" y="296"/>
                </a:lnTo>
                <a:lnTo>
                  <a:pt x="368" y="294"/>
                </a:lnTo>
                <a:lnTo>
                  <a:pt x="368" y="294"/>
                </a:lnTo>
                <a:lnTo>
                  <a:pt x="370" y="292"/>
                </a:lnTo>
                <a:lnTo>
                  <a:pt x="370" y="290"/>
                </a:lnTo>
                <a:lnTo>
                  <a:pt x="370" y="290"/>
                </a:lnTo>
                <a:lnTo>
                  <a:pt x="370" y="288"/>
                </a:lnTo>
                <a:lnTo>
                  <a:pt x="370" y="288"/>
                </a:lnTo>
                <a:lnTo>
                  <a:pt x="366" y="286"/>
                </a:lnTo>
                <a:lnTo>
                  <a:pt x="366" y="286"/>
                </a:lnTo>
                <a:lnTo>
                  <a:pt x="352" y="282"/>
                </a:lnTo>
                <a:lnTo>
                  <a:pt x="346" y="278"/>
                </a:lnTo>
                <a:lnTo>
                  <a:pt x="346" y="278"/>
                </a:lnTo>
                <a:lnTo>
                  <a:pt x="342" y="272"/>
                </a:lnTo>
                <a:lnTo>
                  <a:pt x="340" y="264"/>
                </a:lnTo>
                <a:lnTo>
                  <a:pt x="340" y="264"/>
                </a:lnTo>
                <a:lnTo>
                  <a:pt x="342" y="258"/>
                </a:lnTo>
                <a:lnTo>
                  <a:pt x="346" y="252"/>
                </a:lnTo>
                <a:lnTo>
                  <a:pt x="346" y="252"/>
                </a:lnTo>
                <a:lnTo>
                  <a:pt x="352" y="248"/>
                </a:lnTo>
                <a:lnTo>
                  <a:pt x="360" y="248"/>
                </a:lnTo>
                <a:lnTo>
                  <a:pt x="360" y="248"/>
                </a:lnTo>
                <a:lnTo>
                  <a:pt x="368" y="248"/>
                </a:lnTo>
                <a:lnTo>
                  <a:pt x="374" y="250"/>
                </a:lnTo>
                <a:lnTo>
                  <a:pt x="374" y="250"/>
                </a:lnTo>
                <a:lnTo>
                  <a:pt x="380" y="256"/>
                </a:lnTo>
                <a:lnTo>
                  <a:pt x="382" y="262"/>
                </a:lnTo>
                <a:lnTo>
                  <a:pt x="370" y="266"/>
                </a:lnTo>
                <a:lnTo>
                  <a:pt x="370" y="266"/>
                </a:lnTo>
                <a:lnTo>
                  <a:pt x="366" y="260"/>
                </a:lnTo>
                <a:lnTo>
                  <a:pt x="360" y="258"/>
                </a:lnTo>
                <a:lnTo>
                  <a:pt x="360" y="258"/>
                </a:lnTo>
                <a:lnTo>
                  <a:pt x="354" y="260"/>
                </a:lnTo>
                <a:lnTo>
                  <a:pt x="354" y="260"/>
                </a:lnTo>
                <a:lnTo>
                  <a:pt x="352" y="262"/>
                </a:lnTo>
                <a:lnTo>
                  <a:pt x="352" y="262"/>
                </a:lnTo>
                <a:lnTo>
                  <a:pt x="354" y="266"/>
                </a:lnTo>
                <a:lnTo>
                  <a:pt x="354" y="266"/>
                </a:lnTo>
                <a:lnTo>
                  <a:pt x="366" y="270"/>
                </a:lnTo>
                <a:lnTo>
                  <a:pt x="366" y="270"/>
                </a:lnTo>
                <a:lnTo>
                  <a:pt x="374" y="274"/>
                </a:lnTo>
                <a:lnTo>
                  <a:pt x="380" y="278"/>
                </a:lnTo>
                <a:lnTo>
                  <a:pt x="380" y="278"/>
                </a:lnTo>
                <a:lnTo>
                  <a:pt x="382" y="282"/>
                </a:lnTo>
                <a:lnTo>
                  <a:pt x="384" y="288"/>
                </a:lnTo>
                <a:lnTo>
                  <a:pt x="384" y="288"/>
                </a:lnTo>
                <a:lnTo>
                  <a:pt x="382" y="296"/>
                </a:lnTo>
                <a:lnTo>
                  <a:pt x="378" y="302"/>
                </a:lnTo>
                <a:lnTo>
                  <a:pt x="378" y="302"/>
                </a:lnTo>
                <a:lnTo>
                  <a:pt x="370" y="306"/>
                </a:lnTo>
                <a:lnTo>
                  <a:pt x="362" y="308"/>
                </a:lnTo>
                <a:lnTo>
                  <a:pt x="362" y="308"/>
                </a:lnTo>
                <a:lnTo>
                  <a:pt x="354" y="306"/>
                </a:lnTo>
                <a:lnTo>
                  <a:pt x="346" y="304"/>
                </a:lnTo>
                <a:lnTo>
                  <a:pt x="346" y="304"/>
                </a:lnTo>
                <a:lnTo>
                  <a:pt x="342" y="298"/>
                </a:lnTo>
                <a:lnTo>
                  <a:pt x="338" y="290"/>
                </a:lnTo>
                <a:lnTo>
                  <a:pt x="338" y="290"/>
                </a:lnTo>
                <a:close/>
              </a:path>
            </a:pathLst>
          </a:custGeom>
          <a:solidFill>
            <a:schemeClr val="bg2">
              <a:lumMod val="25000"/>
            </a:schemeClr>
          </a:solidFill>
          <a:ln w="9525">
            <a:noFill/>
            <a:round/>
            <a:headEnd/>
            <a:tailEnd/>
          </a:ln>
        </p:spPr>
        <p:txBody>
          <a:bodyPr vert="horz" wrap="square" lIns="91440" tIns="45720" rIns="91440" bIns="45720" numCol="1" anchor="t" anchorCtr="0" compatLnSpc="1">
            <a:prstTxWarp prst="textNoShape">
              <a:avLst/>
            </a:prstTxWarp>
          </a:bodyPr>
          <a:lstStyle/>
          <a:p>
            <a:pPr fontAlgn="ctr"/>
            <a:endParaRPr lang="en-US" altLang="zh-CN" sz="1200" dirty="0">
              <a:latin typeface="Huawei Sans" panose="020C0503030203020204" pitchFamily="34" charset="0"/>
              <a:ea typeface="方正兰亭黑简体" panose="02000000000000000000" pitchFamily="2" charset="-122"/>
            </a:endParaRPr>
          </a:p>
        </p:txBody>
      </p:sp>
      <p:sp>
        <p:nvSpPr>
          <p:cNvPr id="162" name="Freeform 18"/>
          <p:cNvSpPr>
            <a:spLocks noChangeAspect="1" noEditPoints="1"/>
          </p:cNvSpPr>
          <p:nvPr/>
        </p:nvSpPr>
        <p:spPr bwMode="gray">
          <a:xfrm>
            <a:off x="7535008" y="2044541"/>
            <a:ext cx="313950" cy="339526"/>
          </a:xfrm>
          <a:custGeom>
            <a:avLst/>
            <a:gdLst/>
            <a:ahLst/>
            <a:cxnLst>
              <a:cxn ang="0">
                <a:pos x="354" y="18"/>
              </a:cxn>
              <a:cxn ang="0">
                <a:pos x="442" y="110"/>
              </a:cxn>
              <a:cxn ang="0">
                <a:pos x="476" y="114"/>
              </a:cxn>
              <a:cxn ang="0">
                <a:pos x="536" y="142"/>
              </a:cxn>
              <a:cxn ang="0">
                <a:pos x="576" y="196"/>
              </a:cxn>
              <a:cxn ang="0">
                <a:pos x="588" y="250"/>
              </a:cxn>
              <a:cxn ang="0">
                <a:pos x="554" y="340"/>
              </a:cxn>
              <a:cxn ang="0">
                <a:pos x="516" y="354"/>
              </a:cxn>
              <a:cxn ang="0">
                <a:pos x="508" y="272"/>
              </a:cxn>
              <a:cxn ang="0">
                <a:pos x="464" y="208"/>
              </a:cxn>
              <a:cxn ang="0">
                <a:pos x="412" y="178"/>
              </a:cxn>
              <a:cxn ang="0">
                <a:pos x="316" y="200"/>
              </a:cxn>
              <a:cxn ang="0">
                <a:pos x="248" y="212"/>
              </a:cxn>
              <a:cxn ang="0">
                <a:pos x="208" y="274"/>
              </a:cxn>
              <a:cxn ang="0">
                <a:pos x="224" y="340"/>
              </a:cxn>
              <a:cxn ang="0">
                <a:pos x="116" y="390"/>
              </a:cxn>
              <a:cxn ang="0">
                <a:pos x="34" y="356"/>
              </a:cxn>
              <a:cxn ang="0">
                <a:pos x="0" y="274"/>
              </a:cxn>
              <a:cxn ang="0">
                <a:pos x="28" y="198"/>
              </a:cxn>
              <a:cxn ang="0">
                <a:pos x="98" y="158"/>
              </a:cxn>
              <a:cxn ang="0">
                <a:pos x="124" y="82"/>
              </a:cxn>
              <a:cxn ang="0">
                <a:pos x="182" y="26"/>
              </a:cxn>
              <a:cxn ang="0">
                <a:pos x="258" y="0"/>
              </a:cxn>
              <a:cxn ang="0">
                <a:pos x="476" y="246"/>
              </a:cxn>
              <a:cxn ang="0">
                <a:pos x="502" y="332"/>
              </a:cxn>
              <a:cxn ang="0">
                <a:pos x="456" y="432"/>
              </a:cxn>
              <a:cxn ang="0">
                <a:pos x="356" y="448"/>
              </a:cxn>
              <a:cxn ang="0">
                <a:pos x="316" y="440"/>
              </a:cxn>
              <a:cxn ang="0">
                <a:pos x="228" y="390"/>
              </a:cxn>
              <a:cxn ang="0">
                <a:pos x="218" y="302"/>
              </a:cxn>
              <a:cxn ang="0">
                <a:pos x="260" y="222"/>
              </a:cxn>
              <a:cxn ang="0">
                <a:pos x="362" y="184"/>
              </a:cxn>
              <a:cxn ang="0">
                <a:pos x="444" y="244"/>
              </a:cxn>
              <a:cxn ang="0">
                <a:pos x="402" y="282"/>
              </a:cxn>
              <a:cxn ang="0">
                <a:pos x="420" y="326"/>
              </a:cxn>
              <a:cxn ang="0">
                <a:pos x="402" y="372"/>
              </a:cxn>
              <a:cxn ang="0">
                <a:pos x="360" y="390"/>
              </a:cxn>
              <a:cxn ang="0">
                <a:pos x="314" y="372"/>
              </a:cxn>
              <a:cxn ang="0">
                <a:pos x="296" y="328"/>
              </a:cxn>
              <a:cxn ang="0">
                <a:pos x="314" y="284"/>
              </a:cxn>
              <a:cxn ang="0">
                <a:pos x="358" y="264"/>
              </a:cxn>
              <a:cxn ang="0">
                <a:pos x="396" y="320"/>
              </a:cxn>
              <a:cxn ang="0">
                <a:pos x="380" y="296"/>
              </a:cxn>
              <a:cxn ang="0">
                <a:pos x="350" y="290"/>
              </a:cxn>
              <a:cxn ang="0">
                <a:pos x="326" y="306"/>
              </a:cxn>
              <a:cxn ang="0">
                <a:pos x="320" y="336"/>
              </a:cxn>
              <a:cxn ang="0">
                <a:pos x="338" y="360"/>
              </a:cxn>
              <a:cxn ang="0">
                <a:pos x="366" y="366"/>
              </a:cxn>
              <a:cxn ang="0">
                <a:pos x="390" y="348"/>
              </a:cxn>
              <a:cxn ang="0">
                <a:pos x="396" y="320"/>
              </a:cxn>
              <a:cxn ang="0">
                <a:pos x="418" y="288"/>
              </a:cxn>
              <a:cxn ang="0">
                <a:pos x="426" y="354"/>
              </a:cxn>
              <a:cxn ang="0">
                <a:pos x="386" y="394"/>
              </a:cxn>
              <a:cxn ang="0">
                <a:pos x="318" y="388"/>
              </a:cxn>
              <a:cxn ang="0">
                <a:pos x="288" y="342"/>
              </a:cxn>
              <a:cxn ang="0">
                <a:pos x="298" y="288"/>
              </a:cxn>
              <a:cxn ang="0">
                <a:pos x="358" y="256"/>
              </a:cxn>
            </a:cxnLst>
            <a:rect l="0" t="0" r="r" b="b"/>
            <a:pathLst>
              <a:path w="588" h="470">
                <a:moveTo>
                  <a:pt x="276" y="0"/>
                </a:moveTo>
                <a:lnTo>
                  <a:pt x="276" y="0"/>
                </a:lnTo>
                <a:lnTo>
                  <a:pt x="304" y="2"/>
                </a:lnTo>
                <a:lnTo>
                  <a:pt x="330" y="8"/>
                </a:lnTo>
                <a:lnTo>
                  <a:pt x="354" y="18"/>
                </a:lnTo>
                <a:lnTo>
                  <a:pt x="376" y="30"/>
                </a:lnTo>
                <a:lnTo>
                  <a:pt x="396" y="46"/>
                </a:lnTo>
                <a:lnTo>
                  <a:pt x="414" y="66"/>
                </a:lnTo>
                <a:lnTo>
                  <a:pt x="430" y="88"/>
                </a:lnTo>
                <a:lnTo>
                  <a:pt x="442" y="110"/>
                </a:lnTo>
                <a:lnTo>
                  <a:pt x="442" y="110"/>
                </a:lnTo>
                <a:lnTo>
                  <a:pt x="448" y="110"/>
                </a:lnTo>
                <a:lnTo>
                  <a:pt x="448" y="110"/>
                </a:lnTo>
                <a:lnTo>
                  <a:pt x="462" y="112"/>
                </a:lnTo>
                <a:lnTo>
                  <a:pt x="476" y="114"/>
                </a:lnTo>
                <a:lnTo>
                  <a:pt x="490" y="116"/>
                </a:lnTo>
                <a:lnTo>
                  <a:pt x="502" y="122"/>
                </a:lnTo>
                <a:lnTo>
                  <a:pt x="514" y="128"/>
                </a:lnTo>
                <a:lnTo>
                  <a:pt x="526" y="134"/>
                </a:lnTo>
                <a:lnTo>
                  <a:pt x="536" y="142"/>
                </a:lnTo>
                <a:lnTo>
                  <a:pt x="546" y="152"/>
                </a:lnTo>
                <a:lnTo>
                  <a:pt x="556" y="162"/>
                </a:lnTo>
                <a:lnTo>
                  <a:pt x="564" y="172"/>
                </a:lnTo>
                <a:lnTo>
                  <a:pt x="570" y="184"/>
                </a:lnTo>
                <a:lnTo>
                  <a:pt x="576" y="196"/>
                </a:lnTo>
                <a:lnTo>
                  <a:pt x="582" y="208"/>
                </a:lnTo>
                <a:lnTo>
                  <a:pt x="584" y="222"/>
                </a:lnTo>
                <a:lnTo>
                  <a:pt x="586" y="236"/>
                </a:lnTo>
                <a:lnTo>
                  <a:pt x="588" y="250"/>
                </a:lnTo>
                <a:lnTo>
                  <a:pt x="588" y="250"/>
                </a:lnTo>
                <a:lnTo>
                  <a:pt x="586" y="270"/>
                </a:lnTo>
                <a:lnTo>
                  <a:pt x="582" y="290"/>
                </a:lnTo>
                <a:lnTo>
                  <a:pt x="576" y="308"/>
                </a:lnTo>
                <a:lnTo>
                  <a:pt x="566" y="324"/>
                </a:lnTo>
                <a:lnTo>
                  <a:pt x="554" y="340"/>
                </a:lnTo>
                <a:lnTo>
                  <a:pt x="542" y="354"/>
                </a:lnTo>
                <a:lnTo>
                  <a:pt x="526" y="366"/>
                </a:lnTo>
                <a:lnTo>
                  <a:pt x="510" y="376"/>
                </a:lnTo>
                <a:lnTo>
                  <a:pt x="510" y="376"/>
                </a:lnTo>
                <a:lnTo>
                  <a:pt x="516" y="354"/>
                </a:lnTo>
                <a:lnTo>
                  <a:pt x="518" y="332"/>
                </a:lnTo>
                <a:lnTo>
                  <a:pt x="518" y="318"/>
                </a:lnTo>
                <a:lnTo>
                  <a:pt x="492" y="314"/>
                </a:lnTo>
                <a:lnTo>
                  <a:pt x="486" y="286"/>
                </a:lnTo>
                <a:lnTo>
                  <a:pt x="508" y="272"/>
                </a:lnTo>
                <a:lnTo>
                  <a:pt x="502" y="258"/>
                </a:lnTo>
                <a:lnTo>
                  <a:pt x="502" y="258"/>
                </a:lnTo>
                <a:lnTo>
                  <a:pt x="490" y="238"/>
                </a:lnTo>
                <a:lnTo>
                  <a:pt x="474" y="218"/>
                </a:lnTo>
                <a:lnTo>
                  <a:pt x="464" y="208"/>
                </a:lnTo>
                <a:lnTo>
                  <a:pt x="444" y="224"/>
                </a:lnTo>
                <a:lnTo>
                  <a:pt x="418" y="208"/>
                </a:lnTo>
                <a:lnTo>
                  <a:pt x="426" y="182"/>
                </a:lnTo>
                <a:lnTo>
                  <a:pt x="412" y="178"/>
                </a:lnTo>
                <a:lnTo>
                  <a:pt x="412" y="178"/>
                </a:lnTo>
                <a:lnTo>
                  <a:pt x="388" y="170"/>
                </a:lnTo>
                <a:lnTo>
                  <a:pt x="362" y="168"/>
                </a:lnTo>
                <a:lnTo>
                  <a:pt x="348" y="168"/>
                </a:lnTo>
                <a:lnTo>
                  <a:pt x="346" y="194"/>
                </a:lnTo>
                <a:lnTo>
                  <a:pt x="316" y="200"/>
                </a:lnTo>
                <a:lnTo>
                  <a:pt x="302" y="178"/>
                </a:lnTo>
                <a:lnTo>
                  <a:pt x="290" y="184"/>
                </a:lnTo>
                <a:lnTo>
                  <a:pt x="290" y="184"/>
                </a:lnTo>
                <a:lnTo>
                  <a:pt x="268" y="196"/>
                </a:lnTo>
                <a:lnTo>
                  <a:pt x="248" y="212"/>
                </a:lnTo>
                <a:lnTo>
                  <a:pt x="238" y="222"/>
                </a:lnTo>
                <a:lnTo>
                  <a:pt x="254" y="242"/>
                </a:lnTo>
                <a:lnTo>
                  <a:pt x="238" y="268"/>
                </a:lnTo>
                <a:lnTo>
                  <a:pt x="212" y="260"/>
                </a:lnTo>
                <a:lnTo>
                  <a:pt x="208" y="274"/>
                </a:lnTo>
                <a:lnTo>
                  <a:pt x="208" y="274"/>
                </a:lnTo>
                <a:lnTo>
                  <a:pt x="202" y="298"/>
                </a:lnTo>
                <a:lnTo>
                  <a:pt x="198" y="322"/>
                </a:lnTo>
                <a:lnTo>
                  <a:pt x="198" y="338"/>
                </a:lnTo>
                <a:lnTo>
                  <a:pt x="224" y="340"/>
                </a:lnTo>
                <a:lnTo>
                  <a:pt x="230" y="370"/>
                </a:lnTo>
                <a:lnTo>
                  <a:pt x="208" y="382"/>
                </a:lnTo>
                <a:lnTo>
                  <a:pt x="212" y="390"/>
                </a:lnTo>
                <a:lnTo>
                  <a:pt x="116" y="390"/>
                </a:lnTo>
                <a:lnTo>
                  <a:pt x="116" y="390"/>
                </a:lnTo>
                <a:lnTo>
                  <a:pt x="104" y="390"/>
                </a:lnTo>
                <a:lnTo>
                  <a:pt x="94" y="388"/>
                </a:lnTo>
                <a:lnTo>
                  <a:pt x="72" y="380"/>
                </a:lnTo>
                <a:lnTo>
                  <a:pt x="52" y="370"/>
                </a:lnTo>
                <a:lnTo>
                  <a:pt x="34" y="356"/>
                </a:lnTo>
                <a:lnTo>
                  <a:pt x="20" y="338"/>
                </a:lnTo>
                <a:lnTo>
                  <a:pt x="10" y="318"/>
                </a:lnTo>
                <a:lnTo>
                  <a:pt x="4" y="296"/>
                </a:lnTo>
                <a:lnTo>
                  <a:pt x="2" y="286"/>
                </a:lnTo>
                <a:lnTo>
                  <a:pt x="0" y="274"/>
                </a:lnTo>
                <a:lnTo>
                  <a:pt x="0" y="274"/>
                </a:lnTo>
                <a:lnTo>
                  <a:pt x="2" y="252"/>
                </a:lnTo>
                <a:lnTo>
                  <a:pt x="8" y="232"/>
                </a:lnTo>
                <a:lnTo>
                  <a:pt x="16" y="214"/>
                </a:lnTo>
                <a:lnTo>
                  <a:pt x="28" y="198"/>
                </a:lnTo>
                <a:lnTo>
                  <a:pt x="42" y="184"/>
                </a:lnTo>
                <a:lnTo>
                  <a:pt x="60" y="172"/>
                </a:lnTo>
                <a:lnTo>
                  <a:pt x="78" y="164"/>
                </a:lnTo>
                <a:lnTo>
                  <a:pt x="98" y="158"/>
                </a:lnTo>
                <a:lnTo>
                  <a:pt x="98" y="158"/>
                </a:lnTo>
                <a:lnTo>
                  <a:pt x="100" y="142"/>
                </a:lnTo>
                <a:lnTo>
                  <a:pt x="104" y="126"/>
                </a:lnTo>
                <a:lnTo>
                  <a:pt x="110" y="110"/>
                </a:lnTo>
                <a:lnTo>
                  <a:pt x="116" y="96"/>
                </a:lnTo>
                <a:lnTo>
                  <a:pt x="124" y="82"/>
                </a:lnTo>
                <a:lnTo>
                  <a:pt x="134" y="70"/>
                </a:lnTo>
                <a:lnTo>
                  <a:pt x="144" y="56"/>
                </a:lnTo>
                <a:lnTo>
                  <a:pt x="156" y="46"/>
                </a:lnTo>
                <a:lnTo>
                  <a:pt x="168" y="36"/>
                </a:lnTo>
                <a:lnTo>
                  <a:pt x="182" y="26"/>
                </a:lnTo>
                <a:lnTo>
                  <a:pt x="196" y="18"/>
                </a:lnTo>
                <a:lnTo>
                  <a:pt x="210" y="12"/>
                </a:lnTo>
                <a:lnTo>
                  <a:pt x="226" y="6"/>
                </a:lnTo>
                <a:lnTo>
                  <a:pt x="242" y="2"/>
                </a:lnTo>
                <a:lnTo>
                  <a:pt x="258" y="0"/>
                </a:lnTo>
                <a:lnTo>
                  <a:pt x="276" y="0"/>
                </a:lnTo>
                <a:lnTo>
                  <a:pt x="276" y="0"/>
                </a:lnTo>
                <a:close/>
                <a:moveTo>
                  <a:pt x="462" y="228"/>
                </a:moveTo>
                <a:lnTo>
                  <a:pt x="462" y="228"/>
                </a:lnTo>
                <a:lnTo>
                  <a:pt x="476" y="246"/>
                </a:lnTo>
                <a:lnTo>
                  <a:pt x="488" y="266"/>
                </a:lnTo>
                <a:lnTo>
                  <a:pt x="468" y="278"/>
                </a:lnTo>
                <a:lnTo>
                  <a:pt x="480" y="328"/>
                </a:lnTo>
                <a:lnTo>
                  <a:pt x="502" y="332"/>
                </a:lnTo>
                <a:lnTo>
                  <a:pt x="502" y="332"/>
                </a:lnTo>
                <a:lnTo>
                  <a:pt x="500" y="354"/>
                </a:lnTo>
                <a:lnTo>
                  <a:pt x="494" y="376"/>
                </a:lnTo>
                <a:lnTo>
                  <a:pt x="472" y="370"/>
                </a:lnTo>
                <a:lnTo>
                  <a:pt x="442" y="414"/>
                </a:lnTo>
                <a:lnTo>
                  <a:pt x="456" y="432"/>
                </a:lnTo>
                <a:lnTo>
                  <a:pt x="456" y="432"/>
                </a:lnTo>
                <a:lnTo>
                  <a:pt x="440" y="446"/>
                </a:lnTo>
                <a:lnTo>
                  <a:pt x="420" y="456"/>
                </a:lnTo>
                <a:lnTo>
                  <a:pt x="408" y="438"/>
                </a:lnTo>
                <a:lnTo>
                  <a:pt x="356" y="448"/>
                </a:lnTo>
                <a:lnTo>
                  <a:pt x="354" y="470"/>
                </a:lnTo>
                <a:lnTo>
                  <a:pt x="354" y="470"/>
                </a:lnTo>
                <a:lnTo>
                  <a:pt x="332" y="468"/>
                </a:lnTo>
                <a:lnTo>
                  <a:pt x="310" y="462"/>
                </a:lnTo>
                <a:lnTo>
                  <a:pt x="316" y="440"/>
                </a:lnTo>
                <a:lnTo>
                  <a:pt x="272" y="412"/>
                </a:lnTo>
                <a:lnTo>
                  <a:pt x="254" y="426"/>
                </a:lnTo>
                <a:lnTo>
                  <a:pt x="254" y="426"/>
                </a:lnTo>
                <a:lnTo>
                  <a:pt x="240" y="408"/>
                </a:lnTo>
                <a:lnTo>
                  <a:pt x="228" y="390"/>
                </a:lnTo>
                <a:lnTo>
                  <a:pt x="248" y="378"/>
                </a:lnTo>
                <a:lnTo>
                  <a:pt x="238" y="326"/>
                </a:lnTo>
                <a:lnTo>
                  <a:pt x="214" y="324"/>
                </a:lnTo>
                <a:lnTo>
                  <a:pt x="214" y="324"/>
                </a:lnTo>
                <a:lnTo>
                  <a:pt x="218" y="302"/>
                </a:lnTo>
                <a:lnTo>
                  <a:pt x="222" y="280"/>
                </a:lnTo>
                <a:lnTo>
                  <a:pt x="246" y="286"/>
                </a:lnTo>
                <a:lnTo>
                  <a:pt x="274" y="240"/>
                </a:lnTo>
                <a:lnTo>
                  <a:pt x="260" y="222"/>
                </a:lnTo>
                <a:lnTo>
                  <a:pt x="260" y="222"/>
                </a:lnTo>
                <a:lnTo>
                  <a:pt x="278" y="208"/>
                </a:lnTo>
                <a:lnTo>
                  <a:pt x="296" y="198"/>
                </a:lnTo>
                <a:lnTo>
                  <a:pt x="308" y="218"/>
                </a:lnTo>
                <a:lnTo>
                  <a:pt x="360" y="206"/>
                </a:lnTo>
                <a:lnTo>
                  <a:pt x="362" y="184"/>
                </a:lnTo>
                <a:lnTo>
                  <a:pt x="362" y="184"/>
                </a:lnTo>
                <a:lnTo>
                  <a:pt x="384" y="186"/>
                </a:lnTo>
                <a:lnTo>
                  <a:pt x="406" y="192"/>
                </a:lnTo>
                <a:lnTo>
                  <a:pt x="400" y="214"/>
                </a:lnTo>
                <a:lnTo>
                  <a:pt x="444" y="244"/>
                </a:lnTo>
                <a:lnTo>
                  <a:pt x="462" y="228"/>
                </a:lnTo>
                <a:lnTo>
                  <a:pt x="462" y="228"/>
                </a:lnTo>
                <a:close/>
                <a:moveTo>
                  <a:pt x="392" y="274"/>
                </a:moveTo>
                <a:lnTo>
                  <a:pt x="392" y="274"/>
                </a:lnTo>
                <a:lnTo>
                  <a:pt x="402" y="282"/>
                </a:lnTo>
                <a:lnTo>
                  <a:pt x="410" y="292"/>
                </a:lnTo>
                <a:lnTo>
                  <a:pt x="416" y="304"/>
                </a:lnTo>
                <a:lnTo>
                  <a:pt x="420" y="314"/>
                </a:lnTo>
                <a:lnTo>
                  <a:pt x="420" y="314"/>
                </a:lnTo>
                <a:lnTo>
                  <a:pt x="420" y="326"/>
                </a:lnTo>
                <a:lnTo>
                  <a:pt x="420" y="338"/>
                </a:lnTo>
                <a:lnTo>
                  <a:pt x="416" y="350"/>
                </a:lnTo>
                <a:lnTo>
                  <a:pt x="410" y="362"/>
                </a:lnTo>
                <a:lnTo>
                  <a:pt x="410" y="362"/>
                </a:lnTo>
                <a:lnTo>
                  <a:pt x="402" y="372"/>
                </a:lnTo>
                <a:lnTo>
                  <a:pt x="394" y="380"/>
                </a:lnTo>
                <a:lnTo>
                  <a:pt x="382" y="386"/>
                </a:lnTo>
                <a:lnTo>
                  <a:pt x="372" y="388"/>
                </a:lnTo>
                <a:lnTo>
                  <a:pt x="372" y="388"/>
                </a:lnTo>
                <a:lnTo>
                  <a:pt x="360" y="390"/>
                </a:lnTo>
                <a:lnTo>
                  <a:pt x="348" y="388"/>
                </a:lnTo>
                <a:lnTo>
                  <a:pt x="336" y="386"/>
                </a:lnTo>
                <a:lnTo>
                  <a:pt x="324" y="380"/>
                </a:lnTo>
                <a:lnTo>
                  <a:pt x="324" y="380"/>
                </a:lnTo>
                <a:lnTo>
                  <a:pt x="314" y="372"/>
                </a:lnTo>
                <a:lnTo>
                  <a:pt x="306" y="362"/>
                </a:lnTo>
                <a:lnTo>
                  <a:pt x="300" y="352"/>
                </a:lnTo>
                <a:lnTo>
                  <a:pt x="298" y="340"/>
                </a:lnTo>
                <a:lnTo>
                  <a:pt x="298" y="340"/>
                </a:lnTo>
                <a:lnTo>
                  <a:pt x="296" y="328"/>
                </a:lnTo>
                <a:lnTo>
                  <a:pt x="296" y="316"/>
                </a:lnTo>
                <a:lnTo>
                  <a:pt x="300" y="304"/>
                </a:lnTo>
                <a:lnTo>
                  <a:pt x="306" y="294"/>
                </a:lnTo>
                <a:lnTo>
                  <a:pt x="306" y="294"/>
                </a:lnTo>
                <a:lnTo>
                  <a:pt x="314" y="284"/>
                </a:lnTo>
                <a:lnTo>
                  <a:pt x="324" y="276"/>
                </a:lnTo>
                <a:lnTo>
                  <a:pt x="334" y="270"/>
                </a:lnTo>
                <a:lnTo>
                  <a:pt x="346" y="266"/>
                </a:lnTo>
                <a:lnTo>
                  <a:pt x="346" y="266"/>
                </a:lnTo>
                <a:lnTo>
                  <a:pt x="358" y="264"/>
                </a:lnTo>
                <a:lnTo>
                  <a:pt x="370" y="266"/>
                </a:lnTo>
                <a:lnTo>
                  <a:pt x="382" y="270"/>
                </a:lnTo>
                <a:lnTo>
                  <a:pt x="392" y="274"/>
                </a:lnTo>
                <a:lnTo>
                  <a:pt x="392" y="274"/>
                </a:lnTo>
                <a:close/>
                <a:moveTo>
                  <a:pt x="396" y="320"/>
                </a:moveTo>
                <a:lnTo>
                  <a:pt x="396" y="320"/>
                </a:lnTo>
                <a:lnTo>
                  <a:pt x="394" y="312"/>
                </a:lnTo>
                <a:lnTo>
                  <a:pt x="390" y="306"/>
                </a:lnTo>
                <a:lnTo>
                  <a:pt x="386" y="300"/>
                </a:lnTo>
                <a:lnTo>
                  <a:pt x="380" y="296"/>
                </a:lnTo>
                <a:lnTo>
                  <a:pt x="380" y="296"/>
                </a:lnTo>
                <a:lnTo>
                  <a:pt x="372" y="292"/>
                </a:lnTo>
                <a:lnTo>
                  <a:pt x="366" y="290"/>
                </a:lnTo>
                <a:lnTo>
                  <a:pt x="358" y="288"/>
                </a:lnTo>
                <a:lnTo>
                  <a:pt x="350" y="290"/>
                </a:lnTo>
                <a:lnTo>
                  <a:pt x="350" y="290"/>
                </a:lnTo>
                <a:lnTo>
                  <a:pt x="344" y="292"/>
                </a:lnTo>
                <a:lnTo>
                  <a:pt x="336" y="296"/>
                </a:lnTo>
                <a:lnTo>
                  <a:pt x="330" y="300"/>
                </a:lnTo>
                <a:lnTo>
                  <a:pt x="326" y="306"/>
                </a:lnTo>
                <a:lnTo>
                  <a:pt x="326" y="306"/>
                </a:lnTo>
                <a:lnTo>
                  <a:pt x="322" y="314"/>
                </a:lnTo>
                <a:lnTo>
                  <a:pt x="320" y="320"/>
                </a:lnTo>
                <a:lnTo>
                  <a:pt x="320" y="328"/>
                </a:lnTo>
                <a:lnTo>
                  <a:pt x="320" y="336"/>
                </a:lnTo>
                <a:lnTo>
                  <a:pt x="320" y="336"/>
                </a:lnTo>
                <a:lnTo>
                  <a:pt x="322" y="342"/>
                </a:lnTo>
                <a:lnTo>
                  <a:pt x="326" y="348"/>
                </a:lnTo>
                <a:lnTo>
                  <a:pt x="332" y="354"/>
                </a:lnTo>
                <a:lnTo>
                  <a:pt x="338" y="360"/>
                </a:lnTo>
                <a:lnTo>
                  <a:pt x="338" y="360"/>
                </a:lnTo>
                <a:lnTo>
                  <a:pt x="344" y="364"/>
                </a:lnTo>
                <a:lnTo>
                  <a:pt x="352" y="366"/>
                </a:lnTo>
                <a:lnTo>
                  <a:pt x="358" y="366"/>
                </a:lnTo>
                <a:lnTo>
                  <a:pt x="366" y="366"/>
                </a:lnTo>
                <a:lnTo>
                  <a:pt x="366" y="366"/>
                </a:lnTo>
                <a:lnTo>
                  <a:pt x="374" y="362"/>
                </a:lnTo>
                <a:lnTo>
                  <a:pt x="380" y="360"/>
                </a:lnTo>
                <a:lnTo>
                  <a:pt x="386" y="354"/>
                </a:lnTo>
                <a:lnTo>
                  <a:pt x="390" y="348"/>
                </a:lnTo>
                <a:lnTo>
                  <a:pt x="390" y="348"/>
                </a:lnTo>
                <a:lnTo>
                  <a:pt x="394" y="342"/>
                </a:lnTo>
                <a:lnTo>
                  <a:pt x="396" y="334"/>
                </a:lnTo>
                <a:lnTo>
                  <a:pt x="396" y="326"/>
                </a:lnTo>
                <a:lnTo>
                  <a:pt x="396" y="320"/>
                </a:lnTo>
                <a:lnTo>
                  <a:pt x="396" y="320"/>
                </a:lnTo>
                <a:close/>
                <a:moveTo>
                  <a:pt x="398" y="268"/>
                </a:moveTo>
                <a:lnTo>
                  <a:pt x="398" y="268"/>
                </a:lnTo>
                <a:lnTo>
                  <a:pt x="408" y="276"/>
                </a:lnTo>
                <a:lnTo>
                  <a:pt x="418" y="288"/>
                </a:lnTo>
                <a:lnTo>
                  <a:pt x="424" y="300"/>
                </a:lnTo>
                <a:lnTo>
                  <a:pt x="428" y="312"/>
                </a:lnTo>
                <a:lnTo>
                  <a:pt x="430" y="326"/>
                </a:lnTo>
                <a:lnTo>
                  <a:pt x="430" y="340"/>
                </a:lnTo>
                <a:lnTo>
                  <a:pt x="426" y="354"/>
                </a:lnTo>
                <a:lnTo>
                  <a:pt x="418" y="366"/>
                </a:lnTo>
                <a:lnTo>
                  <a:pt x="418" y="366"/>
                </a:lnTo>
                <a:lnTo>
                  <a:pt x="410" y="378"/>
                </a:lnTo>
                <a:lnTo>
                  <a:pt x="398" y="388"/>
                </a:lnTo>
                <a:lnTo>
                  <a:pt x="386" y="394"/>
                </a:lnTo>
                <a:lnTo>
                  <a:pt x="374" y="398"/>
                </a:lnTo>
                <a:lnTo>
                  <a:pt x="360" y="400"/>
                </a:lnTo>
                <a:lnTo>
                  <a:pt x="346" y="398"/>
                </a:lnTo>
                <a:lnTo>
                  <a:pt x="332" y="394"/>
                </a:lnTo>
                <a:lnTo>
                  <a:pt x="318" y="388"/>
                </a:lnTo>
                <a:lnTo>
                  <a:pt x="318" y="388"/>
                </a:lnTo>
                <a:lnTo>
                  <a:pt x="308" y="378"/>
                </a:lnTo>
                <a:lnTo>
                  <a:pt x="298" y="368"/>
                </a:lnTo>
                <a:lnTo>
                  <a:pt x="292" y="356"/>
                </a:lnTo>
                <a:lnTo>
                  <a:pt x="288" y="342"/>
                </a:lnTo>
                <a:lnTo>
                  <a:pt x="286" y="328"/>
                </a:lnTo>
                <a:lnTo>
                  <a:pt x="288" y="314"/>
                </a:lnTo>
                <a:lnTo>
                  <a:pt x="292" y="302"/>
                </a:lnTo>
                <a:lnTo>
                  <a:pt x="298" y="288"/>
                </a:lnTo>
                <a:lnTo>
                  <a:pt x="298" y="288"/>
                </a:lnTo>
                <a:lnTo>
                  <a:pt x="308" y="276"/>
                </a:lnTo>
                <a:lnTo>
                  <a:pt x="318" y="268"/>
                </a:lnTo>
                <a:lnTo>
                  <a:pt x="330" y="262"/>
                </a:lnTo>
                <a:lnTo>
                  <a:pt x="344" y="256"/>
                </a:lnTo>
                <a:lnTo>
                  <a:pt x="358" y="256"/>
                </a:lnTo>
                <a:lnTo>
                  <a:pt x="370" y="256"/>
                </a:lnTo>
                <a:lnTo>
                  <a:pt x="384" y="260"/>
                </a:lnTo>
                <a:lnTo>
                  <a:pt x="398" y="268"/>
                </a:lnTo>
                <a:lnTo>
                  <a:pt x="398" y="26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fontAlgn="ctr"/>
            <a:endParaRPr lang="en-US" altLang="zh-CN" sz="1200" dirty="0">
              <a:latin typeface="Huawei Sans" panose="020C0503030203020204" pitchFamily="34" charset="0"/>
              <a:ea typeface="方正兰亭黑简体" panose="02000000000000000000" pitchFamily="2" charset="-122"/>
            </a:endParaRPr>
          </a:p>
        </p:txBody>
      </p:sp>
      <p:sp>
        <p:nvSpPr>
          <p:cNvPr id="166" name="Freeform 18"/>
          <p:cNvSpPr>
            <a:spLocks noChangeAspect="1" noEditPoints="1"/>
          </p:cNvSpPr>
          <p:nvPr/>
        </p:nvSpPr>
        <p:spPr bwMode="gray">
          <a:xfrm>
            <a:off x="7356153" y="2064258"/>
            <a:ext cx="313950" cy="339526"/>
          </a:xfrm>
          <a:custGeom>
            <a:avLst/>
            <a:gdLst/>
            <a:ahLst/>
            <a:cxnLst>
              <a:cxn ang="0">
                <a:pos x="354" y="18"/>
              </a:cxn>
              <a:cxn ang="0">
                <a:pos x="442" y="110"/>
              </a:cxn>
              <a:cxn ang="0">
                <a:pos x="476" y="114"/>
              </a:cxn>
              <a:cxn ang="0">
                <a:pos x="536" y="142"/>
              </a:cxn>
              <a:cxn ang="0">
                <a:pos x="576" y="196"/>
              </a:cxn>
              <a:cxn ang="0">
                <a:pos x="588" y="250"/>
              </a:cxn>
              <a:cxn ang="0">
                <a:pos x="554" y="340"/>
              </a:cxn>
              <a:cxn ang="0">
                <a:pos x="516" y="354"/>
              </a:cxn>
              <a:cxn ang="0">
                <a:pos x="508" y="272"/>
              </a:cxn>
              <a:cxn ang="0">
                <a:pos x="464" y="208"/>
              </a:cxn>
              <a:cxn ang="0">
                <a:pos x="412" y="178"/>
              </a:cxn>
              <a:cxn ang="0">
                <a:pos x="316" y="200"/>
              </a:cxn>
              <a:cxn ang="0">
                <a:pos x="248" y="212"/>
              </a:cxn>
              <a:cxn ang="0">
                <a:pos x="208" y="274"/>
              </a:cxn>
              <a:cxn ang="0">
                <a:pos x="224" y="340"/>
              </a:cxn>
              <a:cxn ang="0">
                <a:pos x="116" y="390"/>
              </a:cxn>
              <a:cxn ang="0">
                <a:pos x="34" y="356"/>
              </a:cxn>
              <a:cxn ang="0">
                <a:pos x="0" y="274"/>
              </a:cxn>
              <a:cxn ang="0">
                <a:pos x="28" y="198"/>
              </a:cxn>
              <a:cxn ang="0">
                <a:pos x="98" y="158"/>
              </a:cxn>
              <a:cxn ang="0">
                <a:pos x="124" y="82"/>
              </a:cxn>
              <a:cxn ang="0">
                <a:pos x="182" y="26"/>
              </a:cxn>
              <a:cxn ang="0">
                <a:pos x="258" y="0"/>
              </a:cxn>
              <a:cxn ang="0">
                <a:pos x="476" y="246"/>
              </a:cxn>
              <a:cxn ang="0">
                <a:pos x="502" y="332"/>
              </a:cxn>
              <a:cxn ang="0">
                <a:pos x="456" y="432"/>
              </a:cxn>
              <a:cxn ang="0">
                <a:pos x="356" y="448"/>
              </a:cxn>
              <a:cxn ang="0">
                <a:pos x="316" y="440"/>
              </a:cxn>
              <a:cxn ang="0">
                <a:pos x="228" y="390"/>
              </a:cxn>
              <a:cxn ang="0">
                <a:pos x="218" y="302"/>
              </a:cxn>
              <a:cxn ang="0">
                <a:pos x="260" y="222"/>
              </a:cxn>
              <a:cxn ang="0">
                <a:pos x="362" y="184"/>
              </a:cxn>
              <a:cxn ang="0">
                <a:pos x="444" y="244"/>
              </a:cxn>
              <a:cxn ang="0">
                <a:pos x="402" y="282"/>
              </a:cxn>
              <a:cxn ang="0">
                <a:pos x="420" y="326"/>
              </a:cxn>
              <a:cxn ang="0">
                <a:pos x="402" y="372"/>
              </a:cxn>
              <a:cxn ang="0">
                <a:pos x="360" y="390"/>
              </a:cxn>
              <a:cxn ang="0">
                <a:pos x="314" y="372"/>
              </a:cxn>
              <a:cxn ang="0">
                <a:pos x="296" y="328"/>
              </a:cxn>
              <a:cxn ang="0">
                <a:pos x="314" y="284"/>
              </a:cxn>
              <a:cxn ang="0">
                <a:pos x="358" y="264"/>
              </a:cxn>
              <a:cxn ang="0">
                <a:pos x="396" y="320"/>
              </a:cxn>
              <a:cxn ang="0">
                <a:pos x="380" y="296"/>
              </a:cxn>
              <a:cxn ang="0">
                <a:pos x="350" y="290"/>
              </a:cxn>
              <a:cxn ang="0">
                <a:pos x="326" y="306"/>
              </a:cxn>
              <a:cxn ang="0">
                <a:pos x="320" y="336"/>
              </a:cxn>
              <a:cxn ang="0">
                <a:pos x="338" y="360"/>
              </a:cxn>
              <a:cxn ang="0">
                <a:pos x="366" y="366"/>
              </a:cxn>
              <a:cxn ang="0">
                <a:pos x="390" y="348"/>
              </a:cxn>
              <a:cxn ang="0">
                <a:pos x="396" y="320"/>
              </a:cxn>
              <a:cxn ang="0">
                <a:pos x="418" y="288"/>
              </a:cxn>
              <a:cxn ang="0">
                <a:pos x="426" y="354"/>
              </a:cxn>
              <a:cxn ang="0">
                <a:pos x="386" y="394"/>
              </a:cxn>
              <a:cxn ang="0">
                <a:pos x="318" y="388"/>
              </a:cxn>
              <a:cxn ang="0">
                <a:pos x="288" y="342"/>
              </a:cxn>
              <a:cxn ang="0">
                <a:pos x="298" y="288"/>
              </a:cxn>
              <a:cxn ang="0">
                <a:pos x="358" y="256"/>
              </a:cxn>
            </a:cxnLst>
            <a:rect l="0" t="0" r="r" b="b"/>
            <a:pathLst>
              <a:path w="588" h="470">
                <a:moveTo>
                  <a:pt x="276" y="0"/>
                </a:moveTo>
                <a:lnTo>
                  <a:pt x="276" y="0"/>
                </a:lnTo>
                <a:lnTo>
                  <a:pt x="304" y="2"/>
                </a:lnTo>
                <a:lnTo>
                  <a:pt x="330" y="8"/>
                </a:lnTo>
                <a:lnTo>
                  <a:pt x="354" y="18"/>
                </a:lnTo>
                <a:lnTo>
                  <a:pt x="376" y="30"/>
                </a:lnTo>
                <a:lnTo>
                  <a:pt x="396" y="46"/>
                </a:lnTo>
                <a:lnTo>
                  <a:pt x="414" y="66"/>
                </a:lnTo>
                <a:lnTo>
                  <a:pt x="430" y="88"/>
                </a:lnTo>
                <a:lnTo>
                  <a:pt x="442" y="110"/>
                </a:lnTo>
                <a:lnTo>
                  <a:pt x="442" y="110"/>
                </a:lnTo>
                <a:lnTo>
                  <a:pt x="448" y="110"/>
                </a:lnTo>
                <a:lnTo>
                  <a:pt x="448" y="110"/>
                </a:lnTo>
                <a:lnTo>
                  <a:pt x="462" y="112"/>
                </a:lnTo>
                <a:lnTo>
                  <a:pt x="476" y="114"/>
                </a:lnTo>
                <a:lnTo>
                  <a:pt x="490" y="116"/>
                </a:lnTo>
                <a:lnTo>
                  <a:pt x="502" y="122"/>
                </a:lnTo>
                <a:lnTo>
                  <a:pt x="514" y="128"/>
                </a:lnTo>
                <a:lnTo>
                  <a:pt x="526" y="134"/>
                </a:lnTo>
                <a:lnTo>
                  <a:pt x="536" y="142"/>
                </a:lnTo>
                <a:lnTo>
                  <a:pt x="546" y="152"/>
                </a:lnTo>
                <a:lnTo>
                  <a:pt x="556" y="162"/>
                </a:lnTo>
                <a:lnTo>
                  <a:pt x="564" y="172"/>
                </a:lnTo>
                <a:lnTo>
                  <a:pt x="570" y="184"/>
                </a:lnTo>
                <a:lnTo>
                  <a:pt x="576" y="196"/>
                </a:lnTo>
                <a:lnTo>
                  <a:pt x="582" y="208"/>
                </a:lnTo>
                <a:lnTo>
                  <a:pt x="584" y="222"/>
                </a:lnTo>
                <a:lnTo>
                  <a:pt x="586" y="236"/>
                </a:lnTo>
                <a:lnTo>
                  <a:pt x="588" y="250"/>
                </a:lnTo>
                <a:lnTo>
                  <a:pt x="588" y="250"/>
                </a:lnTo>
                <a:lnTo>
                  <a:pt x="586" y="270"/>
                </a:lnTo>
                <a:lnTo>
                  <a:pt x="582" y="290"/>
                </a:lnTo>
                <a:lnTo>
                  <a:pt x="576" y="308"/>
                </a:lnTo>
                <a:lnTo>
                  <a:pt x="566" y="324"/>
                </a:lnTo>
                <a:lnTo>
                  <a:pt x="554" y="340"/>
                </a:lnTo>
                <a:lnTo>
                  <a:pt x="542" y="354"/>
                </a:lnTo>
                <a:lnTo>
                  <a:pt x="526" y="366"/>
                </a:lnTo>
                <a:lnTo>
                  <a:pt x="510" y="376"/>
                </a:lnTo>
                <a:lnTo>
                  <a:pt x="510" y="376"/>
                </a:lnTo>
                <a:lnTo>
                  <a:pt x="516" y="354"/>
                </a:lnTo>
                <a:lnTo>
                  <a:pt x="518" y="332"/>
                </a:lnTo>
                <a:lnTo>
                  <a:pt x="518" y="318"/>
                </a:lnTo>
                <a:lnTo>
                  <a:pt x="492" y="314"/>
                </a:lnTo>
                <a:lnTo>
                  <a:pt x="486" y="286"/>
                </a:lnTo>
                <a:lnTo>
                  <a:pt x="508" y="272"/>
                </a:lnTo>
                <a:lnTo>
                  <a:pt x="502" y="258"/>
                </a:lnTo>
                <a:lnTo>
                  <a:pt x="502" y="258"/>
                </a:lnTo>
                <a:lnTo>
                  <a:pt x="490" y="238"/>
                </a:lnTo>
                <a:lnTo>
                  <a:pt x="474" y="218"/>
                </a:lnTo>
                <a:lnTo>
                  <a:pt x="464" y="208"/>
                </a:lnTo>
                <a:lnTo>
                  <a:pt x="444" y="224"/>
                </a:lnTo>
                <a:lnTo>
                  <a:pt x="418" y="208"/>
                </a:lnTo>
                <a:lnTo>
                  <a:pt x="426" y="182"/>
                </a:lnTo>
                <a:lnTo>
                  <a:pt x="412" y="178"/>
                </a:lnTo>
                <a:lnTo>
                  <a:pt x="412" y="178"/>
                </a:lnTo>
                <a:lnTo>
                  <a:pt x="388" y="170"/>
                </a:lnTo>
                <a:lnTo>
                  <a:pt x="362" y="168"/>
                </a:lnTo>
                <a:lnTo>
                  <a:pt x="348" y="168"/>
                </a:lnTo>
                <a:lnTo>
                  <a:pt x="346" y="194"/>
                </a:lnTo>
                <a:lnTo>
                  <a:pt x="316" y="200"/>
                </a:lnTo>
                <a:lnTo>
                  <a:pt x="302" y="178"/>
                </a:lnTo>
                <a:lnTo>
                  <a:pt x="290" y="184"/>
                </a:lnTo>
                <a:lnTo>
                  <a:pt x="290" y="184"/>
                </a:lnTo>
                <a:lnTo>
                  <a:pt x="268" y="196"/>
                </a:lnTo>
                <a:lnTo>
                  <a:pt x="248" y="212"/>
                </a:lnTo>
                <a:lnTo>
                  <a:pt x="238" y="222"/>
                </a:lnTo>
                <a:lnTo>
                  <a:pt x="254" y="242"/>
                </a:lnTo>
                <a:lnTo>
                  <a:pt x="238" y="268"/>
                </a:lnTo>
                <a:lnTo>
                  <a:pt x="212" y="260"/>
                </a:lnTo>
                <a:lnTo>
                  <a:pt x="208" y="274"/>
                </a:lnTo>
                <a:lnTo>
                  <a:pt x="208" y="274"/>
                </a:lnTo>
                <a:lnTo>
                  <a:pt x="202" y="298"/>
                </a:lnTo>
                <a:lnTo>
                  <a:pt x="198" y="322"/>
                </a:lnTo>
                <a:lnTo>
                  <a:pt x="198" y="338"/>
                </a:lnTo>
                <a:lnTo>
                  <a:pt x="224" y="340"/>
                </a:lnTo>
                <a:lnTo>
                  <a:pt x="230" y="370"/>
                </a:lnTo>
                <a:lnTo>
                  <a:pt x="208" y="382"/>
                </a:lnTo>
                <a:lnTo>
                  <a:pt x="212" y="390"/>
                </a:lnTo>
                <a:lnTo>
                  <a:pt x="116" y="390"/>
                </a:lnTo>
                <a:lnTo>
                  <a:pt x="116" y="390"/>
                </a:lnTo>
                <a:lnTo>
                  <a:pt x="104" y="390"/>
                </a:lnTo>
                <a:lnTo>
                  <a:pt x="94" y="388"/>
                </a:lnTo>
                <a:lnTo>
                  <a:pt x="72" y="380"/>
                </a:lnTo>
                <a:lnTo>
                  <a:pt x="52" y="370"/>
                </a:lnTo>
                <a:lnTo>
                  <a:pt x="34" y="356"/>
                </a:lnTo>
                <a:lnTo>
                  <a:pt x="20" y="338"/>
                </a:lnTo>
                <a:lnTo>
                  <a:pt x="10" y="318"/>
                </a:lnTo>
                <a:lnTo>
                  <a:pt x="4" y="296"/>
                </a:lnTo>
                <a:lnTo>
                  <a:pt x="2" y="286"/>
                </a:lnTo>
                <a:lnTo>
                  <a:pt x="0" y="274"/>
                </a:lnTo>
                <a:lnTo>
                  <a:pt x="0" y="274"/>
                </a:lnTo>
                <a:lnTo>
                  <a:pt x="2" y="252"/>
                </a:lnTo>
                <a:lnTo>
                  <a:pt x="8" y="232"/>
                </a:lnTo>
                <a:lnTo>
                  <a:pt x="16" y="214"/>
                </a:lnTo>
                <a:lnTo>
                  <a:pt x="28" y="198"/>
                </a:lnTo>
                <a:lnTo>
                  <a:pt x="42" y="184"/>
                </a:lnTo>
                <a:lnTo>
                  <a:pt x="60" y="172"/>
                </a:lnTo>
                <a:lnTo>
                  <a:pt x="78" y="164"/>
                </a:lnTo>
                <a:lnTo>
                  <a:pt x="98" y="158"/>
                </a:lnTo>
                <a:lnTo>
                  <a:pt x="98" y="158"/>
                </a:lnTo>
                <a:lnTo>
                  <a:pt x="100" y="142"/>
                </a:lnTo>
                <a:lnTo>
                  <a:pt x="104" y="126"/>
                </a:lnTo>
                <a:lnTo>
                  <a:pt x="110" y="110"/>
                </a:lnTo>
                <a:lnTo>
                  <a:pt x="116" y="96"/>
                </a:lnTo>
                <a:lnTo>
                  <a:pt x="124" y="82"/>
                </a:lnTo>
                <a:lnTo>
                  <a:pt x="134" y="70"/>
                </a:lnTo>
                <a:lnTo>
                  <a:pt x="144" y="56"/>
                </a:lnTo>
                <a:lnTo>
                  <a:pt x="156" y="46"/>
                </a:lnTo>
                <a:lnTo>
                  <a:pt x="168" y="36"/>
                </a:lnTo>
                <a:lnTo>
                  <a:pt x="182" y="26"/>
                </a:lnTo>
                <a:lnTo>
                  <a:pt x="196" y="18"/>
                </a:lnTo>
                <a:lnTo>
                  <a:pt x="210" y="12"/>
                </a:lnTo>
                <a:lnTo>
                  <a:pt x="226" y="6"/>
                </a:lnTo>
                <a:lnTo>
                  <a:pt x="242" y="2"/>
                </a:lnTo>
                <a:lnTo>
                  <a:pt x="258" y="0"/>
                </a:lnTo>
                <a:lnTo>
                  <a:pt x="276" y="0"/>
                </a:lnTo>
                <a:lnTo>
                  <a:pt x="276" y="0"/>
                </a:lnTo>
                <a:close/>
                <a:moveTo>
                  <a:pt x="462" y="228"/>
                </a:moveTo>
                <a:lnTo>
                  <a:pt x="462" y="228"/>
                </a:lnTo>
                <a:lnTo>
                  <a:pt x="476" y="246"/>
                </a:lnTo>
                <a:lnTo>
                  <a:pt x="488" y="266"/>
                </a:lnTo>
                <a:lnTo>
                  <a:pt x="468" y="278"/>
                </a:lnTo>
                <a:lnTo>
                  <a:pt x="480" y="328"/>
                </a:lnTo>
                <a:lnTo>
                  <a:pt x="502" y="332"/>
                </a:lnTo>
                <a:lnTo>
                  <a:pt x="502" y="332"/>
                </a:lnTo>
                <a:lnTo>
                  <a:pt x="500" y="354"/>
                </a:lnTo>
                <a:lnTo>
                  <a:pt x="494" y="376"/>
                </a:lnTo>
                <a:lnTo>
                  <a:pt x="472" y="370"/>
                </a:lnTo>
                <a:lnTo>
                  <a:pt x="442" y="414"/>
                </a:lnTo>
                <a:lnTo>
                  <a:pt x="456" y="432"/>
                </a:lnTo>
                <a:lnTo>
                  <a:pt x="456" y="432"/>
                </a:lnTo>
                <a:lnTo>
                  <a:pt x="440" y="446"/>
                </a:lnTo>
                <a:lnTo>
                  <a:pt x="420" y="456"/>
                </a:lnTo>
                <a:lnTo>
                  <a:pt x="408" y="438"/>
                </a:lnTo>
                <a:lnTo>
                  <a:pt x="356" y="448"/>
                </a:lnTo>
                <a:lnTo>
                  <a:pt x="354" y="470"/>
                </a:lnTo>
                <a:lnTo>
                  <a:pt x="354" y="470"/>
                </a:lnTo>
                <a:lnTo>
                  <a:pt x="332" y="468"/>
                </a:lnTo>
                <a:lnTo>
                  <a:pt x="310" y="462"/>
                </a:lnTo>
                <a:lnTo>
                  <a:pt x="316" y="440"/>
                </a:lnTo>
                <a:lnTo>
                  <a:pt x="272" y="412"/>
                </a:lnTo>
                <a:lnTo>
                  <a:pt x="254" y="426"/>
                </a:lnTo>
                <a:lnTo>
                  <a:pt x="254" y="426"/>
                </a:lnTo>
                <a:lnTo>
                  <a:pt x="240" y="408"/>
                </a:lnTo>
                <a:lnTo>
                  <a:pt x="228" y="390"/>
                </a:lnTo>
                <a:lnTo>
                  <a:pt x="248" y="378"/>
                </a:lnTo>
                <a:lnTo>
                  <a:pt x="238" y="326"/>
                </a:lnTo>
                <a:lnTo>
                  <a:pt x="214" y="324"/>
                </a:lnTo>
                <a:lnTo>
                  <a:pt x="214" y="324"/>
                </a:lnTo>
                <a:lnTo>
                  <a:pt x="218" y="302"/>
                </a:lnTo>
                <a:lnTo>
                  <a:pt x="222" y="280"/>
                </a:lnTo>
                <a:lnTo>
                  <a:pt x="246" y="286"/>
                </a:lnTo>
                <a:lnTo>
                  <a:pt x="274" y="240"/>
                </a:lnTo>
                <a:lnTo>
                  <a:pt x="260" y="222"/>
                </a:lnTo>
                <a:lnTo>
                  <a:pt x="260" y="222"/>
                </a:lnTo>
                <a:lnTo>
                  <a:pt x="278" y="208"/>
                </a:lnTo>
                <a:lnTo>
                  <a:pt x="296" y="198"/>
                </a:lnTo>
                <a:lnTo>
                  <a:pt x="308" y="218"/>
                </a:lnTo>
                <a:lnTo>
                  <a:pt x="360" y="206"/>
                </a:lnTo>
                <a:lnTo>
                  <a:pt x="362" y="184"/>
                </a:lnTo>
                <a:lnTo>
                  <a:pt x="362" y="184"/>
                </a:lnTo>
                <a:lnTo>
                  <a:pt x="384" y="186"/>
                </a:lnTo>
                <a:lnTo>
                  <a:pt x="406" y="192"/>
                </a:lnTo>
                <a:lnTo>
                  <a:pt x="400" y="214"/>
                </a:lnTo>
                <a:lnTo>
                  <a:pt x="444" y="244"/>
                </a:lnTo>
                <a:lnTo>
                  <a:pt x="462" y="228"/>
                </a:lnTo>
                <a:lnTo>
                  <a:pt x="462" y="228"/>
                </a:lnTo>
                <a:close/>
                <a:moveTo>
                  <a:pt x="392" y="274"/>
                </a:moveTo>
                <a:lnTo>
                  <a:pt x="392" y="274"/>
                </a:lnTo>
                <a:lnTo>
                  <a:pt x="402" y="282"/>
                </a:lnTo>
                <a:lnTo>
                  <a:pt x="410" y="292"/>
                </a:lnTo>
                <a:lnTo>
                  <a:pt x="416" y="304"/>
                </a:lnTo>
                <a:lnTo>
                  <a:pt x="420" y="314"/>
                </a:lnTo>
                <a:lnTo>
                  <a:pt x="420" y="314"/>
                </a:lnTo>
                <a:lnTo>
                  <a:pt x="420" y="326"/>
                </a:lnTo>
                <a:lnTo>
                  <a:pt x="420" y="338"/>
                </a:lnTo>
                <a:lnTo>
                  <a:pt x="416" y="350"/>
                </a:lnTo>
                <a:lnTo>
                  <a:pt x="410" y="362"/>
                </a:lnTo>
                <a:lnTo>
                  <a:pt x="410" y="362"/>
                </a:lnTo>
                <a:lnTo>
                  <a:pt x="402" y="372"/>
                </a:lnTo>
                <a:lnTo>
                  <a:pt x="394" y="380"/>
                </a:lnTo>
                <a:lnTo>
                  <a:pt x="382" y="386"/>
                </a:lnTo>
                <a:lnTo>
                  <a:pt x="372" y="388"/>
                </a:lnTo>
                <a:lnTo>
                  <a:pt x="372" y="388"/>
                </a:lnTo>
                <a:lnTo>
                  <a:pt x="360" y="390"/>
                </a:lnTo>
                <a:lnTo>
                  <a:pt x="348" y="388"/>
                </a:lnTo>
                <a:lnTo>
                  <a:pt x="336" y="386"/>
                </a:lnTo>
                <a:lnTo>
                  <a:pt x="324" y="380"/>
                </a:lnTo>
                <a:lnTo>
                  <a:pt x="324" y="380"/>
                </a:lnTo>
                <a:lnTo>
                  <a:pt x="314" y="372"/>
                </a:lnTo>
                <a:lnTo>
                  <a:pt x="306" y="362"/>
                </a:lnTo>
                <a:lnTo>
                  <a:pt x="300" y="352"/>
                </a:lnTo>
                <a:lnTo>
                  <a:pt x="298" y="340"/>
                </a:lnTo>
                <a:lnTo>
                  <a:pt x="298" y="340"/>
                </a:lnTo>
                <a:lnTo>
                  <a:pt x="296" y="328"/>
                </a:lnTo>
                <a:lnTo>
                  <a:pt x="296" y="316"/>
                </a:lnTo>
                <a:lnTo>
                  <a:pt x="300" y="304"/>
                </a:lnTo>
                <a:lnTo>
                  <a:pt x="306" y="294"/>
                </a:lnTo>
                <a:lnTo>
                  <a:pt x="306" y="294"/>
                </a:lnTo>
                <a:lnTo>
                  <a:pt x="314" y="284"/>
                </a:lnTo>
                <a:lnTo>
                  <a:pt x="324" y="276"/>
                </a:lnTo>
                <a:lnTo>
                  <a:pt x="334" y="270"/>
                </a:lnTo>
                <a:lnTo>
                  <a:pt x="346" y="266"/>
                </a:lnTo>
                <a:lnTo>
                  <a:pt x="346" y="266"/>
                </a:lnTo>
                <a:lnTo>
                  <a:pt x="358" y="264"/>
                </a:lnTo>
                <a:lnTo>
                  <a:pt x="370" y="266"/>
                </a:lnTo>
                <a:lnTo>
                  <a:pt x="382" y="270"/>
                </a:lnTo>
                <a:lnTo>
                  <a:pt x="392" y="274"/>
                </a:lnTo>
                <a:lnTo>
                  <a:pt x="392" y="274"/>
                </a:lnTo>
                <a:close/>
                <a:moveTo>
                  <a:pt x="396" y="320"/>
                </a:moveTo>
                <a:lnTo>
                  <a:pt x="396" y="320"/>
                </a:lnTo>
                <a:lnTo>
                  <a:pt x="394" y="312"/>
                </a:lnTo>
                <a:lnTo>
                  <a:pt x="390" y="306"/>
                </a:lnTo>
                <a:lnTo>
                  <a:pt x="386" y="300"/>
                </a:lnTo>
                <a:lnTo>
                  <a:pt x="380" y="296"/>
                </a:lnTo>
                <a:lnTo>
                  <a:pt x="380" y="296"/>
                </a:lnTo>
                <a:lnTo>
                  <a:pt x="372" y="292"/>
                </a:lnTo>
                <a:lnTo>
                  <a:pt x="366" y="290"/>
                </a:lnTo>
                <a:lnTo>
                  <a:pt x="358" y="288"/>
                </a:lnTo>
                <a:lnTo>
                  <a:pt x="350" y="290"/>
                </a:lnTo>
                <a:lnTo>
                  <a:pt x="350" y="290"/>
                </a:lnTo>
                <a:lnTo>
                  <a:pt x="344" y="292"/>
                </a:lnTo>
                <a:lnTo>
                  <a:pt x="336" y="296"/>
                </a:lnTo>
                <a:lnTo>
                  <a:pt x="330" y="300"/>
                </a:lnTo>
                <a:lnTo>
                  <a:pt x="326" y="306"/>
                </a:lnTo>
                <a:lnTo>
                  <a:pt x="326" y="306"/>
                </a:lnTo>
                <a:lnTo>
                  <a:pt x="322" y="314"/>
                </a:lnTo>
                <a:lnTo>
                  <a:pt x="320" y="320"/>
                </a:lnTo>
                <a:lnTo>
                  <a:pt x="320" y="328"/>
                </a:lnTo>
                <a:lnTo>
                  <a:pt x="320" y="336"/>
                </a:lnTo>
                <a:lnTo>
                  <a:pt x="320" y="336"/>
                </a:lnTo>
                <a:lnTo>
                  <a:pt x="322" y="342"/>
                </a:lnTo>
                <a:lnTo>
                  <a:pt x="326" y="348"/>
                </a:lnTo>
                <a:lnTo>
                  <a:pt x="332" y="354"/>
                </a:lnTo>
                <a:lnTo>
                  <a:pt x="338" y="360"/>
                </a:lnTo>
                <a:lnTo>
                  <a:pt x="338" y="360"/>
                </a:lnTo>
                <a:lnTo>
                  <a:pt x="344" y="364"/>
                </a:lnTo>
                <a:lnTo>
                  <a:pt x="352" y="366"/>
                </a:lnTo>
                <a:lnTo>
                  <a:pt x="358" y="366"/>
                </a:lnTo>
                <a:lnTo>
                  <a:pt x="366" y="366"/>
                </a:lnTo>
                <a:lnTo>
                  <a:pt x="366" y="366"/>
                </a:lnTo>
                <a:lnTo>
                  <a:pt x="374" y="362"/>
                </a:lnTo>
                <a:lnTo>
                  <a:pt x="380" y="360"/>
                </a:lnTo>
                <a:lnTo>
                  <a:pt x="386" y="354"/>
                </a:lnTo>
                <a:lnTo>
                  <a:pt x="390" y="348"/>
                </a:lnTo>
                <a:lnTo>
                  <a:pt x="390" y="348"/>
                </a:lnTo>
                <a:lnTo>
                  <a:pt x="394" y="342"/>
                </a:lnTo>
                <a:lnTo>
                  <a:pt x="396" y="334"/>
                </a:lnTo>
                <a:lnTo>
                  <a:pt x="396" y="326"/>
                </a:lnTo>
                <a:lnTo>
                  <a:pt x="396" y="320"/>
                </a:lnTo>
                <a:lnTo>
                  <a:pt x="396" y="320"/>
                </a:lnTo>
                <a:close/>
                <a:moveTo>
                  <a:pt x="398" y="268"/>
                </a:moveTo>
                <a:lnTo>
                  <a:pt x="398" y="268"/>
                </a:lnTo>
                <a:lnTo>
                  <a:pt x="408" y="276"/>
                </a:lnTo>
                <a:lnTo>
                  <a:pt x="418" y="288"/>
                </a:lnTo>
                <a:lnTo>
                  <a:pt x="424" y="300"/>
                </a:lnTo>
                <a:lnTo>
                  <a:pt x="428" y="312"/>
                </a:lnTo>
                <a:lnTo>
                  <a:pt x="430" y="326"/>
                </a:lnTo>
                <a:lnTo>
                  <a:pt x="430" y="340"/>
                </a:lnTo>
                <a:lnTo>
                  <a:pt x="426" y="354"/>
                </a:lnTo>
                <a:lnTo>
                  <a:pt x="418" y="366"/>
                </a:lnTo>
                <a:lnTo>
                  <a:pt x="418" y="366"/>
                </a:lnTo>
                <a:lnTo>
                  <a:pt x="410" y="378"/>
                </a:lnTo>
                <a:lnTo>
                  <a:pt x="398" y="388"/>
                </a:lnTo>
                <a:lnTo>
                  <a:pt x="386" y="394"/>
                </a:lnTo>
                <a:lnTo>
                  <a:pt x="374" y="398"/>
                </a:lnTo>
                <a:lnTo>
                  <a:pt x="360" y="400"/>
                </a:lnTo>
                <a:lnTo>
                  <a:pt x="346" y="398"/>
                </a:lnTo>
                <a:lnTo>
                  <a:pt x="332" y="394"/>
                </a:lnTo>
                <a:lnTo>
                  <a:pt x="318" y="388"/>
                </a:lnTo>
                <a:lnTo>
                  <a:pt x="318" y="388"/>
                </a:lnTo>
                <a:lnTo>
                  <a:pt x="308" y="378"/>
                </a:lnTo>
                <a:lnTo>
                  <a:pt x="298" y="368"/>
                </a:lnTo>
                <a:lnTo>
                  <a:pt x="292" y="356"/>
                </a:lnTo>
                <a:lnTo>
                  <a:pt x="288" y="342"/>
                </a:lnTo>
                <a:lnTo>
                  <a:pt x="286" y="328"/>
                </a:lnTo>
                <a:lnTo>
                  <a:pt x="288" y="314"/>
                </a:lnTo>
                <a:lnTo>
                  <a:pt x="292" y="302"/>
                </a:lnTo>
                <a:lnTo>
                  <a:pt x="298" y="288"/>
                </a:lnTo>
                <a:lnTo>
                  <a:pt x="298" y="288"/>
                </a:lnTo>
                <a:lnTo>
                  <a:pt x="308" y="276"/>
                </a:lnTo>
                <a:lnTo>
                  <a:pt x="318" y="268"/>
                </a:lnTo>
                <a:lnTo>
                  <a:pt x="330" y="262"/>
                </a:lnTo>
                <a:lnTo>
                  <a:pt x="344" y="256"/>
                </a:lnTo>
                <a:lnTo>
                  <a:pt x="358" y="256"/>
                </a:lnTo>
                <a:lnTo>
                  <a:pt x="370" y="256"/>
                </a:lnTo>
                <a:lnTo>
                  <a:pt x="384" y="260"/>
                </a:lnTo>
                <a:lnTo>
                  <a:pt x="398" y="268"/>
                </a:lnTo>
                <a:lnTo>
                  <a:pt x="398" y="268"/>
                </a:lnTo>
                <a:close/>
              </a:path>
            </a:pathLst>
          </a:custGeom>
          <a:solidFill>
            <a:schemeClr val="bg2">
              <a:lumMod val="25000"/>
            </a:schemeClr>
          </a:solidFill>
          <a:ln w="9525">
            <a:noFill/>
            <a:round/>
            <a:headEnd/>
            <a:tailEnd/>
          </a:ln>
        </p:spPr>
        <p:txBody>
          <a:bodyPr vert="horz" wrap="square" lIns="91440" tIns="45720" rIns="91440" bIns="45720" numCol="1" anchor="t" anchorCtr="0" compatLnSpc="1">
            <a:prstTxWarp prst="textNoShape">
              <a:avLst/>
            </a:prstTxWarp>
          </a:bodyPr>
          <a:lstStyle/>
          <a:p>
            <a:pPr fontAlgn="ctr"/>
            <a:endParaRPr lang="en-US" altLang="zh-CN" sz="1200" dirty="0">
              <a:latin typeface="Huawei Sans" panose="020C0503030203020204" pitchFamily="34" charset="0"/>
              <a:ea typeface="方正兰亭黑简体" panose="02000000000000000000" pitchFamily="2" charset="-122"/>
            </a:endParaRPr>
          </a:p>
        </p:txBody>
      </p:sp>
      <p:sp>
        <p:nvSpPr>
          <p:cNvPr id="167" name="Freeform 14"/>
          <p:cNvSpPr>
            <a:spLocks noChangeAspect="1" noEditPoints="1"/>
          </p:cNvSpPr>
          <p:nvPr/>
        </p:nvSpPr>
        <p:spPr bwMode="gray">
          <a:xfrm>
            <a:off x="5346009" y="3443699"/>
            <a:ext cx="289647" cy="326351"/>
          </a:xfrm>
          <a:custGeom>
            <a:avLst/>
            <a:gdLst/>
            <a:ahLst/>
            <a:cxnLst>
              <a:cxn ang="0">
                <a:pos x="398" y="176"/>
              </a:cxn>
              <a:cxn ang="0">
                <a:pos x="174" y="400"/>
              </a:cxn>
              <a:cxn ang="0">
                <a:pos x="154" y="176"/>
              </a:cxn>
              <a:cxn ang="0">
                <a:pos x="422" y="200"/>
              </a:cxn>
              <a:cxn ang="0">
                <a:pos x="442" y="424"/>
              </a:cxn>
              <a:cxn ang="0">
                <a:pos x="210" y="442"/>
              </a:cxn>
              <a:cxn ang="0">
                <a:pos x="386" y="418"/>
              </a:cxn>
              <a:cxn ang="0">
                <a:pos x="416" y="380"/>
              </a:cxn>
              <a:cxn ang="0">
                <a:pos x="352" y="18"/>
              </a:cxn>
              <a:cxn ang="0">
                <a:pos x="446" y="110"/>
              </a:cxn>
              <a:cxn ang="0">
                <a:pos x="524" y="134"/>
              </a:cxn>
              <a:cxn ang="0">
                <a:pos x="580" y="208"/>
              </a:cxn>
              <a:cxn ang="0">
                <a:pos x="572" y="310"/>
              </a:cxn>
              <a:cxn ang="0">
                <a:pos x="502" y="264"/>
              </a:cxn>
              <a:cxn ang="0">
                <a:pos x="472" y="226"/>
              </a:cxn>
              <a:cxn ang="0">
                <a:pos x="454" y="198"/>
              </a:cxn>
              <a:cxn ang="0">
                <a:pos x="416" y="176"/>
              </a:cxn>
              <a:cxn ang="0">
                <a:pos x="392" y="140"/>
              </a:cxn>
              <a:cxn ang="0">
                <a:pos x="152" y="144"/>
              </a:cxn>
              <a:cxn ang="0">
                <a:pos x="136" y="380"/>
              </a:cxn>
              <a:cxn ang="0">
                <a:pos x="50" y="370"/>
              </a:cxn>
              <a:cxn ang="0">
                <a:pos x="0" y="274"/>
              </a:cxn>
              <a:cxn ang="0">
                <a:pos x="76" y="164"/>
              </a:cxn>
              <a:cxn ang="0">
                <a:pos x="124" y="82"/>
              </a:cxn>
              <a:cxn ang="0">
                <a:pos x="210" y="12"/>
              </a:cxn>
              <a:cxn ang="0">
                <a:pos x="464" y="244"/>
              </a:cxn>
              <a:cxn ang="0">
                <a:pos x="484" y="468"/>
              </a:cxn>
              <a:cxn ang="0">
                <a:pos x="252" y="486"/>
              </a:cxn>
              <a:cxn ang="0">
                <a:pos x="428" y="462"/>
              </a:cxn>
              <a:cxn ang="0">
                <a:pos x="460" y="424"/>
              </a:cxn>
              <a:cxn ang="0">
                <a:pos x="182" y="306"/>
              </a:cxn>
              <a:cxn ang="0">
                <a:pos x="200" y="244"/>
              </a:cxn>
              <a:cxn ang="0">
                <a:pos x="250" y="256"/>
              </a:cxn>
              <a:cxn ang="0">
                <a:pos x="272" y="248"/>
              </a:cxn>
              <a:cxn ang="0">
                <a:pos x="278" y="300"/>
              </a:cxn>
              <a:cxn ang="0">
                <a:pos x="250" y="300"/>
              </a:cxn>
              <a:cxn ang="0">
                <a:pos x="250" y="284"/>
              </a:cxn>
              <a:cxn ang="0">
                <a:pos x="268" y="292"/>
              </a:cxn>
              <a:cxn ang="0">
                <a:pos x="268" y="264"/>
              </a:cxn>
              <a:cxn ang="0">
                <a:pos x="250" y="268"/>
              </a:cxn>
              <a:cxn ang="0">
                <a:pos x="304" y="252"/>
              </a:cxn>
              <a:cxn ang="0">
                <a:pos x="330" y="254"/>
              </a:cxn>
              <a:cxn ang="0">
                <a:pos x="330" y="300"/>
              </a:cxn>
              <a:cxn ang="0">
                <a:pos x="302" y="328"/>
              </a:cxn>
              <a:cxn ang="0">
                <a:pos x="306" y="290"/>
              </a:cxn>
              <a:cxn ang="0">
                <a:pos x="320" y="292"/>
              </a:cxn>
              <a:cxn ang="0">
                <a:pos x="318" y="260"/>
              </a:cxn>
              <a:cxn ang="0">
                <a:pos x="302" y="276"/>
              </a:cxn>
              <a:cxn ang="0">
                <a:pos x="358" y="296"/>
              </a:cxn>
              <a:cxn ang="0">
                <a:pos x="370" y="290"/>
              </a:cxn>
              <a:cxn ang="0">
                <a:pos x="346" y="278"/>
              </a:cxn>
              <a:cxn ang="0">
                <a:pos x="352" y="248"/>
              </a:cxn>
              <a:cxn ang="0">
                <a:pos x="382" y="262"/>
              </a:cxn>
              <a:cxn ang="0">
                <a:pos x="354" y="260"/>
              </a:cxn>
              <a:cxn ang="0">
                <a:pos x="374" y="274"/>
              </a:cxn>
              <a:cxn ang="0">
                <a:pos x="378" y="302"/>
              </a:cxn>
              <a:cxn ang="0">
                <a:pos x="346" y="304"/>
              </a:cxn>
            </a:cxnLst>
            <a:rect l="0" t="0" r="r" b="b"/>
            <a:pathLst>
              <a:path w="586" h="488">
                <a:moveTo>
                  <a:pt x="174" y="154"/>
                </a:moveTo>
                <a:lnTo>
                  <a:pt x="378" y="154"/>
                </a:lnTo>
                <a:lnTo>
                  <a:pt x="378" y="154"/>
                </a:lnTo>
                <a:lnTo>
                  <a:pt x="386" y="156"/>
                </a:lnTo>
                <a:lnTo>
                  <a:pt x="392" y="160"/>
                </a:lnTo>
                <a:lnTo>
                  <a:pt x="396" y="168"/>
                </a:lnTo>
                <a:lnTo>
                  <a:pt x="398" y="176"/>
                </a:lnTo>
                <a:lnTo>
                  <a:pt x="398" y="380"/>
                </a:lnTo>
                <a:lnTo>
                  <a:pt x="398" y="380"/>
                </a:lnTo>
                <a:lnTo>
                  <a:pt x="396" y="388"/>
                </a:lnTo>
                <a:lnTo>
                  <a:pt x="392" y="394"/>
                </a:lnTo>
                <a:lnTo>
                  <a:pt x="386" y="398"/>
                </a:lnTo>
                <a:lnTo>
                  <a:pt x="378" y="400"/>
                </a:lnTo>
                <a:lnTo>
                  <a:pt x="174" y="400"/>
                </a:lnTo>
                <a:lnTo>
                  <a:pt x="174" y="400"/>
                </a:lnTo>
                <a:lnTo>
                  <a:pt x="166" y="398"/>
                </a:lnTo>
                <a:lnTo>
                  <a:pt x="160" y="394"/>
                </a:lnTo>
                <a:lnTo>
                  <a:pt x="156" y="388"/>
                </a:lnTo>
                <a:lnTo>
                  <a:pt x="154" y="380"/>
                </a:lnTo>
                <a:lnTo>
                  <a:pt x="154" y="176"/>
                </a:lnTo>
                <a:lnTo>
                  <a:pt x="154" y="176"/>
                </a:lnTo>
                <a:lnTo>
                  <a:pt x="156" y="168"/>
                </a:lnTo>
                <a:lnTo>
                  <a:pt x="160" y="160"/>
                </a:lnTo>
                <a:lnTo>
                  <a:pt x="166" y="156"/>
                </a:lnTo>
                <a:lnTo>
                  <a:pt x="174" y="154"/>
                </a:lnTo>
                <a:lnTo>
                  <a:pt x="174" y="154"/>
                </a:lnTo>
                <a:close/>
                <a:moveTo>
                  <a:pt x="416" y="200"/>
                </a:moveTo>
                <a:lnTo>
                  <a:pt x="422" y="200"/>
                </a:lnTo>
                <a:lnTo>
                  <a:pt x="422" y="200"/>
                </a:lnTo>
                <a:lnTo>
                  <a:pt x="430" y="200"/>
                </a:lnTo>
                <a:lnTo>
                  <a:pt x="436" y="206"/>
                </a:lnTo>
                <a:lnTo>
                  <a:pt x="440" y="212"/>
                </a:lnTo>
                <a:lnTo>
                  <a:pt x="442" y="220"/>
                </a:lnTo>
                <a:lnTo>
                  <a:pt x="442" y="424"/>
                </a:lnTo>
                <a:lnTo>
                  <a:pt x="442" y="424"/>
                </a:lnTo>
                <a:lnTo>
                  <a:pt x="440" y="432"/>
                </a:lnTo>
                <a:lnTo>
                  <a:pt x="436" y="438"/>
                </a:lnTo>
                <a:lnTo>
                  <a:pt x="430" y="442"/>
                </a:lnTo>
                <a:lnTo>
                  <a:pt x="422" y="444"/>
                </a:lnTo>
                <a:lnTo>
                  <a:pt x="218" y="444"/>
                </a:lnTo>
                <a:lnTo>
                  <a:pt x="218" y="444"/>
                </a:lnTo>
                <a:lnTo>
                  <a:pt x="210" y="442"/>
                </a:lnTo>
                <a:lnTo>
                  <a:pt x="202" y="438"/>
                </a:lnTo>
                <a:lnTo>
                  <a:pt x="198" y="432"/>
                </a:lnTo>
                <a:lnTo>
                  <a:pt x="196" y="424"/>
                </a:lnTo>
                <a:lnTo>
                  <a:pt x="196" y="418"/>
                </a:lnTo>
                <a:lnTo>
                  <a:pt x="378" y="418"/>
                </a:lnTo>
                <a:lnTo>
                  <a:pt x="378" y="418"/>
                </a:lnTo>
                <a:lnTo>
                  <a:pt x="386" y="418"/>
                </a:lnTo>
                <a:lnTo>
                  <a:pt x="392" y="414"/>
                </a:lnTo>
                <a:lnTo>
                  <a:pt x="400" y="412"/>
                </a:lnTo>
                <a:lnTo>
                  <a:pt x="406" y="406"/>
                </a:lnTo>
                <a:lnTo>
                  <a:pt x="410" y="400"/>
                </a:lnTo>
                <a:lnTo>
                  <a:pt x="414" y="394"/>
                </a:lnTo>
                <a:lnTo>
                  <a:pt x="416" y="388"/>
                </a:lnTo>
                <a:lnTo>
                  <a:pt x="416" y="380"/>
                </a:lnTo>
                <a:lnTo>
                  <a:pt x="416" y="200"/>
                </a:lnTo>
                <a:lnTo>
                  <a:pt x="416" y="200"/>
                </a:lnTo>
                <a:close/>
                <a:moveTo>
                  <a:pt x="274" y="0"/>
                </a:moveTo>
                <a:lnTo>
                  <a:pt x="274" y="0"/>
                </a:lnTo>
                <a:lnTo>
                  <a:pt x="302" y="2"/>
                </a:lnTo>
                <a:lnTo>
                  <a:pt x="328" y="8"/>
                </a:lnTo>
                <a:lnTo>
                  <a:pt x="352" y="18"/>
                </a:lnTo>
                <a:lnTo>
                  <a:pt x="376" y="30"/>
                </a:lnTo>
                <a:lnTo>
                  <a:pt x="396" y="46"/>
                </a:lnTo>
                <a:lnTo>
                  <a:pt x="414" y="66"/>
                </a:lnTo>
                <a:lnTo>
                  <a:pt x="428" y="88"/>
                </a:lnTo>
                <a:lnTo>
                  <a:pt x="440" y="110"/>
                </a:lnTo>
                <a:lnTo>
                  <a:pt x="440" y="110"/>
                </a:lnTo>
                <a:lnTo>
                  <a:pt x="446" y="110"/>
                </a:lnTo>
                <a:lnTo>
                  <a:pt x="446" y="110"/>
                </a:lnTo>
                <a:lnTo>
                  <a:pt x="462" y="112"/>
                </a:lnTo>
                <a:lnTo>
                  <a:pt x="474" y="114"/>
                </a:lnTo>
                <a:lnTo>
                  <a:pt x="488" y="116"/>
                </a:lnTo>
                <a:lnTo>
                  <a:pt x="502" y="122"/>
                </a:lnTo>
                <a:lnTo>
                  <a:pt x="514" y="128"/>
                </a:lnTo>
                <a:lnTo>
                  <a:pt x="524" y="134"/>
                </a:lnTo>
                <a:lnTo>
                  <a:pt x="536" y="142"/>
                </a:lnTo>
                <a:lnTo>
                  <a:pt x="546" y="152"/>
                </a:lnTo>
                <a:lnTo>
                  <a:pt x="554" y="162"/>
                </a:lnTo>
                <a:lnTo>
                  <a:pt x="562" y="172"/>
                </a:lnTo>
                <a:lnTo>
                  <a:pt x="570" y="184"/>
                </a:lnTo>
                <a:lnTo>
                  <a:pt x="576" y="196"/>
                </a:lnTo>
                <a:lnTo>
                  <a:pt x="580" y="208"/>
                </a:lnTo>
                <a:lnTo>
                  <a:pt x="584" y="222"/>
                </a:lnTo>
                <a:lnTo>
                  <a:pt x="586" y="236"/>
                </a:lnTo>
                <a:lnTo>
                  <a:pt x="586" y="250"/>
                </a:lnTo>
                <a:lnTo>
                  <a:pt x="586" y="250"/>
                </a:lnTo>
                <a:lnTo>
                  <a:pt x="584" y="272"/>
                </a:lnTo>
                <a:lnTo>
                  <a:pt x="580" y="292"/>
                </a:lnTo>
                <a:lnTo>
                  <a:pt x="572" y="310"/>
                </a:lnTo>
                <a:lnTo>
                  <a:pt x="562" y="328"/>
                </a:lnTo>
                <a:lnTo>
                  <a:pt x="550" y="342"/>
                </a:lnTo>
                <a:lnTo>
                  <a:pt x="536" y="356"/>
                </a:lnTo>
                <a:lnTo>
                  <a:pt x="520" y="368"/>
                </a:lnTo>
                <a:lnTo>
                  <a:pt x="502" y="378"/>
                </a:lnTo>
                <a:lnTo>
                  <a:pt x="502" y="264"/>
                </a:lnTo>
                <a:lnTo>
                  <a:pt x="502" y="264"/>
                </a:lnTo>
                <a:lnTo>
                  <a:pt x="502" y="256"/>
                </a:lnTo>
                <a:lnTo>
                  <a:pt x="500" y="250"/>
                </a:lnTo>
                <a:lnTo>
                  <a:pt x="496" y="242"/>
                </a:lnTo>
                <a:lnTo>
                  <a:pt x="492" y="236"/>
                </a:lnTo>
                <a:lnTo>
                  <a:pt x="486" y="232"/>
                </a:lnTo>
                <a:lnTo>
                  <a:pt x="480" y="228"/>
                </a:lnTo>
                <a:lnTo>
                  <a:pt x="472" y="226"/>
                </a:lnTo>
                <a:lnTo>
                  <a:pt x="464" y="226"/>
                </a:lnTo>
                <a:lnTo>
                  <a:pt x="460" y="226"/>
                </a:lnTo>
                <a:lnTo>
                  <a:pt x="460" y="220"/>
                </a:lnTo>
                <a:lnTo>
                  <a:pt x="460" y="220"/>
                </a:lnTo>
                <a:lnTo>
                  <a:pt x="458" y="212"/>
                </a:lnTo>
                <a:lnTo>
                  <a:pt x="456" y="204"/>
                </a:lnTo>
                <a:lnTo>
                  <a:pt x="454" y="198"/>
                </a:lnTo>
                <a:lnTo>
                  <a:pt x="448" y="192"/>
                </a:lnTo>
                <a:lnTo>
                  <a:pt x="442" y="188"/>
                </a:lnTo>
                <a:lnTo>
                  <a:pt x="436" y="184"/>
                </a:lnTo>
                <a:lnTo>
                  <a:pt x="428" y="182"/>
                </a:lnTo>
                <a:lnTo>
                  <a:pt x="422" y="182"/>
                </a:lnTo>
                <a:lnTo>
                  <a:pt x="416" y="182"/>
                </a:lnTo>
                <a:lnTo>
                  <a:pt x="416" y="176"/>
                </a:lnTo>
                <a:lnTo>
                  <a:pt x="416" y="176"/>
                </a:lnTo>
                <a:lnTo>
                  <a:pt x="416" y="168"/>
                </a:lnTo>
                <a:lnTo>
                  <a:pt x="414" y="160"/>
                </a:lnTo>
                <a:lnTo>
                  <a:pt x="410" y="154"/>
                </a:lnTo>
                <a:lnTo>
                  <a:pt x="406" y="148"/>
                </a:lnTo>
                <a:lnTo>
                  <a:pt x="400" y="144"/>
                </a:lnTo>
                <a:lnTo>
                  <a:pt x="392" y="140"/>
                </a:lnTo>
                <a:lnTo>
                  <a:pt x="386" y="138"/>
                </a:lnTo>
                <a:lnTo>
                  <a:pt x="378" y="136"/>
                </a:lnTo>
                <a:lnTo>
                  <a:pt x="174" y="136"/>
                </a:lnTo>
                <a:lnTo>
                  <a:pt x="174" y="136"/>
                </a:lnTo>
                <a:lnTo>
                  <a:pt x="166" y="138"/>
                </a:lnTo>
                <a:lnTo>
                  <a:pt x="158" y="140"/>
                </a:lnTo>
                <a:lnTo>
                  <a:pt x="152" y="144"/>
                </a:lnTo>
                <a:lnTo>
                  <a:pt x="146" y="148"/>
                </a:lnTo>
                <a:lnTo>
                  <a:pt x="142" y="154"/>
                </a:lnTo>
                <a:lnTo>
                  <a:pt x="138" y="160"/>
                </a:lnTo>
                <a:lnTo>
                  <a:pt x="136" y="168"/>
                </a:lnTo>
                <a:lnTo>
                  <a:pt x="136" y="176"/>
                </a:lnTo>
                <a:lnTo>
                  <a:pt x="136" y="380"/>
                </a:lnTo>
                <a:lnTo>
                  <a:pt x="136" y="380"/>
                </a:lnTo>
                <a:lnTo>
                  <a:pt x="136" y="390"/>
                </a:lnTo>
                <a:lnTo>
                  <a:pt x="116" y="390"/>
                </a:lnTo>
                <a:lnTo>
                  <a:pt x="116" y="390"/>
                </a:lnTo>
                <a:lnTo>
                  <a:pt x="104" y="388"/>
                </a:lnTo>
                <a:lnTo>
                  <a:pt x="92" y="388"/>
                </a:lnTo>
                <a:lnTo>
                  <a:pt x="70" y="380"/>
                </a:lnTo>
                <a:lnTo>
                  <a:pt x="50" y="370"/>
                </a:lnTo>
                <a:lnTo>
                  <a:pt x="34" y="356"/>
                </a:lnTo>
                <a:lnTo>
                  <a:pt x="20" y="338"/>
                </a:lnTo>
                <a:lnTo>
                  <a:pt x="8" y="318"/>
                </a:lnTo>
                <a:lnTo>
                  <a:pt x="2" y="296"/>
                </a:lnTo>
                <a:lnTo>
                  <a:pt x="0" y="286"/>
                </a:lnTo>
                <a:lnTo>
                  <a:pt x="0" y="274"/>
                </a:lnTo>
                <a:lnTo>
                  <a:pt x="0" y="274"/>
                </a:lnTo>
                <a:lnTo>
                  <a:pt x="2" y="252"/>
                </a:lnTo>
                <a:lnTo>
                  <a:pt x="6" y="232"/>
                </a:lnTo>
                <a:lnTo>
                  <a:pt x="16" y="214"/>
                </a:lnTo>
                <a:lnTo>
                  <a:pt x="28" y="198"/>
                </a:lnTo>
                <a:lnTo>
                  <a:pt x="42" y="184"/>
                </a:lnTo>
                <a:lnTo>
                  <a:pt x="58" y="172"/>
                </a:lnTo>
                <a:lnTo>
                  <a:pt x="76" y="164"/>
                </a:lnTo>
                <a:lnTo>
                  <a:pt x="96" y="158"/>
                </a:lnTo>
                <a:lnTo>
                  <a:pt x="96" y="158"/>
                </a:lnTo>
                <a:lnTo>
                  <a:pt x="100" y="142"/>
                </a:lnTo>
                <a:lnTo>
                  <a:pt x="104" y="126"/>
                </a:lnTo>
                <a:lnTo>
                  <a:pt x="108" y="110"/>
                </a:lnTo>
                <a:lnTo>
                  <a:pt x="116" y="96"/>
                </a:lnTo>
                <a:lnTo>
                  <a:pt x="124" y="82"/>
                </a:lnTo>
                <a:lnTo>
                  <a:pt x="132" y="68"/>
                </a:lnTo>
                <a:lnTo>
                  <a:pt x="144" y="56"/>
                </a:lnTo>
                <a:lnTo>
                  <a:pt x="154" y="46"/>
                </a:lnTo>
                <a:lnTo>
                  <a:pt x="166" y="36"/>
                </a:lnTo>
                <a:lnTo>
                  <a:pt x="180" y="26"/>
                </a:lnTo>
                <a:lnTo>
                  <a:pt x="194" y="18"/>
                </a:lnTo>
                <a:lnTo>
                  <a:pt x="210" y="12"/>
                </a:lnTo>
                <a:lnTo>
                  <a:pt x="224" y="6"/>
                </a:lnTo>
                <a:lnTo>
                  <a:pt x="240" y="2"/>
                </a:lnTo>
                <a:lnTo>
                  <a:pt x="258" y="0"/>
                </a:lnTo>
                <a:lnTo>
                  <a:pt x="274" y="0"/>
                </a:lnTo>
                <a:lnTo>
                  <a:pt x="274" y="0"/>
                </a:lnTo>
                <a:close/>
                <a:moveTo>
                  <a:pt x="460" y="244"/>
                </a:moveTo>
                <a:lnTo>
                  <a:pt x="464" y="244"/>
                </a:lnTo>
                <a:lnTo>
                  <a:pt x="464" y="244"/>
                </a:lnTo>
                <a:lnTo>
                  <a:pt x="472" y="246"/>
                </a:lnTo>
                <a:lnTo>
                  <a:pt x="478" y="250"/>
                </a:lnTo>
                <a:lnTo>
                  <a:pt x="484" y="256"/>
                </a:lnTo>
                <a:lnTo>
                  <a:pt x="484" y="264"/>
                </a:lnTo>
                <a:lnTo>
                  <a:pt x="484" y="468"/>
                </a:lnTo>
                <a:lnTo>
                  <a:pt x="484" y="468"/>
                </a:lnTo>
                <a:lnTo>
                  <a:pt x="484" y="476"/>
                </a:lnTo>
                <a:lnTo>
                  <a:pt x="478" y="482"/>
                </a:lnTo>
                <a:lnTo>
                  <a:pt x="472" y="486"/>
                </a:lnTo>
                <a:lnTo>
                  <a:pt x="464" y="488"/>
                </a:lnTo>
                <a:lnTo>
                  <a:pt x="260" y="488"/>
                </a:lnTo>
                <a:lnTo>
                  <a:pt x="260" y="488"/>
                </a:lnTo>
                <a:lnTo>
                  <a:pt x="252" y="486"/>
                </a:lnTo>
                <a:lnTo>
                  <a:pt x="246" y="482"/>
                </a:lnTo>
                <a:lnTo>
                  <a:pt x="242" y="476"/>
                </a:lnTo>
                <a:lnTo>
                  <a:pt x="240" y="468"/>
                </a:lnTo>
                <a:lnTo>
                  <a:pt x="240" y="462"/>
                </a:lnTo>
                <a:lnTo>
                  <a:pt x="422" y="462"/>
                </a:lnTo>
                <a:lnTo>
                  <a:pt x="422" y="462"/>
                </a:lnTo>
                <a:lnTo>
                  <a:pt x="428" y="462"/>
                </a:lnTo>
                <a:lnTo>
                  <a:pt x="436" y="460"/>
                </a:lnTo>
                <a:lnTo>
                  <a:pt x="442" y="456"/>
                </a:lnTo>
                <a:lnTo>
                  <a:pt x="448" y="450"/>
                </a:lnTo>
                <a:lnTo>
                  <a:pt x="454" y="446"/>
                </a:lnTo>
                <a:lnTo>
                  <a:pt x="456" y="438"/>
                </a:lnTo>
                <a:lnTo>
                  <a:pt x="458" y="432"/>
                </a:lnTo>
                <a:lnTo>
                  <a:pt x="460" y="424"/>
                </a:lnTo>
                <a:lnTo>
                  <a:pt x="460" y="244"/>
                </a:lnTo>
                <a:lnTo>
                  <a:pt x="460" y="244"/>
                </a:lnTo>
                <a:close/>
                <a:moveTo>
                  <a:pt x="234" y="306"/>
                </a:moveTo>
                <a:lnTo>
                  <a:pt x="220" y="306"/>
                </a:lnTo>
                <a:lnTo>
                  <a:pt x="214" y="288"/>
                </a:lnTo>
                <a:lnTo>
                  <a:pt x="188" y="288"/>
                </a:lnTo>
                <a:lnTo>
                  <a:pt x="182" y="306"/>
                </a:lnTo>
                <a:lnTo>
                  <a:pt x="168" y="306"/>
                </a:lnTo>
                <a:lnTo>
                  <a:pt x="194" y="226"/>
                </a:lnTo>
                <a:lnTo>
                  <a:pt x="208" y="226"/>
                </a:lnTo>
                <a:lnTo>
                  <a:pt x="234" y="306"/>
                </a:lnTo>
                <a:lnTo>
                  <a:pt x="234" y="306"/>
                </a:lnTo>
                <a:close/>
                <a:moveTo>
                  <a:pt x="210" y="274"/>
                </a:moveTo>
                <a:lnTo>
                  <a:pt x="200" y="244"/>
                </a:lnTo>
                <a:lnTo>
                  <a:pt x="192" y="274"/>
                </a:lnTo>
                <a:lnTo>
                  <a:pt x="210" y="274"/>
                </a:lnTo>
                <a:lnTo>
                  <a:pt x="210" y="274"/>
                </a:lnTo>
                <a:close/>
                <a:moveTo>
                  <a:pt x="238" y="248"/>
                </a:moveTo>
                <a:lnTo>
                  <a:pt x="250" y="248"/>
                </a:lnTo>
                <a:lnTo>
                  <a:pt x="250" y="256"/>
                </a:lnTo>
                <a:lnTo>
                  <a:pt x="250" y="256"/>
                </a:lnTo>
                <a:lnTo>
                  <a:pt x="252" y="252"/>
                </a:lnTo>
                <a:lnTo>
                  <a:pt x="256" y="250"/>
                </a:lnTo>
                <a:lnTo>
                  <a:pt x="256" y="250"/>
                </a:lnTo>
                <a:lnTo>
                  <a:pt x="260" y="248"/>
                </a:lnTo>
                <a:lnTo>
                  <a:pt x="264" y="248"/>
                </a:lnTo>
                <a:lnTo>
                  <a:pt x="264" y="248"/>
                </a:lnTo>
                <a:lnTo>
                  <a:pt x="272" y="248"/>
                </a:lnTo>
                <a:lnTo>
                  <a:pt x="278" y="254"/>
                </a:lnTo>
                <a:lnTo>
                  <a:pt x="278" y="254"/>
                </a:lnTo>
                <a:lnTo>
                  <a:pt x="282" y="264"/>
                </a:lnTo>
                <a:lnTo>
                  <a:pt x="284" y="276"/>
                </a:lnTo>
                <a:lnTo>
                  <a:pt x="284" y="276"/>
                </a:lnTo>
                <a:lnTo>
                  <a:pt x="282" y="290"/>
                </a:lnTo>
                <a:lnTo>
                  <a:pt x="278" y="300"/>
                </a:lnTo>
                <a:lnTo>
                  <a:pt x="278" y="300"/>
                </a:lnTo>
                <a:lnTo>
                  <a:pt x="272" y="306"/>
                </a:lnTo>
                <a:lnTo>
                  <a:pt x="264" y="308"/>
                </a:lnTo>
                <a:lnTo>
                  <a:pt x="264" y="308"/>
                </a:lnTo>
                <a:lnTo>
                  <a:pt x="256" y="306"/>
                </a:lnTo>
                <a:lnTo>
                  <a:pt x="256" y="306"/>
                </a:lnTo>
                <a:lnTo>
                  <a:pt x="250" y="300"/>
                </a:lnTo>
                <a:lnTo>
                  <a:pt x="250" y="328"/>
                </a:lnTo>
                <a:lnTo>
                  <a:pt x="238" y="328"/>
                </a:lnTo>
                <a:lnTo>
                  <a:pt x="238" y="248"/>
                </a:lnTo>
                <a:lnTo>
                  <a:pt x="238" y="248"/>
                </a:lnTo>
                <a:close/>
                <a:moveTo>
                  <a:pt x="250" y="276"/>
                </a:moveTo>
                <a:lnTo>
                  <a:pt x="250" y="276"/>
                </a:lnTo>
                <a:lnTo>
                  <a:pt x="250" y="284"/>
                </a:lnTo>
                <a:lnTo>
                  <a:pt x="254" y="290"/>
                </a:lnTo>
                <a:lnTo>
                  <a:pt x="254" y="290"/>
                </a:lnTo>
                <a:lnTo>
                  <a:pt x="256" y="294"/>
                </a:lnTo>
                <a:lnTo>
                  <a:pt x="260" y="296"/>
                </a:lnTo>
                <a:lnTo>
                  <a:pt x="260" y="296"/>
                </a:lnTo>
                <a:lnTo>
                  <a:pt x="264" y="294"/>
                </a:lnTo>
                <a:lnTo>
                  <a:pt x="268" y="292"/>
                </a:lnTo>
                <a:lnTo>
                  <a:pt x="268" y="292"/>
                </a:lnTo>
                <a:lnTo>
                  <a:pt x="270" y="286"/>
                </a:lnTo>
                <a:lnTo>
                  <a:pt x="272" y="278"/>
                </a:lnTo>
                <a:lnTo>
                  <a:pt x="272" y="278"/>
                </a:lnTo>
                <a:lnTo>
                  <a:pt x="270" y="270"/>
                </a:lnTo>
                <a:lnTo>
                  <a:pt x="268" y="264"/>
                </a:lnTo>
                <a:lnTo>
                  <a:pt x="268" y="264"/>
                </a:lnTo>
                <a:lnTo>
                  <a:pt x="264" y="260"/>
                </a:lnTo>
                <a:lnTo>
                  <a:pt x="260" y="260"/>
                </a:lnTo>
                <a:lnTo>
                  <a:pt x="260" y="260"/>
                </a:lnTo>
                <a:lnTo>
                  <a:pt x="256" y="260"/>
                </a:lnTo>
                <a:lnTo>
                  <a:pt x="254" y="264"/>
                </a:lnTo>
                <a:lnTo>
                  <a:pt x="254" y="264"/>
                </a:lnTo>
                <a:lnTo>
                  <a:pt x="250" y="268"/>
                </a:lnTo>
                <a:lnTo>
                  <a:pt x="250" y="276"/>
                </a:lnTo>
                <a:lnTo>
                  <a:pt x="250" y="276"/>
                </a:lnTo>
                <a:close/>
                <a:moveTo>
                  <a:pt x="290" y="248"/>
                </a:moveTo>
                <a:lnTo>
                  <a:pt x="302" y="248"/>
                </a:lnTo>
                <a:lnTo>
                  <a:pt x="302" y="256"/>
                </a:lnTo>
                <a:lnTo>
                  <a:pt x="302" y="256"/>
                </a:lnTo>
                <a:lnTo>
                  <a:pt x="304" y="252"/>
                </a:lnTo>
                <a:lnTo>
                  <a:pt x="308" y="250"/>
                </a:lnTo>
                <a:lnTo>
                  <a:pt x="308" y="250"/>
                </a:lnTo>
                <a:lnTo>
                  <a:pt x="312" y="248"/>
                </a:lnTo>
                <a:lnTo>
                  <a:pt x="316" y="248"/>
                </a:lnTo>
                <a:lnTo>
                  <a:pt x="316" y="248"/>
                </a:lnTo>
                <a:lnTo>
                  <a:pt x="324" y="248"/>
                </a:lnTo>
                <a:lnTo>
                  <a:pt x="330" y="254"/>
                </a:lnTo>
                <a:lnTo>
                  <a:pt x="330" y="254"/>
                </a:lnTo>
                <a:lnTo>
                  <a:pt x="336" y="264"/>
                </a:lnTo>
                <a:lnTo>
                  <a:pt x="336" y="276"/>
                </a:lnTo>
                <a:lnTo>
                  <a:pt x="336" y="276"/>
                </a:lnTo>
                <a:lnTo>
                  <a:pt x="336" y="290"/>
                </a:lnTo>
                <a:lnTo>
                  <a:pt x="330" y="300"/>
                </a:lnTo>
                <a:lnTo>
                  <a:pt x="330" y="300"/>
                </a:lnTo>
                <a:lnTo>
                  <a:pt x="324" y="306"/>
                </a:lnTo>
                <a:lnTo>
                  <a:pt x="316" y="308"/>
                </a:lnTo>
                <a:lnTo>
                  <a:pt x="316" y="308"/>
                </a:lnTo>
                <a:lnTo>
                  <a:pt x="310" y="306"/>
                </a:lnTo>
                <a:lnTo>
                  <a:pt x="310" y="306"/>
                </a:lnTo>
                <a:lnTo>
                  <a:pt x="302" y="300"/>
                </a:lnTo>
                <a:lnTo>
                  <a:pt x="302" y="328"/>
                </a:lnTo>
                <a:lnTo>
                  <a:pt x="290" y="328"/>
                </a:lnTo>
                <a:lnTo>
                  <a:pt x="290" y="248"/>
                </a:lnTo>
                <a:lnTo>
                  <a:pt x="290" y="248"/>
                </a:lnTo>
                <a:close/>
                <a:moveTo>
                  <a:pt x="302" y="276"/>
                </a:moveTo>
                <a:lnTo>
                  <a:pt x="302" y="276"/>
                </a:lnTo>
                <a:lnTo>
                  <a:pt x="304" y="284"/>
                </a:lnTo>
                <a:lnTo>
                  <a:pt x="306" y="290"/>
                </a:lnTo>
                <a:lnTo>
                  <a:pt x="306" y="290"/>
                </a:lnTo>
                <a:lnTo>
                  <a:pt x="310" y="294"/>
                </a:lnTo>
                <a:lnTo>
                  <a:pt x="314" y="296"/>
                </a:lnTo>
                <a:lnTo>
                  <a:pt x="314" y="296"/>
                </a:lnTo>
                <a:lnTo>
                  <a:pt x="318" y="294"/>
                </a:lnTo>
                <a:lnTo>
                  <a:pt x="320" y="292"/>
                </a:lnTo>
                <a:lnTo>
                  <a:pt x="320" y="292"/>
                </a:lnTo>
                <a:lnTo>
                  <a:pt x="324" y="286"/>
                </a:lnTo>
                <a:lnTo>
                  <a:pt x="324" y="278"/>
                </a:lnTo>
                <a:lnTo>
                  <a:pt x="324" y="278"/>
                </a:lnTo>
                <a:lnTo>
                  <a:pt x="324" y="270"/>
                </a:lnTo>
                <a:lnTo>
                  <a:pt x="320" y="264"/>
                </a:lnTo>
                <a:lnTo>
                  <a:pt x="320" y="264"/>
                </a:lnTo>
                <a:lnTo>
                  <a:pt x="318" y="260"/>
                </a:lnTo>
                <a:lnTo>
                  <a:pt x="314" y="260"/>
                </a:lnTo>
                <a:lnTo>
                  <a:pt x="314" y="260"/>
                </a:lnTo>
                <a:lnTo>
                  <a:pt x="310" y="260"/>
                </a:lnTo>
                <a:lnTo>
                  <a:pt x="306" y="264"/>
                </a:lnTo>
                <a:lnTo>
                  <a:pt x="306" y="264"/>
                </a:lnTo>
                <a:lnTo>
                  <a:pt x="304" y="268"/>
                </a:lnTo>
                <a:lnTo>
                  <a:pt x="302" y="276"/>
                </a:lnTo>
                <a:lnTo>
                  <a:pt x="302" y="276"/>
                </a:lnTo>
                <a:close/>
                <a:moveTo>
                  <a:pt x="338" y="290"/>
                </a:moveTo>
                <a:lnTo>
                  <a:pt x="352" y="288"/>
                </a:lnTo>
                <a:lnTo>
                  <a:pt x="352" y="288"/>
                </a:lnTo>
                <a:lnTo>
                  <a:pt x="352" y="292"/>
                </a:lnTo>
                <a:lnTo>
                  <a:pt x="354" y="294"/>
                </a:lnTo>
                <a:lnTo>
                  <a:pt x="358" y="296"/>
                </a:lnTo>
                <a:lnTo>
                  <a:pt x="362" y="296"/>
                </a:lnTo>
                <a:lnTo>
                  <a:pt x="362" y="296"/>
                </a:lnTo>
                <a:lnTo>
                  <a:pt x="368" y="294"/>
                </a:lnTo>
                <a:lnTo>
                  <a:pt x="368" y="294"/>
                </a:lnTo>
                <a:lnTo>
                  <a:pt x="370" y="292"/>
                </a:lnTo>
                <a:lnTo>
                  <a:pt x="370" y="290"/>
                </a:lnTo>
                <a:lnTo>
                  <a:pt x="370" y="290"/>
                </a:lnTo>
                <a:lnTo>
                  <a:pt x="370" y="288"/>
                </a:lnTo>
                <a:lnTo>
                  <a:pt x="370" y="288"/>
                </a:lnTo>
                <a:lnTo>
                  <a:pt x="366" y="286"/>
                </a:lnTo>
                <a:lnTo>
                  <a:pt x="366" y="286"/>
                </a:lnTo>
                <a:lnTo>
                  <a:pt x="352" y="282"/>
                </a:lnTo>
                <a:lnTo>
                  <a:pt x="346" y="278"/>
                </a:lnTo>
                <a:lnTo>
                  <a:pt x="346" y="278"/>
                </a:lnTo>
                <a:lnTo>
                  <a:pt x="342" y="272"/>
                </a:lnTo>
                <a:lnTo>
                  <a:pt x="340" y="264"/>
                </a:lnTo>
                <a:lnTo>
                  <a:pt x="340" y="264"/>
                </a:lnTo>
                <a:lnTo>
                  <a:pt x="342" y="258"/>
                </a:lnTo>
                <a:lnTo>
                  <a:pt x="346" y="252"/>
                </a:lnTo>
                <a:lnTo>
                  <a:pt x="346" y="252"/>
                </a:lnTo>
                <a:lnTo>
                  <a:pt x="352" y="248"/>
                </a:lnTo>
                <a:lnTo>
                  <a:pt x="360" y="248"/>
                </a:lnTo>
                <a:lnTo>
                  <a:pt x="360" y="248"/>
                </a:lnTo>
                <a:lnTo>
                  <a:pt x="368" y="248"/>
                </a:lnTo>
                <a:lnTo>
                  <a:pt x="374" y="250"/>
                </a:lnTo>
                <a:lnTo>
                  <a:pt x="374" y="250"/>
                </a:lnTo>
                <a:lnTo>
                  <a:pt x="380" y="256"/>
                </a:lnTo>
                <a:lnTo>
                  <a:pt x="382" y="262"/>
                </a:lnTo>
                <a:lnTo>
                  <a:pt x="370" y="266"/>
                </a:lnTo>
                <a:lnTo>
                  <a:pt x="370" y="266"/>
                </a:lnTo>
                <a:lnTo>
                  <a:pt x="366" y="260"/>
                </a:lnTo>
                <a:lnTo>
                  <a:pt x="360" y="258"/>
                </a:lnTo>
                <a:lnTo>
                  <a:pt x="360" y="258"/>
                </a:lnTo>
                <a:lnTo>
                  <a:pt x="354" y="260"/>
                </a:lnTo>
                <a:lnTo>
                  <a:pt x="354" y="260"/>
                </a:lnTo>
                <a:lnTo>
                  <a:pt x="352" y="262"/>
                </a:lnTo>
                <a:lnTo>
                  <a:pt x="352" y="262"/>
                </a:lnTo>
                <a:lnTo>
                  <a:pt x="354" y="266"/>
                </a:lnTo>
                <a:lnTo>
                  <a:pt x="354" y="266"/>
                </a:lnTo>
                <a:lnTo>
                  <a:pt x="366" y="270"/>
                </a:lnTo>
                <a:lnTo>
                  <a:pt x="366" y="270"/>
                </a:lnTo>
                <a:lnTo>
                  <a:pt x="374" y="274"/>
                </a:lnTo>
                <a:lnTo>
                  <a:pt x="380" y="278"/>
                </a:lnTo>
                <a:lnTo>
                  <a:pt x="380" y="278"/>
                </a:lnTo>
                <a:lnTo>
                  <a:pt x="382" y="282"/>
                </a:lnTo>
                <a:lnTo>
                  <a:pt x="384" y="288"/>
                </a:lnTo>
                <a:lnTo>
                  <a:pt x="384" y="288"/>
                </a:lnTo>
                <a:lnTo>
                  <a:pt x="382" y="296"/>
                </a:lnTo>
                <a:lnTo>
                  <a:pt x="378" y="302"/>
                </a:lnTo>
                <a:lnTo>
                  <a:pt x="378" y="302"/>
                </a:lnTo>
                <a:lnTo>
                  <a:pt x="370" y="306"/>
                </a:lnTo>
                <a:lnTo>
                  <a:pt x="362" y="308"/>
                </a:lnTo>
                <a:lnTo>
                  <a:pt x="362" y="308"/>
                </a:lnTo>
                <a:lnTo>
                  <a:pt x="354" y="306"/>
                </a:lnTo>
                <a:lnTo>
                  <a:pt x="346" y="304"/>
                </a:lnTo>
                <a:lnTo>
                  <a:pt x="346" y="304"/>
                </a:lnTo>
                <a:lnTo>
                  <a:pt x="342" y="298"/>
                </a:lnTo>
                <a:lnTo>
                  <a:pt x="338" y="290"/>
                </a:lnTo>
                <a:lnTo>
                  <a:pt x="338" y="290"/>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a:lstStyle>
          <a:p>
            <a:pPr fontAlgn="ctr"/>
            <a:endParaRPr lang="en-US" altLang="zh-CN" sz="1200" dirty="0">
              <a:latin typeface="Huawei Sans" panose="020C0503030203020204" pitchFamily="34" charset="0"/>
              <a:ea typeface="方正兰亭黑简体" panose="02000000000000000000" pitchFamily="2" charset="-122"/>
            </a:endParaRPr>
          </a:p>
        </p:txBody>
      </p:sp>
      <p:grpSp>
        <p:nvGrpSpPr>
          <p:cNvPr id="168" name="组合 167"/>
          <p:cNvGrpSpPr/>
          <p:nvPr/>
        </p:nvGrpSpPr>
        <p:grpSpPr bwMode="gray">
          <a:xfrm>
            <a:off x="5246538" y="2034580"/>
            <a:ext cx="244133" cy="294013"/>
            <a:chOff x="3626110" y="1051460"/>
            <a:chExt cx="614793" cy="494442"/>
          </a:xfrm>
          <a:noFill/>
        </p:grpSpPr>
        <p:sp>
          <p:nvSpPr>
            <p:cNvPr id="169" name="Freeform 77"/>
            <p:cNvSpPr>
              <a:spLocks noEditPoints="1"/>
            </p:cNvSpPr>
            <p:nvPr/>
          </p:nvSpPr>
          <p:spPr bwMode="gray">
            <a:xfrm>
              <a:off x="3626110" y="1051460"/>
              <a:ext cx="614793" cy="494442"/>
            </a:xfrm>
            <a:custGeom>
              <a:avLst/>
              <a:gdLst/>
              <a:ahLst/>
              <a:cxnLst>
                <a:cxn ang="0">
                  <a:pos x="360" y="13"/>
                </a:cxn>
                <a:cxn ang="0">
                  <a:pos x="329" y="0"/>
                </a:cxn>
                <a:cxn ang="0">
                  <a:pos x="44" y="0"/>
                </a:cxn>
                <a:cxn ang="0">
                  <a:pos x="13" y="13"/>
                </a:cxn>
                <a:cxn ang="0">
                  <a:pos x="5" y="26"/>
                </a:cxn>
                <a:cxn ang="0">
                  <a:pos x="0" y="264"/>
                </a:cxn>
                <a:cxn ang="0">
                  <a:pos x="5" y="282"/>
                </a:cxn>
                <a:cxn ang="0">
                  <a:pos x="13" y="295"/>
                </a:cxn>
                <a:cxn ang="0">
                  <a:pos x="44" y="308"/>
                </a:cxn>
                <a:cxn ang="0">
                  <a:pos x="329" y="308"/>
                </a:cxn>
                <a:cxn ang="0">
                  <a:pos x="360" y="295"/>
                </a:cxn>
                <a:cxn ang="0">
                  <a:pos x="368" y="282"/>
                </a:cxn>
                <a:cxn ang="0">
                  <a:pos x="373" y="39"/>
                </a:cxn>
                <a:cxn ang="0">
                  <a:pos x="368" y="26"/>
                </a:cxn>
                <a:cxn ang="0">
                  <a:pos x="360" y="13"/>
                </a:cxn>
                <a:cxn ang="0">
                  <a:pos x="351" y="264"/>
                </a:cxn>
                <a:cxn ang="0">
                  <a:pos x="347" y="282"/>
                </a:cxn>
                <a:cxn ang="0">
                  <a:pos x="338" y="286"/>
                </a:cxn>
                <a:cxn ang="0">
                  <a:pos x="44" y="286"/>
                </a:cxn>
                <a:cxn ang="0">
                  <a:pos x="35" y="286"/>
                </a:cxn>
                <a:cxn ang="0">
                  <a:pos x="26" y="282"/>
                </a:cxn>
                <a:cxn ang="0">
                  <a:pos x="22" y="264"/>
                </a:cxn>
                <a:cxn ang="0">
                  <a:pos x="22" y="39"/>
                </a:cxn>
                <a:cxn ang="0">
                  <a:pos x="26" y="26"/>
                </a:cxn>
                <a:cxn ang="0">
                  <a:pos x="35" y="22"/>
                </a:cxn>
                <a:cxn ang="0">
                  <a:pos x="329" y="22"/>
                </a:cxn>
                <a:cxn ang="0">
                  <a:pos x="338" y="22"/>
                </a:cxn>
                <a:cxn ang="0">
                  <a:pos x="347" y="26"/>
                </a:cxn>
                <a:cxn ang="0">
                  <a:pos x="351" y="39"/>
                </a:cxn>
                <a:cxn ang="0">
                  <a:pos x="360" y="312"/>
                </a:cxn>
                <a:cxn ang="0">
                  <a:pos x="18" y="312"/>
                </a:cxn>
                <a:cxn ang="0">
                  <a:pos x="9" y="316"/>
                </a:cxn>
                <a:cxn ang="0">
                  <a:pos x="5" y="394"/>
                </a:cxn>
                <a:cxn ang="0">
                  <a:pos x="9" y="403"/>
                </a:cxn>
                <a:cxn ang="0">
                  <a:pos x="18" y="407"/>
                </a:cxn>
                <a:cxn ang="0">
                  <a:pos x="360" y="407"/>
                </a:cxn>
                <a:cxn ang="0">
                  <a:pos x="368" y="403"/>
                </a:cxn>
                <a:cxn ang="0">
                  <a:pos x="368" y="325"/>
                </a:cxn>
                <a:cxn ang="0">
                  <a:pos x="368" y="316"/>
                </a:cxn>
                <a:cxn ang="0">
                  <a:pos x="360" y="312"/>
                </a:cxn>
                <a:cxn ang="0">
                  <a:pos x="347" y="385"/>
                </a:cxn>
                <a:cxn ang="0">
                  <a:pos x="26" y="333"/>
                </a:cxn>
                <a:cxn ang="0">
                  <a:pos x="347" y="385"/>
                </a:cxn>
                <a:cxn ang="0">
                  <a:pos x="204" y="377"/>
                </a:cxn>
                <a:cxn ang="0">
                  <a:pos x="213" y="372"/>
                </a:cxn>
                <a:cxn ang="0">
                  <a:pos x="217" y="368"/>
                </a:cxn>
                <a:cxn ang="0">
                  <a:pos x="217" y="355"/>
                </a:cxn>
                <a:cxn ang="0">
                  <a:pos x="213" y="346"/>
                </a:cxn>
                <a:cxn ang="0">
                  <a:pos x="44" y="346"/>
                </a:cxn>
                <a:cxn ang="0">
                  <a:pos x="39" y="346"/>
                </a:cxn>
                <a:cxn ang="0">
                  <a:pos x="35" y="355"/>
                </a:cxn>
                <a:cxn ang="0">
                  <a:pos x="35" y="368"/>
                </a:cxn>
                <a:cxn ang="0">
                  <a:pos x="39" y="372"/>
                </a:cxn>
                <a:cxn ang="0">
                  <a:pos x="44" y="377"/>
                </a:cxn>
              </a:cxnLst>
              <a:rect l="0" t="0" r="r" b="b"/>
              <a:pathLst>
                <a:path w="373" h="407">
                  <a:moveTo>
                    <a:pt x="360" y="13"/>
                  </a:moveTo>
                  <a:lnTo>
                    <a:pt x="360" y="13"/>
                  </a:lnTo>
                  <a:lnTo>
                    <a:pt x="347" y="5"/>
                  </a:lnTo>
                  <a:lnTo>
                    <a:pt x="329" y="0"/>
                  </a:lnTo>
                  <a:lnTo>
                    <a:pt x="44" y="0"/>
                  </a:lnTo>
                  <a:lnTo>
                    <a:pt x="44" y="0"/>
                  </a:lnTo>
                  <a:lnTo>
                    <a:pt x="26" y="5"/>
                  </a:lnTo>
                  <a:lnTo>
                    <a:pt x="13" y="13"/>
                  </a:lnTo>
                  <a:lnTo>
                    <a:pt x="13" y="13"/>
                  </a:lnTo>
                  <a:lnTo>
                    <a:pt x="5" y="26"/>
                  </a:lnTo>
                  <a:lnTo>
                    <a:pt x="0" y="39"/>
                  </a:lnTo>
                  <a:lnTo>
                    <a:pt x="0" y="264"/>
                  </a:lnTo>
                  <a:lnTo>
                    <a:pt x="0" y="264"/>
                  </a:lnTo>
                  <a:lnTo>
                    <a:pt x="5" y="282"/>
                  </a:lnTo>
                  <a:lnTo>
                    <a:pt x="13" y="295"/>
                  </a:lnTo>
                  <a:lnTo>
                    <a:pt x="13" y="295"/>
                  </a:lnTo>
                  <a:lnTo>
                    <a:pt x="26" y="303"/>
                  </a:lnTo>
                  <a:lnTo>
                    <a:pt x="44" y="308"/>
                  </a:lnTo>
                  <a:lnTo>
                    <a:pt x="329" y="308"/>
                  </a:lnTo>
                  <a:lnTo>
                    <a:pt x="329" y="308"/>
                  </a:lnTo>
                  <a:lnTo>
                    <a:pt x="347" y="303"/>
                  </a:lnTo>
                  <a:lnTo>
                    <a:pt x="360" y="295"/>
                  </a:lnTo>
                  <a:lnTo>
                    <a:pt x="360" y="295"/>
                  </a:lnTo>
                  <a:lnTo>
                    <a:pt x="368" y="282"/>
                  </a:lnTo>
                  <a:lnTo>
                    <a:pt x="373" y="264"/>
                  </a:lnTo>
                  <a:lnTo>
                    <a:pt x="373" y="39"/>
                  </a:lnTo>
                  <a:lnTo>
                    <a:pt x="373" y="39"/>
                  </a:lnTo>
                  <a:lnTo>
                    <a:pt x="368" y="26"/>
                  </a:lnTo>
                  <a:lnTo>
                    <a:pt x="360" y="13"/>
                  </a:lnTo>
                  <a:lnTo>
                    <a:pt x="360" y="13"/>
                  </a:lnTo>
                  <a:close/>
                  <a:moveTo>
                    <a:pt x="351" y="264"/>
                  </a:moveTo>
                  <a:lnTo>
                    <a:pt x="351" y="264"/>
                  </a:lnTo>
                  <a:lnTo>
                    <a:pt x="351" y="273"/>
                  </a:lnTo>
                  <a:lnTo>
                    <a:pt x="347" y="282"/>
                  </a:lnTo>
                  <a:lnTo>
                    <a:pt x="347" y="282"/>
                  </a:lnTo>
                  <a:lnTo>
                    <a:pt x="338" y="286"/>
                  </a:lnTo>
                  <a:lnTo>
                    <a:pt x="329" y="286"/>
                  </a:lnTo>
                  <a:lnTo>
                    <a:pt x="44" y="286"/>
                  </a:lnTo>
                  <a:lnTo>
                    <a:pt x="44" y="286"/>
                  </a:lnTo>
                  <a:lnTo>
                    <a:pt x="35" y="286"/>
                  </a:lnTo>
                  <a:lnTo>
                    <a:pt x="26" y="282"/>
                  </a:lnTo>
                  <a:lnTo>
                    <a:pt x="26" y="282"/>
                  </a:lnTo>
                  <a:lnTo>
                    <a:pt x="22" y="273"/>
                  </a:lnTo>
                  <a:lnTo>
                    <a:pt x="22" y="264"/>
                  </a:lnTo>
                  <a:lnTo>
                    <a:pt x="22" y="39"/>
                  </a:lnTo>
                  <a:lnTo>
                    <a:pt x="22" y="39"/>
                  </a:lnTo>
                  <a:lnTo>
                    <a:pt x="22" y="35"/>
                  </a:lnTo>
                  <a:lnTo>
                    <a:pt x="26" y="26"/>
                  </a:lnTo>
                  <a:lnTo>
                    <a:pt x="26" y="26"/>
                  </a:lnTo>
                  <a:lnTo>
                    <a:pt x="35" y="22"/>
                  </a:lnTo>
                  <a:lnTo>
                    <a:pt x="44" y="22"/>
                  </a:lnTo>
                  <a:lnTo>
                    <a:pt x="329" y="22"/>
                  </a:lnTo>
                  <a:lnTo>
                    <a:pt x="329" y="22"/>
                  </a:lnTo>
                  <a:lnTo>
                    <a:pt x="338" y="22"/>
                  </a:lnTo>
                  <a:lnTo>
                    <a:pt x="347" y="26"/>
                  </a:lnTo>
                  <a:lnTo>
                    <a:pt x="347" y="26"/>
                  </a:lnTo>
                  <a:lnTo>
                    <a:pt x="351" y="35"/>
                  </a:lnTo>
                  <a:lnTo>
                    <a:pt x="351" y="39"/>
                  </a:lnTo>
                  <a:lnTo>
                    <a:pt x="351" y="264"/>
                  </a:lnTo>
                  <a:close/>
                  <a:moveTo>
                    <a:pt x="360" y="312"/>
                  </a:moveTo>
                  <a:lnTo>
                    <a:pt x="18" y="312"/>
                  </a:lnTo>
                  <a:lnTo>
                    <a:pt x="18" y="312"/>
                  </a:lnTo>
                  <a:lnTo>
                    <a:pt x="9" y="316"/>
                  </a:lnTo>
                  <a:lnTo>
                    <a:pt x="9" y="316"/>
                  </a:lnTo>
                  <a:lnTo>
                    <a:pt x="5" y="325"/>
                  </a:lnTo>
                  <a:lnTo>
                    <a:pt x="5" y="394"/>
                  </a:lnTo>
                  <a:lnTo>
                    <a:pt x="5" y="394"/>
                  </a:lnTo>
                  <a:lnTo>
                    <a:pt x="9" y="403"/>
                  </a:lnTo>
                  <a:lnTo>
                    <a:pt x="9" y="403"/>
                  </a:lnTo>
                  <a:lnTo>
                    <a:pt x="18" y="407"/>
                  </a:lnTo>
                  <a:lnTo>
                    <a:pt x="360" y="407"/>
                  </a:lnTo>
                  <a:lnTo>
                    <a:pt x="360" y="407"/>
                  </a:lnTo>
                  <a:lnTo>
                    <a:pt x="368" y="403"/>
                  </a:lnTo>
                  <a:lnTo>
                    <a:pt x="368" y="403"/>
                  </a:lnTo>
                  <a:lnTo>
                    <a:pt x="368" y="394"/>
                  </a:lnTo>
                  <a:lnTo>
                    <a:pt x="368" y="325"/>
                  </a:lnTo>
                  <a:lnTo>
                    <a:pt x="368" y="325"/>
                  </a:lnTo>
                  <a:lnTo>
                    <a:pt x="368" y="316"/>
                  </a:lnTo>
                  <a:lnTo>
                    <a:pt x="368" y="316"/>
                  </a:lnTo>
                  <a:lnTo>
                    <a:pt x="360" y="312"/>
                  </a:lnTo>
                  <a:lnTo>
                    <a:pt x="360" y="312"/>
                  </a:lnTo>
                  <a:close/>
                  <a:moveTo>
                    <a:pt x="347" y="385"/>
                  </a:moveTo>
                  <a:lnTo>
                    <a:pt x="26" y="385"/>
                  </a:lnTo>
                  <a:lnTo>
                    <a:pt x="26" y="333"/>
                  </a:lnTo>
                  <a:lnTo>
                    <a:pt x="347" y="333"/>
                  </a:lnTo>
                  <a:lnTo>
                    <a:pt x="347" y="385"/>
                  </a:lnTo>
                  <a:close/>
                  <a:moveTo>
                    <a:pt x="44" y="377"/>
                  </a:moveTo>
                  <a:lnTo>
                    <a:pt x="204" y="377"/>
                  </a:lnTo>
                  <a:lnTo>
                    <a:pt x="204" y="377"/>
                  </a:lnTo>
                  <a:lnTo>
                    <a:pt x="213" y="372"/>
                  </a:lnTo>
                  <a:lnTo>
                    <a:pt x="213" y="372"/>
                  </a:lnTo>
                  <a:lnTo>
                    <a:pt x="217" y="368"/>
                  </a:lnTo>
                  <a:lnTo>
                    <a:pt x="217" y="355"/>
                  </a:lnTo>
                  <a:lnTo>
                    <a:pt x="217" y="355"/>
                  </a:lnTo>
                  <a:lnTo>
                    <a:pt x="213" y="346"/>
                  </a:lnTo>
                  <a:lnTo>
                    <a:pt x="213" y="346"/>
                  </a:lnTo>
                  <a:lnTo>
                    <a:pt x="204" y="346"/>
                  </a:lnTo>
                  <a:lnTo>
                    <a:pt x="44" y="346"/>
                  </a:lnTo>
                  <a:lnTo>
                    <a:pt x="44" y="346"/>
                  </a:lnTo>
                  <a:lnTo>
                    <a:pt x="39" y="346"/>
                  </a:lnTo>
                  <a:lnTo>
                    <a:pt x="39" y="346"/>
                  </a:lnTo>
                  <a:lnTo>
                    <a:pt x="35" y="355"/>
                  </a:lnTo>
                  <a:lnTo>
                    <a:pt x="35" y="368"/>
                  </a:lnTo>
                  <a:lnTo>
                    <a:pt x="35" y="368"/>
                  </a:lnTo>
                  <a:lnTo>
                    <a:pt x="39" y="372"/>
                  </a:lnTo>
                  <a:lnTo>
                    <a:pt x="39" y="372"/>
                  </a:lnTo>
                  <a:lnTo>
                    <a:pt x="44" y="377"/>
                  </a:lnTo>
                  <a:lnTo>
                    <a:pt x="44" y="377"/>
                  </a:lnTo>
                  <a:close/>
                </a:path>
              </a:pathLst>
            </a:custGeom>
            <a:grpFill/>
            <a:ln w="9525">
              <a:solidFill>
                <a:srgbClr val="666666"/>
              </a:solidFill>
              <a:round/>
              <a:headEnd/>
              <a:tailEnd/>
            </a:ln>
          </p:spPr>
          <p:txBody>
            <a:bodyPr vert="horz" wrap="square" lIns="91440" tIns="45720" rIns="91440" bIns="45720" numCol="1" anchor="t" anchorCtr="0" compatLnSpc="1">
              <a:prstTxWarp prst="textNoShape">
                <a:avLst/>
              </a:prstTxWarp>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200" b="0" i="0" u="none" strike="noStrike" kern="0" cap="none" spc="0" normalizeH="0" baseline="0" noProof="0" dirty="0">
                <a:ln>
                  <a:noFill/>
                </a:ln>
                <a:solidFill>
                  <a:srgbClr val="1D1D1A"/>
                </a:solidFill>
                <a:effectLst/>
                <a:uLnTx/>
                <a:uFillTx/>
                <a:latin typeface="Huawei Sans" panose="020C0503030203020204" pitchFamily="34" charset="0"/>
                <a:ea typeface="方正兰亭黑简体" panose="02000000000000000000" pitchFamily="2" charset="-122"/>
              </a:endParaRPr>
            </a:p>
          </p:txBody>
        </p:sp>
        <p:sp>
          <p:nvSpPr>
            <p:cNvPr id="170" name="Freeform 78"/>
            <p:cNvSpPr>
              <a:spLocks noEditPoints="1"/>
            </p:cNvSpPr>
            <p:nvPr/>
          </p:nvSpPr>
          <p:spPr bwMode="gray">
            <a:xfrm>
              <a:off x="3741483" y="1098839"/>
              <a:ext cx="384038" cy="279415"/>
            </a:xfrm>
            <a:custGeom>
              <a:avLst/>
              <a:gdLst/>
              <a:ahLst/>
              <a:cxnLst>
                <a:cxn ang="0">
                  <a:pos x="95" y="0"/>
                </a:cxn>
                <a:cxn ang="0">
                  <a:pos x="34" y="35"/>
                </a:cxn>
                <a:cxn ang="0">
                  <a:pos x="4" y="91"/>
                </a:cxn>
                <a:cxn ang="0">
                  <a:pos x="4" y="139"/>
                </a:cxn>
                <a:cxn ang="0">
                  <a:pos x="34" y="199"/>
                </a:cxn>
                <a:cxn ang="0">
                  <a:pos x="95" y="230"/>
                </a:cxn>
                <a:cxn ang="0">
                  <a:pos x="138" y="230"/>
                </a:cxn>
                <a:cxn ang="0">
                  <a:pos x="199" y="199"/>
                </a:cxn>
                <a:cxn ang="0">
                  <a:pos x="229" y="139"/>
                </a:cxn>
                <a:cxn ang="0">
                  <a:pos x="229" y="91"/>
                </a:cxn>
                <a:cxn ang="0">
                  <a:pos x="199" y="35"/>
                </a:cxn>
                <a:cxn ang="0">
                  <a:pos x="138" y="0"/>
                </a:cxn>
                <a:cxn ang="0">
                  <a:pos x="95" y="221"/>
                </a:cxn>
                <a:cxn ang="0">
                  <a:pos x="73" y="178"/>
                </a:cxn>
                <a:cxn ang="0">
                  <a:pos x="112" y="221"/>
                </a:cxn>
                <a:cxn ang="0">
                  <a:pos x="8" y="121"/>
                </a:cxn>
                <a:cxn ang="0">
                  <a:pos x="56" y="143"/>
                </a:cxn>
                <a:cxn ang="0">
                  <a:pos x="21" y="169"/>
                </a:cxn>
                <a:cxn ang="0">
                  <a:pos x="8" y="121"/>
                </a:cxn>
                <a:cxn ang="0">
                  <a:pos x="121" y="9"/>
                </a:cxn>
                <a:cxn ang="0">
                  <a:pos x="147" y="30"/>
                </a:cxn>
                <a:cxn ang="0">
                  <a:pos x="160" y="65"/>
                </a:cxn>
                <a:cxn ang="0">
                  <a:pos x="169" y="113"/>
                </a:cxn>
                <a:cxn ang="0">
                  <a:pos x="160" y="65"/>
                </a:cxn>
                <a:cxn ang="0">
                  <a:pos x="73" y="56"/>
                </a:cxn>
                <a:cxn ang="0">
                  <a:pos x="95" y="9"/>
                </a:cxn>
                <a:cxn ang="0">
                  <a:pos x="112" y="65"/>
                </a:cxn>
                <a:cxn ang="0">
                  <a:pos x="60" y="113"/>
                </a:cxn>
                <a:cxn ang="0">
                  <a:pos x="112" y="65"/>
                </a:cxn>
                <a:cxn ang="0">
                  <a:pos x="8" y="113"/>
                </a:cxn>
                <a:cxn ang="0">
                  <a:pos x="60" y="65"/>
                </a:cxn>
                <a:cxn ang="0">
                  <a:pos x="56" y="113"/>
                </a:cxn>
                <a:cxn ang="0">
                  <a:pos x="112" y="121"/>
                </a:cxn>
                <a:cxn ang="0">
                  <a:pos x="69" y="169"/>
                </a:cxn>
                <a:cxn ang="0">
                  <a:pos x="60" y="121"/>
                </a:cxn>
                <a:cxn ang="0">
                  <a:pos x="160" y="178"/>
                </a:cxn>
                <a:cxn ang="0">
                  <a:pos x="134" y="221"/>
                </a:cxn>
                <a:cxn ang="0">
                  <a:pos x="121" y="169"/>
                </a:cxn>
                <a:cxn ang="0">
                  <a:pos x="169" y="121"/>
                </a:cxn>
                <a:cxn ang="0">
                  <a:pos x="121" y="169"/>
                </a:cxn>
                <a:cxn ang="0">
                  <a:pos x="225" y="121"/>
                </a:cxn>
                <a:cxn ang="0">
                  <a:pos x="212" y="169"/>
                </a:cxn>
                <a:cxn ang="0">
                  <a:pos x="177" y="143"/>
                </a:cxn>
                <a:cxn ang="0">
                  <a:pos x="177" y="113"/>
                </a:cxn>
                <a:cxn ang="0">
                  <a:pos x="169" y="65"/>
                </a:cxn>
                <a:cxn ang="0">
                  <a:pos x="220" y="87"/>
                </a:cxn>
                <a:cxn ang="0">
                  <a:pos x="207" y="56"/>
                </a:cxn>
                <a:cxn ang="0">
                  <a:pos x="160" y="30"/>
                </a:cxn>
                <a:cxn ang="0">
                  <a:pos x="173" y="22"/>
                </a:cxn>
                <a:cxn ang="0">
                  <a:pos x="207" y="56"/>
                </a:cxn>
                <a:cxn ang="0">
                  <a:pos x="43" y="39"/>
                </a:cxn>
                <a:cxn ang="0">
                  <a:pos x="86" y="13"/>
                </a:cxn>
                <a:cxn ang="0">
                  <a:pos x="30" y="56"/>
                </a:cxn>
                <a:cxn ang="0">
                  <a:pos x="43" y="39"/>
                </a:cxn>
                <a:cxn ang="0">
                  <a:pos x="65" y="178"/>
                </a:cxn>
                <a:cxn ang="0">
                  <a:pos x="86" y="217"/>
                </a:cxn>
                <a:cxn ang="0">
                  <a:pos x="43" y="191"/>
                </a:cxn>
                <a:cxn ang="0">
                  <a:pos x="194" y="191"/>
                </a:cxn>
                <a:cxn ang="0">
                  <a:pos x="147" y="221"/>
                </a:cxn>
                <a:cxn ang="0">
                  <a:pos x="169" y="178"/>
                </a:cxn>
                <a:cxn ang="0">
                  <a:pos x="194" y="191"/>
                </a:cxn>
              </a:cxnLst>
              <a:rect l="0" t="0" r="r" b="b"/>
              <a:pathLst>
                <a:path w="233" h="230">
                  <a:moveTo>
                    <a:pt x="117" y="0"/>
                  </a:moveTo>
                  <a:lnTo>
                    <a:pt x="117" y="0"/>
                  </a:lnTo>
                  <a:lnTo>
                    <a:pt x="95" y="0"/>
                  </a:lnTo>
                  <a:lnTo>
                    <a:pt x="73" y="9"/>
                  </a:lnTo>
                  <a:lnTo>
                    <a:pt x="52" y="22"/>
                  </a:lnTo>
                  <a:lnTo>
                    <a:pt x="34" y="35"/>
                  </a:lnTo>
                  <a:lnTo>
                    <a:pt x="21" y="52"/>
                  </a:lnTo>
                  <a:lnTo>
                    <a:pt x="8" y="69"/>
                  </a:lnTo>
                  <a:lnTo>
                    <a:pt x="4" y="91"/>
                  </a:lnTo>
                  <a:lnTo>
                    <a:pt x="0" y="117"/>
                  </a:lnTo>
                  <a:lnTo>
                    <a:pt x="0" y="117"/>
                  </a:lnTo>
                  <a:lnTo>
                    <a:pt x="4" y="139"/>
                  </a:lnTo>
                  <a:lnTo>
                    <a:pt x="8" y="160"/>
                  </a:lnTo>
                  <a:lnTo>
                    <a:pt x="21" y="182"/>
                  </a:lnTo>
                  <a:lnTo>
                    <a:pt x="34" y="199"/>
                  </a:lnTo>
                  <a:lnTo>
                    <a:pt x="52" y="212"/>
                  </a:lnTo>
                  <a:lnTo>
                    <a:pt x="73" y="221"/>
                  </a:lnTo>
                  <a:lnTo>
                    <a:pt x="95" y="230"/>
                  </a:lnTo>
                  <a:lnTo>
                    <a:pt x="117" y="230"/>
                  </a:lnTo>
                  <a:lnTo>
                    <a:pt x="117" y="230"/>
                  </a:lnTo>
                  <a:lnTo>
                    <a:pt x="138" y="230"/>
                  </a:lnTo>
                  <a:lnTo>
                    <a:pt x="160" y="221"/>
                  </a:lnTo>
                  <a:lnTo>
                    <a:pt x="182" y="212"/>
                  </a:lnTo>
                  <a:lnTo>
                    <a:pt x="199" y="199"/>
                  </a:lnTo>
                  <a:lnTo>
                    <a:pt x="212" y="182"/>
                  </a:lnTo>
                  <a:lnTo>
                    <a:pt x="225" y="160"/>
                  </a:lnTo>
                  <a:lnTo>
                    <a:pt x="229" y="139"/>
                  </a:lnTo>
                  <a:lnTo>
                    <a:pt x="233" y="117"/>
                  </a:lnTo>
                  <a:lnTo>
                    <a:pt x="233" y="117"/>
                  </a:lnTo>
                  <a:lnTo>
                    <a:pt x="229" y="91"/>
                  </a:lnTo>
                  <a:lnTo>
                    <a:pt x="225" y="69"/>
                  </a:lnTo>
                  <a:lnTo>
                    <a:pt x="212" y="52"/>
                  </a:lnTo>
                  <a:lnTo>
                    <a:pt x="199" y="35"/>
                  </a:lnTo>
                  <a:lnTo>
                    <a:pt x="182" y="22"/>
                  </a:lnTo>
                  <a:lnTo>
                    <a:pt x="160" y="9"/>
                  </a:lnTo>
                  <a:lnTo>
                    <a:pt x="138" y="0"/>
                  </a:lnTo>
                  <a:lnTo>
                    <a:pt x="117" y="0"/>
                  </a:lnTo>
                  <a:lnTo>
                    <a:pt x="117" y="0"/>
                  </a:lnTo>
                  <a:close/>
                  <a:moveTo>
                    <a:pt x="95" y="221"/>
                  </a:moveTo>
                  <a:lnTo>
                    <a:pt x="95" y="221"/>
                  </a:lnTo>
                  <a:lnTo>
                    <a:pt x="82" y="199"/>
                  </a:lnTo>
                  <a:lnTo>
                    <a:pt x="73" y="178"/>
                  </a:lnTo>
                  <a:lnTo>
                    <a:pt x="112" y="178"/>
                  </a:lnTo>
                  <a:lnTo>
                    <a:pt x="112" y="221"/>
                  </a:lnTo>
                  <a:lnTo>
                    <a:pt x="112" y="221"/>
                  </a:lnTo>
                  <a:lnTo>
                    <a:pt x="95" y="221"/>
                  </a:lnTo>
                  <a:lnTo>
                    <a:pt x="95" y="221"/>
                  </a:lnTo>
                  <a:close/>
                  <a:moveTo>
                    <a:pt x="8" y="121"/>
                  </a:moveTo>
                  <a:lnTo>
                    <a:pt x="56" y="121"/>
                  </a:lnTo>
                  <a:lnTo>
                    <a:pt x="56" y="121"/>
                  </a:lnTo>
                  <a:lnTo>
                    <a:pt x="56" y="143"/>
                  </a:lnTo>
                  <a:lnTo>
                    <a:pt x="60" y="169"/>
                  </a:lnTo>
                  <a:lnTo>
                    <a:pt x="21" y="169"/>
                  </a:lnTo>
                  <a:lnTo>
                    <a:pt x="21" y="169"/>
                  </a:lnTo>
                  <a:lnTo>
                    <a:pt x="13" y="143"/>
                  </a:lnTo>
                  <a:lnTo>
                    <a:pt x="8" y="121"/>
                  </a:lnTo>
                  <a:lnTo>
                    <a:pt x="8" y="121"/>
                  </a:lnTo>
                  <a:close/>
                  <a:moveTo>
                    <a:pt x="121" y="56"/>
                  </a:moveTo>
                  <a:lnTo>
                    <a:pt x="121" y="9"/>
                  </a:lnTo>
                  <a:lnTo>
                    <a:pt x="121" y="9"/>
                  </a:lnTo>
                  <a:lnTo>
                    <a:pt x="134" y="9"/>
                  </a:lnTo>
                  <a:lnTo>
                    <a:pt x="134" y="9"/>
                  </a:lnTo>
                  <a:lnTo>
                    <a:pt x="147" y="30"/>
                  </a:lnTo>
                  <a:lnTo>
                    <a:pt x="160" y="56"/>
                  </a:lnTo>
                  <a:lnTo>
                    <a:pt x="121" y="56"/>
                  </a:lnTo>
                  <a:close/>
                  <a:moveTo>
                    <a:pt x="160" y="65"/>
                  </a:moveTo>
                  <a:lnTo>
                    <a:pt x="160" y="65"/>
                  </a:lnTo>
                  <a:lnTo>
                    <a:pt x="169" y="87"/>
                  </a:lnTo>
                  <a:lnTo>
                    <a:pt x="169" y="113"/>
                  </a:lnTo>
                  <a:lnTo>
                    <a:pt x="121" y="113"/>
                  </a:lnTo>
                  <a:lnTo>
                    <a:pt x="121" y="65"/>
                  </a:lnTo>
                  <a:lnTo>
                    <a:pt x="160" y="65"/>
                  </a:lnTo>
                  <a:close/>
                  <a:moveTo>
                    <a:pt x="112" y="56"/>
                  </a:moveTo>
                  <a:lnTo>
                    <a:pt x="73" y="56"/>
                  </a:lnTo>
                  <a:lnTo>
                    <a:pt x="73" y="56"/>
                  </a:lnTo>
                  <a:lnTo>
                    <a:pt x="82" y="30"/>
                  </a:lnTo>
                  <a:lnTo>
                    <a:pt x="95" y="9"/>
                  </a:lnTo>
                  <a:lnTo>
                    <a:pt x="95" y="9"/>
                  </a:lnTo>
                  <a:lnTo>
                    <a:pt x="112" y="9"/>
                  </a:lnTo>
                  <a:lnTo>
                    <a:pt x="112" y="56"/>
                  </a:lnTo>
                  <a:close/>
                  <a:moveTo>
                    <a:pt x="112" y="65"/>
                  </a:moveTo>
                  <a:lnTo>
                    <a:pt x="112" y="113"/>
                  </a:lnTo>
                  <a:lnTo>
                    <a:pt x="60" y="113"/>
                  </a:lnTo>
                  <a:lnTo>
                    <a:pt x="60" y="113"/>
                  </a:lnTo>
                  <a:lnTo>
                    <a:pt x="65" y="87"/>
                  </a:lnTo>
                  <a:lnTo>
                    <a:pt x="69" y="65"/>
                  </a:lnTo>
                  <a:lnTo>
                    <a:pt x="112" y="65"/>
                  </a:lnTo>
                  <a:close/>
                  <a:moveTo>
                    <a:pt x="56" y="113"/>
                  </a:moveTo>
                  <a:lnTo>
                    <a:pt x="8" y="113"/>
                  </a:lnTo>
                  <a:lnTo>
                    <a:pt x="8" y="113"/>
                  </a:lnTo>
                  <a:lnTo>
                    <a:pt x="13" y="87"/>
                  </a:lnTo>
                  <a:lnTo>
                    <a:pt x="21" y="65"/>
                  </a:lnTo>
                  <a:lnTo>
                    <a:pt x="60" y="65"/>
                  </a:lnTo>
                  <a:lnTo>
                    <a:pt x="60" y="65"/>
                  </a:lnTo>
                  <a:lnTo>
                    <a:pt x="56" y="87"/>
                  </a:lnTo>
                  <a:lnTo>
                    <a:pt x="56" y="113"/>
                  </a:lnTo>
                  <a:lnTo>
                    <a:pt x="56" y="113"/>
                  </a:lnTo>
                  <a:close/>
                  <a:moveTo>
                    <a:pt x="60" y="121"/>
                  </a:moveTo>
                  <a:lnTo>
                    <a:pt x="112" y="121"/>
                  </a:lnTo>
                  <a:lnTo>
                    <a:pt x="112" y="169"/>
                  </a:lnTo>
                  <a:lnTo>
                    <a:pt x="69" y="169"/>
                  </a:lnTo>
                  <a:lnTo>
                    <a:pt x="69" y="169"/>
                  </a:lnTo>
                  <a:lnTo>
                    <a:pt x="65" y="143"/>
                  </a:lnTo>
                  <a:lnTo>
                    <a:pt x="60" y="121"/>
                  </a:lnTo>
                  <a:lnTo>
                    <a:pt x="60" y="121"/>
                  </a:lnTo>
                  <a:close/>
                  <a:moveTo>
                    <a:pt x="121" y="178"/>
                  </a:moveTo>
                  <a:lnTo>
                    <a:pt x="160" y="178"/>
                  </a:lnTo>
                  <a:lnTo>
                    <a:pt x="160" y="178"/>
                  </a:lnTo>
                  <a:lnTo>
                    <a:pt x="147" y="199"/>
                  </a:lnTo>
                  <a:lnTo>
                    <a:pt x="134" y="221"/>
                  </a:lnTo>
                  <a:lnTo>
                    <a:pt x="134" y="221"/>
                  </a:lnTo>
                  <a:lnTo>
                    <a:pt x="121" y="221"/>
                  </a:lnTo>
                  <a:lnTo>
                    <a:pt x="121" y="178"/>
                  </a:lnTo>
                  <a:close/>
                  <a:moveTo>
                    <a:pt x="121" y="169"/>
                  </a:moveTo>
                  <a:lnTo>
                    <a:pt x="121" y="121"/>
                  </a:lnTo>
                  <a:lnTo>
                    <a:pt x="169" y="121"/>
                  </a:lnTo>
                  <a:lnTo>
                    <a:pt x="169" y="121"/>
                  </a:lnTo>
                  <a:lnTo>
                    <a:pt x="169" y="143"/>
                  </a:lnTo>
                  <a:lnTo>
                    <a:pt x="160" y="169"/>
                  </a:lnTo>
                  <a:lnTo>
                    <a:pt x="121" y="169"/>
                  </a:lnTo>
                  <a:close/>
                  <a:moveTo>
                    <a:pt x="177" y="121"/>
                  </a:moveTo>
                  <a:lnTo>
                    <a:pt x="225" y="121"/>
                  </a:lnTo>
                  <a:lnTo>
                    <a:pt x="225" y="121"/>
                  </a:lnTo>
                  <a:lnTo>
                    <a:pt x="220" y="147"/>
                  </a:lnTo>
                  <a:lnTo>
                    <a:pt x="212" y="169"/>
                  </a:lnTo>
                  <a:lnTo>
                    <a:pt x="212" y="169"/>
                  </a:lnTo>
                  <a:lnTo>
                    <a:pt x="169" y="169"/>
                  </a:lnTo>
                  <a:lnTo>
                    <a:pt x="169" y="169"/>
                  </a:lnTo>
                  <a:lnTo>
                    <a:pt x="177" y="143"/>
                  </a:lnTo>
                  <a:lnTo>
                    <a:pt x="177" y="121"/>
                  </a:lnTo>
                  <a:lnTo>
                    <a:pt x="177" y="121"/>
                  </a:lnTo>
                  <a:close/>
                  <a:moveTo>
                    <a:pt x="177" y="113"/>
                  </a:moveTo>
                  <a:lnTo>
                    <a:pt x="177" y="113"/>
                  </a:lnTo>
                  <a:lnTo>
                    <a:pt x="177" y="87"/>
                  </a:lnTo>
                  <a:lnTo>
                    <a:pt x="169" y="65"/>
                  </a:lnTo>
                  <a:lnTo>
                    <a:pt x="212" y="65"/>
                  </a:lnTo>
                  <a:lnTo>
                    <a:pt x="212" y="65"/>
                  </a:lnTo>
                  <a:lnTo>
                    <a:pt x="220" y="87"/>
                  </a:lnTo>
                  <a:lnTo>
                    <a:pt x="225" y="113"/>
                  </a:lnTo>
                  <a:lnTo>
                    <a:pt x="177" y="113"/>
                  </a:lnTo>
                  <a:close/>
                  <a:moveTo>
                    <a:pt x="207" y="56"/>
                  </a:moveTo>
                  <a:lnTo>
                    <a:pt x="169" y="56"/>
                  </a:lnTo>
                  <a:lnTo>
                    <a:pt x="169" y="56"/>
                  </a:lnTo>
                  <a:lnTo>
                    <a:pt x="160" y="30"/>
                  </a:lnTo>
                  <a:lnTo>
                    <a:pt x="147" y="13"/>
                  </a:lnTo>
                  <a:lnTo>
                    <a:pt x="147" y="13"/>
                  </a:lnTo>
                  <a:lnTo>
                    <a:pt x="173" y="22"/>
                  </a:lnTo>
                  <a:lnTo>
                    <a:pt x="194" y="39"/>
                  </a:lnTo>
                  <a:lnTo>
                    <a:pt x="194" y="39"/>
                  </a:lnTo>
                  <a:lnTo>
                    <a:pt x="207" y="56"/>
                  </a:lnTo>
                  <a:lnTo>
                    <a:pt x="207" y="56"/>
                  </a:lnTo>
                  <a:close/>
                  <a:moveTo>
                    <a:pt x="43" y="39"/>
                  </a:moveTo>
                  <a:lnTo>
                    <a:pt x="43" y="39"/>
                  </a:lnTo>
                  <a:lnTo>
                    <a:pt x="60" y="22"/>
                  </a:lnTo>
                  <a:lnTo>
                    <a:pt x="86" y="13"/>
                  </a:lnTo>
                  <a:lnTo>
                    <a:pt x="86" y="13"/>
                  </a:lnTo>
                  <a:lnTo>
                    <a:pt x="73" y="35"/>
                  </a:lnTo>
                  <a:lnTo>
                    <a:pt x="65" y="56"/>
                  </a:lnTo>
                  <a:lnTo>
                    <a:pt x="30" y="56"/>
                  </a:lnTo>
                  <a:lnTo>
                    <a:pt x="30" y="56"/>
                  </a:lnTo>
                  <a:lnTo>
                    <a:pt x="43" y="39"/>
                  </a:lnTo>
                  <a:lnTo>
                    <a:pt x="43" y="39"/>
                  </a:lnTo>
                  <a:close/>
                  <a:moveTo>
                    <a:pt x="30" y="178"/>
                  </a:moveTo>
                  <a:lnTo>
                    <a:pt x="65" y="178"/>
                  </a:lnTo>
                  <a:lnTo>
                    <a:pt x="65" y="178"/>
                  </a:lnTo>
                  <a:lnTo>
                    <a:pt x="73" y="199"/>
                  </a:lnTo>
                  <a:lnTo>
                    <a:pt x="86" y="217"/>
                  </a:lnTo>
                  <a:lnTo>
                    <a:pt x="86" y="217"/>
                  </a:lnTo>
                  <a:lnTo>
                    <a:pt x="60" y="208"/>
                  </a:lnTo>
                  <a:lnTo>
                    <a:pt x="43" y="191"/>
                  </a:lnTo>
                  <a:lnTo>
                    <a:pt x="43" y="191"/>
                  </a:lnTo>
                  <a:lnTo>
                    <a:pt x="30" y="178"/>
                  </a:lnTo>
                  <a:lnTo>
                    <a:pt x="30" y="178"/>
                  </a:lnTo>
                  <a:close/>
                  <a:moveTo>
                    <a:pt x="194" y="191"/>
                  </a:moveTo>
                  <a:lnTo>
                    <a:pt x="194" y="191"/>
                  </a:lnTo>
                  <a:lnTo>
                    <a:pt x="173" y="208"/>
                  </a:lnTo>
                  <a:lnTo>
                    <a:pt x="147" y="221"/>
                  </a:lnTo>
                  <a:lnTo>
                    <a:pt x="147" y="221"/>
                  </a:lnTo>
                  <a:lnTo>
                    <a:pt x="160" y="199"/>
                  </a:lnTo>
                  <a:lnTo>
                    <a:pt x="169" y="178"/>
                  </a:lnTo>
                  <a:lnTo>
                    <a:pt x="207" y="178"/>
                  </a:lnTo>
                  <a:lnTo>
                    <a:pt x="207" y="178"/>
                  </a:lnTo>
                  <a:lnTo>
                    <a:pt x="194" y="191"/>
                  </a:lnTo>
                  <a:lnTo>
                    <a:pt x="194" y="191"/>
                  </a:lnTo>
                  <a:close/>
                </a:path>
              </a:pathLst>
            </a:custGeom>
            <a:grpFill/>
            <a:ln w="9525">
              <a:solidFill>
                <a:srgbClr val="666666"/>
              </a:solidFill>
              <a:round/>
              <a:headEnd/>
              <a:tailEnd/>
            </a:ln>
          </p:spPr>
          <p:txBody>
            <a:bodyPr vert="horz" wrap="square" lIns="91440" tIns="45720" rIns="91440" bIns="45720" numCol="1" anchor="t" anchorCtr="0" compatLnSpc="1">
              <a:prstTxWarp prst="textNoShape">
                <a:avLst/>
              </a:prstTxWarp>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200" b="0" i="0" u="none" strike="noStrike" kern="0" cap="none" spc="0" normalizeH="0" baseline="0" noProof="0" dirty="0">
                <a:ln>
                  <a:noFill/>
                </a:ln>
                <a:solidFill>
                  <a:srgbClr val="1D1D1A"/>
                </a:solidFill>
                <a:effectLst/>
                <a:uLnTx/>
                <a:uFillTx/>
                <a:latin typeface="Huawei Sans" panose="020C0503030203020204" pitchFamily="34" charset="0"/>
                <a:ea typeface="方正兰亭黑简体" panose="02000000000000000000" pitchFamily="2" charset="-122"/>
              </a:endParaRPr>
            </a:p>
          </p:txBody>
        </p:sp>
      </p:grpSp>
      <p:sp>
        <p:nvSpPr>
          <p:cNvPr id="182" name="圆角矩形 181"/>
          <p:cNvSpPr/>
          <p:nvPr/>
        </p:nvSpPr>
        <p:spPr bwMode="gray">
          <a:xfrm>
            <a:off x="5009359" y="4674249"/>
            <a:ext cx="2819410" cy="474273"/>
          </a:xfrm>
          <a:prstGeom prst="roundRect">
            <a:avLst>
              <a:gd name="adj" fmla="val 3898"/>
            </a:avLst>
          </a:prstGeom>
          <a:noFill/>
          <a:ln w="3175" cap="flat" cmpd="sng" algn="ctr">
            <a:solidFill>
              <a:srgbClr val="666666"/>
            </a:solidFill>
            <a:prstDash val="lgDash"/>
            <a:round/>
            <a:headEnd type="none" w="med" len="med"/>
            <a:tailEnd type="none" w="med" len="med"/>
          </a:ln>
          <a:effectLst/>
        </p:spPr>
        <p:txBody>
          <a:bodyPr vert="horz" wrap="square" lIns="91436" tIns="45718" rIns="91436" bIns="45718" numCol="1" rtlCol="0" anchor="t" anchorCtr="0" compatLnSpc="1">
            <a:prstTxWarp prst="textNoShape">
              <a:avLst/>
            </a:prstTxWarp>
          </a:bodyPr>
          <a:lstStyle/>
          <a:p>
            <a:pPr marL="0" marR="0" lvl="0" indent="0" algn="ctr" defTabSz="801648" eaLnBrk="1" fontAlgn="ctr" latinLnBrk="0" hangingPunct="1">
              <a:lnSpc>
                <a:spcPct val="100000"/>
              </a:lnSpc>
              <a:spcBef>
                <a:spcPts val="0"/>
              </a:spcBef>
              <a:spcAft>
                <a:spcPts val="0"/>
              </a:spcAft>
              <a:buClrTx/>
              <a:buSzTx/>
              <a:buFontTx/>
              <a:buNone/>
              <a:tabLst/>
              <a:defRPr/>
            </a:pPr>
            <a:endParaRPr kumimoji="0" lang="en-US" sz="1200" b="1" i="0" u="none" strike="noStrike" kern="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sym typeface="Arial" panose="020B0604020202020204" pitchFamily="34" charset="0"/>
            </a:endParaRPr>
          </a:p>
        </p:txBody>
      </p:sp>
      <p:sp>
        <p:nvSpPr>
          <p:cNvPr id="184" name="矩形 183"/>
          <p:cNvSpPr/>
          <p:nvPr/>
        </p:nvSpPr>
        <p:spPr bwMode="gray">
          <a:xfrm>
            <a:off x="5390862" y="4829131"/>
            <a:ext cx="689159" cy="230832"/>
          </a:xfrm>
          <a:prstGeom prst="rect">
            <a:avLst/>
          </a:prstGeom>
        </p:spPr>
        <p:txBody>
          <a:bodyPr wrap="square">
            <a:spAutoFit/>
          </a:bodyPr>
          <a:lstStyle/>
          <a:p>
            <a:pPr algn="ctr" defTabSz="914478" fontAlgn="ctr">
              <a:spcBef>
                <a:spcPts val="0"/>
              </a:spcBef>
              <a:spcAft>
                <a:spcPts val="0"/>
              </a:spcAft>
              <a:buSzPct val="100000"/>
            </a:pPr>
            <a:r>
              <a:rPr lang="en-US" sz="900" dirty="0">
                <a:solidFill>
                  <a:srgbClr val="1D1D1A"/>
                </a:solidFill>
                <a:latin typeface="Huawei Sans" panose="020C0503030203020204" pitchFamily="34" charset="0"/>
              </a:rPr>
              <a:t>CPE</a:t>
            </a:r>
          </a:p>
        </p:txBody>
      </p:sp>
      <p:sp>
        <p:nvSpPr>
          <p:cNvPr id="186" name="矩形 185"/>
          <p:cNvSpPr/>
          <p:nvPr/>
        </p:nvSpPr>
        <p:spPr bwMode="gray">
          <a:xfrm>
            <a:off x="6208073" y="4839671"/>
            <a:ext cx="689159" cy="230832"/>
          </a:xfrm>
          <a:prstGeom prst="rect">
            <a:avLst/>
          </a:prstGeom>
        </p:spPr>
        <p:txBody>
          <a:bodyPr wrap="square">
            <a:spAutoFit/>
          </a:bodyPr>
          <a:lstStyle/>
          <a:p>
            <a:pPr algn="ctr" defTabSz="914478" fontAlgn="ctr">
              <a:spcBef>
                <a:spcPts val="0"/>
              </a:spcBef>
              <a:spcAft>
                <a:spcPts val="0"/>
              </a:spcAft>
              <a:buSzPct val="100000"/>
            </a:pPr>
            <a:r>
              <a:rPr lang="en-US" sz="900" dirty="0" err="1">
                <a:solidFill>
                  <a:srgbClr val="1D1D1A"/>
                </a:solidFill>
                <a:latin typeface="Huawei Sans" panose="020C0503030203020204" pitchFamily="34" charset="0"/>
              </a:rPr>
              <a:t>vCPE</a:t>
            </a:r>
            <a:endParaRPr lang="en-US" altLang="zh-CN" sz="900" dirty="0">
              <a:solidFill>
                <a:srgbClr val="1D1D1A"/>
              </a:solidFill>
              <a:latin typeface="Huawei Sans" panose="020C0503030203020204" pitchFamily="34" charset="0"/>
              <a:ea typeface="方正兰亭黑简体" panose="02000000000000000000" pitchFamily="2" charset="-122"/>
              <a:sym typeface="Calibri" pitchFamily="34" charset="0"/>
            </a:endParaRPr>
          </a:p>
        </p:txBody>
      </p:sp>
      <p:sp>
        <p:nvSpPr>
          <p:cNvPr id="187" name="Freeform 61"/>
          <p:cNvSpPr>
            <a:spLocks noEditPoints="1"/>
          </p:cNvSpPr>
          <p:nvPr/>
        </p:nvSpPr>
        <p:spPr bwMode="gray">
          <a:xfrm>
            <a:off x="5263659" y="4747813"/>
            <a:ext cx="250770" cy="284834"/>
          </a:xfrm>
          <a:custGeom>
            <a:avLst/>
            <a:gdLst/>
            <a:ahLst/>
            <a:cxnLst>
              <a:cxn ang="0">
                <a:pos x="867" y="56"/>
              </a:cxn>
              <a:cxn ang="0">
                <a:pos x="1039" y="220"/>
              </a:cxn>
              <a:cxn ang="0">
                <a:pos x="1106" y="455"/>
              </a:cxn>
              <a:cxn ang="0">
                <a:pos x="231" y="278"/>
              </a:cxn>
              <a:cxn ang="0">
                <a:pos x="379" y="91"/>
              </a:cxn>
              <a:cxn ang="0">
                <a:pos x="604" y="2"/>
              </a:cxn>
              <a:cxn ang="0">
                <a:pos x="16444" y="6441"/>
              </a:cxn>
              <a:cxn ang="0">
                <a:pos x="16889" y="6757"/>
              </a:cxn>
              <a:cxn ang="0">
                <a:pos x="17116" y="7260"/>
              </a:cxn>
              <a:cxn ang="0">
                <a:pos x="17065" y="10964"/>
              </a:cxn>
              <a:cxn ang="0">
                <a:pos x="16748" y="11409"/>
              </a:cxn>
              <a:cxn ang="0">
                <a:pos x="16245" y="11636"/>
              </a:cxn>
              <a:cxn ang="0">
                <a:pos x="684" y="11585"/>
              </a:cxn>
              <a:cxn ang="0">
                <a:pos x="239" y="11268"/>
              </a:cxn>
              <a:cxn ang="0">
                <a:pos x="12" y="10765"/>
              </a:cxn>
              <a:cxn ang="0">
                <a:pos x="63" y="7061"/>
              </a:cxn>
              <a:cxn ang="0">
                <a:pos x="380" y="6615"/>
              </a:cxn>
              <a:cxn ang="0">
                <a:pos x="883" y="6389"/>
              </a:cxn>
              <a:cxn ang="0">
                <a:pos x="2717" y="8367"/>
              </a:cxn>
              <a:cxn ang="0">
                <a:pos x="2981" y="8555"/>
              </a:cxn>
              <a:cxn ang="0">
                <a:pos x="3115" y="8853"/>
              </a:cxn>
              <a:cxn ang="0">
                <a:pos x="3073" y="9187"/>
              </a:cxn>
              <a:cxn ang="0">
                <a:pos x="2873" y="9442"/>
              </a:cxn>
              <a:cxn ang="0">
                <a:pos x="2567" y="9562"/>
              </a:cxn>
              <a:cxn ang="0">
                <a:pos x="2236" y="9504"/>
              </a:cxn>
              <a:cxn ang="0">
                <a:pos x="1992" y="9292"/>
              </a:cxn>
              <a:cxn ang="0">
                <a:pos x="1887" y="8980"/>
              </a:cxn>
              <a:cxn ang="0">
                <a:pos x="1961" y="8653"/>
              </a:cxn>
              <a:cxn ang="0">
                <a:pos x="2184" y="8419"/>
              </a:cxn>
              <a:cxn ang="0">
                <a:pos x="2504" y="8330"/>
              </a:cxn>
              <a:cxn ang="0">
                <a:pos x="5335" y="8405"/>
              </a:cxn>
              <a:cxn ang="0">
                <a:pos x="5569" y="8627"/>
              </a:cxn>
              <a:cxn ang="0">
                <a:pos x="5659" y="8947"/>
              </a:cxn>
              <a:cxn ang="0">
                <a:pos x="5569" y="9268"/>
              </a:cxn>
              <a:cxn ang="0">
                <a:pos x="5335" y="9491"/>
              </a:cxn>
              <a:cxn ang="0">
                <a:pos x="5009" y="9565"/>
              </a:cxn>
              <a:cxn ang="0">
                <a:pos x="4695" y="9460"/>
              </a:cxn>
              <a:cxn ang="0">
                <a:pos x="4484" y="9215"/>
              </a:cxn>
              <a:cxn ang="0">
                <a:pos x="4425" y="8884"/>
              </a:cxn>
              <a:cxn ang="0">
                <a:pos x="4545" y="8578"/>
              </a:cxn>
              <a:cxn ang="0">
                <a:pos x="4800" y="8378"/>
              </a:cxn>
              <a:cxn ang="0">
                <a:pos x="15111" y="8526"/>
              </a:cxn>
              <a:cxn ang="0">
                <a:pos x="15325" y="8597"/>
              </a:cxn>
              <a:cxn ang="0">
                <a:pos x="15470" y="8764"/>
              </a:cxn>
              <a:cxn ang="0">
                <a:pos x="15512" y="8969"/>
              </a:cxn>
              <a:cxn ang="0">
                <a:pos x="15440" y="9183"/>
              </a:cxn>
              <a:cxn ang="0">
                <a:pos x="15272" y="9329"/>
              </a:cxn>
              <a:cxn ang="0">
                <a:pos x="8366" y="9370"/>
              </a:cxn>
              <a:cxn ang="0">
                <a:pos x="8152" y="9298"/>
              </a:cxn>
              <a:cxn ang="0">
                <a:pos x="8007" y="9131"/>
              </a:cxn>
              <a:cxn ang="0">
                <a:pos x="7966" y="8926"/>
              </a:cxn>
              <a:cxn ang="0">
                <a:pos x="8037" y="8712"/>
              </a:cxn>
              <a:cxn ang="0">
                <a:pos x="8205" y="8566"/>
              </a:cxn>
              <a:cxn ang="0">
                <a:pos x="16696" y="1"/>
              </a:cxn>
              <a:cxn ang="0">
                <a:pos x="16927" y="78"/>
              </a:cxn>
              <a:cxn ang="0">
                <a:pos x="17083" y="258"/>
              </a:cxn>
              <a:cxn ang="0">
                <a:pos x="16217" y="5856"/>
              </a:cxn>
              <a:cxn ang="0">
                <a:pos x="16273" y="239"/>
              </a:cxn>
              <a:cxn ang="0">
                <a:pos x="16436" y="66"/>
              </a:cxn>
              <a:cxn ang="0">
                <a:pos x="16673" y="0"/>
              </a:cxn>
            </a:cxnLst>
            <a:rect l="0" t="0" r="r" b="b"/>
            <a:pathLst>
              <a:path w="17128" h="11648">
                <a:moveTo>
                  <a:pt x="651" y="0"/>
                </a:moveTo>
                <a:lnTo>
                  <a:pt x="674" y="1"/>
                </a:lnTo>
                <a:lnTo>
                  <a:pt x="697" y="2"/>
                </a:lnTo>
                <a:lnTo>
                  <a:pt x="719" y="5"/>
                </a:lnTo>
                <a:lnTo>
                  <a:pt x="742" y="10"/>
                </a:lnTo>
                <a:lnTo>
                  <a:pt x="764" y="14"/>
                </a:lnTo>
                <a:lnTo>
                  <a:pt x="786" y="20"/>
                </a:lnTo>
                <a:lnTo>
                  <a:pt x="807" y="28"/>
                </a:lnTo>
                <a:lnTo>
                  <a:pt x="827" y="36"/>
                </a:lnTo>
                <a:lnTo>
                  <a:pt x="848" y="45"/>
                </a:lnTo>
                <a:lnTo>
                  <a:pt x="867" y="56"/>
                </a:lnTo>
                <a:lnTo>
                  <a:pt x="886" y="66"/>
                </a:lnTo>
                <a:lnTo>
                  <a:pt x="905" y="78"/>
                </a:lnTo>
                <a:lnTo>
                  <a:pt x="923" y="91"/>
                </a:lnTo>
                <a:lnTo>
                  <a:pt x="940" y="104"/>
                </a:lnTo>
                <a:lnTo>
                  <a:pt x="956" y="119"/>
                </a:lnTo>
                <a:lnTo>
                  <a:pt x="972" y="134"/>
                </a:lnTo>
                <a:lnTo>
                  <a:pt x="987" y="150"/>
                </a:lnTo>
                <a:lnTo>
                  <a:pt x="1002" y="166"/>
                </a:lnTo>
                <a:lnTo>
                  <a:pt x="1015" y="183"/>
                </a:lnTo>
                <a:lnTo>
                  <a:pt x="1028" y="201"/>
                </a:lnTo>
                <a:lnTo>
                  <a:pt x="1039" y="220"/>
                </a:lnTo>
                <a:lnTo>
                  <a:pt x="1051" y="239"/>
                </a:lnTo>
                <a:lnTo>
                  <a:pt x="1061" y="258"/>
                </a:lnTo>
                <a:lnTo>
                  <a:pt x="1071" y="278"/>
                </a:lnTo>
                <a:lnTo>
                  <a:pt x="1078" y="300"/>
                </a:lnTo>
                <a:lnTo>
                  <a:pt x="1085" y="320"/>
                </a:lnTo>
                <a:lnTo>
                  <a:pt x="1092" y="342"/>
                </a:lnTo>
                <a:lnTo>
                  <a:pt x="1096" y="364"/>
                </a:lnTo>
                <a:lnTo>
                  <a:pt x="1100" y="387"/>
                </a:lnTo>
                <a:lnTo>
                  <a:pt x="1104" y="409"/>
                </a:lnTo>
                <a:lnTo>
                  <a:pt x="1106" y="433"/>
                </a:lnTo>
                <a:lnTo>
                  <a:pt x="1106" y="455"/>
                </a:lnTo>
                <a:lnTo>
                  <a:pt x="1106" y="5856"/>
                </a:lnTo>
                <a:lnTo>
                  <a:pt x="195" y="5856"/>
                </a:lnTo>
                <a:lnTo>
                  <a:pt x="195" y="455"/>
                </a:lnTo>
                <a:lnTo>
                  <a:pt x="196" y="433"/>
                </a:lnTo>
                <a:lnTo>
                  <a:pt x="198" y="409"/>
                </a:lnTo>
                <a:lnTo>
                  <a:pt x="200" y="387"/>
                </a:lnTo>
                <a:lnTo>
                  <a:pt x="204" y="364"/>
                </a:lnTo>
                <a:lnTo>
                  <a:pt x="210" y="342"/>
                </a:lnTo>
                <a:lnTo>
                  <a:pt x="215" y="320"/>
                </a:lnTo>
                <a:lnTo>
                  <a:pt x="223" y="300"/>
                </a:lnTo>
                <a:lnTo>
                  <a:pt x="231" y="278"/>
                </a:lnTo>
                <a:lnTo>
                  <a:pt x="240" y="258"/>
                </a:lnTo>
                <a:lnTo>
                  <a:pt x="250" y="239"/>
                </a:lnTo>
                <a:lnTo>
                  <a:pt x="261" y="220"/>
                </a:lnTo>
                <a:lnTo>
                  <a:pt x="273" y="201"/>
                </a:lnTo>
                <a:lnTo>
                  <a:pt x="286" y="183"/>
                </a:lnTo>
                <a:lnTo>
                  <a:pt x="300" y="166"/>
                </a:lnTo>
                <a:lnTo>
                  <a:pt x="314" y="150"/>
                </a:lnTo>
                <a:lnTo>
                  <a:pt x="329" y="134"/>
                </a:lnTo>
                <a:lnTo>
                  <a:pt x="345" y="119"/>
                </a:lnTo>
                <a:lnTo>
                  <a:pt x="361" y="104"/>
                </a:lnTo>
                <a:lnTo>
                  <a:pt x="379" y="91"/>
                </a:lnTo>
                <a:lnTo>
                  <a:pt x="396" y="78"/>
                </a:lnTo>
                <a:lnTo>
                  <a:pt x="415" y="66"/>
                </a:lnTo>
                <a:lnTo>
                  <a:pt x="434" y="56"/>
                </a:lnTo>
                <a:lnTo>
                  <a:pt x="454" y="45"/>
                </a:lnTo>
                <a:lnTo>
                  <a:pt x="474" y="36"/>
                </a:lnTo>
                <a:lnTo>
                  <a:pt x="495" y="28"/>
                </a:lnTo>
                <a:lnTo>
                  <a:pt x="516" y="20"/>
                </a:lnTo>
                <a:lnTo>
                  <a:pt x="537" y="14"/>
                </a:lnTo>
                <a:lnTo>
                  <a:pt x="559" y="10"/>
                </a:lnTo>
                <a:lnTo>
                  <a:pt x="581" y="5"/>
                </a:lnTo>
                <a:lnTo>
                  <a:pt x="604" y="2"/>
                </a:lnTo>
                <a:lnTo>
                  <a:pt x="627" y="1"/>
                </a:lnTo>
                <a:lnTo>
                  <a:pt x="651" y="0"/>
                </a:lnTo>
                <a:close/>
                <a:moveTo>
                  <a:pt x="1041" y="6378"/>
                </a:moveTo>
                <a:lnTo>
                  <a:pt x="16087" y="6378"/>
                </a:lnTo>
                <a:lnTo>
                  <a:pt x="16140" y="6379"/>
                </a:lnTo>
                <a:lnTo>
                  <a:pt x="16193" y="6383"/>
                </a:lnTo>
                <a:lnTo>
                  <a:pt x="16245" y="6389"/>
                </a:lnTo>
                <a:lnTo>
                  <a:pt x="16296" y="6398"/>
                </a:lnTo>
                <a:lnTo>
                  <a:pt x="16347" y="6410"/>
                </a:lnTo>
                <a:lnTo>
                  <a:pt x="16396" y="6425"/>
                </a:lnTo>
                <a:lnTo>
                  <a:pt x="16444" y="6441"/>
                </a:lnTo>
                <a:lnTo>
                  <a:pt x="16491" y="6459"/>
                </a:lnTo>
                <a:lnTo>
                  <a:pt x="16537" y="6480"/>
                </a:lnTo>
                <a:lnTo>
                  <a:pt x="16582" y="6503"/>
                </a:lnTo>
                <a:lnTo>
                  <a:pt x="16626" y="6529"/>
                </a:lnTo>
                <a:lnTo>
                  <a:pt x="16668" y="6555"/>
                </a:lnTo>
                <a:lnTo>
                  <a:pt x="16708" y="6584"/>
                </a:lnTo>
                <a:lnTo>
                  <a:pt x="16748" y="6615"/>
                </a:lnTo>
                <a:lnTo>
                  <a:pt x="16787" y="6649"/>
                </a:lnTo>
                <a:lnTo>
                  <a:pt x="16822" y="6683"/>
                </a:lnTo>
                <a:lnTo>
                  <a:pt x="16857" y="6719"/>
                </a:lnTo>
                <a:lnTo>
                  <a:pt x="16889" y="6757"/>
                </a:lnTo>
                <a:lnTo>
                  <a:pt x="16920" y="6796"/>
                </a:lnTo>
                <a:lnTo>
                  <a:pt x="16949" y="6837"/>
                </a:lnTo>
                <a:lnTo>
                  <a:pt x="16977" y="6880"/>
                </a:lnTo>
                <a:lnTo>
                  <a:pt x="17002" y="6923"/>
                </a:lnTo>
                <a:lnTo>
                  <a:pt x="17025" y="6968"/>
                </a:lnTo>
                <a:lnTo>
                  <a:pt x="17046" y="7014"/>
                </a:lnTo>
                <a:lnTo>
                  <a:pt x="17065" y="7062"/>
                </a:lnTo>
                <a:lnTo>
                  <a:pt x="17081" y="7110"/>
                </a:lnTo>
                <a:lnTo>
                  <a:pt x="17095" y="7159"/>
                </a:lnTo>
                <a:lnTo>
                  <a:pt x="17107" y="7210"/>
                </a:lnTo>
                <a:lnTo>
                  <a:pt x="17116" y="7260"/>
                </a:lnTo>
                <a:lnTo>
                  <a:pt x="17123" y="7312"/>
                </a:lnTo>
                <a:lnTo>
                  <a:pt x="17127" y="7365"/>
                </a:lnTo>
                <a:lnTo>
                  <a:pt x="17128" y="7418"/>
                </a:lnTo>
                <a:lnTo>
                  <a:pt x="17128" y="10607"/>
                </a:lnTo>
                <a:lnTo>
                  <a:pt x="17127" y="10661"/>
                </a:lnTo>
                <a:lnTo>
                  <a:pt x="17123" y="10713"/>
                </a:lnTo>
                <a:lnTo>
                  <a:pt x="17116" y="10765"/>
                </a:lnTo>
                <a:lnTo>
                  <a:pt x="17107" y="10816"/>
                </a:lnTo>
                <a:lnTo>
                  <a:pt x="17095" y="10866"/>
                </a:lnTo>
                <a:lnTo>
                  <a:pt x="17081" y="10916"/>
                </a:lnTo>
                <a:lnTo>
                  <a:pt x="17065" y="10964"/>
                </a:lnTo>
                <a:lnTo>
                  <a:pt x="17046" y="11011"/>
                </a:lnTo>
                <a:lnTo>
                  <a:pt x="17025" y="11057"/>
                </a:lnTo>
                <a:lnTo>
                  <a:pt x="17002" y="11102"/>
                </a:lnTo>
                <a:lnTo>
                  <a:pt x="16977" y="11146"/>
                </a:lnTo>
                <a:lnTo>
                  <a:pt x="16949" y="11188"/>
                </a:lnTo>
                <a:lnTo>
                  <a:pt x="16920" y="11228"/>
                </a:lnTo>
                <a:lnTo>
                  <a:pt x="16889" y="11268"/>
                </a:lnTo>
                <a:lnTo>
                  <a:pt x="16857" y="11306"/>
                </a:lnTo>
                <a:lnTo>
                  <a:pt x="16822" y="11342"/>
                </a:lnTo>
                <a:lnTo>
                  <a:pt x="16785" y="11377"/>
                </a:lnTo>
                <a:lnTo>
                  <a:pt x="16748" y="11409"/>
                </a:lnTo>
                <a:lnTo>
                  <a:pt x="16708" y="11440"/>
                </a:lnTo>
                <a:lnTo>
                  <a:pt x="16668" y="11469"/>
                </a:lnTo>
                <a:lnTo>
                  <a:pt x="16626" y="11497"/>
                </a:lnTo>
                <a:lnTo>
                  <a:pt x="16582" y="11522"/>
                </a:lnTo>
                <a:lnTo>
                  <a:pt x="16537" y="11545"/>
                </a:lnTo>
                <a:lnTo>
                  <a:pt x="16491" y="11566"/>
                </a:lnTo>
                <a:lnTo>
                  <a:pt x="16444" y="11585"/>
                </a:lnTo>
                <a:lnTo>
                  <a:pt x="16396" y="11601"/>
                </a:lnTo>
                <a:lnTo>
                  <a:pt x="16347" y="11615"/>
                </a:lnTo>
                <a:lnTo>
                  <a:pt x="16296" y="11627"/>
                </a:lnTo>
                <a:lnTo>
                  <a:pt x="16245" y="11636"/>
                </a:lnTo>
                <a:lnTo>
                  <a:pt x="16193" y="11643"/>
                </a:lnTo>
                <a:lnTo>
                  <a:pt x="16140" y="11647"/>
                </a:lnTo>
                <a:lnTo>
                  <a:pt x="16087" y="11648"/>
                </a:lnTo>
                <a:lnTo>
                  <a:pt x="1041" y="11648"/>
                </a:lnTo>
                <a:lnTo>
                  <a:pt x="988" y="11647"/>
                </a:lnTo>
                <a:lnTo>
                  <a:pt x="935" y="11643"/>
                </a:lnTo>
                <a:lnTo>
                  <a:pt x="883" y="11636"/>
                </a:lnTo>
                <a:lnTo>
                  <a:pt x="832" y="11627"/>
                </a:lnTo>
                <a:lnTo>
                  <a:pt x="781" y="11615"/>
                </a:lnTo>
                <a:lnTo>
                  <a:pt x="732" y="11601"/>
                </a:lnTo>
                <a:lnTo>
                  <a:pt x="684" y="11585"/>
                </a:lnTo>
                <a:lnTo>
                  <a:pt x="637" y="11566"/>
                </a:lnTo>
                <a:lnTo>
                  <a:pt x="591" y="11545"/>
                </a:lnTo>
                <a:lnTo>
                  <a:pt x="546" y="11522"/>
                </a:lnTo>
                <a:lnTo>
                  <a:pt x="502" y="11497"/>
                </a:lnTo>
                <a:lnTo>
                  <a:pt x="460" y="11469"/>
                </a:lnTo>
                <a:lnTo>
                  <a:pt x="420" y="11440"/>
                </a:lnTo>
                <a:lnTo>
                  <a:pt x="380" y="11409"/>
                </a:lnTo>
                <a:lnTo>
                  <a:pt x="341" y="11377"/>
                </a:lnTo>
                <a:lnTo>
                  <a:pt x="306" y="11342"/>
                </a:lnTo>
                <a:lnTo>
                  <a:pt x="271" y="11306"/>
                </a:lnTo>
                <a:lnTo>
                  <a:pt x="239" y="11268"/>
                </a:lnTo>
                <a:lnTo>
                  <a:pt x="208" y="11229"/>
                </a:lnTo>
                <a:lnTo>
                  <a:pt x="179" y="11188"/>
                </a:lnTo>
                <a:lnTo>
                  <a:pt x="151" y="11146"/>
                </a:lnTo>
                <a:lnTo>
                  <a:pt x="126" y="11102"/>
                </a:lnTo>
                <a:lnTo>
                  <a:pt x="103" y="11057"/>
                </a:lnTo>
                <a:lnTo>
                  <a:pt x="82" y="11011"/>
                </a:lnTo>
                <a:lnTo>
                  <a:pt x="63" y="10964"/>
                </a:lnTo>
                <a:lnTo>
                  <a:pt x="47" y="10916"/>
                </a:lnTo>
                <a:lnTo>
                  <a:pt x="33" y="10866"/>
                </a:lnTo>
                <a:lnTo>
                  <a:pt x="21" y="10816"/>
                </a:lnTo>
                <a:lnTo>
                  <a:pt x="12" y="10765"/>
                </a:lnTo>
                <a:lnTo>
                  <a:pt x="5" y="10713"/>
                </a:lnTo>
                <a:lnTo>
                  <a:pt x="1" y="10661"/>
                </a:lnTo>
                <a:lnTo>
                  <a:pt x="0" y="10607"/>
                </a:lnTo>
                <a:lnTo>
                  <a:pt x="0" y="7418"/>
                </a:lnTo>
                <a:lnTo>
                  <a:pt x="1" y="7365"/>
                </a:lnTo>
                <a:lnTo>
                  <a:pt x="5" y="7312"/>
                </a:lnTo>
                <a:lnTo>
                  <a:pt x="12" y="7260"/>
                </a:lnTo>
                <a:lnTo>
                  <a:pt x="21" y="7210"/>
                </a:lnTo>
                <a:lnTo>
                  <a:pt x="33" y="7159"/>
                </a:lnTo>
                <a:lnTo>
                  <a:pt x="47" y="7110"/>
                </a:lnTo>
                <a:lnTo>
                  <a:pt x="63" y="7061"/>
                </a:lnTo>
                <a:lnTo>
                  <a:pt x="82" y="7014"/>
                </a:lnTo>
                <a:lnTo>
                  <a:pt x="103" y="6968"/>
                </a:lnTo>
                <a:lnTo>
                  <a:pt x="126" y="6923"/>
                </a:lnTo>
                <a:lnTo>
                  <a:pt x="151" y="6880"/>
                </a:lnTo>
                <a:lnTo>
                  <a:pt x="179" y="6837"/>
                </a:lnTo>
                <a:lnTo>
                  <a:pt x="208" y="6796"/>
                </a:lnTo>
                <a:lnTo>
                  <a:pt x="239" y="6757"/>
                </a:lnTo>
                <a:lnTo>
                  <a:pt x="271" y="6719"/>
                </a:lnTo>
                <a:lnTo>
                  <a:pt x="306" y="6683"/>
                </a:lnTo>
                <a:lnTo>
                  <a:pt x="341" y="6649"/>
                </a:lnTo>
                <a:lnTo>
                  <a:pt x="380" y="6615"/>
                </a:lnTo>
                <a:lnTo>
                  <a:pt x="419" y="6584"/>
                </a:lnTo>
                <a:lnTo>
                  <a:pt x="460" y="6555"/>
                </a:lnTo>
                <a:lnTo>
                  <a:pt x="502" y="6529"/>
                </a:lnTo>
                <a:lnTo>
                  <a:pt x="546" y="6503"/>
                </a:lnTo>
                <a:lnTo>
                  <a:pt x="591" y="6480"/>
                </a:lnTo>
                <a:lnTo>
                  <a:pt x="637" y="6459"/>
                </a:lnTo>
                <a:lnTo>
                  <a:pt x="684" y="6441"/>
                </a:lnTo>
                <a:lnTo>
                  <a:pt x="732" y="6425"/>
                </a:lnTo>
                <a:lnTo>
                  <a:pt x="781" y="6410"/>
                </a:lnTo>
                <a:lnTo>
                  <a:pt x="832" y="6398"/>
                </a:lnTo>
                <a:lnTo>
                  <a:pt x="883" y="6389"/>
                </a:lnTo>
                <a:lnTo>
                  <a:pt x="935" y="6383"/>
                </a:lnTo>
                <a:lnTo>
                  <a:pt x="988" y="6379"/>
                </a:lnTo>
                <a:lnTo>
                  <a:pt x="1041" y="6378"/>
                </a:lnTo>
                <a:close/>
                <a:moveTo>
                  <a:pt x="2504" y="8330"/>
                </a:moveTo>
                <a:lnTo>
                  <a:pt x="2536" y="8330"/>
                </a:lnTo>
                <a:lnTo>
                  <a:pt x="2567" y="8333"/>
                </a:lnTo>
                <a:lnTo>
                  <a:pt x="2598" y="8336"/>
                </a:lnTo>
                <a:lnTo>
                  <a:pt x="2629" y="8341"/>
                </a:lnTo>
                <a:lnTo>
                  <a:pt x="2658" y="8349"/>
                </a:lnTo>
                <a:lnTo>
                  <a:pt x="2688" y="8357"/>
                </a:lnTo>
                <a:lnTo>
                  <a:pt x="2717" y="8367"/>
                </a:lnTo>
                <a:lnTo>
                  <a:pt x="2745" y="8378"/>
                </a:lnTo>
                <a:lnTo>
                  <a:pt x="2772" y="8391"/>
                </a:lnTo>
                <a:lnTo>
                  <a:pt x="2798" y="8405"/>
                </a:lnTo>
                <a:lnTo>
                  <a:pt x="2824" y="8419"/>
                </a:lnTo>
                <a:lnTo>
                  <a:pt x="2850" y="8436"/>
                </a:lnTo>
                <a:lnTo>
                  <a:pt x="2873" y="8453"/>
                </a:lnTo>
                <a:lnTo>
                  <a:pt x="2897" y="8471"/>
                </a:lnTo>
                <a:lnTo>
                  <a:pt x="2919" y="8490"/>
                </a:lnTo>
                <a:lnTo>
                  <a:pt x="2941" y="8511"/>
                </a:lnTo>
                <a:lnTo>
                  <a:pt x="2961" y="8532"/>
                </a:lnTo>
                <a:lnTo>
                  <a:pt x="2981" y="8555"/>
                </a:lnTo>
                <a:lnTo>
                  <a:pt x="3000" y="8578"/>
                </a:lnTo>
                <a:lnTo>
                  <a:pt x="3017" y="8603"/>
                </a:lnTo>
                <a:lnTo>
                  <a:pt x="3033" y="8627"/>
                </a:lnTo>
                <a:lnTo>
                  <a:pt x="3048" y="8653"/>
                </a:lnTo>
                <a:lnTo>
                  <a:pt x="3062" y="8680"/>
                </a:lnTo>
                <a:lnTo>
                  <a:pt x="3073" y="8708"/>
                </a:lnTo>
                <a:lnTo>
                  <a:pt x="3085" y="8735"/>
                </a:lnTo>
                <a:lnTo>
                  <a:pt x="3095" y="8764"/>
                </a:lnTo>
                <a:lnTo>
                  <a:pt x="3103" y="8793"/>
                </a:lnTo>
                <a:lnTo>
                  <a:pt x="3110" y="8823"/>
                </a:lnTo>
                <a:lnTo>
                  <a:pt x="3115" y="8853"/>
                </a:lnTo>
                <a:lnTo>
                  <a:pt x="3119" y="8884"/>
                </a:lnTo>
                <a:lnTo>
                  <a:pt x="3122" y="8915"/>
                </a:lnTo>
                <a:lnTo>
                  <a:pt x="3123" y="8947"/>
                </a:lnTo>
                <a:lnTo>
                  <a:pt x="3122" y="8980"/>
                </a:lnTo>
                <a:lnTo>
                  <a:pt x="3119" y="9011"/>
                </a:lnTo>
                <a:lnTo>
                  <a:pt x="3115" y="9042"/>
                </a:lnTo>
                <a:lnTo>
                  <a:pt x="3110" y="9072"/>
                </a:lnTo>
                <a:lnTo>
                  <a:pt x="3103" y="9102"/>
                </a:lnTo>
                <a:lnTo>
                  <a:pt x="3095" y="9131"/>
                </a:lnTo>
                <a:lnTo>
                  <a:pt x="3085" y="9159"/>
                </a:lnTo>
                <a:lnTo>
                  <a:pt x="3073" y="9187"/>
                </a:lnTo>
                <a:lnTo>
                  <a:pt x="3062" y="9215"/>
                </a:lnTo>
                <a:lnTo>
                  <a:pt x="3048" y="9242"/>
                </a:lnTo>
                <a:lnTo>
                  <a:pt x="3033" y="9268"/>
                </a:lnTo>
                <a:lnTo>
                  <a:pt x="3017" y="9292"/>
                </a:lnTo>
                <a:lnTo>
                  <a:pt x="3000" y="9317"/>
                </a:lnTo>
                <a:lnTo>
                  <a:pt x="2981" y="9340"/>
                </a:lnTo>
                <a:lnTo>
                  <a:pt x="2961" y="9363"/>
                </a:lnTo>
                <a:lnTo>
                  <a:pt x="2941" y="9384"/>
                </a:lnTo>
                <a:lnTo>
                  <a:pt x="2919" y="9405"/>
                </a:lnTo>
                <a:lnTo>
                  <a:pt x="2897" y="9424"/>
                </a:lnTo>
                <a:lnTo>
                  <a:pt x="2873" y="9442"/>
                </a:lnTo>
                <a:lnTo>
                  <a:pt x="2850" y="9460"/>
                </a:lnTo>
                <a:lnTo>
                  <a:pt x="2824" y="9476"/>
                </a:lnTo>
                <a:lnTo>
                  <a:pt x="2798" y="9491"/>
                </a:lnTo>
                <a:lnTo>
                  <a:pt x="2772" y="9504"/>
                </a:lnTo>
                <a:lnTo>
                  <a:pt x="2745" y="9517"/>
                </a:lnTo>
                <a:lnTo>
                  <a:pt x="2717" y="9528"/>
                </a:lnTo>
                <a:lnTo>
                  <a:pt x="2688" y="9537"/>
                </a:lnTo>
                <a:lnTo>
                  <a:pt x="2658" y="9546"/>
                </a:lnTo>
                <a:lnTo>
                  <a:pt x="2629" y="9554"/>
                </a:lnTo>
                <a:lnTo>
                  <a:pt x="2598" y="9559"/>
                </a:lnTo>
                <a:lnTo>
                  <a:pt x="2567" y="9562"/>
                </a:lnTo>
                <a:lnTo>
                  <a:pt x="2536" y="9565"/>
                </a:lnTo>
                <a:lnTo>
                  <a:pt x="2504" y="9565"/>
                </a:lnTo>
                <a:lnTo>
                  <a:pt x="2473" y="9565"/>
                </a:lnTo>
                <a:lnTo>
                  <a:pt x="2442" y="9562"/>
                </a:lnTo>
                <a:lnTo>
                  <a:pt x="2411" y="9559"/>
                </a:lnTo>
                <a:lnTo>
                  <a:pt x="2380" y="9554"/>
                </a:lnTo>
                <a:lnTo>
                  <a:pt x="2350" y="9546"/>
                </a:lnTo>
                <a:lnTo>
                  <a:pt x="2321" y="9537"/>
                </a:lnTo>
                <a:lnTo>
                  <a:pt x="2292" y="9528"/>
                </a:lnTo>
                <a:lnTo>
                  <a:pt x="2264" y="9517"/>
                </a:lnTo>
                <a:lnTo>
                  <a:pt x="2236" y="9504"/>
                </a:lnTo>
                <a:lnTo>
                  <a:pt x="2211" y="9491"/>
                </a:lnTo>
                <a:lnTo>
                  <a:pt x="2184" y="9476"/>
                </a:lnTo>
                <a:lnTo>
                  <a:pt x="2159" y="9460"/>
                </a:lnTo>
                <a:lnTo>
                  <a:pt x="2135" y="9442"/>
                </a:lnTo>
                <a:lnTo>
                  <a:pt x="2112" y="9424"/>
                </a:lnTo>
                <a:lnTo>
                  <a:pt x="2090" y="9405"/>
                </a:lnTo>
                <a:lnTo>
                  <a:pt x="2068" y="9384"/>
                </a:lnTo>
                <a:lnTo>
                  <a:pt x="2047" y="9363"/>
                </a:lnTo>
                <a:lnTo>
                  <a:pt x="2028" y="9340"/>
                </a:lnTo>
                <a:lnTo>
                  <a:pt x="2009" y="9317"/>
                </a:lnTo>
                <a:lnTo>
                  <a:pt x="1992" y="9292"/>
                </a:lnTo>
                <a:lnTo>
                  <a:pt x="1976" y="9268"/>
                </a:lnTo>
                <a:lnTo>
                  <a:pt x="1961" y="9242"/>
                </a:lnTo>
                <a:lnTo>
                  <a:pt x="1947" y="9215"/>
                </a:lnTo>
                <a:lnTo>
                  <a:pt x="1935" y="9187"/>
                </a:lnTo>
                <a:lnTo>
                  <a:pt x="1924" y="9159"/>
                </a:lnTo>
                <a:lnTo>
                  <a:pt x="1914" y="9131"/>
                </a:lnTo>
                <a:lnTo>
                  <a:pt x="1905" y="9102"/>
                </a:lnTo>
                <a:lnTo>
                  <a:pt x="1899" y="9072"/>
                </a:lnTo>
                <a:lnTo>
                  <a:pt x="1894" y="9042"/>
                </a:lnTo>
                <a:lnTo>
                  <a:pt x="1889" y="9011"/>
                </a:lnTo>
                <a:lnTo>
                  <a:pt x="1887" y="8980"/>
                </a:lnTo>
                <a:lnTo>
                  <a:pt x="1886" y="8947"/>
                </a:lnTo>
                <a:lnTo>
                  <a:pt x="1887" y="8915"/>
                </a:lnTo>
                <a:lnTo>
                  <a:pt x="1889" y="8884"/>
                </a:lnTo>
                <a:lnTo>
                  <a:pt x="1894" y="8853"/>
                </a:lnTo>
                <a:lnTo>
                  <a:pt x="1899" y="8823"/>
                </a:lnTo>
                <a:lnTo>
                  <a:pt x="1905" y="8793"/>
                </a:lnTo>
                <a:lnTo>
                  <a:pt x="1914" y="8764"/>
                </a:lnTo>
                <a:lnTo>
                  <a:pt x="1924" y="8735"/>
                </a:lnTo>
                <a:lnTo>
                  <a:pt x="1935" y="8708"/>
                </a:lnTo>
                <a:lnTo>
                  <a:pt x="1947" y="8680"/>
                </a:lnTo>
                <a:lnTo>
                  <a:pt x="1961" y="8653"/>
                </a:lnTo>
                <a:lnTo>
                  <a:pt x="1976" y="8627"/>
                </a:lnTo>
                <a:lnTo>
                  <a:pt x="1992" y="8603"/>
                </a:lnTo>
                <a:lnTo>
                  <a:pt x="2009" y="8578"/>
                </a:lnTo>
                <a:lnTo>
                  <a:pt x="2028" y="8555"/>
                </a:lnTo>
                <a:lnTo>
                  <a:pt x="2047" y="8532"/>
                </a:lnTo>
                <a:lnTo>
                  <a:pt x="2068" y="8511"/>
                </a:lnTo>
                <a:lnTo>
                  <a:pt x="2090" y="8490"/>
                </a:lnTo>
                <a:lnTo>
                  <a:pt x="2112" y="8471"/>
                </a:lnTo>
                <a:lnTo>
                  <a:pt x="2135" y="8453"/>
                </a:lnTo>
                <a:lnTo>
                  <a:pt x="2159" y="8436"/>
                </a:lnTo>
                <a:lnTo>
                  <a:pt x="2184" y="8419"/>
                </a:lnTo>
                <a:lnTo>
                  <a:pt x="2211" y="8405"/>
                </a:lnTo>
                <a:lnTo>
                  <a:pt x="2236" y="8391"/>
                </a:lnTo>
                <a:lnTo>
                  <a:pt x="2264" y="8378"/>
                </a:lnTo>
                <a:lnTo>
                  <a:pt x="2292" y="8367"/>
                </a:lnTo>
                <a:lnTo>
                  <a:pt x="2321" y="8357"/>
                </a:lnTo>
                <a:lnTo>
                  <a:pt x="2350" y="8349"/>
                </a:lnTo>
                <a:lnTo>
                  <a:pt x="2380" y="8341"/>
                </a:lnTo>
                <a:lnTo>
                  <a:pt x="2411" y="8336"/>
                </a:lnTo>
                <a:lnTo>
                  <a:pt x="2442" y="8333"/>
                </a:lnTo>
                <a:lnTo>
                  <a:pt x="2473" y="8330"/>
                </a:lnTo>
                <a:lnTo>
                  <a:pt x="2504" y="8330"/>
                </a:lnTo>
                <a:close/>
                <a:moveTo>
                  <a:pt x="5041" y="8330"/>
                </a:moveTo>
                <a:lnTo>
                  <a:pt x="5072" y="8330"/>
                </a:lnTo>
                <a:lnTo>
                  <a:pt x="5104" y="8333"/>
                </a:lnTo>
                <a:lnTo>
                  <a:pt x="5135" y="8336"/>
                </a:lnTo>
                <a:lnTo>
                  <a:pt x="5165" y="8341"/>
                </a:lnTo>
                <a:lnTo>
                  <a:pt x="5195" y="8349"/>
                </a:lnTo>
                <a:lnTo>
                  <a:pt x="5224" y="8357"/>
                </a:lnTo>
                <a:lnTo>
                  <a:pt x="5253" y="8367"/>
                </a:lnTo>
                <a:lnTo>
                  <a:pt x="5281" y="8378"/>
                </a:lnTo>
                <a:lnTo>
                  <a:pt x="5309" y="8391"/>
                </a:lnTo>
                <a:lnTo>
                  <a:pt x="5335" y="8405"/>
                </a:lnTo>
                <a:lnTo>
                  <a:pt x="5361" y="8419"/>
                </a:lnTo>
                <a:lnTo>
                  <a:pt x="5386" y="8436"/>
                </a:lnTo>
                <a:lnTo>
                  <a:pt x="5410" y="8453"/>
                </a:lnTo>
                <a:lnTo>
                  <a:pt x="5434" y="8471"/>
                </a:lnTo>
                <a:lnTo>
                  <a:pt x="5456" y="8490"/>
                </a:lnTo>
                <a:lnTo>
                  <a:pt x="5478" y="8511"/>
                </a:lnTo>
                <a:lnTo>
                  <a:pt x="5498" y="8532"/>
                </a:lnTo>
                <a:lnTo>
                  <a:pt x="5517" y="8555"/>
                </a:lnTo>
                <a:lnTo>
                  <a:pt x="5536" y="8578"/>
                </a:lnTo>
                <a:lnTo>
                  <a:pt x="5553" y="8603"/>
                </a:lnTo>
                <a:lnTo>
                  <a:pt x="5569" y="8627"/>
                </a:lnTo>
                <a:lnTo>
                  <a:pt x="5584" y="8653"/>
                </a:lnTo>
                <a:lnTo>
                  <a:pt x="5598" y="8680"/>
                </a:lnTo>
                <a:lnTo>
                  <a:pt x="5610" y="8708"/>
                </a:lnTo>
                <a:lnTo>
                  <a:pt x="5621" y="8735"/>
                </a:lnTo>
                <a:lnTo>
                  <a:pt x="5631" y="8764"/>
                </a:lnTo>
                <a:lnTo>
                  <a:pt x="5639" y="8793"/>
                </a:lnTo>
                <a:lnTo>
                  <a:pt x="5646" y="8823"/>
                </a:lnTo>
                <a:lnTo>
                  <a:pt x="5652" y="8853"/>
                </a:lnTo>
                <a:lnTo>
                  <a:pt x="5655" y="8884"/>
                </a:lnTo>
                <a:lnTo>
                  <a:pt x="5658" y="8915"/>
                </a:lnTo>
                <a:lnTo>
                  <a:pt x="5659" y="8947"/>
                </a:lnTo>
                <a:lnTo>
                  <a:pt x="5658" y="8980"/>
                </a:lnTo>
                <a:lnTo>
                  <a:pt x="5655" y="9011"/>
                </a:lnTo>
                <a:lnTo>
                  <a:pt x="5652" y="9042"/>
                </a:lnTo>
                <a:lnTo>
                  <a:pt x="5646" y="9072"/>
                </a:lnTo>
                <a:lnTo>
                  <a:pt x="5639" y="9102"/>
                </a:lnTo>
                <a:lnTo>
                  <a:pt x="5631" y="9131"/>
                </a:lnTo>
                <a:lnTo>
                  <a:pt x="5621" y="9159"/>
                </a:lnTo>
                <a:lnTo>
                  <a:pt x="5610" y="9187"/>
                </a:lnTo>
                <a:lnTo>
                  <a:pt x="5598" y="9215"/>
                </a:lnTo>
                <a:lnTo>
                  <a:pt x="5584" y="9242"/>
                </a:lnTo>
                <a:lnTo>
                  <a:pt x="5569" y="9268"/>
                </a:lnTo>
                <a:lnTo>
                  <a:pt x="5553" y="9292"/>
                </a:lnTo>
                <a:lnTo>
                  <a:pt x="5536" y="9317"/>
                </a:lnTo>
                <a:lnTo>
                  <a:pt x="5517" y="9340"/>
                </a:lnTo>
                <a:lnTo>
                  <a:pt x="5498" y="9363"/>
                </a:lnTo>
                <a:lnTo>
                  <a:pt x="5478" y="9384"/>
                </a:lnTo>
                <a:lnTo>
                  <a:pt x="5456" y="9405"/>
                </a:lnTo>
                <a:lnTo>
                  <a:pt x="5434" y="9424"/>
                </a:lnTo>
                <a:lnTo>
                  <a:pt x="5410" y="9442"/>
                </a:lnTo>
                <a:lnTo>
                  <a:pt x="5386" y="9460"/>
                </a:lnTo>
                <a:lnTo>
                  <a:pt x="5361" y="9476"/>
                </a:lnTo>
                <a:lnTo>
                  <a:pt x="5335" y="9491"/>
                </a:lnTo>
                <a:lnTo>
                  <a:pt x="5309" y="9504"/>
                </a:lnTo>
                <a:lnTo>
                  <a:pt x="5281" y="9517"/>
                </a:lnTo>
                <a:lnTo>
                  <a:pt x="5253" y="9528"/>
                </a:lnTo>
                <a:lnTo>
                  <a:pt x="5224" y="9537"/>
                </a:lnTo>
                <a:lnTo>
                  <a:pt x="5195" y="9546"/>
                </a:lnTo>
                <a:lnTo>
                  <a:pt x="5165" y="9554"/>
                </a:lnTo>
                <a:lnTo>
                  <a:pt x="5135" y="9559"/>
                </a:lnTo>
                <a:lnTo>
                  <a:pt x="5104" y="9562"/>
                </a:lnTo>
                <a:lnTo>
                  <a:pt x="5072" y="9565"/>
                </a:lnTo>
                <a:lnTo>
                  <a:pt x="5041" y="9565"/>
                </a:lnTo>
                <a:lnTo>
                  <a:pt x="5009" y="9565"/>
                </a:lnTo>
                <a:lnTo>
                  <a:pt x="4978" y="9562"/>
                </a:lnTo>
                <a:lnTo>
                  <a:pt x="4947" y="9559"/>
                </a:lnTo>
                <a:lnTo>
                  <a:pt x="4917" y="9554"/>
                </a:lnTo>
                <a:lnTo>
                  <a:pt x="4887" y="9546"/>
                </a:lnTo>
                <a:lnTo>
                  <a:pt x="4857" y="9537"/>
                </a:lnTo>
                <a:lnTo>
                  <a:pt x="4829" y="9528"/>
                </a:lnTo>
                <a:lnTo>
                  <a:pt x="4800" y="9517"/>
                </a:lnTo>
                <a:lnTo>
                  <a:pt x="4773" y="9504"/>
                </a:lnTo>
                <a:lnTo>
                  <a:pt x="4747" y="9491"/>
                </a:lnTo>
                <a:lnTo>
                  <a:pt x="4721" y="9476"/>
                </a:lnTo>
                <a:lnTo>
                  <a:pt x="4695" y="9460"/>
                </a:lnTo>
                <a:lnTo>
                  <a:pt x="4672" y="9442"/>
                </a:lnTo>
                <a:lnTo>
                  <a:pt x="4648" y="9424"/>
                </a:lnTo>
                <a:lnTo>
                  <a:pt x="4626" y="9405"/>
                </a:lnTo>
                <a:lnTo>
                  <a:pt x="4604" y="9384"/>
                </a:lnTo>
                <a:lnTo>
                  <a:pt x="4584" y="9363"/>
                </a:lnTo>
                <a:lnTo>
                  <a:pt x="4565" y="9340"/>
                </a:lnTo>
                <a:lnTo>
                  <a:pt x="4545" y="9317"/>
                </a:lnTo>
                <a:lnTo>
                  <a:pt x="4528" y="9292"/>
                </a:lnTo>
                <a:lnTo>
                  <a:pt x="4512" y="9268"/>
                </a:lnTo>
                <a:lnTo>
                  <a:pt x="4497" y="9242"/>
                </a:lnTo>
                <a:lnTo>
                  <a:pt x="4484" y="9215"/>
                </a:lnTo>
                <a:lnTo>
                  <a:pt x="4471" y="9187"/>
                </a:lnTo>
                <a:lnTo>
                  <a:pt x="4461" y="9159"/>
                </a:lnTo>
                <a:lnTo>
                  <a:pt x="4451" y="9131"/>
                </a:lnTo>
                <a:lnTo>
                  <a:pt x="4443" y="9102"/>
                </a:lnTo>
                <a:lnTo>
                  <a:pt x="4435" y="9072"/>
                </a:lnTo>
                <a:lnTo>
                  <a:pt x="4430" y="9042"/>
                </a:lnTo>
                <a:lnTo>
                  <a:pt x="4425" y="9011"/>
                </a:lnTo>
                <a:lnTo>
                  <a:pt x="4423" y="8980"/>
                </a:lnTo>
                <a:lnTo>
                  <a:pt x="4423" y="8947"/>
                </a:lnTo>
                <a:lnTo>
                  <a:pt x="4423" y="8915"/>
                </a:lnTo>
                <a:lnTo>
                  <a:pt x="4425" y="8884"/>
                </a:lnTo>
                <a:lnTo>
                  <a:pt x="4430" y="8853"/>
                </a:lnTo>
                <a:lnTo>
                  <a:pt x="4435" y="8823"/>
                </a:lnTo>
                <a:lnTo>
                  <a:pt x="4443" y="8793"/>
                </a:lnTo>
                <a:lnTo>
                  <a:pt x="4451" y="8764"/>
                </a:lnTo>
                <a:lnTo>
                  <a:pt x="4461" y="8735"/>
                </a:lnTo>
                <a:lnTo>
                  <a:pt x="4471" y="8708"/>
                </a:lnTo>
                <a:lnTo>
                  <a:pt x="4484" y="8680"/>
                </a:lnTo>
                <a:lnTo>
                  <a:pt x="4497" y="8653"/>
                </a:lnTo>
                <a:lnTo>
                  <a:pt x="4512" y="8627"/>
                </a:lnTo>
                <a:lnTo>
                  <a:pt x="4528" y="8603"/>
                </a:lnTo>
                <a:lnTo>
                  <a:pt x="4545" y="8578"/>
                </a:lnTo>
                <a:lnTo>
                  <a:pt x="4565" y="8555"/>
                </a:lnTo>
                <a:lnTo>
                  <a:pt x="4584" y="8532"/>
                </a:lnTo>
                <a:lnTo>
                  <a:pt x="4604" y="8511"/>
                </a:lnTo>
                <a:lnTo>
                  <a:pt x="4626" y="8490"/>
                </a:lnTo>
                <a:lnTo>
                  <a:pt x="4648" y="8471"/>
                </a:lnTo>
                <a:lnTo>
                  <a:pt x="4672" y="8453"/>
                </a:lnTo>
                <a:lnTo>
                  <a:pt x="4695" y="8436"/>
                </a:lnTo>
                <a:lnTo>
                  <a:pt x="4721" y="8419"/>
                </a:lnTo>
                <a:lnTo>
                  <a:pt x="4747" y="8405"/>
                </a:lnTo>
                <a:lnTo>
                  <a:pt x="4773" y="8391"/>
                </a:lnTo>
                <a:lnTo>
                  <a:pt x="4800" y="8378"/>
                </a:lnTo>
                <a:lnTo>
                  <a:pt x="4829" y="8367"/>
                </a:lnTo>
                <a:lnTo>
                  <a:pt x="4857" y="8357"/>
                </a:lnTo>
                <a:lnTo>
                  <a:pt x="4887" y="8349"/>
                </a:lnTo>
                <a:lnTo>
                  <a:pt x="4917" y="8341"/>
                </a:lnTo>
                <a:lnTo>
                  <a:pt x="4947" y="8336"/>
                </a:lnTo>
                <a:lnTo>
                  <a:pt x="4978" y="8333"/>
                </a:lnTo>
                <a:lnTo>
                  <a:pt x="5009" y="8330"/>
                </a:lnTo>
                <a:lnTo>
                  <a:pt x="5041" y="8330"/>
                </a:lnTo>
                <a:close/>
                <a:moveTo>
                  <a:pt x="8388" y="8525"/>
                </a:moveTo>
                <a:lnTo>
                  <a:pt x="15089" y="8525"/>
                </a:lnTo>
                <a:lnTo>
                  <a:pt x="15111" y="8526"/>
                </a:lnTo>
                <a:lnTo>
                  <a:pt x="15133" y="8527"/>
                </a:lnTo>
                <a:lnTo>
                  <a:pt x="15153" y="8530"/>
                </a:lnTo>
                <a:lnTo>
                  <a:pt x="15174" y="8533"/>
                </a:lnTo>
                <a:lnTo>
                  <a:pt x="15195" y="8537"/>
                </a:lnTo>
                <a:lnTo>
                  <a:pt x="15215" y="8544"/>
                </a:lnTo>
                <a:lnTo>
                  <a:pt x="15234" y="8550"/>
                </a:lnTo>
                <a:lnTo>
                  <a:pt x="15254" y="8558"/>
                </a:lnTo>
                <a:lnTo>
                  <a:pt x="15272" y="8566"/>
                </a:lnTo>
                <a:lnTo>
                  <a:pt x="15290" y="8576"/>
                </a:lnTo>
                <a:lnTo>
                  <a:pt x="15308" y="8586"/>
                </a:lnTo>
                <a:lnTo>
                  <a:pt x="15325" y="8597"/>
                </a:lnTo>
                <a:lnTo>
                  <a:pt x="15341" y="8609"/>
                </a:lnTo>
                <a:lnTo>
                  <a:pt x="15357" y="8621"/>
                </a:lnTo>
                <a:lnTo>
                  <a:pt x="15373" y="8635"/>
                </a:lnTo>
                <a:lnTo>
                  <a:pt x="15387" y="8649"/>
                </a:lnTo>
                <a:lnTo>
                  <a:pt x="15402" y="8664"/>
                </a:lnTo>
                <a:lnTo>
                  <a:pt x="15415" y="8679"/>
                </a:lnTo>
                <a:lnTo>
                  <a:pt x="15428" y="8695"/>
                </a:lnTo>
                <a:lnTo>
                  <a:pt x="15440" y="8712"/>
                </a:lnTo>
                <a:lnTo>
                  <a:pt x="15451" y="8729"/>
                </a:lnTo>
                <a:lnTo>
                  <a:pt x="15461" y="8746"/>
                </a:lnTo>
                <a:lnTo>
                  <a:pt x="15470" y="8764"/>
                </a:lnTo>
                <a:lnTo>
                  <a:pt x="15478" y="8784"/>
                </a:lnTo>
                <a:lnTo>
                  <a:pt x="15486" y="8803"/>
                </a:lnTo>
                <a:lnTo>
                  <a:pt x="15493" y="8822"/>
                </a:lnTo>
                <a:lnTo>
                  <a:pt x="15499" y="8843"/>
                </a:lnTo>
                <a:lnTo>
                  <a:pt x="15503" y="8863"/>
                </a:lnTo>
                <a:lnTo>
                  <a:pt x="15507" y="8883"/>
                </a:lnTo>
                <a:lnTo>
                  <a:pt x="15509" y="8905"/>
                </a:lnTo>
                <a:lnTo>
                  <a:pt x="15512" y="8926"/>
                </a:lnTo>
                <a:lnTo>
                  <a:pt x="15512" y="8947"/>
                </a:lnTo>
                <a:lnTo>
                  <a:pt x="15512" y="8947"/>
                </a:lnTo>
                <a:lnTo>
                  <a:pt x="15512" y="8969"/>
                </a:lnTo>
                <a:lnTo>
                  <a:pt x="15509" y="8990"/>
                </a:lnTo>
                <a:lnTo>
                  <a:pt x="15507" y="9012"/>
                </a:lnTo>
                <a:lnTo>
                  <a:pt x="15503" y="9032"/>
                </a:lnTo>
                <a:lnTo>
                  <a:pt x="15499" y="9052"/>
                </a:lnTo>
                <a:lnTo>
                  <a:pt x="15493" y="9073"/>
                </a:lnTo>
                <a:lnTo>
                  <a:pt x="15486" y="9093"/>
                </a:lnTo>
                <a:lnTo>
                  <a:pt x="15478" y="9111"/>
                </a:lnTo>
                <a:lnTo>
                  <a:pt x="15470" y="9131"/>
                </a:lnTo>
                <a:lnTo>
                  <a:pt x="15461" y="9149"/>
                </a:lnTo>
                <a:lnTo>
                  <a:pt x="15451" y="9166"/>
                </a:lnTo>
                <a:lnTo>
                  <a:pt x="15440" y="9183"/>
                </a:lnTo>
                <a:lnTo>
                  <a:pt x="15428" y="9200"/>
                </a:lnTo>
                <a:lnTo>
                  <a:pt x="15415" y="9216"/>
                </a:lnTo>
                <a:lnTo>
                  <a:pt x="15402" y="9231"/>
                </a:lnTo>
                <a:lnTo>
                  <a:pt x="15387" y="9246"/>
                </a:lnTo>
                <a:lnTo>
                  <a:pt x="15373" y="9260"/>
                </a:lnTo>
                <a:lnTo>
                  <a:pt x="15357" y="9274"/>
                </a:lnTo>
                <a:lnTo>
                  <a:pt x="15341" y="9286"/>
                </a:lnTo>
                <a:lnTo>
                  <a:pt x="15325" y="9298"/>
                </a:lnTo>
                <a:lnTo>
                  <a:pt x="15308" y="9309"/>
                </a:lnTo>
                <a:lnTo>
                  <a:pt x="15290" y="9319"/>
                </a:lnTo>
                <a:lnTo>
                  <a:pt x="15272" y="9329"/>
                </a:lnTo>
                <a:lnTo>
                  <a:pt x="15254" y="9337"/>
                </a:lnTo>
                <a:lnTo>
                  <a:pt x="15234" y="9345"/>
                </a:lnTo>
                <a:lnTo>
                  <a:pt x="15215" y="9351"/>
                </a:lnTo>
                <a:lnTo>
                  <a:pt x="15195" y="9358"/>
                </a:lnTo>
                <a:lnTo>
                  <a:pt x="15174" y="9362"/>
                </a:lnTo>
                <a:lnTo>
                  <a:pt x="15153" y="9365"/>
                </a:lnTo>
                <a:lnTo>
                  <a:pt x="15133" y="9368"/>
                </a:lnTo>
                <a:lnTo>
                  <a:pt x="15111" y="9370"/>
                </a:lnTo>
                <a:lnTo>
                  <a:pt x="15089" y="9370"/>
                </a:lnTo>
                <a:lnTo>
                  <a:pt x="8388" y="9370"/>
                </a:lnTo>
                <a:lnTo>
                  <a:pt x="8366" y="9370"/>
                </a:lnTo>
                <a:lnTo>
                  <a:pt x="8346" y="9368"/>
                </a:lnTo>
                <a:lnTo>
                  <a:pt x="8324" y="9365"/>
                </a:lnTo>
                <a:lnTo>
                  <a:pt x="8303" y="9362"/>
                </a:lnTo>
                <a:lnTo>
                  <a:pt x="8282" y="9358"/>
                </a:lnTo>
                <a:lnTo>
                  <a:pt x="8263" y="9351"/>
                </a:lnTo>
                <a:lnTo>
                  <a:pt x="8243" y="9345"/>
                </a:lnTo>
                <a:lnTo>
                  <a:pt x="8224" y="9337"/>
                </a:lnTo>
                <a:lnTo>
                  <a:pt x="8205" y="9329"/>
                </a:lnTo>
                <a:lnTo>
                  <a:pt x="8187" y="9319"/>
                </a:lnTo>
                <a:lnTo>
                  <a:pt x="8169" y="9309"/>
                </a:lnTo>
                <a:lnTo>
                  <a:pt x="8152" y="9298"/>
                </a:lnTo>
                <a:lnTo>
                  <a:pt x="8136" y="9286"/>
                </a:lnTo>
                <a:lnTo>
                  <a:pt x="8120" y="9274"/>
                </a:lnTo>
                <a:lnTo>
                  <a:pt x="8105" y="9260"/>
                </a:lnTo>
                <a:lnTo>
                  <a:pt x="8090" y="9246"/>
                </a:lnTo>
                <a:lnTo>
                  <a:pt x="8076" y="9231"/>
                </a:lnTo>
                <a:lnTo>
                  <a:pt x="8062" y="9216"/>
                </a:lnTo>
                <a:lnTo>
                  <a:pt x="8049" y="9200"/>
                </a:lnTo>
                <a:lnTo>
                  <a:pt x="8037" y="9183"/>
                </a:lnTo>
                <a:lnTo>
                  <a:pt x="8027" y="9166"/>
                </a:lnTo>
                <a:lnTo>
                  <a:pt x="8017" y="9149"/>
                </a:lnTo>
                <a:lnTo>
                  <a:pt x="8007" y="9131"/>
                </a:lnTo>
                <a:lnTo>
                  <a:pt x="7999" y="9111"/>
                </a:lnTo>
                <a:lnTo>
                  <a:pt x="7991" y="9093"/>
                </a:lnTo>
                <a:lnTo>
                  <a:pt x="7985" y="9073"/>
                </a:lnTo>
                <a:lnTo>
                  <a:pt x="7978" y="9052"/>
                </a:lnTo>
                <a:lnTo>
                  <a:pt x="7974" y="9032"/>
                </a:lnTo>
                <a:lnTo>
                  <a:pt x="7970" y="9012"/>
                </a:lnTo>
                <a:lnTo>
                  <a:pt x="7968" y="8990"/>
                </a:lnTo>
                <a:lnTo>
                  <a:pt x="7966" y="8969"/>
                </a:lnTo>
                <a:lnTo>
                  <a:pt x="7966" y="8947"/>
                </a:lnTo>
                <a:lnTo>
                  <a:pt x="7966" y="8947"/>
                </a:lnTo>
                <a:lnTo>
                  <a:pt x="7966" y="8926"/>
                </a:lnTo>
                <a:lnTo>
                  <a:pt x="7968" y="8905"/>
                </a:lnTo>
                <a:lnTo>
                  <a:pt x="7970" y="8883"/>
                </a:lnTo>
                <a:lnTo>
                  <a:pt x="7974" y="8863"/>
                </a:lnTo>
                <a:lnTo>
                  <a:pt x="7978" y="8843"/>
                </a:lnTo>
                <a:lnTo>
                  <a:pt x="7985" y="8822"/>
                </a:lnTo>
                <a:lnTo>
                  <a:pt x="7991" y="8803"/>
                </a:lnTo>
                <a:lnTo>
                  <a:pt x="7999" y="8784"/>
                </a:lnTo>
                <a:lnTo>
                  <a:pt x="8007" y="8764"/>
                </a:lnTo>
                <a:lnTo>
                  <a:pt x="8017" y="8746"/>
                </a:lnTo>
                <a:lnTo>
                  <a:pt x="8027" y="8729"/>
                </a:lnTo>
                <a:lnTo>
                  <a:pt x="8037" y="8712"/>
                </a:lnTo>
                <a:lnTo>
                  <a:pt x="8049" y="8695"/>
                </a:lnTo>
                <a:lnTo>
                  <a:pt x="8062" y="8679"/>
                </a:lnTo>
                <a:lnTo>
                  <a:pt x="8076" y="8664"/>
                </a:lnTo>
                <a:lnTo>
                  <a:pt x="8090" y="8649"/>
                </a:lnTo>
                <a:lnTo>
                  <a:pt x="8105" y="8635"/>
                </a:lnTo>
                <a:lnTo>
                  <a:pt x="8120" y="8621"/>
                </a:lnTo>
                <a:lnTo>
                  <a:pt x="8136" y="8609"/>
                </a:lnTo>
                <a:lnTo>
                  <a:pt x="8152" y="8597"/>
                </a:lnTo>
                <a:lnTo>
                  <a:pt x="8169" y="8586"/>
                </a:lnTo>
                <a:lnTo>
                  <a:pt x="8187" y="8576"/>
                </a:lnTo>
                <a:lnTo>
                  <a:pt x="8205" y="8566"/>
                </a:lnTo>
                <a:lnTo>
                  <a:pt x="8224" y="8558"/>
                </a:lnTo>
                <a:lnTo>
                  <a:pt x="8243" y="8550"/>
                </a:lnTo>
                <a:lnTo>
                  <a:pt x="8263" y="8544"/>
                </a:lnTo>
                <a:lnTo>
                  <a:pt x="8282" y="8537"/>
                </a:lnTo>
                <a:lnTo>
                  <a:pt x="8303" y="8533"/>
                </a:lnTo>
                <a:lnTo>
                  <a:pt x="8324" y="8530"/>
                </a:lnTo>
                <a:lnTo>
                  <a:pt x="8346" y="8527"/>
                </a:lnTo>
                <a:lnTo>
                  <a:pt x="8366" y="8526"/>
                </a:lnTo>
                <a:lnTo>
                  <a:pt x="8388" y="8525"/>
                </a:lnTo>
                <a:close/>
                <a:moveTo>
                  <a:pt x="16673" y="0"/>
                </a:moveTo>
                <a:lnTo>
                  <a:pt x="16696" y="1"/>
                </a:lnTo>
                <a:lnTo>
                  <a:pt x="16719" y="2"/>
                </a:lnTo>
                <a:lnTo>
                  <a:pt x="16742" y="5"/>
                </a:lnTo>
                <a:lnTo>
                  <a:pt x="16764" y="10"/>
                </a:lnTo>
                <a:lnTo>
                  <a:pt x="16787" y="14"/>
                </a:lnTo>
                <a:lnTo>
                  <a:pt x="16808" y="20"/>
                </a:lnTo>
                <a:lnTo>
                  <a:pt x="16828" y="28"/>
                </a:lnTo>
                <a:lnTo>
                  <a:pt x="16850" y="36"/>
                </a:lnTo>
                <a:lnTo>
                  <a:pt x="16870" y="45"/>
                </a:lnTo>
                <a:lnTo>
                  <a:pt x="16889" y="56"/>
                </a:lnTo>
                <a:lnTo>
                  <a:pt x="16909" y="66"/>
                </a:lnTo>
                <a:lnTo>
                  <a:pt x="16927" y="78"/>
                </a:lnTo>
                <a:lnTo>
                  <a:pt x="16945" y="91"/>
                </a:lnTo>
                <a:lnTo>
                  <a:pt x="16962" y="104"/>
                </a:lnTo>
                <a:lnTo>
                  <a:pt x="16978" y="119"/>
                </a:lnTo>
                <a:lnTo>
                  <a:pt x="16994" y="134"/>
                </a:lnTo>
                <a:lnTo>
                  <a:pt x="17009" y="150"/>
                </a:lnTo>
                <a:lnTo>
                  <a:pt x="17024" y="166"/>
                </a:lnTo>
                <a:lnTo>
                  <a:pt x="17037" y="183"/>
                </a:lnTo>
                <a:lnTo>
                  <a:pt x="17050" y="201"/>
                </a:lnTo>
                <a:lnTo>
                  <a:pt x="17062" y="220"/>
                </a:lnTo>
                <a:lnTo>
                  <a:pt x="17072" y="239"/>
                </a:lnTo>
                <a:lnTo>
                  <a:pt x="17083" y="258"/>
                </a:lnTo>
                <a:lnTo>
                  <a:pt x="17092" y="278"/>
                </a:lnTo>
                <a:lnTo>
                  <a:pt x="17100" y="300"/>
                </a:lnTo>
                <a:lnTo>
                  <a:pt x="17108" y="320"/>
                </a:lnTo>
                <a:lnTo>
                  <a:pt x="17114" y="342"/>
                </a:lnTo>
                <a:lnTo>
                  <a:pt x="17118" y="364"/>
                </a:lnTo>
                <a:lnTo>
                  <a:pt x="17123" y="387"/>
                </a:lnTo>
                <a:lnTo>
                  <a:pt x="17126" y="409"/>
                </a:lnTo>
                <a:lnTo>
                  <a:pt x="17127" y="433"/>
                </a:lnTo>
                <a:lnTo>
                  <a:pt x="17128" y="455"/>
                </a:lnTo>
                <a:lnTo>
                  <a:pt x="17128" y="5856"/>
                </a:lnTo>
                <a:lnTo>
                  <a:pt x="16217" y="5856"/>
                </a:lnTo>
                <a:lnTo>
                  <a:pt x="16217" y="455"/>
                </a:lnTo>
                <a:lnTo>
                  <a:pt x="16218" y="433"/>
                </a:lnTo>
                <a:lnTo>
                  <a:pt x="16219" y="409"/>
                </a:lnTo>
                <a:lnTo>
                  <a:pt x="16222" y="387"/>
                </a:lnTo>
                <a:lnTo>
                  <a:pt x="16227" y="364"/>
                </a:lnTo>
                <a:lnTo>
                  <a:pt x="16232" y="342"/>
                </a:lnTo>
                <a:lnTo>
                  <a:pt x="16237" y="320"/>
                </a:lnTo>
                <a:lnTo>
                  <a:pt x="16245" y="300"/>
                </a:lnTo>
                <a:lnTo>
                  <a:pt x="16253" y="278"/>
                </a:lnTo>
                <a:lnTo>
                  <a:pt x="16262" y="258"/>
                </a:lnTo>
                <a:lnTo>
                  <a:pt x="16273" y="239"/>
                </a:lnTo>
                <a:lnTo>
                  <a:pt x="16283" y="220"/>
                </a:lnTo>
                <a:lnTo>
                  <a:pt x="16295" y="201"/>
                </a:lnTo>
                <a:lnTo>
                  <a:pt x="16308" y="183"/>
                </a:lnTo>
                <a:lnTo>
                  <a:pt x="16322" y="166"/>
                </a:lnTo>
                <a:lnTo>
                  <a:pt x="16336" y="150"/>
                </a:lnTo>
                <a:lnTo>
                  <a:pt x="16351" y="134"/>
                </a:lnTo>
                <a:lnTo>
                  <a:pt x="16367" y="119"/>
                </a:lnTo>
                <a:lnTo>
                  <a:pt x="16383" y="104"/>
                </a:lnTo>
                <a:lnTo>
                  <a:pt x="16400" y="91"/>
                </a:lnTo>
                <a:lnTo>
                  <a:pt x="16418" y="78"/>
                </a:lnTo>
                <a:lnTo>
                  <a:pt x="16436" y="66"/>
                </a:lnTo>
                <a:lnTo>
                  <a:pt x="16456" y="56"/>
                </a:lnTo>
                <a:lnTo>
                  <a:pt x="16476" y="45"/>
                </a:lnTo>
                <a:lnTo>
                  <a:pt x="16495" y="36"/>
                </a:lnTo>
                <a:lnTo>
                  <a:pt x="16517" y="28"/>
                </a:lnTo>
                <a:lnTo>
                  <a:pt x="16537" y="20"/>
                </a:lnTo>
                <a:lnTo>
                  <a:pt x="16560" y="14"/>
                </a:lnTo>
                <a:lnTo>
                  <a:pt x="16581" y="10"/>
                </a:lnTo>
                <a:lnTo>
                  <a:pt x="16603" y="5"/>
                </a:lnTo>
                <a:lnTo>
                  <a:pt x="16626" y="2"/>
                </a:lnTo>
                <a:lnTo>
                  <a:pt x="16649" y="1"/>
                </a:lnTo>
                <a:lnTo>
                  <a:pt x="16673" y="0"/>
                </a:lnTo>
                <a:close/>
              </a:path>
            </a:pathLst>
          </a:custGeom>
          <a:solidFill>
            <a:srgbClr val="666666"/>
          </a:solidFill>
          <a:ln>
            <a:noFill/>
          </a:ln>
          <a:effectLst/>
        </p:spPr>
        <p:txBody>
          <a:bodyPr vert="horz" wrap="square" lIns="91440" tIns="45720" rIns="91440" bIns="45720" numCol="1" rtlCol="0" anchor="t" anchorCtr="0" compatLnSpc="1">
            <a:prstTxWarp prst="textNoShape">
              <a:avLst/>
            </a:prstTxWarp>
          </a:bodyPr>
          <a:lstStyle/>
          <a:p>
            <a:pPr marL="0" marR="0" lvl="0" indent="0" defTabSz="914478"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2400" b="0" i="0" u="none" strike="noStrike" kern="0" cap="none" spc="0" normalizeH="0" baseline="0" noProof="0" dirty="0">
              <a:ln>
                <a:noFill/>
              </a:ln>
              <a:solidFill>
                <a:srgbClr val="1D1D1A"/>
              </a:solidFill>
              <a:effectLst/>
              <a:uLnTx/>
              <a:uFillTx/>
              <a:latin typeface="Huawei Sans" panose="020C0503030203020204" pitchFamily="34" charset="0"/>
              <a:ea typeface="方正兰亭黑简体" panose="02000000000000000000" pitchFamily="2" charset="-122"/>
            </a:endParaRPr>
          </a:p>
        </p:txBody>
      </p:sp>
      <p:sp>
        <p:nvSpPr>
          <p:cNvPr id="189" name="Freeform 70"/>
          <p:cNvSpPr>
            <a:spLocks noEditPoints="1"/>
          </p:cNvSpPr>
          <p:nvPr/>
        </p:nvSpPr>
        <p:spPr bwMode="gray">
          <a:xfrm>
            <a:off x="6007386" y="4897802"/>
            <a:ext cx="310475" cy="132017"/>
          </a:xfrm>
          <a:custGeom>
            <a:avLst/>
            <a:gdLst/>
            <a:ahLst/>
            <a:cxnLst>
              <a:cxn ang="0">
                <a:pos x="184" y="0"/>
              </a:cxn>
              <a:cxn ang="0">
                <a:pos x="6" y="0"/>
              </a:cxn>
              <a:cxn ang="0">
                <a:pos x="6" y="0"/>
              </a:cxn>
              <a:cxn ang="0">
                <a:pos x="2" y="0"/>
              </a:cxn>
              <a:cxn ang="0">
                <a:pos x="0" y="4"/>
              </a:cxn>
              <a:cxn ang="0">
                <a:pos x="0" y="62"/>
              </a:cxn>
              <a:cxn ang="0">
                <a:pos x="0" y="62"/>
              </a:cxn>
              <a:cxn ang="0">
                <a:pos x="2" y="66"/>
              </a:cxn>
              <a:cxn ang="0">
                <a:pos x="6" y="66"/>
              </a:cxn>
              <a:cxn ang="0">
                <a:pos x="184" y="66"/>
              </a:cxn>
              <a:cxn ang="0">
                <a:pos x="184" y="66"/>
              </a:cxn>
              <a:cxn ang="0">
                <a:pos x="188" y="66"/>
              </a:cxn>
              <a:cxn ang="0">
                <a:pos x="190" y="62"/>
              </a:cxn>
              <a:cxn ang="0">
                <a:pos x="190" y="4"/>
              </a:cxn>
              <a:cxn ang="0">
                <a:pos x="190" y="4"/>
              </a:cxn>
              <a:cxn ang="0">
                <a:pos x="188" y="0"/>
              </a:cxn>
              <a:cxn ang="0">
                <a:pos x="184" y="0"/>
              </a:cxn>
              <a:cxn ang="0">
                <a:pos x="184" y="0"/>
              </a:cxn>
              <a:cxn ang="0">
                <a:pos x="36" y="46"/>
              </a:cxn>
              <a:cxn ang="0">
                <a:pos x="36" y="46"/>
              </a:cxn>
              <a:cxn ang="0">
                <a:pos x="28" y="44"/>
              </a:cxn>
              <a:cxn ang="0">
                <a:pos x="22" y="42"/>
              </a:cxn>
              <a:cxn ang="0">
                <a:pos x="18" y="38"/>
              </a:cxn>
              <a:cxn ang="0">
                <a:pos x="16" y="32"/>
              </a:cxn>
              <a:cxn ang="0">
                <a:pos x="16" y="32"/>
              </a:cxn>
              <a:cxn ang="0">
                <a:pos x="18" y="28"/>
              </a:cxn>
              <a:cxn ang="0">
                <a:pos x="22" y="24"/>
              </a:cxn>
              <a:cxn ang="0">
                <a:pos x="28" y="22"/>
              </a:cxn>
              <a:cxn ang="0">
                <a:pos x="36" y="20"/>
              </a:cxn>
              <a:cxn ang="0">
                <a:pos x="36" y="20"/>
              </a:cxn>
              <a:cxn ang="0">
                <a:pos x="42" y="22"/>
              </a:cxn>
              <a:cxn ang="0">
                <a:pos x="48" y="24"/>
              </a:cxn>
              <a:cxn ang="0">
                <a:pos x="52" y="28"/>
              </a:cxn>
              <a:cxn ang="0">
                <a:pos x="54" y="32"/>
              </a:cxn>
              <a:cxn ang="0">
                <a:pos x="54" y="32"/>
              </a:cxn>
              <a:cxn ang="0">
                <a:pos x="52" y="38"/>
              </a:cxn>
              <a:cxn ang="0">
                <a:pos x="48" y="42"/>
              </a:cxn>
              <a:cxn ang="0">
                <a:pos x="42" y="44"/>
              </a:cxn>
              <a:cxn ang="0">
                <a:pos x="36" y="46"/>
              </a:cxn>
              <a:cxn ang="0">
                <a:pos x="36" y="46"/>
              </a:cxn>
              <a:cxn ang="0">
                <a:pos x="172" y="38"/>
              </a:cxn>
              <a:cxn ang="0">
                <a:pos x="172" y="38"/>
              </a:cxn>
              <a:cxn ang="0">
                <a:pos x="172" y="42"/>
              </a:cxn>
              <a:cxn ang="0">
                <a:pos x="168" y="42"/>
              </a:cxn>
              <a:cxn ang="0">
                <a:pos x="86" y="42"/>
              </a:cxn>
              <a:cxn ang="0">
                <a:pos x="86" y="42"/>
              </a:cxn>
              <a:cxn ang="0">
                <a:pos x="84" y="42"/>
              </a:cxn>
              <a:cxn ang="0">
                <a:pos x="82" y="38"/>
              </a:cxn>
              <a:cxn ang="0">
                <a:pos x="82" y="28"/>
              </a:cxn>
              <a:cxn ang="0">
                <a:pos x="82" y="28"/>
              </a:cxn>
              <a:cxn ang="0">
                <a:pos x="84" y="24"/>
              </a:cxn>
              <a:cxn ang="0">
                <a:pos x="86" y="24"/>
              </a:cxn>
              <a:cxn ang="0">
                <a:pos x="168" y="24"/>
              </a:cxn>
              <a:cxn ang="0">
                <a:pos x="168" y="24"/>
              </a:cxn>
              <a:cxn ang="0">
                <a:pos x="172" y="24"/>
              </a:cxn>
              <a:cxn ang="0">
                <a:pos x="172" y="28"/>
              </a:cxn>
              <a:cxn ang="0">
                <a:pos x="172" y="38"/>
              </a:cxn>
            </a:cxnLst>
            <a:rect l="0" t="0" r="r" b="b"/>
            <a:pathLst>
              <a:path w="190" h="66">
                <a:moveTo>
                  <a:pt x="184" y="0"/>
                </a:moveTo>
                <a:lnTo>
                  <a:pt x="6" y="0"/>
                </a:lnTo>
                <a:lnTo>
                  <a:pt x="6" y="0"/>
                </a:lnTo>
                <a:lnTo>
                  <a:pt x="2" y="0"/>
                </a:lnTo>
                <a:lnTo>
                  <a:pt x="0" y="4"/>
                </a:lnTo>
                <a:lnTo>
                  <a:pt x="0" y="62"/>
                </a:lnTo>
                <a:lnTo>
                  <a:pt x="0" y="62"/>
                </a:lnTo>
                <a:lnTo>
                  <a:pt x="2" y="66"/>
                </a:lnTo>
                <a:lnTo>
                  <a:pt x="6" y="66"/>
                </a:lnTo>
                <a:lnTo>
                  <a:pt x="184" y="66"/>
                </a:lnTo>
                <a:lnTo>
                  <a:pt x="184" y="66"/>
                </a:lnTo>
                <a:lnTo>
                  <a:pt x="188" y="66"/>
                </a:lnTo>
                <a:lnTo>
                  <a:pt x="190" y="62"/>
                </a:lnTo>
                <a:lnTo>
                  <a:pt x="190" y="4"/>
                </a:lnTo>
                <a:lnTo>
                  <a:pt x="190" y="4"/>
                </a:lnTo>
                <a:lnTo>
                  <a:pt x="188" y="0"/>
                </a:lnTo>
                <a:lnTo>
                  <a:pt x="184" y="0"/>
                </a:lnTo>
                <a:lnTo>
                  <a:pt x="184" y="0"/>
                </a:lnTo>
                <a:close/>
                <a:moveTo>
                  <a:pt x="36" y="46"/>
                </a:moveTo>
                <a:lnTo>
                  <a:pt x="36" y="46"/>
                </a:lnTo>
                <a:lnTo>
                  <a:pt x="28" y="44"/>
                </a:lnTo>
                <a:lnTo>
                  <a:pt x="22" y="42"/>
                </a:lnTo>
                <a:lnTo>
                  <a:pt x="18" y="38"/>
                </a:lnTo>
                <a:lnTo>
                  <a:pt x="16" y="32"/>
                </a:lnTo>
                <a:lnTo>
                  <a:pt x="16" y="32"/>
                </a:lnTo>
                <a:lnTo>
                  <a:pt x="18" y="28"/>
                </a:lnTo>
                <a:lnTo>
                  <a:pt x="22" y="24"/>
                </a:lnTo>
                <a:lnTo>
                  <a:pt x="28" y="22"/>
                </a:lnTo>
                <a:lnTo>
                  <a:pt x="36" y="20"/>
                </a:lnTo>
                <a:lnTo>
                  <a:pt x="36" y="20"/>
                </a:lnTo>
                <a:lnTo>
                  <a:pt x="42" y="22"/>
                </a:lnTo>
                <a:lnTo>
                  <a:pt x="48" y="24"/>
                </a:lnTo>
                <a:lnTo>
                  <a:pt x="52" y="28"/>
                </a:lnTo>
                <a:lnTo>
                  <a:pt x="54" y="32"/>
                </a:lnTo>
                <a:lnTo>
                  <a:pt x="54" y="32"/>
                </a:lnTo>
                <a:lnTo>
                  <a:pt x="52" y="38"/>
                </a:lnTo>
                <a:lnTo>
                  <a:pt x="48" y="42"/>
                </a:lnTo>
                <a:lnTo>
                  <a:pt x="42" y="44"/>
                </a:lnTo>
                <a:lnTo>
                  <a:pt x="36" y="46"/>
                </a:lnTo>
                <a:lnTo>
                  <a:pt x="36" y="46"/>
                </a:lnTo>
                <a:close/>
                <a:moveTo>
                  <a:pt x="172" y="38"/>
                </a:moveTo>
                <a:lnTo>
                  <a:pt x="172" y="38"/>
                </a:lnTo>
                <a:lnTo>
                  <a:pt x="172" y="42"/>
                </a:lnTo>
                <a:lnTo>
                  <a:pt x="168" y="42"/>
                </a:lnTo>
                <a:lnTo>
                  <a:pt x="86" y="42"/>
                </a:lnTo>
                <a:lnTo>
                  <a:pt x="86" y="42"/>
                </a:lnTo>
                <a:lnTo>
                  <a:pt x="84" y="42"/>
                </a:lnTo>
                <a:lnTo>
                  <a:pt x="82" y="38"/>
                </a:lnTo>
                <a:lnTo>
                  <a:pt x="82" y="28"/>
                </a:lnTo>
                <a:lnTo>
                  <a:pt x="82" y="28"/>
                </a:lnTo>
                <a:lnTo>
                  <a:pt x="84" y="24"/>
                </a:lnTo>
                <a:lnTo>
                  <a:pt x="86" y="24"/>
                </a:lnTo>
                <a:lnTo>
                  <a:pt x="168" y="24"/>
                </a:lnTo>
                <a:lnTo>
                  <a:pt x="168" y="24"/>
                </a:lnTo>
                <a:lnTo>
                  <a:pt x="172" y="24"/>
                </a:lnTo>
                <a:lnTo>
                  <a:pt x="172" y="28"/>
                </a:lnTo>
                <a:lnTo>
                  <a:pt x="172" y="38"/>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200" b="0" i="0" u="none" strike="noStrike" kern="0" cap="none" spc="0" normalizeH="0" baseline="0" noProof="0" dirty="0">
              <a:ln>
                <a:noFill/>
              </a:ln>
              <a:solidFill>
                <a:srgbClr val="1D1D1A"/>
              </a:solidFill>
              <a:effectLst/>
              <a:uLnTx/>
              <a:uFillTx/>
              <a:latin typeface="Huawei Sans" panose="020C0503030203020204" pitchFamily="34" charset="0"/>
              <a:ea typeface="方正兰亭黑简体" panose="02000000000000000000" pitchFamily="2" charset="-122"/>
            </a:endParaRPr>
          </a:p>
        </p:txBody>
      </p:sp>
      <p:sp>
        <p:nvSpPr>
          <p:cNvPr id="190" name="文本框 181"/>
          <p:cNvSpPr txBox="1">
            <a:spLocks noChangeArrowheads="1"/>
          </p:cNvSpPr>
          <p:nvPr/>
        </p:nvSpPr>
        <p:spPr bwMode="gray">
          <a:xfrm>
            <a:off x="7270513" y="4862773"/>
            <a:ext cx="466199" cy="207731"/>
          </a:xfrm>
          <a:prstGeom prst="rect">
            <a:avLst/>
          </a:prstGeom>
          <a:noFill/>
          <a:ln w="9525">
            <a:noFill/>
            <a:miter lim="800000"/>
            <a:headEnd/>
            <a:tailEnd/>
          </a:ln>
        </p:spPr>
        <p:txBody>
          <a:bodyPr wrap="square" lIns="68562" tIns="34281" rIns="68562" bIns="34281">
            <a:spAutoFit/>
          </a:bodyPr>
          <a:lstStyle/>
          <a:p>
            <a:pPr defTabSz="914478" fontAlgn="ctr">
              <a:spcBef>
                <a:spcPts val="0"/>
              </a:spcBef>
              <a:spcAft>
                <a:spcPts val="0"/>
              </a:spcAft>
            </a:pPr>
            <a:r>
              <a:rPr lang="en-US" sz="900" dirty="0">
                <a:solidFill>
                  <a:srgbClr val="1D1D1A"/>
                </a:solidFill>
                <a:latin typeface="Huawei Sans" panose="020C0503030203020204" pitchFamily="34" charset="0"/>
              </a:rPr>
              <a:t>IWG</a:t>
            </a:r>
          </a:p>
        </p:txBody>
      </p:sp>
      <p:sp>
        <p:nvSpPr>
          <p:cNvPr id="191" name="Freeform 70"/>
          <p:cNvSpPr>
            <a:spLocks noEditPoints="1"/>
          </p:cNvSpPr>
          <p:nvPr/>
        </p:nvSpPr>
        <p:spPr bwMode="gray">
          <a:xfrm>
            <a:off x="6922473" y="4893140"/>
            <a:ext cx="310475" cy="132017"/>
          </a:xfrm>
          <a:custGeom>
            <a:avLst/>
            <a:gdLst/>
            <a:ahLst/>
            <a:cxnLst>
              <a:cxn ang="0">
                <a:pos x="184" y="0"/>
              </a:cxn>
              <a:cxn ang="0">
                <a:pos x="6" y="0"/>
              </a:cxn>
              <a:cxn ang="0">
                <a:pos x="6" y="0"/>
              </a:cxn>
              <a:cxn ang="0">
                <a:pos x="2" y="0"/>
              </a:cxn>
              <a:cxn ang="0">
                <a:pos x="0" y="4"/>
              </a:cxn>
              <a:cxn ang="0">
                <a:pos x="0" y="62"/>
              </a:cxn>
              <a:cxn ang="0">
                <a:pos x="0" y="62"/>
              </a:cxn>
              <a:cxn ang="0">
                <a:pos x="2" y="66"/>
              </a:cxn>
              <a:cxn ang="0">
                <a:pos x="6" y="66"/>
              </a:cxn>
              <a:cxn ang="0">
                <a:pos x="184" y="66"/>
              </a:cxn>
              <a:cxn ang="0">
                <a:pos x="184" y="66"/>
              </a:cxn>
              <a:cxn ang="0">
                <a:pos x="188" y="66"/>
              </a:cxn>
              <a:cxn ang="0">
                <a:pos x="190" y="62"/>
              </a:cxn>
              <a:cxn ang="0">
                <a:pos x="190" y="4"/>
              </a:cxn>
              <a:cxn ang="0">
                <a:pos x="190" y="4"/>
              </a:cxn>
              <a:cxn ang="0">
                <a:pos x="188" y="0"/>
              </a:cxn>
              <a:cxn ang="0">
                <a:pos x="184" y="0"/>
              </a:cxn>
              <a:cxn ang="0">
                <a:pos x="184" y="0"/>
              </a:cxn>
              <a:cxn ang="0">
                <a:pos x="36" y="46"/>
              </a:cxn>
              <a:cxn ang="0">
                <a:pos x="36" y="46"/>
              </a:cxn>
              <a:cxn ang="0">
                <a:pos x="28" y="44"/>
              </a:cxn>
              <a:cxn ang="0">
                <a:pos x="22" y="42"/>
              </a:cxn>
              <a:cxn ang="0">
                <a:pos x="18" y="38"/>
              </a:cxn>
              <a:cxn ang="0">
                <a:pos x="16" y="32"/>
              </a:cxn>
              <a:cxn ang="0">
                <a:pos x="16" y="32"/>
              </a:cxn>
              <a:cxn ang="0">
                <a:pos x="18" y="28"/>
              </a:cxn>
              <a:cxn ang="0">
                <a:pos x="22" y="24"/>
              </a:cxn>
              <a:cxn ang="0">
                <a:pos x="28" y="22"/>
              </a:cxn>
              <a:cxn ang="0">
                <a:pos x="36" y="20"/>
              </a:cxn>
              <a:cxn ang="0">
                <a:pos x="36" y="20"/>
              </a:cxn>
              <a:cxn ang="0">
                <a:pos x="42" y="22"/>
              </a:cxn>
              <a:cxn ang="0">
                <a:pos x="48" y="24"/>
              </a:cxn>
              <a:cxn ang="0">
                <a:pos x="52" y="28"/>
              </a:cxn>
              <a:cxn ang="0">
                <a:pos x="54" y="32"/>
              </a:cxn>
              <a:cxn ang="0">
                <a:pos x="54" y="32"/>
              </a:cxn>
              <a:cxn ang="0">
                <a:pos x="52" y="38"/>
              </a:cxn>
              <a:cxn ang="0">
                <a:pos x="48" y="42"/>
              </a:cxn>
              <a:cxn ang="0">
                <a:pos x="42" y="44"/>
              </a:cxn>
              <a:cxn ang="0">
                <a:pos x="36" y="46"/>
              </a:cxn>
              <a:cxn ang="0">
                <a:pos x="36" y="46"/>
              </a:cxn>
              <a:cxn ang="0">
                <a:pos x="172" y="38"/>
              </a:cxn>
              <a:cxn ang="0">
                <a:pos x="172" y="38"/>
              </a:cxn>
              <a:cxn ang="0">
                <a:pos x="172" y="42"/>
              </a:cxn>
              <a:cxn ang="0">
                <a:pos x="168" y="42"/>
              </a:cxn>
              <a:cxn ang="0">
                <a:pos x="86" y="42"/>
              </a:cxn>
              <a:cxn ang="0">
                <a:pos x="86" y="42"/>
              </a:cxn>
              <a:cxn ang="0">
                <a:pos x="84" y="42"/>
              </a:cxn>
              <a:cxn ang="0">
                <a:pos x="82" y="38"/>
              </a:cxn>
              <a:cxn ang="0">
                <a:pos x="82" y="28"/>
              </a:cxn>
              <a:cxn ang="0">
                <a:pos x="82" y="28"/>
              </a:cxn>
              <a:cxn ang="0">
                <a:pos x="84" y="24"/>
              </a:cxn>
              <a:cxn ang="0">
                <a:pos x="86" y="24"/>
              </a:cxn>
              <a:cxn ang="0">
                <a:pos x="168" y="24"/>
              </a:cxn>
              <a:cxn ang="0">
                <a:pos x="168" y="24"/>
              </a:cxn>
              <a:cxn ang="0">
                <a:pos x="172" y="24"/>
              </a:cxn>
              <a:cxn ang="0">
                <a:pos x="172" y="28"/>
              </a:cxn>
              <a:cxn ang="0">
                <a:pos x="172" y="38"/>
              </a:cxn>
            </a:cxnLst>
            <a:rect l="0" t="0" r="r" b="b"/>
            <a:pathLst>
              <a:path w="190" h="66">
                <a:moveTo>
                  <a:pt x="184" y="0"/>
                </a:moveTo>
                <a:lnTo>
                  <a:pt x="6" y="0"/>
                </a:lnTo>
                <a:lnTo>
                  <a:pt x="6" y="0"/>
                </a:lnTo>
                <a:lnTo>
                  <a:pt x="2" y="0"/>
                </a:lnTo>
                <a:lnTo>
                  <a:pt x="0" y="4"/>
                </a:lnTo>
                <a:lnTo>
                  <a:pt x="0" y="62"/>
                </a:lnTo>
                <a:lnTo>
                  <a:pt x="0" y="62"/>
                </a:lnTo>
                <a:lnTo>
                  <a:pt x="2" y="66"/>
                </a:lnTo>
                <a:lnTo>
                  <a:pt x="6" y="66"/>
                </a:lnTo>
                <a:lnTo>
                  <a:pt x="184" y="66"/>
                </a:lnTo>
                <a:lnTo>
                  <a:pt x="184" y="66"/>
                </a:lnTo>
                <a:lnTo>
                  <a:pt x="188" y="66"/>
                </a:lnTo>
                <a:lnTo>
                  <a:pt x="190" y="62"/>
                </a:lnTo>
                <a:lnTo>
                  <a:pt x="190" y="4"/>
                </a:lnTo>
                <a:lnTo>
                  <a:pt x="190" y="4"/>
                </a:lnTo>
                <a:lnTo>
                  <a:pt x="188" y="0"/>
                </a:lnTo>
                <a:lnTo>
                  <a:pt x="184" y="0"/>
                </a:lnTo>
                <a:lnTo>
                  <a:pt x="184" y="0"/>
                </a:lnTo>
                <a:close/>
                <a:moveTo>
                  <a:pt x="36" y="46"/>
                </a:moveTo>
                <a:lnTo>
                  <a:pt x="36" y="46"/>
                </a:lnTo>
                <a:lnTo>
                  <a:pt x="28" y="44"/>
                </a:lnTo>
                <a:lnTo>
                  <a:pt x="22" y="42"/>
                </a:lnTo>
                <a:lnTo>
                  <a:pt x="18" y="38"/>
                </a:lnTo>
                <a:lnTo>
                  <a:pt x="16" y="32"/>
                </a:lnTo>
                <a:lnTo>
                  <a:pt x="16" y="32"/>
                </a:lnTo>
                <a:lnTo>
                  <a:pt x="18" y="28"/>
                </a:lnTo>
                <a:lnTo>
                  <a:pt x="22" y="24"/>
                </a:lnTo>
                <a:lnTo>
                  <a:pt x="28" y="22"/>
                </a:lnTo>
                <a:lnTo>
                  <a:pt x="36" y="20"/>
                </a:lnTo>
                <a:lnTo>
                  <a:pt x="36" y="20"/>
                </a:lnTo>
                <a:lnTo>
                  <a:pt x="42" y="22"/>
                </a:lnTo>
                <a:lnTo>
                  <a:pt x="48" y="24"/>
                </a:lnTo>
                <a:lnTo>
                  <a:pt x="52" y="28"/>
                </a:lnTo>
                <a:lnTo>
                  <a:pt x="54" y="32"/>
                </a:lnTo>
                <a:lnTo>
                  <a:pt x="54" y="32"/>
                </a:lnTo>
                <a:lnTo>
                  <a:pt x="52" y="38"/>
                </a:lnTo>
                <a:lnTo>
                  <a:pt x="48" y="42"/>
                </a:lnTo>
                <a:lnTo>
                  <a:pt x="42" y="44"/>
                </a:lnTo>
                <a:lnTo>
                  <a:pt x="36" y="46"/>
                </a:lnTo>
                <a:lnTo>
                  <a:pt x="36" y="46"/>
                </a:lnTo>
                <a:close/>
                <a:moveTo>
                  <a:pt x="172" y="38"/>
                </a:moveTo>
                <a:lnTo>
                  <a:pt x="172" y="38"/>
                </a:lnTo>
                <a:lnTo>
                  <a:pt x="172" y="42"/>
                </a:lnTo>
                <a:lnTo>
                  <a:pt x="168" y="42"/>
                </a:lnTo>
                <a:lnTo>
                  <a:pt x="86" y="42"/>
                </a:lnTo>
                <a:lnTo>
                  <a:pt x="86" y="42"/>
                </a:lnTo>
                <a:lnTo>
                  <a:pt x="84" y="42"/>
                </a:lnTo>
                <a:lnTo>
                  <a:pt x="82" y="38"/>
                </a:lnTo>
                <a:lnTo>
                  <a:pt x="82" y="28"/>
                </a:lnTo>
                <a:lnTo>
                  <a:pt x="82" y="28"/>
                </a:lnTo>
                <a:lnTo>
                  <a:pt x="84" y="24"/>
                </a:lnTo>
                <a:lnTo>
                  <a:pt x="86" y="24"/>
                </a:lnTo>
                <a:lnTo>
                  <a:pt x="168" y="24"/>
                </a:lnTo>
                <a:lnTo>
                  <a:pt x="168" y="24"/>
                </a:lnTo>
                <a:lnTo>
                  <a:pt x="172" y="24"/>
                </a:lnTo>
                <a:lnTo>
                  <a:pt x="172" y="28"/>
                </a:lnTo>
                <a:lnTo>
                  <a:pt x="172" y="38"/>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200" b="0" i="0" u="none" strike="noStrike" kern="0" cap="none" spc="0" normalizeH="0" baseline="0" noProof="0" dirty="0">
              <a:ln>
                <a:noFill/>
              </a:ln>
              <a:solidFill>
                <a:srgbClr val="1D1D1A"/>
              </a:solidFill>
              <a:effectLst/>
              <a:uLnTx/>
              <a:uFillTx/>
              <a:latin typeface="Huawei Sans" panose="020C0503030203020204" pitchFamily="34" charset="0"/>
              <a:ea typeface="方正兰亭黑简体" panose="02000000000000000000" pitchFamily="2" charset="-122"/>
            </a:endParaRPr>
          </a:p>
        </p:txBody>
      </p:sp>
      <p:sp>
        <p:nvSpPr>
          <p:cNvPr id="193" name="文本框 192"/>
          <p:cNvSpPr txBox="1"/>
          <p:nvPr/>
        </p:nvSpPr>
        <p:spPr bwMode="gray">
          <a:xfrm>
            <a:off x="4916502" y="2860235"/>
            <a:ext cx="1356164" cy="430887"/>
          </a:xfrm>
          <a:prstGeom prst="rect">
            <a:avLst/>
          </a:prstGeom>
          <a:noFill/>
        </p:spPr>
        <p:txBody>
          <a:bodyPr wrap="square" rtlCol="0">
            <a:spAutoFit/>
          </a:bodyPr>
          <a:lstStyle/>
          <a:p>
            <a:pPr algn="ctr" fontAlgn="ctr"/>
            <a:r>
              <a:rPr lang="en-US" sz="1100" dirty="0">
                <a:latin typeface="Huawei Sans" panose="020C0503030203020204" pitchFamily="34" charset="0"/>
              </a:rPr>
              <a:t>Northbound interface</a:t>
            </a:r>
          </a:p>
        </p:txBody>
      </p:sp>
      <p:sp>
        <p:nvSpPr>
          <p:cNvPr id="195" name="文本框 194"/>
          <p:cNvSpPr txBox="1"/>
          <p:nvPr/>
        </p:nvSpPr>
        <p:spPr bwMode="gray">
          <a:xfrm>
            <a:off x="4929567" y="3965711"/>
            <a:ext cx="1330035" cy="430887"/>
          </a:xfrm>
          <a:prstGeom prst="rect">
            <a:avLst/>
          </a:prstGeom>
          <a:noFill/>
        </p:spPr>
        <p:txBody>
          <a:bodyPr wrap="square" rtlCol="0">
            <a:spAutoFit/>
          </a:bodyPr>
          <a:lstStyle/>
          <a:p>
            <a:pPr algn="ctr" fontAlgn="ctr"/>
            <a:r>
              <a:rPr lang="en-US" sz="1100" dirty="0">
                <a:latin typeface="Huawei Sans" panose="020C0503030203020204" pitchFamily="34" charset="0"/>
              </a:rPr>
              <a:t>Southbound interface</a:t>
            </a:r>
          </a:p>
        </p:txBody>
      </p:sp>
      <p:sp>
        <p:nvSpPr>
          <p:cNvPr id="196" name="文本框 195"/>
          <p:cNvSpPr txBox="1"/>
          <p:nvPr/>
        </p:nvSpPr>
        <p:spPr bwMode="gray">
          <a:xfrm>
            <a:off x="5006718" y="3464930"/>
            <a:ext cx="824265" cy="430887"/>
          </a:xfrm>
          <a:prstGeom prst="rect">
            <a:avLst/>
          </a:prstGeom>
          <a:noFill/>
        </p:spPr>
        <p:txBody>
          <a:bodyPr wrap="none" rtlCol="0">
            <a:spAutoFit/>
          </a:bodyPr>
          <a:lstStyle/>
          <a:p>
            <a:pPr algn="ctr" fontAlgn="ctr"/>
            <a:r>
              <a:rPr lang="en-US" sz="1100" dirty="0">
                <a:latin typeface="Huawei Sans" panose="020C0503030203020204" pitchFamily="34" charset="0"/>
              </a:rPr>
              <a:t>SD-WAN</a:t>
            </a:r>
          </a:p>
          <a:p>
            <a:pPr algn="ctr" fontAlgn="ctr"/>
            <a:r>
              <a:rPr lang="en-US" sz="1100" dirty="0">
                <a:latin typeface="Huawei Sans" panose="020C0503030203020204" pitchFamily="34" charset="0"/>
              </a:rPr>
              <a:t>Controller</a:t>
            </a:r>
          </a:p>
        </p:txBody>
      </p:sp>
      <p:sp>
        <p:nvSpPr>
          <p:cNvPr id="144" name="圆角矩形 181">
            <a:extLst>
              <a:ext uri="{FF2B5EF4-FFF2-40B4-BE49-F238E27FC236}">
                <a16:creationId xmlns:a16="http://schemas.microsoft.com/office/drawing/2014/main" id="{CCD5195B-876D-4582-BC56-6105FD386946}"/>
              </a:ext>
            </a:extLst>
          </p:cNvPr>
          <p:cNvSpPr/>
          <p:nvPr/>
        </p:nvSpPr>
        <p:spPr bwMode="gray">
          <a:xfrm>
            <a:off x="5005389" y="1949056"/>
            <a:ext cx="2881130" cy="769156"/>
          </a:xfrm>
          <a:prstGeom prst="roundRect">
            <a:avLst>
              <a:gd name="adj" fmla="val 3898"/>
            </a:avLst>
          </a:prstGeom>
          <a:noFill/>
          <a:ln w="3175" cap="flat" cmpd="sng" algn="ctr">
            <a:solidFill>
              <a:srgbClr val="666666"/>
            </a:solidFill>
            <a:prstDash val="lgDash"/>
            <a:round/>
            <a:headEnd type="none" w="med" len="med"/>
            <a:tailEnd type="none" w="med" len="med"/>
          </a:ln>
          <a:effectLst/>
        </p:spPr>
        <p:txBody>
          <a:bodyPr vert="horz" wrap="square" lIns="91436" tIns="45718" rIns="91436" bIns="45718" numCol="1" rtlCol="0" anchor="t" anchorCtr="0" compatLnSpc="1">
            <a:prstTxWarp prst="textNoShape">
              <a:avLst/>
            </a:prstTxWarp>
          </a:bodyPr>
          <a:lstStyle/>
          <a:p>
            <a:pPr marL="0" marR="0" lvl="0" indent="0" algn="ctr" defTabSz="801648" eaLnBrk="1" fontAlgn="ctr" latinLnBrk="0" hangingPunct="1">
              <a:lnSpc>
                <a:spcPct val="100000"/>
              </a:lnSpc>
              <a:spcBef>
                <a:spcPts val="0"/>
              </a:spcBef>
              <a:spcAft>
                <a:spcPts val="0"/>
              </a:spcAft>
              <a:buClrTx/>
              <a:buSzTx/>
              <a:buFontTx/>
              <a:buNone/>
              <a:tabLst/>
              <a:defRPr/>
            </a:pPr>
            <a:endParaRPr kumimoji="0" lang="en-US" sz="1200" b="1" i="0" u="none" strike="noStrike" kern="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sym typeface="Arial" panose="020B0604020202020204" pitchFamily="34" charset="0"/>
            </a:endParaRPr>
          </a:p>
        </p:txBody>
      </p:sp>
      <p:grpSp>
        <p:nvGrpSpPr>
          <p:cNvPr id="145" name="组合 50">
            <a:extLst>
              <a:ext uri="{FF2B5EF4-FFF2-40B4-BE49-F238E27FC236}">
                <a16:creationId xmlns:a16="http://schemas.microsoft.com/office/drawing/2014/main" id="{7C0F9EBC-87E6-474C-B740-A479AE859F1C}"/>
              </a:ext>
            </a:extLst>
          </p:cNvPr>
          <p:cNvGrpSpPr>
            <a:grpSpLocks noChangeAspect="1"/>
          </p:cNvGrpSpPr>
          <p:nvPr/>
        </p:nvGrpSpPr>
        <p:grpSpPr bwMode="gray">
          <a:xfrm>
            <a:off x="5821648" y="3405632"/>
            <a:ext cx="731004" cy="475204"/>
            <a:chOff x="4137025" y="950913"/>
            <a:chExt cx="1982788" cy="1244599"/>
          </a:xfrm>
        </p:grpSpPr>
        <p:sp>
          <p:nvSpPr>
            <p:cNvPr id="146" name="Freeform 9">
              <a:extLst>
                <a:ext uri="{FF2B5EF4-FFF2-40B4-BE49-F238E27FC236}">
                  <a16:creationId xmlns:a16="http://schemas.microsoft.com/office/drawing/2014/main" id="{389BBE5E-C4B1-4ED6-95E5-FE9883F0B97B}"/>
                </a:ext>
              </a:extLst>
            </p:cNvPr>
            <p:cNvSpPr>
              <a:spLocks/>
            </p:cNvSpPr>
            <p:nvPr/>
          </p:nvSpPr>
          <p:spPr bwMode="gray">
            <a:xfrm>
              <a:off x="4137025" y="950913"/>
              <a:ext cx="1982788" cy="1203325"/>
            </a:xfrm>
            <a:custGeom>
              <a:avLst/>
              <a:gdLst>
                <a:gd name="T0" fmla="*/ 1688762 w 526"/>
                <a:gd name="T1" fmla="*/ 1203325 h 320"/>
                <a:gd name="T2" fmla="*/ 1568137 w 526"/>
                <a:gd name="T3" fmla="*/ 1203325 h 320"/>
                <a:gd name="T4" fmla="*/ 1568137 w 526"/>
                <a:gd name="T5" fmla="*/ 1128117 h 320"/>
                <a:gd name="T6" fmla="*/ 1688762 w 526"/>
                <a:gd name="T7" fmla="*/ 1128117 h 320"/>
                <a:gd name="T8" fmla="*/ 1756614 w 526"/>
                <a:gd name="T9" fmla="*/ 1109315 h 320"/>
                <a:gd name="T10" fmla="*/ 1907397 w 526"/>
                <a:gd name="T11" fmla="*/ 800963 h 320"/>
                <a:gd name="T12" fmla="*/ 1522902 w 526"/>
                <a:gd name="T13" fmla="*/ 413643 h 320"/>
                <a:gd name="T14" fmla="*/ 1488976 w 526"/>
                <a:gd name="T15" fmla="*/ 394841 h 320"/>
                <a:gd name="T16" fmla="*/ 946159 w 526"/>
                <a:gd name="T17" fmla="*/ 75208 h 320"/>
                <a:gd name="T18" fmla="*/ 346799 w 526"/>
                <a:gd name="T19" fmla="*/ 541496 h 320"/>
                <a:gd name="T20" fmla="*/ 316643 w 526"/>
                <a:gd name="T21" fmla="*/ 567819 h 320"/>
                <a:gd name="T22" fmla="*/ 75391 w 526"/>
                <a:gd name="T23" fmla="*/ 846088 h 320"/>
                <a:gd name="T24" fmla="*/ 358108 w 526"/>
                <a:gd name="T25" fmla="*/ 1128117 h 320"/>
                <a:gd name="T26" fmla="*/ 1338193 w 526"/>
                <a:gd name="T27" fmla="*/ 1128117 h 320"/>
                <a:gd name="T28" fmla="*/ 1338193 w 526"/>
                <a:gd name="T29" fmla="*/ 1203325 h 320"/>
                <a:gd name="T30" fmla="*/ 358108 w 526"/>
                <a:gd name="T31" fmla="*/ 1203325 h 320"/>
                <a:gd name="T32" fmla="*/ 0 w 526"/>
                <a:gd name="T33" fmla="*/ 846088 h 320"/>
                <a:gd name="T34" fmla="*/ 278947 w 526"/>
                <a:gd name="T35" fmla="*/ 496372 h 320"/>
                <a:gd name="T36" fmla="*/ 946159 w 526"/>
                <a:gd name="T37" fmla="*/ 0 h 320"/>
                <a:gd name="T38" fmla="*/ 1545519 w 526"/>
                <a:gd name="T39" fmla="*/ 338435 h 320"/>
                <a:gd name="T40" fmla="*/ 1982788 w 526"/>
                <a:gd name="T41" fmla="*/ 800963 h 320"/>
                <a:gd name="T42" fmla="*/ 1805619 w 526"/>
                <a:gd name="T43" fmla="*/ 1165721 h 320"/>
                <a:gd name="T44" fmla="*/ 1688762 w 526"/>
                <a:gd name="T45" fmla="*/ 1203325 h 32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526" h="320">
                  <a:moveTo>
                    <a:pt x="448" y="320"/>
                  </a:moveTo>
                  <a:cubicBezTo>
                    <a:pt x="416" y="320"/>
                    <a:pt x="416" y="320"/>
                    <a:pt x="416" y="320"/>
                  </a:cubicBezTo>
                  <a:cubicBezTo>
                    <a:pt x="416" y="300"/>
                    <a:pt x="416" y="300"/>
                    <a:pt x="416" y="300"/>
                  </a:cubicBezTo>
                  <a:cubicBezTo>
                    <a:pt x="448" y="300"/>
                    <a:pt x="448" y="300"/>
                    <a:pt x="448" y="300"/>
                  </a:cubicBezTo>
                  <a:cubicBezTo>
                    <a:pt x="456" y="300"/>
                    <a:pt x="462" y="298"/>
                    <a:pt x="466" y="295"/>
                  </a:cubicBezTo>
                  <a:cubicBezTo>
                    <a:pt x="492" y="274"/>
                    <a:pt x="506" y="244"/>
                    <a:pt x="506" y="213"/>
                  </a:cubicBezTo>
                  <a:cubicBezTo>
                    <a:pt x="506" y="157"/>
                    <a:pt x="460" y="111"/>
                    <a:pt x="404" y="110"/>
                  </a:cubicBezTo>
                  <a:cubicBezTo>
                    <a:pt x="400" y="110"/>
                    <a:pt x="397" y="108"/>
                    <a:pt x="395" y="105"/>
                  </a:cubicBezTo>
                  <a:cubicBezTo>
                    <a:pt x="366" y="53"/>
                    <a:pt x="311" y="20"/>
                    <a:pt x="251" y="20"/>
                  </a:cubicBezTo>
                  <a:cubicBezTo>
                    <a:pt x="176" y="20"/>
                    <a:pt x="111" y="71"/>
                    <a:pt x="92" y="144"/>
                  </a:cubicBezTo>
                  <a:cubicBezTo>
                    <a:pt x="91" y="148"/>
                    <a:pt x="88" y="150"/>
                    <a:pt x="84" y="151"/>
                  </a:cubicBezTo>
                  <a:cubicBezTo>
                    <a:pt x="47" y="156"/>
                    <a:pt x="20" y="188"/>
                    <a:pt x="20" y="225"/>
                  </a:cubicBezTo>
                  <a:cubicBezTo>
                    <a:pt x="20" y="266"/>
                    <a:pt x="53" y="300"/>
                    <a:pt x="95" y="300"/>
                  </a:cubicBezTo>
                  <a:cubicBezTo>
                    <a:pt x="355" y="300"/>
                    <a:pt x="355" y="300"/>
                    <a:pt x="355" y="300"/>
                  </a:cubicBezTo>
                  <a:cubicBezTo>
                    <a:pt x="355" y="320"/>
                    <a:pt x="355" y="320"/>
                    <a:pt x="355" y="320"/>
                  </a:cubicBezTo>
                  <a:cubicBezTo>
                    <a:pt x="95" y="320"/>
                    <a:pt x="95" y="320"/>
                    <a:pt x="95" y="320"/>
                  </a:cubicBezTo>
                  <a:cubicBezTo>
                    <a:pt x="42" y="320"/>
                    <a:pt x="0" y="277"/>
                    <a:pt x="0" y="225"/>
                  </a:cubicBezTo>
                  <a:cubicBezTo>
                    <a:pt x="0" y="181"/>
                    <a:pt x="31" y="142"/>
                    <a:pt x="74" y="132"/>
                  </a:cubicBezTo>
                  <a:cubicBezTo>
                    <a:pt x="97" y="54"/>
                    <a:pt x="169" y="0"/>
                    <a:pt x="251" y="0"/>
                  </a:cubicBezTo>
                  <a:cubicBezTo>
                    <a:pt x="316" y="0"/>
                    <a:pt x="377" y="35"/>
                    <a:pt x="410" y="90"/>
                  </a:cubicBezTo>
                  <a:cubicBezTo>
                    <a:pt x="475" y="94"/>
                    <a:pt x="526" y="148"/>
                    <a:pt x="526" y="213"/>
                  </a:cubicBezTo>
                  <a:cubicBezTo>
                    <a:pt x="526" y="250"/>
                    <a:pt x="509" y="286"/>
                    <a:pt x="479" y="310"/>
                  </a:cubicBezTo>
                  <a:cubicBezTo>
                    <a:pt x="471" y="317"/>
                    <a:pt x="460" y="320"/>
                    <a:pt x="448" y="320"/>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sp>
          <p:nvSpPr>
            <p:cNvPr id="147" name="Oval 10">
              <a:extLst>
                <a:ext uri="{FF2B5EF4-FFF2-40B4-BE49-F238E27FC236}">
                  <a16:creationId xmlns:a16="http://schemas.microsoft.com/office/drawing/2014/main" id="{C6C85698-588B-4A47-B8AE-EBE54B34DFF1}"/>
                </a:ext>
              </a:extLst>
            </p:cNvPr>
            <p:cNvSpPr>
              <a:spLocks noChangeArrowheads="1"/>
            </p:cNvSpPr>
            <p:nvPr/>
          </p:nvSpPr>
          <p:spPr bwMode="gray">
            <a:xfrm>
              <a:off x="5422900" y="2038350"/>
              <a:ext cx="153988" cy="157162"/>
            </a:xfrm>
            <a:prstGeom prst="ellipse">
              <a:avLst/>
            </a:pr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1D1D1A"/>
                </a:solidFill>
                <a:effectLst/>
                <a:uLnTx/>
                <a:uFillTx/>
                <a:latin typeface="Huawei Sans" panose="020C0503030203020204" pitchFamily="34" charset="0"/>
                <a:ea typeface="+mn-ea"/>
              </a:endParaRPr>
            </a:p>
          </p:txBody>
        </p:sp>
        <p:sp>
          <p:nvSpPr>
            <p:cNvPr id="148" name="Oval 11">
              <a:extLst>
                <a:ext uri="{FF2B5EF4-FFF2-40B4-BE49-F238E27FC236}">
                  <a16:creationId xmlns:a16="http://schemas.microsoft.com/office/drawing/2014/main" id="{AF9BD5C3-CFC4-4AA7-A3B8-BAB221549C2A}"/>
                </a:ext>
              </a:extLst>
            </p:cNvPr>
            <p:cNvSpPr>
              <a:spLocks noChangeArrowheads="1"/>
            </p:cNvSpPr>
            <p:nvPr/>
          </p:nvSpPr>
          <p:spPr bwMode="gray">
            <a:xfrm>
              <a:off x="5664200" y="2038350"/>
              <a:ext cx="153988" cy="157162"/>
            </a:xfrm>
            <a:prstGeom prst="ellipse">
              <a:avLst/>
            </a:pr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1D1D1A"/>
                </a:solidFill>
                <a:effectLst/>
                <a:uLnTx/>
                <a:uFillTx/>
                <a:latin typeface="Huawei Sans" panose="020C0503030203020204" pitchFamily="34" charset="0"/>
                <a:ea typeface="+mn-ea"/>
              </a:endParaRPr>
            </a:p>
          </p:txBody>
        </p:sp>
        <p:sp>
          <p:nvSpPr>
            <p:cNvPr id="149" name="Freeform 12">
              <a:extLst>
                <a:ext uri="{FF2B5EF4-FFF2-40B4-BE49-F238E27FC236}">
                  <a16:creationId xmlns:a16="http://schemas.microsoft.com/office/drawing/2014/main" id="{4EDDD0B4-5C19-4885-B4AA-322442FFBF19}"/>
                </a:ext>
              </a:extLst>
            </p:cNvPr>
            <p:cNvSpPr>
              <a:spLocks/>
            </p:cNvSpPr>
            <p:nvPr/>
          </p:nvSpPr>
          <p:spPr bwMode="gray">
            <a:xfrm>
              <a:off x="5102225" y="1211263"/>
              <a:ext cx="406400" cy="750887"/>
            </a:xfrm>
            <a:custGeom>
              <a:avLst/>
              <a:gdLst>
                <a:gd name="T0" fmla="*/ 316089 w 108"/>
                <a:gd name="T1" fmla="*/ 289091 h 200"/>
                <a:gd name="T2" fmla="*/ 312326 w 108"/>
                <a:gd name="T3" fmla="*/ 285337 h 200"/>
                <a:gd name="T4" fmla="*/ 289748 w 108"/>
                <a:gd name="T5" fmla="*/ 236529 h 200"/>
                <a:gd name="T6" fmla="*/ 316089 w 108"/>
                <a:gd name="T7" fmla="*/ 206494 h 200"/>
                <a:gd name="T8" fmla="*/ 316089 w 108"/>
                <a:gd name="T9" fmla="*/ 127651 h 200"/>
                <a:gd name="T10" fmla="*/ 237067 w 108"/>
                <a:gd name="T11" fmla="*/ 71334 h 200"/>
                <a:gd name="T12" fmla="*/ 173096 w 108"/>
                <a:gd name="T13" fmla="*/ 112633 h 200"/>
                <a:gd name="T14" fmla="*/ 169333 w 108"/>
                <a:gd name="T15" fmla="*/ 112633 h 200"/>
                <a:gd name="T16" fmla="*/ 120415 w 108"/>
                <a:gd name="T17" fmla="*/ 93861 h 200"/>
                <a:gd name="T18" fmla="*/ 112889 w 108"/>
                <a:gd name="T19" fmla="*/ 86352 h 200"/>
                <a:gd name="T20" fmla="*/ 56444 w 108"/>
                <a:gd name="T21" fmla="*/ 0 h 200"/>
                <a:gd name="T22" fmla="*/ 0 w 108"/>
                <a:gd name="T23" fmla="*/ 30035 h 200"/>
                <a:gd name="T24" fmla="*/ 52681 w 108"/>
                <a:gd name="T25" fmla="*/ 60071 h 200"/>
                <a:gd name="T26" fmla="*/ 97837 w 108"/>
                <a:gd name="T27" fmla="*/ 150177 h 200"/>
                <a:gd name="T28" fmla="*/ 169333 w 108"/>
                <a:gd name="T29" fmla="*/ 172704 h 200"/>
                <a:gd name="T30" fmla="*/ 237067 w 108"/>
                <a:gd name="T31" fmla="*/ 135160 h 200"/>
                <a:gd name="T32" fmla="*/ 248356 w 108"/>
                <a:gd name="T33" fmla="*/ 187722 h 200"/>
                <a:gd name="T34" fmla="*/ 252119 w 108"/>
                <a:gd name="T35" fmla="*/ 304109 h 200"/>
                <a:gd name="T36" fmla="*/ 346193 w 108"/>
                <a:gd name="T37" fmla="*/ 352917 h 200"/>
                <a:gd name="T38" fmla="*/ 316089 w 108"/>
                <a:gd name="T39" fmla="*/ 397970 h 200"/>
                <a:gd name="T40" fmla="*/ 237067 w 108"/>
                <a:gd name="T41" fmla="*/ 484322 h 200"/>
                <a:gd name="T42" fmla="*/ 267170 w 108"/>
                <a:gd name="T43" fmla="*/ 578183 h 200"/>
                <a:gd name="T44" fmla="*/ 218252 w 108"/>
                <a:gd name="T45" fmla="*/ 593201 h 200"/>
                <a:gd name="T46" fmla="*/ 139230 w 108"/>
                <a:gd name="T47" fmla="*/ 578183 h 200"/>
                <a:gd name="T48" fmla="*/ 52681 w 108"/>
                <a:gd name="T49" fmla="*/ 660781 h 200"/>
                <a:gd name="T50" fmla="*/ 30104 w 108"/>
                <a:gd name="T51" fmla="*/ 687062 h 200"/>
                <a:gd name="T52" fmla="*/ 30104 w 108"/>
                <a:gd name="T53" fmla="*/ 750887 h 200"/>
                <a:gd name="T54" fmla="*/ 112889 w 108"/>
                <a:gd name="T55" fmla="*/ 690816 h 200"/>
                <a:gd name="T56" fmla="*/ 116652 w 108"/>
                <a:gd name="T57" fmla="*/ 657026 h 200"/>
                <a:gd name="T58" fmla="*/ 165570 w 108"/>
                <a:gd name="T59" fmla="*/ 634500 h 200"/>
                <a:gd name="T60" fmla="*/ 169333 w 108"/>
                <a:gd name="T61" fmla="*/ 634500 h 200"/>
                <a:gd name="T62" fmla="*/ 195674 w 108"/>
                <a:gd name="T63" fmla="*/ 657026 h 200"/>
                <a:gd name="T64" fmla="*/ 278459 w 108"/>
                <a:gd name="T65" fmla="*/ 657026 h 200"/>
                <a:gd name="T66" fmla="*/ 331141 w 108"/>
                <a:gd name="T67" fmla="*/ 578183 h 200"/>
                <a:gd name="T68" fmla="*/ 293511 w 108"/>
                <a:gd name="T69" fmla="*/ 518112 h 200"/>
                <a:gd name="T70" fmla="*/ 293511 w 108"/>
                <a:gd name="T71" fmla="*/ 506849 h 200"/>
                <a:gd name="T72" fmla="*/ 312326 w 108"/>
                <a:gd name="T73" fmla="*/ 461796 h 200"/>
                <a:gd name="T74" fmla="*/ 349956 w 108"/>
                <a:gd name="T75" fmla="*/ 458041 h 200"/>
                <a:gd name="T76" fmla="*/ 406400 w 108"/>
                <a:gd name="T77" fmla="*/ 345408 h 20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08" h="200">
                  <a:moveTo>
                    <a:pt x="93" y="77"/>
                  </a:moveTo>
                  <a:cubicBezTo>
                    <a:pt x="84" y="77"/>
                    <a:pt x="84" y="77"/>
                    <a:pt x="84" y="77"/>
                  </a:cubicBezTo>
                  <a:cubicBezTo>
                    <a:pt x="84" y="77"/>
                    <a:pt x="83" y="77"/>
                    <a:pt x="83" y="76"/>
                  </a:cubicBezTo>
                  <a:cubicBezTo>
                    <a:pt x="83" y="76"/>
                    <a:pt x="83" y="76"/>
                    <a:pt x="83" y="76"/>
                  </a:cubicBezTo>
                  <a:cubicBezTo>
                    <a:pt x="78" y="64"/>
                    <a:pt x="78" y="64"/>
                    <a:pt x="78" y="64"/>
                  </a:cubicBezTo>
                  <a:cubicBezTo>
                    <a:pt x="78" y="63"/>
                    <a:pt x="78" y="63"/>
                    <a:pt x="77" y="63"/>
                  </a:cubicBezTo>
                  <a:cubicBezTo>
                    <a:pt x="77" y="63"/>
                    <a:pt x="77" y="62"/>
                    <a:pt x="78" y="61"/>
                  </a:cubicBezTo>
                  <a:cubicBezTo>
                    <a:pt x="84" y="55"/>
                    <a:pt x="84" y="55"/>
                    <a:pt x="84" y="55"/>
                  </a:cubicBezTo>
                  <a:cubicBezTo>
                    <a:pt x="87" y="53"/>
                    <a:pt x="88" y="49"/>
                    <a:pt x="88" y="45"/>
                  </a:cubicBezTo>
                  <a:cubicBezTo>
                    <a:pt x="88" y="41"/>
                    <a:pt x="87" y="37"/>
                    <a:pt x="84" y="34"/>
                  </a:cubicBezTo>
                  <a:cubicBezTo>
                    <a:pt x="74" y="24"/>
                    <a:pt x="74" y="24"/>
                    <a:pt x="74" y="24"/>
                  </a:cubicBezTo>
                  <a:cubicBezTo>
                    <a:pt x="71" y="21"/>
                    <a:pt x="67" y="19"/>
                    <a:pt x="63" y="19"/>
                  </a:cubicBezTo>
                  <a:cubicBezTo>
                    <a:pt x="59" y="19"/>
                    <a:pt x="55" y="21"/>
                    <a:pt x="52" y="24"/>
                  </a:cubicBezTo>
                  <a:cubicBezTo>
                    <a:pt x="46" y="30"/>
                    <a:pt x="46" y="30"/>
                    <a:pt x="46" y="30"/>
                  </a:cubicBezTo>
                  <a:cubicBezTo>
                    <a:pt x="46" y="30"/>
                    <a:pt x="46" y="30"/>
                    <a:pt x="45" y="30"/>
                  </a:cubicBezTo>
                  <a:cubicBezTo>
                    <a:pt x="45" y="30"/>
                    <a:pt x="45" y="30"/>
                    <a:pt x="45" y="30"/>
                  </a:cubicBezTo>
                  <a:cubicBezTo>
                    <a:pt x="44" y="30"/>
                    <a:pt x="44" y="30"/>
                    <a:pt x="44" y="30"/>
                  </a:cubicBezTo>
                  <a:cubicBezTo>
                    <a:pt x="32" y="25"/>
                    <a:pt x="32" y="25"/>
                    <a:pt x="32" y="25"/>
                  </a:cubicBezTo>
                  <a:cubicBezTo>
                    <a:pt x="32" y="25"/>
                    <a:pt x="32" y="25"/>
                    <a:pt x="31" y="25"/>
                  </a:cubicBezTo>
                  <a:cubicBezTo>
                    <a:pt x="31" y="24"/>
                    <a:pt x="30" y="24"/>
                    <a:pt x="30" y="23"/>
                  </a:cubicBezTo>
                  <a:cubicBezTo>
                    <a:pt x="30" y="15"/>
                    <a:pt x="30" y="15"/>
                    <a:pt x="30" y="15"/>
                  </a:cubicBezTo>
                  <a:cubicBezTo>
                    <a:pt x="30" y="6"/>
                    <a:pt x="23" y="0"/>
                    <a:pt x="15" y="0"/>
                  </a:cubicBezTo>
                  <a:cubicBezTo>
                    <a:pt x="8" y="0"/>
                    <a:pt x="8" y="0"/>
                    <a:pt x="8" y="0"/>
                  </a:cubicBezTo>
                  <a:cubicBezTo>
                    <a:pt x="3" y="0"/>
                    <a:pt x="0" y="3"/>
                    <a:pt x="0" y="8"/>
                  </a:cubicBezTo>
                  <a:cubicBezTo>
                    <a:pt x="0" y="12"/>
                    <a:pt x="3" y="16"/>
                    <a:pt x="8" y="16"/>
                  </a:cubicBezTo>
                  <a:cubicBezTo>
                    <a:pt x="14" y="16"/>
                    <a:pt x="14" y="16"/>
                    <a:pt x="14" y="16"/>
                  </a:cubicBezTo>
                  <a:cubicBezTo>
                    <a:pt x="14" y="23"/>
                    <a:pt x="14" y="23"/>
                    <a:pt x="14" y="23"/>
                  </a:cubicBezTo>
                  <a:cubicBezTo>
                    <a:pt x="14" y="31"/>
                    <a:pt x="19" y="38"/>
                    <a:pt x="26" y="40"/>
                  </a:cubicBezTo>
                  <a:cubicBezTo>
                    <a:pt x="37" y="45"/>
                    <a:pt x="37" y="45"/>
                    <a:pt x="37" y="45"/>
                  </a:cubicBezTo>
                  <a:cubicBezTo>
                    <a:pt x="39" y="46"/>
                    <a:pt x="42" y="46"/>
                    <a:pt x="45" y="46"/>
                  </a:cubicBezTo>
                  <a:cubicBezTo>
                    <a:pt x="50" y="46"/>
                    <a:pt x="54" y="45"/>
                    <a:pt x="58" y="41"/>
                  </a:cubicBezTo>
                  <a:cubicBezTo>
                    <a:pt x="63" y="36"/>
                    <a:pt x="63" y="36"/>
                    <a:pt x="63" y="36"/>
                  </a:cubicBezTo>
                  <a:cubicBezTo>
                    <a:pt x="71" y="45"/>
                    <a:pt x="71" y="45"/>
                    <a:pt x="71" y="45"/>
                  </a:cubicBezTo>
                  <a:cubicBezTo>
                    <a:pt x="66" y="50"/>
                    <a:pt x="66" y="50"/>
                    <a:pt x="66" y="50"/>
                  </a:cubicBezTo>
                  <a:cubicBezTo>
                    <a:pt x="61" y="55"/>
                    <a:pt x="60" y="64"/>
                    <a:pt x="63" y="70"/>
                  </a:cubicBezTo>
                  <a:cubicBezTo>
                    <a:pt x="67" y="81"/>
                    <a:pt x="67" y="81"/>
                    <a:pt x="67" y="81"/>
                  </a:cubicBezTo>
                  <a:cubicBezTo>
                    <a:pt x="70" y="88"/>
                    <a:pt x="77" y="94"/>
                    <a:pt x="84" y="94"/>
                  </a:cubicBezTo>
                  <a:cubicBezTo>
                    <a:pt x="92" y="94"/>
                    <a:pt x="92" y="94"/>
                    <a:pt x="92" y="94"/>
                  </a:cubicBezTo>
                  <a:cubicBezTo>
                    <a:pt x="92" y="106"/>
                    <a:pt x="92" y="106"/>
                    <a:pt x="92" y="106"/>
                  </a:cubicBezTo>
                  <a:cubicBezTo>
                    <a:pt x="84" y="106"/>
                    <a:pt x="84" y="106"/>
                    <a:pt x="84" y="106"/>
                  </a:cubicBezTo>
                  <a:cubicBezTo>
                    <a:pt x="77" y="106"/>
                    <a:pt x="70" y="111"/>
                    <a:pt x="67" y="118"/>
                  </a:cubicBezTo>
                  <a:cubicBezTo>
                    <a:pt x="63" y="129"/>
                    <a:pt x="63" y="129"/>
                    <a:pt x="63" y="129"/>
                  </a:cubicBezTo>
                  <a:cubicBezTo>
                    <a:pt x="60" y="135"/>
                    <a:pt x="61" y="144"/>
                    <a:pt x="66" y="149"/>
                  </a:cubicBezTo>
                  <a:cubicBezTo>
                    <a:pt x="71" y="154"/>
                    <a:pt x="71" y="154"/>
                    <a:pt x="71" y="154"/>
                  </a:cubicBezTo>
                  <a:cubicBezTo>
                    <a:pt x="63" y="163"/>
                    <a:pt x="63" y="163"/>
                    <a:pt x="63" y="163"/>
                  </a:cubicBezTo>
                  <a:cubicBezTo>
                    <a:pt x="58" y="158"/>
                    <a:pt x="58" y="158"/>
                    <a:pt x="58" y="158"/>
                  </a:cubicBezTo>
                  <a:cubicBezTo>
                    <a:pt x="54" y="155"/>
                    <a:pt x="50" y="153"/>
                    <a:pt x="45" y="153"/>
                  </a:cubicBezTo>
                  <a:cubicBezTo>
                    <a:pt x="42" y="153"/>
                    <a:pt x="39" y="153"/>
                    <a:pt x="37" y="154"/>
                  </a:cubicBezTo>
                  <a:cubicBezTo>
                    <a:pt x="26" y="159"/>
                    <a:pt x="26" y="159"/>
                    <a:pt x="26" y="159"/>
                  </a:cubicBezTo>
                  <a:cubicBezTo>
                    <a:pt x="19" y="161"/>
                    <a:pt x="14" y="169"/>
                    <a:pt x="14" y="176"/>
                  </a:cubicBezTo>
                  <a:cubicBezTo>
                    <a:pt x="14" y="183"/>
                    <a:pt x="14" y="183"/>
                    <a:pt x="14" y="183"/>
                  </a:cubicBezTo>
                  <a:cubicBezTo>
                    <a:pt x="8" y="183"/>
                    <a:pt x="8" y="183"/>
                    <a:pt x="8" y="183"/>
                  </a:cubicBezTo>
                  <a:cubicBezTo>
                    <a:pt x="3" y="183"/>
                    <a:pt x="0" y="187"/>
                    <a:pt x="0" y="191"/>
                  </a:cubicBezTo>
                  <a:cubicBezTo>
                    <a:pt x="0" y="196"/>
                    <a:pt x="3" y="200"/>
                    <a:pt x="8" y="200"/>
                  </a:cubicBezTo>
                  <a:cubicBezTo>
                    <a:pt x="15" y="200"/>
                    <a:pt x="15" y="200"/>
                    <a:pt x="15" y="200"/>
                  </a:cubicBezTo>
                  <a:cubicBezTo>
                    <a:pt x="23" y="200"/>
                    <a:pt x="30" y="193"/>
                    <a:pt x="30" y="184"/>
                  </a:cubicBezTo>
                  <a:cubicBezTo>
                    <a:pt x="30" y="176"/>
                    <a:pt x="30" y="176"/>
                    <a:pt x="30" y="176"/>
                  </a:cubicBezTo>
                  <a:cubicBezTo>
                    <a:pt x="30" y="175"/>
                    <a:pt x="31" y="175"/>
                    <a:pt x="31" y="175"/>
                  </a:cubicBezTo>
                  <a:cubicBezTo>
                    <a:pt x="31" y="174"/>
                    <a:pt x="32" y="174"/>
                    <a:pt x="32" y="174"/>
                  </a:cubicBezTo>
                  <a:cubicBezTo>
                    <a:pt x="44" y="169"/>
                    <a:pt x="44" y="169"/>
                    <a:pt x="44" y="169"/>
                  </a:cubicBezTo>
                  <a:cubicBezTo>
                    <a:pt x="44" y="169"/>
                    <a:pt x="44" y="169"/>
                    <a:pt x="45" y="169"/>
                  </a:cubicBezTo>
                  <a:cubicBezTo>
                    <a:pt x="45" y="169"/>
                    <a:pt x="45" y="169"/>
                    <a:pt x="45" y="169"/>
                  </a:cubicBezTo>
                  <a:cubicBezTo>
                    <a:pt x="46" y="169"/>
                    <a:pt x="46" y="169"/>
                    <a:pt x="46" y="169"/>
                  </a:cubicBezTo>
                  <a:cubicBezTo>
                    <a:pt x="52" y="175"/>
                    <a:pt x="52" y="175"/>
                    <a:pt x="52" y="175"/>
                  </a:cubicBezTo>
                  <a:cubicBezTo>
                    <a:pt x="55" y="178"/>
                    <a:pt x="59" y="180"/>
                    <a:pt x="63" y="180"/>
                  </a:cubicBezTo>
                  <a:cubicBezTo>
                    <a:pt x="67" y="180"/>
                    <a:pt x="71" y="178"/>
                    <a:pt x="74" y="175"/>
                  </a:cubicBezTo>
                  <a:cubicBezTo>
                    <a:pt x="84" y="165"/>
                    <a:pt x="84" y="165"/>
                    <a:pt x="84" y="165"/>
                  </a:cubicBezTo>
                  <a:cubicBezTo>
                    <a:pt x="87" y="162"/>
                    <a:pt x="88" y="159"/>
                    <a:pt x="88" y="154"/>
                  </a:cubicBezTo>
                  <a:cubicBezTo>
                    <a:pt x="88" y="150"/>
                    <a:pt x="87" y="147"/>
                    <a:pt x="84" y="144"/>
                  </a:cubicBezTo>
                  <a:cubicBezTo>
                    <a:pt x="78" y="138"/>
                    <a:pt x="78" y="138"/>
                    <a:pt x="78" y="138"/>
                  </a:cubicBezTo>
                  <a:cubicBezTo>
                    <a:pt x="77" y="137"/>
                    <a:pt x="77" y="136"/>
                    <a:pt x="77" y="136"/>
                  </a:cubicBezTo>
                  <a:cubicBezTo>
                    <a:pt x="78" y="136"/>
                    <a:pt x="78" y="136"/>
                    <a:pt x="78" y="135"/>
                  </a:cubicBezTo>
                  <a:cubicBezTo>
                    <a:pt x="83" y="124"/>
                    <a:pt x="83" y="124"/>
                    <a:pt x="83" y="124"/>
                  </a:cubicBezTo>
                  <a:cubicBezTo>
                    <a:pt x="83" y="123"/>
                    <a:pt x="83" y="123"/>
                    <a:pt x="83" y="123"/>
                  </a:cubicBezTo>
                  <a:cubicBezTo>
                    <a:pt x="83" y="123"/>
                    <a:pt x="84" y="122"/>
                    <a:pt x="84" y="122"/>
                  </a:cubicBezTo>
                  <a:cubicBezTo>
                    <a:pt x="93" y="122"/>
                    <a:pt x="93" y="122"/>
                    <a:pt x="93" y="122"/>
                  </a:cubicBezTo>
                  <a:cubicBezTo>
                    <a:pt x="101" y="122"/>
                    <a:pt x="108" y="115"/>
                    <a:pt x="108" y="107"/>
                  </a:cubicBezTo>
                  <a:cubicBezTo>
                    <a:pt x="108" y="92"/>
                    <a:pt x="108" y="92"/>
                    <a:pt x="108" y="92"/>
                  </a:cubicBezTo>
                  <a:cubicBezTo>
                    <a:pt x="108" y="84"/>
                    <a:pt x="101" y="77"/>
                    <a:pt x="93" y="77"/>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sp>
          <p:nvSpPr>
            <p:cNvPr id="150" name="Freeform 13">
              <a:extLst>
                <a:ext uri="{FF2B5EF4-FFF2-40B4-BE49-F238E27FC236}">
                  <a16:creationId xmlns:a16="http://schemas.microsoft.com/office/drawing/2014/main" id="{38DCB52A-B874-4FD4-96AB-D46A30DC50E0}"/>
                </a:ext>
              </a:extLst>
            </p:cNvPr>
            <p:cNvSpPr>
              <a:spLocks/>
            </p:cNvSpPr>
            <p:nvPr/>
          </p:nvSpPr>
          <p:spPr bwMode="gray">
            <a:xfrm>
              <a:off x="5102225" y="1420813"/>
              <a:ext cx="192088" cy="327025"/>
            </a:xfrm>
            <a:custGeom>
              <a:avLst/>
              <a:gdLst>
                <a:gd name="T0" fmla="*/ 30131 w 51"/>
                <a:gd name="T1" fmla="*/ 266882 h 87"/>
                <a:gd name="T2" fmla="*/ 0 w 51"/>
                <a:gd name="T3" fmla="*/ 296954 h 87"/>
                <a:gd name="T4" fmla="*/ 30131 w 51"/>
                <a:gd name="T5" fmla="*/ 327025 h 87"/>
                <a:gd name="T6" fmla="*/ 192088 w 51"/>
                <a:gd name="T7" fmla="*/ 165392 h 87"/>
                <a:gd name="T8" fmla="*/ 30131 w 51"/>
                <a:gd name="T9" fmla="*/ 0 h 87"/>
                <a:gd name="T10" fmla="*/ 0 w 51"/>
                <a:gd name="T11" fmla="*/ 30071 h 87"/>
                <a:gd name="T12" fmla="*/ 30131 w 51"/>
                <a:gd name="T13" fmla="*/ 60143 h 87"/>
                <a:gd name="T14" fmla="*/ 131825 w 51"/>
                <a:gd name="T15" fmla="*/ 165392 h 87"/>
                <a:gd name="T16" fmla="*/ 30131 w 51"/>
                <a:gd name="T17" fmla="*/ 266882 h 8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1" h="87">
                  <a:moveTo>
                    <a:pt x="8" y="71"/>
                  </a:moveTo>
                  <a:cubicBezTo>
                    <a:pt x="4" y="71"/>
                    <a:pt x="0" y="74"/>
                    <a:pt x="0" y="79"/>
                  </a:cubicBezTo>
                  <a:cubicBezTo>
                    <a:pt x="0" y="83"/>
                    <a:pt x="4" y="87"/>
                    <a:pt x="8" y="87"/>
                  </a:cubicBezTo>
                  <a:cubicBezTo>
                    <a:pt x="32" y="87"/>
                    <a:pt x="51" y="68"/>
                    <a:pt x="51" y="44"/>
                  </a:cubicBezTo>
                  <a:cubicBezTo>
                    <a:pt x="51" y="20"/>
                    <a:pt x="32" y="0"/>
                    <a:pt x="8" y="0"/>
                  </a:cubicBezTo>
                  <a:cubicBezTo>
                    <a:pt x="4" y="0"/>
                    <a:pt x="0" y="4"/>
                    <a:pt x="0" y="8"/>
                  </a:cubicBezTo>
                  <a:cubicBezTo>
                    <a:pt x="0" y="13"/>
                    <a:pt x="4" y="16"/>
                    <a:pt x="8" y="16"/>
                  </a:cubicBezTo>
                  <a:cubicBezTo>
                    <a:pt x="23" y="16"/>
                    <a:pt x="35" y="29"/>
                    <a:pt x="35" y="44"/>
                  </a:cubicBezTo>
                  <a:cubicBezTo>
                    <a:pt x="35" y="59"/>
                    <a:pt x="23" y="71"/>
                    <a:pt x="8" y="71"/>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sp>
          <p:nvSpPr>
            <p:cNvPr id="151" name="Freeform 14">
              <a:extLst>
                <a:ext uri="{FF2B5EF4-FFF2-40B4-BE49-F238E27FC236}">
                  <a16:creationId xmlns:a16="http://schemas.microsoft.com/office/drawing/2014/main" id="{F7CB7833-A29F-461A-AE33-6B76947C4D30}"/>
                </a:ext>
              </a:extLst>
            </p:cNvPr>
            <p:cNvSpPr>
              <a:spLocks noEditPoints="1"/>
            </p:cNvSpPr>
            <p:nvPr/>
          </p:nvSpPr>
          <p:spPr bwMode="gray">
            <a:xfrm>
              <a:off x="4656138" y="1211263"/>
              <a:ext cx="415925" cy="750887"/>
            </a:xfrm>
            <a:custGeom>
              <a:avLst/>
              <a:gdLst>
                <a:gd name="T0" fmla="*/ 317615 w 110"/>
                <a:gd name="T1" fmla="*/ 0 h 200"/>
                <a:gd name="T2" fmla="*/ 196619 w 110"/>
                <a:gd name="T3" fmla="*/ 75089 h 200"/>
                <a:gd name="T4" fmla="*/ 86966 w 110"/>
                <a:gd name="T5" fmla="*/ 221512 h 200"/>
                <a:gd name="T6" fmla="*/ 68060 w 110"/>
                <a:gd name="T7" fmla="*/ 458041 h 200"/>
                <a:gd name="T8" fmla="*/ 196619 w 110"/>
                <a:gd name="T9" fmla="*/ 679553 h 200"/>
                <a:gd name="T10" fmla="*/ 302491 w 110"/>
                <a:gd name="T11" fmla="*/ 750887 h 200"/>
                <a:gd name="T12" fmla="*/ 381895 w 110"/>
                <a:gd name="T13" fmla="*/ 717097 h 200"/>
                <a:gd name="T14" fmla="*/ 415925 w 110"/>
                <a:gd name="T15" fmla="*/ 638254 h 200"/>
                <a:gd name="T16" fmla="*/ 415925 w 110"/>
                <a:gd name="T17" fmla="*/ 93861 h 200"/>
                <a:gd name="T18" fmla="*/ 415925 w 110"/>
                <a:gd name="T19" fmla="*/ 93861 h 200"/>
                <a:gd name="T20" fmla="*/ 302491 w 110"/>
                <a:gd name="T21" fmla="*/ 322881 h 200"/>
                <a:gd name="T22" fmla="*/ 336521 w 110"/>
                <a:gd name="T23" fmla="*/ 529375 h 200"/>
                <a:gd name="T24" fmla="*/ 336521 w 110"/>
                <a:gd name="T25" fmla="*/ 529375 h 200"/>
                <a:gd name="T26" fmla="*/ 196619 w 110"/>
                <a:gd name="T27" fmla="*/ 300355 h 200"/>
                <a:gd name="T28" fmla="*/ 223087 w 110"/>
                <a:gd name="T29" fmla="*/ 274074 h 200"/>
                <a:gd name="T30" fmla="*/ 196619 w 110"/>
                <a:gd name="T31" fmla="*/ 247793 h 200"/>
                <a:gd name="T32" fmla="*/ 147464 w 110"/>
                <a:gd name="T33" fmla="*/ 221512 h 200"/>
                <a:gd name="T34" fmla="*/ 196619 w 110"/>
                <a:gd name="T35" fmla="*/ 127651 h 200"/>
                <a:gd name="T36" fmla="*/ 317615 w 110"/>
                <a:gd name="T37" fmla="*/ 191476 h 200"/>
                <a:gd name="T38" fmla="*/ 340302 w 110"/>
                <a:gd name="T39" fmla="*/ 183967 h 200"/>
                <a:gd name="T40" fmla="*/ 340302 w 110"/>
                <a:gd name="T41" fmla="*/ 146423 h 200"/>
                <a:gd name="T42" fmla="*/ 276023 w 110"/>
                <a:gd name="T43" fmla="*/ 93861 h 200"/>
                <a:gd name="T44" fmla="*/ 362989 w 110"/>
                <a:gd name="T45" fmla="*/ 93861 h 200"/>
                <a:gd name="T46" fmla="*/ 362989 w 110"/>
                <a:gd name="T47" fmla="*/ 232775 h 200"/>
                <a:gd name="T48" fmla="*/ 302491 w 110"/>
                <a:gd name="T49" fmla="*/ 277828 h 200"/>
                <a:gd name="T50" fmla="*/ 276023 w 110"/>
                <a:gd name="T51" fmla="*/ 304109 h 200"/>
                <a:gd name="T52" fmla="*/ 302491 w 110"/>
                <a:gd name="T53" fmla="*/ 330390 h 200"/>
                <a:gd name="T54" fmla="*/ 362989 w 110"/>
                <a:gd name="T55" fmla="*/ 319127 h 200"/>
                <a:gd name="T56" fmla="*/ 336521 w 110"/>
                <a:gd name="T57" fmla="*/ 488077 h 200"/>
                <a:gd name="T58" fmla="*/ 310053 w 110"/>
                <a:gd name="T59" fmla="*/ 514358 h 200"/>
                <a:gd name="T60" fmla="*/ 336521 w 110"/>
                <a:gd name="T61" fmla="*/ 540639 h 200"/>
                <a:gd name="T62" fmla="*/ 362989 w 110"/>
                <a:gd name="T63" fmla="*/ 536884 h 200"/>
                <a:gd name="T64" fmla="*/ 344083 w 110"/>
                <a:gd name="T65" fmla="*/ 679553 h 200"/>
                <a:gd name="T66" fmla="*/ 257117 w 110"/>
                <a:gd name="T67" fmla="*/ 679553 h 200"/>
                <a:gd name="T68" fmla="*/ 268461 w 110"/>
                <a:gd name="T69" fmla="*/ 574429 h 200"/>
                <a:gd name="T70" fmla="*/ 219306 w 110"/>
                <a:gd name="T71" fmla="*/ 555656 h 200"/>
                <a:gd name="T72" fmla="*/ 128559 w 110"/>
                <a:gd name="T73" fmla="*/ 596955 h 200"/>
                <a:gd name="T74" fmla="*/ 128559 w 110"/>
                <a:gd name="T75" fmla="*/ 461796 h 200"/>
                <a:gd name="T76" fmla="*/ 264680 w 110"/>
                <a:gd name="T77" fmla="*/ 461796 h 200"/>
                <a:gd name="T78" fmla="*/ 302491 w 110"/>
                <a:gd name="T79" fmla="*/ 461796 h 200"/>
                <a:gd name="T80" fmla="*/ 302491 w 110"/>
                <a:gd name="T81" fmla="*/ 424251 h 200"/>
                <a:gd name="T82" fmla="*/ 102091 w 110"/>
                <a:gd name="T83" fmla="*/ 416742 h 200"/>
                <a:gd name="T84" fmla="*/ 113434 w 110"/>
                <a:gd name="T85" fmla="*/ 266565 h 200"/>
                <a:gd name="T86" fmla="*/ 302491 w 110"/>
                <a:gd name="T87" fmla="*/ 739624 h 20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0" h="200">
                  <a:moveTo>
                    <a:pt x="110" y="25"/>
                  </a:moveTo>
                  <a:cubicBezTo>
                    <a:pt x="110" y="11"/>
                    <a:pt x="99" y="0"/>
                    <a:pt x="84" y="0"/>
                  </a:cubicBezTo>
                  <a:cubicBezTo>
                    <a:pt x="72" y="0"/>
                    <a:pt x="61" y="9"/>
                    <a:pt x="59" y="20"/>
                  </a:cubicBezTo>
                  <a:cubicBezTo>
                    <a:pt x="57" y="20"/>
                    <a:pt x="54" y="20"/>
                    <a:pt x="52" y="20"/>
                  </a:cubicBezTo>
                  <a:cubicBezTo>
                    <a:pt x="35" y="20"/>
                    <a:pt x="22" y="33"/>
                    <a:pt x="22" y="50"/>
                  </a:cubicBezTo>
                  <a:cubicBezTo>
                    <a:pt x="22" y="53"/>
                    <a:pt x="22" y="56"/>
                    <a:pt x="23" y="59"/>
                  </a:cubicBezTo>
                  <a:cubicBezTo>
                    <a:pt x="10" y="64"/>
                    <a:pt x="0" y="76"/>
                    <a:pt x="0" y="91"/>
                  </a:cubicBezTo>
                  <a:cubicBezTo>
                    <a:pt x="0" y="104"/>
                    <a:pt x="7" y="116"/>
                    <a:pt x="18" y="122"/>
                  </a:cubicBezTo>
                  <a:cubicBezTo>
                    <a:pt x="9" y="137"/>
                    <a:pt x="11" y="156"/>
                    <a:pt x="24" y="169"/>
                  </a:cubicBezTo>
                  <a:cubicBezTo>
                    <a:pt x="31" y="177"/>
                    <a:pt x="41" y="181"/>
                    <a:pt x="52" y="181"/>
                  </a:cubicBezTo>
                  <a:cubicBezTo>
                    <a:pt x="53" y="185"/>
                    <a:pt x="56" y="188"/>
                    <a:pt x="58" y="191"/>
                  </a:cubicBezTo>
                  <a:cubicBezTo>
                    <a:pt x="64" y="196"/>
                    <a:pt x="72" y="200"/>
                    <a:pt x="80" y="200"/>
                  </a:cubicBezTo>
                  <a:cubicBezTo>
                    <a:pt x="80" y="200"/>
                    <a:pt x="80" y="200"/>
                    <a:pt x="80" y="200"/>
                  </a:cubicBezTo>
                  <a:cubicBezTo>
                    <a:pt x="88" y="200"/>
                    <a:pt x="96" y="196"/>
                    <a:pt x="101" y="191"/>
                  </a:cubicBezTo>
                  <a:cubicBezTo>
                    <a:pt x="107" y="185"/>
                    <a:pt x="110" y="178"/>
                    <a:pt x="110" y="170"/>
                  </a:cubicBezTo>
                  <a:cubicBezTo>
                    <a:pt x="110" y="170"/>
                    <a:pt x="110" y="170"/>
                    <a:pt x="110" y="170"/>
                  </a:cubicBezTo>
                  <a:cubicBezTo>
                    <a:pt x="110" y="170"/>
                    <a:pt x="110" y="170"/>
                    <a:pt x="110" y="170"/>
                  </a:cubicBezTo>
                  <a:cubicBezTo>
                    <a:pt x="110" y="25"/>
                    <a:pt x="110" y="25"/>
                    <a:pt x="110" y="25"/>
                  </a:cubicBezTo>
                  <a:cubicBezTo>
                    <a:pt x="110" y="25"/>
                    <a:pt x="110" y="25"/>
                    <a:pt x="110" y="25"/>
                  </a:cubicBezTo>
                  <a:cubicBezTo>
                    <a:pt x="110" y="25"/>
                    <a:pt x="110" y="25"/>
                    <a:pt x="110" y="25"/>
                  </a:cubicBezTo>
                  <a:close/>
                  <a:moveTo>
                    <a:pt x="80" y="86"/>
                  </a:moveTo>
                  <a:cubicBezTo>
                    <a:pt x="80" y="86"/>
                    <a:pt x="80" y="86"/>
                    <a:pt x="80" y="86"/>
                  </a:cubicBezTo>
                  <a:cubicBezTo>
                    <a:pt x="80" y="86"/>
                    <a:pt x="80" y="86"/>
                    <a:pt x="80" y="86"/>
                  </a:cubicBezTo>
                  <a:close/>
                  <a:moveTo>
                    <a:pt x="89" y="141"/>
                  </a:moveTo>
                  <a:cubicBezTo>
                    <a:pt x="89" y="141"/>
                    <a:pt x="89" y="141"/>
                    <a:pt x="89" y="141"/>
                  </a:cubicBezTo>
                  <a:cubicBezTo>
                    <a:pt x="89" y="141"/>
                    <a:pt x="89" y="141"/>
                    <a:pt x="89" y="141"/>
                  </a:cubicBezTo>
                  <a:close/>
                  <a:moveTo>
                    <a:pt x="30" y="71"/>
                  </a:moveTo>
                  <a:cubicBezTo>
                    <a:pt x="36" y="77"/>
                    <a:pt x="43" y="80"/>
                    <a:pt x="52" y="80"/>
                  </a:cubicBezTo>
                  <a:cubicBezTo>
                    <a:pt x="54" y="80"/>
                    <a:pt x="56" y="80"/>
                    <a:pt x="57" y="78"/>
                  </a:cubicBezTo>
                  <a:cubicBezTo>
                    <a:pt x="58" y="77"/>
                    <a:pt x="59" y="75"/>
                    <a:pt x="59" y="73"/>
                  </a:cubicBezTo>
                  <a:cubicBezTo>
                    <a:pt x="59" y="71"/>
                    <a:pt x="58" y="69"/>
                    <a:pt x="57" y="68"/>
                  </a:cubicBezTo>
                  <a:cubicBezTo>
                    <a:pt x="56" y="67"/>
                    <a:pt x="54" y="66"/>
                    <a:pt x="52" y="66"/>
                  </a:cubicBezTo>
                  <a:cubicBezTo>
                    <a:pt x="48" y="66"/>
                    <a:pt x="44" y="64"/>
                    <a:pt x="41" y="62"/>
                  </a:cubicBezTo>
                  <a:cubicBezTo>
                    <a:pt x="40" y="61"/>
                    <a:pt x="40" y="60"/>
                    <a:pt x="39" y="59"/>
                  </a:cubicBezTo>
                  <a:cubicBezTo>
                    <a:pt x="37" y="57"/>
                    <a:pt x="36" y="53"/>
                    <a:pt x="36" y="50"/>
                  </a:cubicBezTo>
                  <a:cubicBezTo>
                    <a:pt x="36" y="41"/>
                    <a:pt x="43" y="34"/>
                    <a:pt x="52" y="34"/>
                  </a:cubicBezTo>
                  <a:cubicBezTo>
                    <a:pt x="55" y="34"/>
                    <a:pt x="59" y="35"/>
                    <a:pt x="62" y="37"/>
                  </a:cubicBezTo>
                  <a:cubicBezTo>
                    <a:pt x="66" y="45"/>
                    <a:pt x="75" y="51"/>
                    <a:pt x="84" y="51"/>
                  </a:cubicBezTo>
                  <a:cubicBezTo>
                    <a:pt x="84" y="51"/>
                    <a:pt x="84" y="51"/>
                    <a:pt x="84" y="51"/>
                  </a:cubicBezTo>
                  <a:cubicBezTo>
                    <a:pt x="86" y="51"/>
                    <a:pt x="88" y="50"/>
                    <a:pt x="90" y="49"/>
                  </a:cubicBezTo>
                  <a:cubicBezTo>
                    <a:pt x="91" y="48"/>
                    <a:pt x="92" y="46"/>
                    <a:pt x="92" y="44"/>
                  </a:cubicBezTo>
                  <a:cubicBezTo>
                    <a:pt x="92" y="42"/>
                    <a:pt x="91" y="40"/>
                    <a:pt x="90" y="39"/>
                  </a:cubicBezTo>
                  <a:cubicBezTo>
                    <a:pt x="88" y="37"/>
                    <a:pt x="86" y="37"/>
                    <a:pt x="84" y="37"/>
                  </a:cubicBezTo>
                  <a:cubicBezTo>
                    <a:pt x="78" y="37"/>
                    <a:pt x="73" y="32"/>
                    <a:pt x="73" y="25"/>
                  </a:cubicBezTo>
                  <a:cubicBezTo>
                    <a:pt x="73" y="19"/>
                    <a:pt x="78" y="14"/>
                    <a:pt x="84" y="14"/>
                  </a:cubicBezTo>
                  <a:cubicBezTo>
                    <a:pt x="91" y="14"/>
                    <a:pt x="96" y="19"/>
                    <a:pt x="96" y="25"/>
                  </a:cubicBezTo>
                  <a:cubicBezTo>
                    <a:pt x="96" y="25"/>
                    <a:pt x="96" y="25"/>
                    <a:pt x="96" y="25"/>
                  </a:cubicBezTo>
                  <a:cubicBezTo>
                    <a:pt x="96" y="62"/>
                    <a:pt x="96" y="62"/>
                    <a:pt x="96" y="62"/>
                  </a:cubicBezTo>
                  <a:cubicBezTo>
                    <a:pt x="96" y="62"/>
                    <a:pt x="96" y="62"/>
                    <a:pt x="96" y="62"/>
                  </a:cubicBezTo>
                  <a:cubicBezTo>
                    <a:pt x="96" y="64"/>
                    <a:pt x="95" y="74"/>
                    <a:pt x="80" y="74"/>
                  </a:cubicBezTo>
                  <a:cubicBezTo>
                    <a:pt x="78" y="74"/>
                    <a:pt x="76" y="75"/>
                    <a:pt x="75" y="76"/>
                  </a:cubicBezTo>
                  <a:cubicBezTo>
                    <a:pt x="73" y="77"/>
                    <a:pt x="73" y="79"/>
                    <a:pt x="73" y="81"/>
                  </a:cubicBezTo>
                  <a:cubicBezTo>
                    <a:pt x="73" y="83"/>
                    <a:pt x="73" y="85"/>
                    <a:pt x="75" y="86"/>
                  </a:cubicBezTo>
                  <a:cubicBezTo>
                    <a:pt x="76" y="87"/>
                    <a:pt x="78" y="88"/>
                    <a:pt x="80" y="88"/>
                  </a:cubicBezTo>
                  <a:cubicBezTo>
                    <a:pt x="80" y="88"/>
                    <a:pt x="80" y="88"/>
                    <a:pt x="80" y="88"/>
                  </a:cubicBezTo>
                  <a:cubicBezTo>
                    <a:pt x="86" y="88"/>
                    <a:pt x="92" y="87"/>
                    <a:pt x="96" y="85"/>
                  </a:cubicBezTo>
                  <a:cubicBezTo>
                    <a:pt x="96" y="125"/>
                    <a:pt x="96" y="125"/>
                    <a:pt x="96" y="125"/>
                  </a:cubicBezTo>
                  <a:cubicBezTo>
                    <a:pt x="95" y="127"/>
                    <a:pt x="92" y="130"/>
                    <a:pt x="89" y="130"/>
                  </a:cubicBezTo>
                  <a:cubicBezTo>
                    <a:pt x="87" y="130"/>
                    <a:pt x="85" y="130"/>
                    <a:pt x="84" y="132"/>
                  </a:cubicBezTo>
                  <a:cubicBezTo>
                    <a:pt x="83" y="133"/>
                    <a:pt x="82" y="135"/>
                    <a:pt x="82" y="137"/>
                  </a:cubicBezTo>
                  <a:cubicBezTo>
                    <a:pt x="82" y="139"/>
                    <a:pt x="83" y="140"/>
                    <a:pt x="84" y="142"/>
                  </a:cubicBezTo>
                  <a:cubicBezTo>
                    <a:pt x="85" y="143"/>
                    <a:pt x="87" y="144"/>
                    <a:pt x="89" y="144"/>
                  </a:cubicBezTo>
                  <a:cubicBezTo>
                    <a:pt x="89" y="144"/>
                    <a:pt x="89" y="144"/>
                    <a:pt x="89" y="144"/>
                  </a:cubicBezTo>
                  <a:cubicBezTo>
                    <a:pt x="92" y="144"/>
                    <a:pt x="94" y="143"/>
                    <a:pt x="96" y="143"/>
                  </a:cubicBezTo>
                  <a:cubicBezTo>
                    <a:pt x="96" y="169"/>
                    <a:pt x="96" y="169"/>
                    <a:pt x="96" y="169"/>
                  </a:cubicBezTo>
                  <a:cubicBezTo>
                    <a:pt x="96" y="174"/>
                    <a:pt x="94" y="178"/>
                    <a:pt x="91" y="181"/>
                  </a:cubicBezTo>
                  <a:cubicBezTo>
                    <a:pt x="88" y="184"/>
                    <a:pt x="84" y="185"/>
                    <a:pt x="80" y="185"/>
                  </a:cubicBezTo>
                  <a:cubicBezTo>
                    <a:pt x="76" y="185"/>
                    <a:pt x="71" y="184"/>
                    <a:pt x="68" y="181"/>
                  </a:cubicBezTo>
                  <a:cubicBezTo>
                    <a:pt x="62" y="174"/>
                    <a:pt x="62" y="164"/>
                    <a:pt x="68" y="158"/>
                  </a:cubicBezTo>
                  <a:cubicBezTo>
                    <a:pt x="70" y="156"/>
                    <a:pt x="71" y="155"/>
                    <a:pt x="71" y="153"/>
                  </a:cubicBezTo>
                  <a:cubicBezTo>
                    <a:pt x="71" y="151"/>
                    <a:pt x="70" y="149"/>
                    <a:pt x="68" y="148"/>
                  </a:cubicBezTo>
                  <a:cubicBezTo>
                    <a:pt x="66" y="145"/>
                    <a:pt x="61" y="145"/>
                    <a:pt x="58" y="148"/>
                  </a:cubicBezTo>
                  <a:cubicBezTo>
                    <a:pt x="53" y="153"/>
                    <a:pt x="50" y="159"/>
                    <a:pt x="50" y="167"/>
                  </a:cubicBezTo>
                  <a:cubicBezTo>
                    <a:pt x="44" y="166"/>
                    <a:pt x="38" y="163"/>
                    <a:pt x="34" y="159"/>
                  </a:cubicBezTo>
                  <a:cubicBezTo>
                    <a:pt x="29" y="154"/>
                    <a:pt x="27" y="148"/>
                    <a:pt x="27" y="141"/>
                  </a:cubicBezTo>
                  <a:cubicBezTo>
                    <a:pt x="27" y="135"/>
                    <a:pt x="29" y="128"/>
                    <a:pt x="34" y="123"/>
                  </a:cubicBezTo>
                  <a:cubicBezTo>
                    <a:pt x="39" y="119"/>
                    <a:pt x="45" y="116"/>
                    <a:pt x="52" y="116"/>
                  </a:cubicBezTo>
                  <a:cubicBezTo>
                    <a:pt x="59" y="116"/>
                    <a:pt x="65" y="119"/>
                    <a:pt x="70" y="123"/>
                  </a:cubicBezTo>
                  <a:cubicBezTo>
                    <a:pt x="71" y="125"/>
                    <a:pt x="73" y="126"/>
                    <a:pt x="75" y="126"/>
                  </a:cubicBezTo>
                  <a:cubicBezTo>
                    <a:pt x="77" y="126"/>
                    <a:pt x="79" y="125"/>
                    <a:pt x="80" y="123"/>
                  </a:cubicBezTo>
                  <a:cubicBezTo>
                    <a:pt x="81" y="122"/>
                    <a:pt x="82" y="120"/>
                    <a:pt x="82" y="118"/>
                  </a:cubicBezTo>
                  <a:cubicBezTo>
                    <a:pt x="82" y="116"/>
                    <a:pt x="81" y="115"/>
                    <a:pt x="80" y="113"/>
                  </a:cubicBezTo>
                  <a:cubicBezTo>
                    <a:pt x="73" y="106"/>
                    <a:pt x="63" y="102"/>
                    <a:pt x="52" y="102"/>
                  </a:cubicBezTo>
                  <a:cubicBezTo>
                    <a:pt x="43" y="102"/>
                    <a:pt x="34" y="105"/>
                    <a:pt x="27" y="111"/>
                  </a:cubicBezTo>
                  <a:cubicBezTo>
                    <a:pt x="20" y="107"/>
                    <a:pt x="14" y="100"/>
                    <a:pt x="14" y="91"/>
                  </a:cubicBezTo>
                  <a:cubicBezTo>
                    <a:pt x="14" y="82"/>
                    <a:pt x="21" y="74"/>
                    <a:pt x="30" y="71"/>
                  </a:cubicBezTo>
                  <a:close/>
                  <a:moveTo>
                    <a:pt x="80" y="197"/>
                  </a:moveTo>
                  <a:cubicBezTo>
                    <a:pt x="80" y="197"/>
                    <a:pt x="80" y="197"/>
                    <a:pt x="80" y="197"/>
                  </a:cubicBezTo>
                  <a:cubicBezTo>
                    <a:pt x="80" y="197"/>
                    <a:pt x="80" y="197"/>
                    <a:pt x="80" y="197"/>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grpSp>
      <p:sp>
        <p:nvSpPr>
          <p:cNvPr id="152" name="文本框 195">
            <a:extLst>
              <a:ext uri="{FF2B5EF4-FFF2-40B4-BE49-F238E27FC236}">
                <a16:creationId xmlns:a16="http://schemas.microsoft.com/office/drawing/2014/main" id="{299CD130-9D1A-4AB4-86C4-14B370AB9FF6}"/>
              </a:ext>
            </a:extLst>
          </p:cNvPr>
          <p:cNvSpPr txBox="1"/>
          <p:nvPr/>
        </p:nvSpPr>
        <p:spPr bwMode="gray">
          <a:xfrm>
            <a:off x="8661961" y="3116155"/>
            <a:ext cx="824265" cy="430887"/>
          </a:xfrm>
          <a:prstGeom prst="rect">
            <a:avLst/>
          </a:prstGeom>
          <a:noFill/>
        </p:spPr>
        <p:txBody>
          <a:bodyPr wrap="none" rtlCol="0">
            <a:spAutoFit/>
          </a:bodyPr>
          <a:lstStyle/>
          <a:p>
            <a:pPr algn="ctr" fontAlgn="ctr"/>
            <a:r>
              <a:rPr lang="en-US" sz="1100" dirty="0">
                <a:latin typeface="Huawei Sans" panose="020C0503030203020204" pitchFamily="34" charset="0"/>
              </a:rPr>
              <a:t>SD-WAN</a:t>
            </a:r>
          </a:p>
          <a:p>
            <a:pPr algn="ctr" fontAlgn="ctr"/>
            <a:r>
              <a:rPr lang="en-US" sz="1100" dirty="0">
                <a:latin typeface="Huawei Sans" panose="020C0503030203020204" pitchFamily="34" charset="0"/>
              </a:rPr>
              <a:t>Controller</a:t>
            </a:r>
          </a:p>
        </p:txBody>
      </p:sp>
      <p:grpSp>
        <p:nvGrpSpPr>
          <p:cNvPr id="153" name="组合 50">
            <a:extLst>
              <a:ext uri="{FF2B5EF4-FFF2-40B4-BE49-F238E27FC236}">
                <a16:creationId xmlns:a16="http://schemas.microsoft.com/office/drawing/2014/main" id="{A0483B4B-50FC-484A-9253-2AEB8A92A41B}"/>
              </a:ext>
            </a:extLst>
          </p:cNvPr>
          <p:cNvGrpSpPr>
            <a:grpSpLocks noChangeAspect="1"/>
          </p:cNvGrpSpPr>
          <p:nvPr/>
        </p:nvGrpSpPr>
        <p:grpSpPr bwMode="gray">
          <a:xfrm>
            <a:off x="9467085" y="3128221"/>
            <a:ext cx="731004" cy="475204"/>
            <a:chOff x="4137025" y="950913"/>
            <a:chExt cx="1982788" cy="1244599"/>
          </a:xfrm>
        </p:grpSpPr>
        <p:sp>
          <p:nvSpPr>
            <p:cNvPr id="154" name="Freeform 9">
              <a:extLst>
                <a:ext uri="{FF2B5EF4-FFF2-40B4-BE49-F238E27FC236}">
                  <a16:creationId xmlns:a16="http://schemas.microsoft.com/office/drawing/2014/main" id="{F0447C32-6963-4240-B709-722D3F136CCF}"/>
                </a:ext>
              </a:extLst>
            </p:cNvPr>
            <p:cNvSpPr>
              <a:spLocks/>
            </p:cNvSpPr>
            <p:nvPr/>
          </p:nvSpPr>
          <p:spPr bwMode="gray">
            <a:xfrm>
              <a:off x="4137025" y="950913"/>
              <a:ext cx="1982788" cy="1203325"/>
            </a:xfrm>
            <a:custGeom>
              <a:avLst/>
              <a:gdLst>
                <a:gd name="T0" fmla="*/ 1688762 w 526"/>
                <a:gd name="T1" fmla="*/ 1203325 h 320"/>
                <a:gd name="T2" fmla="*/ 1568137 w 526"/>
                <a:gd name="T3" fmla="*/ 1203325 h 320"/>
                <a:gd name="T4" fmla="*/ 1568137 w 526"/>
                <a:gd name="T5" fmla="*/ 1128117 h 320"/>
                <a:gd name="T6" fmla="*/ 1688762 w 526"/>
                <a:gd name="T7" fmla="*/ 1128117 h 320"/>
                <a:gd name="T8" fmla="*/ 1756614 w 526"/>
                <a:gd name="T9" fmla="*/ 1109315 h 320"/>
                <a:gd name="T10" fmla="*/ 1907397 w 526"/>
                <a:gd name="T11" fmla="*/ 800963 h 320"/>
                <a:gd name="T12" fmla="*/ 1522902 w 526"/>
                <a:gd name="T13" fmla="*/ 413643 h 320"/>
                <a:gd name="T14" fmla="*/ 1488976 w 526"/>
                <a:gd name="T15" fmla="*/ 394841 h 320"/>
                <a:gd name="T16" fmla="*/ 946159 w 526"/>
                <a:gd name="T17" fmla="*/ 75208 h 320"/>
                <a:gd name="T18" fmla="*/ 346799 w 526"/>
                <a:gd name="T19" fmla="*/ 541496 h 320"/>
                <a:gd name="T20" fmla="*/ 316643 w 526"/>
                <a:gd name="T21" fmla="*/ 567819 h 320"/>
                <a:gd name="T22" fmla="*/ 75391 w 526"/>
                <a:gd name="T23" fmla="*/ 846088 h 320"/>
                <a:gd name="T24" fmla="*/ 358108 w 526"/>
                <a:gd name="T25" fmla="*/ 1128117 h 320"/>
                <a:gd name="T26" fmla="*/ 1338193 w 526"/>
                <a:gd name="T27" fmla="*/ 1128117 h 320"/>
                <a:gd name="T28" fmla="*/ 1338193 w 526"/>
                <a:gd name="T29" fmla="*/ 1203325 h 320"/>
                <a:gd name="T30" fmla="*/ 358108 w 526"/>
                <a:gd name="T31" fmla="*/ 1203325 h 320"/>
                <a:gd name="T32" fmla="*/ 0 w 526"/>
                <a:gd name="T33" fmla="*/ 846088 h 320"/>
                <a:gd name="T34" fmla="*/ 278947 w 526"/>
                <a:gd name="T35" fmla="*/ 496372 h 320"/>
                <a:gd name="T36" fmla="*/ 946159 w 526"/>
                <a:gd name="T37" fmla="*/ 0 h 320"/>
                <a:gd name="T38" fmla="*/ 1545519 w 526"/>
                <a:gd name="T39" fmla="*/ 338435 h 320"/>
                <a:gd name="T40" fmla="*/ 1982788 w 526"/>
                <a:gd name="T41" fmla="*/ 800963 h 320"/>
                <a:gd name="T42" fmla="*/ 1805619 w 526"/>
                <a:gd name="T43" fmla="*/ 1165721 h 320"/>
                <a:gd name="T44" fmla="*/ 1688762 w 526"/>
                <a:gd name="T45" fmla="*/ 1203325 h 32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526" h="320">
                  <a:moveTo>
                    <a:pt x="448" y="320"/>
                  </a:moveTo>
                  <a:cubicBezTo>
                    <a:pt x="416" y="320"/>
                    <a:pt x="416" y="320"/>
                    <a:pt x="416" y="320"/>
                  </a:cubicBezTo>
                  <a:cubicBezTo>
                    <a:pt x="416" y="300"/>
                    <a:pt x="416" y="300"/>
                    <a:pt x="416" y="300"/>
                  </a:cubicBezTo>
                  <a:cubicBezTo>
                    <a:pt x="448" y="300"/>
                    <a:pt x="448" y="300"/>
                    <a:pt x="448" y="300"/>
                  </a:cubicBezTo>
                  <a:cubicBezTo>
                    <a:pt x="456" y="300"/>
                    <a:pt x="462" y="298"/>
                    <a:pt x="466" y="295"/>
                  </a:cubicBezTo>
                  <a:cubicBezTo>
                    <a:pt x="492" y="274"/>
                    <a:pt x="506" y="244"/>
                    <a:pt x="506" y="213"/>
                  </a:cubicBezTo>
                  <a:cubicBezTo>
                    <a:pt x="506" y="157"/>
                    <a:pt x="460" y="111"/>
                    <a:pt x="404" y="110"/>
                  </a:cubicBezTo>
                  <a:cubicBezTo>
                    <a:pt x="400" y="110"/>
                    <a:pt x="397" y="108"/>
                    <a:pt x="395" y="105"/>
                  </a:cubicBezTo>
                  <a:cubicBezTo>
                    <a:pt x="366" y="53"/>
                    <a:pt x="311" y="20"/>
                    <a:pt x="251" y="20"/>
                  </a:cubicBezTo>
                  <a:cubicBezTo>
                    <a:pt x="176" y="20"/>
                    <a:pt x="111" y="71"/>
                    <a:pt x="92" y="144"/>
                  </a:cubicBezTo>
                  <a:cubicBezTo>
                    <a:pt x="91" y="148"/>
                    <a:pt x="88" y="150"/>
                    <a:pt x="84" y="151"/>
                  </a:cubicBezTo>
                  <a:cubicBezTo>
                    <a:pt x="47" y="156"/>
                    <a:pt x="20" y="188"/>
                    <a:pt x="20" y="225"/>
                  </a:cubicBezTo>
                  <a:cubicBezTo>
                    <a:pt x="20" y="266"/>
                    <a:pt x="53" y="300"/>
                    <a:pt x="95" y="300"/>
                  </a:cubicBezTo>
                  <a:cubicBezTo>
                    <a:pt x="355" y="300"/>
                    <a:pt x="355" y="300"/>
                    <a:pt x="355" y="300"/>
                  </a:cubicBezTo>
                  <a:cubicBezTo>
                    <a:pt x="355" y="320"/>
                    <a:pt x="355" y="320"/>
                    <a:pt x="355" y="320"/>
                  </a:cubicBezTo>
                  <a:cubicBezTo>
                    <a:pt x="95" y="320"/>
                    <a:pt x="95" y="320"/>
                    <a:pt x="95" y="320"/>
                  </a:cubicBezTo>
                  <a:cubicBezTo>
                    <a:pt x="42" y="320"/>
                    <a:pt x="0" y="277"/>
                    <a:pt x="0" y="225"/>
                  </a:cubicBezTo>
                  <a:cubicBezTo>
                    <a:pt x="0" y="181"/>
                    <a:pt x="31" y="142"/>
                    <a:pt x="74" y="132"/>
                  </a:cubicBezTo>
                  <a:cubicBezTo>
                    <a:pt x="97" y="54"/>
                    <a:pt x="169" y="0"/>
                    <a:pt x="251" y="0"/>
                  </a:cubicBezTo>
                  <a:cubicBezTo>
                    <a:pt x="316" y="0"/>
                    <a:pt x="377" y="35"/>
                    <a:pt x="410" y="90"/>
                  </a:cubicBezTo>
                  <a:cubicBezTo>
                    <a:pt x="475" y="94"/>
                    <a:pt x="526" y="148"/>
                    <a:pt x="526" y="213"/>
                  </a:cubicBezTo>
                  <a:cubicBezTo>
                    <a:pt x="526" y="250"/>
                    <a:pt x="509" y="286"/>
                    <a:pt x="479" y="310"/>
                  </a:cubicBezTo>
                  <a:cubicBezTo>
                    <a:pt x="471" y="317"/>
                    <a:pt x="460" y="320"/>
                    <a:pt x="448" y="320"/>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sp>
          <p:nvSpPr>
            <p:cNvPr id="155" name="Oval 10">
              <a:extLst>
                <a:ext uri="{FF2B5EF4-FFF2-40B4-BE49-F238E27FC236}">
                  <a16:creationId xmlns:a16="http://schemas.microsoft.com/office/drawing/2014/main" id="{2AC220A6-9787-4EBE-916D-0692A1DF0F59}"/>
                </a:ext>
              </a:extLst>
            </p:cNvPr>
            <p:cNvSpPr>
              <a:spLocks noChangeArrowheads="1"/>
            </p:cNvSpPr>
            <p:nvPr/>
          </p:nvSpPr>
          <p:spPr bwMode="gray">
            <a:xfrm>
              <a:off x="5422900" y="2038350"/>
              <a:ext cx="153988" cy="157162"/>
            </a:xfrm>
            <a:prstGeom prst="ellipse">
              <a:avLst/>
            </a:pr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1D1D1A"/>
                </a:solidFill>
                <a:effectLst/>
                <a:uLnTx/>
                <a:uFillTx/>
                <a:latin typeface="Huawei Sans" panose="020C0503030203020204" pitchFamily="34" charset="0"/>
                <a:ea typeface="+mn-ea"/>
              </a:endParaRPr>
            </a:p>
          </p:txBody>
        </p:sp>
        <p:sp>
          <p:nvSpPr>
            <p:cNvPr id="163" name="Oval 11">
              <a:extLst>
                <a:ext uri="{FF2B5EF4-FFF2-40B4-BE49-F238E27FC236}">
                  <a16:creationId xmlns:a16="http://schemas.microsoft.com/office/drawing/2014/main" id="{0A7B9272-3B9C-4EAD-B6EE-BC557934AD93}"/>
                </a:ext>
              </a:extLst>
            </p:cNvPr>
            <p:cNvSpPr>
              <a:spLocks noChangeArrowheads="1"/>
            </p:cNvSpPr>
            <p:nvPr/>
          </p:nvSpPr>
          <p:spPr bwMode="gray">
            <a:xfrm>
              <a:off x="5664200" y="2038350"/>
              <a:ext cx="153988" cy="157162"/>
            </a:xfrm>
            <a:prstGeom prst="ellipse">
              <a:avLst/>
            </a:pr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1D1D1A"/>
                </a:solidFill>
                <a:effectLst/>
                <a:uLnTx/>
                <a:uFillTx/>
                <a:latin typeface="Huawei Sans" panose="020C0503030203020204" pitchFamily="34" charset="0"/>
                <a:ea typeface="+mn-ea"/>
              </a:endParaRPr>
            </a:p>
          </p:txBody>
        </p:sp>
        <p:sp>
          <p:nvSpPr>
            <p:cNvPr id="164" name="Freeform 12">
              <a:extLst>
                <a:ext uri="{FF2B5EF4-FFF2-40B4-BE49-F238E27FC236}">
                  <a16:creationId xmlns:a16="http://schemas.microsoft.com/office/drawing/2014/main" id="{41053BC8-051D-4A92-BBC6-C73C87B29E73}"/>
                </a:ext>
              </a:extLst>
            </p:cNvPr>
            <p:cNvSpPr>
              <a:spLocks/>
            </p:cNvSpPr>
            <p:nvPr/>
          </p:nvSpPr>
          <p:spPr bwMode="gray">
            <a:xfrm>
              <a:off x="5102225" y="1211263"/>
              <a:ext cx="406400" cy="750887"/>
            </a:xfrm>
            <a:custGeom>
              <a:avLst/>
              <a:gdLst>
                <a:gd name="T0" fmla="*/ 316089 w 108"/>
                <a:gd name="T1" fmla="*/ 289091 h 200"/>
                <a:gd name="T2" fmla="*/ 312326 w 108"/>
                <a:gd name="T3" fmla="*/ 285337 h 200"/>
                <a:gd name="T4" fmla="*/ 289748 w 108"/>
                <a:gd name="T5" fmla="*/ 236529 h 200"/>
                <a:gd name="T6" fmla="*/ 316089 w 108"/>
                <a:gd name="T7" fmla="*/ 206494 h 200"/>
                <a:gd name="T8" fmla="*/ 316089 w 108"/>
                <a:gd name="T9" fmla="*/ 127651 h 200"/>
                <a:gd name="T10" fmla="*/ 237067 w 108"/>
                <a:gd name="T11" fmla="*/ 71334 h 200"/>
                <a:gd name="T12" fmla="*/ 173096 w 108"/>
                <a:gd name="T13" fmla="*/ 112633 h 200"/>
                <a:gd name="T14" fmla="*/ 169333 w 108"/>
                <a:gd name="T15" fmla="*/ 112633 h 200"/>
                <a:gd name="T16" fmla="*/ 120415 w 108"/>
                <a:gd name="T17" fmla="*/ 93861 h 200"/>
                <a:gd name="T18" fmla="*/ 112889 w 108"/>
                <a:gd name="T19" fmla="*/ 86352 h 200"/>
                <a:gd name="T20" fmla="*/ 56444 w 108"/>
                <a:gd name="T21" fmla="*/ 0 h 200"/>
                <a:gd name="T22" fmla="*/ 0 w 108"/>
                <a:gd name="T23" fmla="*/ 30035 h 200"/>
                <a:gd name="T24" fmla="*/ 52681 w 108"/>
                <a:gd name="T25" fmla="*/ 60071 h 200"/>
                <a:gd name="T26" fmla="*/ 97837 w 108"/>
                <a:gd name="T27" fmla="*/ 150177 h 200"/>
                <a:gd name="T28" fmla="*/ 169333 w 108"/>
                <a:gd name="T29" fmla="*/ 172704 h 200"/>
                <a:gd name="T30" fmla="*/ 237067 w 108"/>
                <a:gd name="T31" fmla="*/ 135160 h 200"/>
                <a:gd name="T32" fmla="*/ 248356 w 108"/>
                <a:gd name="T33" fmla="*/ 187722 h 200"/>
                <a:gd name="T34" fmla="*/ 252119 w 108"/>
                <a:gd name="T35" fmla="*/ 304109 h 200"/>
                <a:gd name="T36" fmla="*/ 346193 w 108"/>
                <a:gd name="T37" fmla="*/ 352917 h 200"/>
                <a:gd name="T38" fmla="*/ 316089 w 108"/>
                <a:gd name="T39" fmla="*/ 397970 h 200"/>
                <a:gd name="T40" fmla="*/ 237067 w 108"/>
                <a:gd name="T41" fmla="*/ 484322 h 200"/>
                <a:gd name="T42" fmla="*/ 267170 w 108"/>
                <a:gd name="T43" fmla="*/ 578183 h 200"/>
                <a:gd name="T44" fmla="*/ 218252 w 108"/>
                <a:gd name="T45" fmla="*/ 593201 h 200"/>
                <a:gd name="T46" fmla="*/ 139230 w 108"/>
                <a:gd name="T47" fmla="*/ 578183 h 200"/>
                <a:gd name="T48" fmla="*/ 52681 w 108"/>
                <a:gd name="T49" fmla="*/ 660781 h 200"/>
                <a:gd name="T50" fmla="*/ 30104 w 108"/>
                <a:gd name="T51" fmla="*/ 687062 h 200"/>
                <a:gd name="T52" fmla="*/ 30104 w 108"/>
                <a:gd name="T53" fmla="*/ 750887 h 200"/>
                <a:gd name="T54" fmla="*/ 112889 w 108"/>
                <a:gd name="T55" fmla="*/ 690816 h 200"/>
                <a:gd name="T56" fmla="*/ 116652 w 108"/>
                <a:gd name="T57" fmla="*/ 657026 h 200"/>
                <a:gd name="T58" fmla="*/ 165570 w 108"/>
                <a:gd name="T59" fmla="*/ 634500 h 200"/>
                <a:gd name="T60" fmla="*/ 169333 w 108"/>
                <a:gd name="T61" fmla="*/ 634500 h 200"/>
                <a:gd name="T62" fmla="*/ 195674 w 108"/>
                <a:gd name="T63" fmla="*/ 657026 h 200"/>
                <a:gd name="T64" fmla="*/ 278459 w 108"/>
                <a:gd name="T65" fmla="*/ 657026 h 200"/>
                <a:gd name="T66" fmla="*/ 331141 w 108"/>
                <a:gd name="T67" fmla="*/ 578183 h 200"/>
                <a:gd name="T68" fmla="*/ 293511 w 108"/>
                <a:gd name="T69" fmla="*/ 518112 h 200"/>
                <a:gd name="T70" fmla="*/ 293511 w 108"/>
                <a:gd name="T71" fmla="*/ 506849 h 200"/>
                <a:gd name="T72" fmla="*/ 312326 w 108"/>
                <a:gd name="T73" fmla="*/ 461796 h 200"/>
                <a:gd name="T74" fmla="*/ 349956 w 108"/>
                <a:gd name="T75" fmla="*/ 458041 h 200"/>
                <a:gd name="T76" fmla="*/ 406400 w 108"/>
                <a:gd name="T77" fmla="*/ 345408 h 20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08" h="200">
                  <a:moveTo>
                    <a:pt x="93" y="77"/>
                  </a:moveTo>
                  <a:cubicBezTo>
                    <a:pt x="84" y="77"/>
                    <a:pt x="84" y="77"/>
                    <a:pt x="84" y="77"/>
                  </a:cubicBezTo>
                  <a:cubicBezTo>
                    <a:pt x="84" y="77"/>
                    <a:pt x="83" y="77"/>
                    <a:pt x="83" y="76"/>
                  </a:cubicBezTo>
                  <a:cubicBezTo>
                    <a:pt x="83" y="76"/>
                    <a:pt x="83" y="76"/>
                    <a:pt x="83" y="76"/>
                  </a:cubicBezTo>
                  <a:cubicBezTo>
                    <a:pt x="78" y="64"/>
                    <a:pt x="78" y="64"/>
                    <a:pt x="78" y="64"/>
                  </a:cubicBezTo>
                  <a:cubicBezTo>
                    <a:pt x="78" y="63"/>
                    <a:pt x="78" y="63"/>
                    <a:pt x="77" y="63"/>
                  </a:cubicBezTo>
                  <a:cubicBezTo>
                    <a:pt x="77" y="63"/>
                    <a:pt x="77" y="62"/>
                    <a:pt x="78" y="61"/>
                  </a:cubicBezTo>
                  <a:cubicBezTo>
                    <a:pt x="84" y="55"/>
                    <a:pt x="84" y="55"/>
                    <a:pt x="84" y="55"/>
                  </a:cubicBezTo>
                  <a:cubicBezTo>
                    <a:pt x="87" y="53"/>
                    <a:pt x="88" y="49"/>
                    <a:pt x="88" y="45"/>
                  </a:cubicBezTo>
                  <a:cubicBezTo>
                    <a:pt x="88" y="41"/>
                    <a:pt x="87" y="37"/>
                    <a:pt x="84" y="34"/>
                  </a:cubicBezTo>
                  <a:cubicBezTo>
                    <a:pt x="74" y="24"/>
                    <a:pt x="74" y="24"/>
                    <a:pt x="74" y="24"/>
                  </a:cubicBezTo>
                  <a:cubicBezTo>
                    <a:pt x="71" y="21"/>
                    <a:pt x="67" y="19"/>
                    <a:pt x="63" y="19"/>
                  </a:cubicBezTo>
                  <a:cubicBezTo>
                    <a:pt x="59" y="19"/>
                    <a:pt x="55" y="21"/>
                    <a:pt x="52" y="24"/>
                  </a:cubicBezTo>
                  <a:cubicBezTo>
                    <a:pt x="46" y="30"/>
                    <a:pt x="46" y="30"/>
                    <a:pt x="46" y="30"/>
                  </a:cubicBezTo>
                  <a:cubicBezTo>
                    <a:pt x="46" y="30"/>
                    <a:pt x="46" y="30"/>
                    <a:pt x="45" y="30"/>
                  </a:cubicBezTo>
                  <a:cubicBezTo>
                    <a:pt x="45" y="30"/>
                    <a:pt x="45" y="30"/>
                    <a:pt x="45" y="30"/>
                  </a:cubicBezTo>
                  <a:cubicBezTo>
                    <a:pt x="44" y="30"/>
                    <a:pt x="44" y="30"/>
                    <a:pt x="44" y="30"/>
                  </a:cubicBezTo>
                  <a:cubicBezTo>
                    <a:pt x="32" y="25"/>
                    <a:pt x="32" y="25"/>
                    <a:pt x="32" y="25"/>
                  </a:cubicBezTo>
                  <a:cubicBezTo>
                    <a:pt x="32" y="25"/>
                    <a:pt x="32" y="25"/>
                    <a:pt x="31" y="25"/>
                  </a:cubicBezTo>
                  <a:cubicBezTo>
                    <a:pt x="31" y="24"/>
                    <a:pt x="30" y="24"/>
                    <a:pt x="30" y="23"/>
                  </a:cubicBezTo>
                  <a:cubicBezTo>
                    <a:pt x="30" y="15"/>
                    <a:pt x="30" y="15"/>
                    <a:pt x="30" y="15"/>
                  </a:cubicBezTo>
                  <a:cubicBezTo>
                    <a:pt x="30" y="6"/>
                    <a:pt x="23" y="0"/>
                    <a:pt x="15" y="0"/>
                  </a:cubicBezTo>
                  <a:cubicBezTo>
                    <a:pt x="8" y="0"/>
                    <a:pt x="8" y="0"/>
                    <a:pt x="8" y="0"/>
                  </a:cubicBezTo>
                  <a:cubicBezTo>
                    <a:pt x="3" y="0"/>
                    <a:pt x="0" y="3"/>
                    <a:pt x="0" y="8"/>
                  </a:cubicBezTo>
                  <a:cubicBezTo>
                    <a:pt x="0" y="12"/>
                    <a:pt x="3" y="16"/>
                    <a:pt x="8" y="16"/>
                  </a:cubicBezTo>
                  <a:cubicBezTo>
                    <a:pt x="14" y="16"/>
                    <a:pt x="14" y="16"/>
                    <a:pt x="14" y="16"/>
                  </a:cubicBezTo>
                  <a:cubicBezTo>
                    <a:pt x="14" y="23"/>
                    <a:pt x="14" y="23"/>
                    <a:pt x="14" y="23"/>
                  </a:cubicBezTo>
                  <a:cubicBezTo>
                    <a:pt x="14" y="31"/>
                    <a:pt x="19" y="38"/>
                    <a:pt x="26" y="40"/>
                  </a:cubicBezTo>
                  <a:cubicBezTo>
                    <a:pt x="37" y="45"/>
                    <a:pt x="37" y="45"/>
                    <a:pt x="37" y="45"/>
                  </a:cubicBezTo>
                  <a:cubicBezTo>
                    <a:pt x="39" y="46"/>
                    <a:pt x="42" y="46"/>
                    <a:pt x="45" y="46"/>
                  </a:cubicBezTo>
                  <a:cubicBezTo>
                    <a:pt x="50" y="46"/>
                    <a:pt x="54" y="45"/>
                    <a:pt x="58" y="41"/>
                  </a:cubicBezTo>
                  <a:cubicBezTo>
                    <a:pt x="63" y="36"/>
                    <a:pt x="63" y="36"/>
                    <a:pt x="63" y="36"/>
                  </a:cubicBezTo>
                  <a:cubicBezTo>
                    <a:pt x="71" y="45"/>
                    <a:pt x="71" y="45"/>
                    <a:pt x="71" y="45"/>
                  </a:cubicBezTo>
                  <a:cubicBezTo>
                    <a:pt x="66" y="50"/>
                    <a:pt x="66" y="50"/>
                    <a:pt x="66" y="50"/>
                  </a:cubicBezTo>
                  <a:cubicBezTo>
                    <a:pt x="61" y="55"/>
                    <a:pt x="60" y="64"/>
                    <a:pt x="63" y="70"/>
                  </a:cubicBezTo>
                  <a:cubicBezTo>
                    <a:pt x="67" y="81"/>
                    <a:pt x="67" y="81"/>
                    <a:pt x="67" y="81"/>
                  </a:cubicBezTo>
                  <a:cubicBezTo>
                    <a:pt x="70" y="88"/>
                    <a:pt x="77" y="94"/>
                    <a:pt x="84" y="94"/>
                  </a:cubicBezTo>
                  <a:cubicBezTo>
                    <a:pt x="92" y="94"/>
                    <a:pt x="92" y="94"/>
                    <a:pt x="92" y="94"/>
                  </a:cubicBezTo>
                  <a:cubicBezTo>
                    <a:pt x="92" y="106"/>
                    <a:pt x="92" y="106"/>
                    <a:pt x="92" y="106"/>
                  </a:cubicBezTo>
                  <a:cubicBezTo>
                    <a:pt x="84" y="106"/>
                    <a:pt x="84" y="106"/>
                    <a:pt x="84" y="106"/>
                  </a:cubicBezTo>
                  <a:cubicBezTo>
                    <a:pt x="77" y="106"/>
                    <a:pt x="70" y="111"/>
                    <a:pt x="67" y="118"/>
                  </a:cubicBezTo>
                  <a:cubicBezTo>
                    <a:pt x="63" y="129"/>
                    <a:pt x="63" y="129"/>
                    <a:pt x="63" y="129"/>
                  </a:cubicBezTo>
                  <a:cubicBezTo>
                    <a:pt x="60" y="135"/>
                    <a:pt x="61" y="144"/>
                    <a:pt x="66" y="149"/>
                  </a:cubicBezTo>
                  <a:cubicBezTo>
                    <a:pt x="71" y="154"/>
                    <a:pt x="71" y="154"/>
                    <a:pt x="71" y="154"/>
                  </a:cubicBezTo>
                  <a:cubicBezTo>
                    <a:pt x="63" y="163"/>
                    <a:pt x="63" y="163"/>
                    <a:pt x="63" y="163"/>
                  </a:cubicBezTo>
                  <a:cubicBezTo>
                    <a:pt x="58" y="158"/>
                    <a:pt x="58" y="158"/>
                    <a:pt x="58" y="158"/>
                  </a:cubicBezTo>
                  <a:cubicBezTo>
                    <a:pt x="54" y="155"/>
                    <a:pt x="50" y="153"/>
                    <a:pt x="45" y="153"/>
                  </a:cubicBezTo>
                  <a:cubicBezTo>
                    <a:pt x="42" y="153"/>
                    <a:pt x="39" y="153"/>
                    <a:pt x="37" y="154"/>
                  </a:cubicBezTo>
                  <a:cubicBezTo>
                    <a:pt x="26" y="159"/>
                    <a:pt x="26" y="159"/>
                    <a:pt x="26" y="159"/>
                  </a:cubicBezTo>
                  <a:cubicBezTo>
                    <a:pt x="19" y="161"/>
                    <a:pt x="14" y="169"/>
                    <a:pt x="14" y="176"/>
                  </a:cubicBezTo>
                  <a:cubicBezTo>
                    <a:pt x="14" y="183"/>
                    <a:pt x="14" y="183"/>
                    <a:pt x="14" y="183"/>
                  </a:cubicBezTo>
                  <a:cubicBezTo>
                    <a:pt x="8" y="183"/>
                    <a:pt x="8" y="183"/>
                    <a:pt x="8" y="183"/>
                  </a:cubicBezTo>
                  <a:cubicBezTo>
                    <a:pt x="3" y="183"/>
                    <a:pt x="0" y="187"/>
                    <a:pt x="0" y="191"/>
                  </a:cubicBezTo>
                  <a:cubicBezTo>
                    <a:pt x="0" y="196"/>
                    <a:pt x="3" y="200"/>
                    <a:pt x="8" y="200"/>
                  </a:cubicBezTo>
                  <a:cubicBezTo>
                    <a:pt x="15" y="200"/>
                    <a:pt x="15" y="200"/>
                    <a:pt x="15" y="200"/>
                  </a:cubicBezTo>
                  <a:cubicBezTo>
                    <a:pt x="23" y="200"/>
                    <a:pt x="30" y="193"/>
                    <a:pt x="30" y="184"/>
                  </a:cubicBezTo>
                  <a:cubicBezTo>
                    <a:pt x="30" y="176"/>
                    <a:pt x="30" y="176"/>
                    <a:pt x="30" y="176"/>
                  </a:cubicBezTo>
                  <a:cubicBezTo>
                    <a:pt x="30" y="175"/>
                    <a:pt x="31" y="175"/>
                    <a:pt x="31" y="175"/>
                  </a:cubicBezTo>
                  <a:cubicBezTo>
                    <a:pt x="31" y="174"/>
                    <a:pt x="32" y="174"/>
                    <a:pt x="32" y="174"/>
                  </a:cubicBezTo>
                  <a:cubicBezTo>
                    <a:pt x="44" y="169"/>
                    <a:pt x="44" y="169"/>
                    <a:pt x="44" y="169"/>
                  </a:cubicBezTo>
                  <a:cubicBezTo>
                    <a:pt x="44" y="169"/>
                    <a:pt x="44" y="169"/>
                    <a:pt x="45" y="169"/>
                  </a:cubicBezTo>
                  <a:cubicBezTo>
                    <a:pt x="45" y="169"/>
                    <a:pt x="45" y="169"/>
                    <a:pt x="45" y="169"/>
                  </a:cubicBezTo>
                  <a:cubicBezTo>
                    <a:pt x="46" y="169"/>
                    <a:pt x="46" y="169"/>
                    <a:pt x="46" y="169"/>
                  </a:cubicBezTo>
                  <a:cubicBezTo>
                    <a:pt x="52" y="175"/>
                    <a:pt x="52" y="175"/>
                    <a:pt x="52" y="175"/>
                  </a:cubicBezTo>
                  <a:cubicBezTo>
                    <a:pt x="55" y="178"/>
                    <a:pt x="59" y="180"/>
                    <a:pt x="63" y="180"/>
                  </a:cubicBezTo>
                  <a:cubicBezTo>
                    <a:pt x="67" y="180"/>
                    <a:pt x="71" y="178"/>
                    <a:pt x="74" y="175"/>
                  </a:cubicBezTo>
                  <a:cubicBezTo>
                    <a:pt x="84" y="165"/>
                    <a:pt x="84" y="165"/>
                    <a:pt x="84" y="165"/>
                  </a:cubicBezTo>
                  <a:cubicBezTo>
                    <a:pt x="87" y="162"/>
                    <a:pt x="88" y="159"/>
                    <a:pt x="88" y="154"/>
                  </a:cubicBezTo>
                  <a:cubicBezTo>
                    <a:pt x="88" y="150"/>
                    <a:pt x="87" y="147"/>
                    <a:pt x="84" y="144"/>
                  </a:cubicBezTo>
                  <a:cubicBezTo>
                    <a:pt x="78" y="138"/>
                    <a:pt x="78" y="138"/>
                    <a:pt x="78" y="138"/>
                  </a:cubicBezTo>
                  <a:cubicBezTo>
                    <a:pt x="77" y="137"/>
                    <a:pt x="77" y="136"/>
                    <a:pt x="77" y="136"/>
                  </a:cubicBezTo>
                  <a:cubicBezTo>
                    <a:pt x="78" y="136"/>
                    <a:pt x="78" y="136"/>
                    <a:pt x="78" y="135"/>
                  </a:cubicBezTo>
                  <a:cubicBezTo>
                    <a:pt x="83" y="124"/>
                    <a:pt x="83" y="124"/>
                    <a:pt x="83" y="124"/>
                  </a:cubicBezTo>
                  <a:cubicBezTo>
                    <a:pt x="83" y="123"/>
                    <a:pt x="83" y="123"/>
                    <a:pt x="83" y="123"/>
                  </a:cubicBezTo>
                  <a:cubicBezTo>
                    <a:pt x="83" y="123"/>
                    <a:pt x="84" y="122"/>
                    <a:pt x="84" y="122"/>
                  </a:cubicBezTo>
                  <a:cubicBezTo>
                    <a:pt x="93" y="122"/>
                    <a:pt x="93" y="122"/>
                    <a:pt x="93" y="122"/>
                  </a:cubicBezTo>
                  <a:cubicBezTo>
                    <a:pt x="101" y="122"/>
                    <a:pt x="108" y="115"/>
                    <a:pt x="108" y="107"/>
                  </a:cubicBezTo>
                  <a:cubicBezTo>
                    <a:pt x="108" y="92"/>
                    <a:pt x="108" y="92"/>
                    <a:pt x="108" y="92"/>
                  </a:cubicBezTo>
                  <a:cubicBezTo>
                    <a:pt x="108" y="84"/>
                    <a:pt x="101" y="77"/>
                    <a:pt x="93" y="77"/>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sp>
          <p:nvSpPr>
            <p:cNvPr id="165" name="Freeform 13">
              <a:extLst>
                <a:ext uri="{FF2B5EF4-FFF2-40B4-BE49-F238E27FC236}">
                  <a16:creationId xmlns:a16="http://schemas.microsoft.com/office/drawing/2014/main" id="{BBCB4103-A64A-4C18-B44F-03F49764926D}"/>
                </a:ext>
              </a:extLst>
            </p:cNvPr>
            <p:cNvSpPr>
              <a:spLocks/>
            </p:cNvSpPr>
            <p:nvPr/>
          </p:nvSpPr>
          <p:spPr bwMode="gray">
            <a:xfrm>
              <a:off x="5102225" y="1420813"/>
              <a:ext cx="192088" cy="327025"/>
            </a:xfrm>
            <a:custGeom>
              <a:avLst/>
              <a:gdLst>
                <a:gd name="T0" fmla="*/ 30131 w 51"/>
                <a:gd name="T1" fmla="*/ 266882 h 87"/>
                <a:gd name="T2" fmla="*/ 0 w 51"/>
                <a:gd name="T3" fmla="*/ 296954 h 87"/>
                <a:gd name="T4" fmla="*/ 30131 w 51"/>
                <a:gd name="T5" fmla="*/ 327025 h 87"/>
                <a:gd name="T6" fmla="*/ 192088 w 51"/>
                <a:gd name="T7" fmla="*/ 165392 h 87"/>
                <a:gd name="T8" fmla="*/ 30131 w 51"/>
                <a:gd name="T9" fmla="*/ 0 h 87"/>
                <a:gd name="T10" fmla="*/ 0 w 51"/>
                <a:gd name="T11" fmla="*/ 30071 h 87"/>
                <a:gd name="T12" fmla="*/ 30131 w 51"/>
                <a:gd name="T13" fmla="*/ 60143 h 87"/>
                <a:gd name="T14" fmla="*/ 131825 w 51"/>
                <a:gd name="T15" fmla="*/ 165392 h 87"/>
                <a:gd name="T16" fmla="*/ 30131 w 51"/>
                <a:gd name="T17" fmla="*/ 266882 h 8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1" h="87">
                  <a:moveTo>
                    <a:pt x="8" y="71"/>
                  </a:moveTo>
                  <a:cubicBezTo>
                    <a:pt x="4" y="71"/>
                    <a:pt x="0" y="74"/>
                    <a:pt x="0" y="79"/>
                  </a:cubicBezTo>
                  <a:cubicBezTo>
                    <a:pt x="0" y="83"/>
                    <a:pt x="4" y="87"/>
                    <a:pt x="8" y="87"/>
                  </a:cubicBezTo>
                  <a:cubicBezTo>
                    <a:pt x="32" y="87"/>
                    <a:pt x="51" y="68"/>
                    <a:pt x="51" y="44"/>
                  </a:cubicBezTo>
                  <a:cubicBezTo>
                    <a:pt x="51" y="20"/>
                    <a:pt x="32" y="0"/>
                    <a:pt x="8" y="0"/>
                  </a:cubicBezTo>
                  <a:cubicBezTo>
                    <a:pt x="4" y="0"/>
                    <a:pt x="0" y="4"/>
                    <a:pt x="0" y="8"/>
                  </a:cubicBezTo>
                  <a:cubicBezTo>
                    <a:pt x="0" y="13"/>
                    <a:pt x="4" y="16"/>
                    <a:pt x="8" y="16"/>
                  </a:cubicBezTo>
                  <a:cubicBezTo>
                    <a:pt x="23" y="16"/>
                    <a:pt x="35" y="29"/>
                    <a:pt x="35" y="44"/>
                  </a:cubicBezTo>
                  <a:cubicBezTo>
                    <a:pt x="35" y="59"/>
                    <a:pt x="23" y="71"/>
                    <a:pt x="8" y="71"/>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sp>
          <p:nvSpPr>
            <p:cNvPr id="172" name="Freeform 14">
              <a:extLst>
                <a:ext uri="{FF2B5EF4-FFF2-40B4-BE49-F238E27FC236}">
                  <a16:creationId xmlns:a16="http://schemas.microsoft.com/office/drawing/2014/main" id="{05082211-8B21-476D-AAA6-6203638D886B}"/>
                </a:ext>
              </a:extLst>
            </p:cNvPr>
            <p:cNvSpPr>
              <a:spLocks noEditPoints="1"/>
            </p:cNvSpPr>
            <p:nvPr/>
          </p:nvSpPr>
          <p:spPr bwMode="gray">
            <a:xfrm>
              <a:off x="4656138" y="1211263"/>
              <a:ext cx="415925" cy="750887"/>
            </a:xfrm>
            <a:custGeom>
              <a:avLst/>
              <a:gdLst>
                <a:gd name="T0" fmla="*/ 317615 w 110"/>
                <a:gd name="T1" fmla="*/ 0 h 200"/>
                <a:gd name="T2" fmla="*/ 196619 w 110"/>
                <a:gd name="T3" fmla="*/ 75089 h 200"/>
                <a:gd name="T4" fmla="*/ 86966 w 110"/>
                <a:gd name="T5" fmla="*/ 221512 h 200"/>
                <a:gd name="T6" fmla="*/ 68060 w 110"/>
                <a:gd name="T7" fmla="*/ 458041 h 200"/>
                <a:gd name="T8" fmla="*/ 196619 w 110"/>
                <a:gd name="T9" fmla="*/ 679553 h 200"/>
                <a:gd name="T10" fmla="*/ 302491 w 110"/>
                <a:gd name="T11" fmla="*/ 750887 h 200"/>
                <a:gd name="T12" fmla="*/ 381895 w 110"/>
                <a:gd name="T13" fmla="*/ 717097 h 200"/>
                <a:gd name="T14" fmla="*/ 415925 w 110"/>
                <a:gd name="T15" fmla="*/ 638254 h 200"/>
                <a:gd name="T16" fmla="*/ 415925 w 110"/>
                <a:gd name="T17" fmla="*/ 93861 h 200"/>
                <a:gd name="T18" fmla="*/ 415925 w 110"/>
                <a:gd name="T19" fmla="*/ 93861 h 200"/>
                <a:gd name="T20" fmla="*/ 302491 w 110"/>
                <a:gd name="T21" fmla="*/ 322881 h 200"/>
                <a:gd name="T22" fmla="*/ 336521 w 110"/>
                <a:gd name="T23" fmla="*/ 529375 h 200"/>
                <a:gd name="T24" fmla="*/ 336521 w 110"/>
                <a:gd name="T25" fmla="*/ 529375 h 200"/>
                <a:gd name="T26" fmla="*/ 196619 w 110"/>
                <a:gd name="T27" fmla="*/ 300355 h 200"/>
                <a:gd name="T28" fmla="*/ 223087 w 110"/>
                <a:gd name="T29" fmla="*/ 274074 h 200"/>
                <a:gd name="T30" fmla="*/ 196619 w 110"/>
                <a:gd name="T31" fmla="*/ 247793 h 200"/>
                <a:gd name="T32" fmla="*/ 147464 w 110"/>
                <a:gd name="T33" fmla="*/ 221512 h 200"/>
                <a:gd name="T34" fmla="*/ 196619 w 110"/>
                <a:gd name="T35" fmla="*/ 127651 h 200"/>
                <a:gd name="T36" fmla="*/ 317615 w 110"/>
                <a:gd name="T37" fmla="*/ 191476 h 200"/>
                <a:gd name="T38" fmla="*/ 340302 w 110"/>
                <a:gd name="T39" fmla="*/ 183967 h 200"/>
                <a:gd name="T40" fmla="*/ 340302 w 110"/>
                <a:gd name="T41" fmla="*/ 146423 h 200"/>
                <a:gd name="T42" fmla="*/ 276023 w 110"/>
                <a:gd name="T43" fmla="*/ 93861 h 200"/>
                <a:gd name="T44" fmla="*/ 362989 w 110"/>
                <a:gd name="T45" fmla="*/ 93861 h 200"/>
                <a:gd name="T46" fmla="*/ 362989 w 110"/>
                <a:gd name="T47" fmla="*/ 232775 h 200"/>
                <a:gd name="T48" fmla="*/ 302491 w 110"/>
                <a:gd name="T49" fmla="*/ 277828 h 200"/>
                <a:gd name="T50" fmla="*/ 276023 w 110"/>
                <a:gd name="T51" fmla="*/ 304109 h 200"/>
                <a:gd name="T52" fmla="*/ 302491 w 110"/>
                <a:gd name="T53" fmla="*/ 330390 h 200"/>
                <a:gd name="T54" fmla="*/ 362989 w 110"/>
                <a:gd name="T55" fmla="*/ 319127 h 200"/>
                <a:gd name="T56" fmla="*/ 336521 w 110"/>
                <a:gd name="T57" fmla="*/ 488077 h 200"/>
                <a:gd name="T58" fmla="*/ 310053 w 110"/>
                <a:gd name="T59" fmla="*/ 514358 h 200"/>
                <a:gd name="T60" fmla="*/ 336521 w 110"/>
                <a:gd name="T61" fmla="*/ 540639 h 200"/>
                <a:gd name="T62" fmla="*/ 362989 w 110"/>
                <a:gd name="T63" fmla="*/ 536884 h 200"/>
                <a:gd name="T64" fmla="*/ 344083 w 110"/>
                <a:gd name="T65" fmla="*/ 679553 h 200"/>
                <a:gd name="T66" fmla="*/ 257117 w 110"/>
                <a:gd name="T67" fmla="*/ 679553 h 200"/>
                <a:gd name="T68" fmla="*/ 268461 w 110"/>
                <a:gd name="T69" fmla="*/ 574429 h 200"/>
                <a:gd name="T70" fmla="*/ 219306 w 110"/>
                <a:gd name="T71" fmla="*/ 555656 h 200"/>
                <a:gd name="T72" fmla="*/ 128559 w 110"/>
                <a:gd name="T73" fmla="*/ 596955 h 200"/>
                <a:gd name="T74" fmla="*/ 128559 w 110"/>
                <a:gd name="T75" fmla="*/ 461796 h 200"/>
                <a:gd name="T76" fmla="*/ 264680 w 110"/>
                <a:gd name="T77" fmla="*/ 461796 h 200"/>
                <a:gd name="T78" fmla="*/ 302491 w 110"/>
                <a:gd name="T79" fmla="*/ 461796 h 200"/>
                <a:gd name="T80" fmla="*/ 302491 w 110"/>
                <a:gd name="T81" fmla="*/ 424251 h 200"/>
                <a:gd name="T82" fmla="*/ 102091 w 110"/>
                <a:gd name="T83" fmla="*/ 416742 h 200"/>
                <a:gd name="T84" fmla="*/ 113434 w 110"/>
                <a:gd name="T85" fmla="*/ 266565 h 200"/>
                <a:gd name="T86" fmla="*/ 302491 w 110"/>
                <a:gd name="T87" fmla="*/ 739624 h 20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0" h="200">
                  <a:moveTo>
                    <a:pt x="110" y="25"/>
                  </a:moveTo>
                  <a:cubicBezTo>
                    <a:pt x="110" y="11"/>
                    <a:pt x="99" y="0"/>
                    <a:pt x="84" y="0"/>
                  </a:cubicBezTo>
                  <a:cubicBezTo>
                    <a:pt x="72" y="0"/>
                    <a:pt x="61" y="9"/>
                    <a:pt x="59" y="20"/>
                  </a:cubicBezTo>
                  <a:cubicBezTo>
                    <a:pt x="57" y="20"/>
                    <a:pt x="54" y="20"/>
                    <a:pt x="52" y="20"/>
                  </a:cubicBezTo>
                  <a:cubicBezTo>
                    <a:pt x="35" y="20"/>
                    <a:pt x="22" y="33"/>
                    <a:pt x="22" y="50"/>
                  </a:cubicBezTo>
                  <a:cubicBezTo>
                    <a:pt x="22" y="53"/>
                    <a:pt x="22" y="56"/>
                    <a:pt x="23" y="59"/>
                  </a:cubicBezTo>
                  <a:cubicBezTo>
                    <a:pt x="10" y="64"/>
                    <a:pt x="0" y="76"/>
                    <a:pt x="0" y="91"/>
                  </a:cubicBezTo>
                  <a:cubicBezTo>
                    <a:pt x="0" y="104"/>
                    <a:pt x="7" y="116"/>
                    <a:pt x="18" y="122"/>
                  </a:cubicBezTo>
                  <a:cubicBezTo>
                    <a:pt x="9" y="137"/>
                    <a:pt x="11" y="156"/>
                    <a:pt x="24" y="169"/>
                  </a:cubicBezTo>
                  <a:cubicBezTo>
                    <a:pt x="31" y="177"/>
                    <a:pt x="41" y="181"/>
                    <a:pt x="52" y="181"/>
                  </a:cubicBezTo>
                  <a:cubicBezTo>
                    <a:pt x="53" y="185"/>
                    <a:pt x="56" y="188"/>
                    <a:pt x="58" y="191"/>
                  </a:cubicBezTo>
                  <a:cubicBezTo>
                    <a:pt x="64" y="196"/>
                    <a:pt x="72" y="200"/>
                    <a:pt x="80" y="200"/>
                  </a:cubicBezTo>
                  <a:cubicBezTo>
                    <a:pt x="80" y="200"/>
                    <a:pt x="80" y="200"/>
                    <a:pt x="80" y="200"/>
                  </a:cubicBezTo>
                  <a:cubicBezTo>
                    <a:pt x="88" y="200"/>
                    <a:pt x="96" y="196"/>
                    <a:pt x="101" y="191"/>
                  </a:cubicBezTo>
                  <a:cubicBezTo>
                    <a:pt x="107" y="185"/>
                    <a:pt x="110" y="178"/>
                    <a:pt x="110" y="170"/>
                  </a:cubicBezTo>
                  <a:cubicBezTo>
                    <a:pt x="110" y="170"/>
                    <a:pt x="110" y="170"/>
                    <a:pt x="110" y="170"/>
                  </a:cubicBezTo>
                  <a:cubicBezTo>
                    <a:pt x="110" y="170"/>
                    <a:pt x="110" y="170"/>
                    <a:pt x="110" y="170"/>
                  </a:cubicBezTo>
                  <a:cubicBezTo>
                    <a:pt x="110" y="25"/>
                    <a:pt x="110" y="25"/>
                    <a:pt x="110" y="25"/>
                  </a:cubicBezTo>
                  <a:cubicBezTo>
                    <a:pt x="110" y="25"/>
                    <a:pt x="110" y="25"/>
                    <a:pt x="110" y="25"/>
                  </a:cubicBezTo>
                  <a:cubicBezTo>
                    <a:pt x="110" y="25"/>
                    <a:pt x="110" y="25"/>
                    <a:pt x="110" y="25"/>
                  </a:cubicBezTo>
                  <a:close/>
                  <a:moveTo>
                    <a:pt x="80" y="86"/>
                  </a:moveTo>
                  <a:cubicBezTo>
                    <a:pt x="80" y="86"/>
                    <a:pt x="80" y="86"/>
                    <a:pt x="80" y="86"/>
                  </a:cubicBezTo>
                  <a:cubicBezTo>
                    <a:pt x="80" y="86"/>
                    <a:pt x="80" y="86"/>
                    <a:pt x="80" y="86"/>
                  </a:cubicBezTo>
                  <a:close/>
                  <a:moveTo>
                    <a:pt x="89" y="141"/>
                  </a:moveTo>
                  <a:cubicBezTo>
                    <a:pt x="89" y="141"/>
                    <a:pt x="89" y="141"/>
                    <a:pt x="89" y="141"/>
                  </a:cubicBezTo>
                  <a:cubicBezTo>
                    <a:pt x="89" y="141"/>
                    <a:pt x="89" y="141"/>
                    <a:pt x="89" y="141"/>
                  </a:cubicBezTo>
                  <a:close/>
                  <a:moveTo>
                    <a:pt x="30" y="71"/>
                  </a:moveTo>
                  <a:cubicBezTo>
                    <a:pt x="36" y="77"/>
                    <a:pt x="43" y="80"/>
                    <a:pt x="52" y="80"/>
                  </a:cubicBezTo>
                  <a:cubicBezTo>
                    <a:pt x="54" y="80"/>
                    <a:pt x="56" y="80"/>
                    <a:pt x="57" y="78"/>
                  </a:cubicBezTo>
                  <a:cubicBezTo>
                    <a:pt x="58" y="77"/>
                    <a:pt x="59" y="75"/>
                    <a:pt x="59" y="73"/>
                  </a:cubicBezTo>
                  <a:cubicBezTo>
                    <a:pt x="59" y="71"/>
                    <a:pt x="58" y="69"/>
                    <a:pt x="57" y="68"/>
                  </a:cubicBezTo>
                  <a:cubicBezTo>
                    <a:pt x="56" y="67"/>
                    <a:pt x="54" y="66"/>
                    <a:pt x="52" y="66"/>
                  </a:cubicBezTo>
                  <a:cubicBezTo>
                    <a:pt x="48" y="66"/>
                    <a:pt x="44" y="64"/>
                    <a:pt x="41" y="62"/>
                  </a:cubicBezTo>
                  <a:cubicBezTo>
                    <a:pt x="40" y="61"/>
                    <a:pt x="40" y="60"/>
                    <a:pt x="39" y="59"/>
                  </a:cubicBezTo>
                  <a:cubicBezTo>
                    <a:pt x="37" y="57"/>
                    <a:pt x="36" y="53"/>
                    <a:pt x="36" y="50"/>
                  </a:cubicBezTo>
                  <a:cubicBezTo>
                    <a:pt x="36" y="41"/>
                    <a:pt x="43" y="34"/>
                    <a:pt x="52" y="34"/>
                  </a:cubicBezTo>
                  <a:cubicBezTo>
                    <a:pt x="55" y="34"/>
                    <a:pt x="59" y="35"/>
                    <a:pt x="62" y="37"/>
                  </a:cubicBezTo>
                  <a:cubicBezTo>
                    <a:pt x="66" y="45"/>
                    <a:pt x="75" y="51"/>
                    <a:pt x="84" y="51"/>
                  </a:cubicBezTo>
                  <a:cubicBezTo>
                    <a:pt x="84" y="51"/>
                    <a:pt x="84" y="51"/>
                    <a:pt x="84" y="51"/>
                  </a:cubicBezTo>
                  <a:cubicBezTo>
                    <a:pt x="86" y="51"/>
                    <a:pt x="88" y="50"/>
                    <a:pt x="90" y="49"/>
                  </a:cubicBezTo>
                  <a:cubicBezTo>
                    <a:pt x="91" y="48"/>
                    <a:pt x="92" y="46"/>
                    <a:pt x="92" y="44"/>
                  </a:cubicBezTo>
                  <a:cubicBezTo>
                    <a:pt x="92" y="42"/>
                    <a:pt x="91" y="40"/>
                    <a:pt x="90" y="39"/>
                  </a:cubicBezTo>
                  <a:cubicBezTo>
                    <a:pt x="88" y="37"/>
                    <a:pt x="86" y="37"/>
                    <a:pt x="84" y="37"/>
                  </a:cubicBezTo>
                  <a:cubicBezTo>
                    <a:pt x="78" y="37"/>
                    <a:pt x="73" y="32"/>
                    <a:pt x="73" y="25"/>
                  </a:cubicBezTo>
                  <a:cubicBezTo>
                    <a:pt x="73" y="19"/>
                    <a:pt x="78" y="14"/>
                    <a:pt x="84" y="14"/>
                  </a:cubicBezTo>
                  <a:cubicBezTo>
                    <a:pt x="91" y="14"/>
                    <a:pt x="96" y="19"/>
                    <a:pt x="96" y="25"/>
                  </a:cubicBezTo>
                  <a:cubicBezTo>
                    <a:pt x="96" y="25"/>
                    <a:pt x="96" y="25"/>
                    <a:pt x="96" y="25"/>
                  </a:cubicBezTo>
                  <a:cubicBezTo>
                    <a:pt x="96" y="62"/>
                    <a:pt x="96" y="62"/>
                    <a:pt x="96" y="62"/>
                  </a:cubicBezTo>
                  <a:cubicBezTo>
                    <a:pt x="96" y="62"/>
                    <a:pt x="96" y="62"/>
                    <a:pt x="96" y="62"/>
                  </a:cubicBezTo>
                  <a:cubicBezTo>
                    <a:pt x="96" y="64"/>
                    <a:pt x="95" y="74"/>
                    <a:pt x="80" y="74"/>
                  </a:cubicBezTo>
                  <a:cubicBezTo>
                    <a:pt x="78" y="74"/>
                    <a:pt x="76" y="75"/>
                    <a:pt x="75" y="76"/>
                  </a:cubicBezTo>
                  <a:cubicBezTo>
                    <a:pt x="73" y="77"/>
                    <a:pt x="73" y="79"/>
                    <a:pt x="73" y="81"/>
                  </a:cubicBezTo>
                  <a:cubicBezTo>
                    <a:pt x="73" y="83"/>
                    <a:pt x="73" y="85"/>
                    <a:pt x="75" y="86"/>
                  </a:cubicBezTo>
                  <a:cubicBezTo>
                    <a:pt x="76" y="87"/>
                    <a:pt x="78" y="88"/>
                    <a:pt x="80" y="88"/>
                  </a:cubicBezTo>
                  <a:cubicBezTo>
                    <a:pt x="80" y="88"/>
                    <a:pt x="80" y="88"/>
                    <a:pt x="80" y="88"/>
                  </a:cubicBezTo>
                  <a:cubicBezTo>
                    <a:pt x="86" y="88"/>
                    <a:pt x="92" y="87"/>
                    <a:pt x="96" y="85"/>
                  </a:cubicBezTo>
                  <a:cubicBezTo>
                    <a:pt x="96" y="125"/>
                    <a:pt x="96" y="125"/>
                    <a:pt x="96" y="125"/>
                  </a:cubicBezTo>
                  <a:cubicBezTo>
                    <a:pt x="95" y="127"/>
                    <a:pt x="92" y="130"/>
                    <a:pt x="89" y="130"/>
                  </a:cubicBezTo>
                  <a:cubicBezTo>
                    <a:pt x="87" y="130"/>
                    <a:pt x="85" y="130"/>
                    <a:pt x="84" y="132"/>
                  </a:cubicBezTo>
                  <a:cubicBezTo>
                    <a:pt x="83" y="133"/>
                    <a:pt x="82" y="135"/>
                    <a:pt x="82" y="137"/>
                  </a:cubicBezTo>
                  <a:cubicBezTo>
                    <a:pt x="82" y="139"/>
                    <a:pt x="83" y="140"/>
                    <a:pt x="84" y="142"/>
                  </a:cubicBezTo>
                  <a:cubicBezTo>
                    <a:pt x="85" y="143"/>
                    <a:pt x="87" y="144"/>
                    <a:pt x="89" y="144"/>
                  </a:cubicBezTo>
                  <a:cubicBezTo>
                    <a:pt x="89" y="144"/>
                    <a:pt x="89" y="144"/>
                    <a:pt x="89" y="144"/>
                  </a:cubicBezTo>
                  <a:cubicBezTo>
                    <a:pt x="92" y="144"/>
                    <a:pt x="94" y="143"/>
                    <a:pt x="96" y="143"/>
                  </a:cubicBezTo>
                  <a:cubicBezTo>
                    <a:pt x="96" y="169"/>
                    <a:pt x="96" y="169"/>
                    <a:pt x="96" y="169"/>
                  </a:cubicBezTo>
                  <a:cubicBezTo>
                    <a:pt x="96" y="174"/>
                    <a:pt x="94" y="178"/>
                    <a:pt x="91" y="181"/>
                  </a:cubicBezTo>
                  <a:cubicBezTo>
                    <a:pt x="88" y="184"/>
                    <a:pt x="84" y="185"/>
                    <a:pt x="80" y="185"/>
                  </a:cubicBezTo>
                  <a:cubicBezTo>
                    <a:pt x="76" y="185"/>
                    <a:pt x="71" y="184"/>
                    <a:pt x="68" y="181"/>
                  </a:cubicBezTo>
                  <a:cubicBezTo>
                    <a:pt x="62" y="174"/>
                    <a:pt x="62" y="164"/>
                    <a:pt x="68" y="158"/>
                  </a:cubicBezTo>
                  <a:cubicBezTo>
                    <a:pt x="70" y="156"/>
                    <a:pt x="71" y="155"/>
                    <a:pt x="71" y="153"/>
                  </a:cubicBezTo>
                  <a:cubicBezTo>
                    <a:pt x="71" y="151"/>
                    <a:pt x="70" y="149"/>
                    <a:pt x="68" y="148"/>
                  </a:cubicBezTo>
                  <a:cubicBezTo>
                    <a:pt x="66" y="145"/>
                    <a:pt x="61" y="145"/>
                    <a:pt x="58" y="148"/>
                  </a:cubicBezTo>
                  <a:cubicBezTo>
                    <a:pt x="53" y="153"/>
                    <a:pt x="50" y="159"/>
                    <a:pt x="50" y="167"/>
                  </a:cubicBezTo>
                  <a:cubicBezTo>
                    <a:pt x="44" y="166"/>
                    <a:pt x="38" y="163"/>
                    <a:pt x="34" y="159"/>
                  </a:cubicBezTo>
                  <a:cubicBezTo>
                    <a:pt x="29" y="154"/>
                    <a:pt x="27" y="148"/>
                    <a:pt x="27" y="141"/>
                  </a:cubicBezTo>
                  <a:cubicBezTo>
                    <a:pt x="27" y="135"/>
                    <a:pt x="29" y="128"/>
                    <a:pt x="34" y="123"/>
                  </a:cubicBezTo>
                  <a:cubicBezTo>
                    <a:pt x="39" y="119"/>
                    <a:pt x="45" y="116"/>
                    <a:pt x="52" y="116"/>
                  </a:cubicBezTo>
                  <a:cubicBezTo>
                    <a:pt x="59" y="116"/>
                    <a:pt x="65" y="119"/>
                    <a:pt x="70" y="123"/>
                  </a:cubicBezTo>
                  <a:cubicBezTo>
                    <a:pt x="71" y="125"/>
                    <a:pt x="73" y="126"/>
                    <a:pt x="75" y="126"/>
                  </a:cubicBezTo>
                  <a:cubicBezTo>
                    <a:pt x="77" y="126"/>
                    <a:pt x="79" y="125"/>
                    <a:pt x="80" y="123"/>
                  </a:cubicBezTo>
                  <a:cubicBezTo>
                    <a:pt x="81" y="122"/>
                    <a:pt x="82" y="120"/>
                    <a:pt x="82" y="118"/>
                  </a:cubicBezTo>
                  <a:cubicBezTo>
                    <a:pt x="82" y="116"/>
                    <a:pt x="81" y="115"/>
                    <a:pt x="80" y="113"/>
                  </a:cubicBezTo>
                  <a:cubicBezTo>
                    <a:pt x="73" y="106"/>
                    <a:pt x="63" y="102"/>
                    <a:pt x="52" y="102"/>
                  </a:cubicBezTo>
                  <a:cubicBezTo>
                    <a:pt x="43" y="102"/>
                    <a:pt x="34" y="105"/>
                    <a:pt x="27" y="111"/>
                  </a:cubicBezTo>
                  <a:cubicBezTo>
                    <a:pt x="20" y="107"/>
                    <a:pt x="14" y="100"/>
                    <a:pt x="14" y="91"/>
                  </a:cubicBezTo>
                  <a:cubicBezTo>
                    <a:pt x="14" y="82"/>
                    <a:pt x="21" y="74"/>
                    <a:pt x="30" y="71"/>
                  </a:cubicBezTo>
                  <a:close/>
                  <a:moveTo>
                    <a:pt x="80" y="197"/>
                  </a:moveTo>
                  <a:cubicBezTo>
                    <a:pt x="80" y="197"/>
                    <a:pt x="80" y="197"/>
                    <a:pt x="80" y="197"/>
                  </a:cubicBezTo>
                  <a:cubicBezTo>
                    <a:pt x="80" y="197"/>
                    <a:pt x="80" y="197"/>
                    <a:pt x="80" y="197"/>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78" eaLnBrk="1" fontAlgn="ctr" latinLnBrk="0" hangingPunct="1">
                <a:lnSpc>
                  <a:spcPct val="10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1D1D1A"/>
                </a:solidFill>
                <a:effectLst/>
                <a:uLnTx/>
                <a:uFillTx/>
                <a:latin typeface="Huawei Sans" panose="020C0503030203020204" pitchFamily="34" charset="0"/>
                <a:ea typeface="等线" panose="02010600030101010101" pitchFamily="2" charset="-122"/>
              </a:endParaRPr>
            </a:p>
          </p:txBody>
        </p:sp>
      </p:grpSp>
      <p:cxnSp>
        <p:nvCxnSpPr>
          <p:cNvPr id="173" name="直接箭头连接符 104">
            <a:extLst>
              <a:ext uri="{FF2B5EF4-FFF2-40B4-BE49-F238E27FC236}">
                <a16:creationId xmlns:a16="http://schemas.microsoft.com/office/drawing/2014/main" id="{4D660684-D575-42C8-B472-D153EB3F9F81}"/>
              </a:ext>
            </a:extLst>
          </p:cNvPr>
          <p:cNvCxnSpPr>
            <a:cxnSpLocks/>
          </p:cNvCxnSpPr>
          <p:nvPr/>
        </p:nvCxnSpPr>
        <p:spPr bwMode="gray">
          <a:xfrm>
            <a:off x="6166373" y="2722480"/>
            <a:ext cx="0" cy="637650"/>
          </a:xfrm>
          <a:prstGeom prst="straightConnector1">
            <a:avLst/>
          </a:prstGeom>
          <a:ln w="28575">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74" name="文本框 106">
            <a:extLst>
              <a:ext uri="{FF2B5EF4-FFF2-40B4-BE49-F238E27FC236}">
                <a16:creationId xmlns:a16="http://schemas.microsoft.com/office/drawing/2014/main" id="{457CBD45-1E0E-43A1-ACE8-73F505DB1283}"/>
              </a:ext>
            </a:extLst>
          </p:cNvPr>
          <p:cNvSpPr txBox="1"/>
          <p:nvPr/>
        </p:nvSpPr>
        <p:spPr bwMode="gray">
          <a:xfrm>
            <a:off x="6187150" y="2944873"/>
            <a:ext cx="1333346" cy="261610"/>
          </a:xfrm>
          <a:prstGeom prst="rect">
            <a:avLst/>
          </a:prstGeom>
          <a:noFill/>
        </p:spPr>
        <p:txBody>
          <a:bodyPr wrap="square" rtlCol="0">
            <a:spAutoFit/>
          </a:bodyPr>
          <a:lstStyle/>
          <a:p>
            <a:pPr fontAlgn="ctr"/>
            <a:r>
              <a:rPr lang="en-US" sz="1100" dirty="0">
                <a:latin typeface="Huawei Sans" panose="020C0503030203020204" pitchFamily="34" charset="0"/>
              </a:rPr>
              <a:t>RESTful API</a:t>
            </a:r>
            <a:endParaRPr lang="en-US" altLang="zh-CN" sz="1100" dirty="0">
              <a:latin typeface="Huawei Sans" panose="020C0503030203020204" pitchFamily="34" charset="0"/>
              <a:ea typeface="方正兰亭黑简体" panose="02000000000000000000" pitchFamily="2" charset="-122"/>
            </a:endParaRPr>
          </a:p>
        </p:txBody>
      </p:sp>
      <p:cxnSp>
        <p:nvCxnSpPr>
          <p:cNvPr id="175" name="直接箭头连接符 104">
            <a:extLst>
              <a:ext uri="{FF2B5EF4-FFF2-40B4-BE49-F238E27FC236}">
                <a16:creationId xmlns:a16="http://schemas.microsoft.com/office/drawing/2014/main" id="{07B20523-F6F8-4CFC-953F-CF75E7646D1F}"/>
              </a:ext>
            </a:extLst>
          </p:cNvPr>
          <p:cNvCxnSpPr>
            <a:cxnSpLocks/>
          </p:cNvCxnSpPr>
          <p:nvPr/>
        </p:nvCxnSpPr>
        <p:spPr bwMode="gray">
          <a:xfrm>
            <a:off x="6156796" y="3908750"/>
            <a:ext cx="0" cy="637650"/>
          </a:xfrm>
          <a:prstGeom prst="straightConnector1">
            <a:avLst/>
          </a:prstGeom>
          <a:ln w="28575">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76" name="文本框 95">
            <a:extLst>
              <a:ext uri="{FF2B5EF4-FFF2-40B4-BE49-F238E27FC236}">
                <a16:creationId xmlns:a16="http://schemas.microsoft.com/office/drawing/2014/main" id="{FABD1CDD-8278-4C1A-905A-113A116CF327}"/>
              </a:ext>
            </a:extLst>
          </p:cNvPr>
          <p:cNvSpPr txBox="1"/>
          <p:nvPr/>
        </p:nvSpPr>
        <p:spPr bwMode="gray">
          <a:xfrm>
            <a:off x="6198885" y="3875666"/>
            <a:ext cx="1742663" cy="600164"/>
          </a:xfrm>
          <a:prstGeom prst="rect">
            <a:avLst/>
          </a:prstGeom>
          <a:noFill/>
        </p:spPr>
        <p:txBody>
          <a:bodyPr wrap="square" rtlCol="0">
            <a:spAutoFit/>
          </a:bodyPr>
          <a:lstStyle/>
          <a:p>
            <a:pPr fontAlgn="ctr"/>
            <a:r>
              <a:rPr lang="en-US" sz="1100" dirty="0">
                <a:latin typeface="Huawei Sans" panose="020C0503030203020204" pitchFamily="34" charset="0"/>
              </a:rPr>
              <a:t>NETCONF/SSH</a:t>
            </a:r>
          </a:p>
          <a:p>
            <a:pPr fontAlgn="ctr"/>
            <a:r>
              <a:rPr lang="en-US" sz="1100" dirty="0">
                <a:latin typeface="Huawei Sans" panose="020C0503030203020204" pitchFamily="34" charset="0"/>
              </a:rPr>
              <a:t>BGP/DTLS</a:t>
            </a:r>
            <a:endParaRPr lang="en-US" altLang="zh-CN" sz="1100" dirty="0">
              <a:latin typeface="Huawei Sans" panose="020C0503030203020204" pitchFamily="34" charset="0"/>
              <a:ea typeface="方正兰亭黑简体" panose="02000000000000000000" pitchFamily="2" charset="-122"/>
            </a:endParaRPr>
          </a:p>
          <a:p>
            <a:pPr fontAlgn="ctr"/>
            <a:r>
              <a:rPr lang="en-US" sz="1100" dirty="0">
                <a:latin typeface="Huawei Sans" panose="020C0503030203020204" pitchFamily="34" charset="0"/>
              </a:rPr>
              <a:t>HTTP/2</a:t>
            </a:r>
            <a:endParaRPr lang="en-US" altLang="zh-CN" sz="1100" dirty="0">
              <a:latin typeface="Huawei Sans" panose="020C0503030203020204" pitchFamily="34" charset="0"/>
              <a:ea typeface="方正兰亭黑简体" panose="02000000000000000000" pitchFamily="2" charset="-122"/>
            </a:endParaRPr>
          </a:p>
        </p:txBody>
      </p:sp>
      <p:sp>
        <p:nvSpPr>
          <p:cNvPr id="177" name="矩形 183">
            <a:extLst>
              <a:ext uri="{FF2B5EF4-FFF2-40B4-BE49-F238E27FC236}">
                <a16:creationId xmlns:a16="http://schemas.microsoft.com/office/drawing/2014/main" id="{C70EB8B6-6763-4EE8-B8A9-A237C73F03D6}"/>
              </a:ext>
            </a:extLst>
          </p:cNvPr>
          <p:cNvSpPr/>
          <p:nvPr/>
        </p:nvSpPr>
        <p:spPr bwMode="gray">
          <a:xfrm>
            <a:off x="8611669" y="4991148"/>
            <a:ext cx="689159" cy="230832"/>
          </a:xfrm>
          <a:prstGeom prst="rect">
            <a:avLst/>
          </a:prstGeom>
        </p:spPr>
        <p:txBody>
          <a:bodyPr wrap="square">
            <a:spAutoFit/>
          </a:bodyPr>
          <a:lstStyle/>
          <a:p>
            <a:pPr algn="ctr" defTabSz="914478" fontAlgn="ctr">
              <a:spcBef>
                <a:spcPts val="0"/>
              </a:spcBef>
              <a:spcAft>
                <a:spcPts val="0"/>
              </a:spcAft>
              <a:buSzPct val="100000"/>
            </a:pPr>
            <a:r>
              <a:rPr lang="en-US" sz="900" dirty="0">
                <a:solidFill>
                  <a:srgbClr val="1D1D1A"/>
                </a:solidFill>
                <a:latin typeface="Huawei Sans" panose="020C0503030203020204" pitchFamily="34" charset="0"/>
              </a:rPr>
              <a:t>CPE</a:t>
            </a:r>
          </a:p>
        </p:txBody>
      </p:sp>
      <p:sp>
        <p:nvSpPr>
          <p:cNvPr id="178" name="矩形 185">
            <a:extLst>
              <a:ext uri="{FF2B5EF4-FFF2-40B4-BE49-F238E27FC236}">
                <a16:creationId xmlns:a16="http://schemas.microsoft.com/office/drawing/2014/main" id="{DFF9EF1C-4D56-4DAF-AB84-5723B5605E6A}"/>
              </a:ext>
            </a:extLst>
          </p:cNvPr>
          <p:cNvSpPr/>
          <p:nvPr/>
        </p:nvSpPr>
        <p:spPr bwMode="gray">
          <a:xfrm>
            <a:off x="9438405" y="4992163"/>
            <a:ext cx="689159" cy="230832"/>
          </a:xfrm>
          <a:prstGeom prst="rect">
            <a:avLst/>
          </a:prstGeom>
        </p:spPr>
        <p:txBody>
          <a:bodyPr wrap="square">
            <a:spAutoFit/>
          </a:bodyPr>
          <a:lstStyle/>
          <a:p>
            <a:pPr algn="ctr" defTabSz="914478" fontAlgn="ctr">
              <a:spcBef>
                <a:spcPts val="0"/>
              </a:spcBef>
              <a:spcAft>
                <a:spcPts val="0"/>
              </a:spcAft>
              <a:buSzPct val="100000"/>
            </a:pPr>
            <a:r>
              <a:rPr lang="en-US" sz="900" dirty="0" err="1">
                <a:solidFill>
                  <a:srgbClr val="1D1D1A"/>
                </a:solidFill>
                <a:latin typeface="Huawei Sans" panose="020C0503030203020204" pitchFamily="34" charset="0"/>
              </a:rPr>
              <a:t>vCPE</a:t>
            </a:r>
            <a:endParaRPr lang="en-US" altLang="zh-CN" sz="900" dirty="0">
              <a:solidFill>
                <a:srgbClr val="1D1D1A"/>
              </a:solidFill>
              <a:latin typeface="Huawei Sans" panose="020C0503030203020204" pitchFamily="34" charset="0"/>
              <a:ea typeface="方正兰亭黑简体" panose="02000000000000000000" pitchFamily="2" charset="-122"/>
              <a:sym typeface="Calibri" pitchFamily="34" charset="0"/>
            </a:endParaRPr>
          </a:p>
        </p:txBody>
      </p:sp>
      <p:sp>
        <p:nvSpPr>
          <p:cNvPr id="179" name="文本框 181">
            <a:extLst>
              <a:ext uri="{FF2B5EF4-FFF2-40B4-BE49-F238E27FC236}">
                <a16:creationId xmlns:a16="http://schemas.microsoft.com/office/drawing/2014/main" id="{CEC0C05C-8392-446C-84F1-065291AFDC45}"/>
              </a:ext>
            </a:extLst>
          </p:cNvPr>
          <p:cNvSpPr txBox="1">
            <a:spLocks noChangeArrowheads="1"/>
          </p:cNvSpPr>
          <p:nvPr/>
        </p:nvSpPr>
        <p:spPr bwMode="gray">
          <a:xfrm>
            <a:off x="10500845" y="5015265"/>
            <a:ext cx="466199" cy="207731"/>
          </a:xfrm>
          <a:prstGeom prst="rect">
            <a:avLst/>
          </a:prstGeom>
          <a:noFill/>
          <a:ln w="9525">
            <a:noFill/>
            <a:miter lim="800000"/>
            <a:headEnd/>
            <a:tailEnd/>
          </a:ln>
        </p:spPr>
        <p:txBody>
          <a:bodyPr wrap="square" lIns="68562" tIns="34281" rIns="68562" bIns="34281">
            <a:spAutoFit/>
          </a:bodyPr>
          <a:lstStyle/>
          <a:p>
            <a:pPr defTabSz="914478" fontAlgn="ctr">
              <a:spcBef>
                <a:spcPts val="0"/>
              </a:spcBef>
              <a:spcAft>
                <a:spcPts val="0"/>
              </a:spcAft>
            </a:pPr>
            <a:r>
              <a:rPr lang="en-US" sz="900" dirty="0">
                <a:solidFill>
                  <a:srgbClr val="1D1D1A"/>
                </a:solidFill>
                <a:latin typeface="Huawei Sans" panose="020C0503030203020204" pitchFamily="34" charset="0"/>
              </a:rPr>
              <a:t>IWG</a:t>
            </a:r>
          </a:p>
        </p:txBody>
      </p:sp>
      <p:sp>
        <p:nvSpPr>
          <p:cNvPr id="180" name="Freeform 159">
            <a:extLst>
              <a:ext uri="{FF2B5EF4-FFF2-40B4-BE49-F238E27FC236}">
                <a16:creationId xmlns:a16="http://schemas.microsoft.com/office/drawing/2014/main" id="{F0DFCDBB-F6CF-42F7-AF33-976586B9DD84}"/>
              </a:ext>
            </a:extLst>
          </p:cNvPr>
          <p:cNvSpPr/>
          <p:nvPr/>
        </p:nvSpPr>
        <p:spPr bwMode="gray">
          <a:xfrm flipH="1">
            <a:off x="2176587" y="4493739"/>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r>
              <a:rPr lang="en-US" sz="900" dirty="0">
                <a:solidFill>
                  <a:srgbClr val="000000"/>
                </a:solidFill>
                <a:latin typeface="Huawei Sans" panose="020C0503030203020204" pitchFamily="34" charset="0"/>
              </a:rPr>
              <a:t>Branch site</a:t>
            </a:r>
          </a:p>
        </p:txBody>
      </p:sp>
      <p:pic>
        <p:nvPicPr>
          <p:cNvPr id="181" name="图片 31">
            <a:extLst>
              <a:ext uri="{FF2B5EF4-FFF2-40B4-BE49-F238E27FC236}">
                <a16:creationId xmlns:a16="http://schemas.microsoft.com/office/drawing/2014/main" id="{0BD09BAB-E2C6-4D5F-B5FC-BB4FDD55D55E}"/>
              </a:ext>
            </a:extLst>
          </p:cNvPr>
          <p:cNvPicPr>
            <a:picLocks noChangeAspect="1"/>
          </p:cNvPicPr>
          <p:nvPr/>
        </p:nvPicPr>
        <p:blipFill>
          <a:blip r:embed="rId4"/>
          <a:stretch>
            <a:fillRect/>
          </a:stretch>
        </p:blipFill>
        <p:spPr bwMode="gray">
          <a:xfrm>
            <a:off x="2401424" y="4266149"/>
            <a:ext cx="466668" cy="389308"/>
          </a:xfrm>
          <a:prstGeom prst="rect">
            <a:avLst/>
          </a:prstGeom>
        </p:spPr>
      </p:pic>
      <p:pic>
        <p:nvPicPr>
          <p:cNvPr id="183" name="图片 51" descr="交换机.png">
            <a:extLst>
              <a:ext uri="{FF2B5EF4-FFF2-40B4-BE49-F238E27FC236}">
                <a16:creationId xmlns:a16="http://schemas.microsoft.com/office/drawing/2014/main" id="{91011A01-8FA3-4CCE-A9C0-2BAB8976B191}"/>
              </a:ext>
            </a:extLst>
          </p:cNvPr>
          <p:cNvPicPr>
            <a:picLocks noChangeAspect="1"/>
          </p:cNvPicPr>
          <p:nvPr/>
        </p:nvPicPr>
        <p:blipFill>
          <a:blip r:embed="rId5" cstate="print"/>
          <a:stretch>
            <a:fillRect/>
          </a:stretch>
        </p:blipFill>
        <p:spPr bwMode="gray">
          <a:xfrm>
            <a:off x="2421474" y="4832781"/>
            <a:ext cx="417163" cy="341314"/>
          </a:xfrm>
          <a:prstGeom prst="rect">
            <a:avLst/>
          </a:prstGeom>
        </p:spPr>
      </p:pic>
      <p:sp>
        <p:nvSpPr>
          <p:cNvPr id="185" name="Freeform 159">
            <a:extLst>
              <a:ext uri="{FF2B5EF4-FFF2-40B4-BE49-F238E27FC236}">
                <a16:creationId xmlns:a16="http://schemas.microsoft.com/office/drawing/2014/main" id="{260B43AE-7DAA-4CF2-AE0F-6684E3A5AEAB}"/>
              </a:ext>
            </a:extLst>
          </p:cNvPr>
          <p:cNvSpPr/>
          <p:nvPr/>
        </p:nvSpPr>
        <p:spPr bwMode="gray">
          <a:xfrm flipH="1">
            <a:off x="2096075" y="2119951"/>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108000" rIns="108000" bIns="108000" rtlCol="0" anchor="ctr">
            <a:noAutofit/>
          </a:bodyPr>
          <a:lstStyle/>
          <a:p>
            <a:pPr algn="ctr" fontAlgn="ctr"/>
            <a:r>
              <a:rPr lang="en-US" sz="1100" dirty="0">
                <a:solidFill>
                  <a:schemeClr val="tx1"/>
                </a:solidFill>
                <a:latin typeface="Huawei Sans" panose="020C0503030203020204" pitchFamily="34" charset="0"/>
              </a:rPr>
              <a:t>HQ</a:t>
            </a:r>
            <a:endParaRPr lang="en-US" sz="1100" dirty="0">
              <a:solidFill>
                <a:schemeClr val="tx1"/>
              </a:solidFill>
              <a:latin typeface="Huawei Sans" panose="020C0503030203020204" pitchFamily="34" charset="0"/>
              <a:ea typeface="方正兰亭黑简体" panose="02000000000000000000" pitchFamily="2" charset="-122"/>
            </a:endParaRPr>
          </a:p>
        </p:txBody>
      </p:sp>
      <p:pic>
        <p:nvPicPr>
          <p:cNvPr id="188" name="图片 25">
            <a:extLst>
              <a:ext uri="{FF2B5EF4-FFF2-40B4-BE49-F238E27FC236}">
                <a16:creationId xmlns:a16="http://schemas.microsoft.com/office/drawing/2014/main" id="{AD3BB566-E228-4F1F-B3E4-CCE1D2CD741F}"/>
              </a:ext>
            </a:extLst>
          </p:cNvPr>
          <p:cNvPicPr>
            <a:picLocks noChangeAspect="1"/>
          </p:cNvPicPr>
          <p:nvPr/>
        </p:nvPicPr>
        <p:blipFill>
          <a:blip r:embed="rId4"/>
          <a:stretch>
            <a:fillRect/>
          </a:stretch>
        </p:blipFill>
        <p:spPr bwMode="gray">
          <a:xfrm>
            <a:off x="2396721" y="2481676"/>
            <a:ext cx="466668" cy="389308"/>
          </a:xfrm>
          <a:prstGeom prst="rect">
            <a:avLst/>
          </a:prstGeom>
        </p:spPr>
      </p:pic>
      <p:pic>
        <p:nvPicPr>
          <p:cNvPr id="197" name="图片 67">
            <a:extLst>
              <a:ext uri="{FF2B5EF4-FFF2-40B4-BE49-F238E27FC236}">
                <a16:creationId xmlns:a16="http://schemas.microsoft.com/office/drawing/2014/main" id="{E59F1E5F-6486-45DD-A243-16E88BE9E9C5}"/>
              </a:ext>
            </a:extLst>
          </p:cNvPr>
          <p:cNvPicPr>
            <a:picLocks/>
          </p:cNvPicPr>
          <p:nvPr/>
        </p:nvPicPr>
        <p:blipFill>
          <a:blip r:embed="rId6" cstate="print">
            <a:extLst>
              <a:ext uri="{28A0092B-C50C-407E-A947-70E740481C1C}">
                <a14:useLocalDpi xmlns:a14="http://schemas.microsoft.com/office/drawing/2010/main" val="0"/>
              </a:ext>
            </a:extLst>
          </a:blip>
          <a:stretch>
            <a:fillRect/>
          </a:stretch>
        </p:blipFill>
        <p:spPr bwMode="gray">
          <a:xfrm>
            <a:off x="2752762" y="1940645"/>
            <a:ext cx="417163" cy="342074"/>
          </a:xfrm>
          <a:prstGeom prst="rect">
            <a:avLst/>
          </a:prstGeom>
        </p:spPr>
      </p:pic>
      <p:pic>
        <p:nvPicPr>
          <p:cNvPr id="198" name="图片 14" descr="交换机.png">
            <a:extLst>
              <a:ext uri="{FF2B5EF4-FFF2-40B4-BE49-F238E27FC236}">
                <a16:creationId xmlns:a16="http://schemas.microsoft.com/office/drawing/2014/main" id="{2DFF39B2-2AA0-4859-9E2F-FA6741E98757}"/>
              </a:ext>
            </a:extLst>
          </p:cNvPr>
          <p:cNvPicPr>
            <a:picLocks noChangeAspect="1"/>
          </p:cNvPicPr>
          <p:nvPr/>
        </p:nvPicPr>
        <p:blipFill>
          <a:blip r:embed="rId7" cstate="print"/>
          <a:stretch>
            <a:fillRect/>
          </a:stretch>
        </p:blipFill>
        <p:spPr bwMode="gray">
          <a:xfrm>
            <a:off x="2005681" y="1974143"/>
            <a:ext cx="420077" cy="343698"/>
          </a:xfrm>
          <a:prstGeom prst="rect">
            <a:avLst/>
          </a:prstGeom>
        </p:spPr>
      </p:pic>
      <p:sp>
        <p:nvSpPr>
          <p:cNvPr id="201" name="Freeform 159">
            <a:extLst>
              <a:ext uri="{FF2B5EF4-FFF2-40B4-BE49-F238E27FC236}">
                <a16:creationId xmlns:a16="http://schemas.microsoft.com/office/drawing/2014/main" id="{FD41C432-E2D3-4E5E-B7D5-46856C5E3621}"/>
              </a:ext>
            </a:extLst>
          </p:cNvPr>
          <p:cNvSpPr/>
          <p:nvPr/>
        </p:nvSpPr>
        <p:spPr bwMode="gray">
          <a:xfrm flipH="1">
            <a:off x="1996524" y="3198655"/>
            <a:ext cx="1223847" cy="639741"/>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44000" rtlCol="0" anchor="ctr">
            <a:noAutofit/>
          </a:bodyPr>
          <a:lstStyle/>
          <a:p>
            <a:pPr algn="ctr" fontAlgn="ctr"/>
            <a:r>
              <a:rPr lang="en-US" sz="1100" dirty="0">
                <a:solidFill>
                  <a:schemeClr val="tx1"/>
                </a:solidFill>
                <a:latin typeface="Huawei Sans" panose="020C0503030203020204" pitchFamily="34" charset="0"/>
              </a:rPr>
              <a:t>SD-WAN</a:t>
            </a:r>
          </a:p>
          <a:p>
            <a:pPr algn="ctr" fontAlgn="ctr"/>
            <a:r>
              <a:rPr lang="en-US" sz="1100" dirty="0">
                <a:solidFill>
                  <a:schemeClr val="tx1"/>
                </a:solidFill>
                <a:latin typeface="Huawei Sans" panose="020C0503030203020204" pitchFamily="34" charset="0"/>
              </a:rPr>
              <a:t>Network</a:t>
            </a:r>
            <a:endParaRPr lang="en-US" sz="1100" dirty="0">
              <a:solidFill>
                <a:schemeClr val="tx1"/>
              </a:solidFill>
              <a:latin typeface="Huawei Sans" panose="020C0503030203020204" pitchFamily="34" charset="0"/>
              <a:ea typeface="方正兰亭黑简体" panose="02000000000000000000" pitchFamily="2" charset="-122"/>
            </a:endParaRPr>
          </a:p>
        </p:txBody>
      </p:sp>
      <p:sp>
        <p:nvSpPr>
          <p:cNvPr id="199" name="Can 41">
            <a:extLst>
              <a:ext uri="{FF2B5EF4-FFF2-40B4-BE49-F238E27FC236}">
                <a16:creationId xmlns:a16="http://schemas.microsoft.com/office/drawing/2014/main" id="{E71D4479-C8C9-424B-83C8-5CB1F6E88EF9}"/>
              </a:ext>
            </a:extLst>
          </p:cNvPr>
          <p:cNvSpPr/>
          <p:nvPr/>
        </p:nvSpPr>
        <p:spPr bwMode="gray">
          <a:xfrm>
            <a:off x="2535746" y="2870984"/>
            <a:ext cx="166846" cy="1373068"/>
          </a:xfrm>
          <a:prstGeom prst="can">
            <a:avLst>
              <a:gd name="adj" fmla="val 55435"/>
            </a:avLst>
          </a:prstGeom>
          <a:solidFill>
            <a:srgbClr val="FFF2CC"/>
          </a:solidFill>
          <a:ln w="12700">
            <a:solidFill>
              <a:srgbClr val="FFD1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sz="1400" dirty="0">
              <a:solidFill>
                <a:schemeClr val="lt1"/>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200" name="TextBox 199">
            <a:extLst>
              <a:ext uri="{FF2B5EF4-FFF2-40B4-BE49-F238E27FC236}">
                <a16:creationId xmlns:a16="http://schemas.microsoft.com/office/drawing/2014/main" id="{F2B1E7B2-E593-4F91-9877-44E8E64DCE69}"/>
              </a:ext>
            </a:extLst>
          </p:cNvPr>
          <p:cNvSpPr txBox="1"/>
          <p:nvPr/>
        </p:nvSpPr>
        <p:spPr bwMode="gray">
          <a:xfrm rot="16200000">
            <a:off x="1910641" y="3420948"/>
            <a:ext cx="1430788" cy="253916"/>
          </a:xfrm>
          <a:prstGeom prst="rect">
            <a:avLst/>
          </a:prstGeom>
          <a:noFill/>
        </p:spPr>
        <p:txBody>
          <a:bodyPr wrap="square" rtlCol="0">
            <a:spAutoFit/>
          </a:bodyPr>
          <a:lstStyle/>
          <a:p>
            <a:pPr fontAlgn="ctr"/>
            <a:r>
              <a:rPr lang="en-US" sz="1050" dirty="0">
                <a:latin typeface="Huawei Sans" panose="020C0503030203020204" pitchFamily="34" charset="0"/>
              </a:rPr>
              <a:t>Encryption channel</a:t>
            </a:r>
          </a:p>
        </p:txBody>
      </p:sp>
      <p:grpSp>
        <p:nvGrpSpPr>
          <p:cNvPr id="80" name="Group 15"/>
          <p:cNvGrpSpPr/>
          <p:nvPr/>
        </p:nvGrpSpPr>
        <p:grpSpPr bwMode="gray">
          <a:xfrm>
            <a:off x="7212124" y="43303"/>
            <a:ext cx="4519218" cy="324000"/>
            <a:chOff x="6465362" y="121552"/>
            <a:chExt cx="4519218" cy="324000"/>
          </a:xfrm>
        </p:grpSpPr>
        <p:sp>
          <p:nvSpPr>
            <p:cNvPr id="81"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82" name="燕尾形 25"/>
            <p:cNvSpPr/>
            <p:nvPr/>
          </p:nvSpPr>
          <p:spPr bwMode="gray">
            <a:xfrm>
              <a:off x="7930375" y="121552"/>
              <a:ext cx="1538223"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SD-WAN Characteristics</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sp>
          <p:nvSpPr>
            <p:cNvPr id="83" name="燕尾形 26"/>
            <p:cNvSpPr/>
            <p:nvPr/>
          </p:nvSpPr>
          <p:spPr bwMode="gray">
            <a:xfrm>
              <a:off x="9396589" y="121552"/>
              <a:ext cx="1587991"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Core Values of SD-WAN</a:t>
              </a:r>
              <a:endParaRPr lang="en-US" altLang="zh-CN" sz="10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21331662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Core Values of SD-WAN</a:t>
            </a:r>
          </a:p>
        </p:txBody>
      </p:sp>
      <p:sp>
        <p:nvSpPr>
          <p:cNvPr id="8" name="圆角矩形 75"/>
          <p:cNvSpPr/>
          <p:nvPr/>
        </p:nvSpPr>
        <p:spPr bwMode="gray">
          <a:xfrm>
            <a:off x="903811" y="1052513"/>
            <a:ext cx="2268252" cy="50179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600" dirty="0">
                <a:solidFill>
                  <a:srgbClr val="30B5C5"/>
                </a:solidFill>
                <a:latin typeface="Huawei Sans" panose="020C0503030203020204" pitchFamily="34" charset="0"/>
              </a:rPr>
              <a:t>Powerful interconnection</a:t>
            </a:r>
            <a:endParaRPr lang="en-US" altLang="zh-CN" sz="1600" dirty="0">
              <a:solidFill>
                <a:srgbClr val="30B5C5"/>
              </a:solidFill>
              <a:latin typeface="Huawei Sans" panose="020C0503030203020204" pitchFamily="34" charset="0"/>
              <a:ea typeface="方正兰亭黑简体" panose="02000000000000000000" pitchFamily="2" charset="-122"/>
            </a:endParaRPr>
          </a:p>
        </p:txBody>
      </p:sp>
      <p:sp>
        <p:nvSpPr>
          <p:cNvPr id="9" name="圆角矩形 75"/>
          <p:cNvSpPr/>
          <p:nvPr/>
        </p:nvSpPr>
        <p:spPr bwMode="gray">
          <a:xfrm>
            <a:off x="911426" y="1593484"/>
            <a:ext cx="2260636" cy="3412477"/>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0" name="文本框 9"/>
          <p:cNvSpPr txBox="1"/>
          <p:nvPr/>
        </p:nvSpPr>
        <p:spPr bwMode="gray">
          <a:xfrm>
            <a:off x="911426" y="1541728"/>
            <a:ext cx="2260636" cy="2506397"/>
          </a:xfrm>
          <a:prstGeom prst="rect">
            <a:avLst/>
          </a:prstGeom>
          <a:noFill/>
        </p:spPr>
        <p:txBody>
          <a:bodyPr wrap="square" rtlCol="0">
            <a:noAutofit/>
          </a:bodyPr>
          <a:lstStyle/>
          <a:p>
            <a:pPr fontAlgn="ctr">
              <a:lnSpc>
                <a:spcPct val="150000"/>
              </a:lnSpc>
            </a:pPr>
            <a:r>
              <a:rPr lang="en-US" sz="1200" b="1" dirty="0">
                <a:latin typeface="Huawei Sans" panose="020C0503030203020204" pitchFamily="34" charset="0"/>
              </a:rPr>
              <a:t>Flexible networking for on-demand interconnection of multiple clouds and multiple networks</a:t>
            </a:r>
            <a:endParaRPr lang="en-US" altLang="zh-CN" sz="1200" dirty="0">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Mesh, hub-spoke, and partial-mesh</a:t>
            </a:r>
            <a:endParaRPr lang="en-US" altLang="zh-CN" sz="1100" dirty="0">
              <a:solidFill>
                <a:prstClr val="black"/>
              </a:solidFill>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Various WAN interfaces, such as Ethernet, LTE, 5G, and DSL</a:t>
            </a:r>
            <a:endParaRPr lang="en-US" altLang="zh-CN" sz="1100" dirty="0">
              <a:solidFill>
                <a:prstClr val="black"/>
              </a:solidFill>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Interworking between the traditional network and MPLS network</a:t>
            </a:r>
            <a:endParaRPr lang="en-US" altLang="zh-CN" sz="1100" dirty="0">
              <a:solidFill>
                <a:prstClr val="black"/>
              </a:solidFill>
              <a:latin typeface="Huawei Sans" panose="020C0503030203020204" pitchFamily="34" charset="0"/>
            </a:endParaRPr>
          </a:p>
          <a:p>
            <a:pPr indent="-28575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Flexible Internet access</a:t>
            </a:r>
            <a:endParaRPr lang="en-US" altLang="zh-CN" sz="1100" dirty="0">
              <a:solidFill>
                <a:prstClr val="black"/>
              </a:solidFill>
              <a:latin typeface="Huawei Sans" panose="020C0503030203020204" pitchFamily="34" charset="0"/>
            </a:endParaRPr>
          </a:p>
          <a:p>
            <a:pPr fontAlgn="ctr"/>
            <a:r>
              <a:rPr lang="en-US" sz="1600" dirty="0">
                <a:latin typeface="Huawei Sans" panose="020C0503030203020204" pitchFamily="34" charset="0"/>
              </a:rPr>
              <a:t> </a:t>
            </a:r>
            <a:endParaRPr lang="en-US" altLang="zh-CN" sz="1200" dirty="0">
              <a:latin typeface="Huawei Sans" panose="020C0503030203020204" pitchFamily="34" charset="0"/>
            </a:endParaRPr>
          </a:p>
        </p:txBody>
      </p:sp>
      <p:sp>
        <p:nvSpPr>
          <p:cNvPr id="17" name="圆角矩形 75"/>
          <p:cNvSpPr/>
          <p:nvPr/>
        </p:nvSpPr>
        <p:spPr bwMode="gray">
          <a:xfrm>
            <a:off x="3438630" y="1052513"/>
            <a:ext cx="2268252" cy="50179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600" dirty="0">
                <a:solidFill>
                  <a:srgbClr val="30B5C5"/>
                </a:solidFill>
                <a:latin typeface="Huawei Sans" panose="020C0503030203020204" pitchFamily="34" charset="0"/>
              </a:rPr>
              <a:t>Optimal experience</a:t>
            </a:r>
            <a:endParaRPr lang="en-US" altLang="zh-CN" sz="1600" dirty="0">
              <a:solidFill>
                <a:srgbClr val="30B5C5"/>
              </a:solidFill>
              <a:latin typeface="Huawei Sans" panose="020C0503030203020204" pitchFamily="34" charset="0"/>
              <a:ea typeface="方正兰亭黑简体" panose="02000000000000000000" pitchFamily="2" charset="-122"/>
            </a:endParaRPr>
          </a:p>
        </p:txBody>
      </p:sp>
      <p:sp>
        <p:nvSpPr>
          <p:cNvPr id="18" name="圆角矩形 75"/>
          <p:cNvSpPr/>
          <p:nvPr/>
        </p:nvSpPr>
        <p:spPr bwMode="gray">
          <a:xfrm>
            <a:off x="3446245" y="1593484"/>
            <a:ext cx="2260636" cy="3412477"/>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19" name="文本框 18"/>
          <p:cNvSpPr txBox="1"/>
          <p:nvPr/>
        </p:nvSpPr>
        <p:spPr bwMode="gray">
          <a:xfrm>
            <a:off x="3425697" y="1551910"/>
            <a:ext cx="2260636" cy="3000821"/>
          </a:xfrm>
          <a:prstGeom prst="rect">
            <a:avLst/>
          </a:prstGeom>
          <a:noFill/>
        </p:spPr>
        <p:txBody>
          <a:bodyPr wrap="square" rtlCol="0">
            <a:spAutoFit/>
          </a:bodyPr>
          <a:lstStyle/>
          <a:p>
            <a:pPr fontAlgn="ctr">
              <a:lnSpc>
                <a:spcPct val="150000"/>
              </a:lnSpc>
            </a:pPr>
            <a:r>
              <a:rPr lang="en-US" sz="1200" b="1" dirty="0">
                <a:latin typeface="Huawei Sans" panose="020C0503030203020204" pitchFamily="34" charset="0"/>
              </a:rPr>
              <a:t>Application-based traffic steering and optimization ensure key application experience</a:t>
            </a:r>
            <a:endParaRPr lang="en-US" altLang="zh-CN" sz="1200" b="1" dirty="0">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Intelligent application identification</a:t>
            </a:r>
            <a:endParaRPr lang="en-US" altLang="zh-CN" sz="1100" dirty="0">
              <a:solidFill>
                <a:prstClr val="black"/>
              </a:solidFill>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Flexible and dynamic route selection</a:t>
            </a:r>
            <a:endParaRPr lang="en-US" altLang="zh-CN" sz="1100" dirty="0">
              <a:solidFill>
                <a:prstClr val="black"/>
              </a:solidFill>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err="1">
                <a:solidFill>
                  <a:prstClr val="black"/>
                </a:solidFill>
                <a:latin typeface="Huawei Sans" panose="020C0503030203020204" pitchFamily="34" charset="0"/>
              </a:rPr>
              <a:t>QoS</a:t>
            </a:r>
            <a:endParaRPr lang="en-US" sz="1100" dirty="0">
              <a:solidFill>
                <a:prstClr val="black"/>
              </a:solidFill>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WAN optimization</a:t>
            </a:r>
            <a:endParaRPr lang="en-US" altLang="zh-CN" sz="1100" dirty="0">
              <a:solidFill>
                <a:prstClr val="black"/>
              </a:solidFill>
              <a:latin typeface="Huawei Sans" panose="020C0503030203020204" pitchFamily="34" charset="0"/>
            </a:endParaRPr>
          </a:p>
          <a:p>
            <a:pPr fontAlgn="ctr"/>
            <a:r>
              <a:rPr lang="en-US" sz="1600" dirty="0">
                <a:latin typeface="Huawei Sans" panose="020C0503030203020204" pitchFamily="34" charset="0"/>
              </a:rPr>
              <a:t> </a:t>
            </a:r>
            <a:endParaRPr lang="en-US" altLang="zh-CN" sz="1200" dirty="0">
              <a:latin typeface="Huawei Sans" panose="020C0503030203020204" pitchFamily="34" charset="0"/>
            </a:endParaRPr>
          </a:p>
        </p:txBody>
      </p:sp>
      <p:sp>
        <p:nvSpPr>
          <p:cNvPr id="20" name="圆角矩形 75"/>
          <p:cNvSpPr/>
          <p:nvPr/>
        </p:nvSpPr>
        <p:spPr bwMode="gray">
          <a:xfrm>
            <a:off x="5973449" y="1052513"/>
            <a:ext cx="2268252" cy="50179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600" dirty="0">
                <a:solidFill>
                  <a:srgbClr val="30B5C5"/>
                </a:solidFill>
                <a:latin typeface="Huawei Sans" panose="020C0503030203020204" pitchFamily="34" charset="0"/>
              </a:rPr>
              <a:t>High performance</a:t>
            </a:r>
          </a:p>
        </p:txBody>
      </p:sp>
      <p:sp>
        <p:nvSpPr>
          <p:cNvPr id="21" name="圆角矩形 75"/>
          <p:cNvSpPr/>
          <p:nvPr/>
        </p:nvSpPr>
        <p:spPr bwMode="gray">
          <a:xfrm>
            <a:off x="5981064" y="1593484"/>
            <a:ext cx="2260636" cy="3412477"/>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22" name="文本框 21"/>
          <p:cNvSpPr txBox="1"/>
          <p:nvPr/>
        </p:nvSpPr>
        <p:spPr bwMode="gray">
          <a:xfrm>
            <a:off x="5973269" y="1554508"/>
            <a:ext cx="2260636" cy="3485570"/>
          </a:xfrm>
          <a:prstGeom prst="rect">
            <a:avLst/>
          </a:prstGeom>
          <a:noFill/>
        </p:spPr>
        <p:txBody>
          <a:bodyPr wrap="square" rtlCol="0">
            <a:spAutoFit/>
          </a:bodyPr>
          <a:lstStyle/>
          <a:p>
            <a:pPr fontAlgn="ctr">
              <a:lnSpc>
                <a:spcPct val="150000"/>
              </a:lnSpc>
            </a:pPr>
            <a:r>
              <a:rPr lang="en-US" sz="1200" b="1" dirty="0">
                <a:latin typeface="Huawei Sans" panose="020C0503030203020204" pitchFamily="34" charset="0"/>
              </a:rPr>
              <a:t>High-performance branch devices build a new forwarding engine</a:t>
            </a:r>
            <a:endParaRPr lang="en-US" altLang="zh-CN" sz="1200" b="1" dirty="0">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New applications, especially high-bandwidth applications such as video, increase.</a:t>
            </a:r>
            <a:endParaRPr lang="en-US" altLang="zh-CN" sz="1100" dirty="0">
              <a:solidFill>
                <a:prstClr val="black"/>
              </a:solidFill>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Network devices require more software functions, from L1-L3 to L1-L7, and have higher requirements on CPE performance.</a:t>
            </a:r>
            <a:endParaRPr lang="en-US" altLang="zh-CN" sz="1100" dirty="0">
              <a:solidFill>
                <a:prstClr val="black"/>
              </a:solidFill>
              <a:latin typeface="Huawei Sans" panose="020C0503030203020204" pitchFamily="34" charset="0"/>
            </a:endParaRPr>
          </a:p>
          <a:p>
            <a:pPr fontAlgn="ctr"/>
            <a:r>
              <a:rPr lang="en-US" sz="1600" dirty="0">
                <a:latin typeface="Huawei Sans" panose="020C0503030203020204" pitchFamily="34" charset="0"/>
              </a:rPr>
              <a:t> </a:t>
            </a:r>
            <a:endParaRPr lang="en-US" altLang="zh-CN" sz="1200" dirty="0">
              <a:latin typeface="Huawei Sans" panose="020C0503030203020204" pitchFamily="34" charset="0"/>
            </a:endParaRPr>
          </a:p>
        </p:txBody>
      </p:sp>
      <p:sp>
        <p:nvSpPr>
          <p:cNvPr id="23" name="圆角矩形 75"/>
          <p:cNvSpPr/>
          <p:nvPr/>
        </p:nvSpPr>
        <p:spPr bwMode="gray">
          <a:xfrm>
            <a:off x="8508268" y="1052513"/>
            <a:ext cx="2268252" cy="50179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600" dirty="0">
                <a:solidFill>
                  <a:srgbClr val="30B5C5"/>
                </a:solidFill>
                <a:latin typeface="Huawei Sans" panose="020C0503030203020204" pitchFamily="34" charset="0"/>
              </a:rPr>
              <a:t>Easy O&amp;M</a:t>
            </a:r>
          </a:p>
        </p:txBody>
      </p:sp>
      <p:sp>
        <p:nvSpPr>
          <p:cNvPr id="24" name="圆角矩形 75"/>
          <p:cNvSpPr/>
          <p:nvPr/>
        </p:nvSpPr>
        <p:spPr bwMode="gray">
          <a:xfrm>
            <a:off x="8515883" y="1593484"/>
            <a:ext cx="2260636" cy="3412477"/>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25" name="文本框 24"/>
          <p:cNvSpPr txBox="1"/>
          <p:nvPr/>
        </p:nvSpPr>
        <p:spPr bwMode="gray">
          <a:xfrm>
            <a:off x="8508087" y="1551910"/>
            <a:ext cx="2260636" cy="2954655"/>
          </a:xfrm>
          <a:prstGeom prst="rect">
            <a:avLst/>
          </a:prstGeom>
          <a:noFill/>
        </p:spPr>
        <p:txBody>
          <a:bodyPr wrap="square" rtlCol="0">
            <a:spAutoFit/>
          </a:bodyPr>
          <a:lstStyle/>
          <a:p>
            <a:pPr fontAlgn="ctr">
              <a:lnSpc>
                <a:spcPct val="150000"/>
              </a:lnSpc>
            </a:pPr>
            <a:r>
              <a:rPr lang="en-US" sz="1200" b="1" dirty="0">
                <a:latin typeface="Huawei Sans" panose="020C0503030203020204" pitchFamily="34" charset="0"/>
              </a:rPr>
              <a:t>Intent-driven simplified branch network O&amp;M</a:t>
            </a:r>
            <a:endParaRPr lang="en-US" altLang="zh-CN" sz="1200" b="1" dirty="0">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Automatic orchestration and easy configuration</a:t>
            </a:r>
            <a:endParaRPr lang="en-US" altLang="zh-CN" sz="1100" dirty="0">
              <a:solidFill>
                <a:prstClr val="black"/>
              </a:solidFill>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Automatic discovery and easy O&amp;M</a:t>
            </a:r>
            <a:endParaRPr lang="en-US" altLang="zh-CN" sz="1100" dirty="0">
              <a:solidFill>
                <a:prstClr val="black"/>
              </a:solidFill>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Openness and easy integration</a:t>
            </a:r>
            <a:endParaRPr lang="en-US" altLang="zh-CN" sz="1100" dirty="0">
              <a:solidFill>
                <a:prstClr val="black"/>
              </a:solidFill>
              <a:latin typeface="Huawei Sans" panose="020C0503030203020204" pitchFamily="34" charset="0"/>
            </a:endParaRPr>
          </a:p>
          <a:p>
            <a:pPr marL="266700" indent="-266700" fontAlgn="ctr">
              <a:lnSpc>
                <a:spcPct val="150000"/>
              </a:lnSpc>
              <a:buFont typeface="Arial" panose="020B0604020202020204" pitchFamily="34" charset="0"/>
              <a:buChar char="•"/>
            </a:pPr>
            <a:r>
              <a:rPr lang="en-US" sz="1100" dirty="0">
                <a:solidFill>
                  <a:prstClr val="black"/>
                </a:solidFill>
                <a:latin typeface="Huawei Sans" panose="020C0503030203020204" pitchFamily="34" charset="0"/>
              </a:rPr>
              <a:t>Visualized O&amp;M, reducing labor costs</a:t>
            </a:r>
            <a:endParaRPr lang="en-US" altLang="zh-CN" sz="1100" dirty="0">
              <a:solidFill>
                <a:prstClr val="black"/>
              </a:solidFill>
              <a:latin typeface="Huawei Sans" panose="020C0503030203020204" pitchFamily="34" charset="0"/>
            </a:endParaRPr>
          </a:p>
          <a:p>
            <a:pPr fontAlgn="ctr"/>
            <a:r>
              <a:rPr lang="en-US" sz="1600" dirty="0">
                <a:latin typeface="Huawei Sans" panose="020C0503030203020204" pitchFamily="34" charset="0"/>
              </a:rPr>
              <a:t> </a:t>
            </a:r>
            <a:endParaRPr lang="en-US" altLang="zh-CN" sz="1200" dirty="0">
              <a:latin typeface="Huawei Sans" panose="020C0503030203020204" pitchFamily="34" charset="0"/>
            </a:endParaRPr>
          </a:p>
        </p:txBody>
      </p:sp>
      <p:sp>
        <p:nvSpPr>
          <p:cNvPr id="26" name="矩形 25"/>
          <p:cNvSpPr/>
          <p:nvPr/>
        </p:nvSpPr>
        <p:spPr bwMode="gray">
          <a:xfrm>
            <a:off x="903470" y="5072422"/>
            <a:ext cx="9873049" cy="1076074"/>
          </a:xfrm>
          <a:prstGeom prst="rect">
            <a:avLst/>
          </a:prstGeom>
          <a:solidFill>
            <a:srgbClr val="BEE9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lnSpc>
                <a:spcPct val="150000"/>
              </a:lnSpc>
            </a:pPr>
            <a:r>
              <a:rPr lang="en-US" sz="1400" dirty="0">
                <a:solidFill>
                  <a:schemeClr val="tx1"/>
                </a:solidFill>
                <a:latin typeface="Huawei Sans" panose="020C0503030203020204" pitchFamily="34" charset="0"/>
              </a:rPr>
              <a:t>The core of SD-WAN is to help enterprises flexibly and conveniently obtain a high-quality WAN network with powerful interconnection, optimal experience, high performance, and easy O&amp;M anytime and anywhere. SD-WAN is a good solution to the problems faced by enterprise WANs.</a:t>
            </a:r>
          </a:p>
        </p:txBody>
      </p:sp>
      <p:grpSp>
        <p:nvGrpSpPr>
          <p:cNvPr id="28" name="Group 15"/>
          <p:cNvGrpSpPr/>
          <p:nvPr/>
        </p:nvGrpSpPr>
        <p:grpSpPr bwMode="gray">
          <a:xfrm>
            <a:off x="7212124" y="43303"/>
            <a:ext cx="4519218" cy="324000"/>
            <a:chOff x="6465362" y="121552"/>
            <a:chExt cx="4519218" cy="324000"/>
          </a:xfrm>
        </p:grpSpPr>
        <p:sp>
          <p:nvSpPr>
            <p:cNvPr id="29" name="五边形 24"/>
            <p:cNvSpPr/>
            <p:nvPr/>
          </p:nvSpPr>
          <p:spPr bwMode="gray">
            <a:xfrm>
              <a:off x="6465362" y="121552"/>
              <a:ext cx="1526032" cy="324000"/>
            </a:xfrm>
            <a:prstGeom prst="homePlate">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1000" dirty="0">
                  <a:latin typeface="Huawei Sans" panose="020C0503030203020204" pitchFamily="34" charset="0"/>
                </a:rPr>
                <a:t>SDN Overview</a:t>
              </a:r>
            </a:p>
          </p:txBody>
        </p:sp>
        <p:sp>
          <p:nvSpPr>
            <p:cNvPr id="30" name="燕尾形 25"/>
            <p:cNvSpPr/>
            <p:nvPr/>
          </p:nvSpPr>
          <p:spPr bwMode="gray">
            <a:xfrm>
              <a:off x="7930375" y="121552"/>
              <a:ext cx="1538223" cy="324000"/>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1000" dirty="0">
                  <a:latin typeface="Huawei Sans" panose="020C0503030203020204" pitchFamily="34" charset="0"/>
                </a:rPr>
                <a:t>SD-WAN Characteristics</a:t>
              </a:r>
              <a:endParaRPr lang="en-US" altLang="zh-CN" sz="1000" kern="0" dirty="0">
                <a:latin typeface="Huawei Sans" panose="020C0503030203020204" pitchFamily="34" charset="0"/>
                <a:ea typeface="方正兰亭黑简体" panose="02000000000000000000" pitchFamily="2" charset="-122"/>
              </a:endParaRPr>
            </a:p>
          </p:txBody>
        </p:sp>
        <p:sp>
          <p:nvSpPr>
            <p:cNvPr id="31" name="燕尾形 26"/>
            <p:cNvSpPr/>
            <p:nvPr/>
          </p:nvSpPr>
          <p:spPr bwMode="gray">
            <a:xfrm>
              <a:off x="9396589" y="121552"/>
              <a:ext cx="1587991" cy="324000"/>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108000" tIns="0" rIns="108000" bIns="0" numCol="1" rtlCol="0" anchor="ctr" anchorCtr="0" compatLnSpc="1">
              <a:prstTxWarp prst="textNoShape">
                <a:avLst/>
              </a:prstTxWarp>
            </a:bodyPr>
            <a:lstStyle/>
            <a:p>
              <a:pPr algn="ctr" defTabSz="914478" fontAlgn="ctr">
                <a:spcBef>
                  <a:spcPts val="0"/>
                </a:spcBef>
              </a:pPr>
              <a:r>
                <a:rPr lang="en-US" sz="1000" b="1" dirty="0">
                  <a:solidFill>
                    <a:schemeClr val="bg1"/>
                  </a:solidFill>
                  <a:latin typeface="Huawei Sans" panose="020C0503030203020204" pitchFamily="34" charset="0"/>
                </a:rPr>
                <a:t>Core Values of SD-WAN</a:t>
              </a:r>
              <a:endParaRPr lang="en-US" altLang="zh-CN" sz="1000" b="1" kern="0" dirty="0">
                <a:solidFill>
                  <a:schemeClr val="bg1"/>
                </a:solidFill>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3565675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4294967295"/>
          </p:nvPr>
        </p:nvSpPr>
        <p:spPr bwMode="gray">
          <a:xfrm>
            <a:off x="1019175" y="1844675"/>
            <a:ext cx="10153651" cy="4082668"/>
          </a:xfrm>
          <a:prstGeom prst="rect">
            <a:avLst/>
          </a:prstGeom>
        </p:spPr>
        <p:txBody>
          <a:bodyPr/>
          <a:lstStyle/>
          <a:p>
            <a:r>
              <a:rPr lang="en-US" dirty="0">
                <a:latin typeface="Huawei Sans" panose="020C0503030203020204" pitchFamily="34" charset="0"/>
              </a:rPr>
              <a:t>Upon completion of this course, you will be able to:</a:t>
            </a:r>
            <a:endParaRPr lang="en-US" altLang="zh-CN" dirty="0">
              <a:latin typeface="Huawei Sans" panose="020C0503030203020204" pitchFamily="34" charset="0"/>
            </a:endParaRPr>
          </a:p>
          <a:p>
            <a:pPr marL="654050" lvl="1" indent="-339725"/>
            <a:r>
              <a:rPr lang="en-US" dirty="0">
                <a:latin typeface="Huawei Sans" panose="020C0503030203020204" pitchFamily="34" charset="0"/>
              </a:rPr>
              <a:t>Describe the challenges of WAN interconnection in the cloud era.</a:t>
            </a:r>
            <a:endParaRPr lang="en-US" altLang="zh-CN" dirty="0">
              <a:latin typeface="Huawei Sans" panose="020C0503030203020204" pitchFamily="34" charset="0"/>
            </a:endParaRPr>
          </a:p>
          <a:p>
            <a:pPr marL="654050" lvl="1" indent="-339725"/>
            <a:r>
              <a:rPr lang="en-US" dirty="0">
                <a:latin typeface="Huawei Sans" panose="020C0503030203020204" pitchFamily="34" charset="0"/>
              </a:rPr>
              <a:t>Illustrate basic SDN concepts.</a:t>
            </a:r>
            <a:endParaRPr lang="en-US" altLang="zh-CN" dirty="0">
              <a:latin typeface="Huawei Sans" panose="020C0503030203020204" pitchFamily="34" charset="0"/>
            </a:endParaRPr>
          </a:p>
          <a:p>
            <a:pPr marL="654050" lvl="1" indent="-339725"/>
            <a:r>
              <a:rPr lang="en-US" dirty="0">
                <a:latin typeface="Huawei Sans" panose="020C0503030203020204" pitchFamily="34" charset="0"/>
              </a:rPr>
              <a:t>Explain basic concepts of SD-WAN.</a:t>
            </a:r>
            <a:endParaRPr lang="en-US" altLang="zh-CN" dirty="0">
              <a:latin typeface="Huawei Sans" panose="020C0503030203020204" pitchFamily="34" charset="0"/>
            </a:endParaRPr>
          </a:p>
          <a:p>
            <a:pPr marL="654050" lvl="1" indent="-339725"/>
            <a:r>
              <a:rPr lang="en-US" dirty="0">
                <a:latin typeface="Huawei Sans" panose="020C0503030203020204" pitchFamily="34" charset="0"/>
              </a:rPr>
              <a:t>Describe Huawei SD-WAN Solution.</a:t>
            </a:r>
            <a:endParaRPr lang="en-US" altLang="zh-CN" dirty="0">
              <a:latin typeface="Huawei Sans" panose="020C0503030203020204" pitchFamily="34" charset="0"/>
            </a:endParaRPr>
          </a:p>
          <a:p>
            <a:pPr lvl="1"/>
            <a:endParaRPr lang="en-US" altLang="zh-CN" dirty="0">
              <a:latin typeface="Huawei Sans" panose="020C0503030203020204" pitchFamily="34" charset="0"/>
            </a:endParaRPr>
          </a:p>
        </p:txBody>
      </p:sp>
    </p:spTree>
    <p:extLst>
      <p:ext uri="{BB962C8B-B14F-4D97-AF65-F5344CB8AC3E}">
        <p14:creationId xmlns:p14="http://schemas.microsoft.com/office/powerpoint/2010/main" val="23495281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81C6F2-0C7C-4AFF-BC59-38B0590AD6DF}"/>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5517691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bwMode="gray">
          <a:prstGeom prst="rect">
            <a:avLst/>
          </a:prstGeom>
        </p:spPr>
        <p:txBody>
          <a:bodyPr/>
          <a:lstStyle/>
          <a:p>
            <a:r>
              <a:rPr lang="en-US" dirty="0">
                <a:solidFill>
                  <a:schemeClr val="bg1">
                    <a:lumMod val="50000"/>
                  </a:schemeClr>
                </a:solidFill>
                <a:latin typeface="Huawei Sans" panose="020C0503030203020204" pitchFamily="34" charset="0"/>
              </a:rPr>
              <a:t>Situation of Enterprise WAN Interconnection</a:t>
            </a:r>
            <a:endParaRPr lang="en-US" altLang="zh-CN" dirty="0">
              <a:solidFill>
                <a:schemeClr val="bg1">
                  <a:lumMod val="50000"/>
                </a:schemeClr>
              </a:solidFill>
              <a:latin typeface="Huawei Sans" panose="020C0503030203020204" pitchFamily="34" charset="0"/>
            </a:endParaRPr>
          </a:p>
          <a:p>
            <a:r>
              <a:rPr lang="en-US" dirty="0">
                <a:solidFill>
                  <a:schemeClr val="bg1">
                    <a:lumMod val="50000"/>
                  </a:schemeClr>
                </a:solidFill>
                <a:latin typeface="Huawei Sans" panose="020C0503030203020204" pitchFamily="34" charset="0"/>
              </a:rPr>
              <a:t>Challenges Faced by Enterprise WAN Interconnection</a:t>
            </a:r>
            <a:endParaRPr lang="en-US" altLang="zh-CN" dirty="0">
              <a:solidFill>
                <a:schemeClr val="bg1">
                  <a:lumMod val="50000"/>
                </a:schemeClr>
              </a:solidFill>
              <a:latin typeface="Huawei Sans" panose="020C0503030203020204" pitchFamily="34" charset="0"/>
            </a:endParaRPr>
          </a:p>
          <a:p>
            <a:r>
              <a:rPr lang="en-US" dirty="0">
                <a:solidFill>
                  <a:schemeClr val="bg1">
                    <a:lumMod val="50000"/>
                  </a:schemeClr>
                </a:solidFill>
                <a:latin typeface="Huawei Sans" panose="020C0503030203020204" pitchFamily="34" charset="0"/>
              </a:rPr>
              <a:t>Emergence of SD-WAN</a:t>
            </a:r>
            <a:endParaRPr lang="en-US" altLang="zh-CN" dirty="0">
              <a:solidFill>
                <a:schemeClr val="bg1">
                  <a:lumMod val="50000"/>
                </a:schemeClr>
              </a:solidFill>
              <a:latin typeface="Huawei Sans" panose="020C0503030203020204" pitchFamily="34" charset="0"/>
            </a:endParaRPr>
          </a:p>
          <a:p>
            <a:r>
              <a:rPr lang="en-US" b="1" dirty="0">
                <a:latin typeface="Huawei Sans" panose="020C0503030203020204" pitchFamily="34" charset="0"/>
              </a:rPr>
              <a:t>Huawei SD-WAN Solution Overview</a:t>
            </a:r>
            <a:endParaRPr lang="en-US" altLang="zh-CN" b="1" dirty="0">
              <a:latin typeface="Huawei Sans" panose="020C0503030203020204" pitchFamily="34" charset="0"/>
            </a:endParaRPr>
          </a:p>
        </p:txBody>
      </p:sp>
    </p:spTree>
    <p:extLst>
      <p:ext uri="{BB962C8B-B14F-4D97-AF65-F5344CB8AC3E}">
        <p14:creationId xmlns:p14="http://schemas.microsoft.com/office/powerpoint/2010/main" val="12211725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839F9-1E2E-43CB-9DDB-45A4851D4047}"/>
              </a:ext>
            </a:extLst>
          </p:cNvPr>
          <p:cNvSpPr>
            <a:spLocks noGrp="1"/>
          </p:cNvSpPr>
          <p:nvPr>
            <p:ph type="title"/>
          </p:nvPr>
        </p:nvSpPr>
        <p:spPr bwMode="gray"/>
        <p:txBody>
          <a:bodyPr/>
          <a:lstStyle/>
          <a:p>
            <a:pPr fontAlgn="ctr"/>
            <a:r>
              <a:rPr lang="en-US" dirty="0">
                <a:latin typeface="Huawei Sans" panose="020C0503030203020204" pitchFamily="34" charset="0"/>
              </a:rPr>
              <a:t>Architecture of Huawei SD-WAN Solution</a:t>
            </a:r>
          </a:p>
        </p:txBody>
      </p:sp>
      <p:pic>
        <p:nvPicPr>
          <p:cNvPr id="554" name="Picture 2" descr="D:\南太\资料\品牌\HC2017\光8528.png"/>
          <p:cNvPicPr>
            <a:picLocks noChangeAspect="1" noChangeArrowheads="1"/>
          </p:cNvPicPr>
          <p:nvPr/>
        </p:nvPicPr>
        <p:blipFill>
          <a:blip r:embed="rId3">
            <a:extLst>
              <a:ext uri="{28A0092B-C50C-407E-A947-70E740481C1C}">
                <a14:useLocalDpi xmlns:a14="http://schemas.microsoft.com/office/drawing/2010/main"/>
              </a:ext>
            </a:extLst>
          </a:blip>
          <a:srcRect l="4577" t="27347" r="7365" b="38942"/>
          <a:stretch>
            <a:fillRect/>
          </a:stretch>
        </p:blipFill>
        <p:spPr bwMode="gray">
          <a:xfrm>
            <a:off x="2286000" y="3466732"/>
            <a:ext cx="6951306" cy="2183363"/>
          </a:xfrm>
          <a:prstGeom prst="rect">
            <a:avLst/>
          </a:prstGeom>
          <a:noFill/>
        </p:spPr>
      </p:pic>
      <p:sp>
        <p:nvSpPr>
          <p:cNvPr id="555" name="椭圆 554"/>
          <p:cNvSpPr/>
          <p:nvPr/>
        </p:nvSpPr>
        <p:spPr bwMode="gray">
          <a:xfrm>
            <a:off x="6768490" y="1227680"/>
            <a:ext cx="539664" cy="539664"/>
          </a:xfrm>
          <a:prstGeom prst="ellipse">
            <a:avLst/>
          </a:prstGeom>
          <a:solidFill>
            <a:srgbClr val="26B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556" name="椭圆 555"/>
          <p:cNvSpPr/>
          <p:nvPr/>
        </p:nvSpPr>
        <p:spPr bwMode="gray">
          <a:xfrm>
            <a:off x="5609245" y="1227680"/>
            <a:ext cx="539664" cy="539664"/>
          </a:xfrm>
          <a:prstGeom prst="ellipse">
            <a:avLst/>
          </a:prstGeom>
          <a:solidFill>
            <a:srgbClr val="26B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557" name="椭圆 556"/>
          <p:cNvSpPr/>
          <p:nvPr/>
        </p:nvSpPr>
        <p:spPr bwMode="gray">
          <a:xfrm>
            <a:off x="4346052" y="1227680"/>
            <a:ext cx="539664" cy="539664"/>
          </a:xfrm>
          <a:prstGeom prst="ellipse">
            <a:avLst/>
          </a:prstGeom>
          <a:solidFill>
            <a:srgbClr val="26B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558" name="梯形 557"/>
          <p:cNvSpPr/>
          <p:nvPr/>
        </p:nvSpPr>
        <p:spPr bwMode="gray">
          <a:xfrm>
            <a:off x="3755740" y="1758732"/>
            <a:ext cx="4246674" cy="331421"/>
          </a:xfrm>
          <a:prstGeom prst="trapezoid">
            <a:avLst>
              <a:gd name="adj" fmla="val 135325"/>
            </a:avLst>
          </a:prstGeom>
          <a:gradFill flip="none" rotWithShape="1">
            <a:gsLst>
              <a:gs pos="0">
                <a:srgbClr val="00B0F0"/>
              </a:gs>
              <a:gs pos="100000">
                <a:schemeClr val="bg1"/>
              </a:gs>
            </a:gsLst>
            <a:lin ang="16200000" scaled="1"/>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8127" algn="ctr" defTabSz="1218712" fontAlgn="ctr">
              <a:spcBef>
                <a:spcPct val="20000"/>
              </a:spcBef>
              <a:spcAft>
                <a:spcPts val="2399"/>
              </a:spcAft>
              <a:buClr>
                <a:prstClr val="white"/>
              </a:buClr>
              <a:buSzPct val="60000"/>
            </a:pPr>
            <a:endParaRPr lang="en-US" altLang="zh-CN" sz="1200" b="1" dirty="0">
              <a:solidFill>
                <a:srgbClr val="FFC000"/>
              </a:solidFill>
              <a:effectLst>
                <a:outerShdw blurRad="38100" dist="38100" dir="2700000" algn="tl">
                  <a:srgbClr val="000000">
                    <a:alpha val="43137"/>
                  </a:srgbClr>
                </a:outerShdw>
              </a:effectLst>
              <a:latin typeface="Huawei Sans" panose="020C0503030203020204" pitchFamily="34" charset="0"/>
              <a:cs typeface="Huawei Sans" panose="020C0503030203020204" pitchFamily="34" charset="0"/>
            </a:endParaRPr>
          </a:p>
        </p:txBody>
      </p:sp>
      <p:grpSp>
        <p:nvGrpSpPr>
          <p:cNvPr id="559" name="组合 9"/>
          <p:cNvGrpSpPr/>
          <p:nvPr/>
        </p:nvGrpSpPr>
        <p:grpSpPr bwMode="gray">
          <a:xfrm>
            <a:off x="4500784" y="1329794"/>
            <a:ext cx="230199" cy="335437"/>
            <a:chOff x="4150450" y="1823489"/>
            <a:chExt cx="218702" cy="213640"/>
          </a:xfrm>
          <a:solidFill>
            <a:schemeClr val="bg1"/>
          </a:solidFill>
        </p:grpSpPr>
        <p:sp>
          <p:nvSpPr>
            <p:cNvPr id="722" name="Freeform 35"/>
            <p:cNvSpPr>
              <a:spLocks noEditPoints="1"/>
            </p:cNvSpPr>
            <p:nvPr/>
          </p:nvSpPr>
          <p:spPr bwMode="gray">
            <a:xfrm>
              <a:off x="4186945" y="1890102"/>
              <a:ext cx="153495" cy="93118"/>
            </a:xfrm>
            <a:custGeom>
              <a:avLst/>
              <a:gdLst>
                <a:gd name="T0" fmla="*/ 170 w 477"/>
                <a:gd name="T1" fmla="*/ 429 h 502"/>
                <a:gd name="T2" fmla="*/ 86 w 477"/>
                <a:gd name="T3" fmla="*/ 502 h 502"/>
                <a:gd name="T4" fmla="*/ 0 w 477"/>
                <a:gd name="T5" fmla="*/ 416 h 502"/>
                <a:gd name="T6" fmla="*/ 72 w 477"/>
                <a:gd name="T7" fmla="*/ 330 h 502"/>
                <a:gd name="T8" fmla="*/ 63 w 477"/>
                <a:gd name="T9" fmla="*/ 258 h 502"/>
                <a:gd name="T10" fmla="*/ 144 w 477"/>
                <a:gd name="T11" fmla="*/ 143 h 502"/>
                <a:gd name="T12" fmla="*/ 254 w 477"/>
                <a:gd name="T13" fmla="*/ 20 h 502"/>
                <a:gd name="T14" fmla="*/ 458 w 477"/>
                <a:gd name="T15" fmla="*/ 0 h 502"/>
                <a:gd name="T16" fmla="*/ 477 w 477"/>
                <a:gd name="T17" fmla="*/ 153 h 502"/>
                <a:gd name="T18" fmla="*/ 398 w 477"/>
                <a:gd name="T19" fmla="*/ 172 h 502"/>
                <a:gd name="T20" fmla="*/ 438 w 477"/>
                <a:gd name="T21" fmla="*/ 223 h 502"/>
                <a:gd name="T22" fmla="*/ 404 w 477"/>
                <a:gd name="T23" fmla="*/ 245 h 502"/>
                <a:gd name="T24" fmla="*/ 452 w 477"/>
                <a:gd name="T25" fmla="*/ 355 h 502"/>
                <a:gd name="T26" fmla="*/ 452 w 477"/>
                <a:gd name="T27" fmla="*/ 477 h 502"/>
                <a:gd name="T28" fmla="*/ 330 w 477"/>
                <a:gd name="T29" fmla="*/ 477 h 502"/>
                <a:gd name="T30" fmla="*/ 256 w 477"/>
                <a:gd name="T31" fmla="*/ 464 h 502"/>
                <a:gd name="T32" fmla="*/ 235 w 477"/>
                <a:gd name="T33" fmla="*/ 429 h 502"/>
                <a:gd name="T34" fmla="*/ 162 w 477"/>
                <a:gd name="T35" fmla="*/ 160 h 502"/>
                <a:gd name="T36" fmla="*/ 135 w 477"/>
                <a:gd name="T37" fmla="*/ 275 h 502"/>
                <a:gd name="T38" fmla="*/ 101 w 477"/>
                <a:gd name="T39" fmla="*/ 331 h 502"/>
                <a:gd name="T40" fmla="*/ 171 w 477"/>
                <a:gd name="T41" fmla="*/ 404 h 502"/>
                <a:gd name="T42" fmla="*/ 235 w 477"/>
                <a:gd name="T43" fmla="*/ 378 h 502"/>
                <a:gd name="T44" fmla="*/ 306 w 477"/>
                <a:gd name="T45" fmla="*/ 408 h 502"/>
                <a:gd name="T46" fmla="*/ 378 w 477"/>
                <a:gd name="T47" fmla="*/ 330 h 502"/>
                <a:gd name="T48" fmla="*/ 353 w 477"/>
                <a:gd name="T49" fmla="*/ 245 h 502"/>
                <a:gd name="T50" fmla="*/ 382 w 477"/>
                <a:gd name="T51" fmla="*/ 174 h 502"/>
                <a:gd name="T52" fmla="*/ 273 w 477"/>
                <a:gd name="T53" fmla="*/ 172 h 502"/>
                <a:gd name="T54" fmla="*/ 254 w 477"/>
                <a:gd name="T55" fmla="*/ 101 h 502"/>
                <a:gd name="T56" fmla="*/ 292 w 477"/>
                <a:gd name="T57" fmla="*/ 38 h 502"/>
                <a:gd name="T58" fmla="*/ 439 w 477"/>
                <a:gd name="T59" fmla="*/ 134 h 502"/>
                <a:gd name="T60" fmla="*/ 425 w 477"/>
                <a:gd name="T61" fmla="*/ 382 h 502"/>
                <a:gd name="T62" fmla="*/ 357 w 477"/>
                <a:gd name="T63" fmla="*/ 382 h 502"/>
                <a:gd name="T64" fmla="*/ 357 w 477"/>
                <a:gd name="T65" fmla="*/ 450 h 502"/>
                <a:gd name="T66" fmla="*/ 425 w 477"/>
                <a:gd name="T67" fmla="*/ 450 h 502"/>
                <a:gd name="T68" fmla="*/ 425 w 477"/>
                <a:gd name="T69" fmla="*/ 382 h 502"/>
                <a:gd name="T70" fmla="*/ 86 w 477"/>
                <a:gd name="T71" fmla="*/ 367 h 502"/>
                <a:gd name="T72" fmla="*/ 38 w 477"/>
                <a:gd name="T73" fmla="*/ 416 h 502"/>
                <a:gd name="T74" fmla="*/ 86 w 477"/>
                <a:gd name="T75" fmla="*/ 464 h 502"/>
                <a:gd name="T76" fmla="*/ 134 w 477"/>
                <a:gd name="T77" fmla="*/ 41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7" h="502">
                  <a:moveTo>
                    <a:pt x="235" y="429"/>
                  </a:moveTo>
                  <a:cubicBezTo>
                    <a:pt x="170" y="429"/>
                    <a:pt x="170" y="429"/>
                    <a:pt x="170" y="429"/>
                  </a:cubicBezTo>
                  <a:cubicBezTo>
                    <a:pt x="168" y="448"/>
                    <a:pt x="159" y="464"/>
                    <a:pt x="146" y="477"/>
                  </a:cubicBezTo>
                  <a:cubicBezTo>
                    <a:pt x="131" y="493"/>
                    <a:pt x="109" y="502"/>
                    <a:pt x="86" y="502"/>
                  </a:cubicBezTo>
                  <a:cubicBezTo>
                    <a:pt x="62" y="502"/>
                    <a:pt x="41" y="493"/>
                    <a:pt x="25" y="477"/>
                  </a:cubicBezTo>
                  <a:cubicBezTo>
                    <a:pt x="10" y="461"/>
                    <a:pt x="0" y="440"/>
                    <a:pt x="0" y="416"/>
                  </a:cubicBezTo>
                  <a:cubicBezTo>
                    <a:pt x="0" y="392"/>
                    <a:pt x="10" y="370"/>
                    <a:pt x="25" y="355"/>
                  </a:cubicBezTo>
                  <a:cubicBezTo>
                    <a:pt x="38" y="342"/>
                    <a:pt x="54" y="333"/>
                    <a:pt x="72" y="330"/>
                  </a:cubicBezTo>
                  <a:cubicBezTo>
                    <a:pt x="48" y="277"/>
                    <a:pt x="48" y="277"/>
                    <a:pt x="48" y="277"/>
                  </a:cubicBezTo>
                  <a:cubicBezTo>
                    <a:pt x="43" y="269"/>
                    <a:pt x="48" y="255"/>
                    <a:pt x="63" y="258"/>
                  </a:cubicBezTo>
                  <a:cubicBezTo>
                    <a:pt x="84" y="263"/>
                    <a:pt x="84" y="263"/>
                    <a:pt x="84" y="263"/>
                  </a:cubicBezTo>
                  <a:cubicBezTo>
                    <a:pt x="94" y="216"/>
                    <a:pt x="115" y="175"/>
                    <a:pt x="144" y="143"/>
                  </a:cubicBezTo>
                  <a:cubicBezTo>
                    <a:pt x="174" y="108"/>
                    <a:pt x="212" y="84"/>
                    <a:pt x="254" y="75"/>
                  </a:cubicBezTo>
                  <a:cubicBezTo>
                    <a:pt x="254" y="20"/>
                    <a:pt x="254" y="20"/>
                    <a:pt x="254" y="20"/>
                  </a:cubicBezTo>
                  <a:cubicBezTo>
                    <a:pt x="254" y="9"/>
                    <a:pt x="264" y="0"/>
                    <a:pt x="275" y="0"/>
                  </a:cubicBezTo>
                  <a:cubicBezTo>
                    <a:pt x="458" y="0"/>
                    <a:pt x="458" y="0"/>
                    <a:pt x="458" y="0"/>
                  </a:cubicBezTo>
                  <a:cubicBezTo>
                    <a:pt x="468" y="0"/>
                    <a:pt x="477" y="9"/>
                    <a:pt x="477" y="19"/>
                  </a:cubicBezTo>
                  <a:cubicBezTo>
                    <a:pt x="477" y="153"/>
                    <a:pt x="477" y="153"/>
                    <a:pt x="477" y="153"/>
                  </a:cubicBezTo>
                  <a:cubicBezTo>
                    <a:pt x="477" y="163"/>
                    <a:pt x="468" y="172"/>
                    <a:pt x="458" y="172"/>
                  </a:cubicBezTo>
                  <a:cubicBezTo>
                    <a:pt x="398" y="172"/>
                    <a:pt x="398" y="172"/>
                    <a:pt x="398" y="172"/>
                  </a:cubicBezTo>
                  <a:cubicBezTo>
                    <a:pt x="398" y="172"/>
                    <a:pt x="399" y="173"/>
                    <a:pt x="399" y="174"/>
                  </a:cubicBezTo>
                  <a:cubicBezTo>
                    <a:pt x="438" y="223"/>
                    <a:pt x="438" y="223"/>
                    <a:pt x="438" y="223"/>
                  </a:cubicBezTo>
                  <a:cubicBezTo>
                    <a:pt x="444" y="229"/>
                    <a:pt x="443" y="245"/>
                    <a:pt x="428" y="245"/>
                  </a:cubicBezTo>
                  <a:cubicBezTo>
                    <a:pt x="404" y="245"/>
                    <a:pt x="404" y="245"/>
                    <a:pt x="404" y="245"/>
                  </a:cubicBezTo>
                  <a:cubicBezTo>
                    <a:pt x="404" y="330"/>
                    <a:pt x="404" y="330"/>
                    <a:pt x="404" y="330"/>
                  </a:cubicBezTo>
                  <a:cubicBezTo>
                    <a:pt x="422" y="333"/>
                    <a:pt x="439" y="342"/>
                    <a:pt x="452" y="355"/>
                  </a:cubicBezTo>
                  <a:cubicBezTo>
                    <a:pt x="467" y="370"/>
                    <a:pt x="477" y="392"/>
                    <a:pt x="477" y="416"/>
                  </a:cubicBezTo>
                  <a:cubicBezTo>
                    <a:pt x="477" y="440"/>
                    <a:pt x="467" y="461"/>
                    <a:pt x="452" y="477"/>
                  </a:cubicBezTo>
                  <a:cubicBezTo>
                    <a:pt x="436" y="493"/>
                    <a:pt x="415" y="502"/>
                    <a:pt x="391" y="502"/>
                  </a:cubicBezTo>
                  <a:cubicBezTo>
                    <a:pt x="367" y="502"/>
                    <a:pt x="346" y="493"/>
                    <a:pt x="330" y="477"/>
                  </a:cubicBezTo>
                  <a:cubicBezTo>
                    <a:pt x="317" y="463"/>
                    <a:pt x="308" y="445"/>
                    <a:pt x="306" y="425"/>
                  </a:cubicBezTo>
                  <a:cubicBezTo>
                    <a:pt x="256" y="464"/>
                    <a:pt x="256" y="464"/>
                    <a:pt x="256" y="464"/>
                  </a:cubicBezTo>
                  <a:cubicBezTo>
                    <a:pt x="249" y="470"/>
                    <a:pt x="235" y="469"/>
                    <a:pt x="235" y="453"/>
                  </a:cubicBezTo>
                  <a:cubicBezTo>
                    <a:pt x="235" y="429"/>
                    <a:pt x="235" y="429"/>
                    <a:pt x="235" y="429"/>
                  </a:cubicBezTo>
                  <a:close/>
                  <a:moveTo>
                    <a:pt x="254" y="101"/>
                  </a:moveTo>
                  <a:cubicBezTo>
                    <a:pt x="219" y="110"/>
                    <a:pt x="188" y="131"/>
                    <a:pt x="162" y="160"/>
                  </a:cubicBezTo>
                  <a:cubicBezTo>
                    <a:pt x="137" y="189"/>
                    <a:pt x="118" y="226"/>
                    <a:pt x="109" y="269"/>
                  </a:cubicBezTo>
                  <a:cubicBezTo>
                    <a:pt x="135" y="275"/>
                    <a:pt x="135" y="275"/>
                    <a:pt x="135" y="275"/>
                  </a:cubicBezTo>
                  <a:cubicBezTo>
                    <a:pt x="148" y="278"/>
                    <a:pt x="147" y="292"/>
                    <a:pt x="140" y="298"/>
                  </a:cubicBezTo>
                  <a:cubicBezTo>
                    <a:pt x="101" y="331"/>
                    <a:pt x="101" y="331"/>
                    <a:pt x="101" y="331"/>
                  </a:cubicBezTo>
                  <a:cubicBezTo>
                    <a:pt x="118" y="334"/>
                    <a:pt x="134" y="342"/>
                    <a:pt x="146" y="355"/>
                  </a:cubicBezTo>
                  <a:cubicBezTo>
                    <a:pt x="159" y="368"/>
                    <a:pt x="168" y="385"/>
                    <a:pt x="171" y="404"/>
                  </a:cubicBezTo>
                  <a:cubicBezTo>
                    <a:pt x="235" y="404"/>
                    <a:pt x="235" y="404"/>
                    <a:pt x="235" y="404"/>
                  </a:cubicBezTo>
                  <a:cubicBezTo>
                    <a:pt x="235" y="378"/>
                    <a:pt x="235" y="378"/>
                    <a:pt x="235" y="378"/>
                  </a:cubicBezTo>
                  <a:cubicBezTo>
                    <a:pt x="235" y="365"/>
                    <a:pt x="248" y="363"/>
                    <a:pt x="256" y="369"/>
                  </a:cubicBezTo>
                  <a:cubicBezTo>
                    <a:pt x="306" y="408"/>
                    <a:pt x="306" y="408"/>
                    <a:pt x="306" y="408"/>
                  </a:cubicBezTo>
                  <a:cubicBezTo>
                    <a:pt x="308" y="387"/>
                    <a:pt x="317" y="368"/>
                    <a:pt x="330" y="355"/>
                  </a:cubicBezTo>
                  <a:cubicBezTo>
                    <a:pt x="343" y="342"/>
                    <a:pt x="360" y="333"/>
                    <a:pt x="378" y="330"/>
                  </a:cubicBezTo>
                  <a:cubicBezTo>
                    <a:pt x="378" y="245"/>
                    <a:pt x="378" y="245"/>
                    <a:pt x="378" y="245"/>
                  </a:cubicBezTo>
                  <a:cubicBezTo>
                    <a:pt x="353" y="245"/>
                    <a:pt x="353" y="245"/>
                    <a:pt x="353" y="245"/>
                  </a:cubicBezTo>
                  <a:cubicBezTo>
                    <a:pt x="340" y="245"/>
                    <a:pt x="338" y="230"/>
                    <a:pt x="344" y="223"/>
                  </a:cubicBezTo>
                  <a:cubicBezTo>
                    <a:pt x="382" y="174"/>
                    <a:pt x="382" y="174"/>
                    <a:pt x="382" y="174"/>
                  </a:cubicBezTo>
                  <a:cubicBezTo>
                    <a:pt x="383" y="173"/>
                    <a:pt x="383" y="172"/>
                    <a:pt x="384" y="172"/>
                  </a:cubicBezTo>
                  <a:cubicBezTo>
                    <a:pt x="273" y="172"/>
                    <a:pt x="273" y="172"/>
                    <a:pt x="273" y="172"/>
                  </a:cubicBezTo>
                  <a:cubicBezTo>
                    <a:pt x="263" y="172"/>
                    <a:pt x="254" y="164"/>
                    <a:pt x="254" y="153"/>
                  </a:cubicBezTo>
                  <a:cubicBezTo>
                    <a:pt x="254" y="101"/>
                    <a:pt x="254" y="101"/>
                    <a:pt x="254" y="101"/>
                  </a:cubicBezTo>
                  <a:close/>
                  <a:moveTo>
                    <a:pt x="439" y="38"/>
                  </a:moveTo>
                  <a:cubicBezTo>
                    <a:pt x="292" y="38"/>
                    <a:pt x="292" y="38"/>
                    <a:pt x="292" y="38"/>
                  </a:cubicBezTo>
                  <a:cubicBezTo>
                    <a:pt x="292" y="134"/>
                    <a:pt x="292" y="134"/>
                    <a:pt x="292" y="134"/>
                  </a:cubicBezTo>
                  <a:cubicBezTo>
                    <a:pt x="439" y="134"/>
                    <a:pt x="439" y="134"/>
                    <a:pt x="439" y="134"/>
                  </a:cubicBezTo>
                  <a:cubicBezTo>
                    <a:pt x="439" y="38"/>
                    <a:pt x="439" y="38"/>
                    <a:pt x="439" y="38"/>
                  </a:cubicBezTo>
                  <a:close/>
                  <a:moveTo>
                    <a:pt x="425" y="382"/>
                  </a:moveTo>
                  <a:cubicBezTo>
                    <a:pt x="416" y="373"/>
                    <a:pt x="404" y="367"/>
                    <a:pt x="391" y="367"/>
                  </a:cubicBezTo>
                  <a:cubicBezTo>
                    <a:pt x="378" y="367"/>
                    <a:pt x="366" y="373"/>
                    <a:pt x="357" y="382"/>
                  </a:cubicBezTo>
                  <a:cubicBezTo>
                    <a:pt x="349" y="390"/>
                    <a:pt x="343" y="402"/>
                    <a:pt x="343" y="416"/>
                  </a:cubicBezTo>
                  <a:cubicBezTo>
                    <a:pt x="343" y="429"/>
                    <a:pt x="349" y="441"/>
                    <a:pt x="357" y="450"/>
                  </a:cubicBezTo>
                  <a:cubicBezTo>
                    <a:pt x="366" y="459"/>
                    <a:pt x="378" y="464"/>
                    <a:pt x="391" y="464"/>
                  </a:cubicBezTo>
                  <a:cubicBezTo>
                    <a:pt x="404" y="464"/>
                    <a:pt x="416" y="459"/>
                    <a:pt x="425" y="450"/>
                  </a:cubicBezTo>
                  <a:cubicBezTo>
                    <a:pt x="434" y="441"/>
                    <a:pt x="439" y="429"/>
                    <a:pt x="439" y="416"/>
                  </a:cubicBezTo>
                  <a:cubicBezTo>
                    <a:pt x="439" y="402"/>
                    <a:pt x="434" y="390"/>
                    <a:pt x="425" y="382"/>
                  </a:cubicBezTo>
                  <a:close/>
                  <a:moveTo>
                    <a:pt x="120" y="382"/>
                  </a:moveTo>
                  <a:cubicBezTo>
                    <a:pt x="111" y="373"/>
                    <a:pt x="99" y="367"/>
                    <a:pt x="86" y="367"/>
                  </a:cubicBezTo>
                  <a:cubicBezTo>
                    <a:pt x="73" y="367"/>
                    <a:pt x="61" y="373"/>
                    <a:pt x="52" y="382"/>
                  </a:cubicBezTo>
                  <a:cubicBezTo>
                    <a:pt x="43" y="390"/>
                    <a:pt x="38" y="402"/>
                    <a:pt x="38" y="416"/>
                  </a:cubicBezTo>
                  <a:cubicBezTo>
                    <a:pt x="38" y="429"/>
                    <a:pt x="43" y="441"/>
                    <a:pt x="52" y="450"/>
                  </a:cubicBezTo>
                  <a:cubicBezTo>
                    <a:pt x="61" y="459"/>
                    <a:pt x="73" y="464"/>
                    <a:pt x="86" y="464"/>
                  </a:cubicBezTo>
                  <a:cubicBezTo>
                    <a:pt x="99" y="464"/>
                    <a:pt x="111" y="459"/>
                    <a:pt x="120" y="450"/>
                  </a:cubicBezTo>
                  <a:cubicBezTo>
                    <a:pt x="128" y="441"/>
                    <a:pt x="134" y="429"/>
                    <a:pt x="134" y="416"/>
                  </a:cubicBezTo>
                  <a:cubicBezTo>
                    <a:pt x="134" y="402"/>
                    <a:pt x="128" y="390"/>
                    <a:pt x="120" y="382"/>
                  </a:cubicBezTo>
                  <a:close/>
                </a:path>
              </a:pathLst>
            </a:custGeom>
            <a:grpFill/>
            <a:ln>
              <a:noFill/>
            </a:ln>
          </p:spPr>
          <p:txBody>
            <a:bodyPr vert="horz" wrap="square" lIns="51399" tIns="25700" rIns="51399" bIns="25700" numCol="1"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endParaRPr lang="en-US" altLang="zh-CN" sz="36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23" name="AutoShape 97"/>
            <p:cNvSpPr/>
            <p:nvPr/>
          </p:nvSpPr>
          <p:spPr bwMode="gray">
            <a:xfrm>
              <a:off x="4150450" y="1823489"/>
              <a:ext cx="218702" cy="21364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p:spPr>
          <p:txBody>
            <a:bodyPr lIns="10709" tIns="10709" rIns="10709" bIns="10709" anchor="ct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171290" fontAlgn="ctr" hangingPunct="0"/>
              <a:endParaRPr lang="en-US" sz="3198" dirty="0">
                <a:solidFill>
                  <a:prstClr val="white"/>
                </a:solidFill>
                <a:effectLst>
                  <a:outerShdw blurRad="38100" dist="38100" dir="2700000" algn="tl">
                    <a:srgbClr val="000000"/>
                  </a:outerShdw>
                </a:effectLst>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24" name="AutoShape 98"/>
            <p:cNvSpPr/>
            <p:nvPr/>
          </p:nvSpPr>
          <p:spPr bwMode="gray">
            <a:xfrm>
              <a:off x="4239672" y="1849890"/>
              <a:ext cx="40258" cy="65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0709" tIns="10709" rIns="10709" bIns="10709" anchor="ct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171290" fontAlgn="ctr" hangingPunct="0"/>
              <a:endParaRPr lang="en-US" sz="3198" dirty="0">
                <a:solidFill>
                  <a:prstClr val="white"/>
                </a:solidFill>
                <a:effectLst>
                  <a:outerShdw blurRad="38100" dist="38100" dir="2700000" algn="tl">
                    <a:srgbClr val="000000"/>
                  </a:outerShdw>
                </a:effectLst>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25" name="AutoShape 99"/>
            <p:cNvSpPr/>
            <p:nvPr/>
          </p:nvSpPr>
          <p:spPr bwMode="gray">
            <a:xfrm>
              <a:off x="4250009" y="2016865"/>
              <a:ext cx="19584" cy="65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0709" tIns="10709" rIns="10709" bIns="10709" anchor="ct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171290" fontAlgn="ctr" hangingPunct="0"/>
              <a:endParaRPr lang="en-US" sz="3198" dirty="0">
                <a:solidFill>
                  <a:prstClr val="white"/>
                </a:solidFill>
                <a:effectLst>
                  <a:outerShdw blurRad="38100" dist="38100" dir="2700000" algn="tl">
                    <a:srgbClr val="000000"/>
                  </a:outerShdw>
                </a:effectLst>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grpSp>
      <p:sp>
        <p:nvSpPr>
          <p:cNvPr id="560" name="1680508374"/>
          <p:cNvSpPr txBox="1">
            <a:spLocks noChangeArrowheads="1"/>
          </p:cNvSpPr>
          <p:nvPr/>
        </p:nvSpPr>
        <p:spPr bwMode="gray">
          <a:xfrm>
            <a:off x="4280766" y="1854172"/>
            <a:ext cx="689900" cy="167808"/>
          </a:xfrm>
          <a:prstGeom prst="rect">
            <a:avLst/>
          </a:prstGeom>
          <a:noFill/>
          <a:ln w="9525">
            <a:noFill/>
            <a:miter lim="800000"/>
          </a:ln>
        </p:spPr>
        <p:txBody>
          <a:bodyPr wrap="square" lIns="0" tIns="0" rIns="0" bIns="0" anchor="ct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1218712" fontAlgn="ctr">
              <a:buSzTx/>
            </a:pPr>
            <a:r>
              <a:rPr lang="en-US" sz="1100" dirty="0">
                <a:latin typeface="Huawei Sans" panose="020C0503030203020204" pitchFamily="34" charset="0"/>
              </a:rPr>
              <a:t>Cloud app</a:t>
            </a:r>
            <a:endParaRPr lang="en-US" altLang="zh-CN" sz="1100" dirty="0">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grpSp>
        <p:nvGrpSpPr>
          <p:cNvPr id="561" name="组合 8"/>
          <p:cNvGrpSpPr/>
          <p:nvPr/>
        </p:nvGrpSpPr>
        <p:grpSpPr bwMode="gray">
          <a:xfrm>
            <a:off x="5701974" y="1359376"/>
            <a:ext cx="354209" cy="276272"/>
            <a:chOff x="5180359" y="1859572"/>
            <a:chExt cx="220251" cy="183909"/>
          </a:xfrm>
          <a:solidFill>
            <a:schemeClr val="bg1"/>
          </a:solidFill>
        </p:grpSpPr>
        <p:sp>
          <p:nvSpPr>
            <p:cNvPr id="713" name="Freeform 15"/>
            <p:cNvSpPr>
              <a:spLocks noEditPoints="1"/>
            </p:cNvSpPr>
            <p:nvPr/>
          </p:nvSpPr>
          <p:spPr bwMode="gray">
            <a:xfrm>
              <a:off x="5292358" y="1905848"/>
              <a:ext cx="82406" cy="87367"/>
            </a:xfrm>
            <a:custGeom>
              <a:avLst/>
              <a:gdLst/>
              <a:ahLst/>
              <a:cxnLst>
                <a:cxn ang="0">
                  <a:pos x="336" y="2"/>
                </a:cxn>
                <a:cxn ang="0">
                  <a:pos x="316" y="63"/>
                </a:cxn>
                <a:cxn ang="0">
                  <a:pos x="288" y="86"/>
                </a:cxn>
                <a:cxn ang="0">
                  <a:pos x="245" y="42"/>
                </a:cxn>
                <a:cxn ang="0">
                  <a:pos x="156" y="68"/>
                </a:cxn>
                <a:cxn ang="0">
                  <a:pos x="169" y="131"/>
                </a:cxn>
                <a:cxn ang="0">
                  <a:pos x="156" y="165"/>
                </a:cxn>
                <a:cxn ang="0">
                  <a:pos x="97" y="151"/>
                </a:cxn>
                <a:cxn ang="0">
                  <a:pos x="33" y="217"/>
                </a:cxn>
                <a:cxn ang="0">
                  <a:pos x="75" y="264"/>
                </a:cxn>
                <a:cxn ang="0">
                  <a:pos x="83" y="300"/>
                </a:cxn>
                <a:cxn ang="0">
                  <a:pos x="23" y="316"/>
                </a:cxn>
                <a:cxn ang="0">
                  <a:pos x="0" y="371"/>
                </a:cxn>
                <a:cxn ang="0">
                  <a:pos x="23" y="426"/>
                </a:cxn>
                <a:cxn ang="0">
                  <a:pos x="83" y="442"/>
                </a:cxn>
                <a:cxn ang="0">
                  <a:pos x="75" y="478"/>
                </a:cxn>
                <a:cxn ang="0">
                  <a:pos x="33" y="524"/>
                </a:cxn>
                <a:cxn ang="0">
                  <a:pos x="97" y="591"/>
                </a:cxn>
                <a:cxn ang="0">
                  <a:pos x="156" y="576"/>
                </a:cxn>
                <a:cxn ang="0">
                  <a:pos x="169" y="611"/>
                </a:cxn>
                <a:cxn ang="0">
                  <a:pos x="156" y="673"/>
                </a:cxn>
                <a:cxn ang="0">
                  <a:pos x="245" y="699"/>
                </a:cxn>
                <a:cxn ang="0">
                  <a:pos x="288" y="656"/>
                </a:cxn>
                <a:cxn ang="0">
                  <a:pos x="316" y="679"/>
                </a:cxn>
                <a:cxn ang="0">
                  <a:pos x="336" y="740"/>
                </a:cxn>
                <a:cxn ang="0">
                  <a:pos x="405" y="740"/>
                </a:cxn>
                <a:cxn ang="0">
                  <a:pos x="426" y="679"/>
                </a:cxn>
                <a:cxn ang="0">
                  <a:pos x="453" y="656"/>
                </a:cxn>
                <a:cxn ang="0">
                  <a:pos x="497" y="699"/>
                </a:cxn>
                <a:cxn ang="0">
                  <a:pos x="585" y="673"/>
                </a:cxn>
                <a:cxn ang="0">
                  <a:pos x="572" y="611"/>
                </a:cxn>
                <a:cxn ang="0">
                  <a:pos x="585" y="576"/>
                </a:cxn>
                <a:cxn ang="0">
                  <a:pos x="644" y="591"/>
                </a:cxn>
                <a:cxn ang="0">
                  <a:pos x="708" y="524"/>
                </a:cxn>
                <a:cxn ang="0">
                  <a:pos x="666" y="478"/>
                </a:cxn>
                <a:cxn ang="0">
                  <a:pos x="659" y="442"/>
                </a:cxn>
                <a:cxn ang="0">
                  <a:pos x="718" y="426"/>
                </a:cxn>
                <a:cxn ang="0">
                  <a:pos x="741" y="371"/>
                </a:cxn>
                <a:cxn ang="0">
                  <a:pos x="718" y="316"/>
                </a:cxn>
                <a:cxn ang="0">
                  <a:pos x="659" y="300"/>
                </a:cxn>
                <a:cxn ang="0">
                  <a:pos x="666" y="264"/>
                </a:cxn>
                <a:cxn ang="0">
                  <a:pos x="708" y="217"/>
                </a:cxn>
                <a:cxn ang="0">
                  <a:pos x="644" y="151"/>
                </a:cxn>
                <a:cxn ang="0">
                  <a:pos x="585" y="165"/>
                </a:cxn>
                <a:cxn ang="0">
                  <a:pos x="572" y="131"/>
                </a:cxn>
                <a:cxn ang="0">
                  <a:pos x="585" y="68"/>
                </a:cxn>
                <a:cxn ang="0">
                  <a:pos x="497" y="42"/>
                </a:cxn>
                <a:cxn ang="0">
                  <a:pos x="453" y="86"/>
                </a:cxn>
                <a:cxn ang="0">
                  <a:pos x="426" y="63"/>
                </a:cxn>
                <a:cxn ang="0">
                  <a:pos x="405" y="2"/>
                </a:cxn>
                <a:cxn ang="0">
                  <a:pos x="371" y="174"/>
                </a:cxn>
                <a:cxn ang="0">
                  <a:pos x="371" y="568"/>
                </a:cxn>
                <a:cxn ang="0">
                  <a:pos x="371" y="174"/>
                </a:cxn>
              </a:cxnLst>
              <a:rect l="0" t="0" r="r" b="b"/>
              <a:pathLst>
                <a:path w="741" h="741">
                  <a:moveTo>
                    <a:pt x="371" y="0"/>
                  </a:moveTo>
                  <a:cubicBezTo>
                    <a:pt x="359" y="0"/>
                    <a:pt x="347" y="0"/>
                    <a:pt x="336" y="2"/>
                  </a:cubicBezTo>
                  <a:cubicBezTo>
                    <a:pt x="324" y="3"/>
                    <a:pt x="316" y="12"/>
                    <a:pt x="316" y="23"/>
                  </a:cubicBezTo>
                  <a:cubicBezTo>
                    <a:pt x="316" y="63"/>
                    <a:pt x="316" y="63"/>
                    <a:pt x="316" y="63"/>
                  </a:cubicBezTo>
                  <a:cubicBezTo>
                    <a:pt x="316" y="73"/>
                    <a:pt x="310" y="80"/>
                    <a:pt x="300" y="83"/>
                  </a:cubicBezTo>
                  <a:cubicBezTo>
                    <a:pt x="295" y="84"/>
                    <a:pt x="293" y="84"/>
                    <a:pt x="288" y="86"/>
                  </a:cubicBezTo>
                  <a:cubicBezTo>
                    <a:pt x="278" y="89"/>
                    <a:pt x="269" y="85"/>
                    <a:pt x="264" y="76"/>
                  </a:cubicBezTo>
                  <a:cubicBezTo>
                    <a:pt x="245" y="42"/>
                    <a:pt x="245" y="42"/>
                    <a:pt x="245" y="42"/>
                  </a:cubicBezTo>
                  <a:cubicBezTo>
                    <a:pt x="239" y="32"/>
                    <a:pt x="227" y="29"/>
                    <a:pt x="217" y="34"/>
                  </a:cubicBezTo>
                  <a:cubicBezTo>
                    <a:pt x="195" y="43"/>
                    <a:pt x="175" y="55"/>
                    <a:pt x="156" y="68"/>
                  </a:cubicBezTo>
                  <a:cubicBezTo>
                    <a:pt x="147" y="75"/>
                    <a:pt x="145" y="87"/>
                    <a:pt x="151" y="97"/>
                  </a:cubicBezTo>
                  <a:cubicBezTo>
                    <a:pt x="169" y="131"/>
                    <a:pt x="169" y="131"/>
                    <a:pt x="169" y="131"/>
                  </a:cubicBezTo>
                  <a:cubicBezTo>
                    <a:pt x="174" y="139"/>
                    <a:pt x="172" y="149"/>
                    <a:pt x="165" y="157"/>
                  </a:cubicBezTo>
                  <a:cubicBezTo>
                    <a:pt x="162" y="159"/>
                    <a:pt x="159" y="162"/>
                    <a:pt x="156" y="165"/>
                  </a:cubicBezTo>
                  <a:cubicBezTo>
                    <a:pt x="149" y="172"/>
                    <a:pt x="139" y="174"/>
                    <a:pt x="130" y="170"/>
                  </a:cubicBezTo>
                  <a:cubicBezTo>
                    <a:pt x="97" y="151"/>
                    <a:pt x="97" y="151"/>
                    <a:pt x="97" y="151"/>
                  </a:cubicBezTo>
                  <a:cubicBezTo>
                    <a:pt x="87" y="145"/>
                    <a:pt x="74" y="148"/>
                    <a:pt x="68" y="157"/>
                  </a:cubicBezTo>
                  <a:cubicBezTo>
                    <a:pt x="55" y="175"/>
                    <a:pt x="43" y="196"/>
                    <a:pt x="33" y="217"/>
                  </a:cubicBezTo>
                  <a:cubicBezTo>
                    <a:pt x="29" y="227"/>
                    <a:pt x="32" y="239"/>
                    <a:pt x="42" y="245"/>
                  </a:cubicBezTo>
                  <a:cubicBezTo>
                    <a:pt x="75" y="264"/>
                    <a:pt x="75" y="264"/>
                    <a:pt x="75" y="264"/>
                  </a:cubicBezTo>
                  <a:cubicBezTo>
                    <a:pt x="84" y="268"/>
                    <a:pt x="89" y="278"/>
                    <a:pt x="86" y="288"/>
                  </a:cubicBezTo>
                  <a:cubicBezTo>
                    <a:pt x="84" y="293"/>
                    <a:pt x="84" y="295"/>
                    <a:pt x="83" y="300"/>
                  </a:cubicBezTo>
                  <a:cubicBezTo>
                    <a:pt x="81" y="308"/>
                    <a:pt x="72" y="316"/>
                    <a:pt x="62" y="316"/>
                  </a:cubicBezTo>
                  <a:cubicBezTo>
                    <a:pt x="23" y="316"/>
                    <a:pt x="23" y="316"/>
                    <a:pt x="23" y="316"/>
                  </a:cubicBezTo>
                  <a:cubicBezTo>
                    <a:pt x="12" y="316"/>
                    <a:pt x="3" y="324"/>
                    <a:pt x="2" y="336"/>
                  </a:cubicBezTo>
                  <a:cubicBezTo>
                    <a:pt x="0" y="348"/>
                    <a:pt x="0" y="359"/>
                    <a:pt x="0" y="371"/>
                  </a:cubicBezTo>
                  <a:cubicBezTo>
                    <a:pt x="0" y="382"/>
                    <a:pt x="0" y="394"/>
                    <a:pt x="2" y="405"/>
                  </a:cubicBezTo>
                  <a:cubicBezTo>
                    <a:pt x="3" y="417"/>
                    <a:pt x="12" y="426"/>
                    <a:pt x="23" y="426"/>
                  </a:cubicBezTo>
                  <a:cubicBezTo>
                    <a:pt x="62" y="426"/>
                    <a:pt x="62" y="426"/>
                    <a:pt x="62" y="426"/>
                  </a:cubicBezTo>
                  <a:cubicBezTo>
                    <a:pt x="72" y="426"/>
                    <a:pt x="80" y="432"/>
                    <a:pt x="83" y="442"/>
                  </a:cubicBezTo>
                  <a:cubicBezTo>
                    <a:pt x="84" y="446"/>
                    <a:pt x="84" y="449"/>
                    <a:pt x="86" y="453"/>
                  </a:cubicBezTo>
                  <a:cubicBezTo>
                    <a:pt x="89" y="463"/>
                    <a:pt x="84" y="473"/>
                    <a:pt x="75" y="478"/>
                  </a:cubicBezTo>
                  <a:cubicBezTo>
                    <a:pt x="42" y="497"/>
                    <a:pt x="42" y="497"/>
                    <a:pt x="42" y="497"/>
                  </a:cubicBezTo>
                  <a:cubicBezTo>
                    <a:pt x="32" y="502"/>
                    <a:pt x="29" y="514"/>
                    <a:pt x="33" y="524"/>
                  </a:cubicBezTo>
                  <a:cubicBezTo>
                    <a:pt x="43" y="546"/>
                    <a:pt x="55" y="567"/>
                    <a:pt x="68" y="585"/>
                  </a:cubicBezTo>
                  <a:cubicBezTo>
                    <a:pt x="75" y="594"/>
                    <a:pt x="87" y="596"/>
                    <a:pt x="97" y="591"/>
                  </a:cubicBezTo>
                  <a:cubicBezTo>
                    <a:pt x="130" y="572"/>
                    <a:pt x="130" y="572"/>
                    <a:pt x="130" y="572"/>
                  </a:cubicBezTo>
                  <a:cubicBezTo>
                    <a:pt x="139" y="567"/>
                    <a:pt x="149" y="569"/>
                    <a:pt x="156" y="576"/>
                  </a:cubicBezTo>
                  <a:cubicBezTo>
                    <a:pt x="159" y="579"/>
                    <a:pt x="162" y="582"/>
                    <a:pt x="165" y="585"/>
                  </a:cubicBezTo>
                  <a:cubicBezTo>
                    <a:pt x="172" y="592"/>
                    <a:pt x="174" y="603"/>
                    <a:pt x="169" y="611"/>
                  </a:cubicBezTo>
                  <a:cubicBezTo>
                    <a:pt x="151" y="644"/>
                    <a:pt x="151" y="644"/>
                    <a:pt x="151" y="644"/>
                  </a:cubicBezTo>
                  <a:cubicBezTo>
                    <a:pt x="145" y="654"/>
                    <a:pt x="148" y="667"/>
                    <a:pt x="156" y="673"/>
                  </a:cubicBezTo>
                  <a:cubicBezTo>
                    <a:pt x="175" y="686"/>
                    <a:pt x="195" y="698"/>
                    <a:pt x="217" y="708"/>
                  </a:cubicBezTo>
                  <a:cubicBezTo>
                    <a:pt x="227" y="713"/>
                    <a:pt x="239" y="709"/>
                    <a:pt x="245" y="699"/>
                  </a:cubicBezTo>
                  <a:cubicBezTo>
                    <a:pt x="264" y="666"/>
                    <a:pt x="264" y="666"/>
                    <a:pt x="264" y="666"/>
                  </a:cubicBezTo>
                  <a:cubicBezTo>
                    <a:pt x="268" y="658"/>
                    <a:pt x="278" y="653"/>
                    <a:pt x="288" y="656"/>
                  </a:cubicBezTo>
                  <a:cubicBezTo>
                    <a:pt x="293" y="657"/>
                    <a:pt x="295" y="658"/>
                    <a:pt x="300" y="659"/>
                  </a:cubicBezTo>
                  <a:cubicBezTo>
                    <a:pt x="308" y="661"/>
                    <a:pt x="316" y="669"/>
                    <a:pt x="316" y="679"/>
                  </a:cubicBezTo>
                  <a:cubicBezTo>
                    <a:pt x="316" y="718"/>
                    <a:pt x="316" y="718"/>
                    <a:pt x="316" y="718"/>
                  </a:cubicBezTo>
                  <a:cubicBezTo>
                    <a:pt x="316" y="730"/>
                    <a:pt x="324" y="738"/>
                    <a:pt x="336" y="740"/>
                  </a:cubicBezTo>
                  <a:cubicBezTo>
                    <a:pt x="347" y="741"/>
                    <a:pt x="359" y="741"/>
                    <a:pt x="371" y="741"/>
                  </a:cubicBezTo>
                  <a:cubicBezTo>
                    <a:pt x="382" y="741"/>
                    <a:pt x="394" y="741"/>
                    <a:pt x="405" y="740"/>
                  </a:cubicBezTo>
                  <a:cubicBezTo>
                    <a:pt x="417" y="738"/>
                    <a:pt x="426" y="730"/>
                    <a:pt x="426" y="718"/>
                  </a:cubicBezTo>
                  <a:cubicBezTo>
                    <a:pt x="426" y="679"/>
                    <a:pt x="426" y="679"/>
                    <a:pt x="426" y="679"/>
                  </a:cubicBezTo>
                  <a:cubicBezTo>
                    <a:pt x="426" y="669"/>
                    <a:pt x="431" y="662"/>
                    <a:pt x="442" y="659"/>
                  </a:cubicBezTo>
                  <a:cubicBezTo>
                    <a:pt x="446" y="657"/>
                    <a:pt x="449" y="657"/>
                    <a:pt x="453" y="656"/>
                  </a:cubicBezTo>
                  <a:cubicBezTo>
                    <a:pt x="463" y="653"/>
                    <a:pt x="473" y="657"/>
                    <a:pt x="478" y="666"/>
                  </a:cubicBezTo>
                  <a:cubicBezTo>
                    <a:pt x="497" y="699"/>
                    <a:pt x="497" y="699"/>
                    <a:pt x="497" y="699"/>
                  </a:cubicBezTo>
                  <a:cubicBezTo>
                    <a:pt x="502" y="709"/>
                    <a:pt x="514" y="713"/>
                    <a:pt x="524" y="708"/>
                  </a:cubicBezTo>
                  <a:cubicBezTo>
                    <a:pt x="546" y="698"/>
                    <a:pt x="566" y="687"/>
                    <a:pt x="585" y="673"/>
                  </a:cubicBezTo>
                  <a:cubicBezTo>
                    <a:pt x="594" y="667"/>
                    <a:pt x="596" y="654"/>
                    <a:pt x="591" y="644"/>
                  </a:cubicBezTo>
                  <a:cubicBezTo>
                    <a:pt x="572" y="611"/>
                    <a:pt x="572" y="611"/>
                    <a:pt x="572" y="611"/>
                  </a:cubicBezTo>
                  <a:cubicBezTo>
                    <a:pt x="567" y="603"/>
                    <a:pt x="569" y="592"/>
                    <a:pt x="576" y="585"/>
                  </a:cubicBezTo>
                  <a:cubicBezTo>
                    <a:pt x="579" y="582"/>
                    <a:pt x="582" y="579"/>
                    <a:pt x="585" y="576"/>
                  </a:cubicBezTo>
                  <a:cubicBezTo>
                    <a:pt x="592" y="569"/>
                    <a:pt x="602" y="567"/>
                    <a:pt x="611" y="572"/>
                  </a:cubicBezTo>
                  <a:cubicBezTo>
                    <a:pt x="644" y="591"/>
                    <a:pt x="644" y="591"/>
                    <a:pt x="644" y="591"/>
                  </a:cubicBezTo>
                  <a:cubicBezTo>
                    <a:pt x="654" y="596"/>
                    <a:pt x="667" y="594"/>
                    <a:pt x="673" y="585"/>
                  </a:cubicBezTo>
                  <a:cubicBezTo>
                    <a:pt x="686" y="566"/>
                    <a:pt x="698" y="546"/>
                    <a:pt x="708" y="524"/>
                  </a:cubicBezTo>
                  <a:cubicBezTo>
                    <a:pt x="712" y="514"/>
                    <a:pt x="709" y="502"/>
                    <a:pt x="699" y="497"/>
                  </a:cubicBezTo>
                  <a:cubicBezTo>
                    <a:pt x="666" y="478"/>
                    <a:pt x="666" y="478"/>
                    <a:pt x="666" y="478"/>
                  </a:cubicBezTo>
                  <a:cubicBezTo>
                    <a:pt x="657" y="473"/>
                    <a:pt x="653" y="463"/>
                    <a:pt x="656" y="453"/>
                  </a:cubicBezTo>
                  <a:cubicBezTo>
                    <a:pt x="657" y="449"/>
                    <a:pt x="658" y="446"/>
                    <a:pt x="659" y="442"/>
                  </a:cubicBezTo>
                  <a:cubicBezTo>
                    <a:pt x="661" y="433"/>
                    <a:pt x="669" y="426"/>
                    <a:pt x="679" y="426"/>
                  </a:cubicBezTo>
                  <a:cubicBezTo>
                    <a:pt x="718" y="426"/>
                    <a:pt x="718" y="426"/>
                    <a:pt x="718" y="426"/>
                  </a:cubicBezTo>
                  <a:cubicBezTo>
                    <a:pt x="730" y="426"/>
                    <a:pt x="738" y="417"/>
                    <a:pt x="740" y="405"/>
                  </a:cubicBezTo>
                  <a:cubicBezTo>
                    <a:pt x="741" y="394"/>
                    <a:pt x="741" y="382"/>
                    <a:pt x="741" y="371"/>
                  </a:cubicBezTo>
                  <a:cubicBezTo>
                    <a:pt x="741" y="359"/>
                    <a:pt x="741" y="348"/>
                    <a:pt x="740" y="336"/>
                  </a:cubicBezTo>
                  <a:cubicBezTo>
                    <a:pt x="738" y="324"/>
                    <a:pt x="730" y="316"/>
                    <a:pt x="718" y="316"/>
                  </a:cubicBezTo>
                  <a:cubicBezTo>
                    <a:pt x="679" y="316"/>
                    <a:pt x="679" y="316"/>
                    <a:pt x="679" y="316"/>
                  </a:cubicBezTo>
                  <a:cubicBezTo>
                    <a:pt x="669" y="316"/>
                    <a:pt x="662" y="310"/>
                    <a:pt x="659" y="300"/>
                  </a:cubicBezTo>
                  <a:cubicBezTo>
                    <a:pt x="657" y="295"/>
                    <a:pt x="657" y="293"/>
                    <a:pt x="656" y="288"/>
                  </a:cubicBezTo>
                  <a:cubicBezTo>
                    <a:pt x="653" y="278"/>
                    <a:pt x="657" y="269"/>
                    <a:pt x="666" y="264"/>
                  </a:cubicBezTo>
                  <a:cubicBezTo>
                    <a:pt x="699" y="245"/>
                    <a:pt x="699" y="245"/>
                    <a:pt x="699" y="245"/>
                  </a:cubicBezTo>
                  <a:cubicBezTo>
                    <a:pt x="709" y="239"/>
                    <a:pt x="712" y="227"/>
                    <a:pt x="708" y="217"/>
                  </a:cubicBezTo>
                  <a:cubicBezTo>
                    <a:pt x="698" y="196"/>
                    <a:pt x="687" y="175"/>
                    <a:pt x="673" y="157"/>
                  </a:cubicBezTo>
                  <a:cubicBezTo>
                    <a:pt x="666" y="147"/>
                    <a:pt x="654" y="145"/>
                    <a:pt x="644" y="151"/>
                  </a:cubicBezTo>
                  <a:cubicBezTo>
                    <a:pt x="611" y="170"/>
                    <a:pt x="611" y="170"/>
                    <a:pt x="611" y="170"/>
                  </a:cubicBezTo>
                  <a:cubicBezTo>
                    <a:pt x="602" y="174"/>
                    <a:pt x="592" y="172"/>
                    <a:pt x="585" y="165"/>
                  </a:cubicBezTo>
                  <a:cubicBezTo>
                    <a:pt x="582" y="162"/>
                    <a:pt x="579" y="159"/>
                    <a:pt x="576" y="157"/>
                  </a:cubicBezTo>
                  <a:cubicBezTo>
                    <a:pt x="569" y="149"/>
                    <a:pt x="567" y="139"/>
                    <a:pt x="572" y="131"/>
                  </a:cubicBezTo>
                  <a:cubicBezTo>
                    <a:pt x="591" y="97"/>
                    <a:pt x="591" y="97"/>
                    <a:pt x="591" y="97"/>
                  </a:cubicBezTo>
                  <a:cubicBezTo>
                    <a:pt x="596" y="87"/>
                    <a:pt x="593" y="74"/>
                    <a:pt x="585" y="68"/>
                  </a:cubicBezTo>
                  <a:cubicBezTo>
                    <a:pt x="566" y="55"/>
                    <a:pt x="546" y="43"/>
                    <a:pt x="524" y="34"/>
                  </a:cubicBezTo>
                  <a:cubicBezTo>
                    <a:pt x="514" y="29"/>
                    <a:pt x="502" y="32"/>
                    <a:pt x="497" y="42"/>
                  </a:cubicBezTo>
                  <a:cubicBezTo>
                    <a:pt x="478" y="76"/>
                    <a:pt x="478" y="76"/>
                    <a:pt x="478" y="76"/>
                  </a:cubicBezTo>
                  <a:cubicBezTo>
                    <a:pt x="473" y="84"/>
                    <a:pt x="463" y="89"/>
                    <a:pt x="453" y="86"/>
                  </a:cubicBezTo>
                  <a:cubicBezTo>
                    <a:pt x="449" y="84"/>
                    <a:pt x="446" y="84"/>
                    <a:pt x="442" y="83"/>
                  </a:cubicBezTo>
                  <a:cubicBezTo>
                    <a:pt x="433" y="81"/>
                    <a:pt x="426" y="73"/>
                    <a:pt x="426" y="63"/>
                  </a:cubicBezTo>
                  <a:cubicBezTo>
                    <a:pt x="426" y="23"/>
                    <a:pt x="426" y="23"/>
                    <a:pt x="426" y="23"/>
                  </a:cubicBezTo>
                  <a:cubicBezTo>
                    <a:pt x="426" y="12"/>
                    <a:pt x="417" y="3"/>
                    <a:pt x="405" y="2"/>
                  </a:cubicBezTo>
                  <a:cubicBezTo>
                    <a:pt x="394" y="0"/>
                    <a:pt x="382" y="0"/>
                    <a:pt x="371" y="0"/>
                  </a:cubicBezTo>
                  <a:close/>
                  <a:moveTo>
                    <a:pt x="371" y="174"/>
                  </a:moveTo>
                  <a:cubicBezTo>
                    <a:pt x="479" y="174"/>
                    <a:pt x="567" y="262"/>
                    <a:pt x="567" y="371"/>
                  </a:cubicBezTo>
                  <a:cubicBezTo>
                    <a:pt x="567" y="479"/>
                    <a:pt x="479" y="568"/>
                    <a:pt x="371" y="568"/>
                  </a:cubicBezTo>
                  <a:cubicBezTo>
                    <a:pt x="262" y="568"/>
                    <a:pt x="174" y="479"/>
                    <a:pt x="174" y="371"/>
                  </a:cubicBezTo>
                  <a:cubicBezTo>
                    <a:pt x="174" y="262"/>
                    <a:pt x="262" y="174"/>
                    <a:pt x="371" y="174"/>
                  </a:cubicBezTo>
                  <a:close/>
                </a:path>
              </a:pathLst>
            </a:custGeom>
            <a:grpFill/>
            <a:ln>
              <a:noFill/>
            </a:ln>
            <a:effectLst/>
          </p:spPr>
          <p:txBody>
            <a:bodyPr vert="horz" wrap="square" lIns="51399" tIns="25700" rIns="51399" bIns="25700" numCol="1" rtlCol="0"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buClr>
                  <a:srgbClr val="CC9900"/>
                </a:buClr>
                <a:buFont typeface="Wingdings" pitchFamily="2" charset="2"/>
                <a:buChar char="n"/>
              </a:pP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14" name="Freeform 16"/>
            <p:cNvSpPr/>
            <p:nvPr/>
          </p:nvSpPr>
          <p:spPr bwMode="gray">
            <a:xfrm>
              <a:off x="5258270" y="2012365"/>
              <a:ext cx="64427" cy="23538"/>
            </a:xfrm>
            <a:custGeom>
              <a:avLst/>
              <a:gdLst/>
              <a:ahLst/>
              <a:cxnLst>
                <a:cxn ang="0">
                  <a:pos x="0" y="0"/>
                </a:cxn>
                <a:cxn ang="0">
                  <a:pos x="0" y="153"/>
                </a:cxn>
                <a:cxn ang="0">
                  <a:pos x="29" y="200"/>
                </a:cxn>
                <a:cxn ang="0">
                  <a:pos x="551" y="200"/>
                </a:cxn>
                <a:cxn ang="0">
                  <a:pos x="580" y="153"/>
                </a:cxn>
                <a:cxn ang="0">
                  <a:pos x="580" y="1"/>
                </a:cxn>
                <a:cxn ang="0">
                  <a:pos x="0" y="0"/>
                </a:cxn>
              </a:cxnLst>
              <a:rect l="0" t="0" r="r" b="b"/>
              <a:pathLst>
                <a:path w="580" h="200">
                  <a:moveTo>
                    <a:pt x="0" y="0"/>
                  </a:moveTo>
                  <a:cubicBezTo>
                    <a:pt x="0" y="153"/>
                    <a:pt x="0" y="153"/>
                    <a:pt x="0" y="153"/>
                  </a:cubicBezTo>
                  <a:cubicBezTo>
                    <a:pt x="0" y="179"/>
                    <a:pt x="13" y="200"/>
                    <a:pt x="29" y="200"/>
                  </a:cubicBezTo>
                  <a:cubicBezTo>
                    <a:pt x="551" y="200"/>
                    <a:pt x="551" y="200"/>
                    <a:pt x="551" y="200"/>
                  </a:cubicBezTo>
                  <a:cubicBezTo>
                    <a:pt x="567" y="200"/>
                    <a:pt x="580" y="179"/>
                    <a:pt x="580" y="153"/>
                  </a:cubicBezTo>
                  <a:cubicBezTo>
                    <a:pt x="580" y="1"/>
                    <a:pt x="580" y="1"/>
                    <a:pt x="580" y="1"/>
                  </a:cubicBezTo>
                  <a:cubicBezTo>
                    <a:pt x="387" y="1"/>
                    <a:pt x="193" y="1"/>
                    <a:pt x="0" y="0"/>
                  </a:cubicBezTo>
                  <a:close/>
                </a:path>
              </a:pathLst>
            </a:custGeom>
            <a:grpFill/>
            <a:ln>
              <a:noFill/>
            </a:ln>
            <a:effectLst/>
          </p:spPr>
          <p:txBody>
            <a:bodyPr vert="horz" wrap="square" lIns="51399" tIns="25700" rIns="51399" bIns="25700" numCol="1" rtlCol="0"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buClr>
                  <a:srgbClr val="CC9900"/>
                </a:buClr>
                <a:buFont typeface="Wingdings" pitchFamily="2" charset="2"/>
                <a:buChar char="n"/>
              </a:pP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15" name="Freeform 17"/>
            <p:cNvSpPr/>
            <p:nvPr/>
          </p:nvSpPr>
          <p:spPr bwMode="gray">
            <a:xfrm>
              <a:off x="5238043" y="2030715"/>
              <a:ext cx="104882" cy="12766"/>
            </a:xfrm>
            <a:custGeom>
              <a:avLst/>
              <a:gdLst/>
              <a:ahLst/>
              <a:cxnLst>
                <a:cxn ang="0">
                  <a:pos x="64" y="0"/>
                </a:cxn>
                <a:cxn ang="0">
                  <a:pos x="0" y="53"/>
                </a:cxn>
                <a:cxn ang="0">
                  <a:pos x="64" y="106"/>
                </a:cxn>
                <a:cxn ang="0">
                  <a:pos x="884" y="106"/>
                </a:cxn>
                <a:cxn ang="0">
                  <a:pos x="948" y="53"/>
                </a:cxn>
                <a:cxn ang="0">
                  <a:pos x="884" y="0"/>
                </a:cxn>
                <a:cxn ang="0">
                  <a:pos x="64" y="0"/>
                </a:cxn>
              </a:cxnLst>
              <a:rect l="0" t="0" r="r" b="b"/>
              <a:pathLst>
                <a:path w="947" h="105">
                  <a:moveTo>
                    <a:pt x="64" y="0"/>
                  </a:moveTo>
                  <a:cubicBezTo>
                    <a:pt x="29" y="0"/>
                    <a:pt x="0" y="24"/>
                    <a:pt x="0" y="53"/>
                  </a:cubicBezTo>
                  <a:cubicBezTo>
                    <a:pt x="0" y="82"/>
                    <a:pt x="29" y="106"/>
                    <a:pt x="64" y="106"/>
                  </a:cubicBezTo>
                  <a:cubicBezTo>
                    <a:pt x="884" y="106"/>
                    <a:pt x="884" y="106"/>
                    <a:pt x="884" y="106"/>
                  </a:cubicBezTo>
                  <a:cubicBezTo>
                    <a:pt x="920" y="106"/>
                    <a:pt x="948" y="82"/>
                    <a:pt x="948" y="53"/>
                  </a:cubicBezTo>
                  <a:cubicBezTo>
                    <a:pt x="948" y="24"/>
                    <a:pt x="920" y="0"/>
                    <a:pt x="884" y="0"/>
                  </a:cubicBezTo>
                  <a:lnTo>
                    <a:pt x="64" y="0"/>
                  </a:lnTo>
                  <a:close/>
                </a:path>
              </a:pathLst>
            </a:custGeom>
            <a:grpFill/>
            <a:ln>
              <a:noFill/>
            </a:ln>
            <a:effectLst/>
          </p:spPr>
          <p:txBody>
            <a:bodyPr vert="horz" wrap="square" lIns="51399" tIns="25700" rIns="51399" bIns="25700" numCol="1" rtlCol="0"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buClr>
                  <a:srgbClr val="CC9900"/>
                </a:buClr>
                <a:buFont typeface="Wingdings" pitchFamily="2" charset="2"/>
                <a:buChar char="n"/>
              </a:pP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16" name="Freeform 18"/>
            <p:cNvSpPr>
              <a:spLocks noEditPoints="1"/>
            </p:cNvSpPr>
            <p:nvPr/>
          </p:nvSpPr>
          <p:spPr bwMode="gray">
            <a:xfrm>
              <a:off x="5180359" y="1859572"/>
              <a:ext cx="220251" cy="149999"/>
            </a:xfrm>
            <a:custGeom>
              <a:avLst/>
              <a:gdLst/>
              <a:ahLst/>
              <a:cxnLst>
                <a:cxn ang="0">
                  <a:pos x="131" y="0"/>
                </a:cxn>
                <a:cxn ang="0">
                  <a:pos x="0" y="130"/>
                </a:cxn>
                <a:cxn ang="0">
                  <a:pos x="0" y="1138"/>
                </a:cxn>
                <a:cxn ang="0">
                  <a:pos x="131" y="1269"/>
                </a:cxn>
                <a:cxn ang="0">
                  <a:pos x="1853" y="1269"/>
                </a:cxn>
                <a:cxn ang="0">
                  <a:pos x="1984" y="1138"/>
                </a:cxn>
                <a:cxn ang="0">
                  <a:pos x="1984" y="130"/>
                </a:cxn>
                <a:cxn ang="0">
                  <a:pos x="1853" y="0"/>
                </a:cxn>
                <a:cxn ang="0">
                  <a:pos x="131" y="0"/>
                </a:cxn>
                <a:cxn ang="0">
                  <a:pos x="131" y="63"/>
                </a:cxn>
                <a:cxn ang="0">
                  <a:pos x="1853" y="63"/>
                </a:cxn>
                <a:cxn ang="0">
                  <a:pos x="1921" y="130"/>
                </a:cxn>
                <a:cxn ang="0">
                  <a:pos x="1921" y="1138"/>
                </a:cxn>
                <a:cxn ang="0">
                  <a:pos x="1853" y="1206"/>
                </a:cxn>
                <a:cxn ang="0">
                  <a:pos x="131" y="1206"/>
                </a:cxn>
                <a:cxn ang="0">
                  <a:pos x="64" y="1138"/>
                </a:cxn>
                <a:cxn ang="0">
                  <a:pos x="64" y="130"/>
                </a:cxn>
                <a:cxn ang="0">
                  <a:pos x="131" y="63"/>
                </a:cxn>
              </a:cxnLst>
              <a:rect l="0" t="0" r="r" b="b"/>
              <a:pathLst>
                <a:path w="1984" h="1269">
                  <a:moveTo>
                    <a:pt x="131" y="0"/>
                  </a:moveTo>
                  <a:cubicBezTo>
                    <a:pt x="59" y="0"/>
                    <a:pt x="0" y="58"/>
                    <a:pt x="0" y="130"/>
                  </a:cubicBezTo>
                  <a:cubicBezTo>
                    <a:pt x="0" y="1138"/>
                    <a:pt x="0" y="1138"/>
                    <a:pt x="0" y="1138"/>
                  </a:cubicBezTo>
                  <a:cubicBezTo>
                    <a:pt x="0" y="1210"/>
                    <a:pt x="59" y="1269"/>
                    <a:pt x="131" y="1269"/>
                  </a:cubicBezTo>
                  <a:cubicBezTo>
                    <a:pt x="1853" y="1269"/>
                    <a:pt x="1853" y="1269"/>
                    <a:pt x="1853" y="1269"/>
                  </a:cubicBezTo>
                  <a:cubicBezTo>
                    <a:pt x="1925" y="1269"/>
                    <a:pt x="1984" y="1210"/>
                    <a:pt x="1984" y="1138"/>
                  </a:cubicBezTo>
                  <a:cubicBezTo>
                    <a:pt x="1984" y="130"/>
                    <a:pt x="1984" y="130"/>
                    <a:pt x="1984" y="130"/>
                  </a:cubicBezTo>
                  <a:cubicBezTo>
                    <a:pt x="1984" y="58"/>
                    <a:pt x="1925" y="0"/>
                    <a:pt x="1853" y="0"/>
                  </a:cubicBezTo>
                  <a:cubicBezTo>
                    <a:pt x="131" y="0"/>
                    <a:pt x="131" y="0"/>
                    <a:pt x="131" y="0"/>
                  </a:cubicBezTo>
                  <a:close/>
                  <a:moveTo>
                    <a:pt x="131" y="63"/>
                  </a:moveTo>
                  <a:cubicBezTo>
                    <a:pt x="1853" y="63"/>
                    <a:pt x="1853" y="63"/>
                    <a:pt x="1853" y="63"/>
                  </a:cubicBezTo>
                  <a:cubicBezTo>
                    <a:pt x="1891" y="63"/>
                    <a:pt x="1921" y="93"/>
                    <a:pt x="1921" y="130"/>
                  </a:cubicBezTo>
                  <a:cubicBezTo>
                    <a:pt x="1921" y="1138"/>
                    <a:pt x="1921" y="1138"/>
                    <a:pt x="1921" y="1138"/>
                  </a:cubicBezTo>
                  <a:cubicBezTo>
                    <a:pt x="1921" y="1176"/>
                    <a:pt x="1891" y="1206"/>
                    <a:pt x="1853" y="1206"/>
                  </a:cubicBezTo>
                  <a:cubicBezTo>
                    <a:pt x="131" y="1206"/>
                    <a:pt x="131" y="1206"/>
                    <a:pt x="131" y="1206"/>
                  </a:cubicBezTo>
                  <a:cubicBezTo>
                    <a:pt x="93" y="1206"/>
                    <a:pt x="64" y="1176"/>
                    <a:pt x="64" y="1138"/>
                  </a:cubicBezTo>
                  <a:cubicBezTo>
                    <a:pt x="64" y="130"/>
                    <a:pt x="64" y="130"/>
                    <a:pt x="64" y="130"/>
                  </a:cubicBezTo>
                  <a:cubicBezTo>
                    <a:pt x="64" y="93"/>
                    <a:pt x="93" y="63"/>
                    <a:pt x="131" y="63"/>
                  </a:cubicBezTo>
                  <a:close/>
                </a:path>
              </a:pathLst>
            </a:custGeom>
            <a:grpFill/>
            <a:ln>
              <a:noFill/>
            </a:ln>
            <a:effectLst/>
          </p:spPr>
          <p:txBody>
            <a:bodyPr vert="horz" wrap="square" lIns="51399" tIns="25700" rIns="51399" bIns="25700" numCol="1" rtlCol="0"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buClr>
                  <a:srgbClr val="CC9900"/>
                </a:buClr>
                <a:buFont typeface="Wingdings" pitchFamily="2" charset="2"/>
                <a:buChar char="n"/>
              </a:pP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17" name="Freeform 19"/>
            <p:cNvSpPr/>
            <p:nvPr/>
          </p:nvSpPr>
          <p:spPr bwMode="gray">
            <a:xfrm>
              <a:off x="5236545" y="1885502"/>
              <a:ext cx="22850" cy="94149"/>
            </a:xfrm>
            <a:custGeom>
              <a:avLst/>
              <a:gdLst/>
              <a:ahLst/>
              <a:cxnLst>
                <a:cxn ang="0">
                  <a:pos x="32" y="0"/>
                </a:cxn>
                <a:cxn ang="0">
                  <a:pos x="0" y="32"/>
                </a:cxn>
                <a:cxn ang="0">
                  <a:pos x="0" y="765"/>
                </a:cxn>
                <a:cxn ang="0">
                  <a:pos x="32" y="797"/>
                </a:cxn>
                <a:cxn ang="0">
                  <a:pos x="175" y="797"/>
                </a:cxn>
                <a:cxn ang="0">
                  <a:pos x="206" y="765"/>
                </a:cxn>
                <a:cxn ang="0">
                  <a:pos x="206" y="32"/>
                </a:cxn>
                <a:cxn ang="0">
                  <a:pos x="175" y="0"/>
                </a:cxn>
                <a:cxn ang="0">
                  <a:pos x="32" y="0"/>
                </a:cxn>
              </a:cxnLst>
              <a:rect l="0" t="0" r="r" b="b"/>
              <a:pathLst>
                <a:path w="206" h="797">
                  <a:moveTo>
                    <a:pt x="32" y="0"/>
                  </a:moveTo>
                  <a:cubicBezTo>
                    <a:pt x="15" y="0"/>
                    <a:pt x="0" y="15"/>
                    <a:pt x="0" y="32"/>
                  </a:cubicBezTo>
                  <a:cubicBezTo>
                    <a:pt x="0" y="765"/>
                    <a:pt x="0" y="765"/>
                    <a:pt x="0" y="765"/>
                  </a:cubicBezTo>
                  <a:cubicBezTo>
                    <a:pt x="0" y="782"/>
                    <a:pt x="15" y="797"/>
                    <a:pt x="32" y="797"/>
                  </a:cubicBezTo>
                  <a:cubicBezTo>
                    <a:pt x="175" y="797"/>
                    <a:pt x="175" y="797"/>
                    <a:pt x="175" y="797"/>
                  </a:cubicBezTo>
                  <a:cubicBezTo>
                    <a:pt x="191" y="797"/>
                    <a:pt x="206" y="782"/>
                    <a:pt x="206" y="765"/>
                  </a:cubicBezTo>
                  <a:cubicBezTo>
                    <a:pt x="206" y="32"/>
                    <a:pt x="206" y="32"/>
                    <a:pt x="206" y="32"/>
                  </a:cubicBezTo>
                  <a:cubicBezTo>
                    <a:pt x="206" y="15"/>
                    <a:pt x="191" y="0"/>
                    <a:pt x="175" y="0"/>
                  </a:cubicBezTo>
                  <a:lnTo>
                    <a:pt x="32" y="0"/>
                  </a:lnTo>
                  <a:close/>
                </a:path>
              </a:pathLst>
            </a:custGeom>
            <a:grpFill/>
            <a:ln>
              <a:noFill/>
            </a:ln>
            <a:effectLst/>
          </p:spPr>
          <p:txBody>
            <a:bodyPr vert="horz" wrap="square" lIns="51399" tIns="25700" rIns="51399" bIns="25700" numCol="1" rtlCol="0"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buClr>
                  <a:srgbClr val="CC9900"/>
                </a:buClr>
                <a:buFont typeface="Wingdings" pitchFamily="2" charset="2"/>
                <a:buChar char="n"/>
              </a:pP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18" name="Freeform 20"/>
            <p:cNvSpPr/>
            <p:nvPr/>
          </p:nvSpPr>
          <p:spPr bwMode="gray">
            <a:xfrm>
              <a:off x="5266510" y="1893480"/>
              <a:ext cx="22850" cy="86170"/>
            </a:xfrm>
            <a:custGeom>
              <a:avLst/>
              <a:gdLst/>
              <a:ahLst/>
              <a:cxnLst>
                <a:cxn ang="0">
                  <a:pos x="32" y="0"/>
                </a:cxn>
                <a:cxn ang="0">
                  <a:pos x="0" y="32"/>
                </a:cxn>
                <a:cxn ang="0">
                  <a:pos x="0" y="699"/>
                </a:cxn>
                <a:cxn ang="0">
                  <a:pos x="32" y="731"/>
                </a:cxn>
                <a:cxn ang="0">
                  <a:pos x="175" y="731"/>
                </a:cxn>
                <a:cxn ang="0">
                  <a:pos x="207" y="699"/>
                </a:cxn>
                <a:cxn ang="0">
                  <a:pos x="207" y="32"/>
                </a:cxn>
                <a:cxn ang="0">
                  <a:pos x="175" y="0"/>
                </a:cxn>
                <a:cxn ang="0">
                  <a:pos x="32" y="0"/>
                </a:cxn>
              </a:cxnLst>
              <a:rect l="0" t="0" r="r" b="b"/>
              <a:pathLst>
                <a:path w="206" h="731">
                  <a:moveTo>
                    <a:pt x="32" y="0"/>
                  </a:moveTo>
                  <a:cubicBezTo>
                    <a:pt x="15" y="0"/>
                    <a:pt x="0" y="16"/>
                    <a:pt x="0" y="32"/>
                  </a:cubicBezTo>
                  <a:cubicBezTo>
                    <a:pt x="0" y="699"/>
                    <a:pt x="0" y="699"/>
                    <a:pt x="0" y="699"/>
                  </a:cubicBezTo>
                  <a:cubicBezTo>
                    <a:pt x="0" y="716"/>
                    <a:pt x="15" y="731"/>
                    <a:pt x="32" y="731"/>
                  </a:cubicBezTo>
                  <a:cubicBezTo>
                    <a:pt x="175" y="731"/>
                    <a:pt x="175" y="731"/>
                    <a:pt x="175" y="731"/>
                  </a:cubicBezTo>
                  <a:cubicBezTo>
                    <a:pt x="191" y="731"/>
                    <a:pt x="207" y="716"/>
                    <a:pt x="207" y="699"/>
                  </a:cubicBezTo>
                  <a:cubicBezTo>
                    <a:pt x="207" y="32"/>
                    <a:pt x="207" y="32"/>
                    <a:pt x="207" y="32"/>
                  </a:cubicBezTo>
                  <a:cubicBezTo>
                    <a:pt x="207" y="16"/>
                    <a:pt x="191" y="0"/>
                    <a:pt x="175" y="0"/>
                  </a:cubicBezTo>
                  <a:lnTo>
                    <a:pt x="32" y="0"/>
                  </a:lnTo>
                  <a:close/>
                </a:path>
              </a:pathLst>
            </a:custGeom>
            <a:grpFill/>
            <a:ln>
              <a:noFill/>
            </a:ln>
            <a:effectLst/>
          </p:spPr>
          <p:txBody>
            <a:bodyPr vert="horz" wrap="square" lIns="51399" tIns="25700" rIns="51399" bIns="25700" numCol="1" rtlCol="0"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buClr>
                  <a:srgbClr val="CC9900"/>
                </a:buClr>
                <a:buFont typeface="Wingdings" pitchFamily="2" charset="2"/>
                <a:buChar char="n"/>
              </a:pP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19" name="Freeform 21"/>
            <p:cNvSpPr/>
            <p:nvPr/>
          </p:nvSpPr>
          <p:spPr bwMode="gray">
            <a:xfrm>
              <a:off x="5296477" y="1883109"/>
              <a:ext cx="22850" cy="39893"/>
            </a:xfrm>
            <a:custGeom>
              <a:avLst/>
              <a:gdLst/>
              <a:ahLst/>
              <a:cxnLst>
                <a:cxn ang="0">
                  <a:pos x="32" y="0"/>
                </a:cxn>
                <a:cxn ang="0">
                  <a:pos x="0" y="32"/>
                </a:cxn>
                <a:cxn ang="0">
                  <a:pos x="0" y="338"/>
                </a:cxn>
                <a:cxn ang="0">
                  <a:pos x="94" y="240"/>
                </a:cxn>
                <a:cxn ang="0">
                  <a:pos x="105" y="232"/>
                </a:cxn>
                <a:cxn ang="0">
                  <a:pos x="118" y="223"/>
                </a:cxn>
                <a:cxn ang="0">
                  <a:pos x="126" y="219"/>
                </a:cxn>
                <a:cxn ang="0">
                  <a:pos x="130" y="216"/>
                </a:cxn>
                <a:cxn ang="0">
                  <a:pos x="134" y="214"/>
                </a:cxn>
                <a:cxn ang="0">
                  <a:pos x="146" y="207"/>
                </a:cxn>
                <a:cxn ang="0">
                  <a:pos x="147" y="206"/>
                </a:cxn>
                <a:cxn ang="0">
                  <a:pos x="161" y="199"/>
                </a:cxn>
                <a:cxn ang="0">
                  <a:pos x="207" y="180"/>
                </a:cxn>
                <a:cxn ang="0">
                  <a:pos x="207" y="32"/>
                </a:cxn>
                <a:cxn ang="0">
                  <a:pos x="175" y="0"/>
                </a:cxn>
                <a:cxn ang="0">
                  <a:pos x="32" y="0"/>
                </a:cxn>
              </a:cxnLst>
              <a:rect l="0" t="0" r="r" b="b"/>
              <a:pathLst>
                <a:path w="206" h="338">
                  <a:moveTo>
                    <a:pt x="32" y="0"/>
                  </a:moveTo>
                  <a:cubicBezTo>
                    <a:pt x="16" y="0"/>
                    <a:pt x="0" y="15"/>
                    <a:pt x="0" y="32"/>
                  </a:cubicBezTo>
                  <a:cubicBezTo>
                    <a:pt x="0" y="338"/>
                    <a:pt x="0" y="338"/>
                    <a:pt x="0" y="338"/>
                  </a:cubicBezTo>
                  <a:cubicBezTo>
                    <a:pt x="26" y="301"/>
                    <a:pt x="58" y="268"/>
                    <a:pt x="94" y="240"/>
                  </a:cubicBezTo>
                  <a:cubicBezTo>
                    <a:pt x="98" y="238"/>
                    <a:pt x="102" y="235"/>
                    <a:pt x="105" y="232"/>
                  </a:cubicBezTo>
                  <a:cubicBezTo>
                    <a:pt x="110" y="229"/>
                    <a:pt x="114" y="226"/>
                    <a:pt x="118" y="223"/>
                  </a:cubicBezTo>
                  <a:cubicBezTo>
                    <a:pt x="121" y="222"/>
                    <a:pt x="123" y="220"/>
                    <a:pt x="126" y="219"/>
                  </a:cubicBezTo>
                  <a:cubicBezTo>
                    <a:pt x="127" y="218"/>
                    <a:pt x="129" y="217"/>
                    <a:pt x="130" y="216"/>
                  </a:cubicBezTo>
                  <a:cubicBezTo>
                    <a:pt x="132" y="215"/>
                    <a:pt x="133" y="214"/>
                    <a:pt x="134" y="214"/>
                  </a:cubicBezTo>
                  <a:cubicBezTo>
                    <a:pt x="138" y="211"/>
                    <a:pt x="142" y="209"/>
                    <a:pt x="146" y="207"/>
                  </a:cubicBezTo>
                  <a:cubicBezTo>
                    <a:pt x="146" y="207"/>
                    <a:pt x="147" y="206"/>
                    <a:pt x="147" y="206"/>
                  </a:cubicBezTo>
                  <a:cubicBezTo>
                    <a:pt x="151" y="204"/>
                    <a:pt x="156" y="201"/>
                    <a:pt x="161" y="199"/>
                  </a:cubicBezTo>
                  <a:cubicBezTo>
                    <a:pt x="176" y="192"/>
                    <a:pt x="191" y="185"/>
                    <a:pt x="207" y="180"/>
                  </a:cubicBezTo>
                  <a:cubicBezTo>
                    <a:pt x="207" y="32"/>
                    <a:pt x="207" y="32"/>
                    <a:pt x="207" y="32"/>
                  </a:cubicBezTo>
                  <a:cubicBezTo>
                    <a:pt x="207" y="15"/>
                    <a:pt x="192" y="0"/>
                    <a:pt x="175" y="0"/>
                  </a:cubicBezTo>
                  <a:lnTo>
                    <a:pt x="32" y="0"/>
                  </a:lnTo>
                  <a:close/>
                </a:path>
              </a:pathLst>
            </a:custGeom>
            <a:grpFill/>
            <a:ln>
              <a:noFill/>
            </a:ln>
            <a:effectLst/>
          </p:spPr>
          <p:txBody>
            <a:bodyPr vert="horz" wrap="square" lIns="51399" tIns="25700" rIns="51399" bIns="25700" numCol="1" rtlCol="0"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buClr>
                  <a:srgbClr val="CC9900"/>
                </a:buClr>
                <a:buFont typeface="Wingdings" pitchFamily="2" charset="2"/>
                <a:buChar char="n"/>
              </a:pP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20" name="Freeform 22"/>
            <p:cNvSpPr/>
            <p:nvPr/>
          </p:nvSpPr>
          <p:spPr bwMode="gray">
            <a:xfrm>
              <a:off x="5206204" y="1917018"/>
              <a:ext cx="22850" cy="62633"/>
            </a:xfrm>
            <a:custGeom>
              <a:avLst/>
              <a:gdLst/>
              <a:ahLst/>
              <a:cxnLst>
                <a:cxn ang="0">
                  <a:pos x="32" y="0"/>
                </a:cxn>
                <a:cxn ang="0">
                  <a:pos x="0" y="32"/>
                </a:cxn>
                <a:cxn ang="0">
                  <a:pos x="0" y="498"/>
                </a:cxn>
                <a:cxn ang="0">
                  <a:pos x="32" y="530"/>
                </a:cxn>
                <a:cxn ang="0">
                  <a:pos x="175" y="530"/>
                </a:cxn>
                <a:cxn ang="0">
                  <a:pos x="206" y="498"/>
                </a:cxn>
                <a:cxn ang="0">
                  <a:pos x="206" y="32"/>
                </a:cxn>
                <a:cxn ang="0">
                  <a:pos x="175" y="0"/>
                </a:cxn>
                <a:cxn ang="0">
                  <a:pos x="32" y="0"/>
                </a:cxn>
              </a:cxnLst>
              <a:rect l="0" t="0" r="r" b="b"/>
              <a:pathLst>
                <a:path w="206" h="530">
                  <a:moveTo>
                    <a:pt x="32" y="0"/>
                  </a:moveTo>
                  <a:cubicBezTo>
                    <a:pt x="15" y="0"/>
                    <a:pt x="0" y="15"/>
                    <a:pt x="0" y="32"/>
                  </a:cubicBezTo>
                  <a:cubicBezTo>
                    <a:pt x="0" y="498"/>
                    <a:pt x="0" y="498"/>
                    <a:pt x="0" y="498"/>
                  </a:cubicBezTo>
                  <a:cubicBezTo>
                    <a:pt x="0" y="515"/>
                    <a:pt x="15" y="530"/>
                    <a:pt x="32" y="530"/>
                  </a:cubicBezTo>
                  <a:cubicBezTo>
                    <a:pt x="175" y="530"/>
                    <a:pt x="175" y="530"/>
                    <a:pt x="175" y="530"/>
                  </a:cubicBezTo>
                  <a:cubicBezTo>
                    <a:pt x="191" y="530"/>
                    <a:pt x="206" y="515"/>
                    <a:pt x="206" y="498"/>
                  </a:cubicBezTo>
                  <a:cubicBezTo>
                    <a:pt x="206" y="32"/>
                    <a:pt x="206" y="32"/>
                    <a:pt x="206" y="32"/>
                  </a:cubicBezTo>
                  <a:cubicBezTo>
                    <a:pt x="206" y="15"/>
                    <a:pt x="191" y="0"/>
                    <a:pt x="175" y="0"/>
                  </a:cubicBezTo>
                  <a:lnTo>
                    <a:pt x="32" y="0"/>
                  </a:lnTo>
                  <a:close/>
                </a:path>
              </a:pathLst>
            </a:custGeom>
            <a:grpFill/>
            <a:ln>
              <a:noFill/>
            </a:ln>
            <a:effectLst/>
          </p:spPr>
          <p:txBody>
            <a:bodyPr vert="horz" wrap="square" lIns="51399" tIns="25700" rIns="51399" bIns="25700" numCol="1" rtlCol="0"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buClr>
                  <a:srgbClr val="CC9900"/>
                </a:buClr>
                <a:buFont typeface="Wingdings" pitchFamily="2" charset="2"/>
                <a:buChar char="n"/>
              </a:pP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721" name="Freeform 23"/>
            <p:cNvSpPr/>
            <p:nvPr/>
          </p:nvSpPr>
          <p:spPr bwMode="gray">
            <a:xfrm>
              <a:off x="5327192" y="1875928"/>
              <a:ext cx="22850" cy="29521"/>
            </a:xfrm>
            <a:custGeom>
              <a:avLst/>
              <a:gdLst/>
              <a:ahLst/>
              <a:cxnLst>
                <a:cxn ang="0">
                  <a:pos x="32" y="0"/>
                </a:cxn>
                <a:cxn ang="0">
                  <a:pos x="0" y="32"/>
                </a:cxn>
                <a:cxn ang="0">
                  <a:pos x="0" y="226"/>
                </a:cxn>
                <a:cxn ang="0">
                  <a:pos x="55" y="222"/>
                </a:cxn>
                <a:cxn ang="0">
                  <a:pos x="68" y="222"/>
                </a:cxn>
                <a:cxn ang="0">
                  <a:pos x="206" y="251"/>
                </a:cxn>
                <a:cxn ang="0">
                  <a:pos x="206" y="32"/>
                </a:cxn>
                <a:cxn ang="0">
                  <a:pos x="175" y="0"/>
                </a:cxn>
                <a:cxn ang="0">
                  <a:pos x="32" y="0"/>
                </a:cxn>
              </a:cxnLst>
              <a:rect l="0" t="0" r="r" b="b"/>
              <a:pathLst>
                <a:path w="206" h="251">
                  <a:moveTo>
                    <a:pt x="32" y="0"/>
                  </a:moveTo>
                  <a:cubicBezTo>
                    <a:pt x="15" y="0"/>
                    <a:pt x="0" y="15"/>
                    <a:pt x="0" y="32"/>
                  </a:cubicBezTo>
                  <a:cubicBezTo>
                    <a:pt x="0" y="226"/>
                    <a:pt x="0" y="226"/>
                    <a:pt x="0" y="226"/>
                  </a:cubicBezTo>
                  <a:cubicBezTo>
                    <a:pt x="18" y="223"/>
                    <a:pt x="37" y="222"/>
                    <a:pt x="55" y="222"/>
                  </a:cubicBezTo>
                  <a:cubicBezTo>
                    <a:pt x="59" y="222"/>
                    <a:pt x="63" y="222"/>
                    <a:pt x="68" y="222"/>
                  </a:cubicBezTo>
                  <a:cubicBezTo>
                    <a:pt x="115" y="223"/>
                    <a:pt x="163" y="233"/>
                    <a:pt x="206" y="251"/>
                  </a:cubicBezTo>
                  <a:cubicBezTo>
                    <a:pt x="206" y="32"/>
                    <a:pt x="206" y="32"/>
                    <a:pt x="206" y="32"/>
                  </a:cubicBezTo>
                  <a:cubicBezTo>
                    <a:pt x="206" y="15"/>
                    <a:pt x="191" y="0"/>
                    <a:pt x="175" y="0"/>
                  </a:cubicBezTo>
                  <a:cubicBezTo>
                    <a:pt x="32" y="0"/>
                    <a:pt x="32" y="0"/>
                    <a:pt x="32" y="0"/>
                  </a:cubicBezTo>
                  <a:close/>
                </a:path>
              </a:pathLst>
            </a:custGeom>
            <a:grpFill/>
            <a:ln>
              <a:noFill/>
            </a:ln>
            <a:effectLst/>
          </p:spPr>
          <p:txBody>
            <a:bodyPr vert="horz" wrap="square" lIns="51399" tIns="25700" rIns="51399" bIns="25700" numCol="1" rtlCol="0"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buClr>
                  <a:srgbClr val="CC9900"/>
                </a:buClr>
                <a:buFont typeface="Wingdings" pitchFamily="2" charset="2"/>
                <a:buChar char="n"/>
              </a:pP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grpSp>
      <p:sp>
        <p:nvSpPr>
          <p:cNvPr id="562" name="453896541"/>
          <p:cNvSpPr txBox="1">
            <a:spLocks noChangeArrowheads="1"/>
          </p:cNvSpPr>
          <p:nvPr/>
        </p:nvSpPr>
        <p:spPr bwMode="gray">
          <a:xfrm>
            <a:off x="5169958" y="1854172"/>
            <a:ext cx="1418241" cy="167808"/>
          </a:xfrm>
          <a:prstGeom prst="rect">
            <a:avLst/>
          </a:prstGeom>
          <a:noFill/>
          <a:ln w="9525">
            <a:noFill/>
            <a:miter lim="800000"/>
          </a:ln>
        </p:spPr>
        <p:txBody>
          <a:bodyPr wrap="square" lIns="0" tIns="0" rIns="0" bIns="0" anchor="ct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1218712" fontAlgn="ctr">
              <a:buSzTx/>
            </a:pPr>
            <a:r>
              <a:rPr lang="en-US" sz="1100" dirty="0">
                <a:latin typeface="Huawei Sans" panose="020C0503030203020204" pitchFamily="34" charset="0"/>
              </a:rPr>
              <a:t>Self-service portal</a:t>
            </a:r>
            <a:endParaRPr lang="en-US" altLang="zh-CN" sz="1100" dirty="0">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563" name="Freeform 14"/>
          <p:cNvSpPr>
            <a:spLocks noEditPoints="1"/>
          </p:cNvSpPr>
          <p:nvPr/>
        </p:nvSpPr>
        <p:spPr bwMode="gray">
          <a:xfrm>
            <a:off x="6871132" y="1366500"/>
            <a:ext cx="334380" cy="281971"/>
          </a:xfrm>
          <a:custGeom>
            <a:avLst/>
            <a:gdLst/>
            <a:ahLst/>
            <a:cxnLst>
              <a:cxn ang="0">
                <a:pos x="398" y="176"/>
              </a:cxn>
              <a:cxn ang="0">
                <a:pos x="174" y="400"/>
              </a:cxn>
              <a:cxn ang="0">
                <a:pos x="154" y="176"/>
              </a:cxn>
              <a:cxn ang="0">
                <a:pos x="422" y="200"/>
              </a:cxn>
              <a:cxn ang="0">
                <a:pos x="442" y="424"/>
              </a:cxn>
              <a:cxn ang="0">
                <a:pos x="210" y="442"/>
              </a:cxn>
              <a:cxn ang="0">
                <a:pos x="386" y="418"/>
              </a:cxn>
              <a:cxn ang="0">
                <a:pos x="416" y="380"/>
              </a:cxn>
              <a:cxn ang="0">
                <a:pos x="352" y="18"/>
              </a:cxn>
              <a:cxn ang="0">
                <a:pos x="446" y="110"/>
              </a:cxn>
              <a:cxn ang="0">
                <a:pos x="524" y="134"/>
              </a:cxn>
              <a:cxn ang="0">
                <a:pos x="580" y="208"/>
              </a:cxn>
              <a:cxn ang="0">
                <a:pos x="572" y="310"/>
              </a:cxn>
              <a:cxn ang="0">
                <a:pos x="502" y="264"/>
              </a:cxn>
              <a:cxn ang="0">
                <a:pos x="472" y="226"/>
              </a:cxn>
              <a:cxn ang="0">
                <a:pos x="454" y="198"/>
              </a:cxn>
              <a:cxn ang="0">
                <a:pos x="416" y="176"/>
              </a:cxn>
              <a:cxn ang="0">
                <a:pos x="392" y="140"/>
              </a:cxn>
              <a:cxn ang="0">
                <a:pos x="152" y="144"/>
              </a:cxn>
              <a:cxn ang="0">
                <a:pos x="136" y="380"/>
              </a:cxn>
              <a:cxn ang="0">
                <a:pos x="50" y="370"/>
              </a:cxn>
              <a:cxn ang="0">
                <a:pos x="0" y="274"/>
              </a:cxn>
              <a:cxn ang="0">
                <a:pos x="76" y="164"/>
              </a:cxn>
              <a:cxn ang="0">
                <a:pos x="124" y="82"/>
              </a:cxn>
              <a:cxn ang="0">
                <a:pos x="210" y="12"/>
              </a:cxn>
              <a:cxn ang="0">
                <a:pos x="464" y="244"/>
              </a:cxn>
              <a:cxn ang="0">
                <a:pos x="484" y="468"/>
              </a:cxn>
              <a:cxn ang="0">
                <a:pos x="252" y="486"/>
              </a:cxn>
              <a:cxn ang="0">
                <a:pos x="428" y="462"/>
              </a:cxn>
              <a:cxn ang="0">
                <a:pos x="460" y="424"/>
              </a:cxn>
              <a:cxn ang="0">
                <a:pos x="182" y="306"/>
              </a:cxn>
              <a:cxn ang="0">
                <a:pos x="200" y="244"/>
              </a:cxn>
              <a:cxn ang="0">
                <a:pos x="250" y="256"/>
              </a:cxn>
              <a:cxn ang="0">
                <a:pos x="272" y="248"/>
              </a:cxn>
              <a:cxn ang="0">
                <a:pos x="278" y="300"/>
              </a:cxn>
              <a:cxn ang="0">
                <a:pos x="250" y="300"/>
              </a:cxn>
              <a:cxn ang="0">
                <a:pos x="250" y="284"/>
              </a:cxn>
              <a:cxn ang="0">
                <a:pos x="268" y="292"/>
              </a:cxn>
              <a:cxn ang="0">
                <a:pos x="268" y="264"/>
              </a:cxn>
              <a:cxn ang="0">
                <a:pos x="250" y="268"/>
              </a:cxn>
              <a:cxn ang="0">
                <a:pos x="304" y="252"/>
              </a:cxn>
              <a:cxn ang="0">
                <a:pos x="330" y="254"/>
              </a:cxn>
              <a:cxn ang="0">
                <a:pos x="330" y="300"/>
              </a:cxn>
              <a:cxn ang="0">
                <a:pos x="302" y="328"/>
              </a:cxn>
              <a:cxn ang="0">
                <a:pos x="306" y="290"/>
              </a:cxn>
              <a:cxn ang="0">
                <a:pos x="320" y="292"/>
              </a:cxn>
              <a:cxn ang="0">
                <a:pos x="318" y="260"/>
              </a:cxn>
              <a:cxn ang="0">
                <a:pos x="302" y="276"/>
              </a:cxn>
              <a:cxn ang="0">
                <a:pos x="358" y="296"/>
              </a:cxn>
              <a:cxn ang="0">
                <a:pos x="370" y="290"/>
              </a:cxn>
              <a:cxn ang="0">
                <a:pos x="346" y="278"/>
              </a:cxn>
              <a:cxn ang="0">
                <a:pos x="352" y="248"/>
              </a:cxn>
              <a:cxn ang="0">
                <a:pos x="382" y="262"/>
              </a:cxn>
              <a:cxn ang="0">
                <a:pos x="354" y="260"/>
              </a:cxn>
              <a:cxn ang="0">
                <a:pos x="374" y="274"/>
              </a:cxn>
              <a:cxn ang="0">
                <a:pos x="378" y="302"/>
              </a:cxn>
              <a:cxn ang="0">
                <a:pos x="346" y="304"/>
              </a:cxn>
            </a:cxnLst>
            <a:rect l="0" t="0" r="r" b="b"/>
            <a:pathLst>
              <a:path w="586" h="488">
                <a:moveTo>
                  <a:pt x="174" y="154"/>
                </a:moveTo>
                <a:lnTo>
                  <a:pt x="378" y="154"/>
                </a:lnTo>
                <a:lnTo>
                  <a:pt x="378" y="154"/>
                </a:lnTo>
                <a:lnTo>
                  <a:pt x="386" y="156"/>
                </a:lnTo>
                <a:lnTo>
                  <a:pt x="392" y="160"/>
                </a:lnTo>
                <a:lnTo>
                  <a:pt x="396" y="168"/>
                </a:lnTo>
                <a:lnTo>
                  <a:pt x="398" y="176"/>
                </a:lnTo>
                <a:lnTo>
                  <a:pt x="398" y="380"/>
                </a:lnTo>
                <a:lnTo>
                  <a:pt x="398" y="380"/>
                </a:lnTo>
                <a:lnTo>
                  <a:pt x="396" y="388"/>
                </a:lnTo>
                <a:lnTo>
                  <a:pt x="392" y="394"/>
                </a:lnTo>
                <a:lnTo>
                  <a:pt x="386" y="398"/>
                </a:lnTo>
                <a:lnTo>
                  <a:pt x="378" y="400"/>
                </a:lnTo>
                <a:lnTo>
                  <a:pt x="174" y="400"/>
                </a:lnTo>
                <a:lnTo>
                  <a:pt x="174" y="400"/>
                </a:lnTo>
                <a:lnTo>
                  <a:pt x="166" y="398"/>
                </a:lnTo>
                <a:lnTo>
                  <a:pt x="160" y="394"/>
                </a:lnTo>
                <a:lnTo>
                  <a:pt x="156" y="388"/>
                </a:lnTo>
                <a:lnTo>
                  <a:pt x="154" y="380"/>
                </a:lnTo>
                <a:lnTo>
                  <a:pt x="154" y="176"/>
                </a:lnTo>
                <a:lnTo>
                  <a:pt x="154" y="176"/>
                </a:lnTo>
                <a:lnTo>
                  <a:pt x="156" y="168"/>
                </a:lnTo>
                <a:lnTo>
                  <a:pt x="160" y="160"/>
                </a:lnTo>
                <a:lnTo>
                  <a:pt x="166" y="156"/>
                </a:lnTo>
                <a:lnTo>
                  <a:pt x="174" y="154"/>
                </a:lnTo>
                <a:lnTo>
                  <a:pt x="174" y="154"/>
                </a:lnTo>
                <a:close/>
                <a:moveTo>
                  <a:pt x="416" y="200"/>
                </a:moveTo>
                <a:lnTo>
                  <a:pt x="422" y="200"/>
                </a:lnTo>
                <a:lnTo>
                  <a:pt x="422" y="200"/>
                </a:lnTo>
                <a:lnTo>
                  <a:pt x="430" y="200"/>
                </a:lnTo>
                <a:lnTo>
                  <a:pt x="436" y="206"/>
                </a:lnTo>
                <a:lnTo>
                  <a:pt x="440" y="212"/>
                </a:lnTo>
                <a:lnTo>
                  <a:pt x="442" y="220"/>
                </a:lnTo>
                <a:lnTo>
                  <a:pt x="442" y="424"/>
                </a:lnTo>
                <a:lnTo>
                  <a:pt x="442" y="424"/>
                </a:lnTo>
                <a:lnTo>
                  <a:pt x="440" y="432"/>
                </a:lnTo>
                <a:lnTo>
                  <a:pt x="436" y="438"/>
                </a:lnTo>
                <a:lnTo>
                  <a:pt x="430" y="442"/>
                </a:lnTo>
                <a:lnTo>
                  <a:pt x="422" y="444"/>
                </a:lnTo>
                <a:lnTo>
                  <a:pt x="218" y="444"/>
                </a:lnTo>
                <a:lnTo>
                  <a:pt x="218" y="444"/>
                </a:lnTo>
                <a:lnTo>
                  <a:pt x="210" y="442"/>
                </a:lnTo>
                <a:lnTo>
                  <a:pt x="202" y="438"/>
                </a:lnTo>
                <a:lnTo>
                  <a:pt x="198" y="432"/>
                </a:lnTo>
                <a:lnTo>
                  <a:pt x="196" y="424"/>
                </a:lnTo>
                <a:lnTo>
                  <a:pt x="196" y="418"/>
                </a:lnTo>
                <a:lnTo>
                  <a:pt x="378" y="418"/>
                </a:lnTo>
                <a:lnTo>
                  <a:pt x="378" y="418"/>
                </a:lnTo>
                <a:lnTo>
                  <a:pt x="386" y="418"/>
                </a:lnTo>
                <a:lnTo>
                  <a:pt x="392" y="414"/>
                </a:lnTo>
                <a:lnTo>
                  <a:pt x="400" y="412"/>
                </a:lnTo>
                <a:lnTo>
                  <a:pt x="406" y="406"/>
                </a:lnTo>
                <a:lnTo>
                  <a:pt x="410" y="400"/>
                </a:lnTo>
                <a:lnTo>
                  <a:pt x="414" y="394"/>
                </a:lnTo>
                <a:lnTo>
                  <a:pt x="416" y="388"/>
                </a:lnTo>
                <a:lnTo>
                  <a:pt x="416" y="380"/>
                </a:lnTo>
                <a:lnTo>
                  <a:pt x="416" y="200"/>
                </a:lnTo>
                <a:lnTo>
                  <a:pt x="416" y="200"/>
                </a:lnTo>
                <a:close/>
                <a:moveTo>
                  <a:pt x="274" y="0"/>
                </a:moveTo>
                <a:lnTo>
                  <a:pt x="274" y="0"/>
                </a:lnTo>
                <a:lnTo>
                  <a:pt x="302" y="2"/>
                </a:lnTo>
                <a:lnTo>
                  <a:pt x="328" y="8"/>
                </a:lnTo>
                <a:lnTo>
                  <a:pt x="352" y="18"/>
                </a:lnTo>
                <a:lnTo>
                  <a:pt x="376" y="30"/>
                </a:lnTo>
                <a:lnTo>
                  <a:pt x="396" y="46"/>
                </a:lnTo>
                <a:lnTo>
                  <a:pt x="414" y="66"/>
                </a:lnTo>
                <a:lnTo>
                  <a:pt x="428" y="88"/>
                </a:lnTo>
                <a:lnTo>
                  <a:pt x="440" y="110"/>
                </a:lnTo>
                <a:lnTo>
                  <a:pt x="440" y="110"/>
                </a:lnTo>
                <a:lnTo>
                  <a:pt x="446" y="110"/>
                </a:lnTo>
                <a:lnTo>
                  <a:pt x="446" y="110"/>
                </a:lnTo>
                <a:lnTo>
                  <a:pt x="462" y="112"/>
                </a:lnTo>
                <a:lnTo>
                  <a:pt x="474" y="114"/>
                </a:lnTo>
                <a:lnTo>
                  <a:pt x="488" y="116"/>
                </a:lnTo>
                <a:lnTo>
                  <a:pt x="502" y="122"/>
                </a:lnTo>
                <a:lnTo>
                  <a:pt x="514" y="128"/>
                </a:lnTo>
                <a:lnTo>
                  <a:pt x="524" y="134"/>
                </a:lnTo>
                <a:lnTo>
                  <a:pt x="536" y="142"/>
                </a:lnTo>
                <a:lnTo>
                  <a:pt x="546" y="152"/>
                </a:lnTo>
                <a:lnTo>
                  <a:pt x="554" y="162"/>
                </a:lnTo>
                <a:lnTo>
                  <a:pt x="562" y="172"/>
                </a:lnTo>
                <a:lnTo>
                  <a:pt x="570" y="184"/>
                </a:lnTo>
                <a:lnTo>
                  <a:pt x="576" y="196"/>
                </a:lnTo>
                <a:lnTo>
                  <a:pt x="580" y="208"/>
                </a:lnTo>
                <a:lnTo>
                  <a:pt x="584" y="222"/>
                </a:lnTo>
                <a:lnTo>
                  <a:pt x="586" y="236"/>
                </a:lnTo>
                <a:lnTo>
                  <a:pt x="586" y="250"/>
                </a:lnTo>
                <a:lnTo>
                  <a:pt x="586" y="250"/>
                </a:lnTo>
                <a:lnTo>
                  <a:pt x="584" y="272"/>
                </a:lnTo>
                <a:lnTo>
                  <a:pt x="580" y="292"/>
                </a:lnTo>
                <a:lnTo>
                  <a:pt x="572" y="310"/>
                </a:lnTo>
                <a:lnTo>
                  <a:pt x="562" y="328"/>
                </a:lnTo>
                <a:lnTo>
                  <a:pt x="550" y="342"/>
                </a:lnTo>
                <a:lnTo>
                  <a:pt x="536" y="356"/>
                </a:lnTo>
                <a:lnTo>
                  <a:pt x="520" y="368"/>
                </a:lnTo>
                <a:lnTo>
                  <a:pt x="502" y="378"/>
                </a:lnTo>
                <a:lnTo>
                  <a:pt x="502" y="264"/>
                </a:lnTo>
                <a:lnTo>
                  <a:pt x="502" y="264"/>
                </a:lnTo>
                <a:lnTo>
                  <a:pt x="502" y="256"/>
                </a:lnTo>
                <a:lnTo>
                  <a:pt x="500" y="250"/>
                </a:lnTo>
                <a:lnTo>
                  <a:pt x="496" y="242"/>
                </a:lnTo>
                <a:lnTo>
                  <a:pt x="492" y="236"/>
                </a:lnTo>
                <a:lnTo>
                  <a:pt x="486" y="232"/>
                </a:lnTo>
                <a:lnTo>
                  <a:pt x="480" y="228"/>
                </a:lnTo>
                <a:lnTo>
                  <a:pt x="472" y="226"/>
                </a:lnTo>
                <a:lnTo>
                  <a:pt x="464" y="226"/>
                </a:lnTo>
                <a:lnTo>
                  <a:pt x="460" y="226"/>
                </a:lnTo>
                <a:lnTo>
                  <a:pt x="460" y="220"/>
                </a:lnTo>
                <a:lnTo>
                  <a:pt x="460" y="220"/>
                </a:lnTo>
                <a:lnTo>
                  <a:pt x="458" y="212"/>
                </a:lnTo>
                <a:lnTo>
                  <a:pt x="456" y="204"/>
                </a:lnTo>
                <a:lnTo>
                  <a:pt x="454" y="198"/>
                </a:lnTo>
                <a:lnTo>
                  <a:pt x="448" y="192"/>
                </a:lnTo>
                <a:lnTo>
                  <a:pt x="442" y="188"/>
                </a:lnTo>
                <a:lnTo>
                  <a:pt x="436" y="184"/>
                </a:lnTo>
                <a:lnTo>
                  <a:pt x="428" y="182"/>
                </a:lnTo>
                <a:lnTo>
                  <a:pt x="422" y="182"/>
                </a:lnTo>
                <a:lnTo>
                  <a:pt x="416" y="182"/>
                </a:lnTo>
                <a:lnTo>
                  <a:pt x="416" y="176"/>
                </a:lnTo>
                <a:lnTo>
                  <a:pt x="416" y="176"/>
                </a:lnTo>
                <a:lnTo>
                  <a:pt x="416" y="168"/>
                </a:lnTo>
                <a:lnTo>
                  <a:pt x="414" y="160"/>
                </a:lnTo>
                <a:lnTo>
                  <a:pt x="410" y="154"/>
                </a:lnTo>
                <a:lnTo>
                  <a:pt x="406" y="148"/>
                </a:lnTo>
                <a:lnTo>
                  <a:pt x="400" y="144"/>
                </a:lnTo>
                <a:lnTo>
                  <a:pt x="392" y="140"/>
                </a:lnTo>
                <a:lnTo>
                  <a:pt x="386" y="138"/>
                </a:lnTo>
                <a:lnTo>
                  <a:pt x="378" y="136"/>
                </a:lnTo>
                <a:lnTo>
                  <a:pt x="174" y="136"/>
                </a:lnTo>
                <a:lnTo>
                  <a:pt x="174" y="136"/>
                </a:lnTo>
                <a:lnTo>
                  <a:pt x="166" y="138"/>
                </a:lnTo>
                <a:lnTo>
                  <a:pt x="158" y="140"/>
                </a:lnTo>
                <a:lnTo>
                  <a:pt x="152" y="144"/>
                </a:lnTo>
                <a:lnTo>
                  <a:pt x="146" y="148"/>
                </a:lnTo>
                <a:lnTo>
                  <a:pt x="142" y="154"/>
                </a:lnTo>
                <a:lnTo>
                  <a:pt x="138" y="160"/>
                </a:lnTo>
                <a:lnTo>
                  <a:pt x="136" y="168"/>
                </a:lnTo>
                <a:lnTo>
                  <a:pt x="136" y="176"/>
                </a:lnTo>
                <a:lnTo>
                  <a:pt x="136" y="380"/>
                </a:lnTo>
                <a:lnTo>
                  <a:pt x="136" y="380"/>
                </a:lnTo>
                <a:lnTo>
                  <a:pt x="136" y="390"/>
                </a:lnTo>
                <a:lnTo>
                  <a:pt x="116" y="390"/>
                </a:lnTo>
                <a:lnTo>
                  <a:pt x="116" y="390"/>
                </a:lnTo>
                <a:lnTo>
                  <a:pt x="104" y="388"/>
                </a:lnTo>
                <a:lnTo>
                  <a:pt x="92" y="388"/>
                </a:lnTo>
                <a:lnTo>
                  <a:pt x="70" y="380"/>
                </a:lnTo>
                <a:lnTo>
                  <a:pt x="50" y="370"/>
                </a:lnTo>
                <a:lnTo>
                  <a:pt x="34" y="356"/>
                </a:lnTo>
                <a:lnTo>
                  <a:pt x="20" y="338"/>
                </a:lnTo>
                <a:lnTo>
                  <a:pt x="8" y="318"/>
                </a:lnTo>
                <a:lnTo>
                  <a:pt x="2" y="296"/>
                </a:lnTo>
                <a:lnTo>
                  <a:pt x="0" y="286"/>
                </a:lnTo>
                <a:lnTo>
                  <a:pt x="0" y="274"/>
                </a:lnTo>
                <a:lnTo>
                  <a:pt x="0" y="274"/>
                </a:lnTo>
                <a:lnTo>
                  <a:pt x="2" y="252"/>
                </a:lnTo>
                <a:lnTo>
                  <a:pt x="6" y="232"/>
                </a:lnTo>
                <a:lnTo>
                  <a:pt x="16" y="214"/>
                </a:lnTo>
                <a:lnTo>
                  <a:pt x="28" y="198"/>
                </a:lnTo>
                <a:lnTo>
                  <a:pt x="42" y="184"/>
                </a:lnTo>
                <a:lnTo>
                  <a:pt x="58" y="172"/>
                </a:lnTo>
                <a:lnTo>
                  <a:pt x="76" y="164"/>
                </a:lnTo>
                <a:lnTo>
                  <a:pt x="96" y="158"/>
                </a:lnTo>
                <a:lnTo>
                  <a:pt x="96" y="158"/>
                </a:lnTo>
                <a:lnTo>
                  <a:pt x="100" y="142"/>
                </a:lnTo>
                <a:lnTo>
                  <a:pt x="104" y="126"/>
                </a:lnTo>
                <a:lnTo>
                  <a:pt x="108" y="110"/>
                </a:lnTo>
                <a:lnTo>
                  <a:pt x="116" y="96"/>
                </a:lnTo>
                <a:lnTo>
                  <a:pt x="124" y="82"/>
                </a:lnTo>
                <a:lnTo>
                  <a:pt x="132" y="68"/>
                </a:lnTo>
                <a:lnTo>
                  <a:pt x="144" y="56"/>
                </a:lnTo>
                <a:lnTo>
                  <a:pt x="154" y="46"/>
                </a:lnTo>
                <a:lnTo>
                  <a:pt x="166" y="36"/>
                </a:lnTo>
                <a:lnTo>
                  <a:pt x="180" y="26"/>
                </a:lnTo>
                <a:lnTo>
                  <a:pt x="194" y="18"/>
                </a:lnTo>
                <a:lnTo>
                  <a:pt x="210" y="12"/>
                </a:lnTo>
                <a:lnTo>
                  <a:pt x="224" y="6"/>
                </a:lnTo>
                <a:lnTo>
                  <a:pt x="240" y="2"/>
                </a:lnTo>
                <a:lnTo>
                  <a:pt x="258" y="0"/>
                </a:lnTo>
                <a:lnTo>
                  <a:pt x="274" y="0"/>
                </a:lnTo>
                <a:lnTo>
                  <a:pt x="274" y="0"/>
                </a:lnTo>
                <a:close/>
                <a:moveTo>
                  <a:pt x="460" y="244"/>
                </a:moveTo>
                <a:lnTo>
                  <a:pt x="464" y="244"/>
                </a:lnTo>
                <a:lnTo>
                  <a:pt x="464" y="244"/>
                </a:lnTo>
                <a:lnTo>
                  <a:pt x="472" y="246"/>
                </a:lnTo>
                <a:lnTo>
                  <a:pt x="478" y="250"/>
                </a:lnTo>
                <a:lnTo>
                  <a:pt x="484" y="256"/>
                </a:lnTo>
                <a:lnTo>
                  <a:pt x="484" y="264"/>
                </a:lnTo>
                <a:lnTo>
                  <a:pt x="484" y="468"/>
                </a:lnTo>
                <a:lnTo>
                  <a:pt x="484" y="468"/>
                </a:lnTo>
                <a:lnTo>
                  <a:pt x="484" y="476"/>
                </a:lnTo>
                <a:lnTo>
                  <a:pt x="478" y="482"/>
                </a:lnTo>
                <a:lnTo>
                  <a:pt x="472" y="486"/>
                </a:lnTo>
                <a:lnTo>
                  <a:pt x="464" y="488"/>
                </a:lnTo>
                <a:lnTo>
                  <a:pt x="260" y="488"/>
                </a:lnTo>
                <a:lnTo>
                  <a:pt x="260" y="488"/>
                </a:lnTo>
                <a:lnTo>
                  <a:pt x="252" y="486"/>
                </a:lnTo>
                <a:lnTo>
                  <a:pt x="246" y="482"/>
                </a:lnTo>
                <a:lnTo>
                  <a:pt x="242" y="476"/>
                </a:lnTo>
                <a:lnTo>
                  <a:pt x="240" y="468"/>
                </a:lnTo>
                <a:lnTo>
                  <a:pt x="240" y="462"/>
                </a:lnTo>
                <a:lnTo>
                  <a:pt x="422" y="462"/>
                </a:lnTo>
                <a:lnTo>
                  <a:pt x="422" y="462"/>
                </a:lnTo>
                <a:lnTo>
                  <a:pt x="428" y="462"/>
                </a:lnTo>
                <a:lnTo>
                  <a:pt x="436" y="460"/>
                </a:lnTo>
                <a:lnTo>
                  <a:pt x="442" y="456"/>
                </a:lnTo>
                <a:lnTo>
                  <a:pt x="448" y="450"/>
                </a:lnTo>
                <a:lnTo>
                  <a:pt x="454" y="446"/>
                </a:lnTo>
                <a:lnTo>
                  <a:pt x="456" y="438"/>
                </a:lnTo>
                <a:lnTo>
                  <a:pt x="458" y="432"/>
                </a:lnTo>
                <a:lnTo>
                  <a:pt x="460" y="424"/>
                </a:lnTo>
                <a:lnTo>
                  <a:pt x="460" y="244"/>
                </a:lnTo>
                <a:lnTo>
                  <a:pt x="460" y="244"/>
                </a:lnTo>
                <a:close/>
                <a:moveTo>
                  <a:pt x="234" y="306"/>
                </a:moveTo>
                <a:lnTo>
                  <a:pt x="220" y="306"/>
                </a:lnTo>
                <a:lnTo>
                  <a:pt x="214" y="288"/>
                </a:lnTo>
                <a:lnTo>
                  <a:pt x="188" y="288"/>
                </a:lnTo>
                <a:lnTo>
                  <a:pt x="182" y="306"/>
                </a:lnTo>
                <a:lnTo>
                  <a:pt x="168" y="306"/>
                </a:lnTo>
                <a:lnTo>
                  <a:pt x="194" y="226"/>
                </a:lnTo>
                <a:lnTo>
                  <a:pt x="208" y="226"/>
                </a:lnTo>
                <a:lnTo>
                  <a:pt x="234" y="306"/>
                </a:lnTo>
                <a:lnTo>
                  <a:pt x="234" y="306"/>
                </a:lnTo>
                <a:close/>
                <a:moveTo>
                  <a:pt x="210" y="274"/>
                </a:moveTo>
                <a:lnTo>
                  <a:pt x="200" y="244"/>
                </a:lnTo>
                <a:lnTo>
                  <a:pt x="192" y="274"/>
                </a:lnTo>
                <a:lnTo>
                  <a:pt x="210" y="274"/>
                </a:lnTo>
                <a:lnTo>
                  <a:pt x="210" y="274"/>
                </a:lnTo>
                <a:close/>
                <a:moveTo>
                  <a:pt x="238" y="248"/>
                </a:moveTo>
                <a:lnTo>
                  <a:pt x="250" y="248"/>
                </a:lnTo>
                <a:lnTo>
                  <a:pt x="250" y="256"/>
                </a:lnTo>
                <a:lnTo>
                  <a:pt x="250" y="256"/>
                </a:lnTo>
                <a:lnTo>
                  <a:pt x="252" y="252"/>
                </a:lnTo>
                <a:lnTo>
                  <a:pt x="256" y="250"/>
                </a:lnTo>
                <a:lnTo>
                  <a:pt x="256" y="250"/>
                </a:lnTo>
                <a:lnTo>
                  <a:pt x="260" y="248"/>
                </a:lnTo>
                <a:lnTo>
                  <a:pt x="264" y="248"/>
                </a:lnTo>
                <a:lnTo>
                  <a:pt x="264" y="248"/>
                </a:lnTo>
                <a:lnTo>
                  <a:pt x="272" y="248"/>
                </a:lnTo>
                <a:lnTo>
                  <a:pt x="278" y="254"/>
                </a:lnTo>
                <a:lnTo>
                  <a:pt x="278" y="254"/>
                </a:lnTo>
                <a:lnTo>
                  <a:pt x="282" y="264"/>
                </a:lnTo>
                <a:lnTo>
                  <a:pt x="284" y="276"/>
                </a:lnTo>
                <a:lnTo>
                  <a:pt x="284" y="276"/>
                </a:lnTo>
                <a:lnTo>
                  <a:pt x="282" y="290"/>
                </a:lnTo>
                <a:lnTo>
                  <a:pt x="278" y="300"/>
                </a:lnTo>
                <a:lnTo>
                  <a:pt x="278" y="300"/>
                </a:lnTo>
                <a:lnTo>
                  <a:pt x="272" y="306"/>
                </a:lnTo>
                <a:lnTo>
                  <a:pt x="264" y="308"/>
                </a:lnTo>
                <a:lnTo>
                  <a:pt x="264" y="308"/>
                </a:lnTo>
                <a:lnTo>
                  <a:pt x="256" y="306"/>
                </a:lnTo>
                <a:lnTo>
                  <a:pt x="256" y="306"/>
                </a:lnTo>
                <a:lnTo>
                  <a:pt x="250" y="300"/>
                </a:lnTo>
                <a:lnTo>
                  <a:pt x="250" y="328"/>
                </a:lnTo>
                <a:lnTo>
                  <a:pt x="238" y="328"/>
                </a:lnTo>
                <a:lnTo>
                  <a:pt x="238" y="248"/>
                </a:lnTo>
                <a:lnTo>
                  <a:pt x="238" y="248"/>
                </a:lnTo>
                <a:close/>
                <a:moveTo>
                  <a:pt x="250" y="276"/>
                </a:moveTo>
                <a:lnTo>
                  <a:pt x="250" y="276"/>
                </a:lnTo>
                <a:lnTo>
                  <a:pt x="250" y="284"/>
                </a:lnTo>
                <a:lnTo>
                  <a:pt x="254" y="290"/>
                </a:lnTo>
                <a:lnTo>
                  <a:pt x="254" y="290"/>
                </a:lnTo>
                <a:lnTo>
                  <a:pt x="256" y="294"/>
                </a:lnTo>
                <a:lnTo>
                  <a:pt x="260" y="296"/>
                </a:lnTo>
                <a:lnTo>
                  <a:pt x="260" y="296"/>
                </a:lnTo>
                <a:lnTo>
                  <a:pt x="264" y="294"/>
                </a:lnTo>
                <a:lnTo>
                  <a:pt x="268" y="292"/>
                </a:lnTo>
                <a:lnTo>
                  <a:pt x="268" y="292"/>
                </a:lnTo>
                <a:lnTo>
                  <a:pt x="270" y="286"/>
                </a:lnTo>
                <a:lnTo>
                  <a:pt x="272" y="278"/>
                </a:lnTo>
                <a:lnTo>
                  <a:pt x="272" y="278"/>
                </a:lnTo>
                <a:lnTo>
                  <a:pt x="270" y="270"/>
                </a:lnTo>
                <a:lnTo>
                  <a:pt x="268" y="264"/>
                </a:lnTo>
                <a:lnTo>
                  <a:pt x="268" y="264"/>
                </a:lnTo>
                <a:lnTo>
                  <a:pt x="264" y="260"/>
                </a:lnTo>
                <a:lnTo>
                  <a:pt x="260" y="260"/>
                </a:lnTo>
                <a:lnTo>
                  <a:pt x="260" y="260"/>
                </a:lnTo>
                <a:lnTo>
                  <a:pt x="256" y="260"/>
                </a:lnTo>
                <a:lnTo>
                  <a:pt x="254" y="264"/>
                </a:lnTo>
                <a:lnTo>
                  <a:pt x="254" y="264"/>
                </a:lnTo>
                <a:lnTo>
                  <a:pt x="250" y="268"/>
                </a:lnTo>
                <a:lnTo>
                  <a:pt x="250" y="276"/>
                </a:lnTo>
                <a:lnTo>
                  <a:pt x="250" y="276"/>
                </a:lnTo>
                <a:close/>
                <a:moveTo>
                  <a:pt x="290" y="248"/>
                </a:moveTo>
                <a:lnTo>
                  <a:pt x="302" y="248"/>
                </a:lnTo>
                <a:lnTo>
                  <a:pt x="302" y="256"/>
                </a:lnTo>
                <a:lnTo>
                  <a:pt x="302" y="256"/>
                </a:lnTo>
                <a:lnTo>
                  <a:pt x="304" y="252"/>
                </a:lnTo>
                <a:lnTo>
                  <a:pt x="308" y="250"/>
                </a:lnTo>
                <a:lnTo>
                  <a:pt x="308" y="250"/>
                </a:lnTo>
                <a:lnTo>
                  <a:pt x="312" y="248"/>
                </a:lnTo>
                <a:lnTo>
                  <a:pt x="316" y="248"/>
                </a:lnTo>
                <a:lnTo>
                  <a:pt x="316" y="248"/>
                </a:lnTo>
                <a:lnTo>
                  <a:pt x="324" y="248"/>
                </a:lnTo>
                <a:lnTo>
                  <a:pt x="330" y="254"/>
                </a:lnTo>
                <a:lnTo>
                  <a:pt x="330" y="254"/>
                </a:lnTo>
                <a:lnTo>
                  <a:pt x="336" y="264"/>
                </a:lnTo>
                <a:lnTo>
                  <a:pt x="336" y="276"/>
                </a:lnTo>
                <a:lnTo>
                  <a:pt x="336" y="276"/>
                </a:lnTo>
                <a:lnTo>
                  <a:pt x="336" y="290"/>
                </a:lnTo>
                <a:lnTo>
                  <a:pt x="330" y="300"/>
                </a:lnTo>
                <a:lnTo>
                  <a:pt x="330" y="300"/>
                </a:lnTo>
                <a:lnTo>
                  <a:pt x="324" y="306"/>
                </a:lnTo>
                <a:lnTo>
                  <a:pt x="316" y="308"/>
                </a:lnTo>
                <a:lnTo>
                  <a:pt x="316" y="308"/>
                </a:lnTo>
                <a:lnTo>
                  <a:pt x="310" y="306"/>
                </a:lnTo>
                <a:lnTo>
                  <a:pt x="310" y="306"/>
                </a:lnTo>
                <a:lnTo>
                  <a:pt x="302" y="300"/>
                </a:lnTo>
                <a:lnTo>
                  <a:pt x="302" y="328"/>
                </a:lnTo>
                <a:lnTo>
                  <a:pt x="290" y="328"/>
                </a:lnTo>
                <a:lnTo>
                  <a:pt x="290" y="248"/>
                </a:lnTo>
                <a:lnTo>
                  <a:pt x="290" y="248"/>
                </a:lnTo>
                <a:close/>
                <a:moveTo>
                  <a:pt x="302" y="276"/>
                </a:moveTo>
                <a:lnTo>
                  <a:pt x="302" y="276"/>
                </a:lnTo>
                <a:lnTo>
                  <a:pt x="304" y="284"/>
                </a:lnTo>
                <a:lnTo>
                  <a:pt x="306" y="290"/>
                </a:lnTo>
                <a:lnTo>
                  <a:pt x="306" y="290"/>
                </a:lnTo>
                <a:lnTo>
                  <a:pt x="310" y="294"/>
                </a:lnTo>
                <a:lnTo>
                  <a:pt x="314" y="296"/>
                </a:lnTo>
                <a:lnTo>
                  <a:pt x="314" y="296"/>
                </a:lnTo>
                <a:lnTo>
                  <a:pt x="318" y="294"/>
                </a:lnTo>
                <a:lnTo>
                  <a:pt x="320" y="292"/>
                </a:lnTo>
                <a:lnTo>
                  <a:pt x="320" y="292"/>
                </a:lnTo>
                <a:lnTo>
                  <a:pt x="324" y="286"/>
                </a:lnTo>
                <a:lnTo>
                  <a:pt x="324" y="278"/>
                </a:lnTo>
                <a:lnTo>
                  <a:pt x="324" y="278"/>
                </a:lnTo>
                <a:lnTo>
                  <a:pt x="324" y="270"/>
                </a:lnTo>
                <a:lnTo>
                  <a:pt x="320" y="264"/>
                </a:lnTo>
                <a:lnTo>
                  <a:pt x="320" y="264"/>
                </a:lnTo>
                <a:lnTo>
                  <a:pt x="318" y="260"/>
                </a:lnTo>
                <a:lnTo>
                  <a:pt x="314" y="260"/>
                </a:lnTo>
                <a:lnTo>
                  <a:pt x="314" y="260"/>
                </a:lnTo>
                <a:lnTo>
                  <a:pt x="310" y="260"/>
                </a:lnTo>
                <a:lnTo>
                  <a:pt x="306" y="264"/>
                </a:lnTo>
                <a:lnTo>
                  <a:pt x="306" y="264"/>
                </a:lnTo>
                <a:lnTo>
                  <a:pt x="304" y="268"/>
                </a:lnTo>
                <a:lnTo>
                  <a:pt x="302" y="276"/>
                </a:lnTo>
                <a:lnTo>
                  <a:pt x="302" y="276"/>
                </a:lnTo>
                <a:close/>
                <a:moveTo>
                  <a:pt x="338" y="290"/>
                </a:moveTo>
                <a:lnTo>
                  <a:pt x="352" y="288"/>
                </a:lnTo>
                <a:lnTo>
                  <a:pt x="352" y="288"/>
                </a:lnTo>
                <a:lnTo>
                  <a:pt x="352" y="292"/>
                </a:lnTo>
                <a:lnTo>
                  <a:pt x="354" y="294"/>
                </a:lnTo>
                <a:lnTo>
                  <a:pt x="358" y="296"/>
                </a:lnTo>
                <a:lnTo>
                  <a:pt x="362" y="296"/>
                </a:lnTo>
                <a:lnTo>
                  <a:pt x="362" y="296"/>
                </a:lnTo>
                <a:lnTo>
                  <a:pt x="368" y="294"/>
                </a:lnTo>
                <a:lnTo>
                  <a:pt x="368" y="294"/>
                </a:lnTo>
                <a:lnTo>
                  <a:pt x="370" y="292"/>
                </a:lnTo>
                <a:lnTo>
                  <a:pt x="370" y="290"/>
                </a:lnTo>
                <a:lnTo>
                  <a:pt x="370" y="290"/>
                </a:lnTo>
                <a:lnTo>
                  <a:pt x="370" y="288"/>
                </a:lnTo>
                <a:lnTo>
                  <a:pt x="370" y="288"/>
                </a:lnTo>
                <a:lnTo>
                  <a:pt x="366" y="286"/>
                </a:lnTo>
                <a:lnTo>
                  <a:pt x="366" y="286"/>
                </a:lnTo>
                <a:lnTo>
                  <a:pt x="352" y="282"/>
                </a:lnTo>
                <a:lnTo>
                  <a:pt x="346" y="278"/>
                </a:lnTo>
                <a:lnTo>
                  <a:pt x="346" y="278"/>
                </a:lnTo>
                <a:lnTo>
                  <a:pt x="342" y="272"/>
                </a:lnTo>
                <a:lnTo>
                  <a:pt x="340" y="264"/>
                </a:lnTo>
                <a:lnTo>
                  <a:pt x="340" y="264"/>
                </a:lnTo>
                <a:lnTo>
                  <a:pt x="342" y="258"/>
                </a:lnTo>
                <a:lnTo>
                  <a:pt x="346" y="252"/>
                </a:lnTo>
                <a:lnTo>
                  <a:pt x="346" y="252"/>
                </a:lnTo>
                <a:lnTo>
                  <a:pt x="352" y="248"/>
                </a:lnTo>
                <a:lnTo>
                  <a:pt x="360" y="248"/>
                </a:lnTo>
                <a:lnTo>
                  <a:pt x="360" y="248"/>
                </a:lnTo>
                <a:lnTo>
                  <a:pt x="368" y="248"/>
                </a:lnTo>
                <a:lnTo>
                  <a:pt x="374" y="250"/>
                </a:lnTo>
                <a:lnTo>
                  <a:pt x="374" y="250"/>
                </a:lnTo>
                <a:lnTo>
                  <a:pt x="380" y="256"/>
                </a:lnTo>
                <a:lnTo>
                  <a:pt x="382" y="262"/>
                </a:lnTo>
                <a:lnTo>
                  <a:pt x="370" y="266"/>
                </a:lnTo>
                <a:lnTo>
                  <a:pt x="370" y="266"/>
                </a:lnTo>
                <a:lnTo>
                  <a:pt x="366" y="260"/>
                </a:lnTo>
                <a:lnTo>
                  <a:pt x="360" y="258"/>
                </a:lnTo>
                <a:lnTo>
                  <a:pt x="360" y="258"/>
                </a:lnTo>
                <a:lnTo>
                  <a:pt x="354" y="260"/>
                </a:lnTo>
                <a:lnTo>
                  <a:pt x="354" y="260"/>
                </a:lnTo>
                <a:lnTo>
                  <a:pt x="352" y="262"/>
                </a:lnTo>
                <a:lnTo>
                  <a:pt x="352" y="262"/>
                </a:lnTo>
                <a:lnTo>
                  <a:pt x="354" y="266"/>
                </a:lnTo>
                <a:lnTo>
                  <a:pt x="354" y="266"/>
                </a:lnTo>
                <a:lnTo>
                  <a:pt x="366" y="270"/>
                </a:lnTo>
                <a:lnTo>
                  <a:pt x="366" y="270"/>
                </a:lnTo>
                <a:lnTo>
                  <a:pt x="374" y="274"/>
                </a:lnTo>
                <a:lnTo>
                  <a:pt x="380" y="278"/>
                </a:lnTo>
                <a:lnTo>
                  <a:pt x="380" y="278"/>
                </a:lnTo>
                <a:lnTo>
                  <a:pt x="382" y="282"/>
                </a:lnTo>
                <a:lnTo>
                  <a:pt x="384" y="288"/>
                </a:lnTo>
                <a:lnTo>
                  <a:pt x="384" y="288"/>
                </a:lnTo>
                <a:lnTo>
                  <a:pt x="382" y="296"/>
                </a:lnTo>
                <a:lnTo>
                  <a:pt x="378" y="302"/>
                </a:lnTo>
                <a:lnTo>
                  <a:pt x="378" y="302"/>
                </a:lnTo>
                <a:lnTo>
                  <a:pt x="370" y="306"/>
                </a:lnTo>
                <a:lnTo>
                  <a:pt x="362" y="308"/>
                </a:lnTo>
                <a:lnTo>
                  <a:pt x="362" y="308"/>
                </a:lnTo>
                <a:lnTo>
                  <a:pt x="354" y="306"/>
                </a:lnTo>
                <a:lnTo>
                  <a:pt x="346" y="304"/>
                </a:lnTo>
                <a:lnTo>
                  <a:pt x="346" y="304"/>
                </a:lnTo>
                <a:lnTo>
                  <a:pt x="342" y="298"/>
                </a:lnTo>
                <a:lnTo>
                  <a:pt x="338" y="290"/>
                </a:lnTo>
                <a:lnTo>
                  <a:pt x="338" y="290"/>
                </a:lnTo>
                <a:close/>
              </a:path>
            </a:pathLst>
          </a:custGeom>
          <a:solidFill>
            <a:schemeClr val="bg1"/>
          </a:solidFill>
          <a:ln w="9525">
            <a:noFill/>
            <a:round/>
          </a:ln>
        </p:spPr>
        <p:txBody>
          <a:bodyPr vert="horz" wrap="square" lIns="68545" tIns="34274" rIns="68545" bIns="34274" numCol="1" anchor="t"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defTabSz="1218712" fontAlgn="ctr"/>
            <a:endParaRPr lang="en-US" altLang="zh-CN" sz="3198"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564" name="1099195176"/>
          <p:cNvSpPr txBox="1">
            <a:spLocks noChangeArrowheads="1"/>
          </p:cNvSpPr>
          <p:nvPr/>
        </p:nvSpPr>
        <p:spPr bwMode="gray">
          <a:xfrm>
            <a:off x="6700779" y="1854172"/>
            <a:ext cx="675088" cy="167808"/>
          </a:xfrm>
          <a:prstGeom prst="rect">
            <a:avLst/>
          </a:prstGeom>
          <a:noFill/>
          <a:ln w="9525">
            <a:noFill/>
            <a:miter lim="800000"/>
          </a:ln>
        </p:spPr>
        <p:txBody>
          <a:bodyPr wrap="square" lIns="0" tIns="0" rIns="0" bIns="0" anchor="ct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1218712" fontAlgn="ctr">
              <a:buSzTx/>
            </a:pPr>
            <a:r>
              <a:rPr lang="en-US" sz="1100" dirty="0">
                <a:latin typeface="Huawei Sans" panose="020C0503030203020204" pitchFamily="34" charset="0"/>
              </a:rPr>
              <a:t>VAS store</a:t>
            </a:r>
            <a:endParaRPr lang="en-US" altLang="zh-CN" sz="1100" dirty="0">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565" name="1125557403"/>
          <p:cNvSpPr txBox="1"/>
          <p:nvPr/>
        </p:nvSpPr>
        <p:spPr bwMode="gray">
          <a:xfrm>
            <a:off x="7411511" y="1420253"/>
            <a:ext cx="139462" cy="246093"/>
          </a:xfrm>
          <a:prstGeom prst="rect">
            <a:avLst/>
          </a:prstGeom>
          <a:noFill/>
        </p:spPr>
        <p:txBody>
          <a:bodyPr wrap="none" lIns="0" tIns="0" rIns="0" bIns="0" rtlCol="0">
            <a:spAutoFit/>
          </a:bodyPr>
          <a:lstStyle/>
          <a:p>
            <a:pPr defTabSz="1218712" fontAlgn="ctr">
              <a:spcBef>
                <a:spcPct val="0"/>
              </a:spcBef>
              <a:spcAft>
                <a:spcPct val="0"/>
              </a:spcAft>
            </a:pPr>
            <a:r>
              <a:rPr lang="en-US" sz="1599" dirty="0">
                <a:latin typeface="Huawei Sans" panose="020C0503030203020204" pitchFamily="34" charset="0"/>
              </a:rPr>
              <a:t>...</a:t>
            </a:r>
            <a:endParaRPr lang="en-US" altLang="zh-CN" sz="1599" dirty="0">
              <a:latin typeface="Huawei Sans" panose="020C0503030203020204" pitchFamily="34" charset="0"/>
              <a:cs typeface="Huawei Sans" panose="020C0503030203020204" pitchFamily="34" charset="0"/>
              <a:sym typeface="Arial" pitchFamily="34" charset="0"/>
            </a:endParaRPr>
          </a:p>
        </p:txBody>
      </p:sp>
      <p:sp>
        <p:nvSpPr>
          <p:cNvPr id="566" name="梯形 565"/>
          <p:cNvSpPr/>
          <p:nvPr/>
        </p:nvSpPr>
        <p:spPr bwMode="gray">
          <a:xfrm>
            <a:off x="4022710" y="4791243"/>
            <a:ext cx="3800407" cy="1337290"/>
          </a:xfrm>
          <a:prstGeom prst="trapezoid">
            <a:avLst>
              <a:gd name="adj" fmla="val 42477"/>
            </a:avLst>
          </a:prstGeom>
          <a:solidFill>
            <a:srgbClr val="26B7C8">
              <a:alpha val="46000"/>
            </a:srgbClr>
          </a:solidFill>
        </p:spPr>
        <p:txBody>
          <a:bodyPr wrap="square" lIns="121868" tIns="60934" rIns="121868" bIns="60934" rtlCol="0" anchor="ctr" anchorCtr="1">
            <a:noAutofit/>
          </a:bodyPr>
          <a:lstStyle/>
          <a:p>
            <a:pPr indent="717215" defTabSz="1218712" fontAlgn="ctr">
              <a:spcBef>
                <a:spcPct val="0"/>
              </a:spcBef>
              <a:spcAft>
                <a:spcPct val="0"/>
              </a:spcAft>
              <a:buClr>
                <a:srgbClr val="FFC000"/>
              </a:buClr>
              <a:buSzPct val="60000"/>
              <a:buFont typeface="Wingdings" pitchFamily="2" charset="2"/>
              <a:buChar char="n"/>
            </a:pPr>
            <a:endParaRPr lang="en-US" altLang="zh-CN" sz="2099" kern="0" dirty="0">
              <a:solidFill>
                <a:prstClr val="white"/>
              </a:solidFill>
              <a:latin typeface="Huawei Sans" panose="020C0503030203020204" pitchFamily="34" charset="0"/>
              <a:cs typeface="Huawei Sans" panose="020C0503030203020204" pitchFamily="34" charset="0"/>
            </a:endParaRPr>
          </a:p>
        </p:txBody>
      </p:sp>
      <p:sp>
        <p:nvSpPr>
          <p:cNvPr id="567" name="梯形 566"/>
          <p:cNvSpPr/>
          <p:nvPr/>
        </p:nvSpPr>
        <p:spPr bwMode="gray">
          <a:xfrm>
            <a:off x="871113" y="4492664"/>
            <a:ext cx="10156014" cy="1680508"/>
          </a:xfrm>
          <a:prstGeom prst="trapezoid">
            <a:avLst>
              <a:gd name="adj" fmla="val 110080"/>
            </a:avLst>
          </a:prstGeom>
          <a:gradFill flip="none" rotWithShape="1">
            <a:gsLst>
              <a:gs pos="0">
                <a:srgbClr val="26B7C8">
                  <a:alpha val="82000"/>
                </a:srgbClr>
              </a:gs>
              <a:gs pos="100000">
                <a:srgbClr val="26B7C8">
                  <a:alpha val="0"/>
                </a:srgbClr>
              </a:gs>
            </a:gsLst>
            <a:lin ang="16200000" scaled="1"/>
          </a:gradFill>
          <a:ln w="3175">
            <a:gradFill>
              <a:gsLst>
                <a:gs pos="0">
                  <a:srgbClr val="26B7C8">
                    <a:alpha val="0"/>
                  </a:srgbClr>
                </a:gs>
                <a:gs pos="50000">
                  <a:srgbClr val="26B7C8">
                    <a:alpha val="25000"/>
                  </a:srgbClr>
                </a:gs>
                <a:gs pos="100000">
                  <a:srgbClr val="26B7C8"/>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8127" algn="ctr" defTabSz="1218712" fontAlgn="ctr">
              <a:spcBef>
                <a:spcPct val="20000"/>
              </a:spcBef>
              <a:spcAft>
                <a:spcPts val="2399"/>
              </a:spcAft>
              <a:buClr>
                <a:prstClr val="white"/>
              </a:buClr>
              <a:buSzPct val="60000"/>
            </a:pPr>
            <a:endParaRPr lang="en-US" altLang="zh-CN" sz="1200" b="1" dirty="0">
              <a:solidFill>
                <a:srgbClr val="FFC000"/>
              </a:solidFill>
              <a:effectLst>
                <a:outerShdw blurRad="38100" dist="38100" dir="2700000" algn="tl">
                  <a:srgbClr val="000000">
                    <a:alpha val="43137"/>
                  </a:srgbClr>
                </a:outerShdw>
              </a:effectLst>
              <a:latin typeface="Huawei Sans" panose="020C0503030203020204" pitchFamily="34" charset="0"/>
              <a:cs typeface="Huawei Sans" panose="020C0503030203020204" pitchFamily="34" charset="0"/>
            </a:endParaRPr>
          </a:p>
        </p:txBody>
      </p:sp>
      <p:sp>
        <p:nvSpPr>
          <p:cNvPr id="568" name="Freeform 17"/>
          <p:cNvSpPr/>
          <p:nvPr/>
        </p:nvSpPr>
        <p:spPr bwMode="gray">
          <a:xfrm>
            <a:off x="1454373" y="5508422"/>
            <a:ext cx="2188528" cy="506120"/>
          </a:xfrm>
          <a:custGeom>
            <a:avLst/>
            <a:gdLst>
              <a:gd name="T0" fmla="*/ 480 w 1916"/>
              <a:gd name="T1" fmla="*/ 0 h 359"/>
              <a:gd name="T2" fmla="*/ 0 w 1916"/>
              <a:gd name="T3" fmla="*/ 359 h 359"/>
              <a:gd name="T4" fmla="*/ 1651 w 1916"/>
              <a:gd name="T5" fmla="*/ 359 h 359"/>
              <a:gd name="T6" fmla="*/ 1916 w 1916"/>
              <a:gd name="T7" fmla="*/ 0 h 359"/>
              <a:gd name="T8" fmla="*/ 480 w 1916"/>
              <a:gd name="T9" fmla="*/ 0 h 359"/>
            </a:gdLst>
            <a:ahLst/>
            <a:cxnLst>
              <a:cxn ang="0">
                <a:pos x="T0" y="T1"/>
              </a:cxn>
              <a:cxn ang="0">
                <a:pos x="T2" y="T3"/>
              </a:cxn>
              <a:cxn ang="0">
                <a:pos x="T4" y="T5"/>
              </a:cxn>
              <a:cxn ang="0">
                <a:pos x="T6" y="T7"/>
              </a:cxn>
              <a:cxn ang="0">
                <a:pos x="T8" y="T9"/>
              </a:cxn>
            </a:cxnLst>
            <a:rect l="0" t="0" r="r" b="b"/>
            <a:pathLst>
              <a:path w="1916" h="359">
                <a:moveTo>
                  <a:pt x="480" y="0"/>
                </a:moveTo>
                <a:lnTo>
                  <a:pt x="0" y="359"/>
                </a:lnTo>
                <a:lnTo>
                  <a:pt x="1651" y="359"/>
                </a:lnTo>
                <a:lnTo>
                  <a:pt x="1916" y="0"/>
                </a:lnTo>
                <a:lnTo>
                  <a:pt x="480" y="0"/>
                </a:lnTo>
                <a:close/>
              </a:path>
            </a:pathLst>
          </a:custGeom>
          <a:solidFill>
            <a:srgbClr val="26B7C8">
              <a:alpha val="52000"/>
            </a:srgbClr>
          </a:solidFill>
        </p:spPr>
        <p:txBody>
          <a:bodyPr wrap="square" lIns="121868" tIns="60934" rIns="121868" bIns="60934" rtlCol="0" anchor="ctr" anchorCtr="1">
            <a:noAutofit/>
          </a:bodyPr>
          <a:lstStyle/>
          <a:p>
            <a:pPr indent="717215" defTabSz="1218712" fontAlgn="ctr">
              <a:spcBef>
                <a:spcPct val="0"/>
              </a:spcBef>
              <a:spcAft>
                <a:spcPct val="0"/>
              </a:spcAft>
              <a:buClr>
                <a:srgbClr val="FFC000"/>
              </a:buClr>
              <a:buSzPct val="60000"/>
              <a:buFont typeface="Wingdings" pitchFamily="2" charset="2"/>
              <a:buChar char="n"/>
            </a:pPr>
            <a:endParaRPr lang="en-US" altLang="zh-CN" sz="2099" kern="0" dirty="0">
              <a:solidFill>
                <a:prstClr val="white"/>
              </a:solidFill>
              <a:latin typeface="Huawei Sans" panose="020C0503030203020204" pitchFamily="34" charset="0"/>
              <a:cs typeface="Huawei Sans" panose="020C0503030203020204" pitchFamily="34" charset="0"/>
            </a:endParaRPr>
          </a:p>
        </p:txBody>
      </p:sp>
      <p:grpSp>
        <p:nvGrpSpPr>
          <p:cNvPr id="569" name="组合 621"/>
          <p:cNvGrpSpPr/>
          <p:nvPr/>
        </p:nvGrpSpPr>
        <p:grpSpPr bwMode="gray">
          <a:xfrm>
            <a:off x="3190107" y="5565005"/>
            <a:ext cx="197702" cy="153624"/>
            <a:chOff x="-983298" y="1666240"/>
            <a:chExt cx="547688" cy="309564"/>
          </a:xfrm>
          <a:solidFill>
            <a:srgbClr val="FFC000"/>
          </a:solidFill>
        </p:grpSpPr>
        <p:sp>
          <p:nvSpPr>
            <p:cNvPr id="711" name="Freeform 21"/>
            <p:cNvSpPr/>
            <p:nvPr/>
          </p:nvSpPr>
          <p:spPr bwMode="gray">
            <a:xfrm>
              <a:off x="-983298" y="1798004"/>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8"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sp>
          <p:nvSpPr>
            <p:cNvPr id="712"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grpSp>
      <p:sp>
        <p:nvSpPr>
          <p:cNvPr id="570" name="矩形 569"/>
          <p:cNvSpPr/>
          <p:nvPr/>
        </p:nvSpPr>
        <p:spPr bwMode="gray">
          <a:xfrm>
            <a:off x="3081439" y="5597511"/>
            <a:ext cx="246181" cy="469115"/>
          </a:xfrm>
          <a:prstGeom prst="rect">
            <a:avLst/>
          </a:prstGeom>
        </p:spPr>
        <p:txBody>
          <a:bodyPr wrap="none" lIns="121868" tIns="60934" rIns="121868" bIns="60934">
            <a:spAutoFit/>
          </a:bodyPr>
          <a:lstStyle/>
          <a:p>
            <a:pPr defTabSz="1218712" fontAlgn="ctr">
              <a:lnSpc>
                <a:spcPct val="150000"/>
              </a:lnSpc>
              <a:spcBef>
                <a:spcPts val="800"/>
              </a:spcBef>
              <a:spcAft>
                <a:spcPct val="0"/>
              </a:spcAft>
            </a:pPr>
            <a:endParaRPr lang="en-US" altLang="zh-CN" sz="1499" b="1" dirty="0">
              <a:solidFill>
                <a:prstClr val="white"/>
              </a:solidFill>
              <a:latin typeface="Huawei Sans" panose="020C0503030203020204" pitchFamily="34" charset="0"/>
              <a:cs typeface="Huawei Sans" panose="020C0503030203020204" pitchFamily="34" charset="0"/>
              <a:sym typeface="Arial" pitchFamily="34" charset="0"/>
            </a:endParaRPr>
          </a:p>
        </p:txBody>
      </p:sp>
      <p:sp>
        <p:nvSpPr>
          <p:cNvPr id="571" name="文本框 570"/>
          <p:cNvSpPr txBox="1"/>
          <p:nvPr/>
        </p:nvSpPr>
        <p:spPr bwMode="gray">
          <a:xfrm>
            <a:off x="2400816" y="5659960"/>
            <a:ext cx="799992" cy="152552"/>
          </a:xfrm>
          <a:prstGeom prst="rect">
            <a:avLst/>
          </a:prstGeom>
          <a:noFill/>
        </p:spPr>
        <p:txBody>
          <a:bodyPr wrap="square" lIns="0" tIns="0" rIns="0" bIns="0" rtlCol="0">
            <a:spAutoFit/>
          </a:bodyPr>
          <a:lstStyle/>
          <a:p>
            <a:pPr algn="ctr" defTabSz="1218712" fontAlgn="ctr">
              <a:spcBef>
                <a:spcPct val="0"/>
              </a:spcBef>
              <a:spcAft>
                <a:spcPct val="0"/>
              </a:spcAft>
            </a:pPr>
            <a:r>
              <a:rPr lang="en-US" sz="1000" dirty="0">
                <a:solidFill>
                  <a:schemeClr val="bg1"/>
                </a:solidFill>
                <a:latin typeface="Huawei Sans" panose="020C0503030203020204" pitchFamily="34" charset="0"/>
              </a:rPr>
              <a:t>Branch 2</a:t>
            </a:r>
            <a:endParaRPr lang="en-US" altLang="zh-CN" sz="1000" dirty="0">
              <a:solidFill>
                <a:schemeClr val="bg1"/>
              </a:solidFill>
              <a:latin typeface="Huawei Sans" panose="020C0503030203020204" pitchFamily="34" charset="0"/>
              <a:cs typeface="Huawei Sans" panose="020C0503030203020204" pitchFamily="34" charset="0"/>
            </a:endParaRPr>
          </a:p>
        </p:txBody>
      </p:sp>
      <p:sp>
        <p:nvSpPr>
          <p:cNvPr id="572" name="Freeform 27"/>
          <p:cNvSpPr>
            <a:spLocks noEditPoints="1"/>
          </p:cNvSpPr>
          <p:nvPr/>
        </p:nvSpPr>
        <p:spPr bwMode="gray">
          <a:xfrm>
            <a:off x="3423973" y="5583605"/>
            <a:ext cx="153315" cy="153311"/>
          </a:xfrm>
          <a:custGeom>
            <a:avLst/>
            <a:gdLst/>
            <a:ahLst/>
            <a:cxnLst>
              <a:cxn ang="0">
                <a:pos x="338" y="346"/>
              </a:cxn>
              <a:cxn ang="0">
                <a:pos x="314" y="416"/>
              </a:cxn>
              <a:cxn ang="0">
                <a:pos x="348" y="484"/>
              </a:cxn>
              <a:cxn ang="0">
                <a:pos x="436" y="504"/>
              </a:cxn>
              <a:cxn ang="0">
                <a:pos x="496" y="458"/>
              </a:cxn>
              <a:cxn ang="0">
                <a:pos x="508" y="410"/>
              </a:cxn>
              <a:cxn ang="0">
                <a:pos x="498" y="366"/>
              </a:cxn>
              <a:cxn ang="0">
                <a:pos x="424" y="314"/>
              </a:cxn>
              <a:cxn ang="0">
                <a:pos x="792" y="250"/>
              </a:cxn>
              <a:cxn ang="0">
                <a:pos x="766" y="224"/>
              </a:cxn>
              <a:cxn ang="0">
                <a:pos x="666" y="240"/>
              </a:cxn>
              <a:cxn ang="0">
                <a:pos x="680" y="128"/>
              </a:cxn>
              <a:cxn ang="0">
                <a:pos x="678" y="98"/>
              </a:cxn>
              <a:cxn ang="0">
                <a:pos x="560" y="24"/>
              </a:cxn>
              <a:cxn ang="0">
                <a:pos x="522" y="38"/>
              </a:cxn>
              <a:cxn ang="0">
                <a:pos x="432" y="104"/>
              </a:cxn>
              <a:cxn ang="0">
                <a:pos x="394" y="10"/>
              </a:cxn>
              <a:cxn ang="0">
                <a:pos x="250" y="30"/>
              </a:cxn>
              <a:cxn ang="0">
                <a:pos x="226" y="62"/>
              </a:cxn>
              <a:cxn ang="0">
                <a:pos x="240" y="152"/>
              </a:cxn>
              <a:cxn ang="0">
                <a:pos x="130" y="142"/>
              </a:cxn>
              <a:cxn ang="0">
                <a:pos x="90" y="152"/>
              </a:cxn>
              <a:cxn ang="0">
                <a:pos x="24" y="272"/>
              </a:cxn>
              <a:cxn ang="0">
                <a:pos x="38" y="300"/>
              </a:cxn>
              <a:cxn ang="0">
                <a:pos x="100" y="392"/>
              </a:cxn>
              <a:cxn ang="0">
                <a:pos x="6" y="432"/>
              </a:cxn>
              <a:cxn ang="0">
                <a:pos x="32" y="572"/>
              </a:cxn>
              <a:cxn ang="0">
                <a:pos x="58" y="596"/>
              </a:cxn>
              <a:cxn ang="0">
                <a:pos x="148" y="582"/>
              </a:cxn>
              <a:cxn ang="0">
                <a:pos x="144" y="692"/>
              </a:cxn>
              <a:cxn ang="0">
                <a:pos x="144" y="724"/>
              </a:cxn>
              <a:cxn ang="0">
                <a:pos x="262" y="796"/>
              </a:cxn>
              <a:cxn ang="0">
                <a:pos x="302" y="782"/>
              </a:cxn>
              <a:cxn ang="0">
                <a:pos x="394" y="724"/>
              </a:cxn>
              <a:cxn ang="0">
                <a:pos x="428" y="810"/>
              </a:cxn>
              <a:cxn ang="0">
                <a:pos x="572" y="790"/>
              </a:cxn>
              <a:cxn ang="0">
                <a:pos x="598" y="758"/>
              </a:cxn>
              <a:cxn ang="0">
                <a:pos x="582" y="670"/>
              </a:cxn>
              <a:cxn ang="0">
                <a:pos x="694" y="678"/>
              </a:cxn>
              <a:cxn ang="0">
                <a:pos x="734" y="670"/>
              </a:cxn>
              <a:cxn ang="0">
                <a:pos x="798" y="548"/>
              </a:cxn>
              <a:cxn ang="0">
                <a:pos x="784" y="520"/>
              </a:cxn>
              <a:cxn ang="0">
                <a:pos x="718" y="430"/>
              </a:cxn>
              <a:cxn ang="0">
                <a:pos x="816" y="388"/>
              </a:cxn>
              <a:cxn ang="0">
                <a:pos x="822" y="360"/>
              </a:cxn>
              <a:cxn ang="0">
                <a:pos x="404" y="576"/>
              </a:cxn>
              <a:cxn ang="0">
                <a:pos x="328" y="554"/>
              </a:cxn>
              <a:cxn ang="0">
                <a:pos x="272" y="498"/>
              </a:cxn>
              <a:cxn ang="0">
                <a:pos x="248" y="436"/>
              </a:cxn>
              <a:cxn ang="0">
                <a:pos x="254" y="358"/>
              </a:cxn>
              <a:cxn ang="0">
                <a:pos x="288" y="300"/>
              </a:cxn>
              <a:cxn ang="0">
                <a:pos x="352" y="256"/>
              </a:cxn>
              <a:cxn ang="0">
                <a:pos x="418" y="244"/>
              </a:cxn>
              <a:cxn ang="0">
                <a:pos x="494" y="266"/>
              </a:cxn>
              <a:cxn ang="0">
                <a:pos x="552" y="322"/>
              </a:cxn>
              <a:cxn ang="0">
                <a:pos x="574" y="384"/>
              </a:cxn>
              <a:cxn ang="0">
                <a:pos x="568" y="464"/>
              </a:cxn>
              <a:cxn ang="0">
                <a:pos x="526" y="530"/>
              </a:cxn>
              <a:cxn ang="0">
                <a:pos x="454" y="570"/>
              </a:cxn>
            </a:cxnLst>
            <a:rect l="0" t="0" r="r" b="b"/>
            <a:pathLst>
              <a:path w="822" h="822">
                <a:moveTo>
                  <a:pt x="386" y="316"/>
                </a:moveTo>
                <a:lnTo>
                  <a:pt x="386" y="316"/>
                </a:lnTo>
                <a:lnTo>
                  <a:pt x="368" y="322"/>
                </a:lnTo>
                <a:lnTo>
                  <a:pt x="352" y="332"/>
                </a:lnTo>
                <a:lnTo>
                  <a:pt x="338" y="346"/>
                </a:lnTo>
                <a:lnTo>
                  <a:pt x="326" y="362"/>
                </a:lnTo>
                <a:lnTo>
                  <a:pt x="326" y="362"/>
                </a:lnTo>
                <a:lnTo>
                  <a:pt x="320" y="380"/>
                </a:lnTo>
                <a:lnTo>
                  <a:pt x="314" y="398"/>
                </a:lnTo>
                <a:lnTo>
                  <a:pt x="314" y="416"/>
                </a:lnTo>
                <a:lnTo>
                  <a:pt x="318" y="436"/>
                </a:lnTo>
                <a:lnTo>
                  <a:pt x="318" y="436"/>
                </a:lnTo>
                <a:lnTo>
                  <a:pt x="324" y="454"/>
                </a:lnTo>
                <a:lnTo>
                  <a:pt x="334" y="470"/>
                </a:lnTo>
                <a:lnTo>
                  <a:pt x="348" y="484"/>
                </a:lnTo>
                <a:lnTo>
                  <a:pt x="362" y="494"/>
                </a:lnTo>
                <a:lnTo>
                  <a:pt x="380" y="502"/>
                </a:lnTo>
                <a:lnTo>
                  <a:pt x="398" y="506"/>
                </a:lnTo>
                <a:lnTo>
                  <a:pt x="418" y="508"/>
                </a:lnTo>
                <a:lnTo>
                  <a:pt x="436" y="504"/>
                </a:lnTo>
                <a:lnTo>
                  <a:pt x="436" y="504"/>
                </a:lnTo>
                <a:lnTo>
                  <a:pt x="454" y="498"/>
                </a:lnTo>
                <a:lnTo>
                  <a:pt x="470" y="488"/>
                </a:lnTo>
                <a:lnTo>
                  <a:pt x="484" y="474"/>
                </a:lnTo>
                <a:lnTo>
                  <a:pt x="496" y="458"/>
                </a:lnTo>
                <a:lnTo>
                  <a:pt x="496" y="458"/>
                </a:lnTo>
                <a:lnTo>
                  <a:pt x="502" y="448"/>
                </a:lnTo>
                <a:lnTo>
                  <a:pt x="506" y="436"/>
                </a:lnTo>
                <a:lnTo>
                  <a:pt x="508" y="422"/>
                </a:lnTo>
                <a:lnTo>
                  <a:pt x="508" y="410"/>
                </a:lnTo>
                <a:lnTo>
                  <a:pt x="508" y="410"/>
                </a:lnTo>
                <a:lnTo>
                  <a:pt x="508" y="398"/>
                </a:lnTo>
                <a:lnTo>
                  <a:pt x="506" y="386"/>
                </a:lnTo>
                <a:lnTo>
                  <a:pt x="506" y="386"/>
                </a:lnTo>
                <a:lnTo>
                  <a:pt x="498" y="366"/>
                </a:lnTo>
                <a:lnTo>
                  <a:pt x="488" y="350"/>
                </a:lnTo>
                <a:lnTo>
                  <a:pt x="476" y="336"/>
                </a:lnTo>
                <a:lnTo>
                  <a:pt x="460" y="326"/>
                </a:lnTo>
                <a:lnTo>
                  <a:pt x="444" y="318"/>
                </a:lnTo>
                <a:lnTo>
                  <a:pt x="424" y="314"/>
                </a:lnTo>
                <a:lnTo>
                  <a:pt x="406" y="312"/>
                </a:lnTo>
                <a:lnTo>
                  <a:pt x="386" y="316"/>
                </a:lnTo>
                <a:lnTo>
                  <a:pt x="386" y="316"/>
                </a:lnTo>
                <a:close/>
                <a:moveTo>
                  <a:pt x="822" y="360"/>
                </a:moveTo>
                <a:lnTo>
                  <a:pt x="792" y="250"/>
                </a:lnTo>
                <a:lnTo>
                  <a:pt x="792" y="250"/>
                </a:lnTo>
                <a:lnTo>
                  <a:pt x="790" y="244"/>
                </a:lnTo>
                <a:lnTo>
                  <a:pt x="786" y="238"/>
                </a:lnTo>
                <a:lnTo>
                  <a:pt x="778" y="230"/>
                </a:lnTo>
                <a:lnTo>
                  <a:pt x="766" y="224"/>
                </a:lnTo>
                <a:lnTo>
                  <a:pt x="760" y="224"/>
                </a:lnTo>
                <a:lnTo>
                  <a:pt x="752" y="224"/>
                </a:lnTo>
                <a:lnTo>
                  <a:pt x="752" y="224"/>
                </a:lnTo>
                <a:lnTo>
                  <a:pt x="666" y="240"/>
                </a:lnTo>
                <a:lnTo>
                  <a:pt x="666" y="240"/>
                </a:lnTo>
                <a:lnTo>
                  <a:pt x="654" y="224"/>
                </a:lnTo>
                <a:lnTo>
                  <a:pt x="642" y="208"/>
                </a:lnTo>
                <a:lnTo>
                  <a:pt x="642" y="208"/>
                </a:lnTo>
                <a:lnTo>
                  <a:pt x="680" y="128"/>
                </a:lnTo>
                <a:lnTo>
                  <a:pt x="680" y="128"/>
                </a:lnTo>
                <a:lnTo>
                  <a:pt x="682" y="122"/>
                </a:lnTo>
                <a:lnTo>
                  <a:pt x="682" y="114"/>
                </a:lnTo>
                <a:lnTo>
                  <a:pt x="682" y="114"/>
                </a:lnTo>
                <a:lnTo>
                  <a:pt x="682" y="106"/>
                </a:lnTo>
                <a:lnTo>
                  <a:pt x="678" y="98"/>
                </a:lnTo>
                <a:lnTo>
                  <a:pt x="672" y="90"/>
                </a:lnTo>
                <a:lnTo>
                  <a:pt x="666" y="84"/>
                </a:lnTo>
                <a:lnTo>
                  <a:pt x="566" y="28"/>
                </a:lnTo>
                <a:lnTo>
                  <a:pt x="566" y="28"/>
                </a:lnTo>
                <a:lnTo>
                  <a:pt x="560" y="24"/>
                </a:lnTo>
                <a:lnTo>
                  <a:pt x="554" y="24"/>
                </a:lnTo>
                <a:lnTo>
                  <a:pt x="542" y="24"/>
                </a:lnTo>
                <a:lnTo>
                  <a:pt x="530" y="28"/>
                </a:lnTo>
                <a:lnTo>
                  <a:pt x="526" y="32"/>
                </a:lnTo>
                <a:lnTo>
                  <a:pt x="522" y="38"/>
                </a:lnTo>
                <a:lnTo>
                  <a:pt x="522" y="38"/>
                </a:lnTo>
                <a:lnTo>
                  <a:pt x="472" y="108"/>
                </a:lnTo>
                <a:lnTo>
                  <a:pt x="472" y="108"/>
                </a:lnTo>
                <a:lnTo>
                  <a:pt x="452" y="106"/>
                </a:lnTo>
                <a:lnTo>
                  <a:pt x="432" y="104"/>
                </a:lnTo>
                <a:lnTo>
                  <a:pt x="432" y="104"/>
                </a:lnTo>
                <a:lnTo>
                  <a:pt x="402" y="22"/>
                </a:lnTo>
                <a:lnTo>
                  <a:pt x="402" y="22"/>
                </a:lnTo>
                <a:lnTo>
                  <a:pt x="398" y="16"/>
                </a:lnTo>
                <a:lnTo>
                  <a:pt x="394" y="10"/>
                </a:lnTo>
                <a:lnTo>
                  <a:pt x="386" y="4"/>
                </a:lnTo>
                <a:lnTo>
                  <a:pt x="374" y="0"/>
                </a:lnTo>
                <a:lnTo>
                  <a:pt x="366" y="0"/>
                </a:lnTo>
                <a:lnTo>
                  <a:pt x="360" y="0"/>
                </a:lnTo>
                <a:lnTo>
                  <a:pt x="250" y="30"/>
                </a:lnTo>
                <a:lnTo>
                  <a:pt x="250" y="30"/>
                </a:lnTo>
                <a:lnTo>
                  <a:pt x="240" y="34"/>
                </a:lnTo>
                <a:lnTo>
                  <a:pt x="232" y="42"/>
                </a:lnTo>
                <a:lnTo>
                  <a:pt x="228" y="52"/>
                </a:lnTo>
                <a:lnTo>
                  <a:pt x="226" y="62"/>
                </a:lnTo>
                <a:lnTo>
                  <a:pt x="226" y="62"/>
                </a:lnTo>
                <a:lnTo>
                  <a:pt x="226" y="68"/>
                </a:lnTo>
                <a:lnTo>
                  <a:pt x="226" y="68"/>
                </a:lnTo>
                <a:lnTo>
                  <a:pt x="240" y="152"/>
                </a:lnTo>
                <a:lnTo>
                  <a:pt x="240" y="152"/>
                </a:lnTo>
                <a:lnTo>
                  <a:pt x="222" y="164"/>
                </a:lnTo>
                <a:lnTo>
                  <a:pt x="206" y="178"/>
                </a:lnTo>
                <a:lnTo>
                  <a:pt x="206" y="178"/>
                </a:lnTo>
                <a:lnTo>
                  <a:pt x="130" y="142"/>
                </a:lnTo>
                <a:lnTo>
                  <a:pt x="130" y="142"/>
                </a:lnTo>
                <a:lnTo>
                  <a:pt x="124" y="140"/>
                </a:lnTo>
                <a:lnTo>
                  <a:pt x="118" y="140"/>
                </a:lnTo>
                <a:lnTo>
                  <a:pt x="104" y="140"/>
                </a:lnTo>
                <a:lnTo>
                  <a:pt x="94" y="146"/>
                </a:lnTo>
                <a:lnTo>
                  <a:pt x="90" y="152"/>
                </a:lnTo>
                <a:lnTo>
                  <a:pt x="86" y="156"/>
                </a:lnTo>
                <a:lnTo>
                  <a:pt x="28" y="256"/>
                </a:lnTo>
                <a:lnTo>
                  <a:pt x="28" y="256"/>
                </a:lnTo>
                <a:lnTo>
                  <a:pt x="26" y="264"/>
                </a:lnTo>
                <a:lnTo>
                  <a:pt x="24" y="272"/>
                </a:lnTo>
                <a:lnTo>
                  <a:pt x="24" y="272"/>
                </a:lnTo>
                <a:lnTo>
                  <a:pt x="26" y="280"/>
                </a:lnTo>
                <a:lnTo>
                  <a:pt x="28" y="288"/>
                </a:lnTo>
                <a:lnTo>
                  <a:pt x="32" y="294"/>
                </a:lnTo>
                <a:lnTo>
                  <a:pt x="38" y="300"/>
                </a:lnTo>
                <a:lnTo>
                  <a:pt x="38" y="300"/>
                </a:lnTo>
                <a:lnTo>
                  <a:pt x="106" y="346"/>
                </a:lnTo>
                <a:lnTo>
                  <a:pt x="106" y="346"/>
                </a:lnTo>
                <a:lnTo>
                  <a:pt x="102" y="370"/>
                </a:lnTo>
                <a:lnTo>
                  <a:pt x="100" y="392"/>
                </a:lnTo>
                <a:lnTo>
                  <a:pt x="100" y="392"/>
                </a:lnTo>
                <a:lnTo>
                  <a:pt x="22" y="420"/>
                </a:lnTo>
                <a:lnTo>
                  <a:pt x="22" y="420"/>
                </a:lnTo>
                <a:lnTo>
                  <a:pt x="14" y="426"/>
                </a:lnTo>
                <a:lnTo>
                  <a:pt x="6" y="432"/>
                </a:lnTo>
                <a:lnTo>
                  <a:pt x="2" y="442"/>
                </a:lnTo>
                <a:lnTo>
                  <a:pt x="0" y="452"/>
                </a:lnTo>
                <a:lnTo>
                  <a:pt x="0" y="452"/>
                </a:lnTo>
                <a:lnTo>
                  <a:pt x="2" y="462"/>
                </a:lnTo>
                <a:lnTo>
                  <a:pt x="32" y="572"/>
                </a:lnTo>
                <a:lnTo>
                  <a:pt x="32" y="572"/>
                </a:lnTo>
                <a:lnTo>
                  <a:pt x="34" y="578"/>
                </a:lnTo>
                <a:lnTo>
                  <a:pt x="36" y="582"/>
                </a:lnTo>
                <a:lnTo>
                  <a:pt x="46" y="590"/>
                </a:lnTo>
                <a:lnTo>
                  <a:pt x="58" y="596"/>
                </a:lnTo>
                <a:lnTo>
                  <a:pt x="64" y="596"/>
                </a:lnTo>
                <a:lnTo>
                  <a:pt x="70" y="596"/>
                </a:lnTo>
                <a:lnTo>
                  <a:pt x="70" y="596"/>
                </a:lnTo>
                <a:lnTo>
                  <a:pt x="148" y="582"/>
                </a:lnTo>
                <a:lnTo>
                  <a:pt x="148" y="582"/>
                </a:lnTo>
                <a:lnTo>
                  <a:pt x="162" y="602"/>
                </a:lnTo>
                <a:lnTo>
                  <a:pt x="178" y="620"/>
                </a:lnTo>
                <a:lnTo>
                  <a:pt x="178" y="620"/>
                </a:lnTo>
                <a:lnTo>
                  <a:pt x="144" y="692"/>
                </a:lnTo>
                <a:lnTo>
                  <a:pt x="144" y="692"/>
                </a:lnTo>
                <a:lnTo>
                  <a:pt x="142" y="700"/>
                </a:lnTo>
                <a:lnTo>
                  <a:pt x="140" y="706"/>
                </a:lnTo>
                <a:lnTo>
                  <a:pt x="140" y="706"/>
                </a:lnTo>
                <a:lnTo>
                  <a:pt x="142" y="716"/>
                </a:lnTo>
                <a:lnTo>
                  <a:pt x="144" y="724"/>
                </a:lnTo>
                <a:lnTo>
                  <a:pt x="150" y="730"/>
                </a:lnTo>
                <a:lnTo>
                  <a:pt x="158" y="736"/>
                </a:lnTo>
                <a:lnTo>
                  <a:pt x="256" y="792"/>
                </a:lnTo>
                <a:lnTo>
                  <a:pt x="256" y="792"/>
                </a:lnTo>
                <a:lnTo>
                  <a:pt x="262" y="796"/>
                </a:lnTo>
                <a:lnTo>
                  <a:pt x="268" y="798"/>
                </a:lnTo>
                <a:lnTo>
                  <a:pt x="280" y="796"/>
                </a:lnTo>
                <a:lnTo>
                  <a:pt x="292" y="792"/>
                </a:lnTo>
                <a:lnTo>
                  <a:pt x="296" y="788"/>
                </a:lnTo>
                <a:lnTo>
                  <a:pt x="302" y="782"/>
                </a:lnTo>
                <a:lnTo>
                  <a:pt x="302" y="782"/>
                </a:lnTo>
                <a:lnTo>
                  <a:pt x="348" y="718"/>
                </a:lnTo>
                <a:lnTo>
                  <a:pt x="348" y="718"/>
                </a:lnTo>
                <a:lnTo>
                  <a:pt x="370" y="722"/>
                </a:lnTo>
                <a:lnTo>
                  <a:pt x="394" y="724"/>
                </a:lnTo>
                <a:lnTo>
                  <a:pt x="394" y="724"/>
                </a:lnTo>
                <a:lnTo>
                  <a:pt x="422" y="798"/>
                </a:lnTo>
                <a:lnTo>
                  <a:pt x="422" y="798"/>
                </a:lnTo>
                <a:lnTo>
                  <a:pt x="424" y="804"/>
                </a:lnTo>
                <a:lnTo>
                  <a:pt x="428" y="810"/>
                </a:lnTo>
                <a:lnTo>
                  <a:pt x="438" y="818"/>
                </a:lnTo>
                <a:lnTo>
                  <a:pt x="450" y="820"/>
                </a:lnTo>
                <a:lnTo>
                  <a:pt x="456" y="822"/>
                </a:lnTo>
                <a:lnTo>
                  <a:pt x="462" y="820"/>
                </a:lnTo>
                <a:lnTo>
                  <a:pt x="572" y="790"/>
                </a:lnTo>
                <a:lnTo>
                  <a:pt x="572" y="790"/>
                </a:lnTo>
                <a:lnTo>
                  <a:pt x="582" y="786"/>
                </a:lnTo>
                <a:lnTo>
                  <a:pt x="590" y="778"/>
                </a:lnTo>
                <a:lnTo>
                  <a:pt x="596" y="768"/>
                </a:lnTo>
                <a:lnTo>
                  <a:pt x="598" y="758"/>
                </a:lnTo>
                <a:lnTo>
                  <a:pt x="598" y="758"/>
                </a:lnTo>
                <a:lnTo>
                  <a:pt x="596" y="752"/>
                </a:lnTo>
                <a:lnTo>
                  <a:pt x="596" y="752"/>
                </a:lnTo>
                <a:lnTo>
                  <a:pt x="582" y="670"/>
                </a:lnTo>
                <a:lnTo>
                  <a:pt x="582" y="670"/>
                </a:lnTo>
                <a:lnTo>
                  <a:pt x="600" y="658"/>
                </a:lnTo>
                <a:lnTo>
                  <a:pt x="618" y="642"/>
                </a:lnTo>
                <a:lnTo>
                  <a:pt x="618" y="642"/>
                </a:lnTo>
                <a:lnTo>
                  <a:pt x="694" y="678"/>
                </a:lnTo>
                <a:lnTo>
                  <a:pt x="694" y="678"/>
                </a:lnTo>
                <a:lnTo>
                  <a:pt x="700" y="680"/>
                </a:lnTo>
                <a:lnTo>
                  <a:pt x="706" y="682"/>
                </a:lnTo>
                <a:lnTo>
                  <a:pt x="718" y="680"/>
                </a:lnTo>
                <a:lnTo>
                  <a:pt x="728" y="674"/>
                </a:lnTo>
                <a:lnTo>
                  <a:pt x="734" y="670"/>
                </a:lnTo>
                <a:lnTo>
                  <a:pt x="738" y="664"/>
                </a:lnTo>
                <a:lnTo>
                  <a:pt x="794" y="566"/>
                </a:lnTo>
                <a:lnTo>
                  <a:pt x="794" y="566"/>
                </a:lnTo>
                <a:lnTo>
                  <a:pt x="798" y="558"/>
                </a:lnTo>
                <a:lnTo>
                  <a:pt x="798" y="548"/>
                </a:lnTo>
                <a:lnTo>
                  <a:pt x="798" y="548"/>
                </a:lnTo>
                <a:lnTo>
                  <a:pt x="798" y="540"/>
                </a:lnTo>
                <a:lnTo>
                  <a:pt x="794" y="532"/>
                </a:lnTo>
                <a:lnTo>
                  <a:pt x="790" y="526"/>
                </a:lnTo>
                <a:lnTo>
                  <a:pt x="784" y="520"/>
                </a:lnTo>
                <a:lnTo>
                  <a:pt x="784" y="520"/>
                </a:lnTo>
                <a:lnTo>
                  <a:pt x="712" y="470"/>
                </a:lnTo>
                <a:lnTo>
                  <a:pt x="712" y="470"/>
                </a:lnTo>
                <a:lnTo>
                  <a:pt x="716" y="450"/>
                </a:lnTo>
                <a:lnTo>
                  <a:pt x="718" y="430"/>
                </a:lnTo>
                <a:lnTo>
                  <a:pt x="718" y="430"/>
                </a:lnTo>
                <a:lnTo>
                  <a:pt x="800" y="400"/>
                </a:lnTo>
                <a:lnTo>
                  <a:pt x="800" y="400"/>
                </a:lnTo>
                <a:lnTo>
                  <a:pt x="810" y="396"/>
                </a:lnTo>
                <a:lnTo>
                  <a:pt x="816" y="388"/>
                </a:lnTo>
                <a:lnTo>
                  <a:pt x="820" y="378"/>
                </a:lnTo>
                <a:lnTo>
                  <a:pt x="822" y="368"/>
                </a:lnTo>
                <a:lnTo>
                  <a:pt x="822" y="368"/>
                </a:lnTo>
                <a:lnTo>
                  <a:pt x="822" y="360"/>
                </a:lnTo>
                <a:lnTo>
                  <a:pt x="822" y="360"/>
                </a:lnTo>
                <a:close/>
                <a:moveTo>
                  <a:pt x="454" y="570"/>
                </a:moveTo>
                <a:lnTo>
                  <a:pt x="454" y="570"/>
                </a:lnTo>
                <a:lnTo>
                  <a:pt x="438" y="574"/>
                </a:lnTo>
                <a:lnTo>
                  <a:pt x="422" y="576"/>
                </a:lnTo>
                <a:lnTo>
                  <a:pt x="404" y="576"/>
                </a:lnTo>
                <a:lnTo>
                  <a:pt x="388" y="574"/>
                </a:lnTo>
                <a:lnTo>
                  <a:pt x="372" y="572"/>
                </a:lnTo>
                <a:lnTo>
                  <a:pt x="358" y="566"/>
                </a:lnTo>
                <a:lnTo>
                  <a:pt x="342" y="560"/>
                </a:lnTo>
                <a:lnTo>
                  <a:pt x="328" y="554"/>
                </a:lnTo>
                <a:lnTo>
                  <a:pt x="316" y="544"/>
                </a:lnTo>
                <a:lnTo>
                  <a:pt x="302" y="536"/>
                </a:lnTo>
                <a:lnTo>
                  <a:pt x="292" y="524"/>
                </a:lnTo>
                <a:lnTo>
                  <a:pt x="280" y="512"/>
                </a:lnTo>
                <a:lnTo>
                  <a:pt x="272" y="498"/>
                </a:lnTo>
                <a:lnTo>
                  <a:pt x="264" y="484"/>
                </a:lnTo>
                <a:lnTo>
                  <a:pt x="256" y="470"/>
                </a:lnTo>
                <a:lnTo>
                  <a:pt x="252" y="454"/>
                </a:lnTo>
                <a:lnTo>
                  <a:pt x="252" y="454"/>
                </a:lnTo>
                <a:lnTo>
                  <a:pt x="248" y="436"/>
                </a:lnTo>
                <a:lnTo>
                  <a:pt x="246" y="420"/>
                </a:lnTo>
                <a:lnTo>
                  <a:pt x="246" y="404"/>
                </a:lnTo>
                <a:lnTo>
                  <a:pt x="248" y="388"/>
                </a:lnTo>
                <a:lnTo>
                  <a:pt x="250" y="372"/>
                </a:lnTo>
                <a:lnTo>
                  <a:pt x="254" y="358"/>
                </a:lnTo>
                <a:lnTo>
                  <a:pt x="260" y="342"/>
                </a:lnTo>
                <a:lnTo>
                  <a:pt x="268" y="328"/>
                </a:lnTo>
                <a:lnTo>
                  <a:pt x="268" y="328"/>
                </a:lnTo>
                <a:lnTo>
                  <a:pt x="276" y="314"/>
                </a:lnTo>
                <a:lnTo>
                  <a:pt x="288" y="300"/>
                </a:lnTo>
                <a:lnTo>
                  <a:pt x="298" y="290"/>
                </a:lnTo>
                <a:lnTo>
                  <a:pt x="310" y="278"/>
                </a:lnTo>
                <a:lnTo>
                  <a:pt x="324" y="270"/>
                </a:lnTo>
                <a:lnTo>
                  <a:pt x="338" y="262"/>
                </a:lnTo>
                <a:lnTo>
                  <a:pt x="352" y="256"/>
                </a:lnTo>
                <a:lnTo>
                  <a:pt x="368" y="250"/>
                </a:lnTo>
                <a:lnTo>
                  <a:pt x="368" y="250"/>
                </a:lnTo>
                <a:lnTo>
                  <a:pt x="386" y="246"/>
                </a:lnTo>
                <a:lnTo>
                  <a:pt x="402" y="246"/>
                </a:lnTo>
                <a:lnTo>
                  <a:pt x="418" y="244"/>
                </a:lnTo>
                <a:lnTo>
                  <a:pt x="434" y="246"/>
                </a:lnTo>
                <a:lnTo>
                  <a:pt x="450" y="250"/>
                </a:lnTo>
                <a:lnTo>
                  <a:pt x="466" y="254"/>
                </a:lnTo>
                <a:lnTo>
                  <a:pt x="480" y="260"/>
                </a:lnTo>
                <a:lnTo>
                  <a:pt x="494" y="266"/>
                </a:lnTo>
                <a:lnTo>
                  <a:pt x="508" y="276"/>
                </a:lnTo>
                <a:lnTo>
                  <a:pt x="520" y="286"/>
                </a:lnTo>
                <a:lnTo>
                  <a:pt x="532" y="296"/>
                </a:lnTo>
                <a:lnTo>
                  <a:pt x="542" y="308"/>
                </a:lnTo>
                <a:lnTo>
                  <a:pt x="552" y="322"/>
                </a:lnTo>
                <a:lnTo>
                  <a:pt x="560" y="336"/>
                </a:lnTo>
                <a:lnTo>
                  <a:pt x="566" y="352"/>
                </a:lnTo>
                <a:lnTo>
                  <a:pt x="572" y="368"/>
                </a:lnTo>
                <a:lnTo>
                  <a:pt x="572" y="368"/>
                </a:lnTo>
                <a:lnTo>
                  <a:pt x="574" y="384"/>
                </a:lnTo>
                <a:lnTo>
                  <a:pt x="576" y="400"/>
                </a:lnTo>
                <a:lnTo>
                  <a:pt x="576" y="416"/>
                </a:lnTo>
                <a:lnTo>
                  <a:pt x="576" y="432"/>
                </a:lnTo>
                <a:lnTo>
                  <a:pt x="572" y="448"/>
                </a:lnTo>
                <a:lnTo>
                  <a:pt x="568" y="464"/>
                </a:lnTo>
                <a:lnTo>
                  <a:pt x="562" y="478"/>
                </a:lnTo>
                <a:lnTo>
                  <a:pt x="554" y="492"/>
                </a:lnTo>
                <a:lnTo>
                  <a:pt x="546" y="506"/>
                </a:lnTo>
                <a:lnTo>
                  <a:pt x="536" y="518"/>
                </a:lnTo>
                <a:lnTo>
                  <a:pt x="526" y="530"/>
                </a:lnTo>
                <a:lnTo>
                  <a:pt x="512" y="540"/>
                </a:lnTo>
                <a:lnTo>
                  <a:pt x="500" y="550"/>
                </a:lnTo>
                <a:lnTo>
                  <a:pt x="486" y="558"/>
                </a:lnTo>
                <a:lnTo>
                  <a:pt x="470" y="564"/>
                </a:lnTo>
                <a:lnTo>
                  <a:pt x="454" y="570"/>
                </a:lnTo>
                <a:lnTo>
                  <a:pt x="454" y="570"/>
                </a:lnTo>
                <a:close/>
              </a:path>
            </a:pathLst>
          </a:custGeom>
          <a:solidFill>
            <a:srgbClr val="26B7C8"/>
          </a:solidFill>
          <a:ln w="9525">
            <a:noFill/>
            <a:round/>
          </a:ln>
        </p:spPr>
        <p:txBody>
          <a:bodyPr vert="horz" wrap="square" lIns="121864" tIns="60933" rIns="121864" bIns="60933" numCol="1" anchor="t" anchorCtr="0" compatLnSpc="1">
            <a:prstTxWarp prst="textNoShape">
              <a:avLst/>
            </a:prstTxWarp>
          </a:bodyPr>
          <a:lstStyle/>
          <a:p>
            <a:pPr defTabSz="1218712" fontAlgn="ctr">
              <a:spcBef>
                <a:spcPct val="0"/>
              </a:spcBef>
              <a:spcAft>
                <a:spcPct val="0"/>
              </a:spcAft>
            </a:pPr>
            <a:endParaRPr lang="en-US" altLang="zh-CN" sz="3198" dirty="0">
              <a:solidFill>
                <a:prstClr val="white"/>
              </a:solidFill>
              <a:latin typeface="Huawei Sans" panose="020C0503030203020204" pitchFamily="34" charset="0"/>
              <a:cs typeface="Huawei Sans" panose="020C0503030203020204" pitchFamily="34" charset="0"/>
            </a:endParaRPr>
          </a:p>
        </p:txBody>
      </p:sp>
      <p:sp>
        <p:nvSpPr>
          <p:cNvPr id="573" name="文本框 572"/>
          <p:cNvSpPr txBox="1"/>
          <p:nvPr/>
        </p:nvSpPr>
        <p:spPr bwMode="gray">
          <a:xfrm>
            <a:off x="5186993" y="4493030"/>
            <a:ext cx="1578018" cy="213421"/>
          </a:xfrm>
          <a:prstGeom prst="rect">
            <a:avLst/>
          </a:prstGeom>
          <a:noFill/>
        </p:spPr>
        <p:txBody>
          <a:bodyPr wrap="square" lIns="0" tIns="0" rIns="0" bIns="0" rtlCol="0">
            <a:spAutoFit/>
          </a:bodyPr>
          <a:lstStyle/>
          <a:p>
            <a:pPr algn="ctr" defTabSz="1218712" fontAlgn="ctr">
              <a:spcBef>
                <a:spcPct val="0"/>
              </a:spcBef>
              <a:spcAft>
                <a:spcPct val="0"/>
              </a:spcAft>
            </a:pPr>
            <a:r>
              <a:rPr lang="en-US" sz="1399" b="1" dirty="0">
                <a:solidFill>
                  <a:prstClr val="white"/>
                </a:solidFill>
                <a:latin typeface="Huawei Sans" panose="020C0503030203020204" pitchFamily="34" charset="0"/>
              </a:rPr>
              <a:t>Hybrid WAN</a:t>
            </a:r>
            <a:endParaRPr lang="en-US" altLang="zh-CN" sz="1399" b="1" dirty="0">
              <a:solidFill>
                <a:prstClr val="white"/>
              </a:solidFill>
              <a:latin typeface="Huawei Sans" panose="020C0503030203020204" pitchFamily="34" charset="0"/>
              <a:cs typeface="Huawei Sans" panose="020C0503030203020204" pitchFamily="34" charset="0"/>
            </a:endParaRPr>
          </a:p>
        </p:txBody>
      </p:sp>
      <p:grpSp>
        <p:nvGrpSpPr>
          <p:cNvPr id="574" name="组合 573"/>
          <p:cNvGrpSpPr/>
          <p:nvPr/>
        </p:nvGrpSpPr>
        <p:grpSpPr bwMode="gray">
          <a:xfrm>
            <a:off x="3479006" y="5620012"/>
            <a:ext cx="745951" cy="68864"/>
            <a:chOff x="3478964" y="5781069"/>
            <a:chExt cx="746415" cy="92683"/>
          </a:xfrm>
        </p:grpSpPr>
        <p:sp>
          <p:nvSpPr>
            <p:cNvPr id="708" name="Shape 449"/>
            <p:cNvSpPr/>
            <p:nvPr/>
          </p:nvSpPr>
          <p:spPr bwMode="gray">
            <a:xfrm>
              <a:off x="3541303" y="5781069"/>
              <a:ext cx="684076" cy="0"/>
            </a:xfrm>
            <a:prstGeom prst="line">
              <a:avLst/>
            </a:prstGeom>
            <a:noFill/>
            <a:ln w="9525" cap="flat">
              <a:solidFill>
                <a:srgbClr val="26B7C8">
                  <a:alpha val="78000"/>
                </a:srgbClr>
              </a:solidFill>
              <a:prstDash val="solid"/>
              <a:miter lim="800000"/>
            </a:ln>
            <a:effectLst/>
          </p:spPr>
          <p:txBody>
            <a:bodyPr wrap="square" lIns="68533" tIns="68533" rIns="68533" bIns="68533" numCol="1" anchor="t">
              <a:noAutofit/>
            </a:bodyPr>
            <a:lstStyle/>
            <a:p>
              <a:pPr defTabSz="1218712" fontAlgn="ctr">
                <a:spcBef>
                  <a:spcPct val="0"/>
                </a:spcBef>
                <a:spcAft>
                  <a:spcPct val="0"/>
                </a:spcAft>
              </a:pPr>
              <a:endParaRPr lang="en-US" sz="1599" dirty="0">
                <a:solidFill>
                  <a:srgbClr val="000000"/>
                </a:solidFill>
                <a:latin typeface="Huawei Sans" panose="020C0503030203020204" pitchFamily="34" charset="0"/>
                <a:cs typeface="Huawei Sans" panose="020C0503030203020204" pitchFamily="34" charset="0"/>
              </a:endParaRPr>
            </a:p>
          </p:txBody>
        </p:sp>
        <p:sp>
          <p:nvSpPr>
            <p:cNvPr id="709" name="Shape 449"/>
            <p:cNvSpPr/>
            <p:nvPr/>
          </p:nvSpPr>
          <p:spPr bwMode="gray">
            <a:xfrm flipV="1">
              <a:off x="3559615" y="5827411"/>
              <a:ext cx="629760" cy="0"/>
            </a:xfrm>
            <a:prstGeom prst="line">
              <a:avLst/>
            </a:prstGeom>
            <a:noFill/>
            <a:ln w="9525" cap="flat">
              <a:solidFill>
                <a:srgbClr val="26B7C8">
                  <a:alpha val="78000"/>
                </a:srgbClr>
              </a:solidFill>
              <a:prstDash val="solid"/>
              <a:miter lim="800000"/>
            </a:ln>
            <a:effectLst/>
          </p:spPr>
          <p:txBody>
            <a:bodyPr wrap="square" lIns="68533" tIns="68533" rIns="68533" bIns="68533" numCol="1" anchor="t">
              <a:noAutofit/>
            </a:bodyPr>
            <a:lstStyle/>
            <a:p>
              <a:pPr defTabSz="1218712" fontAlgn="ctr">
                <a:spcBef>
                  <a:spcPct val="0"/>
                </a:spcBef>
                <a:spcAft>
                  <a:spcPct val="0"/>
                </a:spcAft>
              </a:pPr>
              <a:endParaRPr lang="en-US" sz="1599" dirty="0">
                <a:solidFill>
                  <a:srgbClr val="000000"/>
                </a:solidFill>
                <a:latin typeface="Huawei Sans" panose="020C0503030203020204" pitchFamily="34" charset="0"/>
                <a:cs typeface="Huawei Sans" panose="020C0503030203020204" pitchFamily="34" charset="0"/>
              </a:endParaRPr>
            </a:p>
          </p:txBody>
        </p:sp>
        <p:sp>
          <p:nvSpPr>
            <p:cNvPr id="710" name="Shape 449"/>
            <p:cNvSpPr/>
            <p:nvPr/>
          </p:nvSpPr>
          <p:spPr bwMode="gray">
            <a:xfrm>
              <a:off x="3478964" y="5873752"/>
              <a:ext cx="710411" cy="0"/>
            </a:xfrm>
            <a:prstGeom prst="line">
              <a:avLst/>
            </a:prstGeom>
            <a:noFill/>
            <a:ln w="9525" cap="flat">
              <a:solidFill>
                <a:srgbClr val="26B7C8">
                  <a:alpha val="78000"/>
                </a:srgbClr>
              </a:solidFill>
              <a:prstDash val="solid"/>
              <a:miter lim="800000"/>
            </a:ln>
            <a:effectLst/>
          </p:spPr>
          <p:txBody>
            <a:bodyPr wrap="square" lIns="68533" tIns="68533" rIns="68533" bIns="68533" numCol="1" anchor="t">
              <a:noAutofit/>
            </a:bodyPr>
            <a:lstStyle/>
            <a:p>
              <a:pPr defTabSz="1218712" fontAlgn="ctr">
                <a:spcBef>
                  <a:spcPct val="0"/>
                </a:spcBef>
                <a:spcAft>
                  <a:spcPct val="0"/>
                </a:spcAft>
              </a:pPr>
              <a:endParaRPr lang="en-US" sz="1599" dirty="0">
                <a:solidFill>
                  <a:srgbClr val="000000"/>
                </a:solidFill>
                <a:latin typeface="Huawei Sans" panose="020C0503030203020204" pitchFamily="34" charset="0"/>
                <a:cs typeface="Huawei Sans" panose="020C0503030203020204" pitchFamily="34" charset="0"/>
              </a:endParaRPr>
            </a:p>
          </p:txBody>
        </p:sp>
      </p:grpSp>
      <p:sp>
        <p:nvSpPr>
          <p:cNvPr id="575" name="椭圆 574"/>
          <p:cNvSpPr/>
          <p:nvPr/>
        </p:nvSpPr>
        <p:spPr bwMode="gray">
          <a:xfrm flipH="1">
            <a:off x="3814153" y="5583605"/>
            <a:ext cx="58685" cy="149975"/>
          </a:xfrm>
          <a:prstGeom prst="ellipse">
            <a:avLst/>
          </a:prstGeom>
          <a:noFill/>
          <a:ln w="63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lIns="121868" tIns="60934" rIns="121868" bIns="60934" rtlCol="0" anchor="ctr"/>
          <a:lstStyle/>
          <a:p>
            <a:pPr algn="ctr" defTabSz="1218712" fontAlgn="ctr">
              <a:spcBef>
                <a:spcPct val="0"/>
              </a:spcBef>
              <a:spcAft>
                <a:spcPct val="0"/>
              </a:spcAft>
            </a:pPr>
            <a:endParaRPr lang="en-US" sz="2099" dirty="0">
              <a:solidFill>
                <a:prstClr val="white"/>
              </a:solidFill>
              <a:latin typeface="Huawei Sans" panose="020C0503030203020204" pitchFamily="34" charset="0"/>
              <a:cs typeface="Huawei Sans" panose="020C0503030203020204" pitchFamily="34" charset="0"/>
            </a:endParaRPr>
          </a:p>
        </p:txBody>
      </p:sp>
      <p:sp>
        <p:nvSpPr>
          <p:cNvPr id="576" name="Freeform 17"/>
          <p:cNvSpPr/>
          <p:nvPr/>
        </p:nvSpPr>
        <p:spPr bwMode="gray">
          <a:xfrm>
            <a:off x="2138024" y="4833449"/>
            <a:ext cx="1807373" cy="508821"/>
          </a:xfrm>
          <a:custGeom>
            <a:avLst/>
            <a:gdLst>
              <a:gd name="T0" fmla="*/ 480 w 1916"/>
              <a:gd name="T1" fmla="*/ 0 h 359"/>
              <a:gd name="T2" fmla="*/ 0 w 1916"/>
              <a:gd name="T3" fmla="*/ 359 h 359"/>
              <a:gd name="T4" fmla="*/ 1651 w 1916"/>
              <a:gd name="T5" fmla="*/ 359 h 359"/>
              <a:gd name="T6" fmla="*/ 1916 w 1916"/>
              <a:gd name="T7" fmla="*/ 0 h 359"/>
              <a:gd name="T8" fmla="*/ 480 w 1916"/>
              <a:gd name="T9" fmla="*/ 0 h 359"/>
            </a:gdLst>
            <a:ahLst/>
            <a:cxnLst>
              <a:cxn ang="0">
                <a:pos x="T0" y="T1"/>
              </a:cxn>
              <a:cxn ang="0">
                <a:pos x="T2" y="T3"/>
              </a:cxn>
              <a:cxn ang="0">
                <a:pos x="T4" y="T5"/>
              </a:cxn>
              <a:cxn ang="0">
                <a:pos x="T6" y="T7"/>
              </a:cxn>
              <a:cxn ang="0">
                <a:pos x="T8" y="T9"/>
              </a:cxn>
            </a:cxnLst>
            <a:rect l="0" t="0" r="r" b="b"/>
            <a:pathLst>
              <a:path w="1916" h="359">
                <a:moveTo>
                  <a:pt x="480" y="0"/>
                </a:moveTo>
                <a:lnTo>
                  <a:pt x="0" y="359"/>
                </a:lnTo>
                <a:lnTo>
                  <a:pt x="1651" y="359"/>
                </a:lnTo>
                <a:lnTo>
                  <a:pt x="1916" y="0"/>
                </a:lnTo>
                <a:lnTo>
                  <a:pt x="480" y="0"/>
                </a:lnTo>
                <a:close/>
              </a:path>
            </a:pathLst>
          </a:custGeom>
          <a:solidFill>
            <a:srgbClr val="26B7C8">
              <a:alpha val="43000"/>
            </a:srgbClr>
          </a:solidFill>
        </p:spPr>
        <p:txBody>
          <a:bodyPr wrap="square" lIns="121868" tIns="60934" rIns="121868" bIns="60934" rtlCol="0" anchor="ctr" anchorCtr="1">
            <a:noAutofit/>
          </a:bodyPr>
          <a:lstStyle/>
          <a:p>
            <a:pPr indent="717215" defTabSz="1218712" fontAlgn="ctr">
              <a:spcBef>
                <a:spcPct val="0"/>
              </a:spcBef>
              <a:spcAft>
                <a:spcPct val="0"/>
              </a:spcAft>
              <a:buClr>
                <a:srgbClr val="FFC000"/>
              </a:buClr>
              <a:buSzPct val="60000"/>
              <a:buFont typeface="Wingdings" pitchFamily="2" charset="2"/>
              <a:buChar char="n"/>
            </a:pPr>
            <a:endParaRPr lang="en-US" altLang="zh-CN" sz="2099" kern="0" dirty="0">
              <a:solidFill>
                <a:prstClr val="white"/>
              </a:solidFill>
              <a:latin typeface="Huawei Sans" panose="020C0503030203020204" pitchFamily="34" charset="0"/>
              <a:cs typeface="Huawei Sans" panose="020C0503030203020204" pitchFamily="34" charset="0"/>
            </a:endParaRPr>
          </a:p>
        </p:txBody>
      </p:sp>
      <p:grpSp>
        <p:nvGrpSpPr>
          <p:cNvPr id="577" name="组合 621"/>
          <p:cNvGrpSpPr/>
          <p:nvPr/>
        </p:nvGrpSpPr>
        <p:grpSpPr bwMode="gray">
          <a:xfrm>
            <a:off x="3445601" y="4843974"/>
            <a:ext cx="197702" cy="153624"/>
            <a:chOff x="-983298" y="1666240"/>
            <a:chExt cx="547688" cy="309564"/>
          </a:xfrm>
          <a:solidFill>
            <a:srgbClr val="FFC000"/>
          </a:solidFill>
        </p:grpSpPr>
        <p:sp>
          <p:nvSpPr>
            <p:cNvPr id="706" name="Freeform 21"/>
            <p:cNvSpPr/>
            <p:nvPr/>
          </p:nvSpPr>
          <p:spPr bwMode="gray">
            <a:xfrm>
              <a:off x="-983298" y="1798004"/>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8"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sp>
          <p:nvSpPr>
            <p:cNvPr id="707"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grpSp>
      <p:sp>
        <p:nvSpPr>
          <p:cNvPr id="578" name="矩形 577"/>
          <p:cNvSpPr/>
          <p:nvPr/>
        </p:nvSpPr>
        <p:spPr bwMode="gray">
          <a:xfrm>
            <a:off x="3389996" y="4925238"/>
            <a:ext cx="246181" cy="469115"/>
          </a:xfrm>
          <a:prstGeom prst="rect">
            <a:avLst/>
          </a:prstGeom>
        </p:spPr>
        <p:txBody>
          <a:bodyPr wrap="none" lIns="121868" tIns="60934" rIns="121868" bIns="60934">
            <a:spAutoFit/>
          </a:bodyPr>
          <a:lstStyle/>
          <a:p>
            <a:pPr defTabSz="1218712" fontAlgn="ctr">
              <a:lnSpc>
                <a:spcPct val="150000"/>
              </a:lnSpc>
              <a:spcBef>
                <a:spcPts val="800"/>
              </a:spcBef>
              <a:spcAft>
                <a:spcPct val="0"/>
              </a:spcAft>
            </a:pPr>
            <a:endParaRPr lang="en-US" altLang="zh-CN" sz="1499" b="1" dirty="0">
              <a:solidFill>
                <a:prstClr val="white"/>
              </a:solidFill>
              <a:latin typeface="Huawei Sans" panose="020C0503030203020204" pitchFamily="34" charset="0"/>
              <a:cs typeface="Huawei Sans" panose="020C0503030203020204" pitchFamily="34" charset="0"/>
              <a:sym typeface="Arial" pitchFamily="34" charset="0"/>
            </a:endParaRPr>
          </a:p>
        </p:txBody>
      </p:sp>
      <p:sp>
        <p:nvSpPr>
          <p:cNvPr id="579" name="文本框 578"/>
          <p:cNvSpPr txBox="1"/>
          <p:nvPr/>
        </p:nvSpPr>
        <p:spPr bwMode="gray">
          <a:xfrm>
            <a:off x="2538021" y="4975377"/>
            <a:ext cx="799992" cy="152552"/>
          </a:xfrm>
          <a:prstGeom prst="rect">
            <a:avLst/>
          </a:prstGeom>
          <a:noFill/>
        </p:spPr>
        <p:txBody>
          <a:bodyPr wrap="square" lIns="0" tIns="0" rIns="0" bIns="0" rtlCol="0">
            <a:spAutoFit/>
          </a:bodyPr>
          <a:lstStyle/>
          <a:p>
            <a:pPr algn="ctr" defTabSz="1218712" fontAlgn="ctr">
              <a:spcBef>
                <a:spcPct val="0"/>
              </a:spcBef>
              <a:spcAft>
                <a:spcPct val="0"/>
              </a:spcAft>
            </a:pPr>
            <a:r>
              <a:rPr lang="en-US" sz="1000" dirty="0">
                <a:solidFill>
                  <a:schemeClr val="bg1"/>
                </a:solidFill>
                <a:latin typeface="Huawei Sans" panose="020C0503030203020204" pitchFamily="34" charset="0"/>
              </a:rPr>
              <a:t>Branch 1</a:t>
            </a:r>
            <a:endParaRPr lang="en-US" altLang="zh-CN" sz="1000" dirty="0">
              <a:solidFill>
                <a:schemeClr val="bg1"/>
              </a:solidFill>
              <a:latin typeface="Huawei Sans" panose="020C0503030203020204" pitchFamily="34" charset="0"/>
              <a:cs typeface="Huawei Sans" panose="020C0503030203020204" pitchFamily="34" charset="0"/>
            </a:endParaRPr>
          </a:p>
        </p:txBody>
      </p:sp>
      <p:grpSp>
        <p:nvGrpSpPr>
          <p:cNvPr id="580" name="组合 346"/>
          <p:cNvGrpSpPr/>
          <p:nvPr/>
        </p:nvGrpSpPr>
        <p:grpSpPr bwMode="gray">
          <a:xfrm>
            <a:off x="3808421" y="5060569"/>
            <a:ext cx="668408" cy="68864"/>
            <a:chOff x="3478964" y="5781069"/>
            <a:chExt cx="746415" cy="92683"/>
          </a:xfrm>
        </p:grpSpPr>
        <p:sp>
          <p:nvSpPr>
            <p:cNvPr id="703" name="Shape 449"/>
            <p:cNvSpPr/>
            <p:nvPr/>
          </p:nvSpPr>
          <p:spPr bwMode="gray">
            <a:xfrm>
              <a:off x="3514062" y="5781069"/>
              <a:ext cx="711317" cy="0"/>
            </a:xfrm>
            <a:prstGeom prst="line">
              <a:avLst/>
            </a:prstGeom>
            <a:noFill/>
            <a:ln w="9525" cap="flat">
              <a:solidFill>
                <a:srgbClr val="26B7C8">
                  <a:alpha val="78000"/>
                </a:srgbClr>
              </a:solidFill>
              <a:prstDash val="solid"/>
              <a:miter lim="800000"/>
            </a:ln>
            <a:effectLst/>
          </p:spPr>
          <p:txBody>
            <a:bodyPr wrap="square" lIns="68533" tIns="68533" rIns="68533" bIns="68533" numCol="1" anchor="t">
              <a:noAutofit/>
            </a:bodyPr>
            <a:lstStyle/>
            <a:p>
              <a:pPr defTabSz="1218712" fontAlgn="ctr">
                <a:spcBef>
                  <a:spcPct val="0"/>
                </a:spcBef>
                <a:spcAft>
                  <a:spcPct val="0"/>
                </a:spcAft>
              </a:pPr>
              <a:endParaRPr lang="en-US" sz="1599" dirty="0">
                <a:solidFill>
                  <a:srgbClr val="000000"/>
                </a:solidFill>
                <a:latin typeface="Huawei Sans" panose="020C0503030203020204" pitchFamily="34" charset="0"/>
                <a:cs typeface="Huawei Sans" panose="020C0503030203020204" pitchFamily="34" charset="0"/>
              </a:endParaRPr>
            </a:p>
          </p:txBody>
        </p:sp>
        <p:sp>
          <p:nvSpPr>
            <p:cNvPr id="704" name="Shape 449"/>
            <p:cNvSpPr/>
            <p:nvPr/>
          </p:nvSpPr>
          <p:spPr bwMode="gray">
            <a:xfrm flipV="1">
              <a:off x="3504550" y="5827411"/>
              <a:ext cx="684825" cy="0"/>
            </a:xfrm>
            <a:prstGeom prst="line">
              <a:avLst/>
            </a:prstGeom>
            <a:noFill/>
            <a:ln w="9525" cap="flat">
              <a:solidFill>
                <a:srgbClr val="26B7C8">
                  <a:alpha val="78000"/>
                </a:srgbClr>
              </a:solidFill>
              <a:prstDash val="solid"/>
              <a:miter lim="800000"/>
            </a:ln>
            <a:effectLst/>
          </p:spPr>
          <p:txBody>
            <a:bodyPr wrap="square" lIns="68533" tIns="68533" rIns="68533" bIns="68533" numCol="1" anchor="t">
              <a:noAutofit/>
            </a:bodyPr>
            <a:lstStyle/>
            <a:p>
              <a:pPr defTabSz="1218712" fontAlgn="ctr">
                <a:spcBef>
                  <a:spcPct val="0"/>
                </a:spcBef>
                <a:spcAft>
                  <a:spcPct val="0"/>
                </a:spcAft>
              </a:pPr>
              <a:endParaRPr lang="en-US" sz="1599" dirty="0">
                <a:solidFill>
                  <a:srgbClr val="000000"/>
                </a:solidFill>
                <a:latin typeface="Huawei Sans" panose="020C0503030203020204" pitchFamily="34" charset="0"/>
                <a:cs typeface="Huawei Sans" panose="020C0503030203020204" pitchFamily="34" charset="0"/>
              </a:endParaRPr>
            </a:p>
          </p:txBody>
        </p:sp>
        <p:sp>
          <p:nvSpPr>
            <p:cNvPr id="705" name="Shape 449"/>
            <p:cNvSpPr/>
            <p:nvPr/>
          </p:nvSpPr>
          <p:spPr bwMode="gray">
            <a:xfrm>
              <a:off x="3478964" y="5873752"/>
              <a:ext cx="710411" cy="0"/>
            </a:xfrm>
            <a:prstGeom prst="line">
              <a:avLst/>
            </a:prstGeom>
            <a:noFill/>
            <a:ln w="9525" cap="flat">
              <a:solidFill>
                <a:srgbClr val="26B7C8">
                  <a:alpha val="78000"/>
                </a:srgbClr>
              </a:solidFill>
              <a:prstDash val="solid"/>
              <a:miter lim="800000"/>
            </a:ln>
            <a:effectLst/>
          </p:spPr>
          <p:txBody>
            <a:bodyPr wrap="square" lIns="68533" tIns="68533" rIns="68533" bIns="68533" numCol="1" anchor="t">
              <a:noAutofit/>
            </a:bodyPr>
            <a:lstStyle/>
            <a:p>
              <a:pPr defTabSz="1218712" fontAlgn="ctr">
                <a:spcBef>
                  <a:spcPct val="0"/>
                </a:spcBef>
                <a:spcAft>
                  <a:spcPct val="0"/>
                </a:spcAft>
              </a:pPr>
              <a:endParaRPr lang="en-US" sz="1599" dirty="0">
                <a:solidFill>
                  <a:srgbClr val="000000"/>
                </a:solidFill>
                <a:latin typeface="Huawei Sans" panose="020C0503030203020204" pitchFamily="34" charset="0"/>
                <a:cs typeface="Huawei Sans" panose="020C0503030203020204" pitchFamily="34" charset="0"/>
              </a:endParaRPr>
            </a:p>
          </p:txBody>
        </p:sp>
      </p:grpSp>
      <p:sp>
        <p:nvSpPr>
          <p:cNvPr id="581" name="椭圆 580"/>
          <p:cNvSpPr/>
          <p:nvPr/>
        </p:nvSpPr>
        <p:spPr bwMode="gray">
          <a:xfrm flipH="1">
            <a:off x="4013077" y="5021352"/>
            <a:ext cx="58685" cy="149975"/>
          </a:xfrm>
          <a:prstGeom prst="ellipse">
            <a:avLst/>
          </a:prstGeom>
          <a:noFill/>
          <a:ln w="63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lIns="121868" tIns="60934" rIns="121868" bIns="60934" rtlCol="0" anchor="ctr"/>
          <a:lstStyle/>
          <a:p>
            <a:pPr algn="ctr" defTabSz="1218712" fontAlgn="ctr">
              <a:spcBef>
                <a:spcPct val="0"/>
              </a:spcBef>
              <a:spcAft>
                <a:spcPct val="0"/>
              </a:spcAft>
            </a:pPr>
            <a:endParaRPr lang="en-US" sz="2099" dirty="0">
              <a:solidFill>
                <a:prstClr val="white"/>
              </a:solidFill>
              <a:latin typeface="Huawei Sans" panose="020C0503030203020204" pitchFamily="34" charset="0"/>
              <a:cs typeface="Huawei Sans" panose="020C0503030203020204" pitchFamily="34" charset="0"/>
            </a:endParaRPr>
          </a:p>
        </p:txBody>
      </p:sp>
      <p:sp>
        <p:nvSpPr>
          <p:cNvPr id="582" name="椭圆 581"/>
          <p:cNvSpPr/>
          <p:nvPr/>
        </p:nvSpPr>
        <p:spPr bwMode="gray">
          <a:xfrm>
            <a:off x="4404323" y="5041239"/>
            <a:ext cx="107945" cy="10752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grpSp>
        <p:nvGrpSpPr>
          <p:cNvPr id="583" name="组合 621"/>
          <p:cNvGrpSpPr/>
          <p:nvPr/>
        </p:nvGrpSpPr>
        <p:grpSpPr bwMode="gray">
          <a:xfrm>
            <a:off x="3409992" y="5077093"/>
            <a:ext cx="197702" cy="153624"/>
            <a:chOff x="-983298" y="1666240"/>
            <a:chExt cx="547688" cy="309564"/>
          </a:xfrm>
          <a:solidFill>
            <a:srgbClr val="FFC000"/>
          </a:solidFill>
        </p:grpSpPr>
        <p:sp>
          <p:nvSpPr>
            <p:cNvPr id="701" name="Freeform 21"/>
            <p:cNvSpPr/>
            <p:nvPr/>
          </p:nvSpPr>
          <p:spPr bwMode="gray">
            <a:xfrm>
              <a:off x="-983298" y="1798004"/>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8"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sp>
          <p:nvSpPr>
            <p:cNvPr id="702"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grpSp>
      <p:cxnSp>
        <p:nvCxnSpPr>
          <p:cNvPr id="584" name="直接连接符 583"/>
          <p:cNvCxnSpPr/>
          <p:nvPr/>
        </p:nvCxnSpPr>
        <p:spPr bwMode="gray">
          <a:xfrm flipH="1">
            <a:off x="3478958" y="4952324"/>
            <a:ext cx="71797" cy="133939"/>
          </a:xfrm>
          <a:prstGeom prst="line">
            <a:avLst/>
          </a:prstGeom>
          <a:ln>
            <a:solidFill>
              <a:srgbClr val="FFC000"/>
            </a:solidFill>
            <a:prstDash val="sysDash"/>
          </a:ln>
        </p:spPr>
        <p:style>
          <a:lnRef idx="1">
            <a:schemeClr val="accent1"/>
          </a:lnRef>
          <a:fillRef idx="0">
            <a:schemeClr val="accent1"/>
          </a:fillRef>
          <a:effectRef idx="0">
            <a:schemeClr val="accent1"/>
          </a:effectRef>
          <a:fontRef idx="minor">
            <a:schemeClr val="tx1"/>
          </a:fontRef>
        </p:style>
      </p:cxnSp>
      <p:sp>
        <p:nvSpPr>
          <p:cNvPr id="585" name="Freeform 27"/>
          <p:cNvSpPr>
            <a:spLocks noEditPoints="1"/>
          </p:cNvSpPr>
          <p:nvPr/>
        </p:nvSpPr>
        <p:spPr bwMode="gray">
          <a:xfrm>
            <a:off x="3720323" y="5009608"/>
            <a:ext cx="153315" cy="153311"/>
          </a:xfrm>
          <a:custGeom>
            <a:avLst/>
            <a:gdLst/>
            <a:ahLst/>
            <a:cxnLst>
              <a:cxn ang="0">
                <a:pos x="338" y="346"/>
              </a:cxn>
              <a:cxn ang="0">
                <a:pos x="314" y="416"/>
              </a:cxn>
              <a:cxn ang="0">
                <a:pos x="348" y="484"/>
              </a:cxn>
              <a:cxn ang="0">
                <a:pos x="436" y="504"/>
              </a:cxn>
              <a:cxn ang="0">
                <a:pos x="496" y="458"/>
              </a:cxn>
              <a:cxn ang="0">
                <a:pos x="508" y="410"/>
              </a:cxn>
              <a:cxn ang="0">
                <a:pos x="498" y="366"/>
              </a:cxn>
              <a:cxn ang="0">
                <a:pos x="424" y="314"/>
              </a:cxn>
              <a:cxn ang="0">
                <a:pos x="792" y="250"/>
              </a:cxn>
              <a:cxn ang="0">
                <a:pos x="766" y="224"/>
              </a:cxn>
              <a:cxn ang="0">
                <a:pos x="666" y="240"/>
              </a:cxn>
              <a:cxn ang="0">
                <a:pos x="680" y="128"/>
              </a:cxn>
              <a:cxn ang="0">
                <a:pos x="678" y="98"/>
              </a:cxn>
              <a:cxn ang="0">
                <a:pos x="560" y="24"/>
              </a:cxn>
              <a:cxn ang="0">
                <a:pos x="522" y="38"/>
              </a:cxn>
              <a:cxn ang="0">
                <a:pos x="432" y="104"/>
              </a:cxn>
              <a:cxn ang="0">
                <a:pos x="394" y="10"/>
              </a:cxn>
              <a:cxn ang="0">
                <a:pos x="250" y="30"/>
              </a:cxn>
              <a:cxn ang="0">
                <a:pos x="226" y="62"/>
              </a:cxn>
              <a:cxn ang="0">
                <a:pos x="240" y="152"/>
              </a:cxn>
              <a:cxn ang="0">
                <a:pos x="130" y="142"/>
              </a:cxn>
              <a:cxn ang="0">
                <a:pos x="90" y="152"/>
              </a:cxn>
              <a:cxn ang="0">
                <a:pos x="24" y="272"/>
              </a:cxn>
              <a:cxn ang="0">
                <a:pos x="38" y="300"/>
              </a:cxn>
              <a:cxn ang="0">
                <a:pos x="100" y="392"/>
              </a:cxn>
              <a:cxn ang="0">
                <a:pos x="6" y="432"/>
              </a:cxn>
              <a:cxn ang="0">
                <a:pos x="32" y="572"/>
              </a:cxn>
              <a:cxn ang="0">
                <a:pos x="58" y="596"/>
              </a:cxn>
              <a:cxn ang="0">
                <a:pos x="148" y="582"/>
              </a:cxn>
              <a:cxn ang="0">
                <a:pos x="144" y="692"/>
              </a:cxn>
              <a:cxn ang="0">
                <a:pos x="144" y="724"/>
              </a:cxn>
              <a:cxn ang="0">
                <a:pos x="262" y="796"/>
              </a:cxn>
              <a:cxn ang="0">
                <a:pos x="302" y="782"/>
              </a:cxn>
              <a:cxn ang="0">
                <a:pos x="394" y="724"/>
              </a:cxn>
              <a:cxn ang="0">
                <a:pos x="428" y="810"/>
              </a:cxn>
              <a:cxn ang="0">
                <a:pos x="572" y="790"/>
              </a:cxn>
              <a:cxn ang="0">
                <a:pos x="598" y="758"/>
              </a:cxn>
              <a:cxn ang="0">
                <a:pos x="582" y="670"/>
              </a:cxn>
              <a:cxn ang="0">
                <a:pos x="694" y="678"/>
              </a:cxn>
              <a:cxn ang="0">
                <a:pos x="734" y="670"/>
              </a:cxn>
              <a:cxn ang="0">
                <a:pos x="798" y="548"/>
              </a:cxn>
              <a:cxn ang="0">
                <a:pos x="784" y="520"/>
              </a:cxn>
              <a:cxn ang="0">
                <a:pos x="718" y="430"/>
              </a:cxn>
              <a:cxn ang="0">
                <a:pos x="816" y="388"/>
              </a:cxn>
              <a:cxn ang="0">
                <a:pos x="822" y="360"/>
              </a:cxn>
              <a:cxn ang="0">
                <a:pos x="404" y="576"/>
              </a:cxn>
              <a:cxn ang="0">
                <a:pos x="328" y="554"/>
              </a:cxn>
              <a:cxn ang="0">
                <a:pos x="272" y="498"/>
              </a:cxn>
              <a:cxn ang="0">
                <a:pos x="248" y="436"/>
              </a:cxn>
              <a:cxn ang="0">
                <a:pos x="254" y="358"/>
              </a:cxn>
              <a:cxn ang="0">
                <a:pos x="288" y="300"/>
              </a:cxn>
              <a:cxn ang="0">
                <a:pos x="352" y="256"/>
              </a:cxn>
              <a:cxn ang="0">
                <a:pos x="418" y="244"/>
              </a:cxn>
              <a:cxn ang="0">
                <a:pos x="494" y="266"/>
              </a:cxn>
              <a:cxn ang="0">
                <a:pos x="552" y="322"/>
              </a:cxn>
              <a:cxn ang="0">
                <a:pos x="574" y="384"/>
              </a:cxn>
              <a:cxn ang="0">
                <a:pos x="568" y="464"/>
              </a:cxn>
              <a:cxn ang="0">
                <a:pos x="526" y="530"/>
              </a:cxn>
              <a:cxn ang="0">
                <a:pos x="454" y="570"/>
              </a:cxn>
            </a:cxnLst>
            <a:rect l="0" t="0" r="r" b="b"/>
            <a:pathLst>
              <a:path w="822" h="822">
                <a:moveTo>
                  <a:pt x="386" y="316"/>
                </a:moveTo>
                <a:lnTo>
                  <a:pt x="386" y="316"/>
                </a:lnTo>
                <a:lnTo>
                  <a:pt x="368" y="322"/>
                </a:lnTo>
                <a:lnTo>
                  <a:pt x="352" y="332"/>
                </a:lnTo>
                <a:lnTo>
                  <a:pt x="338" y="346"/>
                </a:lnTo>
                <a:lnTo>
                  <a:pt x="326" y="362"/>
                </a:lnTo>
                <a:lnTo>
                  <a:pt x="326" y="362"/>
                </a:lnTo>
                <a:lnTo>
                  <a:pt x="320" y="380"/>
                </a:lnTo>
                <a:lnTo>
                  <a:pt x="314" y="398"/>
                </a:lnTo>
                <a:lnTo>
                  <a:pt x="314" y="416"/>
                </a:lnTo>
                <a:lnTo>
                  <a:pt x="318" y="436"/>
                </a:lnTo>
                <a:lnTo>
                  <a:pt x="318" y="436"/>
                </a:lnTo>
                <a:lnTo>
                  <a:pt x="324" y="454"/>
                </a:lnTo>
                <a:lnTo>
                  <a:pt x="334" y="470"/>
                </a:lnTo>
                <a:lnTo>
                  <a:pt x="348" y="484"/>
                </a:lnTo>
                <a:lnTo>
                  <a:pt x="362" y="494"/>
                </a:lnTo>
                <a:lnTo>
                  <a:pt x="380" y="502"/>
                </a:lnTo>
                <a:lnTo>
                  <a:pt x="398" y="506"/>
                </a:lnTo>
                <a:lnTo>
                  <a:pt x="418" y="508"/>
                </a:lnTo>
                <a:lnTo>
                  <a:pt x="436" y="504"/>
                </a:lnTo>
                <a:lnTo>
                  <a:pt x="436" y="504"/>
                </a:lnTo>
                <a:lnTo>
                  <a:pt x="454" y="498"/>
                </a:lnTo>
                <a:lnTo>
                  <a:pt x="470" y="488"/>
                </a:lnTo>
                <a:lnTo>
                  <a:pt x="484" y="474"/>
                </a:lnTo>
                <a:lnTo>
                  <a:pt x="496" y="458"/>
                </a:lnTo>
                <a:lnTo>
                  <a:pt x="496" y="458"/>
                </a:lnTo>
                <a:lnTo>
                  <a:pt x="502" y="448"/>
                </a:lnTo>
                <a:lnTo>
                  <a:pt x="506" y="436"/>
                </a:lnTo>
                <a:lnTo>
                  <a:pt x="508" y="422"/>
                </a:lnTo>
                <a:lnTo>
                  <a:pt x="508" y="410"/>
                </a:lnTo>
                <a:lnTo>
                  <a:pt x="508" y="410"/>
                </a:lnTo>
                <a:lnTo>
                  <a:pt x="508" y="398"/>
                </a:lnTo>
                <a:lnTo>
                  <a:pt x="506" y="386"/>
                </a:lnTo>
                <a:lnTo>
                  <a:pt x="506" y="386"/>
                </a:lnTo>
                <a:lnTo>
                  <a:pt x="498" y="366"/>
                </a:lnTo>
                <a:lnTo>
                  <a:pt x="488" y="350"/>
                </a:lnTo>
                <a:lnTo>
                  <a:pt x="476" y="336"/>
                </a:lnTo>
                <a:lnTo>
                  <a:pt x="460" y="326"/>
                </a:lnTo>
                <a:lnTo>
                  <a:pt x="444" y="318"/>
                </a:lnTo>
                <a:lnTo>
                  <a:pt x="424" y="314"/>
                </a:lnTo>
                <a:lnTo>
                  <a:pt x="406" y="312"/>
                </a:lnTo>
                <a:lnTo>
                  <a:pt x="386" y="316"/>
                </a:lnTo>
                <a:lnTo>
                  <a:pt x="386" y="316"/>
                </a:lnTo>
                <a:close/>
                <a:moveTo>
                  <a:pt x="822" y="360"/>
                </a:moveTo>
                <a:lnTo>
                  <a:pt x="792" y="250"/>
                </a:lnTo>
                <a:lnTo>
                  <a:pt x="792" y="250"/>
                </a:lnTo>
                <a:lnTo>
                  <a:pt x="790" y="244"/>
                </a:lnTo>
                <a:lnTo>
                  <a:pt x="786" y="238"/>
                </a:lnTo>
                <a:lnTo>
                  <a:pt x="778" y="230"/>
                </a:lnTo>
                <a:lnTo>
                  <a:pt x="766" y="224"/>
                </a:lnTo>
                <a:lnTo>
                  <a:pt x="760" y="224"/>
                </a:lnTo>
                <a:lnTo>
                  <a:pt x="752" y="224"/>
                </a:lnTo>
                <a:lnTo>
                  <a:pt x="752" y="224"/>
                </a:lnTo>
                <a:lnTo>
                  <a:pt x="666" y="240"/>
                </a:lnTo>
                <a:lnTo>
                  <a:pt x="666" y="240"/>
                </a:lnTo>
                <a:lnTo>
                  <a:pt x="654" y="224"/>
                </a:lnTo>
                <a:lnTo>
                  <a:pt x="642" y="208"/>
                </a:lnTo>
                <a:lnTo>
                  <a:pt x="642" y="208"/>
                </a:lnTo>
                <a:lnTo>
                  <a:pt x="680" y="128"/>
                </a:lnTo>
                <a:lnTo>
                  <a:pt x="680" y="128"/>
                </a:lnTo>
                <a:lnTo>
                  <a:pt x="682" y="122"/>
                </a:lnTo>
                <a:lnTo>
                  <a:pt x="682" y="114"/>
                </a:lnTo>
                <a:lnTo>
                  <a:pt x="682" y="114"/>
                </a:lnTo>
                <a:lnTo>
                  <a:pt x="682" y="106"/>
                </a:lnTo>
                <a:lnTo>
                  <a:pt x="678" y="98"/>
                </a:lnTo>
                <a:lnTo>
                  <a:pt x="672" y="90"/>
                </a:lnTo>
                <a:lnTo>
                  <a:pt x="666" y="84"/>
                </a:lnTo>
                <a:lnTo>
                  <a:pt x="566" y="28"/>
                </a:lnTo>
                <a:lnTo>
                  <a:pt x="566" y="28"/>
                </a:lnTo>
                <a:lnTo>
                  <a:pt x="560" y="24"/>
                </a:lnTo>
                <a:lnTo>
                  <a:pt x="554" y="24"/>
                </a:lnTo>
                <a:lnTo>
                  <a:pt x="542" y="24"/>
                </a:lnTo>
                <a:lnTo>
                  <a:pt x="530" y="28"/>
                </a:lnTo>
                <a:lnTo>
                  <a:pt x="526" y="32"/>
                </a:lnTo>
                <a:lnTo>
                  <a:pt x="522" y="38"/>
                </a:lnTo>
                <a:lnTo>
                  <a:pt x="522" y="38"/>
                </a:lnTo>
                <a:lnTo>
                  <a:pt x="472" y="108"/>
                </a:lnTo>
                <a:lnTo>
                  <a:pt x="472" y="108"/>
                </a:lnTo>
                <a:lnTo>
                  <a:pt x="452" y="106"/>
                </a:lnTo>
                <a:lnTo>
                  <a:pt x="432" y="104"/>
                </a:lnTo>
                <a:lnTo>
                  <a:pt x="432" y="104"/>
                </a:lnTo>
                <a:lnTo>
                  <a:pt x="402" y="22"/>
                </a:lnTo>
                <a:lnTo>
                  <a:pt x="402" y="22"/>
                </a:lnTo>
                <a:lnTo>
                  <a:pt x="398" y="16"/>
                </a:lnTo>
                <a:lnTo>
                  <a:pt x="394" y="10"/>
                </a:lnTo>
                <a:lnTo>
                  <a:pt x="386" y="4"/>
                </a:lnTo>
                <a:lnTo>
                  <a:pt x="374" y="0"/>
                </a:lnTo>
                <a:lnTo>
                  <a:pt x="366" y="0"/>
                </a:lnTo>
                <a:lnTo>
                  <a:pt x="360" y="0"/>
                </a:lnTo>
                <a:lnTo>
                  <a:pt x="250" y="30"/>
                </a:lnTo>
                <a:lnTo>
                  <a:pt x="250" y="30"/>
                </a:lnTo>
                <a:lnTo>
                  <a:pt x="240" y="34"/>
                </a:lnTo>
                <a:lnTo>
                  <a:pt x="232" y="42"/>
                </a:lnTo>
                <a:lnTo>
                  <a:pt x="228" y="52"/>
                </a:lnTo>
                <a:lnTo>
                  <a:pt x="226" y="62"/>
                </a:lnTo>
                <a:lnTo>
                  <a:pt x="226" y="62"/>
                </a:lnTo>
                <a:lnTo>
                  <a:pt x="226" y="68"/>
                </a:lnTo>
                <a:lnTo>
                  <a:pt x="226" y="68"/>
                </a:lnTo>
                <a:lnTo>
                  <a:pt x="240" y="152"/>
                </a:lnTo>
                <a:lnTo>
                  <a:pt x="240" y="152"/>
                </a:lnTo>
                <a:lnTo>
                  <a:pt x="222" y="164"/>
                </a:lnTo>
                <a:lnTo>
                  <a:pt x="206" y="178"/>
                </a:lnTo>
                <a:lnTo>
                  <a:pt x="206" y="178"/>
                </a:lnTo>
                <a:lnTo>
                  <a:pt x="130" y="142"/>
                </a:lnTo>
                <a:lnTo>
                  <a:pt x="130" y="142"/>
                </a:lnTo>
                <a:lnTo>
                  <a:pt x="124" y="140"/>
                </a:lnTo>
                <a:lnTo>
                  <a:pt x="118" y="140"/>
                </a:lnTo>
                <a:lnTo>
                  <a:pt x="104" y="140"/>
                </a:lnTo>
                <a:lnTo>
                  <a:pt x="94" y="146"/>
                </a:lnTo>
                <a:lnTo>
                  <a:pt x="90" y="152"/>
                </a:lnTo>
                <a:lnTo>
                  <a:pt x="86" y="156"/>
                </a:lnTo>
                <a:lnTo>
                  <a:pt x="28" y="256"/>
                </a:lnTo>
                <a:lnTo>
                  <a:pt x="28" y="256"/>
                </a:lnTo>
                <a:lnTo>
                  <a:pt x="26" y="264"/>
                </a:lnTo>
                <a:lnTo>
                  <a:pt x="24" y="272"/>
                </a:lnTo>
                <a:lnTo>
                  <a:pt x="24" y="272"/>
                </a:lnTo>
                <a:lnTo>
                  <a:pt x="26" y="280"/>
                </a:lnTo>
                <a:lnTo>
                  <a:pt x="28" y="288"/>
                </a:lnTo>
                <a:lnTo>
                  <a:pt x="32" y="294"/>
                </a:lnTo>
                <a:lnTo>
                  <a:pt x="38" y="300"/>
                </a:lnTo>
                <a:lnTo>
                  <a:pt x="38" y="300"/>
                </a:lnTo>
                <a:lnTo>
                  <a:pt x="106" y="346"/>
                </a:lnTo>
                <a:lnTo>
                  <a:pt x="106" y="346"/>
                </a:lnTo>
                <a:lnTo>
                  <a:pt x="102" y="370"/>
                </a:lnTo>
                <a:lnTo>
                  <a:pt x="100" y="392"/>
                </a:lnTo>
                <a:lnTo>
                  <a:pt x="100" y="392"/>
                </a:lnTo>
                <a:lnTo>
                  <a:pt x="22" y="420"/>
                </a:lnTo>
                <a:lnTo>
                  <a:pt x="22" y="420"/>
                </a:lnTo>
                <a:lnTo>
                  <a:pt x="14" y="426"/>
                </a:lnTo>
                <a:lnTo>
                  <a:pt x="6" y="432"/>
                </a:lnTo>
                <a:lnTo>
                  <a:pt x="2" y="442"/>
                </a:lnTo>
                <a:lnTo>
                  <a:pt x="0" y="452"/>
                </a:lnTo>
                <a:lnTo>
                  <a:pt x="0" y="452"/>
                </a:lnTo>
                <a:lnTo>
                  <a:pt x="2" y="462"/>
                </a:lnTo>
                <a:lnTo>
                  <a:pt x="32" y="572"/>
                </a:lnTo>
                <a:lnTo>
                  <a:pt x="32" y="572"/>
                </a:lnTo>
                <a:lnTo>
                  <a:pt x="34" y="578"/>
                </a:lnTo>
                <a:lnTo>
                  <a:pt x="36" y="582"/>
                </a:lnTo>
                <a:lnTo>
                  <a:pt x="46" y="590"/>
                </a:lnTo>
                <a:lnTo>
                  <a:pt x="58" y="596"/>
                </a:lnTo>
                <a:lnTo>
                  <a:pt x="64" y="596"/>
                </a:lnTo>
                <a:lnTo>
                  <a:pt x="70" y="596"/>
                </a:lnTo>
                <a:lnTo>
                  <a:pt x="70" y="596"/>
                </a:lnTo>
                <a:lnTo>
                  <a:pt x="148" y="582"/>
                </a:lnTo>
                <a:lnTo>
                  <a:pt x="148" y="582"/>
                </a:lnTo>
                <a:lnTo>
                  <a:pt x="162" y="602"/>
                </a:lnTo>
                <a:lnTo>
                  <a:pt x="178" y="620"/>
                </a:lnTo>
                <a:lnTo>
                  <a:pt x="178" y="620"/>
                </a:lnTo>
                <a:lnTo>
                  <a:pt x="144" y="692"/>
                </a:lnTo>
                <a:lnTo>
                  <a:pt x="144" y="692"/>
                </a:lnTo>
                <a:lnTo>
                  <a:pt x="142" y="700"/>
                </a:lnTo>
                <a:lnTo>
                  <a:pt x="140" y="706"/>
                </a:lnTo>
                <a:lnTo>
                  <a:pt x="140" y="706"/>
                </a:lnTo>
                <a:lnTo>
                  <a:pt x="142" y="716"/>
                </a:lnTo>
                <a:lnTo>
                  <a:pt x="144" y="724"/>
                </a:lnTo>
                <a:lnTo>
                  <a:pt x="150" y="730"/>
                </a:lnTo>
                <a:lnTo>
                  <a:pt x="158" y="736"/>
                </a:lnTo>
                <a:lnTo>
                  <a:pt x="256" y="792"/>
                </a:lnTo>
                <a:lnTo>
                  <a:pt x="256" y="792"/>
                </a:lnTo>
                <a:lnTo>
                  <a:pt x="262" y="796"/>
                </a:lnTo>
                <a:lnTo>
                  <a:pt x="268" y="798"/>
                </a:lnTo>
                <a:lnTo>
                  <a:pt x="280" y="796"/>
                </a:lnTo>
                <a:lnTo>
                  <a:pt x="292" y="792"/>
                </a:lnTo>
                <a:lnTo>
                  <a:pt x="296" y="788"/>
                </a:lnTo>
                <a:lnTo>
                  <a:pt x="302" y="782"/>
                </a:lnTo>
                <a:lnTo>
                  <a:pt x="302" y="782"/>
                </a:lnTo>
                <a:lnTo>
                  <a:pt x="348" y="718"/>
                </a:lnTo>
                <a:lnTo>
                  <a:pt x="348" y="718"/>
                </a:lnTo>
                <a:lnTo>
                  <a:pt x="370" y="722"/>
                </a:lnTo>
                <a:lnTo>
                  <a:pt x="394" y="724"/>
                </a:lnTo>
                <a:lnTo>
                  <a:pt x="394" y="724"/>
                </a:lnTo>
                <a:lnTo>
                  <a:pt x="422" y="798"/>
                </a:lnTo>
                <a:lnTo>
                  <a:pt x="422" y="798"/>
                </a:lnTo>
                <a:lnTo>
                  <a:pt x="424" y="804"/>
                </a:lnTo>
                <a:lnTo>
                  <a:pt x="428" y="810"/>
                </a:lnTo>
                <a:lnTo>
                  <a:pt x="438" y="818"/>
                </a:lnTo>
                <a:lnTo>
                  <a:pt x="450" y="820"/>
                </a:lnTo>
                <a:lnTo>
                  <a:pt x="456" y="822"/>
                </a:lnTo>
                <a:lnTo>
                  <a:pt x="462" y="820"/>
                </a:lnTo>
                <a:lnTo>
                  <a:pt x="572" y="790"/>
                </a:lnTo>
                <a:lnTo>
                  <a:pt x="572" y="790"/>
                </a:lnTo>
                <a:lnTo>
                  <a:pt x="582" y="786"/>
                </a:lnTo>
                <a:lnTo>
                  <a:pt x="590" y="778"/>
                </a:lnTo>
                <a:lnTo>
                  <a:pt x="596" y="768"/>
                </a:lnTo>
                <a:lnTo>
                  <a:pt x="598" y="758"/>
                </a:lnTo>
                <a:lnTo>
                  <a:pt x="598" y="758"/>
                </a:lnTo>
                <a:lnTo>
                  <a:pt x="596" y="752"/>
                </a:lnTo>
                <a:lnTo>
                  <a:pt x="596" y="752"/>
                </a:lnTo>
                <a:lnTo>
                  <a:pt x="582" y="670"/>
                </a:lnTo>
                <a:lnTo>
                  <a:pt x="582" y="670"/>
                </a:lnTo>
                <a:lnTo>
                  <a:pt x="600" y="658"/>
                </a:lnTo>
                <a:lnTo>
                  <a:pt x="618" y="642"/>
                </a:lnTo>
                <a:lnTo>
                  <a:pt x="618" y="642"/>
                </a:lnTo>
                <a:lnTo>
                  <a:pt x="694" y="678"/>
                </a:lnTo>
                <a:lnTo>
                  <a:pt x="694" y="678"/>
                </a:lnTo>
                <a:lnTo>
                  <a:pt x="700" y="680"/>
                </a:lnTo>
                <a:lnTo>
                  <a:pt x="706" y="682"/>
                </a:lnTo>
                <a:lnTo>
                  <a:pt x="718" y="680"/>
                </a:lnTo>
                <a:lnTo>
                  <a:pt x="728" y="674"/>
                </a:lnTo>
                <a:lnTo>
                  <a:pt x="734" y="670"/>
                </a:lnTo>
                <a:lnTo>
                  <a:pt x="738" y="664"/>
                </a:lnTo>
                <a:lnTo>
                  <a:pt x="794" y="566"/>
                </a:lnTo>
                <a:lnTo>
                  <a:pt x="794" y="566"/>
                </a:lnTo>
                <a:lnTo>
                  <a:pt x="798" y="558"/>
                </a:lnTo>
                <a:lnTo>
                  <a:pt x="798" y="548"/>
                </a:lnTo>
                <a:lnTo>
                  <a:pt x="798" y="548"/>
                </a:lnTo>
                <a:lnTo>
                  <a:pt x="798" y="540"/>
                </a:lnTo>
                <a:lnTo>
                  <a:pt x="794" y="532"/>
                </a:lnTo>
                <a:lnTo>
                  <a:pt x="790" y="526"/>
                </a:lnTo>
                <a:lnTo>
                  <a:pt x="784" y="520"/>
                </a:lnTo>
                <a:lnTo>
                  <a:pt x="784" y="520"/>
                </a:lnTo>
                <a:lnTo>
                  <a:pt x="712" y="470"/>
                </a:lnTo>
                <a:lnTo>
                  <a:pt x="712" y="470"/>
                </a:lnTo>
                <a:lnTo>
                  <a:pt x="716" y="450"/>
                </a:lnTo>
                <a:lnTo>
                  <a:pt x="718" y="430"/>
                </a:lnTo>
                <a:lnTo>
                  <a:pt x="718" y="430"/>
                </a:lnTo>
                <a:lnTo>
                  <a:pt x="800" y="400"/>
                </a:lnTo>
                <a:lnTo>
                  <a:pt x="800" y="400"/>
                </a:lnTo>
                <a:lnTo>
                  <a:pt x="810" y="396"/>
                </a:lnTo>
                <a:lnTo>
                  <a:pt x="816" y="388"/>
                </a:lnTo>
                <a:lnTo>
                  <a:pt x="820" y="378"/>
                </a:lnTo>
                <a:lnTo>
                  <a:pt x="822" y="368"/>
                </a:lnTo>
                <a:lnTo>
                  <a:pt x="822" y="368"/>
                </a:lnTo>
                <a:lnTo>
                  <a:pt x="822" y="360"/>
                </a:lnTo>
                <a:lnTo>
                  <a:pt x="822" y="360"/>
                </a:lnTo>
                <a:close/>
                <a:moveTo>
                  <a:pt x="454" y="570"/>
                </a:moveTo>
                <a:lnTo>
                  <a:pt x="454" y="570"/>
                </a:lnTo>
                <a:lnTo>
                  <a:pt x="438" y="574"/>
                </a:lnTo>
                <a:lnTo>
                  <a:pt x="422" y="576"/>
                </a:lnTo>
                <a:lnTo>
                  <a:pt x="404" y="576"/>
                </a:lnTo>
                <a:lnTo>
                  <a:pt x="388" y="574"/>
                </a:lnTo>
                <a:lnTo>
                  <a:pt x="372" y="572"/>
                </a:lnTo>
                <a:lnTo>
                  <a:pt x="358" y="566"/>
                </a:lnTo>
                <a:lnTo>
                  <a:pt x="342" y="560"/>
                </a:lnTo>
                <a:lnTo>
                  <a:pt x="328" y="554"/>
                </a:lnTo>
                <a:lnTo>
                  <a:pt x="316" y="544"/>
                </a:lnTo>
                <a:lnTo>
                  <a:pt x="302" y="536"/>
                </a:lnTo>
                <a:lnTo>
                  <a:pt x="292" y="524"/>
                </a:lnTo>
                <a:lnTo>
                  <a:pt x="280" y="512"/>
                </a:lnTo>
                <a:lnTo>
                  <a:pt x="272" y="498"/>
                </a:lnTo>
                <a:lnTo>
                  <a:pt x="264" y="484"/>
                </a:lnTo>
                <a:lnTo>
                  <a:pt x="256" y="470"/>
                </a:lnTo>
                <a:lnTo>
                  <a:pt x="252" y="454"/>
                </a:lnTo>
                <a:lnTo>
                  <a:pt x="252" y="454"/>
                </a:lnTo>
                <a:lnTo>
                  <a:pt x="248" y="436"/>
                </a:lnTo>
                <a:lnTo>
                  <a:pt x="246" y="420"/>
                </a:lnTo>
                <a:lnTo>
                  <a:pt x="246" y="404"/>
                </a:lnTo>
                <a:lnTo>
                  <a:pt x="248" y="388"/>
                </a:lnTo>
                <a:lnTo>
                  <a:pt x="250" y="372"/>
                </a:lnTo>
                <a:lnTo>
                  <a:pt x="254" y="358"/>
                </a:lnTo>
                <a:lnTo>
                  <a:pt x="260" y="342"/>
                </a:lnTo>
                <a:lnTo>
                  <a:pt x="268" y="328"/>
                </a:lnTo>
                <a:lnTo>
                  <a:pt x="268" y="328"/>
                </a:lnTo>
                <a:lnTo>
                  <a:pt x="276" y="314"/>
                </a:lnTo>
                <a:lnTo>
                  <a:pt x="288" y="300"/>
                </a:lnTo>
                <a:lnTo>
                  <a:pt x="298" y="290"/>
                </a:lnTo>
                <a:lnTo>
                  <a:pt x="310" y="278"/>
                </a:lnTo>
                <a:lnTo>
                  <a:pt x="324" y="270"/>
                </a:lnTo>
                <a:lnTo>
                  <a:pt x="338" y="262"/>
                </a:lnTo>
                <a:lnTo>
                  <a:pt x="352" y="256"/>
                </a:lnTo>
                <a:lnTo>
                  <a:pt x="368" y="250"/>
                </a:lnTo>
                <a:lnTo>
                  <a:pt x="368" y="250"/>
                </a:lnTo>
                <a:lnTo>
                  <a:pt x="386" y="246"/>
                </a:lnTo>
                <a:lnTo>
                  <a:pt x="402" y="246"/>
                </a:lnTo>
                <a:lnTo>
                  <a:pt x="418" y="244"/>
                </a:lnTo>
                <a:lnTo>
                  <a:pt x="434" y="246"/>
                </a:lnTo>
                <a:lnTo>
                  <a:pt x="450" y="250"/>
                </a:lnTo>
                <a:lnTo>
                  <a:pt x="466" y="254"/>
                </a:lnTo>
                <a:lnTo>
                  <a:pt x="480" y="260"/>
                </a:lnTo>
                <a:lnTo>
                  <a:pt x="494" y="266"/>
                </a:lnTo>
                <a:lnTo>
                  <a:pt x="508" y="276"/>
                </a:lnTo>
                <a:lnTo>
                  <a:pt x="520" y="286"/>
                </a:lnTo>
                <a:lnTo>
                  <a:pt x="532" y="296"/>
                </a:lnTo>
                <a:lnTo>
                  <a:pt x="542" y="308"/>
                </a:lnTo>
                <a:lnTo>
                  <a:pt x="552" y="322"/>
                </a:lnTo>
                <a:lnTo>
                  <a:pt x="560" y="336"/>
                </a:lnTo>
                <a:lnTo>
                  <a:pt x="566" y="352"/>
                </a:lnTo>
                <a:lnTo>
                  <a:pt x="572" y="368"/>
                </a:lnTo>
                <a:lnTo>
                  <a:pt x="572" y="368"/>
                </a:lnTo>
                <a:lnTo>
                  <a:pt x="574" y="384"/>
                </a:lnTo>
                <a:lnTo>
                  <a:pt x="576" y="400"/>
                </a:lnTo>
                <a:lnTo>
                  <a:pt x="576" y="416"/>
                </a:lnTo>
                <a:lnTo>
                  <a:pt x="576" y="432"/>
                </a:lnTo>
                <a:lnTo>
                  <a:pt x="572" y="448"/>
                </a:lnTo>
                <a:lnTo>
                  <a:pt x="568" y="464"/>
                </a:lnTo>
                <a:lnTo>
                  <a:pt x="562" y="478"/>
                </a:lnTo>
                <a:lnTo>
                  <a:pt x="554" y="492"/>
                </a:lnTo>
                <a:lnTo>
                  <a:pt x="546" y="506"/>
                </a:lnTo>
                <a:lnTo>
                  <a:pt x="536" y="518"/>
                </a:lnTo>
                <a:lnTo>
                  <a:pt x="526" y="530"/>
                </a:lnTo>
                <a:lnTo>
                  <a:pt x="512" y="540"/>
                </a:lnTo>
                <a:lnTo>
                  <a:pt x="500" y="550"/>
                </a:lnTo>
                <a:lnTo>
                  <a:pt x="486" y="558"/>
                </a:lnTo>
                <a:lnTo>
                  <a:pt x="470" y="564"/>
                </a:lnTo>
                <a:lnTo>
                  <a:pt x="454" y="570"/>
                </a:lnTo>
                <a:lnTo>
                  <a:pt x="454" y="570"/>
                </a:lnTo>
                <a:close/>
              </a:path>
            </a:pathLst>
          </a:custGeom>
          <a:solidFill>
            <a:srgbClr val="26B7C8"/>
          </a:solidFill>
          <a:ln w="9525">
            <a:noFill/>
            <a:round/>
          </a:ln>
        </p:spPr>
        <p:txBody>
          <a:bodyPr vert="horz" wrap="square" lIns="121864" tIns="60933" rIns="121864" bIns="60933" numCol="1" anchor="t" anchorCtr="0" compatLnSpc="1">
            <a:prstTxWarp prst="textNoShape">
              <a:avLst/>
            </a:prstTxWarp>
          </a:bodyPr>
          <a:lstStyle/>
          <a:p>
            <a:pPr defTabSz="1218712" fontAlgn="ctr">
              <a:spcBef>
                <a:spcPct val="0"/>
              </a:spcBef>
              <a:spcAft>
                <a:spcPct val="0"/>
              </a:spcAft>
            </a:pPr>
            <a:endParaRPr lang="en-US" altLang="zh-CN" sz="3198" dirty="0">
              <a:solidFill>
                <a:prstClr val="white"/>
              </a:solidFill>
              <a:latin typeface="Huawei Sans" panose="020C0503030203020204" pitchFamily="34" charset="0"/>
              <a:cs typeface="Huawei Sans" panose="020C0503030203020204" pitchFamily="34" charset="0"/>
            </a:endParaRPr>
          </a:p>
        </p:txBody>
      </p:sp>
      <p:sp>
        <p:nvSpPr>
          <p:cNvPr id="586" name="椭圆 585"/>
          <p:cNvSpPr/>
          <p:nvPr/>
        </p:nvSpPr>
        <p:spPr bwMode="gray">
          <a:xfrm>
            <a:off x="4158340" y="5604830"/>
            <a:ext cx="107945" cy="10752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587" name="Freeform 15"/>
          <p:cNvSpPr/>
          <p:nvPr/>
        </p:nvSpPr>
        <p:spPr bwMode="gray">
          <a:xfrm>
            <a:off x="7871225" y="4778947"/>
            <a:ext cx="1745573" cy="391353"/>
          </a:xfrm>
          <a:custGeom>
            <a:avLst/>
            <a:gdLst>
              <a:gd name="T0" fmla="*/ 0 w 2233"/>
              <a:gd name="T1" fmla="*/ 0 h 789"/>
              <a:gd name="T2" fmla="*/ 1179 w 2233"/>
              <a:gd name="T3" fmla="*/ 0 h 789"/>
              <a:gd name="T4" fmla="*/ 2233 w 2233"/>
              <a:gd name="T5" fmla="*/ 789 h 789"/>
              <a:gd name="T6" fmla="*/ 581 w 2233"/>
              <a:gd name="T7" fmla="*/ 789 h 789"/>
              <a:gd name="T8" fmla="*/ 0 w 2233"/>
              <a:gd name="T9" fmla="*/ 0 h 789"/>
              <a:gd name="T10" fmla="*/ 0 w 2233"/>
              <a:gd name="T11" fmla="*/ 0 h 789"/>
              <a:gd name="connsiteX0" fmla="*/ 0 w 10368"/>
              <a:gd name="connsiteY0" fmla="*/ 0 h 10000"/>
              <a:gd name="connsiteX1" fmla="*/ 8454 w 10368"/>
              <a:gd name="connsiteY1" fmla="*/ 237 h 10000"/>
              <a:gd name="connsiteX2" fmla="*/ 10368 w 10368"/>
              <a:gd name="connsiteY2" fmla="*/ 9607 h 10000"/>
              <a:gd name="connsiteX3" fmla="*/ 1372 w 10368"/>
              <a:gd name="connsiteY3" fmla="*/ 10000 h 10000"/>
              <a:gd name="connsiteX4" fmla="*/ 0 w 10368"/>
              <a:gd name="connsiteY4" fmla="*/ 0 h 10000"/>
              <a:gd name="connsiteX5" fmla="*/ 0 w 10368"/>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68" h="10000">
                <a:moveTo>
                  <a:pt x="0" y="0"/>
                </a:moveTo>
                <a:lnTo>
                  <a:pt x="8454" y="237"/>
                </a:lnTo>
                <a:lnTo>
                  <a:pt x="10368" y="9607"/>
                </a:lnTo>
                <a:lnTo>
                  <a:pt x="1372" y="10000"/>
                </a:lnTo>
                <a:lnTo>
                  <a:pt x="0" y="0"/>
                </a:lnTo>
                <a:lnTo>
                  <a:pt x="0" y="0"/>
                </a:lnTo>
                <a:close/>
              </a:path>
            </a:pathLst>
          </a:custGeom>
          <a:solidFill>
            <a:srgbClr val="26B7C8">
              <a:alpha val="45000"/>
            </a:srgbClr>
          </a:solidFill>
        </p:spPr>
        <p:txBody>
          <a:bodyPr wrap="square" lIns="121868" tIns="60934" rIns="121868" bIns="60934" rtlCol="0" anchor="ctr" anchorCtr="1">
            <a:noAutofit/>
          </a:bodyPr>
          <a:lstStyle/>
          <a:p>
            <a:pPr indent="717215" defTabSz="1218712" fontAlgn="ctr">
              <a:spcBef>
                <a:spcPct val="0"/>
              </a:spcBef>
              <a:spcAft>
                <a:spcPct val="0"/>
              </a:spcAft>
              <a:buClr>
                <a:srgbClr val="FFC000"/>
              </a:buClr>
              <a:buSzPct val="60000"/>
              <a:buFont typeface="Wingdings" pitchFamily="2" charset="2"/>
              <a:buChar char="n"/>
            </a:pPr>
            <a:endParaRPr lang="en-US" altLang="zh-CN" sz="2099" kern="0" dirty="0">
              <a:solidFill>
                <a:prstClr val="white"/>
              </a:solidFill>
              <a:latin typeface="Huawei Sans" panose="020C0503030203020204" pitchFamily="34" charset="0"/>
              <a:cs typeface="Huawei Sans" panose="020C0503030203020204" pitchFamily="34" charset="0"/>
            </a:endParaRPr>
          </a:p>
        </p:txBody>
      </p:sp>
      <p:pic>
        <p:nvPicPr>
          <p:cNvPr id="588" name="图片 16"/>
          <p:cNvPicPr>
            <a:picLocks noChangeAspect="1"/>
          </p:cNvPicPr>
          <p:nvPr/>
        </p:nvPicPr>
        <p:blipFill>
          <a:blip r:embed="rId4">
            <a:extLst>
              <a:ext uri="{28A0092B-C50C-407E-A947-70E740481C1C}">
                <a14:useLocalDpi xmlns:a14="http://schemas.microsoft.com/office/drawing/2010/main"/>
              </a:ext>
            </a:extLst>
          </a:blip>
          <a:stretch>
            <a:fillRect/>
          </a:stretch>
        </p:blipFill>
        <p:spPr bwMode="gray">
          <a:xfrm>
            <a:off x="8015389" y="4814940"/>
            <a:ext cx="968577" cy="350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89" name="Picture 20" descr="D:\正在进行中\韩可\J区\shangjianto\office-365-logo_gallery-100266091-large.png"/>
          <p:cNvPicPr>
            <a:picLocks noChangeAspect="1" noChangeArrowheads="1"/>
          </p:cNvPicPr>
          <p:nvPr/>
        </p:nvPicPr>
        <p:blipFill>
          <a:blip r:embed="rId5">
            <a:extLst>
              <a:ext uri="{28A0092B-C50C-407E-A947-70E740481C1C}">
                <a14:useLocalDpi xmlns:a14="http://schemas.microsoft.com/office/drawing/2010/main"/>
              </a:ext>
            </a:extLst>
          </a:blip>
          <a:stretch>
            <a:fillRect/>
          </a:stretch>
        </p:blipFill>
        <p:spPr bwMode="gray">
          <a:xfrm>
            <a:off x="8855792" y="4827944"/>
            <a:ext cx="398015" cy="89690"/>
          </a:xfrm>
          <a:prstGeom prst="rect">
            <a:avLst/>
          </a:prstGeom>
          <a:noFill/>
          <a:extLst>
            <a:ext uri="{909E8E84-426E-40DD-AFC4-6F175D3DCCD1}">
              <a14:hiddenFill xmlns:a14="http://schemas.microsoft.com/office/drawing/2010/main">
                <a:solidFill>
                  <a:srgbClr val="FFFFFF"/>
                </a:solidFill>
              </a14:hiddenFill>
            </a:ext>
          </a:extLst>
        </p:spPr>
      </p:pic>
      <p:sp>
        <p:nvSpPr>
          <p:cNvPr id="590" name="文本框 589"/>
          <p:cNvSpPr txBox="1"/>
          <p:nvPr/>
        </p:nvSpPr>
        <p:spPr bwMode="gray">
          <a:xfrm>
            <a:off x="8968025" y="4878083"/>
            <a:ext cx="86563" cy="153888"/>
          </a:xfrm>
          <a:prstGeom prst="rect">
            <a:avLst/>
          </a:prstGeom>
          <a:noFill/>
        </p:spPr>
        <p:txBody>
          <a:bodyPr wrap="none" lIns="0" tIns="0" rIns="0" bIns="0" rtlCol="0">
            <a:spAutoFit/>
          </a:bodyPr>
          <a:lstStyle/>
          <a:p>
            <a:pPr algn="ctr" defTabSz="1218458" fontAlgn="ctr">
              <a:spcBef>
                <a:spcPct val="0"/>
              </a:spcBef>
              <a:spcAft>
                <a:spcPct val="0"/>
              </a:spcAft>
            </a:pPr>
            <a:r>
              <a:rPr lang="en-US" sz="1000" dirty="0">
                <a:solidFill>
                  <a:prstClr val="white"/>
                </a:solidFill>
                <a:latin typeface="Huawei Sans" panose="020C0503030203020204" pitchFamily="34" charset="0"/>
              </a:rPr>
              <a:t>...</a:t>
            </a:r>
          </a:p>
        </p:txBody>
      </p:sp>
      <p:sp>
        <p:nvSpPr>
          <p:cNvPr id="591" name="Freeform 15"/>
          <p:cNvSpPr/>
          <p:nvPr/>
        </p:nvSpPr>
        <p:spPr bwMode="gray">
          <a:xfrm>
            <a:off x="8123934" y="5253631"/>
            <a:ext cx="1822098" cy="391353"/>
          </a:xfrm>
          <a:custGeom>
            <a:avLst/>
            <a:gdLst>
              <a:gd name="T0" fmla="*/ 0 w 2233"/>
              <a:gd name="T1" fmla="*/ 0 h 789"/>
              <a:gd name="T2" fmla="*/ 1179 w 2233"/>
              <a:gd name="T3" fmla="*/ 0 h 789"/>
              <a:gd name="T4" fmla="*/ 2233 w 2233"/>
              <a:gd name="T5" fmla="*/ 789 h 789"/>
              <a:gd name="T6" fmla="*/ 581 w 2233"/>
              <a:gd name="T7" fmla="*/ 789 h 789"/>
              <a:gd name="T8" fmla="*/ 0 w 2233"/>
              <a:gd name="T9" fmla="*/ 0 h 789"/>
              <a:gd name="T10" fmla="*/ 0 w 2233"/>
              <a:gd name="T11" fmla="*/ 0 h 789"/>
              <a:gd name="connsiteX0" fmla="*/ 0 w 10368"/>
              <a:gd name="connsiteY0" fmla="*/ 0 h 10000"/>
              <a:gd name="connsiteX1" fmla="*/ 8454 w 10368"/>
              <a:gd name="connsiteY1" fmla="*/ 237 h 10000"/>
              <a:gd name="connsiteX2" fmla="*/ 10368 w 10368"/>
              <a:gd name="connsiteY2" fmla="*/ 9607 h 10000"/>
              <a:gd name="connsiteX3" fmla="*/ 1372 w 10368"/>
              <a:gd name="connsiteY3" fmla="*/ 10000 h 10000"/>
              <a:gd name="connsiteX4" fmla="*/ 0 w 10368"/>
              <a:gd name="connsiteY4" fmla="*/ 0 h 10000"/>
              <a:gd name="connsiteX5" fmla="*/ 0 w 10368"/>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68" h="10000">
                <a:moveTo>
                  <a:pt x="0" y="0"/>
                </a:moveTo>
                <a:lnTo>
                  <a:pt x="8454" y="237"/>
                </a:lnTo>
                <a:lnTo>
                  <a:pt x="10368" y="9607"/>
                </a:lnTo>
                <a:lnTo>
                  <a:pt x="1372" y="10000"/>
                </a:lnTo>
                <a:lnTo>
                  <a:pt x="0" y="0"/>
                </a:lnTo>
                <a:lnTo>
                  <a:pt x="0" y="0"/>
                </a:lnTo>
                <a:close/>
              </a:path>
            </a:pathLst>
          </a:custGeom>
          <a:solidFill>
            <a:srgbClr val="26B7C8">
              <a:alpha val="40000"/>
            </a:srgbClr>
          </a:solidFill>
        </p:spPr>
        <p:txBody>
          <a:bodyPr wrap="square" lIns="121868" tIns="60934" rIns="121868" bIns="60934" rtlCol="0" anchor="ctr" anchorCtr="1">
            <a:noAutofit/>
          </a:bodyPr>
          <a:lstStyle/>
          <a:p>
            <a:pPr indent="717215" defTabSz="1218712" fontAlgn="ctr">
              <a:spcBef>
                <a:spcPct val="0"/>
              </a:spcBef>
              <a:spcAft>
                <a:spcPct val="0"/>
              </a:spcAft>
              <a:buClr>
                <a:srgbClr val="FFC000"/>
              </a:buClr>
              <a:buSzPct val="60000"/>
              <a:buFont typeface="Wingdings" pitchFamily="2" charset="2"/>
              <a:buChar char="n"/>
            </a:pPr>
            <a:endParaRPr lang="en-US" altLang="zh-CN" sz="2099" kern="0" dirty="0">
              <a:solidFill>
                <a:prstClr val="white"/>
              </a:solidFill>
              <a:latin typeface="Huawei Sans" panose="020C0503030203020204" pitchFamily="34" charset="0"/>
              <a:cs typeface="Huawei Sans" panose="020C0503030203020204" pitchFamily="34" charset="0"/>
            </a:endParaRPr>
          </a:p>
        </p:txBody>
      </p:sp>
      <p:sp>
        <p:nvSpPr>
          <p:cNvPr id="592" name="Freeform 247"/>
          <p:cNvSpPr/>
          <p:nvPr/>
        </p:nvSpPr>
        <p:spPr bwMode="gray">
          <a:xfrm>
            <a:off x="8494298" y="5278980"/>
            <a:ext cx="670447" cy="326184"/>
          </a:xfrm>
          <a:custGeom>
            <a:avLst/>
            <a:gdLst>
              <a:gd name="T0" fmla="*/ 229 w 488"/>
              <a:gd name="T1" fmla="*/ 0 h 325"/>
              <a:gd name="T2" fmla="*/ 252 w 488"/>
              <a:gd name="T3" fmla="*/ 2 h 325"/>
              <a:gd name="T4" fmla="*/ 273 w 488"/>
              <a:gd name="T5" fmla="*/ 8 h 325"/>
              <a:gd name="T6" fmla="*/ 294 w 488"/>
              <a:gd name="T7" fmla="*/ 15 h 325"/>
              <a:gd name="T8" fmla="*/ 312 w 488"/>
              <a:gd name="T9" fmla="*/ 26 h 325"/>
              <a:gd name="T10" fmla="*/ 330 w 488"/>
              <a:gd name="T11" fmla="*/ 40 h 325"/>
              <a:gd name="T12" fmla="*/ 344 w 488"/>
              <a:gd name="T13" fmla="*/ 55 h 325"/>
              <a:gd name="T14" fmla="*/ 357 w 488"/>
              <a:gd name="T15" fmla="*/ 74 h 325"/>
              <a:gd name="T16" fmla="*/ 367 w 488"/>
              <a:gd name="T17" fmla="*/ 93 h 325"/>
              <a:gd name="T18" fmla="*/ 372 w 488"/>
              <a:gd name="T19" fmla="*/ 93 h 325"/>
              <a:gd name="T20" fmla="*/ 384 w 488"/>
              <a:gd name="T21" fmla="*/ 93 h 325"/>
              <a:gd name="T22" fmla="*/ 407 w 488"/>
              <a:gd name="T23" fmla="*/ 99 h 325"/>
              <a:gd name="T24" fmla="*/ 427 w 488"/>
              <a:gd name="T25" fmla="*/ 107 h 325"/>
              <a:gd name="T26" fmla="*/ 446 w 488"/>
              <a:gd name="T27" fmla="*/ 119 h 325"/>
              <a:gd name="T28" fmla="*/ 462 w 488"/>
              <a:gd name="T29" fmla="*/ 136 h 325"/>
              <a:gd name="T30" fmla="*/ 474 w 488"/>
              <a:gd name="T31" fmla="*/ 154 h 325"/>
              <a:gd name="T32" fmla="*/ 483 w 488"/>
              <a:gd name="T33" fmla="*/ 175 h 325"/>
              <a:gd name="T34" fmla="*/ 487 w 488"/>
              <a:gd name="T35" fmla="*/ 197 h 325"/>
              <a:gd name="T36" fmla="*/ 488 w 488"/>
              <a:gd name="T37" fmla="*/ 209 h 325"/>
              <a:gd name="T38" fmla="*/ 486 w 488"/>
              <a:gd name="T39" fmla="*/ 232 h 325"/>
              <a:gd name="T40" fmla="*/ 479 w 488"/>
              <a:gd name="T41" fmla="*/ 254 h 325"/>
              <a:gd name="T42" fmla="*/ 469 w 488"/>
              <a:gd name="T43" fmla="*/ 273 h 325"/>
              <a:gd name="T44" fmla="*/ 454 w 488"/>
              <a:gd name="T45" fmla="*/ 291 h 325"/>
              <a:gd name="T46" fmla="*/ 437 w 488"/>
              <a:gd name="T47" fmla="*/ 305 h 325"/>
              <a:gd name="T48" fmla="*/ 418 w 488"/>
              <a:gd name="T49" fmla="*/ 316 h 325"/>
              <a:gd name="T50" fmla="*/ 396 w 488"/>
              <a:gd name="T51" fmla="*/ 322 h 325"/>
              <a:gd name="T52" fmla="*/ 372 w 488"/>
              <a:gd name="T53" fmla="*/ 325 h 325"/>
              <a:gd name="T54" fmla="*/ 97 w 488"/>
              <a:gd name="T55" fmla="*/ 325 h 325"/>
              <a:gd name="T56" fmla="*/ 77 w 488"/>
              <a:gd name="T57" fmla="*/ 323 h 325"/>
              <a:gd name="T58" fmla="*/ 59 w 488"/>
              <a:gd name="T59" fmla="*/ 318 h 325"/>
              <a:gd name="T60" fmla="*/ 42 w 488"/>
              <a:gd name="T61" fmla="*/ 308 h 325"/>
              <a:gd name="T62" fmla="*/ 28 w 488"/>
              <a:gd name="T63" fmla="*/ 297 h 325"/>
              <a:gd name="T64" fmla="*/ 16 w 488"/>
              <a:gd name="T65" fmla="*/ 282 h 325"/>
              <a:gd name="T66" fmla="*/ 8 w 488"/>
              <a:gd name="T67" fmla="*/ 266 h 325"/>
              <a:gd name="T68" fmla="*/ 2 w 488"/>
              <a:gd name="T69" fmla="*/ 248 h 325"/>
              <a:gd name="T70" fmla="*/ 0 w 488"/>
              <a:gd name="T71" fmla="*/ 229 h 325"/>
              <a:gd name="T72" fmla="*/ 0 w 488"/>
              <a:gd name="T73" fmla="*/ 219 h 325"/>
              <a:gd name="T74" fmla="*/ 3 w 488"/>
              <a:gd name="T75" fmla="*/ 203 h 325"/>
              <a:gd name="T76" fmla="*/ 10 w 488"/>
              <a:gd name="T77" fmla="*/ 187 h 325"/>
              <a:gd name="T78" fmla="*/ 18 w 488"/>
              <a:gd name="T79" fmla="*/ 173 h 325"/>
              <a:gd name="T80" fmla="*/ 29 w 488"/>
              <a:gd name="T81" fmla="*/ 160 h 325"/>
              <a:gd name="T82" fmla="*/ 42 w 488"/>
              <a:gd name="T83" fmla="*/ 149 h 325"/>
              <a:gd name="T84" fmla="*/ 56 w 488"/>
              <a:gd name="T85" fmla="*/ 141 h 325"/>
              <a:gd name="T86" fmla="*/ 73 w 488"/>
              <a:gd name="T87" fmla="*/ 135 h 325"/>
              <a:gd name="T88" fmla="*/ 81 w 488"/>
              <a:gd name="T89" fmla="*/ 134 h 325"/>
              <a:gd name="T90" fmla="*/ 87 w 488"/>
              <a:gd name="T91" fmla="*/ 106 h 325"/>
              <a:gd name="T92" fmla="*/ 97 w 488"/>
              <a:gd name="T93" fmla="*/ 81 h 325"/>
              <a:gd name="T94" fmla="*/ 111 w 488"/>
              <a:gd name="T95" fmla="*/ 59 h 325"/>
              <a:gd name="T96" fmla="*/ 129 w 488"/>
              <a:gd name="T97" fmla="*/ 39 h 325"/>
              <a:gd name="T98" fmla="*/ 151 w 488"/>
              <a:gd name="T99" fmla="*/ 23 h 325"/>
              <a:gd name="T100" fmla="*/ 175 w 488"/>
              <a:gd name="T101" fmla="*/ 11 h 325"/>
              <a:gd name="T102" fmla="*/ 201 w 488"/>
              <a:gd name="T103" fmla="*/ 3 h 325"/>
              <a:gd name="T104" fmla="*/ 229 w 488"/>
              <a:gd name="T105" fmla="*/ 0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 h="325">
                <a:moveTo>
                  <a:pt x="229" y="0"/>
                </a:moveTo>
                <a:lnTo>
                  <a:pt x="229" y="0"/>
                </a:lnTo>
                <a:lnTo>
                  <a:pt x="240" y="1"/>
                </a:lnTo>
                <a:lnTo>
                  <a:pt x="252" y="2"/>
                </a:lnTo>
                <a:lnTo>
                  <a:pt x="262" y="4"/>
                </a:lnTo>
                <a:lnTo>
                  <a:pt x="273" y="8"/>
                </a:lnTo>
                <a:lnTo>
                  <a:pt x="284" y="11"/>
                </a:lnTo>
                <a:lnTo>
                  <a:pt x="294" y="15"/>
                </a:lnTo>
                <a:lnTo>
                  <a:pt x="304" y="21"/>
                </a:lnTo>
                <a:lnTo>
                  <a:pt x="312" y="26"/>
                </a:lnTo>
                <a:lnTo>
                  <a:pt x="321" y="33"/>
                </a:lnTo>
                <a:lnTo>
                  <a:pt x="330" y="40"/>
                </a:lnTo>
                <a:lnTo>
                  <a:pt x="337" y="48"/>
                </a:lnTo>
                <a:lnTo>
                  <a:pt x="344" y="55"/>
                </a:lnTo>
                <a:lnTo>
                  <a:pt x="350" y="64"/>
                </a:lnTo>
                <a:lnTo>
                  <a:pt x="357" y="74"/>
                </a:lnTo>
                <a:lnTo>
                  <a:pt x="362" y="84"/>
                </a:lnTo>
                <a:lnTo>
                  <a:pt x="367" y="93"/>
                </a:lnTo>
                <a:lnTo>
                  <a:pt x="367" y="93"/>
                </a:lnTo>
                <a:lnTo>
                  <a:pt x="372" y="93"/>
                </a:lnTo>
                <a:lnTo>
                  <a:pt x="372" y="93"/>
                </a:lnTo>
                <a:lnTo>
                  <a:pt x="384" y="93"/>
                </a:lnTo>
                <a:lnTo>
                  <a:pt x="396" y="96"/>
                </a:lnTo>
                <a:lnTo>
                  <a:pt x="407" y="99"/>
                </a:lnTo>
                <a:lnTo>
                  <a:pt x="418" y="102"/>
                </a:lnTo>
                <a:lnTo>
                  <a:pt x="427" y="107"/>
                </a:lnTo>
                <a:lnTo>
                  <a:pt x="437" y="113"/>
                </a:lnTo>
                <a:lnTo>
                  <a:pt x="446" y="119"/>
                </a:lnTo>
                <a:lnTo>
                  <a:pt x="454" y="127"/>
                </a:lnTo>
                <a:lnTo>
                  <a:pt x="462" y="136"/>
                </a:lnTo>
                <a:lnTo>
                  <a:pt x="469" y="144"/>
                </a:lnTo>
                <a:lnTo>
                  <a:pt x="474" y="154"/>
                </a:lnTo>
                <a:lnTo>
                  <a:pt x="479" y="164"/>
                </a:lnTo>
                <a:lnTo>
                  <a:pt x="483" y="175"/>
                </a:lnTo>
                <a:lnTo>
                  <a:pt x="486" y="186"/>
                </a:lnTo>
                <a:lnTo>
                  <a:pt x="487" y="197"/>
                </a:lnTo>
                <a:lnTo>
                  <a:pt x="488" y="209"/>
                </a:lnTo>
                <a:lnTo>
                  <a:pt x="488" y="209"/>
                </a:lnTo>
                <a:lnTo>
                  <a:pt x="487" y="221"/>
                </a:lnTo>
                <a:lnTo>
                  <a:pt x="486" y="232"/>
                </a:lnTo>
                <a:lnTo>
                  <a:pt x="483" y="243"/>
                </a:lnTo>
                <a:lnTo>
                  <a:pt x="479" y="254"/>
                </a:lnTo>
                <a:lnTo>
                  <a:pt x="474" y="265"/>
                </a:lnTo>
                <a:lnTo>
                  <a:pt x="469" y="273"/>
                </a:lnTo>
                <a:lnTo>
                  <a:pt x="462" y="283"/>
                </a:lnTo>
                <a:lnTo>
                  <a:pt x="454" y="291"/>
                </a:lnTo>
                <a:lnTo>
                  <a:pt x="446" y="298"/>
                </a:lnTo>
                <a:lnTo>
                  <a:pt x="437" y="305"/>
                </a:lnTo>
                <a:lnTo>
                  <a:pt x="427" y="311"/>
                </a:lnTo>
                <a:lnTo>
                  <a:pt x="418" y="316"/>
                </a:lnTo>
                <a:lnTo>
                  <a:pt x="407" y="320"/>
                </a:lnTo>
                <a:lnTo>
                  <a:pt x="396" y="322"/>
                </a:lnTo>
                <a:lnTo>
                  <a:pt x="384" y="324"/>
                </a:lnTo>
                <a:lnTo>
                  <a:pt x="372" y="325"/>
                </a:lnTo>
                <a:lnTo>
                  <a:pt x="97" y="325"/>
                </a:lnTo>
                <a:lnTo>
                  <a:pt x="97" y="325"/>
                </a:lnTo>
                <a:lnTo>
                  <a:pt x="87" y="324"/>
                </a:lnTo>
                <a:lnTo>
                  <a:pt x="77" y="323"/>
                </a:lnTo>
                <a:lnTo>
                  <a:pt x="68" y="321"/>
                </a:lnTo>
                <a:lnTo>
                  <a:pt x="59" y="318"/>
                </a:lnTo>
                <a:lnTo>
                  <a:pt x="51" y="314"/>
                </a:lnTo>
                <a:lnTo>
                  <a:pt x="42" y="308"/>
                </a:lnTo>
                <a:lnTo>
                  <a:pt x="35" y="303"/>
                </a:lnTo>
                <a:lnTo>
                  <a:pt x="28" y="297"/>
                </a:lnTo>
                <a:lnTo>
                  <a:pt x="22" y="290"/>
                </a:lnTo>
                <a:lnTo>
                  <a:pt x="16" y="282"/>
                </a:lnTo>
                <a:lnTo>
                  <a:pt x="12" y="274"/>
                </a:lnTo>
                <a:lnTo>
                  <a:pt x="8" y="266"/>
                </a:lnTo>
                <a:lnTo>
                  <a:pt x="4" y="257"/>
                </a:lnTo>
                <a:lnTo>
                  <a:pt x="2" y="248"/>
                </a:lnTo>
                <a:lnTo>
                  <a:pt x="1" y="239"/>
                </a:lnTo>
                <a:lnTo>
                  <a:pt x="0" y="229"/>
                </a:lnTo>
                <a:lnTo>
                  <a:pt x="0" y="229"/>
                </a:lnTo>
                <a:lnTo>
                  <a:pt x="0" y="219"/>
                </a:lnTo>
                <a:lnTo>
                  <a:pt x="2" y="211"/>
                </a:lnTo>
                <a:lnTo>
                  <a:pt x="3" y="203"/>
                </a:lnTo>
                <a:lnTo>
                  <a:pt x="7" y="194"/>
                </a:lnTo>
                <a:lnTo>
                  <a:pt x="10" y="187"/>
                </a:lnTo>
                <a:lnTo>
                  <a:pt x="14" y="179"/>
                </a:lnTo>
                <a:lnTo>
                  <a:pt x="18" y="173"/>
                </a:lnTo>
                <a:lnTo>
                  <a:pt x="24" y="166"/>
                </a:lnTo>
                <a:lnTo>
                  <a:pt x="29" y="160"/>
                </a:lnTo>
                <a:lnTo>
                  <a:pt x="35" y="154"/>
                </a:lnTo>
                <a:lnTo>
                  <a:pt x="42" y="149"/>
                </a:lnTo>
                <a:lnTo>
                  <a:pt x="49" y="144"/>
                </a:lnTo>
                <a:lnTo>
                  <a:pt x="56" y="141"/>
                </a:lnTo>
                <a:lnTo>
                  <a:pt x="64" y="138"/>
                </a:lnTo>
                <a:lnTo>
                  <a:pt x="73" y="135"/>
                </a:lnTo>
                <a:lnTo>
                  <a:pt x="81" y="134"/>
                </a:lnTo>
                <a:lnTo>
                  <a:pt x="81" y="134"/>
                </a:lnTo>
                <a:lnTo>
                  <a:pt x="84" y="119"/>
                </a:lnTo>
                <a:lnTo>
                  <a:pt x="87" y="106"/>
                </a:lnTo>
                <a:lnTo>
                  <a:pt x="91" y="93"/>
                </a:lnTo>
                <a:lnTo>
                  <a:pt x="97" y="81"/>
                </a:lnTo>
                <a:lnTo>
                  <a:pt x="103" y="70"/>
                </a:lnTo>
                <a:lnTo>
                  <a:pt x="111" y="59"/>
                </a:lnTo>
                <a:lnTo>
                  <a:pt x="119" y="48"/>
                </a:lnTo>
                <a:lnTo>
                  <a:pt x="129" y="39"/>
                </a:lnTo>
                <a:lnTo>
                  <a:pt x="139" y="30"/>
                </a:lnTo>
                <a:lnTo>
                  <a:pt x="151" y="23"/>
                </a:lnTo>
                <a:lnTo>
                  <a:pt x="162" y="16"/>
                </a:lnTo>
                <a:lnTo>
                  <a:pt x="175" y="11"/>
                </a:lnTo>
                <a:lnTo>
                  <a:pt x="188" y="7"/>
                </a:lnTo>
                <a:lnTo>
                  <a:pt x="201" y="3"/>
                </a:lnTo>
                <a:lnTo>
                  <a:pt x="215" y="1"/>
                </a:lnTo>
                <a:lnTo>
                  <a:pt x="229" y="0"/>
                </a:lnTo>
                <a:lnTo>
                  <a:pt x="229" y="0"/>
                </a:lnTo>
                <a:close/>
              </a:path>
            </a:pathLst>
          </a:custGeom>
          <a:solidFill>
            <a:srgbClr val="002060">
              <a:alpha val="50196"/>
            </a:srgb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182741" tIns="91369" rIns="182741" bIns="91369" rtlCol="0" anchor="ctr"/>
          <a:lstStyle/>
          <a:p>
            <a:pPr algn="ctr" defTabSz="1218712" fontAlgn="ctr">
              <a:lnSpc>
                <a:spcPct val="150000"/>
              </a:lnSpc>
              <a:spcBef>
                <a:spcPct val="0"/>
              </a:spcBef>
              <a:spcAft>
                <a:spcPct val="0"/>
              </a:spcAft>
              <a:buClr>
                <a:srgbClr val="CC9900"/>
              </a:buClr>
            </a:pPr>
            <a:endParaRPr lang="en-US" altLang="zh-CN" sz="1000" dirty="0">
              <a:solidFill>
                <a:prstClr val="white"/>
              </a:solidFill>
              <a:latin typeface="Huawei Sans" panose="020C0503030203020204" pitchFamily="34" charset="0"/>
              <a:cs typeface="Huawei Sans" panose="020C0503030203020204" pitchFamily="34" charset="0"/>
            </a:endParaRPr>
          </a:p>
        </p:txBody>
      </p:sp>
      <p:sp>
        <p:nvSpPr>
          <p:cNvPr id="593" name="1228760009"/>
          <p:cNvSpPr txBox="1"/>
          <p:nvPr/>
        </p:nvSpPr>
        <p:spPr bwMode="gray">
          <a:xfrm>
            <a:off x="8620959" y="5452617"/>
            <a:ext cx="469667" cy="91531"/>
          </a:xfrm>
          <a:prstGeom prst="rect">
            <a:avLst/>
          </a:prstGeom>
          <a:noFill/>
        </p:spPr>
        <p:txBody>
          <a:bodyPr wrap="square" lIns="0" tIns="0" rIns="0" bIns="0" rtlCol="0">
            <a:spAutoFit/>
          </a:bodyPr>
          <a:lstStyle/>
          <a:p>
            <a:pPr algn="ctr" defTabSz="1218712" fontAlgn="ctr">
              <a:spcBef>
                <a:spcPct val="0"/>
              </a:spcBef>
              <a:spcAft>
                <a:spcPct val="0"/>
              </a:spcAft>
            </a:pPr>
            <a:r>
              <a:rPr lang="en-US" sz="600" b="1" dirty="0">
                <a:solidFill>
                  <a:prstClr val="white"/>
                </a:solidFill>
                <a:latin typeface="Huawei Sans" panose="020C0503030203020204" pitchFamily="34" charset="0"/>
              </a:rPr>
              <a:t>ERP, video...</a:t>
            </a:r>
            <a:endParaRPr lang="en-US" altLang="zh-CN" sz="600" b="1" dirty="0">
              <a:solidFill>
                <a:prstClr val="white"/>
              </a:solidFill>
              <a:latin typeface="Huawei Sans" panose="020C0503030203020204" pitchFamily="34" charset="0"/>
              <a:cs typeface="Huawei Sans" panose="020C0503030203020204" pitchFamily="34" charset="0"/>
              <a:sym typeface="Arial" pitchFamily="34" charset="0"/>
            </a:endParaRPr>
          </a:p>
        </p:txBody>
      </p:sp>
      <p:sp>
        <p:nvSpPr>
          <p:cNvPr id="594" name="Freeform 15"/>
          <p:cNvSpPr/>
          <p:nvPr/>
        </p:nvSpPr>
        <p:spPr bwMode="gray">
          <a:xfrm>
            <a:off x="8408176" y="5730109"/>
            <a:ext cx="1933655" cy="391353"/>
          </a:xfrm>
          <a:custGeom>
            <a:avLst/>
            <a:gdLst>
              <a:gd name="T0" fmla="*/ 0 w 2233"/>
              <a:gd name="T1" fmla="*/ 0 h 789"/>
              <a:gd name="T2" fmla="*/ 1179 w 2233"/>
              <a:gd name="T3" fmla="*/ 0 h 789"/>
              <a:gd name="T4" fmla="*/ 2233 w 2233"/>
              <a:gd name="T5" fmla="*/ 789 h 789"/>
              <a:gd name="T6" fmla="*/ 581 w 2233"/>
              <a:gd name="T7" fmla="*/ 789 h 789"/>
              <a:gd name="T8" fmla="*/ 0 w 2233"/>
              <a:gd name="T9" fmla="*/ 0 h 789"/>
              <a:gd name="T10" fmla="*/ 0 w 2233"/>
              <a:gd name="T11" fmla="*/ 0 h 789"/>
              <a:gd name="connsiteX0" fmla="*/ 0 w 10368"/>
              <a:gd name="connsiteY0" fmla="*/ 0 h 10000"/>
              <a:gd name="connsiteX1" fmla="*/ 8454 w 10368"/>
              <a:gd name="connsiteY1" fmla="*/ 237 h 10000"/>
              <a:gd name="connsiteX2" fmla="*/ 10368 w 10368"/>
              <a:gd name="connsiteY2" fmla="*/ 9607 h 10000"/>
              <a:gd name="connsiteX3" fmla="*/ 1372 w 10368"/>
              <a:gd name="connsiteY3" fmla="*/ 10000 h 10000"/>
              <a:gd name="connsiteX4" fmla="*/ 0 w 10368"/>
              <a:gd name="connsiteY4" fmla="*/ 0 h 10000"/>
              <a:gd name="connsiteX5" fmla="*/ 0 w 10368"/>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68" h="10000">
                <a:moveTo>
                  <a:pt x="0" y="0"/>
                </a:moveTo>
                <a:lnTo>
                  <a:pt x="8454" y="237"/>
                </a:lnTo>
                <a:lnTo>
                  <a:pt x="10368" y="9607"/>
                </a:lnTo>
                <a:lnTo>
                  <a:pt x="1372" y="10000"/>
                </a:lnTo>
                <a:lnTo>
                  <a:pt x="0" y="0"/>
                </a:lnTo>
                <a:lnTo>
                  <a:pt x="0" y="0"/>
                </a:lnTo>
                <a:close/>
              </a:path>
            </a:pathLst>
          </a:custGeom>
          <a:solidFill>
            <a:srgbClr val="26B7C8">
              <a:alpha val="76000"/>
            </a:srgbClr>
          </a:solidFill>
        </p:spPr>
        <p:txBody>
          <a:bodyPr wrap="square" lIns="121868" tIns="60934" rIns="121868" bIns="60934" rtlCol="0" anchor="ctr" anchorCtr="1">
            <a:noAutofit/>
          </a:bodyPr>
          <a:lstStyle/>
          <a:p>
            <a:pPr indent="717215" defTabSz="1218712" fontAlgn="ctr">
              <a:spcBef>
                <a:spcPct val="0"/>
              </a:spcBef>
              <a:spcAft>
                <a:spcPct val="0"/>
              </a:spcAft>
              <a:buClr>
                <a:srgbClr val="FFC000"/>
              </a:buClr>
              <a:buSzPct val="60000"/>
              <a:buFont typeface="Wingdings" pitchFamily="2" charset="2"/>
              <a:buChar char="n"/>
            </a:pPr>
            <a:endParaRPr lang="en-US" altLang="zh-CN" sz="2099" kern="0" dirty="0">
              <a:solidFill>
                <a:prstClr val="white"/>
              </a:solidFill>
              <a:latin typeface="Huawei Sans" panose="020C0503030203020204" pitchFamily="34" charset="0"/>
              <a:cs typeface="Huawei Sans" panose="020C0503030203020204" pitchFamily="34" charset="0"/>
            </a:endParaRPr>
          </a:p>
        </p:txBody>
      </p:sp>
      <p:grpSp>
        <p:nvGrpSpPr>
          <p:cNvPr id="595" name="组合 621"/>
          <p:cNvGrpSpPr/>
          <p:nvPr/>
        </p:nvGrpSpPr>
        <p:grpSpPr bwMode="gray">
          <a:xfrm>
            <a:off x="8436730" y="5775410"/>
            <a:ext cx="197702" cy="153624"/>
            <a:chOff x="-983298" y="1666240"/>
            <a:chExt cx="547688" cy="309564"/>
          </a:xfrm>
          <a:solidFill>
            <a:srgbClr val="FFC000"/>
          </a:solidFill>
        </p:grpSpPr>
        <p:sp>
          <p:nvSpPr>
            <p:cNvPr id="699" name="Freeform 21"/>
            <p:cNvSpPr/>
            <p:nvPr/>
          </p:nvSpPr>
          <p:spPr bwMode="gray">
            <a:xfrm>
              <a:off x="-983298" y="1798004"/>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8"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sp>
          <p:nvSpPr>
            <p:cNvPr id="700"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grpSp>
      <p:grpSp>
        <p:nvGrpSpPr>
          <p:cNvPr id="596" name="组合 621"/>
          <p:cNvGrpSpPr/>
          <p:nvPr/>
        </p:nvGrpSpPr>
        <p:grpSpPr bwMode="gray">
          <a:xfrm>
            <a:off x="8532500" y="5944004"/>
            <a:ext cx="197702" cy="153624"/>
            <a:chOff x="-983298" y="1666240"/>
            <a:chExt cx="547688" cy="309564"/>
          </a:xfrm>
          <a:solidFill>
            <a:srgbClr val="FFC000"/>
          </a:solidFill>
        </p:grpSpPr>
        <p:sp>
          <p:nvSpPr>
            <p:cNvPr id="697" name="Freeform 21"/>
            <p:cNvSpPr/>
            <p:nvPr/>
          </p:nvSpPr>
          <p:spPr bwMode="gray">
            <a:xfrm>
              <a:off x="-983298" y="1798004"/>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8"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sp>
          <p:nvSpPr>
            <p:cNvPr id="698"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15875">
              <a:noFill/>
              <a:round/>
            </a:ln>
          </p:spPr>
          <p:txBody>
            <a:bodyPr vert="horz" wrap="square" lIns="103142" tIns="51573" rIns="103142" bIns="51573" numCol="1" anchor="t" anchorCtr="0" compatLnSpc="1">
              <a:prstTxWarp prst="textNoShape">
                <a:avLst/>
              </a:prstTxWarp>
            </a:body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grpSp>
      <p:cxnSp>
        <p:nvCxnSpPr>
          <p:cNvPr id="597" name="直接连接符 596"/>
          <p:cNvCxnSpPr/>
          <p:nvPr/>
        </p:nvCxnSpPr>
        <p:spPr bwMode="gray">
          <a:xfrm>
            <a:off x="8570273" y="5918720"/>
            <a:ext cx="26458" cy="54629"/>
          </a:xfrm>
          <a:prstGeom prst="line">
            <a:avLst/>
          </a:prstGeom>
          <a:ln>
            <a:solidFill>
              <a:srgbClr val="FFC000"/>
            </a:solidFill>
            <a:prstDash val="sysDash"/>
          </a:ln>
        </p:spPr>
        <p:style>
          <a:lnRef idx="1">
            <a:schemeClr val="accent1"/>
          </a:lnRef>
          <a:fillRef idx="0">
            <a:schemeClr val="accent1"/>
          </a:fillRef>
          <a:effectRef idx="0">
            <a:schemeClr val="accent1"/>
          </a:effectRef>
          <a:fontRef idx="minor">
            <a:schemeClr val="tx1"/>
          </a:fontRef>
        </p:style>
      </p:cxnSp>
      <p:sp>
        <p:nvSpPr>
          <p:cNvPr id="598" name="文本框 597"/>
          <p:cNvSpPr txBox="1"/>
          <p:nvPr/>
        </p:nvSpPr>
        <p:spPr bwMode="gray">
          <a:xfrm>
            <a:off x="9243941" y="5781364"/>
            <a:ext cx="804834" cy="276999"/>
          </a:xfrm>
          <a:prstGeom prst="rect">
            <a:avLst/>
          </a:prstGeom>
          <a:noFill/>
        </p:spPr>
        <p:txBody>
          <a:bodyPr wrap="square" lIns="0" tIns="0" rIns="0" bIns="0" rtlCol="0">
            <a:spAutoFit/>
          </a:bodyPr>
          <a:lstStyle/>
          <a:p>
            <a:pPr algn="ctr" defTabSz="1218712" fontAlgn="ctr">
              <a:spcBef>
                <a:spcPct val="0"/>
              </a:spcBef>
              <a:spcAft>
                <a:spcPct val="0"/>
              </a:spcAft>
            </a:pPr>
            <a:r>
              <a:rPr lang="en-US" sz="900" dirty="0">
                <a:solidFill>
                  <a:prstClr val="white"/>
                </a:solidFill>
                <a:latin typeface="Huawei Sans" panose="020C0503030203020204" pitchFamily="34" charset="0"/>
              </a:rPr>
              <a:t>Traditional network</a:t>
            </a:r>
            <a:endParaRPr lang="en-US" sz="900" dirty="0">
              <a:solidFill>
                <a:prstClr val="white"/>
              </a:solidFill>
              <a:latin typeface="Huawei Sans" panose="020C0503030203020204" pitchFamily="34" charset="0"/>
              <a:cs typeface="Huawei Sans" panose="020C0503030203020204" pitchFamily="34" charset="0"/>
            </a:endParaRPr>
          </a:p>
        </p:txBody>
      </p:sp>
      <p:sp>
        <p:nvSpPr>
          <p:cNvPr id="599" name="椭圆 598"/>
          <p:cNvSpPr/>
          <p:nvPr/>
        </p:nvSpPr>
        <p:spPr bwMode="gray">
          <a:xfrm>
            <a:off x="7292231" y="4946164"/>
            <a:ext cx="107945" cy="10752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00" name="椭圆 599"/>
          <p:cNvSpPr/>
          <p:nvPr/>
        </p:nvSpPr>
        <p:spPr bwMode="gray">
          <a:xfrm>
            <a:off x="7671261" y="5922555"/>
            <a:ext cx="107945" cy="10752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01" name="椭圆 600"/>
          <p:cNvSpPr/>
          <p:nvPr/>
        </p:nvSpPr>
        <p:spPr bwMode="gray">
          <a:xfrm>
            <a:off x="7489417" y="5383866"/>
            <a:ext cx="107945" cy="10752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02" name="Shape 449"/>
          <p:cNvSpPr/>
          <p:nvPr/>
        </p:nvSpPr>
        <p:spPr bwMode="gray">
          <a:xfrm flipV="1">
            <a:off x="7580840" y="5432827"/>
            <a:ext cx="658188" cy="10191"/>
          </a:xfrm>
          <a:prstGeom prst="line">
            <a:avLst/>
          </a:prstGeom>
          <a:noFill/>
          <a:ln w="22225" cap="flat">
            <a:solidFill>
              <a:srgbClr val="00B0F0">
                <a:alpha val="60000"/>
              </a:srgbClr>
            </a:solidFill>
            <a:prstDash val="solid"/>
            <a:miter lim="800000"/>
          </a:ln>
          <a:effectLst/>
        </p:spPr>
        <p:txBody>
          <a:bodyPr wrap="square" lIns="68533" tIns="68533" rIns="68533" bIns="68533" numCol="1" anchor="t">
            <a:noAutofit/>
          </a:bodyPr>
          <a:lstStyle/>
          <a:p>
            <a:pPr defTabSz="1218712" fontAlgn="ctr">
              <a:spcBef>
                <a:spcPct val="0"/>
              </a:spcBef>
              <a:spcAft>
                <a:spcPct val="0"/>
              </a:spcAft>
            </a:pPr>
            <a:endParaRPr lang="en-US" sz="1599" dirty="0">
              <a:solidFill>
                <a:srgbClr val="000000"/>
              </a:solidFill>
              <a:latin typeface="Huawei Sans" panose="020C0503030203020204" pitchFamily="34" charset="0"/>
              <a:cs typeface="Huawei Sans" panose="020C0503030203020204" pitchFamily="34" charset="0"/>
            </a:endParaRPr>
          </a:p>
        </p:txBody>
      </p:sp>
      <p:grpSp>
        <p:nvGrpSpPr>
          <p:cNvPr id="603" name="组合 237"/>
          <p:cNvGrpSpPr/>
          <p:nvPr/>
        </p:nvGrpSpPr>
        <p:grpSpPr bwMode="gray">
          <a:xfrm>
            <a:off x="7894740" y="4903491"/>
            <a:ext cx="279988" cy="161263"/>
            <a:chOff x="9259024" y="3397520"/>
            <a:chExt cx="702328" cy="404529"/>
          </a:xfrm>
        </p:grpSpPr>
        <p:sp>
          <p:nvSpPr>
            <p:cNvPr id="686" name="Freeform 27"/>
            <p:cNvSpPr>
              <a:spLocks noEditPoints="1"/>
            </p:cNvSpPr>
            <p:nvPr/>
          </p:nvSpPr>
          <p:spPr bwMode="gray">
            <a:xfrm>
              <a:off x="9259024" y="3397520"/>
              <a:ext cx="702328" cy="404529"/>
            </a:xfrm>
            <a:custGeom>
              <a:avLst/>
              <a:gdLst/>
              <a:ahLst/>
              <a:cxnLst>
                <a:cxn ang="0">
                  <a:pos x="8324" y="38"/>
                </a:cxn>
                <a:cxn ang="0">
                  <a:pos x="9087" y="203"/>
                </a:cxn>
                <a:cxn ang="0">
                  <a:pos x="9799" y="487"/>
                </a:cxn>
                <a:cxn ang="0">
                  <a:pos x="10451" y="880"/>
                </a:cxn>
                <a:cxn ang="0">
                  <a:pos x="11031" y="1370"/>
                </a:cxn>
                <a:cxn ang="0">
                  <a:pos x="11529" y="1947"/>
                </a:cxn>
                <a:cxn ang="0">
                  <a:pos x="11934" y="2598"/>
                </a:cxn>
                <a:cxn ang="0">
                  <a:pos x="12234" y="3314"/>
                </a:cxn>
                <a:cxn ang="0">
                  <a:pos x="12378" y="3497"/>
                </a:cxn>
                <a:cxn ang="0">
                  <a:pos x="12496" y="3494"/>
                </a:cxn>
                <a:cxn ang="0">
                  <a:pos x="13119" y="3540"/>
                </a:cxn>
                <a:cxn ang="0">
                  <a:pos x="13870" y="3738"/>
                </a:cxn>
                <a:cxn ang="0">
                  <a:pos x="14554" y="4074"/>
                </a:cxn>
                <a:cxn ang="0">
                  <a:pos x="15156" y="4535"/>
                </a:cxn>
                <a:cxn ang="0">
                  <a:pos x="15663" y="5102"/>
                </a:cxn>
                <a:cxn ang="0">
                  <a:pos x="16056" y="5761"/>
                </a:cxn>
                <a:cxn ang="0">
                  <a:pos x="16320" y="6494"/>
                </a:cxn>
                <a:cxn ang="0">
                  <a:pos x="16438" y="7286"/>
                </a:cxn>
                <a:cxn ang="0">
                  <a:pos x="16401" y="8075"/>
                </a:cxn>
                <a:cxn ang="0">
                  <a:pos x="16222" y="8813"/>
                </a:cxn>
                <a:cxn ang="0">
                  <a:pos x="15915" y="9491"/>
                </a:cxn>
                <a:cxn ang="0">
                  <a:pos x="15494" y="10093"/>
                </a:cxn>
                <a:cxn ang="0">
                  <a:pos x="14974" y="10606"/>
                </a:cxn>
                <a:cxn ang="0">
                  <a:pos x="14369" y="11014"/>
                </a:cxn>
                <a:cxn ang="0">
                  <a:pos x="13693" y="11305"/>
                </a:cxn>
                <a:cxn ang="0">
                  <a:pos x="12960" y="11462"/>
                </a:cxn>
                <a:cxn ang="0">
                  <a:pos x="3341" y="11487"/>
                </a:cxn>
                <a:cxn ang="0">
                  <a:pos x="2760" y="11436"/>
                </a:cxn>
                <a:cxn ang="0">
                  <a:pos x="2156" y="11265"/>
                </a:cxn>
                <a:cxn ang="0">
                  <a:pos x="1603" y="10987"/>
                </a:cxn>
                <a:cxn ang="0">
                  <a:pos x="1113" y="10615"/>
                </a:cxn>
                <a:cxn ang="0">
                  <a:pos x="697" y="10159"/>
                </a:cxn>
                <a:cxn ang="0">
                  <a:pos x="368" y="9631"/>
                </a:cxn>
                <a:cxn ang="0">
                  <a:pos x="137" y="9044"/>
                </a:cxn>
                <a:cxn ang="0">
                  <a:pos x="15" y="8410"/>
                </a:cxn>
                <a:cxn ang="0">
                  <a:pos x="15" y="7754"/>
                </a:cxn>
                <a:cxn ang="0">
                  <a:pos x="132" y="7132"/>
                </a:cxn>
                <a:cxn ang="0">
                  <a:pos x="354" y="6556"/>
                </a:cxn>
                <a:cxn ang="0">
                  <a:pos x="671" y="6034"/>
                </a:cxn>
                <a:cxn ang="0">
                  <a:pos x="1072" y="5582"/>
                </a:cxn>
                <a:cxn ang="0">
                  <a:pos x="1546" y="5208"/>
                </a:cxn>
                <a:cxn ang="0">
                  <a:pos x="2082" y="4924"/>
                </a:cxn>
                <a:cxn ang="0">
                  <a:pos x="2668" y="4741"/>
                </a:cxn>
                <a:cxn ang="0">
                  <a:pos x="3015" y="4212"/>
                </a:cxn>
                <a:cxn ang="0">
                  <a:pos x="3225" y="3295"/>
                </a:cxn>
                <a:cxn ang="0">
                  <a:pos x="3597" y="2453"/>
                </a:cxn>
                <a:cxn ang="0">
                  <a:pos x="4113" y="1704"/>
                </a:cxn>
                <a:cxn ang="0">
                  <a:pos x="4754" y="1069"/>
                </a:cxn>
                <a:cxn ang="0">
                  <a:pos x="5503" y="565"/>
                </a:cxn>
                <a:cxn ang="0">
                  <a:pos x="6342" y="211"/>
                </a:cxn>
                <a:cxn ang="0">
                  <a:pos x="7250" y="25"/>
                </a:cxn>
                <a:cxn ang="0">
                  <a:pos x="9148" y="9515"/>
                </a:cxn>
                <a:cxn ang="0">
                  <a:pos x="9106" y="9484"/>
                </a:cxn>
                <a:cxn ang="0">
                  <a:pos x="9023" y="9509"/>
                </a:cxn>
                <a:cxn ang="0">
                  <a:pos x="9156" y="9528"/>
                </a:cxn>
                <a:cxn ang="0">
                  <a:pos x="6408" y="9503"/>
                </a:cxn>
                <a:cxn ang="0">
                  <a:pos x="6368" y="9519"/>
                </a:cxn>
              </a:cxnLst>
              <a:rect l="0" t="0" r="r" b="b"/>
              <a:pathLst>
                <a:path w="16443" h="11487">
                  <a:moveTo>
                    <a:pt x="7726" y="0"/>
                  </a:moveTo>
                  <a:lnTo>
                    <a:pt x="7928" y="4"/>
                  </a:lnTo>
                  <a:lnTo>
                    <a:pt x="8127" y="17"/>
                  </a:lnTo>
                  <a:lnTo>
                    <a:pt x="8324" y="38"/>
                  </a:lnTo>
                  <a:lnTo>
                    <a:pt x="8519" y="68"/>
                  </a:lnTo>
                  <a:lnTo>
                    <a:pt x="8711" y="105"/>
                  </a:lnTo>
                  <a:lnTo>
                    <a:pt x="8900" y="150"/>
                  </a:lnTo>
                  <a:lnTo>
                    <a:pt x="9087" y="203"/>
                  </a:lnTo>
                  <a:lnTo>
                    <a:pt x="9270" y="263"/>
                  </a:lnTo>
                  <a:lnTo>
                    <a:pt x="9450" y="331"/>
                  </a:lnTo>
                  <a:lnTo>
                    <a:pt x="9626" y="406"/>
                  </a:lnTo>
                  <a:lnTo>
                    <a:pt x="9799" y="487"/>
                  </a:lnTo>
                  <a:lnTo>
                    <a:pt x="9969" y="576"/>
                  </a:lnTo>
                  <a:lnTo>
                    <a:pt x="10133" y="670"/>
                  </a:lnTo>
                  <a:lnTo>
                    <a:pt x="10294" y="772"/>
                  </a:lnTo>
                  <a:lnTo>
                    <a:pt x="10451" y="880"/>
                  </a:lnTo>
                  <a:lnTo>
                    <a:pt x="10604" y="994"/>
                  </a:lnTo>
                  <a:lnTo>
                    <a:pt x="10751" y="1113"/>
                  </a:lnTo>
                  <a:lnTo>
                    <a:pt x="10893" y="1239"/>
                  </a:lnTo>
                  <a:lnTo>
                    <a:pt x="11031" y="1370"/>
                  </a:lnTo>
                  <a:lnTo>
                    <a:pt x="11164" y="1507"/>
                  </a:lnTo>
                  <a:lnTo>
                    <a:pt x="11291" y="1648"/>
                  </a:lnTo>
                  <a:lnTo>
                    <a:pt x="11412" y="1795"/>
                  </a:lnTo>
                  <a:lnTo>
                    <a:pt x="11529" y="1947"/>
                  </a:lnTo>
                  <a:lnTo>
                    <a:pt x="11640" y="2102"/>
                  </a:lnTo>
                  <a:lnTo>
                    <a:pt x="11743" y="2264"/>
                  </a:lnTo>
                  <a:lnTo>
                    <a:pt x="11842" y="2429"/>
                  </a:lnTo>
                  <a:lnTo>
                    <a:pt x="11934" y="2598"/>
                  </a:lnTo>
                  <a:lnTo>
                    <a:pt x="12019" y="2772"/>
                  </a:lnTo>
                  <a:lnTo>
                    <a:pt x="12097" y="2948"/>
                  </a:lnTo>
                  <a:lnTo>
                    <a:pt x="12169" y="3129"/>
                  </a:lnTo>
                  <a:lnTo>
                    <a:pt x="12234" y="3314"/>
                  </a:lnTo>
                  <a:lnTo>
                    <a:pt x="12291" y="3501"/>
                  </a:lnTo>
                  <a:lnTo>
                    <a:pt x="12320" y="3499"/>
                  </a:lnTo>
                  <a:lnTo>
                    <a:pt x="12349" y="3498"/>
                  </a:lnTo>
                  <a:lnTo>
                    <a:pt x="12378" y="3497"/>
                  </a:lnTo>
                  <a:lnTo>
                    <a:pt x="12407" y="3496"/>
                  </a:lnTo>
                  <a:lnTo>
                    <a:pt x="12437" y="3495"/>
                  </a:lnTo>
                  <a:lnTo>
                    <a:pt x="12466" y="3494"/>
                  </a:lnTo>
                  <a:lnTo>
                    <a:pt x="12496" y="3494"/>
                  </a:lnTo>
                  <a:lnTo>
                    <a:pt x="12524" y="3494"/>
                  </a:lnTo>
                  <a:lnTo>
                    <a:pt x="12726" y="3499"/>
                  </a:lnTo>
                  <a:lnTo>
                    <a:pt x="12924" y="3515"/>
                  </a:lnTo>
                  <a:lnTo>
                    <a:pt x="13119" y="3540"/>
                  </a:lnTo>
                  <a:lnTo>
                    <a:pt x="13313" y="3575"/>
                  </a:lnTo>
                  <a:lnTo>
                    <a:pt x="13502" y="3621"/>
                  </a:lnTo>
                  <a:lnTo>
                    <a:pt x="13688" y="3674"/>
                  </a:lnTo>
                  <a:lnTo>
                    <a:pt x="13870" y="3738"/>
                  </a:lnTo>
                  <a:lnTo>
                    <a:pt x="14047" y="3809"/>
                  </a:lnTo>
                  <a:lnTo>
                    <a:pt x="14221" y="3889"/>
                  </a:lnTo>
                  <a:lnTo>
                    <a:pt x="14390" y="3977"/>
                  </a:lnTo>
                  <a:lnTo>
                    <a:pt x="14554" y="4074"/>
                  </a:lnTo>
                  <a:lnTo>
                    <a:pt x="14712" y="4179"/>
                  </a:lnTo>
                  <a:lnTo>
                    <a:pt x="14867" y="4290"/>
                  </a:lnTo>
                  <a:lnTo>
                    <a:pt x="15015" y="4409"/>
                  </a:lnTo>
                  <a:lnTo>
                    <a:pt x="15156" y="4535"/>
                  </a:lnTo>
                  <a:lnTo>
                    <a:pt x="15293" y="4667"/>
                  </a:lnTo>
                  <a:lnTo>
                    <a:pt x="15423" y="4806"/>
                  </a:lnTo>
                  <a:lnTo>
                    <a:pt x="15546" y="4951"/>
                  </a:lnTo>
                  <a:lnTo>
                    <a:pt x="15663" y="5102"/>
                  </a:lnTo>
                  <a:lnTo>
                    <a:pt x="15772" y="5259"/>
                  </a:lnTo>
                  <a:lnTo>
                    <a:pt x="15875" y="5421"/>
                  </a:lnTo>
                  <a:lnTo>
                    <a:pt x="15969" y="5588"/>
                  </a:lnTo>
                  <a:lnTo>
                    <a:pt x="16056" y="5761"/>
                  </a:lnTo>
                  <a:lnTo>
                    <a:pt x="16134" y="5938"/>
                  </a:lnTo>
                  <a:lnTo>
                    <a:pt x="16205" y="6119"/>
                  </a:lnTo>
                  <a:lnTo>
                    <a:pt x="16266" y="6305"/>
                  </a:lnTo>
                  <a:lnTo>
                    <a:pt x="16320" y="6494"/>
                  </a:lnTo>
                  <a:lnTo>
                    <a:pt x="16363" y="6687"/>
                  </a:lnTo>
                  <a:lnTo>
                    <a:pt x="16398" y="6884"/>
                  </a:lnTo>
                  <a:lnTo>
                    <a:pt x="16422" y="7083"/>
                  </a:lnTo>
                  <a:lnTo>
                    <a:pt x="16438" y="7286"/>
                  </a:lnTo>
                  <a:lnTo>
                    <a:pt x="16443" y="7490"/>
                  </a:lnTo>
                  <a:lnTo>
                    <a:pt x="16438" y="7688"/>
                  </a:lnTo>
                  <a:lnTo>
                    <a:pt x="16425" y="7883"/>
                  </a:lnTo>
                  <a:lnTo>
                    <a:pt x="16401" y="8075"/>
                  </a:lnTo>
                  <a:lnTo>
                    <a:pt x="16369" y="8264"/>
                  </a:lnTo>
                  <a:lnTo>
                    <a:pt x="16328" y="8451"/>
                  </a:lnTo>
                  <a:lnTo>
                    <a:pt x="16280" y="8634"/>
                  </a:lnTo>
                  <a:lnTo>
                    <a:pt x="16222" y="8813"/>
                  </a:lnTo>
                  <a:lnTo>
                    <a:pt x="16156" y="8989"/>
                  </a:lnTo>
                  <a:lnTo>
                    <a:pt x="16083" y="9161"/>
                  </a:lnTo>
                  <a:lnTo>
                    <a:pt x="16003" y="9328"/>
                  </a:lnTo>
                  <a:lnTo>
                    <a:pt x="15915" y="9491"/>
                  </a:lnTo>
                  <a:lnTo>
                    <a:pt x="15820" y="9649"/>
                  </a:lnTo>
                  <a:lnTo>
                    <a:pt x="15717" y="9802"/>
                  </a:lnTo>
                  <a:lnTo>
                    <a:pt x="15610" y="9950"/>
                  </a:lnTo>
                  <a:lnTo>
                    <a:pt x="15494" y="10093"/>
                  </a:lnTo>
                  <a:lnTo>
                    <a:pt x="15373" y="10230"/>
                  </a:lnTo>
                  <a:lnTo>
                    <a:pt x="15246" y="10361"/>
                  </a:lnTo>
                  <a:lnTo>
                    <a:pt x="15113" y="10487"/>
                  </a:lnTo>
                  <a:lnTo>
                    <a:pt x="14974" y="10606"/>
                  </a:lnTo>
                  <a:lnTo>
                    <a:pt x="14831" y="10718"/>
                  </a:lnTo>
                  <a:lnTo>
                    <a:pt x="14682" y="10824"/>
                  </a:lnTo>
                  <a:lnTo>
                    <a:pt x="14527" y="10923"/>
                  </a:lnTo>
                  <a:lnTo>
                    <a:pt x="14369" y="11014"/>
                  </a:lnTo>
                  <a:lnTo>
                    <a:pt x="14206" y="11098"/>
                  </a:lnTo>
                  <a:lnTo>
                    <a:pt x="14039" y="11176"/>
                  </a:lnTo>
                  <a:lnTo>
                    <a:pt x="13868" y="11244"/>
                  </a:lnTo>
                  <a:lnTo>
                    <a:pt x="13693" y="11305"/>
                  </a:lnTo>
                  <a:lnTo>
                    <a:pt x="13514" y="11357"/>
                  </a:lnTo>
                  <a:lnTo>
                    <a:pt x="13332" y="11401"/>
                  </a:lnTo>
                  <a:lnTo>
                    <a:pt x="13147" y="11436"/>
                  </a:lnTo>
                  <a:lnTo>
                    <a:pt x="12960" y="11462"/>
                  </a:lnTo>
                  <a:lnTo>
                    <a:pt x="12770" y="11479"/>
                  </a:lnTo>
                  <a:lnTo>
                    <a:pt x="12770" y="11487"/>
                  </a:lnTo>
                  <a:lnTo>
                    <a:pt x="12524" y="11487"/>
                  </a:lnTo>
                  <a:lnTo>
                    <a:pt x="3341" y="11487"/>
                  </a:lnTo>
                  <a:lnTo>
                    <a:pt x="3079" y="11487"/>
                  </a:lnTo>
                  <a:lnTo>
                    <a:pt x="3079" y="11477"/>
                  </a:lnTo>
                  <a:lnTo>
                    <a:pt x="2919" y="11459"/>
                  </a:lnTo>
                  <a:lnTo>
                    <a:pt x="2760" y="11436"/>
                  </a:lnTo>
                  <a:lnTo>
                    <a:pt x="2605" y="11404"/>
                  </a:lnTo>
                  <a:lnTo>
                    <a:pt x="2453" y="11365"/>
                  </a:lnTo>
                  <a:lnTo>
                    <a:pt x="2303" y="11318"/>
                  </a:lnTo>
                  <a:lnTo>
                    <a:pt x="2156" y="11265"/>
                  </a:lnTo>
                  <a:lnTo>
                    <a:pt x="2013" y="11205"/>
                  </a:lnTo>
                  <a:lnTo>
                    <a:pt x="1872" y="11139"/>
                  </a:lnTo>
                  <a:lnTo>
                    <a:pt x="1736" y="11067"/>
                  </a:lnTo>
                  <a:lnTo>
                    <a:pt x="1603" y="10987"/>
                  </a:lnTo>
                  <a:lnTo>
                    <a:pt x="1474" y="10903"/>
                  </a:lnTo>
                  <a:lnTo>
                    <a:pt x="1349" y="10813"/>
                  </a:lnTo>
                  <a:lnTo>
                    <a:pt x="1229" y="10716"/>
                  </a:lnTo>
                  <a:lnTo>
                    <a:pt x="1113" y="10615"/>
                  </a:lnTo>
                  <a:lnTo>
                    <a:pt x="1001" y="10508"/>
                  </a:lnTo>
                  <a:lnTo>
                    <a:pt x="895" y="10396"/>
                  </a:lnTo>
                  <a:lnTo>
                    <a:pt x="793" y="10280"/>
                  </a:lnTo>
                  <a:lnTo>
                    <a:pt x="697" y="10159"/>
                  </a:lnTo>
                  <a:lnTo>
                    <a:pt x="606" y="10033"/>
                  </a:lnTo>
                  <a:lnTo>
                    <a:pt x="521" y="9903"/>
                  </a:lnTo>
                  <a:lnTo>
                    <a:pt x="441" y="9769"/>
                  </a:lnTo>
                  <a:lnTo>
                    <a:pt x="368" y="9631"/>
                  </a:lnTo>
                  <a:lnTo>
                    <a:pt x="300" y="9490"/>
                  </a:lnTo>
                  <a:lnTo>
                    <a:pt x="239" y="9345"/>
                  </a:lnTo>
                  <a:lnTo>
                    <a:pt x="185" y="9197"/>
                  </a:lnTo>
                  <a:lnTo>
                    <a:pt x="137" y="9044"/>
                  </a:lnTo>
                  <a:lnTo>
                    <a:pt x="96" y="8890"/>
                  </a:lnTo>
                  <a:lnTo>
                    <a:pt x="62" y="8733"/>
                  </a:lnTo>
                  <a:lnTo>
                    <a:pt x="35" y="8573"/>
                  </a:lnTo>
                  <a:lnTo>
                    <a:pt x="15" y="8410"/>
                  </a:lnTo>
                  <a:lnTo>
                    <a:pt x="4" y="8246"/>
                  </a:lnTo>
                  <a:lnTo>
                    <a:pt x="0" y="8079"/>
                  </a:lnTo>
                  <a:lnTo>
                    <a:pt x="4" y="7916"/>
                  </a:lnTo>
                  <a:lnTo>
                    <a:pt x="15" y="7754"/>
                  </a:lnTo>
                  <a:lnTo>
                    <a:pt x="34" y="7596"/>
                  </a:lnTo>
                  <a:lnTo>
                    <a:pt x="60" y="7439"/>
                  </a:lnTo>
                  <a:lnTo>
                    <a:pt x="92" y="7284"/>
                  </a:lnTo>
                  <a:lnTo>
                    <a:pt x="132" y="7132"/>
                  </a:lnTo>
                  <a:lnTo>
                    <a:pt x="178" y="6983"/>
                  </a:lnTo>
                  <a:lnTo>
                    <a:pt x="230" y="6837"/>
                  </a:lnTo>
                  <a:lnTo>
                    <a:pt x="289" y="6694"/>
                  </a:lnTo>
                  <a:lnTo>
                    <a:pt x="354" y="6556"/>
                  </a:lnTo>
                  <a:lnTo>
                    <a:pt x="424" y="6420"/>
                  </a:lnTo>
                  <a:lnTo>
                    <a:pt x="502" y="6287"/>
                  </a:lnTo>
                  <a:lnTo>
                    <a:pt x="584" y="6159"/>
                  </a:lnTo>
                  <a:lnTo>
                    <a:pt x="671" y="6034"/>
                  </a:lnTo>
                  <a:lnTo>
                    <a:pt x="765" y="5914"/>
                  </a:lnTo>
                  <a:lnTo>
                    <a:pt x="862" y="5799"/>
                  </a:lnTo>
                  <a:lnTo>
                    <a:pt x="965" y="5688"/>
                  </a:lnTo>
                  <a:lnTo>
                    <a:pt x="1072" y="5582"/>
                  </a:lnTo>
                  <a:lnTo>
                    <a:pt x="1184" y="5480"/>
                  </a:lnTo>
                  <a:lnTo>
                    <a:pt x="1301" y="5384"/>
                  </a:lnTo>
                  <a:lnTo>
                    <a:pt x="1421" y="5293"/>
                  </a:lnTo>
                  <a:lnTo>
                    <a:pt x="1546" y="5208"/>
                  </a:lnTo>
                  <a:lnTo>
                    <a:pt x="1675" y="5128"/>
                  </a:lnTo>
                  <a:lnTo>
                    <a:pt x="1807" y="5054"/>
                  </a:lnTo>
                  <a:lnTo>
                    <a:pt x="1942" y="4986"/>
                  </a:lnTo>
                  <a:lnTo>
                    <a:pt x="2082" y="4924"/>
                  </a:lnTo>
                  <a:lnTo>
                    <a:pt x="2224" y="4869"/>
                  </a:lnTo>
                  <a:lnTo>
                    <a:pt x="2369" y="4819"/>
                  </a:lnTo>
                  <a:lnTo>
                    <a:pt x="2517" y="4777"/>
                  </a:lnTo>
                  <a:lnTo>
                    <a:pt x="2668" y="4741"/>
                  </a:lnTo>
                  <a:lnTo>
                    <a:pt x="2821" y="4713"/>
                  </a:lnTo>
                  <a:lnTo>
                    <a:pt x="2976" y="4692"/>
                  </a:lnTo>
                  <a:lnTo>
                    <a:pt x="2990" y="4450"/>
                  </a:lnTo>
                  <a:lnTo>
                    <a:pt x="3015" y="4212"/>
                  </a:lnTo>
                  <a:lnTo>
                    <a:pt x="3051" y="3976"/>
                  </a:lnTo>
                  <a:lnTo>
                    <a:pt x="3098" y="3744"/>
                  </a:lnTo>
                  <a:lnTo>
                    <a:pt x="3156" y="3517"/>
                  </a:lnTo>
                  <a:lnTo>
                    <a:pt x="3225" y="3295"/>
                  </a:lnTo>
                  <a:lnTo>
                    <a:pt x="3303" y="3076"/>
                  </a:lnTo>
                  <a:lnTo>
                    <a:pt x="3391" y="2863"/>
                  </a:lnTo>
                  <a:lnTo>
                    <a:pt x="3489" y="2655"/>
                  </a:lnTo>
                  <a:lnTo>
                    <a:pt x="3597" y="2453"/>
                  </a:lnTo>
                  <a:lnTo>
                    <a:pt x="3713" y="2256"/>
                  </a:lnTo>
                  <a:lnTo>
                    <a:pt x="3837" y="2065"/>
                  </a:lnTo>
                  <a:lnTo>
                    <a:pt x="3971" y="1882"/>
                  </a:lnTo>
                  <a:lnTo>
                    <a:pt x="4113" y="1704"/>
                  </a:lnTo>
                  <a:lnTo>
                    <a:pt x="4262" y="1535"/>
                  </a:lnTo>
                  <a:lnTo>
                    <a:pt x="4419" y="1371"/>
                  </a:lnTo>
                  <a:lnTo>
                    <a:pt x="4583" y="1216"/>
                  </a:lnTo>
                  <a:lnTo>
                    <a:pt x="4754" y="1069"/>
                  </a:lnTo>
                  <a:lnTo>
                    <a:pt x="4932" y="930"/>
                  </a:lnTo>
                  <a:lnTo>
                    <a:pt x="5117" y="800"/>
                  </a:lnTo>
                  <a:lnTo>
                    <a:pt x="5307" y="677"/>
                  </a:lnTo>
                  <a:lnTo>
                    <a:pt x="5503" y="565"/>
                  </a:lnTo>
                  <a:lnTo>
                    <a:pt x="5705" y="462"/>
                  </a:lnTo>
                  <a:lnTo>
                    <a:pt x="5912" y="368"/>
                  </a:lnTo>
                  <a:lnTo>
                    <a:pt x="6124" y="284"/>
                  </a:lnTo>
                  <a:lnTo>
                    <a:pt x="6342" y="211"/>
                  </a:lnTo>
                  <a:lnTo>
                    <a:pt x="6563" y="147"/>
                  </a:lnTo>
                  <a:lnTo>
                    <a:pt x="6788" y="95"/>
                  </a:lnTo>
                  <a:lnTo>
                    <a:pt x="7018" y="54"/>
                  </a:lnTo>
                  <a:lnTo>
                    <a:pt x="7250" y="25"/>
                  </a:lnTo>
                  <a:lnTo>
                    <a:pt x="7487" y="6"/>
                  </a:lnTo>
                  <a:lnTo>
                    <a:pt x="7726" y="0"/>
                  </a:lnTo>
                  <a:close/>
                  <a:moveTo>
                    <a:pt x="9156" y="9528"/>
                  </a:moveTo>
                  <a:lnTo>
                    <a:pt x="9148" y="9515"/>
                  </a:lnTo>
                  <a:lnTo>
                    <a:pt x="9141" y="9503"/>
                  </a:lnTo>
                  <a:lnTo>
                    <a:pt x="9134" y="9491"/>
                  </a:lnTo>
                  <a:lnTo>
                    <a:pt x="9127" y="9478"/>
                  </a:lnTo>
                  <a:lnTo>
                    <a:pt x="9106" y="9484"/>
                  </a:lnTo>
                  <a:lnTo>
                    <a:pt x="9086" y="9491"/>
                  </a:lnTo>
                  <a:lnTo>
                    <a:pt x="9065" y="9498"/>
                  </a:lnTo>
                  <a:lnTo>
                    <a:pt x="9045" y="9503"/>
                  </a:lnTo>
                  <a:lnTo>
                    <a:pt x="9023" y="9509"/>
                  </a:lnTo>
                  <a:lnTo>
                    <a:pt x="9003" y="9515"/>
                  </a:lnTo>
                  <a:lnTo>
                    <a:pt x="8982" y="9521"/>
                  </a:lnTo>
                  <a:lnTo>
                    <a:pt x="8961" y="9528"/>
                  </a:lnTo>
                  <a:lnTo>
                    <a:pt x="9156" y="9528"/>
                  </a:lnTo>
                  <a:close/>
                  <a:moveTo>
                    <a:pt x="6492" y="9528"/>
                  </a:moveTo>
                  <a:lnTo>
                    <a:pt x="6464" y="9519"/>
                  </a:lnTo>
                  <a:lnTo>
                    <a:pt x="6435" y="9511"/>
                  </a:lnTo>
                  <a:lnTo>
                    <a:pt x="6408" y="9503"/>
                  </a:lnTo>
                  <a:lnTo>
                    <a:pt x="6379" y="9495"/>
                  </a:lnTo>
                  <a:lnTo>
                    <a:pt x="6376" y="9503"/>
                  </a:lnTo>
                  <a:lnTo>
                    <a:pt x="6372" y="9511"/>
                  </a:lnTo>
                  <a:lnTo>
                    <a:pt x="6368" y="9519"/>
                  </a:lnTo>
                  <a:lnTo>
                    <a:pt x="6364" y="9528"/>
                  </a:lnTo>
                  <a:lnTo>
                    <a:pt x="6492" y="9528"/>
                  </a:lnTo>
                  <a:close/>
                </a:path>
              </a:pathLst>
            </a:custGeom>
            <a:solidFill>
              <a:srgbClr val="FFC000"/>
            </a:solidFill>
            <a:ln>
              <a:noFill/>
            </a:ln>
            <a:effectLst/>
          </p:spPr>
          <p:txBody>
            <a:bodyPr vert="horz" wrap="square" lIns="91380" tIns="45690" rIns="91380" bIns="45690" numCol="1" rtlCol="0" anchor="t" anchorCtr="0" compatLnSpc="1">
              <a:prstTxWarp prst="textNoShape">
                <a:avLst/>
              </a:prstTxWarp>
            </a:bodyPr>
            <a:lstStyle/>
            <a:p>
              <a:pPr defTabSz="1218712" fontAlgn="ctr">
                <a:spcBef>
                  <a:spcPct val="0"/>
                </a:spcBef>
                <a:spcAft>
                  <a:spcPct val="0"/>
                </a:spcAft>
                <a:buClr>
                  <a:srgbClr val="CC9900"/>
                </a:buClr>
                <a:buFont typeface="Wingdings" pitchFamily="2" charset="2"/>
                <a:buChar char="n"/>
              </a:pPr>
              <a:endParaRPr lang="en-US" altLang="zh-CN" sz="1599" dirty="0">
                <a:solidFill>
                  <a:prstClr val="white"/>
                </a:solidFill>
                <a:latin typeface="Huawei Sans" panose="020C0503030203020204" pitchFamily="34" charset="0"/>
                <a:cs typeface="Huawei Sans" panose="020C0503030203020204" pitchFamily="34" charset="0"/>
              </a:endParaRPr>
            </a:p>
          </p:txBody>
        </p:sp>
        <p:grpSp>
          <p:nvGrpSpPr>
            <p:cNvPr id="687" name="组合 322"/>
            <p:cNvGrpSpPr/>
            <p:nvPr/>
          </p:nvGrpSpPr>
          <p:grpSpPr bwMode="gray">
            <a:xfrm>
              <a:off x="9461078" y="3490037"/>
              <a:ext cx="275747" cy="275619"/>
              <a:chOff x="3089275" y="2441575"/>
              <a:chExt cx="447676" cy="447675"/>
            </a:xfrm>
            <a:solidFill>
              <a:srgbClr val="FFFFFF">
                <a:alpha val="85000"/>
              </a:srgbClr>
            </a:solidFill>
          </p:grpSpPr>
          <p:sp>
            <p:nvSpPr>
              <p:cNvPr id="688" name="Freeform 228"/>
              <p:cNvSpPr/>
              <p:nvPr/>
            </p:nvSpPr>
            <p:spPr bwMode="gray">
              <a:xfrm>
                <a:off x="3089275" y="2441575"/>
                <a:ext cx="133350" cy="131763"/>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279" y="313"/>
                    </a:moveTo>
                    <a:lnTo>
                      <a:pt x="279" y="313"/>
                    </a:lnTo>
                    <a:cubicBezTo>
                      <a:pt x="271" y="313"/>
                      <a:pt x="262" y="309"/>
                      <a:pt x="256" y="303"/>
                    </a:cubicBezTo>
                    <a:lnTo>
                      <a:pt x="13" y="60"/>
                    </a:lnTo>
                    <a:cubicBezTo>
                      <a:pt x="0" y="47"/>
                      <a:pt x="0" y="26"/>
                      <a:pt x="13" y="13"/>
                    </a:cubicBezTo>
                    <a:cubicBezTo>
                      <a:pt x="26" y="0"/>
                      <a:pt x="47" y="0"/>
                      <a:pt x="60" y="13"/>
                    </a:cubicBezTo>
                    <a:lnTo>
                      <a:pt x="303" y="256"/>
                    </a:lnTo>
                    <a:cubicBezTo>
                      <a:pt x="316" y="269"/>
                      <a:pt x="316" y="290"/>
                      <a:pt x="303" y="303"/>
                    </a:cubicBezTo>
                    <a:cubicBezTo>
                      <a:pt x="296" y="309"/>
                      <a:pt x="288" y="313"/>
                      <a:pt x="279"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a:lstStyle/>
              <a:p>
                <a:pPr defTabSz="1218712" fontAlgn="ctr">
                  <a:spcBef>
                    <a:spcPct val="0"/>
                  </a:spcBef>
                  <a:spcAft>
                    <a:spcPct val="0"/>
                  </a:spcAft>
                </a:pPr>
                <a:endParaRPr lang="en-US" sz="1599" b="1" dirty="0">
                  <a:solidFill>
                    <a:prstClr val="white"/>
                  </a:solidFill>
                  <a:latin typeface="Huawei Sans" panose="020C0503030203020204" pitchFamily="34" charset="0"/>
                  <a:cs typeface="Huawei Sans" panose="020C0503030203020204" pitchFamily="34" charset="0"/>
                </a:endParaRPr>
              </a:p>
            </p:txBody>
          </p:sp>
          <p:sp>
            <p:nvSpPr>
              <p:cNvPr id="689" name="Freeform 229"/>
              <p:cNvSpPr/>
              <p:nvPr/>
            </p:nvSpPr>
            <p:spPr bwMode="gray">
              <a:xfrm>
                <a:off x="3089275" y="2759075"/>
                <a:ext cx="131763" cy="130175"/>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36" y="313"/>
                    </a:moveTo>
                    <a:lnTo>
                      <a:pt x="36" y="313"/>
                    </a:lnTo>
                    <a:cubicBezTo>
                      <a:pt x="28" y="313"/>
                      <a:pt x="19" y="309"/>
                      <a:pt x="13" y="303"/>
                    </a:cubicBezTo>
                    <a:cubicBezTo>
                      <a:pt x="0" y="290"/>
                      <a:pt x="0" y="269"/>
                      <a:pt x="13" y="256"/>
                    </a:cubicBezTo>
                    <a:lnTo>
                      <a:pt x="256" y="13"/>
                    </a:lnTo>
                    <a:cubicBezTo>
                      <a:pt x="269" y="0"/>
                      <a:pt x="290" y="0"/>
                      <a:pt x="303" y="13"/>
                    </a:cubicBezTo>
                    <a:cubicBezTo>
                      <a:pt x="316" y="26"/>
                      <a:pt x="316" y="47"/>
                      <a:pt x="303" y="60"/>
                    </a:cubicBezTo>
                    <a:lnTo>
                      <a:pt x="60" y="303"/>
                    </a:lnTo>
                    <a:cubicBezTo>
                      <a:pt x="53" y="309"/>
                      <a:pt x="45" y="313"/>
                      <a:pt x="36"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a:lstStyle/>
              <a:p>
                <a:pPr defTabSz="1218712" fontAlgn="ctr">
                  <a:spcBef>
                    <a:spcPct val="0"/>
                  </a:spcBef>
                  <a:spcAft>
                    <a:spcPct val="0"/>
                  </a:spcAft>
                </a:pPr>
                <a:endParaRPr lang="en-US" sz="1599" b="1" dirty="0">
                  <a:solidFill>
                    <a:prstClr val="white"/>
                  </a:solidFill>
                  <a:latin typeface="Huawei Sans" panose="020C0503030203020204" pitchFamily="34" charset="0"/>
                  <a:cs typeface="Huawei Sans" panose="020C0503030203020204" pitchFamily="34" charset="0"/>
                </a:endParaRPr>
              </a:p>
            </p:txBody>
          </p:sp>
          <p:sp>
            <p:nvSpPr>
              <p:cNvPr id="690" name="Freeform 230"/>
              <p:cNvSpPr/>
              <p:nvPr/>
            </p:nvSpPr>
            <p:spPr bwMode="gray">
              <a:xfrm>
                <a:off x="3233738" y="2587626"/>
                <a:ext cx="158750" cy="158750"/>
              </a:xfrm>
              <a:custGeom>
                <a:avLst/>
                <a:gdLst>
                  <a:gd name="T0" fmla="*/ 2147483646 w 379"/>
                  <a:gd name="T1" fmla="*/ 2147483646 h 379"/>
                  <a:gd name="T2" fmla="*/ 2147483646 w 379"/>
                  <a:gd name="T3" fmla="*/ 2147483646 h 379"/>
                  <a:gd name="T4" fmla="*/ 2147483646 w 379"/>
                  <a:gd name="T5" fmla="*/ 2147483646 h 379"/>
                  <a:gd name="T6" fmla="*/ 2147483646 w 379"/>
                  <a:gd name="T7" fmla="*/ 2147483646 h 379"/>
                  <a:gd name="T8" fmla="*/ 2147483646 w 379"/>
                  <a:gd name="T9" fmla="*/ 2147483646 h 379"/>
                  <a:gd name="T10" fmla="*/ 2147483646 w 379"/>
                  <a:gd name="T11" fmla="*/ 2147483646 h 379"/>
                  <a:gd name="T12" fmla="*/ 0 60000 65536"/>
                  <a:gd name="T13" fmla="*/ 0 60000 65536"/>
                  <a:gd name="T14" fmla="*/ 0 60000 65536"/>
                  <a:gd name="T15" fmla="*/ 0 60000 65536"/>
                  <a:gd name="T16" fmla="*/ 0 60000 65536"/>
                  <a:gd name="T17" fmla="*/ 0 60000 65536"/>
                  <a:gd name="T18" fmla="*/ 0 w 379"/>
                  <a:gd name="T19" fmla="*/ 0 h 379"/>
                  <a:gd name="T20" fmla="*/ 379 w 379"/>
                  <a:gd name="T21" fmla="*/ 379 h 379"/>
                </a:gdLst>
                <a:ahLst/>
                <a:cxnLst>
                  <a:cxn ang="T12">
                    <a:pos x="T0" y="T1"/>
                  </a:cxn>
                  <a:cxn ang="T13">
                    <a:pos x="T2" y="T3"/>
                  </a:cxn>
                  <a:cxn ang="T14">
                    <a:pos x="T4" y="T5"/>
                  </a:cxn>
                  <a:cxn ang="T15">
                    <a:pos x="T6" y="T7"/>
                  </a:cxn>
                  <a:cxn ang="T16">
                    <a:pos x="T8" y="T9"/>
                  </a:cxn>
                  <a:cxn ang="T17">
                    <a:pos x="T10" y="T11"/>
                  </a:cxn>
                </a:cxnLst>
                <a:rect l="T18" t="T19" r="T20" b="T21"/>
                <a:pathLst>
                  <a:path w="379" h="379">
                    <a:moveTo>
                      <a:pt x="312" y="68"/>
                    </a:moveTo>
                    <a:lnTo>
                      <a:pt x="312" y="68"/>
                    </a:lnTo>
                    <a:cubicBezTo>
                      <a:pt x="379" y="135"/>
                      <a:pt x="379" y="244"/>
                      <a:pt x="312" y="312"/>
                    </a:cubicBezTo>
                    <a:cubicBezTo>
                      <a:pt x="244" y="379"/>
                      <a:pt x="135" y="379"/>
                      <a:pt x="68" y="312"/>
                    </a:cubicBezTo>
                    <a:cubicBezTo>
                      <a:pt x="0" y="244"/>
                      <a:pt x="0" y="135"/>
                      <a:pt x="68" y="68"/>
                    </a:cubicBezTo>
                    <a:cubicBezTo>
                      <a:pt x="135" y="0"/>
                      <a:pt x="244" y="0"/>
                      <a:pt x="312" y="68"/>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a:lstStyle/>
              <a:p>
                <a:pPr defTabSz="1218712" fontAlgn="ctr">
                  <a:spcBef>
                    <a:spcPct val="0"/>
                  </a:spcBef>
                  <a:spcAft>
                    <a:spcPct val="0"/>
                  </a:spcAft>
                </a:pPr>
                <a:endParaRPr lang="en-US" sz="1599" b="1" dirty="0">
                  <a:solidFill>
                    <a:prstClr val="white"/>
                  </a:solidFill>
                  <a:latin typeface="Huawei Sans" panose="020C0503030203020204" pitchFamily="34" charset="0"/>
                  <a:cs typeface="Huawei Sans" panose="020C0503030203020204" pitchFamily="34" charset="0"/>
                </a:endParaRPr>
              </a:p>
            </p:txBody>
          </p:sp>
          <p:sp>
            <p:nvSpPr>
              <p:cNvPr id="691" name="Freeform 231"/>
              <p:cNvSpPr/>
              <p:nvPr/>
            </p:nvSpPr>
            <p:spPr bwMode="gray">
              <a:xfrm>
                <a:off x="3128963" y="2733675"/>
                <a:ext cx="115888" cy="115888"/>
              </a:xfrm>
              <a:custGeom>
                <a:avLst/>
                <a:gdLst>
                  <a:gd name="T0" fmla="*/ 0 w 277"/>
                  <a:gd name="T1" fmla="*/ 2147483646 h 276"/>
                  <a:gd name="T2" fmla="*/ 0 w 277"/>
                  <a:gd name="T3" fmla="*/ 2147483646 h 276"/>
                  <a:gd name="T4" fmla="*/ 2147483646 w 277"/>
                  <a:gd name="T5" fmla="*/ 0 h 276"/>
                  <a:gd name="T6" fmla="*/ 2147483646 w 277"/>
                  <a:gd name="T7" fmla="*/ 2147483646 h 276"/>
                  <a:gd name="T8" fmla="*/ 0 w 277"/>
                  <a:gd name="T9" fmla="*/ 2147483646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0" y="17"/>
                    </a:moveTo>
                    <a:lnTo>
                      <a:pt x="0" y="17"/>
                    </a:lnTo>
                    <a:lnTo>
                      <a:pt x="277" y="0"/>
                    </a:lnTo>
                    <a:lnTo>
                      <a:pt x="260" y="276"/>
                    </a:lnTo>
                    <a:lnTo>
                      <a:pt x="0" y="17"/>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a:lstStyle/>
              <a:p>
                <a:pPr defTabSz="1218712" fontAlgn="ctr">
                  <a:spcBef>
                    <a:spcPct val="0"/>
                  </a:spcBef>
                  <a:spcAft>
                    <a:spcPct val="0"/>
                  </a:spcAft>
                </a:pPr>
                <a:endParaRPr lang="en-US" sz="1599" b="1" dirty="0">
                  <a:solidFill>
                    <a:prstClr val="white"/>
                  </a:solidFill>
                  <a:latin typeface="Huawei Sans" panose="020C0503030203020204" pitchFamily="34" charset="0"/>
                  <a:cs typeface="Huawei Sans" panose="020C0503030203020204" pitchFamily="34" charset="0"/>
                </a:endParaRPr>
              </a:p>
            </p:txBody>
          </p:sp>
          <p:sp>
            <p:nvSpPr>
              <p:cNvPr id="692" name="Freeform 232"/>
              <p:cNvSpPr/>
              <p:nvPr/>
            </p:nvSpPr>
            <p:spPr bwMode="gray">
              <a:xfrm>
                <a:off x="3405188" y="2441575"/>
                <a:ext cx="131763" cy="131763"/>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37" y="313"/>
                    </a:moveTo>
                    <a:lnTo>
                      <a:pt x="37" y="313"/>
                    </a:lnTo>
                    <a:cubicBezTo>
                      <a:pt x="28" y="313"/>
                      <a:pt x="20" y="310"/>
                      <a:pt x="13" y="303"/>
                    </a:cubicBezTo>
                    <a:cubicBezTo>
                      <a:pt x="0" y="290"/>
                      <a:pt x="0" y="269"/>
                      <a:pt x="13" y="256"/>
                    </a:cubicBezTo>
                    <a:lnTo>
                      <a:pt x="256" y="13"/>
                    </a:lnTo>
                    <a:cubicBezTo>
                      <a:pt x="269" y="0"/>
                      <a:pt x="290" y="0"/>
                      <a:pt x="303" y="13"/>
                    </a:cubicBezTo>
                    <a:cubicBezTo>
                      <a:pt x="316" y="26"/>
                      <a:pt x="316" y="48"/>
                      <a:pt x="303" y="61"/>
                    </a:cubicBezTo>
                    <a:lnTo>
                      <a:pt x="60" y="303"/>
                    </a:lnTo>
                    <a:cubicBezTo>
                      <a:pt x="54" y="310"/>
                      <a:pt x="45" y="313"/>
                      <a:pt x="37"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a:lstStyle/>
              <a:p>
                <a:pPr defTabSz="1218712" fontAlgn="ctr">
                  <a:spcBef>
                    <a:spcPct val="0"/>
                  </a:spcBef>
                  <a:spcAft>
                    <a:spcPct val="0"/>
                  </a:spcAft>
                </a:pPr>
                <a:endParaRPr lang="en-US" sz="1599" b="1" dirty="0">
                  <a:solidFill>
                    <a:prstClr val="white"/>
                  </a:solidFill>
                  <a:latin typeface="Huawei Sans" panose="020C0503030203020204" pitchFamily="34" charset="0"/>
                  <a:cs typeface="Huawei Sans" panose="020C0503030203020204" pitchFamily="34" charset="0"/>
                </a:endParaRPr>
              </a:p>
            </p:txBody>
          </p:sp>
          <p:sp>
            <p:nvSpPr>
              <p:cNvPr id="693" name="Freeform 233"/>
              <p:cNvSpPr/>
              <p:nvPr/>
            </p:nvSpPr>
            <p:spPr bwMode="gray">
              <a:xfrm>
                <a:off x="3381375" y="2482850"/>
                <a:ext cx="115888" cy="115888"/>
              </a:xfrm>
              <a:custGeom>
                <a:avLst/>
                <a:gdLst>
                  <a:gd name="T0" fmla="*/ 2147483646 w 277"/>
                  <a:gd name="T1" fmla="*/ 0 h 276"/>
                  <a:gd name="T2" fmla="*/ 2147483646 w 277"/>
                  <a:gd name="T3" fmla="*/ 0 h 276"/>
                  <a:gd name="T4" fmla="*/ 0 w 277"/>
                  <a:gd name="T5" fmla="*/ 2147483646 h 276"/>
                  <a:gd name="T6" fmla="*/ 2147483646 w 277"/>
                  <a:gd name="T7" fmla="*/ 2147483646 h 276"/>
                  <a:gd name="T8" fmla="*/ 2147483646 w 277"/>
                  <a:gd name="T9" fmla="*/ 0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17" y="0"/>
                    </a:moveTo>
                    <a:lnTo>
                      <a:pt x="17" y="0"/>
                    </a:lnTo>
                    <a:lnTo>
                      <a:pt x="0" y="276"/>
                    </a:lnTo>
                    <a:lnTo>
                      <a:pt x="277" y="259"/>
                    </a:lnTo>
                    <a:lnTo>
                      <a:pt x="17" y="0"/>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a:lstStyle/>
              <a:p>
                <a:pPr defTabSz="1218712" fontAlgn="ctr">
                  <a:spcBef>
                    <a:spcPct val="0"/>
                  </a:spcBef>
                  <a:spcAft>
                    <a:spcPct val="0"/>
                  </a:spcAft>
                </a:pPr>
                <a:endParaRPr lang="en-US" sz="1599" b="1" dirty="0">
                  <a:solidFill>
                    <a:prstClr val="white"/>
                  </a:solidFill>
                  <a:latin typeface="Huawei Sans" panose="020C0503030203020204" pitchFamily="34" charset="0"/>
                  <a:cs typeface="Huawei Sans" panose="020C0503030203020204" pitchFamily="34" charset="0"/>
                </a:endParaRPr>
              </a:p>
            </p:txBody>
          </p:sp>
          <p:sp>
            <p:nvSpPr>
              <p:cNvPr id="694" name="Freeform 234"/>
              <p:cNvSpPr/>
              <p:nvPr/>
            </p:nvSpPr>
            <p:spPr bwMode="gray">
              <a:xfrm>
                <a:off x="3125788" y="2479675"/>
                <a:ext cx="115888" cy="115888"/>
              </a:xfrm>
              <a:custGeom>
                <a:avLst/>
                <a:gdLst>
                  <a:gd name="T0" fmla="*/ 2147483646 w 277"/>
                  <a:gd name="T1" fmla="*/ 0 h 277"/>
                  <a:gd name="T2" fmla="*/ 2147483646 w 277"/>
                  <a:gd name="T3" fmla="*/ 0 h 277"/>
                  <a:gd name="T4" fmla="*/ 2147483646 w 277"/>
                  <a:gd name="T5" fmla="*/ 2147483646 h 277"/>
                  <a:gd name="T6" fmla="*/ 0 w 277"/>
                  <a:gd name="T7" fmla="*/ 2147483646 h 277"/>
                  <a:gd name="T8" fmla="*/ 2147483646 w 277"/>
                  <a:gd name="T9" fmla="*/ 0 h 277"/>
                  <a:gd name="T10" fmla="*/ 0 60000 65536"/>
                  <a:gd name="T11" fmla="*/ 0 60000 65536"/>
                  <a:gd name="T12" fmla="*/ 0 60000 65536"/>
                  <a:gd name="T13" fmla="*/ 0 60000 65536"/>
                  <a:gd name="T14" fmla="*/ 0 60000 65536"/>
                  <a:gd name="T15" fmla="*/ 0 w 277"/>
                  <a:gd name="T16" fmla="*/ 0 h 277"/>
                  <a:gd name="T17" fmla="*/ 277 w 277"/>
                  <a:gd name="T18" fmla="*/ 277 h 277"/>
                </a:gdLst>
                <a:ahLst/>
                <a:cxnLst>
                  <a:cxn ang="T10">
                    <a:pos x="T0" y="T1"/>
                  </a:cxn>
                  <a:cxn ang="T11">
                    <a:pos x="T2" y="T3"/>
                  </a:cxn>
                  <a:cxn ang="T12">
                    <a:pos x="T4" y="T5"/>
                  </a:cxn>
                  <a:cxn ang="T13">
                    <a:pos x="T6" y="T7"/>
                  </a:cxn>
                  <a:cxn ang="T14">
                    <a:pos x="T8" y="T9"/>
                  </a:cxn>
                </a:cxnLst>
                <a:rect l="T15" t="T16" r="T17" b="T18"/>
                <a:pathLst>
                  <a:path w="277" h="277">
                    <a:moveTo>
                      <a:pt x="260" y="0"/>
                    </a:moveTo>
                    <a:lnTo>
                      <a:pt x="260" y="0"/>
                    </a:lnTo>
                    <a:lnTo>
                      <a:pt x="277" y="277"/>
                    </a:lnTo>
                    <a:lnTo>
                      <a:pt x="0" y="260"/>
                    </a:lnTo>
                    <a:lnTo>
                      <a:pt x="260" y="0"/>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a:lstStyle/>
              <a:p>
                <a:pPr defTabSz="1218712" fontAlgn="ctr">
                  <a:spcBef>
                    <a:spcPct val="0"/>
                  </a:spcBef>
                  <a:spcAft>
                    <a:spcPct val="0"/>
                  </a:spcAft>
                </a:pPr>
                <a:endParaRPr lang="en-US" sz="1599" b="1" dirty="0">
                  <a:solidFill>
                    <a:prstClr val="white"/>
                  </a:solidFill>
                  <a:latin typeface="Huawei Sans" panose="020C0503030203020204" pitchFamily="34" charset="0"/>
                  <a:cs typeface="Huawei Sans" panose="020C0503030203020204" pitchFamily="34" charset="0"/>
                </a:endParaRPr>
              </a:p>
            </p:txBody>
          </p:sp>
          <p:sp>
            <p:nvSpPr>
              <p:cNvPr id="695" name="Freeform 238"/>
              <p:cNvSpPr/>
              <p:nvPr/>
            </p:nvSpPr>
            <p:spPr bwMode="gray">
              <a:xfrm>
                <a:off x="3405188" y="2759075"/>
                <a:ext cx="131763" cy="130175"/>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280" y="313"/>
                    </a:moveTo>
                    <a:lnTo>
                      <a:pt x="280" y="313"/>
                    </a:lnTo>
                    <a:cubicBezTo>
                      <a:pt x="271" y="313"/>
                      <a:pt x="263" y="309"/>
                      <a:pt x="256" y="303"/>
                    </a:cubicBezTo>
                    <a:lnTo>
                      <a:pt x="13" y="60"/>
                    </a:lnTo>
                    <a:cubicBezTo>
                      <a:pt x="0" y="47"/>
                      <a:pt x="0" y="26"/>
                      <a:pt x="13" y="13"/>
                    </a:cubicBezTo>
                    <a:cubicBezTo>
                      <a:pt x="26" y="0"/>
                      <a:pt x="47" y="0"/>
                      <a:pt x="60" y="13"/>
                    </a:cubicBezTo>
                    <a:lnTo>
                      <a:pt x="303" y="256"/>
                    </a:lnTo>
                    <a:cubicBezTo>
                      <a:pt x="316" y="269"/>
                      <a:pt x="316" y="290"/>
                      <a:pt x="303" y="303"/>
                    </a:cubicBezTo>
                    <a:cubicBezTo>
                      <a:pt x="297" y="309"/>
                      <a:pt x="288" y="313"/>
                      <a:pt x="280"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a:lstStyle/>
              <a:p>
                <a:pPr defTabSz="1218712" fontAlgn="ctr">
                  <a:spcBef>
                    <a:spcPct val="0"/>
                  </a:spcBef>
                  <a:spcAft>
                    <a:spcPct val="0"/>
                  </a:spcAft>
                </a:pPr>
                <a:endParaRPr lang="en-US" sz="1599" b="1" dirty="0">
                  <a:solidFill>
                    <a:prstClr val="white"/>
                  </a:solidFill>
                  <a:latin typeface="Huawei Sans" panose="020C0503030203020204" pitchFamily="34" charset="0"/>
                  <a:cs typeface="Huawei Sans" panose="020C0503030203020204" pitchFamily="34" charset="0"/>
                </a:endParaRPr>
              </a:p>
            </p:txBody>
          </p:sp>
          <p:sp>
            <p:nvSpPr>
              <p:cNvPr id="696" name="Freeform 239"/>
              <p:cNvSpPr/>
              <p:nvPr/>
            </p:nvSpPr>
            <p:spPr bwMode="gray">
              <a:xfrm>
                <a:off x="3381375" y="2733675"/>
                <a:ext cx="115888" cy="115888"/>
              </a:xfrm>
              <a:custGeom>
                <a:avLst/>
                <a:gdLst>
                  <a:gd name="T0" fmla="*/ 2147483646 w 277"/>
                  <a:gd name="T1" fmla="*/ 2147483646 h 276"/>
                  <a:gd name="T2" fmla="*/ 2147483646 w 277"/>
                  <a:gd name="T3" fmla="*/ 2147483646 h 276"/>
                  <a:gd name="T4" fmla="*/ 0 w 277"/>
                  <a:gd name="T5" fmla="*/ 0 h 276"/>
                  <a:gd name="T6" fmla="*/ 2147483646 w 277"/>
                  <a:gd name="T7" fmla="*/ 2147483646 h 276"/>
                  <a:gd name="T8" fmla="*/ 2147483646 w 277"/>
                  <a:gd name="T9" fmla="*/ 2147483646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277" y="17"/>
                    </a:moveTo>
                    <a:lnTo>
                      <a:pt x="277" y="17"/>
                    </a:lnTo>
                    <a:lnTo>
                      <a:pt x="0" y="0"/>
                    </a:lnTo>
                    <a:lnTo>
                      <a:pt x="17" y="276"/>
                    </a:lnTo>
                    <a:lnTo>
                      <a:pt x="277" y="17"/>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a:lstStyle/>
              <a:p>
                <a:pPr defTabSz="1218712" fontAlgn="ctr">
                  <a:spcBef>
                    <a:spcPct val="0"/>
                  </a:spcBef>
                  <a:spcAft>
                    <a:spcPct val="0"/>
                  </a:spcAft>
                </a:pPr>
                <a:endParaRPr lang="en-US" sz="1599" b="1" dirty="0">
                  <a:solidFill>
                    <a:prstClr val="white"/>
                  </a:solidFill>
                  <a:latin typeface="Huawei Sans" panose="020C0503030203020204" pitchFamily="34" charset="0"/>
                  <a:cs typeface="Huawei Sans" panose="020C0503030203020204" pitchFamily="34" charset="0"/>
                </a:endParaRPr>
              </a:p>
            </p:txBody>
          </p:sp>
        </p:grpSp>
      </p:grpSp>
      <p:sp>
        <p:nvSpPr>
          <p:cNvPr id="604" name="Shape 449"/>
          <p:cNvSpPr/>
          <p:nvPr/>
        </p:nvSpPr>
        <p:spPr bwMode="gray">
          <a:xfrm>
            <a:off x="7364771" y="5009654"/>
            <a:ext cx="529968" cy="0"/>
          </a:xfrm>
          <a:prstGeom prst="line">
            <a:avLst/>
          </a:prstGeom>
          <a:noFill/>
          <a:ln w="22225" cap="flat">
            <a:solidFill>
              <a:srgbClr val="00B0F0">
                <a:alpha val="60000"/>
              </a:srgbClr>
            </a:solidFill>
            <a:prstDash val="solid"/>
            <a:miter lim="800000"/>
          </a:ln>
          <a:effectLst/>
        </p:spPr>
        <p:txBody>
          <a:bodyPr wrap="square" lIns="68533" tIns="68533" rIns="68533" bIns="68533" numCol="1" anchor="t">
            <a:noAutofit/>
          </a:bodyPr>
          <a:lstStyle/>
          <a:p>
            <a:pPr defTabSz="1218712" fontAlgn="ctr">
              <a:spcBef>
                <a:spcPct val="0"/>
              </a:spcBef>
              <a:spcAft>
                <a:spcPct val="0"/>
              </a:spcAft>
            </a:pPr>
            <a:endParaRPr lang="en-US" sz="1599" dirty="0">
              <a:solidFill>
                <a:srgbClr val="000000"/>
              </a:solidFill>
              <a:latin typeface="Huawei Sans" panose="020C0503030203020204" pitchFamily="34" charset="0"/>
              <a:cs typeface="Huawei Sans" panose="020C0503030203020204" pitchFamily="34" charset="0"/>
            </a:endParaRPr>
          </a:p>
        </p:txBody>
      </p:sp>
      <p:sp>
        <p:nvSpPr>
          <p:cNvPr id="605" name="椭圆 604"/>
          <p:cNvSpPr/>
          <p:nvPr/>
        </p:nvSpPr>
        <p:spPr bwMode="gray">
          <a:xfrm>
            <a:off x="5897691" y="4732113"/>
            <a:ext cx="107945" cy="10752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06" name="椭圆 605"/>
          <p:cNvSpPr/>
          <p:nvPr/>
        </p:nvSpPr>
        <p:spPr bwMode="gray">
          <a:xfrm>
            <a:off x="5366383" y="6086905"/>
            <a:ext cx="107945" cy="10752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07" name="任意多边形 606"/>
          <p:cNvSpPr/>
          <p:nvPr/>
        </p:nvSpPr>
        <p:spPr bwMode="gray">
          <a:xfrm>
            <a:off x="4514248" y="5109761"/>
            <a:ext cx="3020720" cy="455245"/>
          </a:xfrm>
          <a:custGeom>
            <a:avLst/>
            <a:gdLst>
              <a:gd name="connsiteX0" fmla="*/ 0 w 3022600"/>
              <a:gd name="connsiteY0" fmla="*/ 0 h 534873"/>
              <a:gd name="connsiteX1" fmla="*/ 495300 w 3022600"/>
              <a:gd name="connsiteY1" fmla="*/ 260350 h 534873"/>
              <a:gd name="connsiteX2" fmla="*/ 1562100 w 3022600"/>
              <a:gd name="connsiteY2" fmla="*/ 533400 h 534873"/>
              <a:gd name="connsiteX3" fmla="*/ 3022600 w 3022600"/>
              <a:gd name="connsiteY3" fmla="*/ 349250 h 534873"/>
            </a:gdLst>
            <a:ahLst/>
            <a:cxnLst>
              <a:cxn ang="0">
                <a:pos x="connsiteX0" y="connsiteY0"/>
              </a:cxn>
              <a:cxn ang="0">
                <a:pos x="connsiteX1" y="connsiteY1"/>
              </a:cxn>
              <a:cxn ang="0">
                <a:pos x="connsiteX2" y="connsiteY2"/>
              </a:cxn>
              <a:cxn ang="0">
                <a:pos x="connsiteX3" y="connsiteY3"/>
              </a:cxn>
            </a:cxnLst>
            <a:rect l="l" t="t" r="r" b="b"/>
            <a:pathLst>
              <a:path w="3022600" h="534873">
                <a:moveTo>
                  <a:pt x="0" y="0"/>
                </a:moveTo>
                <a:cubicBezTo>
                  <a:pt x="117475" y="85725"/>
                  <a:pt x="234950" y="171450"/>
                  <a:pt x="495300" y="260350"/>
                </a:cubicBezTo>
                <a:cubicBezTo>
                  <a:pt x="755650" y="349250"/>
                  <a:pt x="1140883" y="518583"/>
                  <a:pt x="1562100" y="533400"/>
                </a:cubicBezTo>
                <a:cubicBezTo>
                  <a:pt x="1983317" y="548217"/>
                  <a:pt x="2502958" y="448733"/>
                  <a:pt x="3022600" y="349250"/>
                </a:cubicBezTo>
              </a:path>
            </a:pathLst>
          </a:custGeom>
          <a:noFill/>
          <a:ln w="6350">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grpSp>
        <p:nvGrpSpPr>
          <p:cNvPr id="608" name="组合 63"/>
          <p:cNvGrpSpPr/>
          <p:nvPr/>
        </p:nvGrpSpPr>
        <p:grpSpPr bwMode="gray">
          <a:xfrm>
            <a:off x="4259938" y="4763516"/>
            <a:ext cx="3421065" cy="1385113"/>
            <a:chOff x="4260381" y="4924040"/>
            <a:chExt cx="3423193" cy="1385975"/>
          </a:xfrm>
        </p:grpSpPr>
        <p:grpSp>
          <p:nvGrpSpPr>
            <p:cNvPr id="668" name="Group 338"/>
            <p:cNvGrpSpPr/>
            <p:nvPr/>
          </p:nvGrpSpPr>
          <p:grpSpPr bwMode="gray">
            <a:xfrm>
              <a:off x="4260381" y="4924040"/>
              <a:ext cx="3423193" cy="1385975"/>
              <a:chOff x="3914219" y="2315459"/>
              <a:chExt cx="2584320" cy="1247012"/>
            </a:xfrm>
          </p:grpSpPr>
          <p:sp>
            <p:nvSpPr>
              <p:cNvPr id="673" name="Freeform 339"/>
              <p:cNvSpPr/>
              <p:nvPr/>
            </p:nvSpPr>
            <p:spPr bwMode="gray">
              <a:xfrm>
                <a:off x="4776721" y="2564833"/>
                <a:ext cx="1414046" cy="997637"/>
              </a:xfrm>
              <a:custGeom>
                <a:avLst/>
                <a:gdLst>
                  <a:gd name="connsiteX0" fmla="*/ 1441450 w 1441450"/>
                  <a:gd name="connsiteY0" fmla="*/ 0 h 876300"/>
                  <a:gd name="connsiteX1" fmla="*/ 673100 w 1441450"/>
                  <a:gd name="connsiteY1" fmla="*/ 368300 h 876300"/>
                  <a:gd name="connsiteX2" fmla="*/ 0 w 1441450"/>
                  <a:gd name="connsiteY2" fmla="*/ 876300 h 876300"/>
                </a:gdLst>
                <a:ahLst/>
                <a:cxnLst>
                  <a:cxn ang="0">
                    <a:pos x="connsiteX0" y="connsiteY0"/>
                  </a:cxn>
                  <a:cxn ang="0">
                    <a:pos x="connsiteX1" y="connsiteY1"/>
                  </a:cxn>
                  <a:cxn ang="0">
                    <a:pos x="connsiteX2" y="connsiteY2"/>
                  </a:cxn>
                </a:cxnLst>
                <a:rect l="l" t="t" r="r" b="b"/>
                <a:pathLst>
                  <a:path w="1441450" h="876300">
                    <a:moveTo>
                      <a:pt x="1441450" y="0"/>
                    </a:moveTo>
                    <a:cubicBezTo>
                      <a:pt x="1177396" y="111125"/>
                      <a:pt x="913342" y="222250"/>
                      <a:pt x="673100" y="368300"/>
                    </a:cubicBezTo>
                    <a:cubicBezTo>
                      <a:pt x="432858" y="514350"/>
                      <a:pt x="0" y="876300"/>
                      <a:pt x="0" y="876300"/>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3" tIns="45691" rIns="91383" bIns="45691" numCol="1" spcCol="0" rtlCol="0" fromWordArt="0" anchor="ctr" anchorCtr="0" forceAA="0" compatLnSpc="1">
                <a:prstTxWarp prst="textNoShape">
                  <a:avLst/>
                </a:prstTxWarp>
                <a:noAutofit/>
              </a:bodyP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grpSp>
            <p:nvGrpSpPr>
              <p:cNvPr id="674" name="Group 340"/>
              <p:cNvGrpSpPr/>
              <p:nvPr/>
            </p:nvGrpSpPr>
            <p:grpSpPr bwMode="gray">
              <a:xfrm>
                <a:off x="3914219" y="2315459"/>
                <a:ext cx="2584320" cy="1247012"/>
                <a:chOff x="3914219" y="2315459"/>
                <a:chExt cx="2584320" cy="1247012"/>
              </a:xfrm>
            </p:grpSpPr>
            <p:sp>
              <p:nvSpPr>
                <p:cNvPr id="675" name="Freeform 341"/>
                <p:cNvSpPr/>
                <p:nvPr/>
              </p:nvSpPr>
              <p:spPr bwMode="gray">
                <a:xfrm>
                  <a:off x="3926292" y="3152879"/>
                  <a:ext cx="859604" cy="409592"/>
                </a:xfrm>
                <a:custGeom>
                  <a:avLst/>
                  <a:gdLst>
                    <a:gd name="connsiteX0" fmla="*/ 0 w 539750"/>
                    <a:gd name="connsiteY0" fmla="*/ 0 h 355600"/>
                    <a:gd name="connsiteX1" fmla="*/ 374650 w 539750"/>
                    <a:gd name="connsiteY1" fmla="*/ 114300 h 355600"/>
                    <a:gd name="connsiteX2" fmla="*/ 539750 w 539750"/>
                    <a:gd name="connsiteY2" fmla="*/ 355600 h 355600"/>
                  </a:gdLst>
                  <a:ahLst/>
                  <a:cxnLst>
                    <a:cxn ang="0">
                      <a:pos x="connsiteX0" y="connsiteY0"/>
                    </a:cxn>
                    <a:cxn ang="0">
                      <a:pos x="connsiteX1" y="connsiteY1"/>
                    </a:cxn>
                    <a:cxn ang="0">
                      <a:pos x="connsiteX2" y="connsiteY2"/>
                    </a:cxn>
                  </a:cxnLst>
                  <a:rect l="l" t="t" r="r" b="b"/>
                  <a:pathLst>
                    <a:path w="539750" h="355600">
                      <a:moveTo>
                        <a:pt x="0" y="0"/>
                      </a:moveTo>
                      <a:cubicBezTo>
                        <a:pt x="142346" y="27516"/>
                        <a:pt x="284692" y="55033"/>
                        <a:pt x="374650" y="114300"/>
                      </a:cubicBezTo>
                      <a:cubicBezTo>
                        <a:pt x="464608" y="173567"/>
                        <a:pt x="539750" y="355600"/>
                        <a:pt x="539750" y="355600"/>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3" tIns="45691" rIns="91383" bIns="45691" numCol="1" spcCol="0" rtlCol="0" fromWordArt="0" anchor="ctr" anchorCtr="0" forceAA="0" compatLnSpc="1">
                  <a:prstTxWarp prst="textNoShape">
                    <a:avLst/>
                  </a:prstTxWarp>
                  <a:noAutofit/>
                </a:bodyP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76" name="Freeform 342"/>
                <p:cNvSpPr/>
                <p:nvPr/>
              </p:nvSpPr>
              <p:spPr bwMode="gray">
                <a:xfrm>
                  <a:off x="3918908" y="2523207"/>
                  <a:ext cx="2321247" cy="600498"/>
                </a:xfrm>
                <a:custGeom>
                  <a:avLst/>
                  <a:gdLst>
                    <a:gd name="connsiteX0" fmla="*/ 0 w 1993900"/>
                    <a:gd name="connsiteY0" fmla="*/ 520700 h 520700"/>
                    <a:gd name="connsiteX1" fmla="*/ 1009650 w 1993900"/>
                    <a:gd name="connsiteY1" fmla="*/ 361950 h 520700"/>
                    <a:gd name="connsiteX2" fmla="*/ 1993900 w 1993900"/>
                    <a:gd name="connsiteY2" fmla="*/ 0 h 520700"/>
                  </a:gdLst>
                  <a:ahLst/>
                  <a:cxnLst>
                    <a:cxn ang="0">
                      <a:pos x="connsiteX0" y="connsiteY0"/>
                    </a:cxn>
                    <a:cxn ang="0">
                      <a:pos x="connsiteX1" y="connsiteY1"/>
                    </a:cxn>
                    <a:cxn ang="0">
                      <a:pos x="connsiteX2" y="connsiteY2"/>
                    </a:cxn>
                  </a:cxnLst>
                  <a:rect l="l" t="t" r="r" b="b"/>
                  <a:pathLst>
                    <a:path w="1993900" h="520700">
                      <a:moveTo>
                        <a:pt x="0" y="520700"/>
                      </a:moveTo>
                      <a:cubicBezTo>
                        <a:pt x="338666" y="484716"/>
                        <a:pt x="677333" y="448733"/>
                        <a:pt x="1009650" y="361950"/>
                      </a:cubicBezTo>
                      <a:cubicBezTo>
                        <a:pt x="1341967" y="275167"/>
                        <a:pt x="1993900" y="0"/>
                        <a:pt x="1993900" y="0"/>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3" tIns="45691" rIns="91383" bIns="45691" numCol="1" spcCol="0" rtlCol="0" fromWordArt="0" anchor="ctr" anchorCtr="0" forceAA="0" compatLnSpc="1">
                  <a:prstTxWarp prst="textNoShape">
                    <a:avLst/>
                  </a:prstTxWarp>
                  <a:noAutofit/>
                </a:bodyP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grpSp>
              <p:nvGrpSpPr>
                <p:cNvPr id="677" name="Group 343"/>
                <p:cNvGrpSpPr/>
                <p:nvPr/>
              </p:nvGrpSpPr>
              <p:grpSpPr bwMode="gray">
                <a:xfrm>
                  <a:off x="3914219" y="2315459"/>
                  <a:ext cx="2584320" cy="1239844"/>
                  <a:chOff x="3914219" y="2315459"/>
                  <a:chExt cx="2584320" cy="1239844"/>
                </a:xfrm>
              </p:grpSpPr>
              <p:sp>
                <p:nvSpPr>
                  <p:cNvPr id="678" name="Freeform 344"/>
                  <p:cNvSpPr/>
                  <p:nvPr/>
                </p:nvSpPr>
                <p:spPr bwMode="gray">
                  <a:xfrm>
                    <a:off x="3914219" y="3097960"/>
                    <a:ext cx="2571410" cy="331372"/>
                  </a:xfrm>
                  <a:custGeom>
                    <a:avLst/>
                    <a:gdLst>
                      <a:gd name="connsiteX0" fmla="*/ 0 w 1813188"/>
                      <a:gd name="connsiteY0" fmla="*/ 31614 h 226243"/>
                      <a:gd name="connsiteX1" fmla="*/ 1013088 w 1813188"/>
                      <a:gd name="connsiteY1" fmla="*/ 16693 h 226243"/>
                      <a:gd name="connsiteX2" fmla="*/ 1813188 w 1813188"/>
                      <a:gd name="connsiteY2" fmla="*/ 226243 h 226243"/>
                    </a:gdLst>
                    <a:ahLst/>
                    <a:cxnLst>
                      <a:cxn ang="0">
                        <a:pos x="connsiteX0" y="connsiteY0"/>
                      </a:cxn>
                      <a:cxn ang="0">
                        <a:pos x="connsiteX1" y="connsiteY1"/>
                      </a:cxn>
                      <a:cxn ang="0">
                        <a:pos x="connsiteX2" y="connsiteY2"/>
                      </a:cxn>
                    </a:cxnLst>
                    <a:rect l="l" t="t" r="r" b="b"/>
                    <a:pathLst>
                      <a:path w="1813188" h="226242">
                        <a:moveTo>
                          <a:pt x="0" y="31614"/>
                        </a:moveTo>
                        <a:cubicBezTo>
                          <a:pt x="354012" y="-1724"/>
                          <a:pt x="711463" y="-11882"/>
                          <a:pt x="1013088" y="16693"/>
                        </a:cubicBezTo>
                        <a:cubicBezTo>
                          <a:pt x="1314713" y="45268"/>
                          <a:pt x="1813188" y="226243"/>
                          <a:pt x="1813188" y="226243"/>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3" tIns="45691" rIns="91383" bIns="45691" numCol="1" spcCol="0" rtlCol="0" fromWordArt="0" anchor="ctr" anchorCtr="0" forceAA="0" compatLnSpc="1">
                    <a:prstTxWarp prst="textNoShape">
                      <a:avLst/>
                    </a:prstTxWarp>
                    <a:noAutofit/>
                  </a:bodyP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grpSp>
                <p:nvGrpSpPr>
                  <p:cNvPr id="679" name="Group 345"/>
                  <p:cNvGrpSpPr/>
                  <p:nvPr/>
                </p:nvGrpSpPr>
                <p:grpSpPr bwMode="gray">
                  <a:xfrm>
                    <a:off x="3926293" y="2315459"/>
                    <a:ext cx="2572246" cy="1239844"/>
                    <a:chOff x="3926293" y="2315459"/>
                    <a:chExt cx="2572246" cy="1239844"/>
                  </a:xfrm>
                </p:grpSpPr>
                <p:grpSp>
                  <p:nvGrpSpPr>
                    <p:cNvPr id="680" name="Group 347"/>
                    <p:cNvGrpSpPr/>
                    <p:nvPr/>
                  </p:nvGrpSpPr>
                  <p:grpSpPr bwMode="gray">
                    <a:xfrm>
                      <a:off x="3926293" y="2315459"/>
                      <a:ext cx="2561355" cy="1232679"/>
                      <a:chOff x="1049927" y="2533651"/>
                      <a:chExt cx="2223036" cy="1092199"/>
                    </a:xfrm>
                  </p:grpSpPr>
                  <p:sp>
                    <p:nvSpPr>
                      <p:cNvPr id="682" name="Freeform 349"/>
                      <p:cNvSpPr/>
                      <p:nvPr/>
                    </p:nvSpPr>
                    <p:spPr bwMode="gray">
                      <a:xfrm>
                        <a:off x="1049927" y="2533651"/>
                        <a:ext cx="1100183" cy="708297"/>
                      </a:xfrm>
                      <a:custGeom>
                        <a:avLst/>
                        <a:gdLst>
                          <a:gd name="connsiteX0" fmla="*/ 0 w 1085850"/>
                          <a:gd name="connsiteY0" fmla="*/ 749300 h 749300"/>
                          <a:gd name="connsiteX1" fmla="*/ 622300 w 1085850"/>
                          <a:gd name="connsiteY1" fmla="*/ 508000 h 749300"/>
                          <a:gd name="connsiteX2" fmla="*/ 1085850 w 1085850"/>
                          <a:gd name="connsiteY2" fmla="*/ 0 h 749300"/>
                        </a:gdLst>
                        <a:ahLst/>
                        <a:cxnLst>
                          <a:cxn ang="0">
                            <a:pos x="connsiteX0" y="connsiteY0"/>
                          </a:cxn>
                          <a:cxn ang="0">
                            <a:pos x="connsiteX1" y="connsiteY1"/>
                          </a:cxn>
                          <a:cxn ang="0">
                            <a:pos x="connsiteX2" y="connsiteY2"/>
                          </a:cxn>
                        </a:cxnLst>
                        <a:rect l="l" t="t" r="r" b="b"/>
                        <a:pathLst>
                          <a:path w="1085850" h="749300">
                            <a:moveTo>
                              <a:pt x="0" y="749300"/>
                            </a:moveTo>
                            <a:cubicBezTo>
                              <a:pt x="220662" y="691091"/>
                              <a:pt x="441325" y="632883"/>
                              <a:pt x="622300" y="508000"/>
                            </a:cubicBezTo>
                            <a:cubicBezTo>
                              <a:pt x="803275" y="383117"/>
                              <a:pt x="1085850" y="0"/>
                              <a:pt x="1085850" y="0"/>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3" tIns="45691" rIns="91383" bIns="45691" numCol="1" spcCol="0" rtlCol="0" fromWordArt="0" anchor="ctr" anchorCtr="0" forceAA="0" compatLnSpc="1">
                        <a:prstTxWarp prst="textNoShape">
                          <a:avLst/>
                        </a:prstTxWarp>
                        <a:noAutofit/>
                      </a:bodyP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83" name="Freeform 350"/>
                      <p:cNvSpPr/>
                      <p:nvPr/>
                    </p:nvSpPr>
                    <p:spPr bwMode="gray">
                      <a:xfrm>
                        <a:off x="2137410" y="2533651"/>
                        <a:ext cx="930950" cy="224799"/>
                      </a:xfrm>
                      <a:custGeom>
                        <a:avLst/>
                        <a:gdLst>
                          <a:gd name="connsiteX0" fmla="*/ 0 w 927100"/>
                          <a:gd name="connsiteY0" fmla="*/ 0 h 294745"/>
                          <a:gd name="connsiteX1" fmla="*/ 419100 w 927100"/>
                          <a:gd name="connsiteY1" fmla="*/ 285750 h 294745"/>
                          <a:gd name="connsiteX2" fmla="*/ 927100 w 927100"/>
                          <a:gd name="connsiteY2" fmla="*/ 228600 h 294745"/>
                        </a:gdLst>
                        <a:ahLst/>
                        <a:cxnLst>
                          <a:cxn ang="0">
                            <a:pos x="connsiteX0" y="connsiteY0"/>
                          </a:cxn>
                          <a:cxn ang="0">
                            <a:pos x="connsiteX1" y="connsiteY1"/>
                          </a:cxn>
                          <a:cxn ang="0">
                            <a:pos x="connsiteX2" y="connsiteY2"/>
                          </a:cxn>
                        </a:cxnLst>
                        <a:rect l="l" t="t" r="r" b="b"/>
                        <a:pathLst>
                          <a:path w="927100" h="294745">
                            <a:moveTo>
                              <a:pt x="0" y="0"/>
                            </a:moveTo>
                            <a:cubicBezTo>
                              <a:pt x="132291" y="123825"/>
                              <a:pt x="264583" y="247650"/>
                              <a:pt x="419100" y="285750"/>
                            </a:cubicBezTo>
                            <a:cubicBezTo>
                              <a:pt x="573617" y="323850"/>
                              <a:pt x="927100" y="228600"/>
                              <a:pt x="927100" y="228600"/>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3" tIns="45691" rIns="91383" bIns="45691" numCol="1" spcCol="0" rtlCol="0" fromWordArt="0" anchor="ctr" anchorCtr="0" forceAA="0" compatLnSpc="1">
                        <a:prstTxWarp prst="textNoShape">
                          <a:avLst/>
                        </a:prstTxWarp>
                        <a:noAutofit/>
                      </a:bodyP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84" name="Freeform 351"/>
                      <p:cNvSpPr/>
                      <p:nvPr/>
                    </p:nvSpPr>
                    <p:spPr bwMode="gray">
                      <a:xfrm>
                        <a:off x="1795989" y="2552700"/>
                        <a:ext cx="350945" cy="1073150"/>
                      </a:xfrm>
                      <a:custGeom>
                        <a:avLst/>
                        <a:gdLst>
                          <a:gd name="connsiteX0" fmla="*/ 508000 w 508000"/>
                          <a:gd name="connsiteY0" fmla="*/ 0 h 1073150"/>
                          <a:gd name="connsiteX1" fmla="*/ 419100 w 508000"/>
                          <a:gd name="connsiteY1" fmla="*/ 488950 h 1073150"/>
                          <a:gd name="connsiteX2" fmla="*/ 0 w 508000"/>
                          <a:gd name="connsiteY2" fmla="*/ 1073150 h 1073150"/>
                        </a:gdLst>
                        <a:ahLst/>
                        <a:cxnLst>
                          <a:cxn ang="0">
                            <a:pos x="connsiteX0" y="connsiteY0"/>
                          </a:cxn>
                          <a:cxn ang="0">
                            <a:pos x="connsiteX1" y="connsiteY1"/>
                          </a:cxn>
                          <a:cxn ang="0">
                            <a:pos x="connsiteX2" y="connsiteY2"/>
                          </a:cxn>
                        </a:cxnLst>
                        <a:rect l="l" t="t" r="r" b="b"/>
                        <a:pathLst>
                          <a:path w="508000" h="1073150">
                            <a:moveTo>
                              <a:pt x="508000" y="0"/>
                            </a:moveTo>
                            <a:cubicBezTo>
                              <a:pt x="505883" y="155046"/>
                              <a:pt x="503767" y="310092"/>
                              <a:pt x="419100" y="488950"/>
                            </a:cubicBezTo>
                            <a:cubicBezTo>
                              <a:pt x="334433" y="667808"/>
                              <a:pt x="0" y="1073150"/>
                              <a:pt x="0" y="1073150"/>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3" tIns="45691" rIns="91383" bIns="45691" numCol="1" spcCol="0" rtlCol="0" fromWordArt="0" anchor="ctr" anchorCtr="0" forceAA="0" compatLnSpc="1">
                        <a:prstTxWarp prst="textNoShape">
                          <a:avLst/>
                        </a:prstTxWarp>
                        <a:noAutofit/>
                      </a:bodyP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85" name="Freeform 352"/>
                      <p:cNvSpPr/>
                      <p:nvPr/>
                    </p:nvSpPr>
                    <p:spPr bwMode="gray">
                      <a:xfrm>
                        <a:off x="2158459" y="2602824"/>
                        <a:ext cx="1114504" cy="895906"/>
                      </a:xfrm>
                      <a:custGeom>
                        <a:avLst/>
                        <a:gdLst>
                          <a:gd name="connsiteX0" fmla="*/ 717550 w 717550"/>
                          <a:gd name="connsiteY0" fmla="*/ 889000 h 889000"/>
                          <a:gd name="connsiteX1" fmla="*/ 234950 w 717550"/>
                          <a:gd name="connsiteY1" fmla="*/ 539750 h 889000"/>
                          <a:gd name="connsiteX2" fmla="*/ 0 w 717550"/>
                          <a:gd name="connsiteY2" fmla="*/ 0 h 889000"/>
                        </a:gdLst>
                        <a:ahLst/>
                        <a:cxnLst>
                          <a:cxn ang="0">
                            <a:pos x="connsiteX0" y="connsiteY0"/>
                          </a:cxn>
                          <a:cxn ang="0">
                            <a:pos x="connsiteX1" y="connsiteY1"/>
                          </a:cxn>
                          <a:cxn ang="0">
                            <a:pos x="connsiteX2" y="connsiteY2"/>
                          </a:cxn>
                        </a:cxnLst>
                        <a:rect l="l" t="t" r="r" b="b"/>
                        <a:pathLst>
                          <a:path w="717550" h="889000">
                            <a:moveTo>
                              <a:pt x="717550" y="889000"/>
                            </a:moveTo>
                            <a:cubicBezTo>
                              <a:pt x="536046" y="788458"/>
                              <a:pt x="354542" y="687917"/>
                              <a:pt x="234950" y="539750"/>
                            </a:cubicBezTo>
                            <a:cubicBezTo>
                              <a:pt x="115358" y="391583"/>
                              <a:pt x="0" y="0"/>
                              <a:pt x="0" y="0"/>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3" tIns="45691" rIns="91383" bIns="45691" numCol="1" spcCol="0" rtlCol="0" fromWordArt="0" anchor="ctr" anchorCtr="0" forceAA="0" compatLnSpc="1">
                        <a:prstTxWarp prst="textNoShape">
                          <a:avLst/>
                        </a:prstTxWarp>
                        <a:noAutofit/>
                      </a:bodyP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grpSp>
                <p:sp>
                  <p:nvSpPr>
                    <p:cNvPr id="681" name="Freeform 348"/>
                    <p:cNvSpPr/>
                    <p:nvPr/>
                  </p:nvSpPr>
                  <p:spPr bwMode="gray">
                    <a:xfrm>
                      <a:off x="4776720" y="3264587"/>
                      <a:ext cx="1721819" cy="290716"/>
                    </a:xfrm>
                    <a:custGeom>
                      <a:avLst/>
                      <a:gdLst>
                        <a:gd name="connsiteX0" fmla="*/ 0 w 1260086"/>
                        <a:gd name="connsiteY0" fmla="*/ 257585 h 257585"/>
                        <a:gd name="connsiteX1" fmla="*/ 577850 w 1260086"/>
                        <a:gd name="connsiteY1" fmla="*/ 3585 h 257585"/>
                        <a:gd name="connsiteX2" fmla="*/ 1260086 w 1260086"/>
                        <a:gd name="connsiteY2" fmla="*/ 149368 h 257585"/>
                      </a:gdLst>
                      <a:ahLst/>
                      <a:cxnLst>
                        <a:cxn ang="0">
                          <a:pos x="connsiteX0" y="connsiteY0"/>
                        </a:cxn>
                        <a:cxn ang="0">
                          <a:pos x="connsiteX1" y="connsiteY1"/>
                        </a:cxn>
                        <a:cxn ang="0">
                          <a:pos x="connsiteX2" y="connsiteY2"/>
                        </a:cxn>
                      </a:cxnLst>
                      <a:rect l="l" t="t" r="r" b="b"/>
                      <a:pathLst>
                        <a:path w="1260086" h="257585">
                          <a:moveTo>
                            <a:pt x="0" y="257585"/>
                          </a:moveTo>
                          <a:cubicBezTo>
                            <a:pt x="186796" y="145931"/>
                            <a:pt x="373592" y="34277"/>
                            <a:pt x="577850" y="3585"/>
                          </a:cubicBezTo>
                          <a:cubicBezTo>
                            <a:pt x="782108" y="-27107"/>
                            <a:pt x="1260086" y="149368"/>
                            <a:pt x="1260086" y="149368"/>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3" tIns="45691" rIns="91383" bIns="45691" numCol="1" spcCol="0" rtlCol="0" fromWordArt="0" anchor="ctr" anchorCtr="0" forceAA="0" compatLnSpc="1">
                      <a:prstTxWarp prst="textNoShape">
                        <a:avLst/>
                      </a:prstTxWarp>
                      <a:noAutofit/>
                    </a:bodyP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grpSp>
            </p:grpSp>
          </p:grpSp>
        </p:grpSp>
        <p:sp>
          <p:nvSpPr>
            <p:cNvPr id="669" name="任意多边形 668"/>
            <p:cNvSpPr/>
            <p:nvPr/>
          </p:nvSpPr>
          <p:spPr bwMode="gray">
            <a:xfrm>
              <a:off x="7310061" y="5200650"/>
              <a:ext cx="167064" cy="390525"/>
            </a:xfrm>
            <a:custGeom>
              <a:avLst/>
              <a:gdLst>
                <a:gd name="connsiteX0" fmla="*/ 14664 w 167064"/>
                <a:gd name="connsiteY0" fmla="*/ 0 h 390525"/>
                <a:gd name="connsiteX1" fmla="*/ 14664 w 167064"/>
                <a:gd name="connsiteY1" fmla="*/ 171450 h 390525"/>
                <a:gd name="connsiteX2" fmla="*/ 167064 w 167064"/>
                <a:gd name="connsiteY2" fmla="*/ 390525 h 390525"/>
              </a:gdLst>
              <a:ahLst/>
              <a:cxnLst>
                <a:cxn ang="0">
                  <a:pos x="connsiteX0" y="connsiteY0"/>
                </a:cxn>
                <a:cxn ang="0">
                  <a:pos x="connsiteX1" y="connsiteY1"/>
                </a:cxn>
                <a:cxn ang="0">
                  <a:pos x="connsiteX2" y="connsiteY2"/>
                </a:cxn>
              </a:cxnLst>
              <a:rect l="l" t="t" r="r" b="b"/>
              <a:pathLst>
                <a:path w="167064" h="390525">
                  <a:moveTo>
                    <a:pt x="14664" y="0"/>
                  </a:moveTo>
                  <a:cubicBezTo>
                    <a:pt x="1964" y="53181"/>
                    <a:pt x="-10736" y="106363"/>
                    <a:pt x="14664" y="171450"/>
                  </a:cubicBezTo>
                  <a:cubicBezTo>
                    <a:pt x="40064" y="236538"/>
                    <a:pt x="103564" y="313531"/>
                    <a:pt x="167064" y="390525"/>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70" name="任意多边形 669"/>
            <p:cNvSpPr/>
            <p:nvPr/>
          </p:nvSpPr>
          <p:spPr bwMode="gray">
            <a:xfrm>
              <a:off x="7233540" y="5224463"/>
              <a:ext cx="438848" cy="900112"/>
            </a:xfrm>
            <a:custGeom>
              <a:avLst/>
              <a:gdLst>
                <a:gd name="connsiteX0" fmla="*/ 58797 w 430272"/>
                <a:gd name="connsiteY0" fmla="*/ 0 h 900112"/>
                <a:gd name="connsiteX1" fmla="*/ 30222 w 430272"/>
                <a:gd name="connsiteY1" fmla="*/ 333375 h 900112"/>
                <a:gd name="connsiteX2" fmla="*/ 430272 w 430272"/>
                <a:gd name="connsiteY2" fmla="*/ 900112 h 900112"/>
              </a:gdLst>
              <a:ahLst/>
              <a:cxnLst>
                <a:cxn ang="0">
                  <a:pos x="connsiteX0" y="connsiteY0"/>
                </a:cxn>
                <a:cxn ang="0">
                  <a:pos x="connsiteX1" y="connsiteY1"/>
                </a:cxn>
                <a:cxn ang="0">
                  <a:pos x="connsiteX2" y="connsiteY2"/>
                </a:cxn>
              </a:cxnLst>
              <a:rect l="l" t="t" r="r" b="b"/>
              <a:pathLst>
                <a:path w="430272" h="900112">
                  <a:moveTo>
                    <a:pt x="58797" y="0"/>
                  </a:moveTo>
                  <a:cubicBezTo>
                    <a:pt x="13553" y="91678"/>
                    <a:pt x="-31690" y="183356"/>
                    <a:pt x="30222" y="333375"/>
                  </a:cubicBezTo>
                  <a:cubicBezTo>
                    <a:pt x="92134" y="483394"/>
                    <a:pt x="361216" y="805656"/>
                    <a:pt x="430272" y="900112"/>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71" name="任意多边形 670"/>
            <p:cNvSpPr/>
            <p:nvPr/>
          </p:nvSpPr>
          <p:spPr bwMode="gray">
            <a:xfrm>
              <a:off x="4281488" y="5300663"/>
              <a:ext cx="267914" cy="500062"/>
            </a:xfrm>
            <a:custGeom>
              <a:avLst/>
              <a:gdLst>
                <a:gd name="connsiteX0" fmla="*/ 219075 w 267914"/>
                <a:gd name="connsiteY0" fmla="*/ 0 h 500062"/>
                <a:gd name="connsiteX1" fmla="*/ 252412 w 267914"/>
                <a:gd name="connsiteY1" fmla="*/ 242887 h 500062"/>
                <a:gd name="connsiteX2" fmla="*/ 0 w 267914"/>
                <a:gd name="connsiteY2" fmla="*/ 500062 h 500062"/>
              </a:gdLst>
              <a:ahLst/>
              <a:cxnLst>
                <a:cxn ang="0">
                  <a:pos x="connsiteX0" y="connsiteY0"/>
                </a:cxn>
                <a:cxn ang="0">
                  <a:pos x="connsiteX1" y="connsiteY1"/>
                </a:cxn>
                <a:cxn ang="0">
                  <a:pos x="connsiteX2" y="connsiteY2"/>
                </a:cxn>
              </a:cxnLst>
              <a:rect l="l" t="t" r="r" b="b"/>
              <a:pathLst>
                <a:path w="267914" h="500062">
                  <a:moveTo>
                    <a:pt x="219075" y="0"/>
                  </a:moveTo>
                  <a:cubicBezTo>
                    <a:pt x="254000" y="79771"/>
                    <a:pt x="288925" y="159543"/>
                    <a:pt x="252412" y="242887"/>
                  </a:cubicBezTo>
                  <a:cubicBezTo>
                    <a:pt x="215899" y="326231"/>
                    <a:pt x="107949" y="413146"/>
                    <a:pt x="0" y="500062"/>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sp>
          <p:nvSpPr>
            <p:cNvPr id="672" name="任意多边形 671"/>
            <p:cNvSpPr/>
            <p:nvPr/>
          </p:nvSpPr>
          <p:spPr bwMode="gray">
            <a:xfrm>
              <a:off x="4524375" y="4972050"/>
              <a:ext cx="1376363" cy="347032"/>
            </a:xfrm>
            <a:custGeom>
              <a:avLst/>
              <a:gdLst>
                <a:gd name="connsiteX0" fmla="*/ 0 w 1376363"/>
                <a:gd name="connsiteY0" fmla="*/ 300038 h 347032"/>
                <a:gd name="connsiteX1" fmla="*/ 200025 w 1376363"/>
                <a:gd name="connsiteY1" fmla="*/ 328613 h 347032"/>
                <a:gd name="connsiteX2" fmla="*/ 766763 w 1376363"/>
                <a:gd name="connsiteY2" fmla="*/ 319088 h 347032"/>
                <a:gd name="connsiteX3" fmla="*/ 1376363 w 1376363"/>
                <a:gd name="connsiteY3" fmla="*/ 0 h 347032"/>
              </a:gdLst>
              <a:ahLst/>
              <a:cxnLst>
                <a:cxn ang="0">
                  <a:pos x="connsiteX0" y="connsiteY0"/>
                </a:cxn>
                <a:cxn ang="0">
                  <a:pos x="connsiteX1" y="connsiteY1"/>
                </a:cxn>
                <a:cxn ang="0">
                  <a:pos x="connsiteX2" y="connsiteY2"/>
                </a:cxn>
                <a:cxn ang="0">
                  <a:pos x="connsiteX3" y="connsiteY3"/>
                </a:cxn>
              </a:cxnLst>
              <a:rect l="l" t="t" r="r" b="b"/>
              <a:pathLst>
                <a:path w="1376363" h="347032">
                  <a:moveTo>
                    <a:pt x="0" y="300038"/>
                  </a:moveTo>
                  <a:cubicBezTo>
                    <a:pt x="36115" y="312738"/>
                    <a:pt x="200025" y="328613"/>
                    <a:pt x="200025" y="328613"/>
                  </a:cubicBezTo>
                  <a:cubicBezTo>
                    <a:pt x="327819" y="331788"/>
                    <a:pt x="570707" y="373857"/>
                    <a:pt x="766763" y="319088"/>
                  </a:cubicBezTo>
                  <a:cubicBezTo>
                    <a:pt x="962819" y="264319"/>
                    <a:pt x="1376363" y="0"/>
                    <a:pt x="1376363" y="0"/>
                  </a:cubicBezTo>
                </a:path>
              </a:pathLst>
            </a:custGeom>
            <a:noFill/>
            <a:ln w="9525">
              <a:solidFill>
                <a:srgbClr val="00B0F0">
                  <a:alpha val="43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712" fontAlgn="ctr">
                <a:spcBef>
                  <a:spcPct val="0"/>
                </a:spcBef>
                <a:spcAft>
                  <a:spcPct val="0"/>
                </a:spcAft>
              </a:pPr>
              <a:endParaRPr lang="en-US" sz="2399" dirty="0">
                <a:solidFill>
                  <a:prstClr val="white"/>
                </a:solidFill>
                <a:latin typeface="Huawei Sans" panose="020C0503030203020204" pitchFamily="34" charset="0"/>
                <a:cs typeface="Huawei Sans" panose="020C0503030203020204" pitchFamily="34" charset="0"/>
              </a:endParaRPr>
            </a:p>
          </p:txBody>
        </p:sp>
      </p:grpSp>
      <p:sp>
        <p:nvSpPr>
          <p:cNvPr id="609" name="Shape 423"/>
          <p:cNvSpPr/>
          <p:nvPr/>
        </p:nvSpPr>
        <p:spPr bwMode="gray">
          <a:xfrm>
            <a:off x="7855459" y="5088670"/>
            <a:ext cx="349590" cy="153888"/>
          </a:xfrm>
          <a:prstGeom prst="rect">
            <a:avLst/>
          </a:prstGeom>
          <a:ln w="12700">
            <a:miter lim="400000"/>
          </a:ln>
          <a:extLst>
            <a:ext uri="{C572A759-6A51-4108-AA02-DFA0A04FC94B}">
              <ma14:wrappingTextBoxFlag xmlns:p15="http://schemas.microsoft.com/office/powerpoint/2012/main" xmlns:a14="http://schemas.microsoft.com/office/drawing/2010/main" xmlns:p14="http://schemas.microsoft.com/office/powerpoint/2010/main" xmlns:ma14="http://schemas.microsoft.com/office/mac/drawingml/2011/main" xmlns="" val="1"/>
            </a:ext>
          </a:extLst>
        </p:spPr>
        <p:txBody>
          <a:bodyPr wrap="square" lIns="0" tIns="0" rIns="0" bIns="0" anchor="ctr">
            <a:spAutoFit/>
          </a:bodyPr>
          <a:lstStyle>
            <a:lvl1pPr defTabSz="516747">
              <a:defRPr sz="1600">
                <a:solidFill>
                  <a:srgbClr val="FFFFFF"/>
                </a:solidFill>
                <a:latin typeface="Arial"/>
                <a:ea typeface="+mn-ea"/>
                <a:cs typeface="+mn-cs"/>
                <a:sym typeface="Helvetica"/>
              </a:defRPr>
            </a:lvl1pPr>
          </a:lstStyle>
          <a:p>
            <a:pPr algn="ctr" fontAlgn="ctr">
              <a:spcBef>
                <a:spcPct val="0"/>
              </a:spcBef>
              <a:spcAft>
                <a:spcPct val="0"/>
              </a:spcAft>
            </a:pPr>
            <a:r>
              <a:rPr lang="en-US" sz="1000" b="1" dirty="0">
                <a:solidFill>
                  <a:srgbClr val="FFC000"/>
                </a:solidFill>
                <a:latin typeface="Huawei Sans" panose="020C0503030203020204" pitchFamily="34" charset="0"/>
              </a:rPr>
              <a:t>Edge</a:t>
            </a:r>
            <a:endParaRPr lang="en-US" sz="1000" b="1" dirty="0">
              <a:solidFill>
                <a:srgbClr val="FFC000"/>
              </a:solidFill>
              <a:latin typeface="Huawei Sans" panose="020C0503030203020204" pitchFamily="34" charset="0"/>
              <a:cs typeface="Huawei Sans" panose="020C0503030203020204" pitchFamily="34" charset="0"/>
            </a:endParaRPr>
          </a:p>
        </p:txBody>
      </p:sp>
      <p:sp>
        <p:nvSpPr>
          <p:cNvPr id="610" name="Shape 423"/>
          <p:cNvSpPr/>
          <p:nvPr/>
        </p:nvSpPr>
        <p:spPr bwMode="gray">
          <a:xfrm>
            <a:off x="7958902" y="5434219"/>
            <a:ext cx="349591" cy="153888"/>
          </a:xfrm>
          <a:prstGeom prst="rect">
            <a:avLst/>
          </a:prstGeom>
          <a:ln w="12700">
            <a:miter lim="400000"/>
          </a:ln>
          <a:extLst>
            <a:ext uri="{C572A759-6A51-4108-AA02-DFA0A04FC94B}">
              <ma14:wrappingTextBoxFlag xmlns:p15="http://schemas.microsoft.com/office/powerpoint/2012/main" xmlns:a14="http://schemas.microsoft.com/office/drawing/2010/main" xmlns:p14="http://schemas.microsoft.com/office/powerpoint/2010/main" xmlns:ma14="http://schemas.microsoft.com/office/mac/drawingml/2011/main" xmlns="" val="1"/>
            </a:ext>
          </a:extLst>
        </p:spPr>
        <p:txBody>
          <a:bodyPr wrap="square" lIns="0" tIns="0" rIns="0" bIns="0" anchor="ctr">
            <a:spAutoFit/>
          </a:bodyPr>
          <a:lstStyle>
            <a:lvl1pPr defTabSz="516747">
              <a:defRPr sz="1600">
                <a:solidFill>
                  <a:srgbClr val="FFFFFF"/>
                </a:solidFill>
                <a:latin typeface="Arial"/>
                <a:ea typeface="+mn-ea"/>
                <a:cs typeface="+mn-cs"/>
                <a:sym typeface="Helvetica"/>
              </a:defRPr>
            </a:lvl1pPr>
          </a:lstStyle>
          <a:p>
            <a:pPr algn="ctr" fontAlgn="ctr">
              <a:spcBef>
                <a:spcPct val="0"/>
              </a:spcBef>
              <a:spcAft>
                <a:spcPct val="0"/>
              </a:spcAft>
            </a:pPr>
            <a:r>
              <a:rPr lang="en-US" sz="1000" b="1" dirty="0">
                <a:solidFill>
                  <a:srgbClr val="FFC000"/>
                </a:solidFill>
                <a:latin typeface="Huawei Sans" panose="020C0503030203020204" pitchFamily="34" charset="0"/>
              </a:rPr>
              <a:t>Edge</a:t>
            </a:r>
            <a:endParaRPr lang="en-US" sz="1000" b="1" dirty="0">
              <a:solidFill>
                <a:srgbClr val="FFC000"/>
              </a:solidFill>
              <a:latin typeface="Huawei Sans" panose="020C0503030203020204" pitchFamily="34" charset="0"/>
              <a:cs typeface="Huawei Sans" panose="020C0503030203020204" pitchFamily="34" charset="0"/>
            </a:endParaRPr>
          </a:p>
        </p:txBody>
      </p:sp>
      <p:sp>
        <p:nvSpPr>
          <p:cNvPr id="611" name="Shape 423"/>
          <p:cNvSpPr/>
          <p:nvPr/>
        </p:nvSpPr>
        <p:spPr bwMode="gray">
          <a:xfrm>
            <a:off x="8049744" y="5970932"/>
            <a:ext cx="578272" cy="152552"/>
          </a:xfrm>
          <a:prstGeom prst="rect">
            <a:avLst/>
          </a:prstGeom>
          <a:ln w="12700">
            <a:miter lim="400000"/>
          </a:ln>
          <a:extLst>
            <a:ext uri="{C572A759-6A51-4108-AA02-DFA0A04FC94B}">
              <ma14:wrappingTextBoxFlag xmlns:p15="http://schemas.microsoft.com/office/powerpoint/2012/main" xmlns:a14="http://schemas.microsoft.com/office/drawing/2010/main" xmlns:p14="http://schemas.microsoft.com/office/powerpoint/2010/main" xmlns:ma14="http://schemas.microsoft.com/office/mac/drawingml/2011/main" xmlns="" val="1"/>
            </a:ext>
          </a:extLst>
        </p:spPr>
        <p:txBody>
          <a:bodyPr wrap="square" lIns="0" tIns="0" rIns="0" bIns="0" anchor="ctr">
            <a:spAutoFit/>
          </a:bodyPr>
          <a:lstStyle>
            <a:lvl1pPr defTabSz="516747">
              <a:defRPr sz="1600">
                <a:solidFill>
                  <a:srgbClr val="FFFFFF"/>
                </a:solidFill>
                <a:latin typeface="Arial"/>
                <a:ea typeface="+mn-ea"/>
                <a:cs typeface="+mn-cs"/>
                <a:sym typeface="Helvetica"/>
              </a:defRPr>
            </a:lvl1pPr>
          </a:lstStyle>
          <a:p>
            <a:pPr algn="ctr" fontAlgn="ctr">
              <a:spcBef>
                <a:spcPct val="0"/>
              </a:spcBef>
              <a:spcAft>
                <a:spcPct val="0"/>
              </a:spcAft>
            </a:pPr>
            <a:r>
              <a:rPr lang="en-US" sz="1000" b="1" dirty="0">
                <a:solidFill>
                  <a:srgbClr val="FFC000"/>
                </a:solidFill>
                <a:latin typeface="Huawei Sans" panose="020C0503030203020204" pitchFamily="34" charset="0"/>
              </a:rPr>
              <a:t>WG</a:t>
            </a:r>
            <a:endParaRPr lang="en-US" sz="1000" b="1" dirty="0">
              <a:solidFill>
                <a:srgbClr val="FFC000"/>
              </a:solidFill>
              <a:latin typeface="Huawei Sans" panose="020C0503030203020204" pitchFamily="34" charset="0"/>
              <a:cs typeface="Huawei Sans" panose="020C0503030203020204" pitchFamily="34" charset="0"/>
            </a:endParaRPr>
          </a:p>
        </p:txBody>
      </p:sp>
      <p:sp>
        <p:nvSpPr>
          <p:cNvPr id="612" name="Shape 423"/>
          <p:cNvSpPr/>
          <p:nvPr/>
        </p:nvSpPr>
        <p:spPr bwMode="gray">
          <a:xfrm>
            <a:off x="3606140" y="5269687"/>
            <a:ext cx="832388" cy="215444"/>
          </a:xfrm>
          <a:prstGeom prst="rect">
            <a:avLst/>
          </a:prstGeom>
          <a:ln w="12700">
            <a:miter lim="400000"/>
          </a:ln>
          <a:extLst>
            <a:ext uri="{C572A759-6A51-4108-AA02-DFA0A04FC94B}">
              <ma14:wrappingTextBoxFlag xmlns:p15="http://schemas.microsoft.com/office/powerpoint/2012/main" xmlns:a14="http://schemas.microsoft.com/office/drawing/2010/main" xmlns:p14="http://schemas.microsoft.com/office/powerpoint/2010/main" xmlns:ma14="http://schemas.microsoft.com/office/mac/drawingml/2011/main" xmlns="" val="1"/>
            </a:ext>
          </a:extLst>
        </p:spPr>
        <p:txBody>
          <a:bodyPr wrap="square" lIns="0" tIns="0" rIns="0" bIns="0" anchor="ctr">
            <a:spAutoFit/>
          </a:bodyPr>
          <a:lstStyle>
            <a:lvl1pPr defTabSz="516747">
              <a:defRPr sz="1600">
                <a:solidFill>
                  <a:srgbClr val="FFFFFF"/>
                </a:solidFill>
                <a:latin typeface="Arial"/>
                <a:ea typeface="+mn-ea"/>
                <a:cs typeface="+mn-cs"/>
                <a:sym typeface="Helvetica"/>
              </a:defRPr>
            </a:lvl1pPr>
          </a:lstStyle>
          <a:p>
            <a:pPr algn="ctr" fontAlgn="ctr">
              <a:spcBef>
                <a:spcPct val="0"/>
              </a:spcBef>
              <a:spcAft>
                <a:spcPct val="0"/>
              </a:spcAft>
            </a:pPr>
            <a:r>
              <a:rPr lang="en-US" sz="700" dirty="0" err="1">
                <a:solidFill>
                  <a:schemeClr val="tx1"/>
                </a:solidFill>
                <a:latin typeface="Huawei Sans" panose="020C0503030203020204" pitchFamily="34" charset="0"/>
              </a:rPr>
              <a:t>xDSL</a:t>
            </a:r>
            <a:r>
              <a:rPr lang="en-US" sz="700" dirty="0">
                <a:solidFill>
                  <a:schemeClr val="tx1"/>
                </a:solidFill>
                <a:latin typeface="Huawei Sans" panose="020C0503030203020204" pitchFamily="34" charset="0"/>
              </a:rPr>
              <a:t>/Ethernet</a:t>
            </a:r>
            <a:endParaRPr lang="en-US" altLang="zh-CN" sz="700" dirty="0">
              <a:solidFill>
                <a:schemeClr val="tx1"/>
              </a:solidFill>
              <a:latin typeface="Huawei Sans" panose="020C0503030203020204" pitchFamily="34" charset="0"/>
              <a:cs typeface="Huawei Sans" panose="020C0503030203020204" pitchFamily="34" charset="0"/>
            </a:endParaRPr>
          </a:p>
          <a:p>
            <a:pPr algn="ctr" fontAlgn="ctr">
              <a:spcBef>
                <a:spcPct val="0"/>
              </a:spcBef>
              <a:spcAft>
                <a:spcPct val="0"/>
              </a:spcAft>
            </a:pPr>
            <a:r>
              <a:rPr lang="en-US" sz="700" dirty="0">
                <a:solidFill>
                  <a:schemeClr val="tx1"/>
                </a:solidFill>
                <a:latin typeface="Huawei Sans" panose="020C0503030203020204" pitchFamily="34" charset="0"/>
              </a:rPr>
              <a:t>/LTE...</a:t>
            </a:r>
            <a:endParaRPr lang="en-US" sz="700" dirty="0">
              <a:solidFill>
                <a:schemeClr val="tx1"/>
              </a:solidFill>
              <a:latin typeface="Huawei Sans" panose="020C0503030203020204" pitchFamily="34" charset="0"/>
              <a:cs typeface="Huawei Sans" panose="020C0503030203020204" pitchFamily="34" charset="0"/>
            </a:endParaRPr>
          </a:p>
        </p:txBody>
      </p:sp>
      <p:grpSp>
        <p:nvGrpSpPr>
          <p:cNvPr id="613" name="组合 5"/>
          <p:cNvGrpSpPr/>
          <p:nvPr/>
        </p:nvGrpSpPr>
        <p:grpSpPr bwMode="gray">
          <a:xfrm>
            <a:off x="4503907" y="4923679"/>
            <a:ext cx="2646930" cy="1109968"/>
            <a:chOff x="5447254" y="5431539"/>
            <a:chExt cx="1777498" cy="688300"/>
          </a:xfrm>
          <a:solidFill>
            <a:srgbClr val="00B0F0">
              <a:alpha val="30000"/>
            </a:srgbClr>
          </a:solidFill>
        </p:grpSpPr>
        <p:grpSp>
          <p:nvGrpSpPr>
            <p:cNvPr id="659" name="组合 2"/>
            <p:cNvGrpSpPr/>
            <p:nvPr/>
          </p:nvGrpSpPr>
          <p:grpSpPr bwMode="gray">
            <a:xfrm>
              <a:off x="6100513" y="5431539"/>
              <a:ext cx="686359" cy="307965"/>
              <a:chOff x="6559237" y="5143609"/>
              <a:chExt cx="686359" cy="307965"/>
            </a:xfrm>
            <a:grpFill/>
          </p:grpSpPr>
          <p:sp>
            <p:nvSpPr>
              <p:cNvPr id="666" name="云形 665"/>
              <p:cNvSpPr/>
              <p:nvPr/>
            </p:nvSpPr>
            <p:spPr bwMode="gray">
              <a:xfrm>
                <a:off x="6559237" y="5143609"/>
                <a:ext cx="686359" cy="307965"/>
              </a:xfrm>
              <a:prstGeom prst="cloud">
                <a:avLst/>
              </a:prstGeom>
            </p:spPr>
            <p:style>
              <a:lnRef idx="1">
                <a:schemeClr val="accent1"/>
              </a:lnRef>
              <a:fillRef idx="3">
                <a:schemeClr val="accent1"/>
              </a:fillRef>
              <a:effectRef idx="2">
                <a:schemeClr val="accent1"/>
              </a:effectRef>
              <a:fontRef idx="minor">
                <a:schemeClr val="lt1"/>
              </a:fontRef>
            </p:style>
            <p:txBody>
              <a:bodyPr lIns="182741" tIns="91369" rIns="182741" bIns="91369" rtlCol="0" anchor="ctr"/>
              <a:lstStyle/>
              <a:p>
                <a:pPr algn="ctr" defTabSz="1218712" fontAlgn="ctr">
                  <a:lnSpc>
                    <a:spcPct val="150000"/>
                  </a:lnSpc>
                  <a:spcBef>
                    <a:spcPct val="0"/>
                  </a:spcBef>
                  <a:spcAft>
                    <a:spcPct val="0"/>
                  </a:spcAft>
                  <a:buClr>
                    <a:srgbClr val="CC9900"/>
                  </a:buClr>
                </a:pPr>
                <a:endParaRPr lang="en-US" altLang="zh-CN" sz="1799" dirty="0">
                  <a:solidFill>
                    <a:prstClr val="white">
                      <a:lumMod val="85000"/>
                    </a:prstClr>
                  </a:solidFill>
                  <a:latin typeface="Huawei Sans" panose="020C0503030203020204" pitchFamily="34" charset="0"/>
                  <a:cs typeface="Huawei Sans" panose="020C0503030203020204" pitchFamily="34" charset="0"/>
                  <a:sym typeface="Arial" pitchFamily="34" charset="0"/>
                </a:endParaRPr>
              </a:p>
            </p:txBody>
          </p:sp>
          <p:sp>
            <p:nvSpPr>
              <p:cNvPr id="667" name="Shape 423"/>
              <p:cNvSpPr/>
              <p:nvPr/>
            </p:nvSpPr>
            <p:spPr bwMode="gray">
              <a:xfrm>
                <a:off x="6716935" y="5236231"/>
                <a:ext cx="373535" cy="114513"/>
              </a:xfrm>
              <a:prstGeom prst="rect">
                <a:avLst/>
              </a:prstGeom>
              <a:ln>
                <a:noFill/>
              </a:ln>
              <a:extLst>
                <a:ext uri="{C572A759-6A51-4108-AA02-DFA0A04FC94B}">
                  <ma14:wrappingTextBoxFlag xmlns:p15="http://schemas.microsoft.com/office/powerpoint/2012/main" xmlns:a14="http://schemas.microsoft.com/office/drawing/2010/main" xmlns:p14="http://schemas.microsoft.com/office/powerpoint/2010/main" xmlns:ma14="http://schemas.microsoft.com/office/mac/drawingml/2011/main" xmlns="" val="1"/>
                </a:ext>
              </a:extLst>
            </p:spPr>
            <p:style>
              <a:lnRef idx="1">
                <a:schemeClr val="accent1"/>
              </a:lnRef>
              <a:fillRef idx="3">
                <a:schemeClr val="accent1"/>
              </a:fillRef>
              <a:effectRef idx="2">
                <a:schemeClr val="accent1"/>
              </a:effectRef>
              <a:fontRef idx="minor">
                <a:schemeClr val="lt1"/>
              </a:fontRef>
            </p:style>
            <p:txBody>
              <a:bodyPr wrap="none" lIns="0" tIns="0" rIns="0" bIns="0" anchor="ctr">
                <a:spAutoFit/>
              </a:bodyPr>
              <a:lstStyle>
                <a:lvl1pPr defTabSz="516747">
                  <a:defRPr sz="1600">
                    <a:solidFill>
                      <a:srgbClr val="FFFFFF"/>
                    </a:solidFill>
                    <a:latin typeface="Arial"/>
                    <a:ea typeface="+mn-ea"/>
                    <a:cs typeface="+mn-cs"/>
                    <a:sym typeface="Helvetica"/>
                  </a:defRPr>
                </a:lvl1pPr>
              </a:lstStyle>
              <a:p>
                <a:pPr algn="ctr" fontAlgn="ctr">
                  <a:spcBef>
                    <a:spcPct val="0"/>
                  </a:spcBef>
                  <a:spcAft>
                    <a:spcPct val="0"/>
                  </a:spcAft>
                </a:pPr>
                <a:r>
                  <a:rPr lang="en-US" sz="1200" dirty="0">
                    <a:solidFill>
                      <a:schemeClr val="bg1"/>
                    </a:solidFill>
                    <a:latin typeface="Huawei Sans" panose="020C0503030203020204" pitchFamily="34" charset="0"/>
                  </a:rPr>
                  <a:t>Internet</a:t>
                </a:r>
              </a:p>
            </p:txBody>
          </p:sp>
        </p:grpSp>
        <p:grpSp>
          <p:nvGrpSpPr>
            <p:cNvPr id="660" name="组合 4"/>
            <p:cNvGrpSpPr/>
            <p:nvPr/>
          </p:nvGrpSpPr>
          <p:grpSpPr bwMode="gray">
            <a:xfrm>
              <a:off x="6483740" y="5787350"/>
              <a:ext cx="741012" cy="332489"/>
              <a:chOff x="5764257" y="5696786"/>
              <a:chExt cx="741012" cy="332489"/>
            </a:xfrm>
            <a:grpFill/>
          </p:grpSpPr>
          <p:sp>
            <p:nvSpPr>
              <p:cNvPr id="664" name="云形 663"/>
              <p:cNvSpPr/>
              <p:nvPr/>
            </p:nvSpPr>
            <p:spPr bwMode="gray">
              <a:xfrm>
                <a:off x="5764257" y="5696786"/>
                <a:ext cx="741012" cy="332489"/>
              </a:xfrm>
              <a:prstGeom prst="cloud">
                <a:avLst/>
              </a:prstGeom>
            </p:spPr>
            <p:style>
              <a:lnRef idx="1">
                <a:schemeClr val="accent1"/>
              </a:lnRef>
              <a:fillRef idx="3">
                <a:schemeClr val="accent1"/>
              </a:fillRef>
              <a:effectRef idx="2">
                <a:schemeClr val="accent1"/>
              </a:effectRef>
              <a:fontRef idx="minor">
                <a:schemeClr val="lt1"/>
              </a:fontRef>
            </p:style>
            <p:txBody>
              <a:bodyPr lIns="182741" tIns="91369" rIns="182741" bIns="91369" rtlCol="0" anchor="ctr"/>
              <a:lstStyle/>
              <a:p>
                <a:pPr algn="ctr" defTabSz="1218712" fontAlgn="ctr">
                  <a:lnSpc>
                    <a:spcPct val="150000"/>
                  </a:lnSpc>
                  <a:spcBef>
                    <a:spcPct val="0"/>
                  </a:spcBef>
                  <a:spcAft>
                    <a:spcPct val="0"/>
                  </a:spcAft>
                  <a:buClr>
                    <a:srgbClr val="CC9900"/>
                  </a:buClr>
                </a:pPr>
                <a:endParaRPr lang="en-US" altLang="zh-CN" sz="1799" dirty="0">
                  <a:solidFill>
                    <a:prstClr val="white">
                      <a:lumMod val="85000"/>
                    </a:prstClr>
                  </a:solidFill>
                  <a:latin typeface="Huawei Sans" panose="020C0503030203020204" pitchFamily="34" charset="0"/>
                  <a:cs typeface="Huawei Sans" panose="020C0503030203020204" pitchFamily="34" charset="0"/>
                  <a:sym typeface="Arial" pitchFamily="34" charset="0"/>
                </a:endParaRPr>
              </a:p>
            </p:txBody>
          </p:sp>
          <p:sp>
            <p:nvSpPr>
              <p:cNvPr id="665" name="Shape 423"/>
              <p:cNvSpPr/>
              <p:nvPr/>
            </p:nvSpPr>
            <p:spPr bwMode="gray">
              <a:xfrm>
                <a:off x="6050799" y="5805774"/>
                <a:ext cx="167929" cy="114513"/>
              </a:xfrm>
              <a:prstGeom prst="rect">
                <a:avLst/>
              </a:prstGeom>
              <a:ln>
                <a:noFill/>
              </a:ln>
              <a:extLst>
                <a:ext uri="{C572A759-6A51-4108-AA02-DFA0A04FC94B}">
                  <ma14:wrappingTextBoxFlag xmlns:p15="http://schemas.microsoft.com/office/powerpoint/2012/main" xmlns:a14="http://schemas.microsoft.com/office/drawing/2010/main" xmlns:p14="http://schemas.microsoft.com/office/powerpoint/2010/main" xmlns:ma14="http://schemas.microsoft.com/office/mac/drawingml/2011/main" xmlns="" val="1"/>
                </a:ext>
              </a:extLst>
            </p:spPr>
            <p:style>
              <a:lnRef idx="1">
                <a:schemeClr val="accent1"/>
              </a:lnRef>
              <a:fillRef idx="3">
                <a:schemeClr val="accent1"/>
              </a:fillRef>
              <a:effectRef idx="2">
                <a:schemeClr val="accent1"/>
              </a:effectRef>
              <a:fontRef idx="minor">
                <a:schemeClr val="lt1"/>
              </a:fontRef>
            </p:style>
            <p:txBody>
              <a:bodyPr wrap="none" lIns="0" tIns="0" rIns="0" bIns="0" anchor="ctr">
                <a:spAutoFit/>
              </a:bodyPr>
              <a:lstStyle>
                <a:lvl1pPr defTabSz="516747">
                  <a:defRPr sz="1600">
                    <a:solidFill>
                      <a:srgbClr val="FFFFFF"/>
                    </a:solidFill>
                    <a:latin typeface="Arial"/>
                    <a:ea typeface="+mn-ea"/>
                    <a:cs typeface="+mn-cs"/>
                    <a:sym typeface="Helvetica"/>
                  </a:defRPr>
                </a:lvl1pPr>
              </a:lstStyle>
              <a:p>
                <a:pPr algn="ctr" fontAlgn="ctr">
                  <a:spcBef>
                    <a:spcPct val="0"/>
                  </a:spcBef>
                  <a:spcAft>
                    <a:spcPct val="0"/>
                  </a:spcAft>
                </a:pPr>
                <a:r>
                  <a:rPr lang="en-US" sz="1200" dirty="0">
                    <a:solidFill>
                      <a:schemeClr val="bg1"/>
                    </a:solidFill>
                    <a:latin typeface="Huawei Sans" panose="020C0503030203020204" pitchFamily="34" charset="0"/>
                  </a:rPr>
                  <a:t>LTE</a:t>
                </a:r>
              </a:p>
            </p:txBody>
          </p:sp>
        </p:grpSp>
        <p:grpSp>
          <p:nvGrpSpPr>
            <p:cNvPr id="661" name="组合 3"/>
            <p:cNvGrpSpPr/>
            <p:nvPr/>
          </p:nvGrpSpPr>
          <p:grpSpPr bwMode="gray">
            <a:xfrm>
              <a:off x="5447254" y="5711464"/>
              <a:ext cx="686359" cy="333592"/>
              <a:chOff x="5601062" y="5128013"/>
              <a:chExt cx="686359" cy="333592"/>
            </a:xfrm>
            <a:grpFill/>
          </p:grpSpPr>
          <p:sp>
            <p:nvSpPr>
              <p:cNvPr id="662" name="云形 661"/>
              <p:cNvSpPr/>
              <p:nvPr/>
            </p:nvSpPr>
            <p:spPr bwMode="gray">
              <a:xfrm>
                <a:off x="5601062" y="5128013"/>
                <a:ext cx="686359" cy="333592"/>
              </a:xfrm>
              <a:prstGeom prst="cloud">
                <a:avLst/>
              </a:prstGeom>
            </p:spPr>
            <p:style>
              <a:lnRef idx="1">
                <a:schemeClr val="accent1"/>
              </a:lnRef>
              <a:fillRef idx="3">
                <a:schemeClr val="accent1"/>
              </a:fillRef>
              <a:effectRef idx="2">
                <a:schemeClr val="accent1"/>
              </a:effectRef>
              <a:fontRef idx="minor">
                <a:schemeClr val="lt1"/>
              </a:fontRef>
            </p:style>
            <p:txBody>
              <a:bodyPr lIns="182741" tIns="91369" rIns="182741" bIns="91369" rtlCol="0" anchor="ctr"/>
              <a:lstStyle/>
              <a:p>
                <a:pPr algn="ctr" defTabSz="1218712" fontAlgn="ctr">
                  <a:lnSpc>
                    <a:spcPct val="150000"/>
                  </a:lnSpc>
                  <a:spcBef>
                    <a:spcPct val="0"/>
                  </a:spcBef>
                  <a:spcAft>
                    <a:spcPct val="0"/>
                  </a:spcAft>
                  <a:buClr>
                    <a:srgbClr val="CC9900"/>
                  </a:buClr>
                </a:pPr>
                <a:endParaRPr lang="en-US" altLang="zh-CN" sz="1799" dirty="0">
                  <a:solidFill>
                    <a:prstClr val="white">
                      <a:lumMod val="85000"/>
                    </a:prstClr>
                  </a:solidFill>
                  <a:latin typeface="Huawei Sans" panose="020C0503030203020204" pitchFamily="34" charset="0"/>
                  <a:cs typeface="Huawei Sans" panose="020C0503030203020204" pitchFamily="34" charset="0"/>
                  <a:sym typeface="Arial" pitchFamily="34" charset="0"/>
                </a:endParaRPr>
              </a:p>
            </p:txBody>
          </p:sp>
          <p:sp>
            <p:nvSpPr>
              <p:cNvPr id="663" name="Shape 423"/>
              <p:cNvSpPr/>
              <p:nvPr/>
            </p:nvSpPr>
            <p:spPr bwMode="gray">
              <a:xfrm>
                <a:off x="5838224" y="5233343"/>
                <a:ext cx="262659" cy="114513"/>
              </a:xfrm>
              <a:prstGeom prst="rect">
                <a:avLst/>
              </a:prstGeom>
              <a:extLst>
                <a:ext uri="{C572A759-6A51-4108-AA02-DFA0A04FC94B}">
                  <ma14:wrappingTextBoxFlag xmlns:p15="http://schemas.microsoft.com/office/powerpoint/2012/main" xmlns:a14="http://schemas.microsoft.com/office/drawing/2010/main" xmlns:p14="http://schemas.microsoft.com/office/powerpoint/2010/main" xmlns:ma14="http://schemas.microsoft.com/office/mac/drawingml/2011/main" xmlns="" val="1"/>
                </a:ext>
              </a:extLst>
            </p:spPr>
            <p:style>
              <a:lnRef idx="1">
                <a:schemeClr val="accent1"/>
              </a:lnRef>
              <a:fillRef idx="3">
                <a:schemeClr val="accent1"/>
              </a:fillRef>
              <a:effectRef idx="2">
                <a:schemeClr val="accent1"/>
              </a:effectRef>
              <a:fontRef idx="minor">
                <a:schemeClr val="lt1"/>
              </a:fontRef>
            </p:style>
            <p:txBody>
              <a:bodyPr wrap="none" lIns="0" tIns="0" rIns="0" bIns="0" anchor="ctr">
                <a:spAutoFit/>
              </a:bodyPr>
              <a:lstStyle>
                <a:lvl1pPr defTabSz="516747">
                  <a:defRPr sz="1600">
                    <a:solidFill>
                      <a:srgbClr val="FFFFFF"/>
                    </a:solidFill>
                    <a:latin typeface="Arial"/>
                    <a:ea typeface="+mn-ea"/>
                    <a:cs typeface="+mn-cs"/>
                    <a:sym typeface="Helvetica"/>
                  </a:defRPr>
                </a:lvl1pPr>
              </a:lstStyle>
              <a:p>
                <a:pPr algn="ctr" fontAlgn="ctr">
                  <a:spcBef>
                    <a:spcPct val="0"/>
                  </a:spcBef>
                  <a:spcAft>
                    <a:spcPct val="0"/>
                  </a:spcAft>
                </a:pPr>
                <a:r>
                  <a:rPr lang="en-US" sz="1200" dirty="0">
                    <a:solidFill>
                      <a:schemeClr val="bg1"/>
                    </a:solidFill>
                    <a:latin typeface="Huawei Sans" panose="020C0503030203020204" pitchFamily="34" charset="0"/>
                  </a:rPr>
                  <a:t>MPLS</a:t>
                </a:r>
                <a:endParaRPr lang="en-US" sz="1200" dirty="0">
                  <a:solidFill>
                    <a:schemeClr val="bg1"/>
                  </a:solidFill>
                  <a:latin typeface="Huawei Sans" panose="020C0503030203020204" pitchFamily="34" charset="0"/>
                  <a:cs typeface="Huawei Sans" panose="020C0503030203020204" pitchFamily="34" charset="0"/>
                </a:endParaRPr>
              </a:p>
            </p:txBody>
          </p:sp>
        </p:grpSp>
      </p:grpSp>
      <p:sp>
        <p:nvSpPr>
          <p:cNvPr id="614" name="Shape 449"/>
          <p:cNvSpPr/>
          <p:nvPr/>
        </p:nvSpPr>
        <p:spPr bwMode="gray">
          <a:xfrm flipV="1">
            <a:off x="7771317" y="5953290"/>
            <a:ext cx="722980" cy="10014"/>
          </a:xfrm>
          <a:prstGeom prst="line">
            <a:avLst/>
          </a:prstGeom>
          <a:noFill/>
          <a:ln w="22225" cap="flat">
            <a:solidFill>
              <a:srgbClr val="00B0F0">
                <a:alpha val="60000"/>
              </a:srgbClr>
            </a:solidFill>
            <a:prstDash val="solid"/>
            <a:miter lim="800000"/>
          </a:ln>
          <a:effectLst/>
        </p:spPr>
        <p:txBody>
          <a:bodyPr wrap="square" lIns="68533" tIns="68533" rIns="68533" bIns="68533" numCol="1" anchor="t">
            <a:noAutofit/>
          </a:bodyPr>
          <a:lstStyle/>
          <a:p>
            <a:pPr defTabSz="1218712" fontAlgn="ctr">
              <a:spcBef>
                <a:spcPct val="0"/>
              </a:spcBef>
              <a:spcAft>
                <a:spcPct val="0"/>
              </a:spcAft>
            </a:pPr>
            <a:endParaRPr lang="en-US" sz="1599" dirty="0">
              <a:solidFill>
                <a:srgbClr val="000000"/>
              </a:solidFill>
              <a:latin typeface="Huawei Sans" panose="020C0503030203020204" pitchFamily="34" charset="0"/>
              <a:cs typeface="Huawei Sans" panose="020C0503030203020204" pitchFamily="34" charset="0"/>
            </a:endParaRPr>
          </a:p>
        </p:txBody>
      </p:sp>
      <p:sp>
        <p:nvSpPr>
          <p:cNvPr id="615" name="文本框 614"/>
          <p:cNvSpPr txBox="1"/>
          <p:nvPr/>
        </p:nvSpPr>
        <p:spPr bwMode="gray">
          <a:xfrm>
            <a:off x="8838939" y="5011963"/>
            <a:ext cx="631583" cy="138499"/>
          </a:xfrm>
          <a:prstGeom prst="rect">
            <a:avLst/>
          </a:prstGeom>
          <a:noFill/>
        </p:spPr>
        <p:txBody>
          <a:bodyPr wrap="none" lIns="0" tIns="0" rIns="0" bIns="0" rtlCol="0">
            <a:spAutoFit/>
          </a:bodyPr>
          <a:lstStyle/>
          <a:p>
            <a:pPr algn="ctr" defTabSz="1218712" fontAlgn="ctr">
              <a:spcBef>
                <a:spcPct val="0"/>
              </a:spcBef>
              <a:spcAft>
                <a:spcPct val="0"/>
              </a:spcAft>
            </a:pPr>
            <a:r>
              <a:rPr lang="en-US" sz="900" dirty="0">
                <a:solidFill>
                  <a:prstClr val="white"/>
                </a:solidFill>
                <a:latin typeface="Huawei Sans" panose="020C0503030203020204" pitchFamily="34" charset="0"/>
              </a:rPr>
              <a:t>Public cloud</a:t>
            </a:r>
            <a:endParaRPr lang="en-US" sz="900" dirty="0">
              <a:solidFill>
                <a:prstClr val="white"/>
              </a:solidFill>
              <a:latin typeface="Huawei Sans" panose="020C0503030203020204" pitchFamily="34" charset="0"/>
              <a:cs typeface="Huawei Sans" panose="020C0503030203020204" pitchFamily="34" charset="0"/>
            </a:endParaRPr>
          </a:p>
        </p:txBody>
      </p:sp>
      <p:sp>
        <p:nvSpPr>
          <p:cNvPr id="616" name="文本框 615"/>
          <p:cNvSpPr txBox="1"/>
          <p:nvPr/>
        </p:nvSpPr>
        <p:spPr bwMode="gray">
          <a:xfrm>
            <a:off x="9217287" y="5307535"/>
            <a:ext cx="535375" cy="276999"/>
          </a:xfrm>
          <a:prstGeom prst="rect">
            <a:avLst/>
          </a:prstGeom>
          <a:noFill/>
        </p:spPr>
        <p:txBody>
          <a:bodyPr wrap="square" lIns="0" tIns="0" rIns="0" bIns="0" rtlCol="0">
            <a:spAutoFit/>
          </a:bodyPr>
          <a:lstStyle/>
          <a:p>
            <a:pPr algn="ctr" defTabSz="1218712" fontAlgn="ctr">
              <a:spcBef>
                <a:spcPct val="0"/>
              </a:spcBef>
              <a:spcAft>
                <a:spcPct val="0"/>
              </a:spcAft>
            </a:pPr>
            <a:r>
              <a:rPr lang="en-US" sz="900" dirty="0">
                <a:solidFill>
                  <a:prstClr val="white"/>
                </a:solidFill>
                <a:latin typeface="Huawei Sans" panose="020C0503030203020204" pitchFamily="34" charset="0"/>
              </a:rPr>
              <a:t>HQ/</a:t>
            </a:r>
          </a:p>
          <a:p>
            <a:pPr algn="ctr" defTabSz="1218712" fontAlgn="ctr">
              <a:spcBef>
                <a:spcPct val="0"/>
              </a:spcBef>
              <a:spcAft>
                <a:spcPct val="0"/>
              </a:spcAft>
            </a:pPr>
            <a:r>
              <a:rPr lang="en-US" sz="900" dirty="0">
                <a:solidFill>
                  <a:prstClr val="white"/>
                </a:solidFill>
                <a:latin typeface="Huawei Sans" panose="020C0503030203020204" pitchFamily="34" charset="0"/>
              </a:rPr>
              <a:t>DC site</a:t>
            </a:r>
            <a:endParaRPr lang="en-US" sz="900" dirty="0">
              <a:solidFill>
                <a:prstClr val="white"/>
              </a:solidFill>
              <a:latin typeface="Huawei Sans" panose="020C0503030203020204" pitchFamily="34" charset="0"/>
              <a:cs typeface="Huawei Sans" panose="020C0503030203020204" pitchFamily="34" charset="0"/>
            </a:endParaRPr>
          </a:p>
        </p:txBody>
      </p:sp>
      <p:grpSp>
        <p:nvGrpSpPr>
          <p:cNvPr id="617" name="组合 285"/>
          <p:cNvGrpSpPr/>
          <p:nvPr/>
        </p:nvGrpSpPr>
        <p:grpSpPr bwMode="gray">
          <a:xfrm>
            <a:off x="8992570" y="5748369"/>
            <a:ext cx="324985" cy="318233"/>
            <a:chOff x="12326938" y="3265488"/>
            <a:chExt cx="1146175" cy="1122363"/>
          </a:xfrm>
          <a:solidFill>
            <a:srgbClr val="002060">
              <a:alpha val="49000"/>
            </a:srgbClr>
          </a:solidFill>
          <a:scene3d>
            <a:camera prst="orthographicFront">
              <a:rot lat="1800000" lon="0" rev="0"/>
            </a:camera>
            <a:lightRig rig="threePt" dir="t"/>
          </a:scene3d>
        </p:grpSpPr>
        <p:sp>
          <p:nvSpPr>
            <p:cNvPr id="654" name="Freeform 67"/>
            <p:cNvSpPr/>
            <p:nvPr/>
          </p:nvSpPr>
          <p:spPr bwMode="gray">
            <a:xfrm>
              <a:off x="13228638" y="3870325"/>
              <a:ext cx="244475" cy="268288"/>
            </a:xfrm>
            <a:custGeom>
              <a:avLst/>
              <a:gdLst/>
              <a:ahLst/>
              <a:cxnLst>
                <a:cxn ang="0">
                  <a:pos x="220" y="89"/>
                </a:cxn>
                <a:cxn ang="0">
                  <a:pos x="177" y="53"/>
                </a:cxn>
                <a:cxn ang="0">
                  <a:pos x="129" y="27"/>
                </a:cxn>
                <a:cxn ang="0">
                  <a:pos x="75" y="8"/>
                </a:cxn>
                <a:cxn ang="0">
                  <a:pos x="19" y="0"/>
                </a:cxn>
                <a:cxn ang="0">
                  <a:pos x="12" y="1"/>
                </a:cxn>
                <a:cxn ang="0">
                  <a:pos x="4" y="10"/>
                </a:cxn>
                <a:cxn ang="0">
                  <a:pos x="0" y="57"/>
                </a:cxn>
                <a:cxn ang="0">
                  <a:pos x="0" y="64"/>
                </a:cxn>
                <a:cxn ang="0">
                  <a:pos x="4" y="69"/>
                </a:cxn>
                <a:cxn ang="0">
                  <a:pos x="16" y="74"/>
                </a:cxn>
                <a:cxn ang="0">
                  <a:pos x="36" y="75"/>
                </a:cxn>
                <a:cxn ang="0">
                  <a:pos x="78" y="84"/>
                </a:cxn>
                <a:cxn ang="0">
                  <a:pos x="117" y="102"/>
                </a:cxn>
                <a:cxn ang="0">
                  <a:pos x="152" y="126"/>
                </a:cxn>
                <a:cxn ang="0">
                  <a:pos x="169" y="141"/>
                </a:cxn>
                <a:cxn ang="0">
                  <a:pos x="177" y="151"/>
                </a:cxn>
                <a:cxn ang="0">
                  <a:pos x="204" y="188"/>
                </a:cxn>
                <a:cxn ang="0">
                  <a:pos x="225" y="229"/>
                </a:cxn>
                <a:cxn ang="0">
                  <a:pos x="235" y="273"/>
                </a:cxn>
                <a:cxn ang="0">
                  <a:pos x="237" y="318"/>
                </a:cxn>
                <a:cxn ang="0">
                  <a:pos x="237" y="325"/>
                </a:cxn>
                <a:cxn ang="0">
                  <a:pos x="242" y="332"/>
                </a:cxn>
                <a:cxn ang="0">
                  <a:pos x="252" y="335"/>
                </a:cxn>
                <a:cxn ang="0">
                  <a:pos x="292" y="339"/>
                </a:cxn>
                <a:cxn ang="0">
                  <a:pos x="304" y="335"/>
                </a:cxn>
                <a:cxn ang="0">
                  <a:pos x="307" y="330"/>
                </a:cxn>
                <a:cxn ang="0">
                  <a:pos x="309" y="323"/>
                </a:cxn>
                <a:cxn ang="0">
                  <a:pos x="307" y="263"/>
                </a:cxn>
                <a:cxn ang="0">
                  <a:pos x="292" y="205"/>
                </a:cxn>
                <a:cxn ang="0">
                  <a:pos x="269" y="151"/>
                </a:cxn>
                <a:cxn ang="0">
                  <a:pos x="233" y="102"/>
                </a:cxn>
                <a:cxn ang="0">
                  <a:pos x="220" y="89"/>
                </a:cxn>
              </a:cxnLst>
              <a:rect l="0" t="0" r="r" b="b"/>
              <a:pathLst>
                <a:path w="309" h="339">
                  <a:moveTo>
                    <a:pt x="220" y="89"/>
                  </a:moveTo>
                  <a:lnTo>
                    <a:pt x="220" y="89"/>
                  </a:lnTo>
                  <a:lnTo>
                    <a:pt x="199" y="70"/>
                  </a:lnTo>
                  <a:lnTo>
                    <a:pt x="177" y="53"/>
                  </a:lnTo>
                  <a:lnTo>
                    <a:pt x="152" y="38"/>
                  </a:lnTo>
                  <a:lnTo>
                    <a:pt x="129" y="27"/>
                  </a:lnTo>
                  <a:lnTo>
                    <a:pt x="102" y="16"/>
                  </a:lnTo>
                  <a:lnTo>
                    <a:pt x="75" y="8"/>
                  </a:lnTo>
                  <a:lnTo>
                    <a:pt x="48" y="3"/>
                  </a:lnTo>
                  <a:lnTo>
                    <a:pt x="19" y="0"/>
                  </a:lnTo>
                  <a:lnTo>
                    <a:pt x="19" y="0"/>
                  </a:lnTo>
                  <a:lnTo>
                    <a:pt x="12" y="1"/>
                  </a:lnTo>
                  <a:lnTo>
                    <a:pt x="7" y="5"/>
                  </a:lnTo>
                  <a:lnTo>
                    <a:pt x="4" y="10"/>
                  </a:lnTo>
                  <a:lnTo>
                    <a:pt x="2" y="15"/>
                  </a:lnTo>
                  <a:lnTo>
                    <a:pt x="0" y="57"/>
                  </a:lnTo>
                  <a:lnTo>
                    <a:pt x="0" y="57"/>
                  </a:lnTo>
                  <a:lnTo>
                    <a:pt x="0" y="64"/>
                  </a:lnTo>
                  <a:lnTo>
                    <a:pt x="4" y="69"/>
                  </a:lnTo>
                  <a:lnTo>
                    <a:pt x="4" y="69"/>
                  </a:lnTo>
                  <a:lnTo>
                    <a:pt x="9" y="72"/>
                  </a:lnTo>
                  <a:lnTo>
                    <a:pt x="16" y="74"/>
                  </a:lnTo>
                  <a:lnTo>
                    <a:pt x="16" y="74"/>
                  </a:lnTo>
                  <a:lnTo>
                    <a:pt x="36" y="75"/>
                  </a:lnTo>
                  <a:lnTo>
                    <a:pt x="58" y="79"/>
                  </a:lnTo>
                  <a:lnTo>
                    <a:pt x="78" y="84"/>
                  </a:lnTo>
                  <a:lnTo>
                    <a:pt x="98" y="92"/>
                  </a:lnTo>
                  <a:lnTo>
                    <a:pt x="117" y="102"/>
                  </a:lnTo>
                  <a:lnTo>
                    <a:pt x="135" y="113"/>
                  </a:lnTo>
                  <a:lnTo>
                    <a:pt x="152" y="126"/>
                  </a:lnTo>
                  <a:lnTo>
                    <a:pt x="169" y="141"/>
                  </a:lnTo>
                  <a:lnTo>
                    <a:pt x="169" y="141"/>
                  </a:lnTo>
                  <a:lnTo>
                    <a:pt x="177" y="151"/>
                  </a:lnTo>
                  <a:lnTo>
                    <a:pt x="177" y="151"/>
                  </a:lnTo>
                  <a:lnTo>
                    <a:pt x="193" y="168"/>
                  </a:lnTo>
                  <a:lnTo>
                    <a:pt x="204" y="188"/>
                  </a:lnTo>
                  <a:lnTo>
                    <a:pt x="216" y="209"/>
                  </a:lnTo>
                  <a:lnTo>
                    <a:pt x="225" y="229"/>
                  </a:lnTo>
                  <a:lnTo>
                    <a:pt x="230" y="251"/>
                  </a:lnTo>
                  <a:lnTo>
                    <a:pt x="235" y="273"/>
                  </a:lnTo>
                  <a:lnTo>
                    <a:pt x="237" y="296"/>
                  </a:lnTo>
                  <a:lnTo>
                    <a:pt x="237" y="318"/>
                  </a:lnTo>
                  <a:lnTo>
                    <a:pt x="237" y="318"/>
                  </a:lnTo>
                  <a:lnTo>
                    <a:pt x="237" y="325"/>
                  </a:lnTo>
                  <a:lnTo>
                    <a:pt x="242" y="332"/>
                  </a:lnTo>
                  <a:lnTo>
                    <a:pt x="242" y="332"/>
                  </a:lnTo>
                  <a:lnTo>
                    <a:pt x="245" y="334"/>
                  </a:lnTo>
                  <a:lnTo>
                    <a:pt x="252" y="335"/>
                  </a:lnTo>
                  <a:lnTo>
                    <a:pt x="292" y="339"/>
                  </a:lnTo>
                  <a:lnTo>
                    <a:pt x="292" y="339"/>
                  </a:lnTo>
                  <a:lnTo>
                    <a:pt x="299" y="339"/>
                  </a:lnTo>
                  <a:lnTo>
                    <a:pt x="304" y="335"/>
                  </a:lnTo>
                  <a:lnTo>
                    <a:pt x="304" y="335"/>
                  </a:lnTo>
                  <a:lnTo>
                    <a:pt x="307" y="330"/>
                  </a:lnTo>
                  <a:lnTo>
                    <a:pt x="309" y="323"/>
                  </a:lnTo>
                  <a:lnTo>
                    <a:pt x="309" y="323"/>
                  </a:lnTo>
                  <a:lnTo>
                    <a:pt x="309" y="293"/>
                  </a:lnTo>
                  <a:lnTo>
                    <a:pt x="307" y="263"/>
                  </a:lnTo>
                  <a:lnTo>
                    <a:pt x="301" y="234"/>
                  </a:lnTo>
                  <a:lnTo>
                    <a:pt x="292" y="205"/>
                  </a:lnTo>
                  <a:lnTo>
                    <a:pt x="282" y="178"/>
                  </a:lnTo>
                  <a:lnTo>
                    <a:pt x="269" y="151"/>
                  </a:lnTo>
                  <a:lnTo>
                    <a:pt x="252" y="126"/>
                  </a:lnTo>
                  <a:lnTo>
                    <a:pt x="233" y="102"/>
                  </a:lnTo>
                  <a:lnTo>
                    <a:pt x="233" y="102"/>
                  </a:lnTo>
                  <a:lnTo>
                    <a:pt x="220" y="89"/>
                  </a:lnTo>
                  <a:lnTo>
                    <a:pt x="220" y="89"/>
                  </a:lnTo>
                  <a:close/>
                </a:path>
              </a:pathLst>
            </a:cu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lIns="182741" tIns="91369" rIns="182741" bIns="91369" rtlCol="0" anchor="ctr"/>
            <a:lstStyle/>
            <a:p>
              <a:pPr algn="ctr" defTabSz="1218712" fontAlgn="ctr">
                <a:lnSpc>
                  <a:spcPct val="150000"/>
                </a:lnSpc>
                <a:spcBef>
                  <a:spcPct val="0"/>
                </a:spcBef>
                <a:spcAft>
                  <a:spcPct val="0"/>
                </a:spcAft>
                <a:buClr>
                  <a:srgbClr val="CC9900"/>
                </a:buClr>
              </a:pPr>
              <a:endParaRPr lang="en-US" altLang="zh-CN" sz="1000" dirty="0">
                <a:solidFill>
                  <a:prstClr val="white"/>
                </a:solidFill>
                <a:latin typeface="Huawei Sans" panose="020C0503030203020204" pitchFamily="34" charset="0"/>
                <a:cs typeface="Huawei Sans" panose="020C0503030203020204" pitchFamily="34" charset="0"/>
              </a:endParaRPr>
            </a:p>
          </p:txBody>
        </p:sp>
        <p:sp>
          <p:nvSpPr>
            <p:cNvPr id="655" name="Freeform 68"/>
            <p:cNvSpPr/>
            <p:nvPr/>
          </p:nvSpPr>
          <p:spPr bwMode="gray">
            <a:xfrm>
              <a:off x="13231812" y="3970338"/>
              <a:ext cx="142875" cy="152400"/>
            </a:xfrm>
            <a:custGeom>
              <a:avLst/>
              <a:gdLst/>
              <a:ahLst/>
              <a:cxnLst>
                <a:cxn ang="0">
                  <a:pos x="130" y="49"/>
                </a:cxn>
                <a:cxn ang="0">
                  <a:pos x="130" y="49"/>
                </a:cxn>
                <a:cxn ang="0">
                  <a:pos x="118" y="39"/>
                </a:cxn>
                <a:cxn ang="0">
                  <a:pos x="107" y="29"/>
                </a:cxn>
                <a:cxn ang="0">
                  <a:pos x="93" y="22"/>
                </a:cxn>
                <a:cxn ang="0">
                  <a:pos x="78" y="14"/>
                </a:cxn>
                <a:cxn ang="0">
                  <a:pos x="65" y="8"/>
                </a:cxn>
                <a:cxn ang="0">
                  <a:pos x="49" y="5"/>
                </a:cxn>
                <a:cxn ang="0">
                  <a:pos x="34" y="2"/>
                </a:cxn>
                <a:cxn ang="0">
                  <a:pos x="17" y="0"/>
                </a:cxn>
                <a:cxn ang="0">
                  <a:pos x="17" y="0"/>
                </a:cxn>
                <a:cxn ang="0">
                  <a:pos x="12" y="2"/>
                </a:cxn>
                <a:cxn ang="0">
                  <a:pos x="7" y="5"/>
                </a:cxn>
                <a:cxn ang="0">
                  <a:pos x="4" y="8"/>
                </a:cxn>
                <a:cxn ang="0">
                  <a:pos x="2" y="15"/>
                </a:cxn>
                <a:cxn ang="0">
                  <a:pos x="0" y="57"/>
                </a:cxn>
                <a:cxn ang="0">
                  <a:pos x="0" y="57"/>
                </a:cxn>
                <a:cxn ang="0">
                  <a:pos x="0" y="62"/>
                </a:cxn>
                <a:cxn ang="0">
                  <a:pos x="4" y="68"/>
                </a:cxn>
                <a:cxn ang="0">
                  <a:pos x="4" y="68"/>
                </a:cxn>
                <a:cxn ang="0">
                  <a:pos x="9" y="71"/>
                </a:cxn>
                <a:cxn ang="0">
                  <a:pos x="16" y="73"/>
                </a:cxn>
                <a:cxn ang="0">
                  <a:pos x="16" y="73"/>
                </a:cxn>
                <a:cxn ang="0">
                  <a:pos x="32" y="76"/>
                </a:cxn>
                <a:cxn ang="0">
                  <a:pos x="49" y="81"/>
                </a:cxn>
                <a:cxn ang="0">
                  <a:pos x="65" y="89"/>
                </a:cxn>
                <a:cxn ang="0">
                  <a:pos x="78" y="101"/>
                </a:cxn>
                <a:cxn ang="0">
                  <a:pos x="78" y="101"/>
                </a:cxn>
                <a:cxn ang="0">
                  <a:pos x="83" y="105"/>
                </a:cxn>
                <a:cxn ang="0">
                  <a:pos x="83" y="105"/>
                </a:cxn>
                <a:cxn ang="0">
                  <a:pos x="93" y="120"/>
                </a:cxn>
                <a:cxn ang="0">
                  <a:pos x="102" y="137"/>
                </a:cxn>
                <a:cxn ang="0">
                  <a:pos x="107" y="155"/>
                </a:cxn>
                <a:cxn ang="0">
                  <a:pos x="107" y="174"/>
                </a:cxn>
                <a:cxn ang="0">
                  <a:pos x="107" y="174"/>
                </a:cxn>
                <a:cxn ang="0">
                  <a:pos x="108" y="181"/>
                </a:cxn>
                <a:cxn ang="0">
                  <a:pos x="112" y="186"/>
                </a:cxn>
                <a:cxn ang="0">
                  <a:pos x="112" y="186"/>
                </a:cxn>
                <a:cxn ang="0">
                  <a:pos x="117" y="189"/>
                </a:cxn>
                <a:cxn ang="0">
                  <a:pos x="122" y="191"/>
                </a:cxn>
                <a:cxn ang="0">
                  <a:pos x="162" y="192"/>
                </a:cxn>
                <a:cxn ang="0">
                  <a:pos x="162" y="192"/>
                </a:cxn>
                <a:cxn ang="0">
                  <a:pos x="169" y="192"/>
                </a:cxn>
                <a:cxn ang="0">
                  <a:pos x="174" y="189"/>
                </a:cxn>
                <a:cxn ang="0">
                  <a:pos x="174" y="189"/>
                </a:cxn>
                <a:cxn ang="0">
                  <a:pos x="178" y="184"/>
                </a:cxn>
                <a:cxn ang="0">
                  <a:pos x="179" y="179"/>
                </a:cxn>
                <a:cxn ang="0">
                  <a:pos x="179" y="179"/>
                </a:cxn>
                <a:cxn ang="0">
                  <a:pos x="179" y="162"/>
                </a:cxn>
                <a:cxn ang="0">
                  <a:pos x="178" y="145"/>
                </a:cxn>
                <a:cxn ang="0">
                  <a:pos x="176" y="130"/>
                </a:cxn>
                <a:cxn ang="0">
                  <a:pos x="171" y="113"/>
                </a:cxn>
                <a:cxn ang="0">
                  <a:pos x="164" y="98"/>
                </a:cxn>
                <a:cxn ang="0">
                  <a:pos x="157" y="84"/>
                </a:cxn>
                <a:cxn ang="0">
                  <a:pos x="147" y="69"/>
                </a:cxn>
                <a:cxn ang="0">
                  <a:pos x="137" y="57"/>
                </a:cxn>
                <a:cxn ang="0">
                  <a:pos x="137" y="57"/>
                </a:cxn>
                <a:cxn ang="0">
                  <a:pos x="130" y="49"/>
                </a:cxn>
                <a:cxn ang="0">
                  <a:pos x="130" y="49"/>
                </a:cxn>
              </a:cxnLst>
              <a:rect l="0" t="0" r="r" b="b"/>
              <a:pathLst>
                <a:path w="179" h="192">
                  <a:moveTo>
                    <a:pt x="130" y="49"/>
                  </a:moveTo>
                  <a:lnTo>
                    <a:pt x="130" y="49"/>
                  </a:lnTo>
                  <a:lnTo>
                    <a:pt x="118" y="39"/>
                  </a:lnTo>
                  <a:lnTo>
                    <a:pt x="107" y="29"/>
                  </a:lnTo>
                  <a:lnTo>
                    <a:pt x="93" y="22"/>
                  </a:lnTo>
                  <a:lnTo>
                    <a:pt x="78" y="14"/>
                  </a:lnTo>
                  <a:lnTo>
                    <a:pt x="65" y="8"/>
                  </a:lnTo>
                  <a:lnTo>
                    <a:pt x="49" y="5"/>
                  </a:lnTo>
                  <a:lnTo>
                    <a:pt x="34" y="2"/>
                  </a:lnTo>
                  <a:lnTo>
                    <a:pt x="17" y="0"/>
                  </a:lnTo>
                  <a:lnTo>
                    <a:pt x="17" y="0"/>
                  </a:lnTo>
                  <a:lnTo>
                    <a:pt x="12" y="2"/>
                  </a:lnTo>
                  <a:lnTo>
                    <a:pt x="7" y="5"/>
                  </a:lnTo>
                  <a:lnTo>
                    <a:pt x="4" y="8"/>
                  </a:lnTo>
                  <a:lnTo>
                    <a:pt x="2" y="15"/>
                  </a:lnTo>
                  <a:lnTo>
                    <a:pt x="0" y="57"/>
                  </a:lnTo>
                  <a:lnTo>
                    <a:pt x="0" y="57"/>
                  </a:lnTo>
                  <a:lnTo>
                    <a:pt x="0" y="62"/>
                  </a:lnTo>
                  <a:lnTo>
                    <a:pt x="4" y="68"/>
                  </a:lnTo>
                  <a:lnTo>
                    <a:pt x="4" y="68"/>
                  </a:lnTo>
                  <a:lnTo>
                    <a:pt x="9" y="71"/>
                  </a:lnTo>
                  <a:lnTo>
                    <a:pt x="16" y="73"/>
                  </a:lnTo>
                  <a:lnTo>
                    <a:pt x="16" y="73"/>
                  </a:lnTo>
                  <a:lnTo>
                    <a:pt x="32" y="76"/>
                  </a:lnTo>
                  <a:lnTo>
                    <a:pt x="49" y="81"/>
                  </a:lnTo>
                  <a:lnTo>
                    <a:pt x="65" y="89"/>
                  </a:lnTo>
                  <a:lnTo>
                    <a:pt x="78" y="101"/>
                  </a:lnTo>
                  <a:lnTo>
                    <a:pt x="78" y="101"/>
                  </a:lnTo>
                  <a:lnTo>
                    <a:pt x="83" y="105"/>
                  </a:lnTo>
                  <a:lnTo>
                    <a:pt x="83" y="105"/>
                  </a:lnTo>
                  <a:lnTo>
                    <a:pt x="93" y="120"/>
                  </a:lnTo>
                  <a:lnTo>
                    <a:pt x="102" y="137"/>
                  </a:lnTo>
                  <a:lnTo>
                    <a:pt x="107" y="155"/>
                  </a:lnTo>
                  <a:lnTo>
                    <a:pt x="107" y="174"/>
                  </a:lnTo>
                  <a:lnTo>
                    <a:pt x="107" y="174"/>
                  </a:lnTo>
                  <a:lnTo>
                    <a:pt x="108" y="181"/>
                  </a:lnTo>
                  <a:lnTo>
                    <a:pt x="112" y="186"/>
                  </a:lnTo>
                  <a:lnTo>
                    <a:pt x="112" y="186"/>
                  </a:lnTo>
                  <a:lnTo>
                    <a:pt x="117" y="189"/>
                  </a:lnTo>
                  <a:lnTo>
                    <a:pt x="122" y="191"/>
                  </a:lnTo>
                  <a:lnTo>
                    <a:pt x="162" y="192"/>
                  </a:lnTo>
                  <a:lnTo>
                    <a:pt x="162" y="192"/>
                  </a:lnTo>
                  <a:lnTo>
                    <a:pt x="169" y="192"/>
                  </a:lnTo>
                  <a:lnTo>
                    <a:pt x="174" y="189"/>
                  </a:lnTo>
                  <a:lnTo>
                    <a:pt x="174" y="189"/>
                  </a:lnTo>
                  <a:lnTo>
                    <a:pt x="178" y="184"/>
                  </a:lnTo>
                  <a:lnTo>
                    <a:pt x="179" y="179"/>
                  </a:lnTo>
                  <a:lnTo>
                    <a:pt x="179" y="179"/>
                  </a:lnTo>
                  <a:lnTo>
                    <a:pt x="179" y="162"/>
                  </a:lnTo>
                  <a:lnTo>
                    <a:pt x="178" y="145"/>
                  </a:lnTo>
                  <a:lnTo>
                    <a:pt x="176" y="130"/>
                  </a:lnTo>
                  <a:lnTo>
                    <a:pt x="171" y="113"/>
                  </a:lnTo>
                  <a:lnTo>
                    <a:pt x="164" y="98"/>
                  </a:lnTo>
                  <a:lnTo>
                    <a:pt x="157" y="84"/>
                  </a:lnTo>
                  <a:lnTo>
                    <a:pt x="147" y="69"/>
                  </a:lnTo>
                  <a:lnTo>
                    <a:pt x="137" y="57"/>
                  </a:lnTo>
                  <a:lnTo>
                    <a:pt x="137" y="57"/>
                  </a:lnTo>
                  <a:lnTo>
                    <a:pt x="130" y="49"/>
                  </a:lnTo>
                  <a:lnTo>
                    <a:pt x="130" y="49"/>
                  </a:lnTo>
                  <a:close/>
                </a:path>
              </a:pathLst>
            </a:cu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lIns="182741" tIns="91369" rIns="182741" bIns="91369" rtlCol="0" anchor="ctr"/>
            <a:lstStyle/>
            <a:p>
              <a:pPr algn="ctr" defTabSz="1218712" fontAlgn="ctr">
                <a:lnSpc>
                  <a:spcPct val="150000"/>
                </a:lnSpc>
                <a:spcBef>
                  <a:spcPct val="0"/>
                </a:spcBef>
                <a:spcAft>
                  <a:spcPct val="0"/>
                </a:spcAft>
                <a:buClr>
                  <a:srgbClr val="CC9900"/>
                </a:buClr>
              </a:pPr>
              <a:endParaRPr lang="en-US" altLang="zh-CN" sz="1000" dirty="0">
                <a:solidFill>
                  <a:prstClr val="white"/>
                </a:solidFill>
                <a:latin typeface="Huawei Sans" panose="020C0503030203020204" pitchFamily="34" charset="0"/>
                <a:cs typeface="Huawei Sans" panose="020C0503030203020204" pitchFamily="34" charset="0"/>
              </a:endParaRPr>
            </a:p>
          </p:txBody>
        </p:sp>
        <p:sp>
          <p:nvSpPr>
            <p:cNvPr id="656" name="Freeform 69"/>
            <p:cNvSpPr/>
            <p:nvPr/>
          </p:nvSpPr>
          <p:spPr bwMode="gray">
            <a:xfrm>
              <a:off x="12326938" y="3529013"/>
              <a:ext cx="246063" cy="268288"/>
            </a:xfrm>
            <a:custGeom>
              <a:avLst/>
              <a:gdLst/>
              <a:ahLst/>
              <a:cxnLst>
                <a:cxn ang="0">
                  <a:pos x="132" y="150"/>
                </a:cxn>
                <a:cxn ang="0">
                  <a:pos x="142" y="140"/>
                </a:cxn>
                <a:cxn ang="0">
                  <a:pos x="174" y="113"/>
                </a:cxn>
                <a:cxn ang="0">
                  <a:pos x="213" y="93"/>
                </a:cxn>
                <a:cxn ang="0">
                  <a:pos x="253" y="80"/>
                </a:cxn>
                <a:cxn ang="0">
                  <a:pos x="295" y="73"/>
                </a:cxn>
                <a:cxn ang="0">
                  <a:pos x="300" y="71"/>
                </a:cxn>
                <a:cxn ang="0">
                  <a:pos x="305" y="68"/>
                </a:cxn>
                <a:cxn ang="0">
                  <a:pos x="311" y="56"/>
                </a:cxn>
                <a:cxn ang="0">
                  <a:pos x="309" y="16"/>
                </a:cxn>
                <a:cxn ang="0">
                  <a:pos x="304" y="5"/>
                </a:cxn>
                <a:cxn ang="0">
                  <a:pos x="292" y="0"/>
                </a:cxn>
                <a:cxn ang="0">
                  <a:pos x="263" y="4"/>
                </a:cxn>
                <a:cxn ang="0">
                  <a:pos x="208" y="16"/>
                </a:cxn>
                <a:cxn ang="0">
                  <a:pos x="157" y="39"/>
                </a:cxn>
                <a:cxn ang="0">
                  <a:pos x="111" y="69"/>
                </a:cxn>
                <a:cxn ang="0">
                  <a:pos x="90" y="90"/>
                </a:cxn>
                <a:cxn ang="0">
                  <a:pos x="78" y="103"/>
                </a:cxn>
                <a:cxn ang="0">
                  <a:pos x="42" y="152"/>
                </a:cxn>
                <a:cxn ang="0">
                  <a:pos x="17" y="206"/>
                </a:cxn>
                <a:cxn ang="0">
                  <a:pos x="4" y="263"/>
                </a:cxn>
                <a:cxn ang="0">
                  <a:pos x="2" y="324"/>
                </a:cxn>
                <a:cxn ang="0">
                  <a:pos x="4" y="329"/>
                </a:cxn>
                <a:cxn ang="0">
                  <a:pos x="7" y="334"/>
                </a:cxn>
                <a:cxn ang="0">
                  <a:pos x="19" y="339"/>
                </a:cxn>
                <a:cxn ang="0">
                  <a:pos x="59" y="336"/>
                </a:cxn>
                <a:cxn ang="0">
                  <a:pos x="69" y="331"/>
                </a:cxn>
                <a:cxn ang="0">
                  <a:pos x="73" y="326"/>
                </a:cxn>
                <a:cxn ang="0">
                  <a:pos x="74" y="319"/>
                </a:cxn>
                <a:cxn ang="0">
                  <a:pos x="76" y="274"/>
                </a:cxn>
                <a:cxn ang="0">
                  <a:pos x="86" y="230"/>
                </a:cxn>
                <a:cxn ang="0">
                  <a:pos x="105" y="188"/>
                </a:cxn>
                <a:cxn ang="0">
                  <a:pos x="132" y="150"/>
                </a:cxn>
              </a:cxnLst>
              <a:rect l="0" t="0" r="r" b="b"/>
              <a:pathLst>
                <a:path w="311" h="339">
                  <a:moveTo>
                    <a:pt x="132" y="150"/>
                  </a:moveTo>
                  <a:lnTo>
                    <a:pt x="132" y="150"/>
                  </a:lnTo>
                  <a:lnTo>
                    <a:pt x="142" y="140"/>
                  </a:lnTo>
                  <a:lnTo>
                    <a:pt x="142" y="140"/>
                  </a:lnTo>
                  <a:lnTo>
                    <a:pt x="157" y="127"/>
                  </a:lnTo>
                  <a:lnTo>
                    <a:pt x="174" y="113"/>
                  </a:lnTo>
                  <a:lnTo>
                    <a:pt x="192" y="102"/>
                  </a:lnTo>
                  <a:lnTo>
                    <a:pt x="213" y="93"/>
                  </a:lnTo>
                  <a:lnTo>
                    <a:pt x="231" y="85"/>
                  </a:lnTo>
                  <a:lnTo>
                    <a:pt x="253" y="80"/>
                  </a:lnTo>
                  <a:lnTo>
                    <a:pt x="273" y="75"/>
                  </a:lnTo>
                  <a:lnTo>
                    <a:pt x="295" y="73"/>
                  </a:lnTo>
                  <a:lnTo>
                    <a:pt x="295" y="73"/>
                  </a:lnTo>
                  <a:lnTo>
                    <a:pt x="300" y="71"/>
                  </a:lnTo>
                  <a:lnTo>
                    <a:pt x="305" y="68"/>
                  </a:lnTo>
                  <a:lnTo>
                    <a:pt x="305" y="68"/>
                  </a:lnTo>
                  <a:lnTo>
                    <a:pt x="309" y="63"/>
                  </a:lnTo>
                  <a:lnTo>
                    <a:pt x="311" y="56"/>
                  </a:lnTo>
                  <a:lnTo>
                    <a:pt x="309" y="16"/>
                  </a:lnTo>
                  <a:lnTo>
                    <a:pt x="309" y="16"/>
                  </a:lnTo>
                  <a:lnTo>
                    <a:pt x="307" y="9"/>
                  </a:lnTo>
                  <a:lnTo>
                    <a:pt x="304" y="5"/>
                  </a:lnTo>
                  <a:lnTo>
                    <a:pt x="299" y="2"/>
                  </a:lnTo>
                  <a:lnTo>
                    <a:pt x="292" y="0"/>
                  </a:lnTo>
                  <a:lnTo>
                    <a:pt x="292" y="0"/>
                  </a:lnTo>
                  <a:lnTo>
                    <a:pt x="263" y="4"/>
                  </a:lnTo>
                  <a:lnTo>
                    <a:pt x="236" y="9"/>
                  </a:lnTo>
                  <a:lnTo>
                    <a:pt x="208" y="16"/>
                  </a:lnTo>
                  <a:lnTo>
                    <a:pt x="182" y="26"/>
                  </a:lnTo>
                  <a:lnTo>
                    <a:pt x="157" y="39"/>
                  </a:lnTo>
                  <a:lnTo>
                    <a:pt x="133" y="53"/>
                  </a:lnTo>
                  <a:lnTo>
                    <a:pt x="111" y="69"/>
                  </a:lnTo>
                  <a:lnTo>
                    <a:pt x="90" y="90"/>
                  </a:lnTo>
                  <a:lnTo>
                    <a:pt x="90" y="90"/>
                  </a:lnTo>
                  <a:lnTo>
                    <a:pt x="78" y="103"/>
                  </a:lnTo>
                  <a:lnTo>
                    <a:pt x="78" y="103"/>
                  </a:lnTo>
                  <a:lnTo>
                    <a:pt x="59" y="127"/>
                  </a:lnTo>
                  <a:lnTo>
                    <a:pt x="42" y="152"/>
                  </a:lnTo>
                  <a:lnTo>
                    <a:pt x="29" y="177"/>
                  </a:lnTo>
                  <a:lnTo>
                    <a:pt x="17" y="206"/>
                  </a:lnTo>
                  <a:lnTo>
                    <a:pt x="9" y="235"/>
                  </a:lnTo>
                  <a:lnTo>
                    <a:pt x="4" y="263"/>
                  </a:lnTo>
                  <a:lnTo>
                    <a:pt x="0" y="294"/>
                  </a:lnTo>
                  <a:lnTo>
                    <a:pt x="2" y="324"/>
                  </a:lnTo>
                  <a:lnTo>
                    <a:pt x="2" y="324"/>
                  </a:lnTo>
                  <a:lnTo>
                    <a:pt x="4" y="329"/>
                  </a:lnTo>
                  <a:lnTo>
                    <a:pt x="7" y="334"/>
                  </a:lnTo>
                  <a:lnTo>
                    <a:pt x="7" y="334"/>
                  </a:lnTo>
                  <a:lnTo>
                    <a:pt x="12" y="338"/>
                  </a:lnTo>
                  <a:lnTo>
                    <a:pt x="19" y="339"/>
                  </a:lnTo>
                  <a:lnTo>
                    <a:pt x="59" y="336"/>
                  </a:lnTo>
                  <a:lnTo>
                    <a:pt x="59" y="336"/>
                  </a:lnTo>
                  <a:lnTo>
                    <a:pt x="64" y="334"/>
                  </a:lnTo>
                  <a:lnTo>
                    <a:pt x="69" y="331"/>
                  </a:lnTo>
                  <a:lnTo>
                    <a:pt x="69" y="331"/>
                  </a:lnTo>
                  <a:lnTo>
                    <a:pt x="73" y="326"/>
                  </a:lnTo>
                  <a:lnTo>
                    <a:pt x="74" y="319"/>
                  </a:lnTo>
                  <a:lnTo>
                    <a:pt x="74" y="319"/>
                  </a:lnTo>
                  <a:lnTo>
                    <a:pt x="74" y="296"/>
                  </a:lnTo>
                  <a:lnTo>
                    <a:pt x="76" y="274"/>
                  </a:lnTo>
                  <a:lnTo>
                    <a:pt x="79" y="252"/>
                  </a:lnTo>
                  <a:lnTo>
                    <a:pt x="86" y="230"/>
                  </a:lnTo>
                  <a:lnTo>
                    <a:pt x="95" y="208"/>
                  </a:lnTo>
                  <a:lnTo>
                    <a:pt x="105" y="188"/>
                  </a:lnTo>
                  <a:lnTo>
                    <a:pt x="118" y="169"/>
                  </a:lnTo>
                  <a:lnTo>
                    <a:pt x="132" y="150"/>
                  </a:lnTo>
                  <a:lnTo>
                    <a:pt x="132" y="150"/>
                  </a:lnTo>
                  <a:close/>
                </a:path>
              </a:pathLst>
            </a:cu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lIns="182741" tIns="91369" rIns="182741" bIns="91369" rtlCol="0" anchor="ctr"/>
            <a:lstStyle/>
            <a:p>
              <a:pPr algn="ctr" defTabSz="1218712" fontAlgn="ctr">
                <a:lnSpc>
                  <a:spcPct val="150000"/>
                </a:lnSpc>
                <a:spcBef>
                  <a:spcPct val="0"/>
                </a:spcBef>
                <a:spcAft>
                  <a:spcPct val="0"/>
                </a:spcAft>
                <a:buClr>
                  <a:srgbClr val="CC9900"/>
                </a:buClr>
              </a:pPr>
              <a:endParaRPr lang="en-US" altLang="zh-CN" sz="1000" dirty="0">
                <a:solidFill>
                  <a:prstClr val="white"/>
                </a:solidFill>
                <a:latin typeface="Huawei Sans" panose="020C0503030203020204" pitchFamily="34" charset="0"/>
                <a:cs typeface="Huawei Sans" panose="020C0503030203020204" pitchFamily="34" charset="0"/>
              </a:endParaRPr>
            </a:p>
          </p:txBody>
        </p:sp>
        <p:sp>
          <p:nvSpPr>
            <p:cNvPr id="657" name="Freeform 70"/>
            <p:cNvSpPr/>
            <p:nvPr/>
          </p:nvSpPr>
          <p:spPr bwMode="gray">
            <a:xfrm>
              <a:off x="12425363" y="3629025"/>
              <a:ext cx="144463" cy="152400"/>
            </a:xfrm>
            <a:custGeom>
              <a:avLst/>
              <a:gdLst/>
              <a:ahLst/>
              <a:cxnLst>
                <a:cxn ang="0">
                  <a:pos x="175" y="67"/>
                </a:cxn>
                <a:cxn ang="0">
                  <a:pos x="175" y="67"/>
                </a:cxn>
                <a:cxn ang="0">
                  <a:pos x="179" y="62"/>
                </a:cxn>
                <a:cxn ang="0">
                  <a:pos x="180" y="56"/>
                </a:cxn>
                <a:cxn ang="0">
                  <a:pos x="179" y="15"/>
                </a:cxn>
                <a:cxn ang="0">
                  <a:pos x="179" y="15"/>
                </a:cxn>
                <a:cxn ang="0">
                  <a:pos x="177" y="8"/>
                </a:cxn>
                <a:cxn ang="0">
                  <a:pos x="174" y="3"/>
                </a:cxn>
                <a:cxn ang="0">
                  <a:pos x="169" y="0"/>
                </a:cxn>
                <a:cxn ang="0">
                  <a:pos x="162" y="0"/>
                </a:cxn>
                <a:cxn ang="0">
                  <a:pos x="162" y="0"/>
                </a:cxn>
                <a:cxn ang="0">
                  <a:pos x="147" y="2"/>
                </a:cxn>
                <a:cxn ang="0">
                  <a:pos x="132" y="3"/>
                </a:cxn>
                <a:cxn ang="0">
                  <a:pos x="116" y="8"/>
                </a:cxn>
                <a:cxn ang="0">
                  <a:pos x="101" y="13"/>
                </a:cxn>
                <a:cxn ang="0">
                  <a:pos x="88" y="20"/>
                </a:cxn>
                <a:cxn ang="0">
                  <a:pos x="74" y="29"/>
                </a:cxn>
                <a:cxn ang="0">
                  <a:pos x="61" y="39"/>
                </a:cxn>
                <a:cxn ang="0">
                  <a:pos x="51" y="49"/>
                </a:cxn>
                <a:cxn ang="0">
                  <a:pos x="51" y="49"/>
                </a:cxn>
                <a:cxn ang="0">
                  <a:pos x="42" y="56"/>
                </a:cxn>
                <a:cxn ang="0">
                  <a:pos x="42" y="56"/>
                </a:cxn>
                <a:cxn ang="0">
                  <a:pos x="32" y="69"/>
                </a:cxn>
                <a:cxn ang="0">
                  <a:pos x="24" y="83"/>
                </a:cxn>
                <a:cxn ang="0">
                  <a:pos x="15" y="98"/>
                </a:cxn>
                <a:cxn ang="0">
                  <a:pos x="10" y="113"/>
                </a:cxn>
                <a:cxn ang="0">
                  <a:pos x="5" y="128"/>
                </a:cxn>
                <a:cxn ang="0">
                  <a:pos x="2" y="145"/>
                </a:cxn>
                <a:cxn ang="0">
                  <a:pos x="0" y="162"/>
                </a:cxn>
                <a:cxn ang="0">
                  <a:pos x="0" y="179"/>
                </a:cxn>
                <a:cxn ang="0">
                  <a:pos x="0" y="179"/>
                </a:cxn>
                <a:cxn ang="0">
                  <a:pos x="2" y="184"/>
                </a:cxn>
                <a:cxn ang="0">
                  <a:pos x="5" y="189"/>
                </a:cxn>
                <a:cxn ang="0">
                  <a:pos x="5" y="189"/>
                </a:cxn>
                <a:cxn ang="0">
                  <a:pos x="12" y="192"/>
                </a:cxn>
                <a:cxn ang="0">
                  <a:pos x="17" y="192"/>
                </a:cxn>
                <a:cxn ang="0">
                  <a:pos x="59" y="189"/>
                </a:cxn>
                <a:cxn ang="0">
                  <a:pos x="59" y="189"/>
                </a:cxn>
                <a:cxn ang="0">
                  <a:pos x="64" y="189"/>
                </a:cxn>
                <a:cxn ang="0">
                  <a:pos x="69" y="185"/>
                </a:cxn>
                <a:cxn ang="0">
                  <a:pos x="69" y="185"/>
                </a:cxn>
                <a:cxn ang="0">
                  <a:pos x="72" y="179"/>
                </a:cxn>
                <a:cxn ang="0">
                  <a:pos x="72" y="172"/>
                </a:cxn>
                <a:cxn ang="0">
                  <a:pos x="72" y="172"/>
                </a:cxn>
                <a:cxn ang="0">
                  <a:pos x="74" y="153"/>
                </a:cxn>
                <a:cxn ang="0">
                  <a:pos x="79" y="136"/>
                </a:cxn>
                <a:cxn ang="0">
                  <a:pos x="86" y="120"/>
                </a:cxn>
                <a:cxn ang="0">
                  <a:pos x="98" y="104"/>
                </a:cxn>
                <a:cxn ang="0">
                  <a:pos x="98" y="104"/>
                </a:cxn>
                <a:cxn ang="0">
                  <a:pos x="101" y="101"/>
                </a:cxn>
                <a:cxn ang="0">
                  <a:pos x="101" y="101"/>
                </a:cxn>
                <a:cxn ang="0">
                  <a:pos x="115" y="89"/>
                </a:cxn>
                <a:cxn ang="0">
                  <a:pos x="130" y="81"/>
                </a:cxn>
                <a:cxn ang="0">
                  <a:pos x="147" y="74"/>
                </a:cxn>
                <a:cxn ang="0">
                  <a:pos x="165" y="72"/>
                </a:cxn>
                <a:cxn ang="0">
                  <a:pos x="165" y="72"/>
                </a:cxn>
                <a:cxn ang="0">
                  <a:pos x="170" y="71"/>
                </a:cxn>
                <a:cxn ang="0">
                  <a:pos x="175" y="67"/>
                </a:cxn>
                <a:cxn ang="0">
                  <a:pos x="175" y="67"/>
                </a:cxn>
              </a:cxnLst>
              <a:rect l="0" t="0" r="r" b="b"/>
              <a:pathLst>
                <a:path w="180" h="192">
                  <a:moveTo>
                    <a:pt x="175" y="67"/>
                  </a:moveTo>
                  <a:lnTo>
                    <a:pt x="175" y="67"/>
                  </a:lnTo>
                  <a:lnTo>
                    <a:pt x="179" y="62"/>
                  </a:lnTo>
                  <a:lnTo>
                    <a:pt x="180" y="56"/>
                  </a:lnTo>
                  <a:lnTo>
                    <a:pt x="179" y="15"/>
                  </a:lnTo>
                  <a:lnTo>
                    <a:pt x="179" y="15"/>
                  </a:lnTo>
                  <a:lnTo>
                    <a:pt x="177" y="8"/>
                  </a:lnTo>
                  <a:lnTo>
                    <a:pt x="174" y="3"/>
                  </a:lnTo>
                  <a:lnTo>
                    <a:pt x="169" y="0"/>
                  </a:lnTo>
                  <a:lnTo>
                    <a:pt x="162" y="0"/>
                  </a:lnTo>
                  <a:lnTo>
                    <a:pt x="162" y="0"/>
                  </a:lnTo>
                  <a:lnTo>
                    <a:pt x="147" y="2"/>
                  </a:lnTo>
                  <a:lnTo>
                    <a:pt x="132" y="3"/>
                  </a:lnTo>
                  <a:lnTo>
                    <a:pt x="116" y="8"/>
                  </a:lnTo>
                  <a:lnTo>
                    <a:pt x="101" y="13"/>
                  </a:lnTo>
                  <a:lnTo>
                    <a:pt x="88" y="20"/>
                  </a:lnTo>
                  <a:lnTo>
                    <a:pt x="74" y="29"/>
                  </a:lnTo>
                  <a:lnTo>
                    <a:pt x="61" y="39"/>
                  </a:lnTo>
                  <a:lnTo>
                    <a:pt x="51" y="49"/>
                  </a:lnTo>
                  <a:lnTo>
                    <a:pt x="51" y="49"/>
                  </a:lnTo>
                  <a:lnTo>
                    <a:pt x="42" y="56"/>
                  </a:lnTo>
                  <a:lnTo>
                    <a:pt x="42" y="56"/>
                  </a:lnTo>
                  <a:lnTo>
                    <a:pt x="32" y="69"/>
                  </a:lnTo>
                  <a:lnTo>
                    <a:pt x="24" y="83"/>
                  </a:lnTo>
                  <a:lnTo>
                    <a:pt x="15" y="98"/>
                  </a:lnTo>
                  <a:lnTo>
                    <a:pt x="10" y="113"/>
                  </a:lnTo>
                  <a:lnTo>
                    <a:pt x="5" y="128"/>
                  </a:lnTo>
                  <a:lnTo>
                    <a:pt x="2" y="145"/>
                  </a:lnTo>
                  <a:lnTo>
                    <a:pt x="0" y="162"/>
                  </a:lnTo>
                  <a:lnTo>
                    <a:pt x="0" y="179"/>
                  </a:lnTo>
                  <a:lnTo>
                    <a:pt x="0" y="179"/>
                  </a:lnTo>
                  <a:lnTo>
                    <a:pt x="2" y="184"/>
                  </a:lnTo>
                  <a:lnTo>
                    <a:pt x="5" y="189"/>
                  </a:lnTo>
                  <a:lnTo>
                    <a:pt x="5" y="189"/>
                  </a:lnTo>
                  <a:lnTo>
                    <a:pt x="12" y="192"/>
                  </a:lnTo>
                  <a:lnTo>
                    <a:pt x="17" y="192"/>
                  </a:lnTo>
                  <a:lnTo>
                    <a:pt x="59" y="189"/>
                  </a:lnTo>
                  <a:lnTo>
                    <a:pt x="59" y="189"/>
                  </a:lnTo>
                  <a:lnTo>
                    <a:pt x="64" y="189"/>
                  </a:lnTo>
                  <a:lnTo>
                    <a:pt x="69" y="185"/>
                  </a:lnTo>
                  <a:lnTo>
                    <a:pt x="69" y="185"/>
                  </a:lnTo>
                  <a:lnTo>
                    <a:pt x="72" y="179"/>
                  </a:lnTo>
                  <a:lnTo>
                    <a:pt x="72" y="172"/>
                  </a:lnTo>
                  <a:lnTo>
                    <a:pt x="72" y="172"/>
                  </a:lnTo>
                  <a:lnTo>
                    <a:pt x="74" y="153"/>
                  </a:lnTo>
                  <a:lnTo>
                    <a:pt x="79" y="136"/>
                  </a:lnTo>
                  <a:lnTo>
                    <a:pt x="86" y="120"/>
                  </a:lnTo>
                  <a:lnTo>
                    <a:pt x="98" y="104"/>
                  </a:lnTo>
                  <a:lnTo>
                    <a:pt x="98" y="104"/>
                  </a:lnTo>
                  <a:lnTo>
                    <a:pt x="101" y="101"/>
                  </a:lnTo>
                  <a:lnTo>
                    <a:pt x="101" y="101"/>
                  </a:lnTo>
                  <a:lnTo>
                    <a:pt x="115" y="89"/>
                  </a:lnTo>
                  <a:lnTo>
                    <a:pt x="130" y="81"/>
                  </a:lnTo>
                  <a:lnTo>
                    <a:pt x="147" y="74"/>
                  </a:lnTo>
                  <a:lnTo>
                    <a:pt x="165" y="72"/>
                  </a:lnTo>
                  <a:lnTo>
                    <a:pt x="165" y="72"/>
                  </a:lnTo>
                  <a:lnTo>
                    <a:pt x="170" y="71"/>
                  </a:lnTo>
                  <a:lnTo>
                    <a:pt x="175" y="67"/>
                  </a:lnTo>
                  <a:lnTo>
                    <a:pt x="175" y="67"/>
                  </a:lnTo>
                  <a:close/>
                </a:path>
              </a:pathLst>
            </a:cu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lIns="182741" tIns="91369" rIns="182741" bIns="91369" rtlCol="0" anchor="ctr"/>
            <a:lstStyle/>
            <a:p>
              <a:pPr algn="ctr" defTabSz="1218712" fontAlgn="ctr">
                <a:lnSpc>
                  <a:spcPct val="150000"/>
                </a:lnSpc>
                <a:spcBef>
                  <a:spcPct val="0"/>
                </a:spcBef>
                <a:spcAft>
                  <a:spcPct val="0"/>
                </a:spcAft>
                <a:buClr>
                  <a:srgbClr val="CC9900"/>
                </a:buClr>
              </a:pPr>
              <a:endParaRPr lang="en-US" altLang="zh-CN" sz="1000" dirty="0">
                <a:solidFill>
                  <a:prstClr val="white"/>
                </a:solidFill>
                <a:latin typeface="Huawei Sans" panose="020C0503030203020204" pitchFamily="34" charset="0"/>
                <a:cs typeface="Huawei Sans" panose="020C0503030203020204" pitchFamily="34" charset="0"/>
              </a:endParaRPr>
            </a:p>
          </p:txBody>
        </p:sp>
        <p:sp>
          <p:nvSpPr>
            <p:cNvPr id="658" name="Freeform 71"/>
            <p:cNvSpPr>
              <a:spLocks noEditPoints="1"/>
            </p:cNvSpPr>
            <p:nvPr/>
          </p:nvSpPr>
          <p:spPr bwMode="gray">
            <a:xfrm>
              <a:off x="12517438" y="3265488"/>
              <a:ext cx="746125" cy="1122363"/>
            </a:xfrm>
            <a:custGeom>
              <a:avLst/>
              <a:gdLst/>
              <a:ahLst/>
              <a:cxnLst>
                <a:cxn ang="0">
                  <a:pos x="877" y="1278"/>
                </a:cxn>
                <a:cxn ang="0">
                  <a:pos x="862" y="1272"/>
                </a:cxn>
                <a:cxn ang="0">
                  <a:pos x="711" y="145"/>
                </a:cxn>
                <a:cxn ang="0">
                  <a:pos x="711" y="5"/>
                </a:cxn>
                <a:cxn ang="0">
                  <a:pos x="700" y="0"/>
                </a:cxn>
                <a:cxn ang="0">
                  <a:pos x="372" y="55"/>
                </a:cxn>
                <a:cxn ang="0">
                  <a:pos x="366" y="69"/>
                </a:cxn>
                <a:cxn ang="0">
                  <a:pos x="180" y="1272"/>
                </a:cxn>
                <a:cxn ang="0">
                  <a:pos x="72" y="1272"/>
                </a:cxn>
                <a:cxn ang="0">
                  <a:pos x="59" y="1282"/>
                </a:cxn>
                <a:cxn ang="0">
                  <a:pos x="0" y="1407"/>
                </a:cxn>
                <a:cxn ang="0">
                  <a:pos x="6" y="1413"/>
                </a:cxn>
                <a:cxn ang="0">
                  <a:pos x="936" y="1413"/>
                </a:cxn>
                <a:cxn ang="0">
                  <a:pos x="939" y="1403"/>
                </a:cxn>
                <a:cxn ang="0">
                  <a:pos x="570" y="673"/>
                </a:cxn>
                <a:cxn ang="0">
                  <a:pos x="561" y="669"/>
                </a:cxn>
                <a:cxn ang="0">
                  <a:pos x="558" y="553"/>
                </a:cxn>
                <a:cxn ang="0">
                  <a:pos x="561" y="545"/>
                </a:cxn>
                <a:cxn ang="0">
                  <a:pos x="679" y="541"/>
                </a:cxn>
                <a:cxn ang="0">
                  <a:pos x="688" y="545"/>
                </a:cxn>
                <a:cxn ang="0">
                  <a:pos x="691" y="661"/>
                </a:cxn>
                <a:cxn ang="0">
                  <a:pos x="688" y="669"/>
                </a:cxn>
                <a:cxn ang="0">
                  <a:pos x="679" y="673"/>
                </a:cxn>
                <a:cxn ang="0">
                  <a:pos x="691" y="1186"/>
                </a:cxn>
                <a:cxn ang="0">
                  <a:pos x="685" y="1196"/>
                </a:cxn>
                <a:cxn ang="0">
                  <a:pos x="570" y="1197"/>
                </a:cxn>
                <a:cxn ang="0">
                  <a:pos x="558" y="1191"/>
                </a:cxn>
                <a:cxn ang="0">
                  <a:pos x="558" y="1078"/>
                </a:cxn>
                <a:cxn ang="0">
                  <a:pos x="565" y="1068"/>
                </a:cxn>
                <a:cxn ang="0">
                  <a:pos x="679" y="1066"/>
                </a:cxn>
                <a:cxn ang="0">
                  <a:pos x="691" y="1074"/>
                </a:cxn>
                <a:cxn ang="0">
                  <a:pos x="438" y="862"/>
                </a:cxn>
                <a:cxn ang="0">
                  <a:pos x="437" y="973"/>
                </a:cxn>
                <a:cxn ang="0">
                  <a:pos x="426" y="980"/>
                </a:cxn>
                <a:cxn ang="0">
                  <a:pos x="312" y="980"/>
                </a:cxn>
                <a:cxn ang="0">
                  <a:pos x="303" y="968"/>
                </a:cxn>
                <a:cxn ang="0">
                  <a:pos x="305" y="857"/>
                </a:cxn>
                <a:cxn ang="0">
                  <a:pos x="315" y="850"/>
                </a:cxn>
                <a:cxn ang="0">
                  <a:pos x="431" y="850"/>
                </a:cxn>
                <a:cxn ang="0">
                  <a:pos x="438" y="862"/>
                </a:cxn>
                <a:cxn ang="0">
                  <a:pos x="278" y="344"/>
                </a:cxn>
                <a:cxn ang="0">
                  <a:pos x="286" y="332"/>
                </a:cxn>
                <a:cxn ang="0">
                  <a:pos x="401" y="330"/>
                </a:cxn>
                <a:cxn ang="0">
                  <a:pos x="413" y="339"/>
                </a:cxn>
                <a:cxn ang="0">
                  <a:pos x="413" y="450"/>
                </a:cxn>
                <a:cxn ang="0">
                  <a:pos x="406" y="462"/>
                </a:cxn>
                <a:cxn ang="0">
                  <a:pos x="291" y="462"/>
                </a:cxn>
                <a:cxn ang="0">
                  <a:pos x="280" y="455"/>
                </a:cxn>
              </a:cxnLst>
              <a:rect l="0" t="0" r="r" b="b"/>
              <a:pathLst>
                <a:path w="939" h="1413">
                  <a:moveTo>
                    <a:pt x="880" y="1282"/>
                  </a:moveTo>
                  <a:lnTo>
                    <a:pt x="880" y="1282"/>
                  </a:lnTo>
                  <a:lnTo>
                    <a:pt x="877" y="1278"/>
                  </a:lnTo>
                  <a:lnTo>
                    <a:pt x="872" y="1275"/>
                  </a:lnTo>
                  <a:lnTo>
                    <a:pt x="867" y="1272"/>
                  </a:lnTo>
                  <a:lnTo>
                    <a:pt x="862" y="1272"/>
                  </a:lnTo>
                  <a:lnTo>
                    <a:pt x="784" y="1272"/>
                  </a:lnTo>
                  <a:lnTo>
                    <a:pt x="784" y="145"/>
                  </a:lnTo>
                  <a:lnTo>
                    <a:pt x="711" y="145"/>
                  </a:lnTo>
                  <a:lnTo>
                    <a:pt x="711" y="10"/>
                  </a:lnTo>
                  <a:lnTo>
                    <a:pt x="711" y="10"/>
                  </a:lnTo>
                  <a:lnTo>
                    <a:pt x="711" y="5"/>
                  </a:lnTo>
                  <a:lnTo>
                    <a:pt x="708" y="1"/>
                  </a:lnTo>
                  <a:lnTo>
                    <a:pt x="705" y="0"/>
                  </a:lnTo>
                  <a:lnTo>
                    <a:pt x="700" y="0"/>
                  </a:lnTo>
                  <a:lnTo>
                    <a:pt x="378" y="54"/>
                  </a:lnTo>
                  <a:lnTo>
                    <a:pt x="378" y="54"/>
                  </a:lnTo>
                  <a:lnTo>
                    <a:pt x="372" y="55"/>
                  </a:lnTo>
                  <a:lnTo>
                    <a:pt x="369" y="59"/>
                  </a:lnTo>
                  <a:lnTo>
                    <a:pt x="366" y="64"/>
                  </a:lnTo>
                  <a:lnTo>
                    <a:pt x="366" y="69"/>
                  </a:lnTo>
                  <a:lnTo>
                    <a:pt x="366" y="145"/>
                  </a:lnTo>
                  <a:lnTo>
                    <a:pt x="180" y="145"/>
                  </a:lnTo>
                  <a:lnTo>
                    <a:pt x="180" y="1272"/>
                  </a:lnTo>
                  <a:lnTo>
                    <a:pt x="77" y="1272"/>
                  </a:lnTo>
                  <a:lnTo>
                    <a:pt x="77" y="1272"/>
                  </a:lnTo>
                  <a:lnTo>
                    <a:pt x="72" y="1272"/>
                  </a:lnTo>
                  <a:lnTo>
                    <a:pt x="67" y="1275"/>
                  </a:lnTo>
                  <a:lnTo>
                    <a:pt x="62" y="1278"/>
                  </a:lnTo>
                  <a:lnTo>
                    <a:pt x="59" y="1282"/>
                  </a:lnTo>
                  <a:lnTo>
                    <a:pt x="0" y="1403"/>
                  </a:lnTo>
                  <a:lnTo>
                    <a:pt x="0" y="1403"/>
                  </a:lnTo>
                  <a:lnTo>
                    <a:pt x="0" y="1407"/>
                  </a:lnTo>
                  <a:lnTo>
                    <a:pt x="0" y="1410"/>
                  </a:lnTo>
                  <a:lnTo>
                    <a:pt x="3" y="1413"/>
                  </a:lnTo>
                  <a:lnTo>
                    <a:pt x="6" y="1413"/>
                  </a:lnTo>
                  <a:lnTo>
                    <a:pt x="932" y="1413"/>
                  </a:lnTo>
                  <a:lnTo>
                    <a:pt x="932" y="1413"/>
                  </a:lnTo>
                  <a:lnTo>
                    <a:pt x="936" y="1413"/>
                  </a:lnTo>
                  <a:lnTo>
                    <a:pt x="939" y="1410"/>
                  </a:lnTo>
                  <a:lnTo>
                    <a:pt x="939" y="1407"/>
                  </a:lnTo>
                  <a:lnTo>
                    <a:pt x="939" y="1403"/>
                  </a:lnTo>
                  <a:lnTo>
                    <a:pt x="880" y="1282"/>
                  </a:lnTo>
                  <a:close/>
                  <a:moveTo>
                    <a:pt x="679" y="673"/>
                  </a:moveTo>
                  <a:lnTo>
                    <a:pt x="570" y="673"/>
                  </a:lnTo>
                  <a:lnTo>
                    <a:pt x="570" y="673"/>
                  </a:lnTo>
                  <a:lnTo>
                    <a:pt x="565" y="671"/>
                  </a:lnTo>
                  <a:lnTo>
                    <a:pt x="561" y="669"/>
                  </a:lnTo>
                  <a:lnTo>
                    <a:pt x="558" y="666"/>
                  </a:lnTo>
                  <a:lnTo>
                    <a:pt x="558" y="661"/>
                  </a:lnTo>
                  <a:lnTo>
                    <a:pt x="558" y="553"/>
                  </a:lnTo>
                  <a:lnTo>
                    <a:pt x="558" y="553"/>
                  </a:lnTo>
                  <a:lnTo>
                    <a:pt x="558" y="550"/>
                  </a:lnTo>
                  <a:lnTo>
                    <a:pt x="561" y="545"/>
                  </a:lnTo>
                  <a:lnTo>
                    <a:pt x="565" y="543"/>
                  </a:lnTo>
                  <a:lnTo>
                    <a:pt x="570" y="541"/>
                  </a:lnTo>
                  <a:lnTo>
                    <a:pt x="679" y="541"/>
                  </a:lnTo>
                  <a:lnTo>
                    <a:pt x="679" y="541"/>
                  </a:lnTo>
                  <a:lnTo>
                    <a:pt x="685" y="543"/>
                  </a:lnTo>
                  <a:lnTo>
                    <a:pt x="688" y="545"/>
                  </a:lnTo>
                  <a:lnTo>
                    <a:pt x="691" y="550"/>
                  </a:lnTo>
                  <a:lnTo>
                    <a:pt x="691" y="553"/>
                  </a:lnTo>
                  <a:lnTo>
                    <a:pt x="691" y="661"/>
                  </a:lnTo>
                  <a:lnTo>
                    <a:pt x="691" y="661"/>
                  </a:lnTo>
                  <a:lnTo>
                    <a:pt x="691" y="666"/>
                  </a:lnTo>
                  <a:lnTo>
                    <a:pt x="688" y="669"/>
                  </a:lnTo>
                  <a:lnTo>
                    <a:pt x="685" y="671"/>
                  </a:lnTo>
                  <a:lnTo>
                    <a:pt x="679" y="673"/>
                  </a:lnTo>
                  <a:lnTo>
                    <a:pt x="679" y="673"/>
                  </a:lnTo>
                  <a:close/>
                  <a:moveTo>
                    <a:pt x="691" y="1078"/>
                  </a:moveTo>
                  <a:lnTo>
                    <a:pt x="691" y="1186"/>
                  </a:lnTo>
                  <a:lnTo>
                    <a:pt x="691" y="1186"/>
                  </a:lnTo>
                  <a:lnTo>
                    <a:pt x="691" y="1191"/>
                  </a:lnTo>
                  <a:lnTo>
                    <a:pt x="688" y="1194"/>
                  </a:lnTo>
                  <a:lnTo>
                    <a:pt x="685" y="1196"/>
                  </a:lnTo>
                  <a:lnTo>
                    <a:pt x="679" y="1197"/>
                  </a:lnTo>
                  <a:lnTo>
                    <a:pt x="570" y="1197"/>
                  </a:lnTo>
                  <a:lnTo>
                    <a:pt x="570" y="1197"/>
                  </a:lnTo>
                  <a:lnTo>
                    <a:pt x="565" y="1196"/>
                  </a:lnTo>
                  <a:lnTo>
                    <a:pt x="561" y="1194"/>
                  </a:lnTo>
                  <a:lnTo>
                    <a:pt x="558" y="1191"/>
                  </a:lnTo>
                  <a:lnTo>
                    <a:pt x="558" y="1186"/>
                  </a:lnTo>
                  <a:lnTo>
                    <a:pt x="558" y="1078"/>
                  </a:lnTo>
                  <a:lnTo>
                    <a:pt x="558" y="1078"/>
                  </a:lnTo>
                  <a:lnTo>
                    <a:pt x="558" y="1074"/>
                  </a:lnTo>
                  <a:lnTo>
                    <a:pt x="561" y="1069"/>
                  </a:lnTo>
                  <a:lnTo>
                    <a:pt x="565" y="1068"/>
                  </a:lnTo>
                  <a:lnTo>
                    <a:pt x="570" y="1066"/>
                  </a:lnTo>
                  <a:lnTo>
                    <a:pt x="679" y="1066"/>
                  </a:lnTo>
                  <a:lnTo>
                    <a:pt x="679" y="1066"/>
                  </a:lnTo>
                  <a:lnTo>
                    <a:pt x="685" y="1068"/>
                  </a:lnTo>
                  <a:lnTo>
                    <a:pt x="688" y="1069"/>
                  </a:lnTo>
                  <a:lnTo>
                    <a:pt x="691" y="1074"/>
                  </a:lnTo>
                  <a:lnTo>
                    <a:pt x="691" y="1078"/>
                  </a:lnTo>
                  <a:lnTo>
                    <a:pt x="691" y="1078"/>
                  </a:lnTo>
                  <a:close/>
                  <a:moveTo>
                    <a:pt x="438" y="862"/>
                  </a:moveTo>
                  <a:lnTo>
                    <a:pt x="438" y="968"/>
                  </a:lnTo>
                  <a:lnTo>
                    <a:pt x="438" y="968"/>
                  </a:lnTo>
                  <a:lnTo>
                    <a:pt x="437" y="973"/>
                  </a:lnTo>
                  <a:lnTo>
                    <a:pt x="435" y="976"/>
                  </a:lnTo>
                  <a:lnTo>
                    <a:pt x="431" y="980"/>
                  </a:lnTo>
                  <a:lnTo>
                    <a:pt x="426" y="980"/>
                  </a:lnTo>
                  <a:lnTo>
                    <a:pt x="315" y="980"/>
                  </a:lnTo>
                  <a:lnTo>
                    <a:pt x="315" y="980"/>
                  </a:lnTo>
                  <a:lnTo>
                    <a:pt x="312" y="980"/>
                  </a:lnTo>
                  <a:lnTo>
                    <a:pt x="307" y="976"/>
                  </a:lnTo>
                  <a:lnTo>
                    <a:pt x="305" y="973"/>
                  </a:lnTo>
                  <a:lnTo>
                    <a:pt x="303" y="968"/>
                  </a:lnTo>
                  <a:lnTo>
                    <a:pt x="303" y="862"/>
                  </a:lnTo>
                  <a:lnTo>
                    <a:pt x="303" y="862"/>
                  </a:lnTo>
                  <a:lnTo>
                    <a:pt x="305" y="857"/>
                  </a:lnTo>
                  <a:lnTo>
                    <a:pt x="307" y="853"/>
                  </a:lnTo>
                  <a:lnTo>
                    <a:pt x="312" y="850"/>
                  </a:lnTo>
                  <a:lnTo>
                    <a:pt x="315" y="850"/>
                  </a:lnTo>
                  <a:lnTo>
                    <a:pt x="426" y="850"/>
                  </a:lnTo>
                  <a:lnTo>
                    <a:pt x="426" y="850"/>
                  </a:lnTo>
                  <a:lnTo>
                    <a:pt x="431" y="850"/>
                  </a:lnTo>
                  <a:lnTo>
                    <a:pt x="435" y="853"/>
                  </a:lnTo>
                  <a:lnTo>
                    <a:pt x="437" y="857"/>
                  </a:lnTo>
                  <a:lnTo>
                    <a:pt x="438" y="862"/>
                  </a:lnTo>
                  <a:lnTo>
                    <a:pt x="438" y="862"/>
                  </a:lnTo>
                  <a:close/>
                  <a:moveTo>
                    <a:pt x="278" y="344"/>
                  </a:moveTo>
                  <a:lnTo>
                    <a:pt x="278" y="344"/>
                  </a:lnTo>
                  <a:lnTo>
                    <a:pt x="280" y="339"/>
                  </a:lnTo>
                  <a:lnTo>
                    <a:pt x="283" y="335"/>
                  </a:lnTo>
                  <a:lnTo>
                    <a:pt x="286" y="332"/>
                  </a:lnTo>
                  <a:lnTo>
                    <a:pt x="291" y="330"/>
                  </a:lnTo>
                  <a:lnTo>
                    <a:pt x="401" y="330"/>
                  </a:lnTo>
                  <a:lnTo>
                    <a:pt x="401" y="330"/>
                  </a:lnTo>
                  <a:lnTo>
                    <a:pt x="406" y="332"/>
                  </a:lnTo>
                  <a:lnTo>
                    <a:pt x="410" y="335"/>
                  </a:lnTo>
                  <a:lnTo>
                    <a:pt x="413" y="339"/>
                  </a:lnTo>
                  <a:lnTo>
                    <a:pt x="413" y="344"/>
                  </a:lnTo>
                  <a:lnTo>
                    <a:pt x="413" y="450"/>
                  </a:lnTo>
                  <a:lnTo>
                    <a:pt x="413" y="450"/>
                  </a:lnTo>
                  <a:lnTo>
                    <a:pt x="413" y="455"/>
                  </a:lnTo>
                  <a:lnTo>
                    <a:pt x="410" y="459"/>
                  </a:lnTo>
                  <a:lnTo>
                    <a:pt x="406" y="462"/>
                  </a:lnTo>
                  <a:lnTo>
                    <a:pt x="401" y="462"/>
                  </a:lnTo>
                  <a:lnTo>
                    <a:pt x="291" y="462"/>
                  </a:lnTo>
                  <a:lnTo>
                    <a:pt x="291" y="462"/>
                  </a:lnTo>
                  <a:lnTo>
                    <a:pt x="286" y="462"/>
                  </a:lnTo>
                  <a:lnTo>
                    <a:pt x="283" y="459"/>
                  </a:lnTo>
                  <a:lnTo>
                    <a:pt x="280" y="455"/>
                  </a:lnTo>
                  <a:lnTo>
                    <a:pt x="278" y="450"/>
                  </a:lnTo>
                  <a:lnTo>
                    <a:pt x="278" y="344"/>
                  </a:lnTo>
                  <a:close/>
                </a:path>
              </a:pathLst>
            </a:cu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lIns="182741" tIns="91369" rIns="182741" bIns="91369" rtlCol="0" anchor="ctr"/>
            <a:lstStyle/>
            <a:p>
              <a:pPr algn="ctr" defTabSz="1218712" fontAlgn="ctr">
                <a:lnSpc>
                  <a:spcPct val="150000"/>
                </a:lnSpc>
                <a:spcBef>
                  <a:spcPct val="0"/>
                </a:spcBef>
                <a:spcAft>
                  <a:spcPct val="0"/>
                </a:spcAft>
                <a:buClr>
                  <a:srgbClr val="CC9900"/>
                </a:buClr>
              </a:pPr>
              <a:endParaRPr lang="en-US" altLang="zh-CN" sz="1000" dirty="0">
                <a:solidFill>
                  <a:prstClr val="white"/>
                </a:solidFill>
                <a:latin typeface="Huawei Sans" panose="020C0503030203020204" pitchFamily="34" charset="0"/>
                <a:cs typeface="Huawei Sans" panose="020C0503030203020204" pitchFamily="34" charset="0"/>
              </a:endParaRPr>
            </a:p>
          </p:txBody>
        </p:sp>
      </p:grpSp>
      <p:pic>
        <p:nvPicPr>
          <p:cNvPr id="618" name="Picture 74" descr="C:\Users\Administrator\Desktop\云.png"/>
          <p:cNvPicPr>
            <a:picLocks noChangeAspect="1" noChangeArrowheads="1"/>
          </p:cNvPicPr>
          <p:nvPr/>
        </p:nvPicPr>
        <p:blipFill>
          <a:blip r:embed="rId6"/>
          <a:srcRect l="9005" t="14693" r="12624" b="20100"/>
          <a:stretch>
            <a:fillRect/>
          </a:stretch>
        </p:blipFill>
        <p:spPr bwMode="gray">
          <a:xfrm>
            <a:off x="3881535" y="2113794"/>
            <a:ext cx="4012163" cy="1987420"/>
          </a:xfrm>
          <a:prstGeom prst="rect">
            <a:avLst/>
          </a:prstGeom>
          <a:noFill/>
        </p:spPr>
      </p:pic>
      <p:sp>
        <p:nvSpPr>
          <p:cNvPr id="619" name="1578803189"/>
          <p:cNvSpPr/>
          <p:nvPr/>
        </p:nvSpPr>
        <p:spPr bwMode="gray">
          <a:xfrm>
            <a:off x="5503374" y="2803206"/>
            <a:ext cx="761430" cy="212310"/>
          </a:xfrm>
          <a:prstGeom prst="round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205307" fontAlgn="ctr">
              <a:spcBef>
                <a:spcPct val="0"/>
              </a:spcBef>
              <a:spcAft>
                <a:spcPct val="0"/>
              </a:spcAft>
              <a:buClr>
                <a:srgbClr val="CC9900"/>
              </a:buClr>
            </a:pPr>
            <a:r>
              <a:rPr lang="en-US" sz="900" dirty="0">
                <a:solidFill>
                  <a:prstClr val="white"/>
                </a:solidFill>
                <a:latin typeface="Huawei Sans" panose="020C0503030203020204" pitchFamily="34" charset="0"/>
              </a:rPr>
              <a:t>Subscription</a:t>
            </a:r>
            <a:endParaRPr lang="en-US" altLang="zh-CN" sz="900" kern="0"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grpSp>
        <p:nvGrpSpPr>
          <p:cNvPr id="620" name="组合 120"/>
          <p:cNvGrpSpPr/>
          <p:nvPr/>
        </p:nvGrpSpPr>
        <p:grpSpPr bwMode="gray">
          <a:xfrm>
            <a:off x="6050343" y="3014335"/>
            <a:ext cx="1039780" cy="355918"/>
            <a:chOff x="6104839" y="4156253"/>
            <a:chExt cx="825050" cy="291168"/>
          </a:xfrm>
        </p:grpSpPr>
        <p:pic>
          <p:nvPicPr>
            <p:cNvPr id="649" name="pasted-image.pdf"/>
            <p:cNvPicPr>
              <a:picLocks noChangeAspect="1" noChangeArrowheads="1"/>
            </p:cNvPicPr>
            <p:nvPr/>
          </p:nvPicPr>
          <p:blipFill>
            <a:blip r:embed="rId7">
              <a:duotone>
                <a:schemeClr val="bg2">
                  <a:shade val="45000"/>
                  <a:satMod val="135000"/>
                </a:schemeClr>
                <a:prstClr val="white"/>
              </a:duotone>
              <a:lum bright="40000"/>
              <a:extLst>
                <a:ext uri="{28A0092B-C50C-407E-A947-70E740481C1C}">
                  <a14:useLocalDpi xmlns:a14="http://schemas.microsoft.com/office/drawing/2010/main"/>
                </a:ext>
              </a:extLst>
            </a:blip>
            <a:stretch>
              <a:fillRect/>
            </a:stretch>
          </p:blipFill>
          <p:spPr bwMode="gray">
            <a:xfrm rot="1128874">
              <a:off x="6403414" y="4156253"/>
              <a:ext cx="201437" cy="182457"/>
            </a:xfrm>
            <a:prstGeom prst="rect">
              <a:avLst/>
            </a:prstGeom>
            <a:noFill/>
            <a:ln w="3175">
              <a:noFill/>
              <a:miter lim="400000"/>
            </a:ln>
          </p:spPr>
        </p:pic>
        <p:pic>
          <p:nvPicPr>
            <p:cNvPr id="650" name="243512752"/>
            <p:cNvPicPr>
              <a:picLocks noChangeAspect="1" noChangeArrowheads="1"/>
            </p:cNvPicPr>
            <p:nvPr/>
          </p:nvPicPr>
          <p:blipFill>
            <a:blip r:embed="rId8">
              <a:duotone>
                <a:schemeClr val="bg2">
                  <a:shade val="45000"/>
                  <a:satMod val="135000"/>
                </a:schemeClr>
                <a:prstClr val="white"/>
              </a:duotone>
              <a:lum bright="40000"/>
              <a:extLst>
                <a:ext uri="{28A0092B-C50C-407E-A947-70E740481C1C}">
                  <a14:useLocalDpi xmlns:a14="http://schemas.microsoft.com/office/drawing/2010/main"/>
                </a:ext>
              </a:extLst>
            </a:blip>
            <a:stretch>
              <a:fillRect/>
            </a:stretch>
          </p:blipFill>
          <p:spPr bwMode="gray">
            <a:xfrm rot="1128874">
              <a:off x="6263974" y="4264965"/>
              <a:ext cx="201438" cy="182456"/>
            </a:xfrm>
            <a:prstGeom prst="rect">
              <a:avLst/>
            </a:prstGeom>
            <a:noFill/>
            <a:ln w="3175">
              <a:noFill/>
              <a:miter lim="400000"/>
            </a:ln>
          </p:spPr>
        </p:pic>
        <p:pic>
          <p:nvPicPr>
            <p:cNvPr id="651" name="686914736"/>
            <p:cNvPicPr>
              <a:picLocks noChangeAspect="1" noChangeArrowheads="1"/>
            </p:cNvPicPr>
            <p:nvPr/>
          </p:nvPicPr>
          <p:blipFill>
            <a:blip r:embed="rId9">
              <a:duotone>
                <a:schemeClr val="bg2">
                  <a:shade val="45000"/>
                  <a:satMod val="135000"/>
                </a:schemeClr>
                <a:prstClr val="white"/>
              </a:duotone>
              <a:lum bright="40000"/>
              <a:extLst>
                <a:ext uri="{28A0092B-C50C-407E-A947-70E740481C1C}">
                  <a14:useLocalDpi xmlns:a14="http://schemas.microsoft.com/office/drawing/2010/main"/>
                </a:ext>
              </a:extLst>
            </a:blip>
            <a:stretch>
              <a:fillRect/>
            </a:stretch>
          </p:blipFill>
          <p:spPr bwMode="gray">
            <a:xfrm rot="1128874">
              <a:off x="6104839" y="4173987"/>
              <a:ext cx="201438" cy="182456"/>
            </a:xfrm>
            <a:prstGeom prst="rect">
              <a:avLst/>
            </a:prstGeom>
            <a:noFill/>
            <a:ln w="3175">
              <a:noFill/>
              <a:miter lim="400000"/>
            </a:ln>
          </p:spPr>
        </p:pic>
        <p:pic>
          <p:nvPicPr>
            <p:cNvPr id="652" name="1502673500"/>
            <p:cNvPicPr>
              <a:picLocks noChangeAspect="1" noChangeArrowheads="1"/>
            </p:cNvPicPr>
            <p:nvPr/>
          </p:nvPicPr>
          <p:blipFill>
            <a:blip r:embed="rId10">
              <a:duotone>
                <a:schemeClr val="bg2">
                  <a:shade val="45000"/>
                  <a:satMod val="135000"/>
                </a:schemeClr>
                <a:prstClr val="white"/>
              </a:duotone>
              <a:lum bright="40000"/>
              <a:extLst>
                <a:ext uri="{28A0092B-C50C-407E-A947-70E740481C1C}">
                  <a14:useLocalDpi xmlns:a14="http://schemas.microsoft.com/office/drawing/2010/main"/>
                </a:ext>
              </a:extLst>
            </a:blip>
            <a:stretch>
              <a:fillRect/>
            </a:stretch>
          </p:blipFill>
          <p:spPr bwMode="gray">
            <a:xfrm rot="1128874">
              <a:off x="6559409" y="4239215"/>
              <a:ext cx="201437" cy="182457"/>
            </a:xfrm>
            <a:prstGeom prst="rect">
              <a:avLst/>
            </a:prstGeom>
            <a:noFill/>
            <a:ln w="3175">
              <a:noFill/>
              <a:miter lim="400000"/>
            </a:ln>
          </p:spPr>
        </p:pic>
        <p:pic>
          <p:nvPicPr>
            <p:cNvPr id="653" name="812541537"/>
            <p:cNvPicPr>
              <a:picLocks noChangeAspect="1" noChangeArrowheads="1"/>
            </p:cNvPicPr>
            <p:nvPr/>
          </p:nvPicPr>
          <p:blipFill>
            <a:blip r:embed="rId7">
              <a:duotone>
                <a:schemeClr val="bg2">
                  <a:shade val="45000"/>
                  <a:satMod val="135000"/>
                </a:schemeClr>
                <a:prstClr val="white"/>
              </a:duotone>
              <a:lum bright="40000"/>
              <a:extLst>
                <a:ext uri="{28A0092B-C50C-407E-A947-70E740481C1C}">
                  <a14:useLocalDpi xmlns:a14="http://schemas.microsoft.com/office/drawing/2010/main"/>
                </a:ext>
              </a:extLst>
            </a:blip>
            <a:stretch>
              <a:fillRect/>
            </a:stretch>
          </p:blipFill>
          <p:spPr bwMode="gray">
            <a:xfrm rot="1128874">
              <a:off x="6728452" y="4198188"/>
              <a:ext cx="201437" cy="182457"/>
            </a:xfrm>
            <a:prstGeom prst="rect">
              <a:avLst/>
            </a:prstGeom>
            <a:noFill/>
            <a:ln w="3175">
              <a:noFill/>
              <a:miter lim="400000"/>
            </a:ln>
          </p:spPr>
        </p:pic>
      </p:grpSp>
      <p:sp>
        <p:nvSpPr>
          <p:cNvPr id="621" name="1380110985"/>
          <p:cNvSpPr/>
          <p:nvPr/>
        </p:nvSpPr>
        <p:spPr bwMode="gray">
          <a:xfrm>
            <a:off x="5826796" y="3381483"/>
            <a:ext cx="842417" cy="167447"/>
          </a:xfrm>
          <a:prstGeom prst="round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6523" tIns="18263" rIns="36523" bIns="18263" numCol="1" rtlCol="0" anchor="ctr"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205307" fontAlgn="ctr">
              <a:spcBef>
                <a:spcPct val="0"/>
              </a:spcBef>
              <a:spcAft>
                <a:spcPct val="0"/>
              </a:spcAft>
              <a:buClr>
                <a:srgbClr val="CC9900"/>
              </a:buClr>
            </a:pPr>
            <a:r>
              <a:rPr lang="en-US" sz="900" dirty="0">
                <a:solidFill>
                  <a:prstClr val="white"/>
                </a:solidFill>
                <a:latin typeface="Huawei Sans" panose="020C0503030203020204" pitchFamily="34" charset="0"/>
              </a:rPr>
              <a:t>Deployment</a:t>
            </a:r>
            <a:endParaRPr lang="en-US" altLang="zh-CN" sz="900" kern="0"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622" name="1616442799"/>
          <p:cNvSpPr/>
          <p:nvPr/>
        </p:nvSpPr>
        <p:spPr bwMode="gray">
          <a:xfrm>
            <a:off x="6126600" y="2803206"/>
            <a:ext cx="522587" cy="138982"/>
          </a:xfrm>
          <a:prstGeom prst="round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6523" tIns="18263" rIns="36523" bIns="18263" numCol="1" rtlCol="0" anchor="ctr"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205307" fontAlgn="ctr">
              <a:spcBef>
                <a:spcPct val="0"/>
              </a:spcBef>
              <a:spcAft>
                <a:spcPct val="0"/>
              </a:spcAft>
              <a:buClr>
                <a:srgbClr val="CC9900"/>
              </a:buClr>
            </a:pPr>
            <a:r>
              <a:rPr lang="en-US" sz="900" dirty="0">
                <a:solidFill>
                  <a:prstClr val="white"/>
                </a:solidFill>
                <a:latin typeface="Huawei Sans" panose="020C0503030203020204" pitchFamily="34" charset="0"/>
              </a:rPr>
              <a:t>O&amp;M</a:t>
            </a:r>
            <a:endParaRPr lang="en-US" altLang="zh-CN" sz="900" kern="0"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623" name="581201994"/>
          <p:cNvSpPr/>
          <p:nvPr/>
        </p:nvSpPr>
        <p:spPr bwMode="gray">
          <a:xfrm>
            <a:off x="6614175" y="3384236"/>
            <a:ext cx="867862" cy="238124"/>
          </a:xfrm>
          <a:prstGeom prst="round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6523" tIns="18263" rIns="36523" bIns="18263" numCol="1" rtlCol="0" anchor="ctr"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205307" fontAlgn="ctr">
              <a:spcBef>
                <a:spcPct val="0"/>
              </a:spcBef>
              <a:spcAft>
                <a:spcPct val="0"/>
              </a:spcAft>
              <a:buClr>
                <a:srgbClr val="CC9900"/>
              </a:buClr>
            </a:pPr>
            <a:r>
              <a:rPr lang="en-US" sz="900" dirty="0">
                <a:solidFill>
                  <a:prstClr val="white"/>
                </a:solidFill>
                <a:latin typeface="Huawei Sans" panose="020C0503030203020204" pitchFamily="34" charset="0"/>
              </a:rPr>
              <a:t>Adjustment</a:t>
            </a:r>
          </a:p>
        </p:txBody>
      </p:sp>
      <p:sp>
        <p:nvSpPr>
          <p:cNvPr id="624" name="1088253176"/>
          <p:cNvSpPr/>
          <p:nvPr/>
        </p:nvSpPr>
        <p:spPr bwMode="gray">
          <a:xfrm>
            <a:off x="6387893" y="2610864"/>
            <a:ext cx="777772" cy="241746"/>
          </a:xfrm>
          <a:prstGeom prst="round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6523" tIns="18263" rIns="36523" bIns="18263" numCol="1" rtlCol="0" anchor="ctr" anchorCtr="0" compatLnSpc="1">
            <a:prstTxWarp prst="textNoShape">
              <a:avLst/>
            </a:prstTxWarp>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006" algn="l" rtl="0" fontAlgn="base">
              <a:spcBef>
                <a:spcPct val="0"/>
              </a:spcBef>
              <a:spcAft>
                <a:spcPct val="0"/>
              </a:spcAft>
              <a:defRPr kern="1200">
                <a:solidFill>
                  <a:schemeClr val="tx1"/>
                </a:solidFill>
                <a:latin typeface="Arial" pitchFamily="34" charset="0"/>
                <a:ea typeface="宋体" pitchFamily="2" charset="-122"/>
                <a:cs typeface="+mn-cs"/>
              </a:defRPr>
            </a:lvl2pPr>
            <a:lvl3pPr marL="914011" algn="l" rtl="0" fontAlgn="base">
              <a:spcBef>
                <a:spcPct val="0"/>
              </a:spcBef>
              <a:spcAft>
                <a:spcPct val="0"/>
              </a:spcAft>
              <a:defRPr kern="1200">
                <a:solidFill>
                  <a:schemeClr val="tx1"/>
                </a:solidFill>
                <a:latin typeface="Arial" pitchFamily="34" charset="0"/>
                <a:ea typeface="宋体" pitchFamily="2" charset="-122"/>
                <a:cs typeface="+mn-cs"/>
              </a:defRPr>
            </a:lvl3pPr>
            <a:lvl4pPr marL="1371018" algn="l" rtl="0" fontAlgn="base">
              <a:spcBef>
                <a:spcPct val="0"/>
              </a:spcBef>
              <a:spcAft>
                <a:spcPct val="0"/>
              </a:spcAft>
              <a:defRPr kern="1200">
                <a:solidFill>
                  <a:schemeClr val="tx1"/>
                </a:solidFill>
                <a:latin typeface="Arial" pitchFamily="34" charset="0"/>
                <a:ea typeface="宋体" pitchFamily="2" charset="-122"/>
                <a:cs typeface="+mn-cs"/>
              </a:defRPr>
            </a:lvl4pPr>
            <a:lvl5pPr marL="1828023" algn="l" rtl="0" fontAlgn="base">
              <a:spcBef>
                <a:spcPct val="0"/>
              </a:spcBef>
              <a:spcAft>
                <a:spcPct val="0"/>
              </a:spcAft>
              <a:defRPr kern="1200">
                <a:solidFill>
                  <a:schemeClr val="tx1"/>
                </a:solidFill>
                <a:latin typeface="Arial" pitchFamily="34" charset="0"/>
                <a:ea typeface="宋体" pitchFamily="2" charset="-122"/>
                <a:cs typeface="+mn-cs"/>
              </a:defRPr>
            </a:lvl5pPr>
            <a:lvl6pPr marL="2285028" algn="l" defTabSz="914011" rtl="0" eaLnBrk="1" latinLnBrk="0" hangingPunct="1">
              <a:defRPr kern="1200">
                <a:solidFill>
                  <a:schemeClr val="tx1"/>
                </a:solidFill>
                <a:latin typeface="Arial" pitchFamily="34" charset="0"/>
                <a:ea typeface="宋体" pitchFamily="2" charset="-122"/>
                <a:cs typeface="+mn-cs"/>
              </a:defRPr>
            </a:lvl6pPr>
            <a:lvl7pPr marL="2742034" algn="l" defTabSz="914011" rtl="0" eaLnBrk="1" latinLnBrk="0" hangingPunct="1">
              <a:defRPr kern="1200">
                <a:solidFill>
                  <a:schemeClr val="tx1"/>
                </a:solidFill>
                <a:latin typeface="Arial" pitchFamily="34" charset="0"/>
                <a:ea typeface="宋体" pitchFamily="2" charset="-122"/>
                <a:cs typeface="+mn-cs"/>
              </a:defRPr>
            </a:lvl7pPr>
            <a:lvl8pPr marL="3199040" algn="l" defTabSz="914011" rtl="0" eaLnBrk="1" latinLnBrk="0" hangingPunct="1">
              <a:defRPr kern="1200">
                <a:solidFill>
                  <a:schemeClr val="tx1"/>
                </a:solidFill>
                <a:latin typeface="Arial" pitchFamily="34" charset="0"/>
                <a:ea typeface="宋体" pitchFamily="2" charset="-122"/>
                <a:cs typeface="+mn-cs"/>
              </a:defRPr>
            </a:lvl8pPr>
            <a:lvl9pPr marL="3656046" algn="l" defTabSz="914011" rtl="0" eaLnBrk="1" latinLnBrk="0" hangingPunct="1">
              <a:defRPr kern="1200">
                <a:solidFill>
                  <a:schemeClr val="tx1"/>
                </a:solidFill>
                <a:latin typeface="Arial" pitchFamily="34" charset="0"/>
                <a:ea typeface="宋体" pitchFamily="2" charset="-122"/>
                <a:cs typeface="+mn-cs"/>
              </a:defRPr>
            </a:lvl9pPr>
          </a:lstStyle>
          <a:p>
            <a:pPr algn="ctr" defTabSz="205307" fontAlgn="ctr">
              <a:spcBef>
                <a:spcPct val="0"/>
              </a:spcBef>
              <a:spcAft>
                <a:spcPct val="0"/>
              </a:spcAft>
              <a:buClr>
                <a:srgbClr val="CC9900"/>
              </a:buClr>
            </a:pPr>
            <a:r>
              <a:rPr lang="en-US" sz="900" dirty="0">
                <a:solidFill>
                  <a:prstClr val="white"/>
                </a:solidFill>
                <a:latin typeface="Huawei Sans" panose="020C0503030203020204" pitchFamily="34" charset="0"/>
              </a:rPr>
              <a:t>Optimization</a:t>
            </a:r>
            <a:endParaRPr lang="en-US" altLang="zh-CN" sz="900" kern="0" dirty="0">
              <a:solidFill>
                <a:prstClr val="white"/>
              </a:solidFill>
              <a:latin typeface="Huawei Sans" panose="020C0503030203020204" pitchFamily="34" charset="0"/>
              <a:ea typeface="方正兰亭黑简体" panose="02000000000000000000"/>
              <a:cs typeface="Huawei Sans" panose="020C0503030203020204" pitchFamily="34" charset="0"/>
              <a:sym typeface="Arial" pitchFamily="34" charset="0"/>
            </a:endParaRPr>
          </a:p>
        </p:txBody>
      </p:sp>
      <p:sp>
        <p:nvSpPr>
          <p:cNvPr id="625" name="Freeform 57"/>
          <p:cNvSpPr>
            <a:spLocks noEditPoints="1"/>
          </p:cNvSpPr>
          <p:nvPr/>
        </p:nvSpPr>
        <p:spPr bwMode="gray">
          <a:xfrm>
            <a:off x="4825307" y="3622360"/>
            <a:ext cx="215028" cy="219321"/>
          </a:xfrm>
          <a:custGeom>
            <a:avLst/>
            <a:gdLst/>
            <a:ahLst/>
            <a:cxnLst>
              <a:cxn ang="0">
                <a:pos x="153" y="80"/>
              </a:cxn>
              <a:cxn ang="0">
                <a:pos x="137" y="70"/>
              </a:cxn>
              <a:cxn ang="0">
                <a:pos x="155" y="61"/>
              </a:cxn>
              <a:cxn ang="0">
                <a:pos x="146" y="38"/>
              </a:cxn>
              <a:cxn ang="0">
                <a:pos x="140" y="36"/>
              </a:cxn>
              <a:cxn ang="0">
                <a:pos x="121" y="38"/>
              </a:cxn>
              <a:cxn ang="0">
                <a:pos x="130" y="20"/>
              </a:cxn>
              <a:cxn ang="0">
                <a:pos x="110" y="6"/>
              </a:cxn>
              <a:cxn ang="0">
                <a:pos x="95" y="22"/>
              </a:cxn>
              <a:cxn ang="0">
                <a:pos x="87" y="4"/>
              </a:cxn>
              <a:cxn ang="0">
                <a:pos x="82" y="0"/>
              </a:cxn>
              <a:cxn ang="0">
                <a:pos x="57" y="7"/>
              </a:cxn>
              <a:cxn ang="0">
                <a:pos x="53" y="26"/>
              </a:cxn>
              <a:cxn ang="0">
                <a:pos x="36" y="13"/>
              </a:cxn>
              <a:cxn ang="0">
                <a:pos x="18" y="29"/>
              </a:cxn>
              <a:cxn ang="0">
                <a:pos x="30" y="45"/>
              </a:cxn>
              <a:cxn ang="0">
                <a:pos x="10" y="47"/>
              </a:cxn>
              <a:cxn ang="0">
                <a:pos x="5" y="50"/>
              </a:cxn>
              <a:cxn ang="0">
                <a:pos x="1" y="74"/>
              </a:cxn>
              <a:cxn ang="0">
                <a:pos x="20" y="80"/>
              </a:cxn>
              <a:cxn ang="0">
                <a:pos x="5" y="93"/>
              </a:cxn>
              <a:cxn ang="0">
                <a:pos x="11" y="118"/>
              </a:cxn>
              <a:cxn ang="0">
                <a:pos x="17" y="121"/>
              </a:cxn>
              <a:cxn ang="0">
                <a:pos x="37" y="119"/>
              </a:cxn>
              <a:cxn ang="0">
                <a:pos x="29" y="140"/>
              </a:cxn>
              <a:cxn ang="0">
                <a:pos x="51" y="151"/>
              </a:cxn>
              <a:cxn ang="0">
                <a:pos x="62" y="134"/>
              </a:cxn>
              <a:cxn ang="0">
                <a:pos x="70" y="153"/>
              </a:cxn>
              <a:cxn ang="0">
                <a:pos x="73" y="157"/>
              </a:cxn>
              <a:cxn ang="0">
                <a:pos x="96" y="155"/>
              </a:cxn>
              <a:cxn ang="0">
                <a:pos x="100" y="150"/>
              </a:cxn>
              <a:cxn ang="0">
                <a:pos x="104" y="131"/>
              </a:cxn>
              <a:cxn ang="0">
                <a:pos x="119" y="145"/>
              </a:cxn>
              <a:cxn ang="0">
                <a:pos x="138" y="130"/>
              </a:cxn>
              <a:cxn ang="0">
                <a:pos x="138" y="124"/>
              </a:cxn>
              <a:cxn ang="0">
                <a:pos x="130" y="106"/>
              </a:cxn>
              <a:cxn ang="0">
                <a:pos x="150" y="109"/>
              </a:cxn>
              <a:cxn ang="0">
                <a:pos x="157" y="86"/>
              </a:cxn>
              <a:cxn ang="0">
                <a:pos x="99" y="83"/>
              </a:cxn>
              <a:cxn ang="0">
                <a:pos x="58" y="74"/>
              </a:cxn>
              <a:cxn ang="0">
                <a:pos x="99" y="83"/>
              </a:cxn>
            </a:cxnLst>
            <a:rect l="0" t="0" r="r" b="b"/>
            <a:pathLst>
              <a:path w="157" h="157">
                <a:moveTo>
                  <a:pt x="156" y="82"/>
                </a:moveTo>
                <a:cubicBezTo>
                  <a:pt x="156" y="81"/>
                  <a:pt x="155" y="81"/>
                  <a:pt x="153" y="80"/>
                </a:cubicBezTo>
                <a:cubicBezTo>
                  <a:pt x="137" y="77"/>
                  <a:pt x="137" y="77"/>
                  <a:pt x="137" y="77"/>
                </a:cubicBezTo>
                <a:cubicBezTo>
                  <a:pt x="137" y="70"/>
                  <a:pt x="137" y="70"/>
                  <a:pt x="137" y="70"/>
                </a:cubicBezTo>
                <a:cubicBezTo>
                  <a:pt x="152" y="63"/>
                  <a:pt x="152" y="63"/>
                  <a:pt x="152" y="63"/>
                </a:cubicBezTo>
                <a:cubicBezTo>
                  <a:pt x="153" y="63"/>
                  <a:pt x="154" y="62"/>
                  <a:pt x="155" y="61"/>
                </a:cubicBezTo>
                <a:cubicBezTo>
                  <a:pt x="155" y="60"/>
                  <a:pt x="155" y="59"/>
                  <a:pt x="154" y="58"/>
                </a:cubicBezTo>
                <a:cubicBezTo>
                  <a:pt x="146" y="38"/>
                  <a:pt x="146" y="38"/>
                  <a:pt x="146" y="38"/>
                </a:cubicBezTo>
                <a:cubicBezTo>
                  <a:pt x="146" y="37"/>
                  <a:pt x="145" y="36"/>
                  <a:pt x="144" y="36"/>
                </a:cubicBezTo>
                <a:cubicBezTo>
                  <a:pt x="143" y="35"/>
                  <a:pt x="141" y="36"/>
                  <a:pt x="140" y="36"/>
                </a:cubicBezTo>
                <a:cubicBezTo>
                  <a:pt x="125" y="43"/>
                  <a:pt x="125" y="43"/>
                  <a:pt x="125" y="43"/>
                </a:cubicBezTo>
                <a:cubicBezTo>
                  <a:pt x="121" y="38"/>
                  <a:pt x="121" y="38"/>
                  <a:pt x="121" y="38"/>
                </a:cubicBezTo>
                <a:cubicBezTo>
                  <a:pt x="129" y="23"/>
                  <a:pt x="129" y="23"/>
                  <a:pt x="129" y="23"/>
                </a:cubicBezTo>
                <a:cubicBezTo>
                  <a:pt x="130" y="22"/>
                  <a:pt x="130" y="21"/>
                  <a:pt x="130" y="20"/>
                </a:cubicBezTo>
                <a:cubicBezTo>
                  <a:pt x="130" y="19"/>
                  <a:pt x="129" y="18"/>
                  <a:pt x="128" y="17"/>
                </a:cubicBezTo>
                <a:cubicBezTo>
                  <a:pt x="110" y="6"/>
                  <a:pt x="110" y="6"/>
                  <a:pt x="110" y="6"/>
                </a:cubicBezTo>
                <a:cubicBezTo>
                  <a:pt x="108" y="5"/>
                  <a:pt x="105" y="6"/>
                  <a:pt x="104" y="8"/>
                </a:cubicBezTo>
                <a:cubicBezTo>
                  <a:pt x="95" y="22"/>
                  <a:pt x="95" y="22"/>
                  <a:pt x="95" y="22"/>
                </a:cubicBezTo>
                <a:cubicBezTo>
                  <a:pt x="89" y="21"/>
                  <a:pt x="89" y="21"/>
                  <a:pt x="89" y="21"/>
                </a:cubicBezTo>
                <a:cubicBezTo>
                  <a:pt x="87" y="4"/>
                  <a:pt x="87" y="4"/>
                  <a:pt x="87" y="4"/>
                </a:cubicBezTo>
                <a:cubicBezTo>
                  <a:pt x="87" y="3"/>
                  <a:pt x="87" y="2"/>
                  <a:pt x="86" y="1"/>
                </a:cubicBezTo>
                <a:cubicBezTo>
                  <a:pt x="85" y="0"/>
                  <a:pt x="84" y="0"/>
                  <a:pt x="82" y="0"/>
                </a:cubicBezTo>
                <a:cubicBezTo>
                  <a:pt x="61" y="2"/>
                  <a:pt x="61" y="2"/>
                  <a:pt x="61" y="2"/>
                </a:cubicBezTo>
                <a:cubicBezTo>
                  <a:pt x="59" y="2"/>
                  <a:pt x="57" y="4"/>
                  <a:pt x="57" y="7"/>
                </a:cubicBezTo>
                <a:cubicBezTo>
                  <a:pt x="59" y="23"/>
                  <a:pt x="59" y="23"/>
                  <a:pt x="59" y="23"/>
                </a:cubicBezTo>
                <a:cubicBezTo>
                  <a:pt x="53" y="26"/>
                  <a:pt x="53" y="26"/>
                  <a:pt x="53" y="26"/>
                </a:cubicBezTo>
                <a:cubicBezTo>
                  <a:pt x="42" y="13"/>
                  <a:pt x="42" y="13"/>
                  <a:pt x="42" y="13"/>
                </a:cubicBezTo>
                <a:cubicBezTo>
                  <a:pt x="40" y="11"/>
                  <a:pt x="37" y="11"/>
                  <a:pt x="36" y="13"/>
                </a:cubicBezTo>
                <a:cubicBezTo>
                  <a:pt x="20" y="26"/>
                  <a:pt x="20" y="26"/>
                  <a:pt x="20" y="26"/>
                </a:cubicBezTo>
                <a:cubicBezTo>
                  <a:pt x="19" y="27"/>
                  <a:pt x="18" y="28"/>
                  <a:pt x="18" y="29"/>
                </a:cubicBezTo>
                <a:cubicBezTo>
                  <a:pt x="18" y="31"/>
                  <a:pt x="19" y="32"/>
                  <a:pt x="19" y="33"/>
                </a:cubicBezTo>
                <a:cubicBezTo>
                  <a:pt x="30" y="45"/>
                  <a:pt x="30" y="45"/>
                  <a:pt x="30" y="45"/>
                </a:cubicBezTo>
                <a:cubicBezTo>
                  <a:pt x="27" y="51"/>
                  <a:pt x="27" y="51"/>
                  <a:pt x="27" y="51"/>
                </a:cubicBezTo>
                <a:cubicBezTo>
                  <a:pt x="10" y="47"/>
                  <a:pt x="10" y="47"/>
                  <a:pt x="10" y="47"/>
                </a:cubicBezTo>
                <a:cubicBezTo>
                  <a:pt x="9" y="47"/>
                  <a:pt x="8" y="47"/>
                  <a:pt x="7" y="48"/>
                </a:cubicBezTo>
                <a:cubicBezTo>
                  <a:pt x="6" y="48"/>
                  <a:pt x="5" y="49"/>
                  <a:pt x="5" y="50"/>
                </a:cubicBezTo>
                <a:cubicBezTo>
                  <a:pt x="1" y="71"/>
                  <a:pt x="1" y="71"/>
                  <a:pt x="1" y="71"/>
                </a:cubicBezTo>
                <a:cubicBezTo>
                  <a:pt x="0" y="72"/>
                  <a:pt x="1" y="73"/>
                  <a:pt x="1" y="74"/>
                </a:cubicBezTo>
                <a:cubicBezTo>
                  <a:pt x="2" y="75"/>
                  <a:pt x="3" y="76"/>
                  <a:pt x="4" y="76"/>
                </a:cubicBezTo>
                <a:cubicBezTo>
                  <a:pt x="20" y="80"/>
                  <a:pt x="20" y="80"/>
                  <a:pt x="20" y="80"/>
                </a:cubicBezTo>
                <a:cubicBezTo>
                  <a:pt x="21" y="86"/>
                  <a:pt x="21" y="86"/>
                  <a:pt x="21" y="86"/>
                </a:cubicBezTo>
                <a:cubicBezTo>
                  <a:pt x="5" y="93"/>
                  <a:pt x="5" y="93"/>
                  <a:pt x="5" y="93"/>
                </a:cubicBezTo>
                <a:cubicBezTo>
                  <a:pt x="3" y="94"/>
                  <a:pt x="2" y="97"/>
                  <a:pt x="3" y="99"/>
                </a:cubicBezTo>
                <a:cubicBezTo>
                  <a:pt x="11" y="118"/>
                  <a:pt x="11" y="118"/>
                  <a:pt x="11" y="118"/>
                </a:cubicBezTo>
                <a:cubicBezTo>
                  <a:pt x="12" y="119"/>
                  <a:pt x="13" y="120"/>
                  <a:pt x="14" y="121"/>
                </a:cubicBezTo>
                <a:cubicBezTo>
                  <a:pt x="15" y="121"/>
                  <a:pt x="16" y="121"/>
                  <a:pt x="17" y="121"/>
                </a:cubicBezTo>
                <a:cubicBezTo>
                  <a:pt x="32" y="114"/>
                  <a:pt x="32" y="114"/>
                  <a:pt x="32" y="114"/>
                </a:cubicBezTo>
                <a:cubicBezTo>
                  <a:pt x="37" y="119"/>
                  <a:pt x="37" y="119"/>
                  <a:pt x="37" y="119"/>
                </a:cubicBezTo>
                <a:cubicBezTo>
                  <a:pt x="28" y="134"/>
                  <a:pt x="28" y="134"/>
                  <a:pt x="28" y="134"/>
                </a:cubicBezTo>
                <a:cubicBezTo>
                  <a:pt x="27" y="136"/>
                  <a:pt x="27" y="138"/>
                  <a:pt x="29" y="140"/>
                </a:cubicBezTo>
                <a:cubicBezTo>
                  <a:pt x="48" y="150"/>
                  <a:pt x="48" y="150"/>
                  <a:pt x="48" y="150"/>
                </a:cubicBezTo>
                <a:cubicBezTo>
                  <a:pt x="49" y="151"/>
                  <a:pt x="50" y="151"/>
                  <a:pt x="51" y="151"/>
                </a:cubicBezTo>
                <a:cubicBezTo>
                  <a:pt x="52" y="150"/>
                  <a:pt x="53" y="150"/>
                  <a:pt x="54" y="149"/>
                </a:cubicBezTo>
                <a:cubicBezTo>
                  <a:pt x="62" y="134"/>
                  <a:pt x="62" y="134"/>
                  <a:pt x="62" y="134"/>
                </a:cubicBezTo>
                <a:cubicBezTo>
                  <a:pt x="69" y="136"/>
                  <a:pt x="69" y="136"/>
                  <a:pt x="69" y="136"/>
                </a:cubicBezTo>
                <a:cubicBezTo>
                  <a:pt x="70" y="153"/>
                  <a:pt x="70" y="153"/>
                  <a:pt x="70" y="153"/>
                </a:cubicBezTo>
                <a:cubicBezTo>
                  <a:pt x="70" y="154"/>
                  <a:pt x="71" y="155"/>
                  <a:pt x="72" y="156"/>
                </a:cubicBezTo>
                <a:cubicBezTo>
                  <a:pt x="72" y="156"/>
                  <a:pt x="73" y="157"/>
                  <a:pt x="73" y="157"/>
                </a:cubicBezTo>
                <a:cubicBezTo>
                  <a:pt x="74" y="157"/>
                  <a:pt x="74" y="157"/>
                  <a:pt x="75" y="157"/>
                </a:cubicBezTo>
                <a:cubicBezTo>
                  <a:pt x="96" y="155"/>
                  <a:pt x="96" y="155"/>
                  <a:pt x="96" y="155"/>
                </a:cubicBezTo>
                <a:cubicBezTo>
                  <a:pt x="97" y="155"/>
                  <a:pt x="98" y="154"/>
                  <a:pt x="99" y="153"/>
                </a:cubicBezTo>
                <a:cubicBezTo>
                  <a:pt x="100" y="152"/>
                  <a:pt x="100" y="151"/>
                  <a:pt x="100" y="150"/>
                </a:cubicBezTo>
                <a:cubicBezTo>
                  <a:pt x="98" y="133"/>
                  <a:pt x="98" y="133"/>
                  <a:pt x="98" y="133"/>
                </a:cubicBezTo>
                <a:cubicBezTo>
                  <a:pt x="104" y="131"/>
                  <a:pt x="104" y="131"/>
                  <a:pt x="104" y="131"/>
                </a:cubicBezTo>
                <a:cubicBezTo>
                  <a:pt x="116" y="144"/>
                  <a:pt x="116" y="144"/>
                  <a:pt x="116" y="144"/>
                </a:cubicBezTo>
                <a:cubicBezTo>
                  <a:pt x="116" y="144"/>
                  <a:pt x="117" y="145"/>
                  <a:pt x="119" y="145"/>
                </a:cubicBezTo>
                <a:cubicBezTo>
                  <a:pt x="120" y="145"/>
                  <a:pt x="121" y="145"/>
                  <a:pt x="122" y="144"/>
                </a:cubicBezTo>
                <a:cubicBezTo>
                  <a:pt x="138" y="130"/>
                  <a:pt x="138" y="130"/>
                  <a:pt x="138" y="130"/>
                </a:cubicBezTo>
                <a:cubicBezTo>
                  <a:pt x="138" y="129"/>
                  <a:pt x="139" y="128"/>
                  <a:pt x="139" y="127"/>
                </a:cubicBezTo>
                <a:cubicBezTo>
                  <a:pt x="139" y="126"/>
                  <a:pt x="139" y="125"/>
                  <a:pt x="138" y="124"/>
                </a:cubicBezTo>
                <a:cubicBezTo>
                  <a:pt x="127" y="111"/>
                  <a:pt x="127" y="111"/>
                  <a:pt x="127" y="111"/>
                </a:cubicBezTo>
                <a:cubicBezTo>
                  <a:pt x="130" y="106"/>
                  <a:pt x="130" y="106"/>
                  <a:pt x="130" y="106"/>
                </a:cubicBezTo>
                <a:cubicBezTo>
                  <a:pt x="147" y="109"/>
                  <a:pt x="147" y="109"/>
                  <a:pt x="147" y="109"/>
                </a:cubicBezTo>
                <a:cubicBezTo>
                  <a:pt x="148" y="110"/>
                  <a:pt x="149" y="109"/>
                  <a:pt x="150" y="109"/>
                </a:cubicBezTo>
                <a:cubicBezTo>
                  <a:pt x="151" y="108"/>
                  <a:pt x="152" y="107"/>
                  <a:pt x="152" y="106"/>
                </a:cubicBezTo>
                <a:cubicBezTo>
                  <a:pt x="157" y="86"/>
                  <a:pt x="157" y="86"/>
                  <a:pt x="157" y="86"/>
                </a:cubicBezTo>
                <a:cubicBezTo>
                  <a:pt x="157" y="84"/>
                  <a:pt x="157" y="83"/>
                  <a:pt x="156" y="82"/>
                </a:cubicBezTo>
                <a:close/>
                <a:moveTo>
                  <a:pt x="99" y="83"/>
                </a:moveTo>
                <a:cubicBezTo>
                  <a:pt x="97" y="94"/>
                  <a:pt x="85" y="102"/>
                  <a:pt x="74" y="99"/>
                </a:cubicBezTo>
                <a:cubicBezTo>
                  <a:pt x="63" y="96"/>
                  <a:pt x="55" y="85"/>
                  <a:pt x="58" y="74"/>
                </a:cubicBezTo>
                <a:cubicBezTo>
                  <a:pt x="60" y="62"/>
                  <a:pt x="72" y="55"/>
                  <a:pt x="83" y="58"/>
                </a:cubicBezTo>
                <a:cubicBezTo>
                  <a:pt x="95" y="60"/>
                  <a:pt x="102" y="71"/>
                  <a:pt x="99" y="83"/>
                </a:cubicBezTo>
                <a:close/>
              </a:path>
            </a:pathLst>
          </a:custGeom>
          <a:solidFill>
            <a:schemeClr val="bg1"/>
          </a:solidFill>
          <a:ln w="6350">
            <a:noFill/>
          </a:ln>
        </p:spPr>
        <p:txBody>
          <a:bodyPr vert="horz" wrap="square" lIns="121864" tIns="60933" rIns="121864" bIns="60933" numCol="1" anchor="t" anchorCtr="0" compatLnSpc="1">
            <a:prstTxWarp prst="textNoShape">
              <a:avLst/>
            </a:prstTxWarp>
          </a:bodyPr>
          <a:lstStyle/>
          <a:p>
            <a:pPr defTabSz="456816" fontAlgn="ctr">
              <a:spcBef>
                <a:spcPct val="0"/>
              </a:spcBef>
              <a:spcAft>
                <a:spcPct val="0"/>
              </a:spcAft>
              <a:defRPr/>
            </a:pPr>
            <a:endParaRPr lang="en-US" sz="1499" b="1" kern="0" dirty="0">
              <a:solidFill>
                <a:prstClr val="white"/>
              </a:solidFill>
              <a:latin typeface="Huawei Sans" panose="020C0503030203020204" pitchFamily="34" charset="0"/>
              <a:cs typeface="Huawei Sans" panose="020C0503030203020204" pitchFamily="34" charset="0"/>
            </a:endParaRPr>
          </a:p>
        </p:txBody>
      </p:sp>
      <p:sp>
        <p:nvSpPr>
          <p:cNvPr id="626" name="1228760009"/>
          <p:cNvSpPr txBox="1"/>
          <p:nvPr/>
        </p:nvSpPr>
        <p:spPr bwMode="gray">
          <a:xfrm>
            <a:off x="5077253" y="3677765"/>
            <a:ext cx="913235" cy="122042"/>
          </a:xfrm>
          <a:prstGeom prst="rect">
            <a:avLst/>
          </a:prstGeom>
          <a:noFill/>
        </p:spPr>
        <p:txBody>
          <a:bodyPr wrap="square" lIns="0" tIns="0" rIns="0" bIns="0" rtlCol="0">
            <a:spAutoFit/>
          </a:bodyPr>
          <a:lstStyle/>
          <a:p>
            <a:pPr defTabSz="1218712" fontAlgn="ctr">
              <a:spcBef>
                <a:spcPct val="0"/>
              </a:spcBef>
              <a:spcAft>
                <a:spcPct val="0"/>
              </a:spcAft>
            </a:pPr>
            <a:r>
              <a:rPr lang="en-US" sz="800" b="1" dirty="0">
                <a:solidFill>
                  <a:prstClr val="white"/>
                </a:solidFill>
                <a:latin typeface="Huawei Sans" panose="020C0503030203020204" pitchFamily="34" charset="0"/>
              </a:rPr>
              <a:t>Automation</a:t>
            </a:r>
            <a:endParaRPr lang="en-US" altLang="zh-CN" sz="800" b="1" dirty="0">
              <a:solidFill>
                <a:prstClr val="white"/>
              </a:solidFill>
              <a:latin typeface="Huawei Sans" panose="020C0503030203020204" pitchFamily="34" charset="0"/>
              <a:cs typeface="Huawei Sans" panose="020C0503030203020204" pitchFamily="34" charset="0"/>
              <a:sym typeface="Arial" pitchFamily="34" charset="0"/>
            </a:endParaRPr>
          </a:p>
        </p:txBody>
      </p:sp>
      <p:cxnSp>
        <p:nvCxnSpPr>
          <p:cNvPr id="627" name="直接连接符 626"/>
          <p:cNvCxnSpPr/>
          <p:nvPr/>
        </p:nvCxnSpPr>
        <p:spPr bwMode="gray">
          <a:xfrm flipH="1">
            <a:off x="5761577" y="3646532"/>
            <a:ext cx="0" cy="271452"/>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sp>
        <p:nvSpPr>
          <p:cNvPr id="628" name="1228760009"/>
          <p:cNvSpPr txBox="1"/>
          <p:nvPr/>
        </p:nvSpPr>
        <p:spPr bwMode="gray">
          <a:xfrm>
            <a:off x="6085869" y="3677766"/>
            <a:ext cx="432365" cy="122042"/>
          </a:xfrm>
          <a:prstGeom prst="rect">
            <a:avLst/>
          </a:prstGeom>
          <a:noFill/>
        </p:spPr>
        <p:txBody>
          <a:bodyPr wrap="square" lIns="0" tIns="0" rIns="0" bIns="0" rtlCol="0">
            <a:spAutoFit/>
          </a:bodyPr>
          <a:lstStyle/>
          <a:p>
            <a:pPr defTabSz="1218712" fontAlgn="ctr">
              <a:spcBef>
                <a:spcPct val="0"/>
              </a:spcBef>
              <a:spcAft>
                <a:spcPct val="0"/>
              </a:spcAft>
            </a:pPr>
            <a:r>
              <a:rPr lang="en-US" sz="800" b="1" dirty="0">
                <a:solidFill>
                  <a:prstClr val="white"/>
                </a:solidFill>
                <a:latin typeface="Huawei Sans" panose="020C0503030203020204" pitchFamily="34" charset="0"/>
              </a:rPr>
              <a:t>Insight</a:t>
            </a:r>
            <a:endParaRPr lang="en-US" altLang="zh-CN" sz="800" b="1" dirty="0">
              <a:solidFill>
                <a:prstClr val="white"/>
              </a:solidFill>
              <a:latin typeface="Huawei Sans" panose="020C0503030203020204" pitchFamily="34" charset="0"/>
              <a:cs typeface="Huawei Sans" panose="020C0503030203020204" pitchFamily="34" charset="0"/>
              <a:sym typeface="Arial" pitchFamily="34" charset="0"/>
            </a:endParaRPr>
          </a:p>
        </p:txBody>
      </p:sp>
      <p:grpSp>
        <p:nvGrpSpPr>
          <p:cNvPr id="629" name="组合 208"/>
          <p:cNvGrpSpPr/>
          <p:nvPr/>
        </p:nvGrpSpPr>
        <p:grpSpPr bwMode="gray">
          <a:xfrm>
            <a:off x="5839435" y="3646532"/>
            <a:ext cx="219054" cy="225235"/>
            <a:chOff x="4780105" y="2489342"/>
            <a:chExt cx="204140" cy="209907"/>
          </a:xfrm>
          <a:solidFill>
            <a:schemeClr val="bg1"/>
          </a:solidFill>
        </p:grpSpPr>
        <p:sp>
          <p:nvSpPr>
            <p:cNvPr id="647" name="Oval 23"/>
            <p:cNvSpPr>
              <a:spLocks noChangeAspect="1"/>
            </p:cNvSpPr>
            <p:nvPr/>
          </p:nvSpPr>
          <p:spPr bwMode="gray">
            <a:xfrm>
              <a:off x="4810180" y="2550058"/>
              <a:ext cx="113535" cy="92862"/>
            </a:xfrm>
            <a:custGeom>
              <a:avLst/>
              <a:gdLst/>
              <a:ahLst/>
              <a:cxnLst/>
              <a:rect l="l" t="t" r="r" b="b"/>
              <a:pathLst>
                <a:path w="477122" h="379911">
                  <a:moveTo>
                    <a:pt x="252554" y="155898"/>
                  </a:moveTo>
                  <a:lnTo>
                    <a:pt x="350844" y="155898"/>
                  </a:lnTo>
                  <a:lnTo>
                    <a:pt x="350844" y="355189"/>
                  </a:lnTo>
                  <a:lnTo>
                    <a:pt x="343244" y="359314"/>
                  </a:lnTo>
                  <a:cubicBezTo>
                    <a:pt x="326713" y="366306"/>
                    <a:pt x="309360" y="371736"/>
                    <a:pt x="291370" y="375417"/>
                  </a:cubicBezTo>
                  <a:lnTo>
                    <a:pt x="252554" y="379330"/>
                  </a:lnTo>
                  <a:close/>
                  <a:moveTo>
                    <a:pt x="0" y="92551"/>
                  </a:moveTo>
                  <a:lnTo>
                    <a:pt x="98290" y="92551"/>
                  </a:lnTo>
                  <a:lnTo>
                    <a:pt x="98290" y="343129"/>
                  </a:lnTo>
                  <a:lnTo>
                    <a:pt x="81166" y="333835"/>
                  </a:lnTo>
                  <a:cubicBezTo>
                    <a:pt x="51762" y="313970"/>
                    <a:pt x="26387" y="288594"/>
                    <a:pt x="6522" y="259190"/>
                  </a:cubicBezTo>
                  <a:lnTo>
                    <a:pt x="0" y="247175"/>
                  </a:lnTo>
                  <a:close/>
                  <a:moveTo>
                    <a:pt x="126277" y="38230"/>
                  </a:moveTo>
                  <a:lnTo>
                    <a:pt x="224567" y="38230"/>
                  </a:lnTo>
                  <a:lnTo>
                    <a:pt x="224567" y="379911"/>
                  </a:lnTo>
                  <a:lnTo>
                    <a:pt x="179982" y="375417"/>
                  </a:lnTo>
                  <a:cubicBezTo>
                    <a:pt x="161992" y="371736"/>
                    <a:pt x="144639" y="366306"/>
                    <a:pt x="128108" y="359314"/>
                  </a:cubicBezTo>
                  <a:lnTo>
                    <a:pt x="126277" y="358320"/>
                  </a:lnTo>
                  <a:close/>
                  <a:moveTo>
                    <a:pt x="378832" y="0"/>
                  </a:moveTo>
                  <a:lnTo>
                    <a:pt x="477122" y="0"/>
                  </a:lnTo>
                  <a:lnTo>
                    <a:pt x="477122" y="236545"/>
                  </a:lnTo>
                  <a:lnTo>
                    <a:pt x="464830" y="259190"/>
                  </a:lnTo>
                  <a:cubicBezTo>
                    <a:pt x="444966" y="288594"/>
                    <a:pt x="419590" y="313970"/>
                    <a:pt x="390186" y="333835"/>
                  </a:cubicBezTo>
                  <a:lnTo>
                    <a:pt x="378832" y="339998"/>
                  </a:lnTo>
                  <a:close/>
                </a:path>
              </a:pathLst>
            </a:custGeom>
            <a:grpFill/>
            <a:ln>
              <a:noFill/>
            </a:ln>
            <a:effectLst/>
          </p:spPr>
          <p:style>
            <a:lnRef idx="1">
              <a:schemeClr val="accent6"/>
            </a:lnRef>
            <a:fillRef idx="3">
              <a:schemeClr val="accent6"/>
            </a:fillRef>
            <a:effectRef idx="2">
              <a:schemeClr val="accent6"/>
            </a:effectRef>
            <a:fontRef idx="minor">
              <a:schemeClr val="lt1"/>
            </a:fontRef>
          </p:style>
          <p:txBody>
            <a:bodyPr lIns="91368" tIns="45684" rIns="91368" bIns="45684" rtlCol="0" anchor="ctr"/>
            <a:lstStyle/>
            <a:p>
              <a:pPr algn="ctr" defTabSz="1218712" fontAlgn="ctr">
                <a:spcBef>
                  <a:spcPct val="0"/>
                </a:spcBef>
                <a:spcAft>
                  <a:spcPct val="0"/>
                </a:spcAft>
              </a:pPr>
              <a:endParaRPr lang="en-US" sz="1899" b="1" dirty="0">
                <a:solidFill>
                  <a:prstClr val="white"/>
                </a:solidFill>
                <a:latin typeface="Huawei Sans" panose="020C0503030203020204" pitchFamily="34" charset="0"/>
                <a:cs typeface="Huawei Sans" panose="020C0503030203020204" pitchFamily="34" charset="0"/>
              </a:endParaRPr>
            </a:p>
          </p:txBody>
        </p:sp>
        <p:sp>
          <p:nvSpPr>
            <p:cNvPr id="648" name="Oval 7"/>
            <p:cNvSpPr>
              <a:spLocks noChangeAspect="1"/>
            </p:cNvSpPr>
            <p:nvPr/>
          </p:nvSpPr>
          <p:spPr bwMode="gray">
            <a:xfrm>
              <a:off x="4780105" y="2489342"/>
              <a:ext cx="204140" cy="209907"/>
            </a:xfrm>
            <a:custGeom>
              <a:avLst/>
              <a:gdLst/>
              <a:ahLst/>
              <a:cxnLst/>
              <a:rect l="l" t="t" r="r" b="b"/>
              <a:pathLst>
                <a:path w="857885" h="858751">
                  <a:moveTo>
                    <a:pt x="364072" y="60804"/>
                  </a:moveTo>
                  <a:cubicBezTo>
                    <a:pt x="196582" y="60804"/>
                    <a:pt x="60804" y="196581"/>
                    <a:pt x="60804" y="364072"/>
                  </a:cubicBezTo>
                  <a:cubicBezTo>
                    <a:pt x="60804" y="531563"/>
                    <a:pt x="196582" y="667340"/>
                    <a:pt x="364072" y="667340"/>
                  </a:cubicBezTo>
                  <a:cubicBezTo>
                    <a:pt x="531563" y="667340"/>
                    <a:pt x="667340" y="531563"/>
                    <a:pt x="667340" y="364072"/>
                  </a:cubicBezTo>
                  <a:cubicBezTo>
                    <a:pt x="667340" y="196581"/>
                    <a:pt x="531563" y="60804"/>
                    <a:pt x="364072" y="60804"/>
                  </a:cubicBezTo>
                  <a:close/>
                  <a:moveTo>
                    <a:pt x="364072" y="0"/>
                  </a:moveTo>
                  <a:cubicBezTo>
                    <a:pt x="565143" y="0"/>
                    <a:pt x="728144" y="163001"/>
                    <a:pt x="728144" y="364072"/>
                  </a:cubicBezTo>
                  <a:cubicBezTo>
                    <a:pt x="728144" y="439474"/>
                    <a:pt x="705222" y="509522"/>
                    <a:pt x="665966" y="567628"/>
                  </a:cubicBezTo>
                  <a:lnTo>
                    <a:pt x="650609" y="586242"/>
                  </a:lnTo>
                  <a:lnTo>
                    <a:pt x="844200" y="779235"/>
                  </a:lnTo>
                  <a:cubicBezTo>
                    <a:pt x="862407" y="797385"/>
                    <a:pt x="862453" y="826860"/>
                    <a:pt x="844302" y="845068"/>
                  </a:cubicBezTo>
                  <a:cubicBezTo>
                    <a:pt x="826151" y="863275"/>
                    <a:pt x="796676" y="863320"/>
                    <a:pt x="778469" y="845169"/>
                  </a:cubicBezTo>
                  <a:lnTo>
                    <a:pt x="584635" y="651934"/>
                  </a:lnTo>
                  <a:lnTo>
                    <a:pt x="567628" y="665966"/>
                  </a:lnTo>
                  <a:cubicBezTo>
                    <a:pt x="509522" y="705222"/>
                    <a:pt x="439474" y="728144"/>
                    <a:pt x="364072" y="728144"/>
                  </a:cubicBezTo>
                  <a:cubicBezTo>
                    <a:pt x="163001" y="728144"/>
                    <a:pt x="0" y="565143"/>
                    <a:pt x="0" y="364072"/>
                  </a:cubicBezTo>
                  <a:cubicBezTo>
                    <a:pt x="0" y="163001"/>
                    <a:pt x="163001" y="0"/>
                    <a:pt x="364072" y="0"/>
                  </a:cubicBezTo>
                  <a:close/>
                </a:path>
              </a:pathLst>
            </a:custGeom>
            <a:grpFill/>
            <a:ln>
              <a:noFill/>
            </a:ln>
            <a:effectLst/>
          </p:spPr>
          <p:style>
            <a:lnRef idx="1">
              <a:schemeClr val="accent6"/>
            </a:lnRef>
            <a:fillRef idx="3">
              <a:schemeClr val="accent6"/>
            </a:fillRef>
            <a:effectRef idx="2">
              <a:schemeClr val="accent6"/>
            </a:effectRef>
            <a:fontRef idx="minor">
              <a:schemeClr val="lt1"/>
            </a:fontRef>
          </p:style>
          <p:txBody>
            <a:bodyPr lIns="91368" tIns="45684" rIns="91368" bIns="45684" rtlCol="0" anchor="ctr"/>
            <a:lstStyle/>
            <a:p>
              <a:pPr algn="ctr" defTabSz="1218712" fontAlgn="ctr">
                <a:spcBef>
                  <a:spcPct val="0"/>
                </a:spcBef>
                <a:spcAft>
                  <a:spcPct val="0"/>
                </a:spcAft>
              </a:pPr>
              <a:endParaRPr lang="en-US" sz="1899" b="1" dirty="0">
                <a:solidFill>
                  <a:prstClr val="white"/>
                </a:solidFill>
                <a:latin typeface="Huawei Sans" panose="020C0503030203020204" pitchFamily="34" charset="0"/>
                <a:cs typeface="Huawei Sans" panose="020C0503030203020204" pitchFamily="34" charset="0"/>
              </a:endParaRPr>
            </a:p>
          </p:txBody>
        </p:sp>
      </p:grpSp>
      <p:cxnSp>
        <p:nvCxnSpPr>
          <p:cNvPr id="630" name="直接连接符 629"/>
          <p:cNvCxnSpPr/>
          <p:nvPr/>
        </p:nvCxnSpPr>
        <p:spPr bwMode="gray">
          <a:xfrm flipH="1">
            <a:off x="6632658" y="3646532"/>
            <a:ext cx="0" cy="271452"/>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pic>
        <p:nvPicPr>
          <p:cNvPr id="631" name="Picture 2"/>
          <p:cNvPicPr>
            <a:picLocks noChangeAspect="1"/>
          </p:cNvPicPr>
          <p:nvPr/>
        </p:nvPicPr>
        <p:blipFill>
          <a:blip r:embed="rId11">
            <a:biLevel thresh="25000"/>
            <a:extLst>
              <a:ext uri="{28A0092B-C50C-407E-A947-70E740481C1C}">
                <a14:useLocalDpi xmlns:a14="http://schemas.microsoft.com/office/drawing/2010/main"/>
              </a:ext>
            </a:extLst>
          </a:blip>
          <a:stretch>
            <a:fillRect/>
          </a:stretch>
        </p:blipFill>
        <p:spPr bwMode="gray">
          <a:xfrm>
            <a:off x="6684388" y="3658586"/>
            <a:ext cx="310743" cy="146869"/>
          </a:xfrm>
          <a:prstGeom prst="rect">
            <a:avLst/>
          </a:prstGeom>
        </p:spPr>
      </p:pic>
      <p:sp>
        <p:nvSpPr>
          <p:cNvPr id="632" name="1228760009"/>
          <p:cNvSpPr txBox="1"/>
          <p:nvPr/>
        </p:nvSpPr>
        <p:spPr bwMode="gray">
          <a:xfrm>
            <a:off x="6990955" y="3677765"/>
            <a:ext cx="709329" cy="123111"/>
          </a:xfrm>
          <a:prstGeom prst="rect">
            <a:avLst/>
          </a:prstGeom>
          <a:noFill/>
        </p:spPr>
        <p:txBody>
          <a:bodyPr wrap="square" lIns="0" tIns="0" rIns="0" bIns="0" rtlCol="0">
            <a:spAutoFit/>
          </a:bodyPr>
          <a:lstStyle/>
          <a:p>
            <a:pPr defTabSz="1218712" fontAlgn="ctr">
              <a:spcBef>
                <a:spcPct val="0"/>
              </a:spcBef>
              <a:spcAft>
                <a:spcPct val="0"/>
              </a:spcAft>
            </a:pPr>
            <a:r>
              <a:rPr lang="en-US" sz="800" b="1" dirty="0">
                <a:solidFill>
                  <a:prstClr val="white"/>
                </a:solidFill>
                <a:latin typeface="Huawei Sans" panose="020C0503030203020204" pitchFamily="34" charset="0"/>
              </a:rPr>
              <a:t>Visualization</a:t>
            </a:r>
            <a:endParaRPr lang="en-US" altLang="zh-CN" sz="800" b="1" dirty="0">
              <a:solidFill>
                <a:prstClr val="white"/>
              </a:solidFill>
              <a:latin typeface="Huawei Sans" panose="020C0503030203020204" pitchFamily="34" charset="0"/>
              <a:cs typeface="Huawei Sans" panose="020C0503030203020204" pitchFamily="34" charset="0"/>
              <a:sym typeface="Arial" pitchFamily="34" charset="0"/>
            </a:endParaRPr>
          </a:p>
        </p:txBody>
      </p:sp>
      <p:pic>
        <p:nvPicPr>
          <p:cNvPr id="633" name="图片 1"/>
          <p:cNvPicPr>
            <a:picLocks noChangeAspect="1"/>
          </p:cNvPicPr>
          <p:nvPr/>
        </p:nvPicPr>
        <p:blipFill>
          <a:blip r:embed="rId12">
            <a:extLst>
              <a:ext uri="{28A0092B-C50C-407E-A947-70E740481C1C}">
                <a14:useLocalDpi xmlns:a14="http://schemas.microsoft.com/office/drawing/2010/main" val="0"/>
              </a:ext>
            </a:extLst>
          </a:blip>
          <a:stretch>
            <a:fillRect/>
          </a:stretch>
        </p:blipFill>
        <p:spPr bwMode="gray">
          <a:xfrm>
            <a:off x="4171815" y="3090840"/>
            <a:ext cx="1848531" cy="350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4" name="圆角矩形 633"/>
          <p:cNvSpPr/>
          <p:nvPr/>
        </p:nvSpPr>
        <p:spPr bwMode="gray">
          <a:xfrm>
            <a:off x="455612" y="1471589"/>
            <a:ext cx="3249345" cy="750441"/>
          </a:xfrm>
          <a:prstGeom prst="roundRect">
            <a:avLst>
              <a:gd name="adj" fmla="val 4536"/>
            </a:avLst>
          </a:prstGeom>
          <a:noFill/>
          <a:ln w="12700" cap="flat" cmpd="sng" algn="ctr">
            <a:solidFill>
              <a:srgbClr val="00B0F0"/>
            </a:solidFill>
            <a:prstDash val="solid"/>
            <a:round/>
            <a:headEnd type="none" w="med" len="med"/>
            <a:tailEnd type="none" w="med" len="med"/>
          </a:ln>
          <a:effectLst/>
        </p:spPr>
        <p:txBody>
          <a:bodyPr vert="horz" wrap="square" lIns="35990" tIns="0" rIns="0" bIns="0" numCol="1" rtlCol="0" anchor="ctr" anchorCtr="0" compatLnSpc="1">
            <a:prstTxWarp prst="textNoShape">
              <a:avLst/>
            </a:prstTxWarp>
            <a:noAutofit/>
          </a:bodyPr>
          <a:ls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a:lstStyle>
          <a:p>
            <a:pPr defTabSz="1219048" fontAlgn="ctr">
              <a:spcBef>
                <a:spcPts val="600"/>
              </a:spcBef>
              <a:buSzPct val="60000"/>
            </a:pPr>
            <a:r>
              <a:rPr lang="en-US" sz="1000" b="1" dirty="0">
                <a:solidFill>
                  <a:prstClr val="black"/>
                </a:solidFill>
                <a:latin typeface="Huawei Sans" panose="020C0503030203020204" pitchFamily="34" charset="0"/>
              </a:rPr>
              <a:t>Enterprise value</a:t>
            </a:r>
            <a:endParaRPr lang="en-US" altLang="zh-CN" sz="1000" b="1"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a:p>
            <a:pPr marL="180975" indent="-180975" defTabSz="1219048" fontAlgn="ctr">
              <a:spcBef>
                <a:spcPts val="600"/>
              </a:spcBef>
              <a:buSzPct val="60000"/>
              <a:buFont typeface="Arial" panose="020B0604020202020204" pitchFamily="34" charset="0"/>
              <a:buChar char="•"/>
            </a:pPr>
            <a:r>
              <a:rPr lang="en-US" sz="900" dirty="0">
                <a:solidFill>
                  <a:prstClr val="black"/>
                </a:solidFill>
                <a:latin typeface="Huawei Sans" panose="020C0503030203020204" pitchFamily="34" charset="0"/>
              </a:rPr>
              <a:t>Reduced O&amp;M cost</a:t>
            </a:r>
            <a:endParaRPr lang="en-US" altLang="zh-CN" sz="9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a:p>
            <a:pPr marL="180975" indent="-180975" defTabSz="1219048" fontAlgn="ctr">
              <a:spcBef>
                <a:spcPts val="600"/>
              </a:spcBef>
              <a:buSzPct val="60000"/>
              <a:buFont typeface="Arial" panose="020B0604020202020204" pitchFamily="34" charset="0"/>
              <a:buChar char="•"/>
            </a:pPr>
            <a:r>
              <a:rPr lang="en-US" sz="900" dirty="0">
                <a:solidFill>
                  <a:prstClr val="black"/>
                </a:solidFill>
                <a:latin typeface="Huawei Sans" panose="020C0503030203020204" pitchFamily="34" charset="0"/>
              </a:rPr>
              <a:t>Improved WAN usage</a:t>
            </a:r>
            <a:endParaRPr lang="en-US" altLang="zh-CN" sz="9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p:txBody>
      </p:sp>
      <p:sp>
        <p:nvSpPr>
          <p:cNvPr id="635" name="圆角矩形 634"/>
          <p:cNvSpPr/>
          <p:nvPr/>
        </p:nvSpPr>
        <p:spPr bwMode="gray">
          <a:xfrm>
            <a:off x="455612" y="2278249"/>
            <a:ext cx="3249345" cy="2323741"/>
          </a:xfrm>
          <a:prstGeom prst="roundRect">
            <a:avLst>
              <a:gd name="adj" fmla="val 4536"/>
            </a:avLst>
          </a:prstGeom>
          <a:noFill/>
          <a:ln w="12700" cap="flat" cmpd="sng" algn="ctr">
            <a:solidFill>
              <a:srgbClr val="00B0F0"/>
            </a:solidFill>
            <a:prstDash val="solid"/>
            <a:round/>
            <a:headEnd type="none" w="med" len="med"/>
            <a:tailEnd type="none" w="med" len="med"/>
          </a:ln>
          <a:effectLst/>
        </p:spPr>
        <p:txBody>
          <a:bodyPr vert="horz" wrap="square" lIns="35990" tIns="0" rIns="0" bIns="0" numCol="1" rtlCol="0" anchor="ctr" anchorCtr="0" compatLnSpc="1">
            <a:prstTxWarp prst="textNoShape">
              <a:avLst/>
            </a:prstTxWarp>
            <a:noAutofit/>
          </a:bodyPr>
          <a:ls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a:lstStyle>
          <a:p>
            <a:pPr defTabSz="1219048" fontAlgn="ctr">
              <a:spcBef>
                <a:spcPts val="600"/>
              </a:spcBef>
              <a:buSzPct val="60000"/>
            </a:pPr>
            <a:r>
              <a:rPr lang="en-US" sz="1000" b="1" dirty="0">
                <a:solidFill>
                  <a:prstClr val="black"/>
                </a:solidFill>
                <a:latin typeface="Huawei Sans" panose="020C0503030203020204" pitchFamily="34" charset="0"/>
              </a:rPr>
              <a:t>Carrier value</a:t>
            </a:r>
            <a:endParaRPr lang="en-US" altLang="zh-CN" sz="1000" b="1"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a:p>
            <a:pPr marL="180975" indent="-180975" defTabSz="1219048" fontAlgn="ctr">
              <a:spcBef>
                <a:spcPts val="600"/>
              </a:spcBef>
              <a:buSzPct val="60000"/>
              <a:buFont typeface="Arial" panose="020B0604020202020204" pitchFamily="34" charset="0"/>
              <a:buChar char="•"/>
            </a:pPr>
            <a:r>
              <a:rPr lang="en-US" sz="900" b="1" dirty="0">
                <a:solidFill>
                  <a:srgbClr val="C7000B"/>
                </a:solidFill>
                <a:latin typeface="Huawei Sans" panose="020C0503030203020204" pitchFamily="34" charset="0"/>
              </a:rPr>
              <a:t>Minute-level service provisioning </a:t>
            </a:r>
            <a:r>
              <a:rPr lang="en-US" sz="900" dirty="0">
                <a:solidFill>
                  <a:prstClr val="black"/>
                </a:solidFill>
                <a:latin typeface="Huawei Sans" panose="020C0503030203020204" pitchFamily="34" charset="0"/>
              </a:rPr>
              <a:t>(location independent)</a:t>
            </a:r>
            <a:endParaRPr lang="en-US" altLang="zh-CN" sz="9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a:p>
            <a:pPr marL="180975" indent="-180975" defTabSz="1219048" fontAlgn="ctr">
              <a:spcBef>
                <a:spcPts val="600"/>
              </a:spcBef>
              <a:buSzPct val="60000"/>
              <a:buFont typeface="Arial" panose="020B0604020202020204" pitchFamily="34" charset="0"/>
              <a:buChar char="•"/>
            </a:pPr>
            <a:r>
              <a:rPr lang="en-US" sz="900" b="1" dirty="0">
                <a:solidFill>
                  <a:srgbClr val="C7000B"/>
                </a:solidFill>
                <a:latin typeface="Huawei Sans" panose="020C0503030203020204" pitchFamily="34" charset="0"/>
              </a:rPr>
              <a:t>Improved O&amp;M efficiency: </a:t>
            </a:r>
            <a:r>
              <a:rPr lang="en-US" sz="800" dirty="0">
                <a:solidFill>
                  <a:prstClr val="black"/>
                </a:solidFill>
                <a:latin typeface="Huawei Sans" panose="020C0503030203020204" pitchFamily="34" charset="0"/>
              </a:rPr>
              <a:t>cloud management &amp; automation</a:t>
            </a:r>
            <a:endParaRPr lang="en-US" altLang="zh-CN" sz="8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a:p>
            <a:pPr marL="180975" indent="-180975" defTabSz="1219048" fontAlgn="ctr">
              <a:spcBef>
                <a:spcPts val="600"/>
              </a:spcBef>
              <a:buSzPct val="60000"/>
              <a:buFont typeface="Arial" panose="020B0604020202020204" pitchFamily="34" charset="0"/>
              <a:buChar char="•"/>
            </a:pPr>
            <a:r>
              <a:rPr lang="en-US" sz="900" b="1" dirty="0">
                <a:solidFill>
                  <a:srgbClr val="C7000B"/>
                </a:solidFill>
                <a:latin typeface="Huawei Sans" panose="020C0503030203020204" pitchFamily="34" charset="0"/>
              </a:rPr>
              <a:t>Revenue increase</a:t>
            </a:r>
            <a:endParaRPr lang="en-US" altLang="zh-CN" sz="900" b="1" dirty="0">
              <a:solidFill>
                <a:srgbClr val="C7000B"/>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a:p>
            <a:pPr marL="180975" defTabSz="1219048" fontAlgn="ctr">
              <a:spcBef>
                <a:spcPts val="600"/>
              </a:spcBef>
              <a:buSzPct val="60000"/>
            </a:pPr>
            <a:r>
              <a:rPr lang="en-US" sz="800" dirty="0">
                <a:solidFill>
                  <a:prstClr val="black"/>
                </a:solidFill>
                <a:latin typeface="Huawei Sans" panose="020C0503030203020204" pitchFamily="34" charset="0"/>
              </a:rPr>
              <a:t>Extended B2B service domain: VAS, connectivity</a:t>
            </a:r>
          </a:p>
          <a:p>
            <a:pPr marL="180975" defTabSz="1219048" fontAlgn="ctr">
              <a:spcBef>
                <a:spcPts val="600"/>
              </a:spcBef>
              <a:buSzPct val="60000"/>
            </a:pPr>
            <a:r>
              <a:rPr lang="en-US" sz="800" dirty="0">
                <a:solidFill>
                  <a:prstClr val="black"/>
                </a:solidFill>
                <a:latin typeface="Huawei Sans" panose="020C0503030203020204" pitchFamily="34" charset="0"/>
              </a:rPr>
              <a:t>managed LAN</a:t>
            </a:r>
          </a:p>
          <a:p>
            <a:pPr marL="180975" indent="-180975" defTabSz="1219048" fontAlgn="ctr">
              <a:spcBef>
                <a:spcPts val="600"/>
              </a:spcBef>
              <a:buSzPct val="60000"/>
              <a:buFont typeface="Arial" panose="020B0604020202020204" pitchFamily="34" charset="0"/>
              <a:buChar char="•"/>
            </a:pPr>
            <a:r>
              <a:rPr lang="en-US" sz="900" b="1" dirty="0">
                <a:solidFill>
                  <a:srgbClr val="C7000B"/>
                </a:solidFill>
                <a:latin typeface="Huawei Sans" panose="020C0503030203020204" pitchFamily="34" charset="0"/>
              </a:rPr>
              <a:t>Smooth evolution, openness, and quick integration</a:t>
            </a:r>
            <a:endParaRPr lang="en-US" altLang="zh-CN" sz="900" b="1" dirty="0">
              <a:solidFill>
                <a:srgbClr val="C7000B"/>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a:p>
            <a:pPr marL="180975" defTabSz="1219048" fontAlgn="ctr">
              <a:spcBef>
                <a:spcPts val="600"/>
              </a:spcBef>
              <a:buSzPct val="60000"/>
            </a:pPr>
            <a:r>
              <a:rPr lang="en-US" sz="800" dirty="0">
                <a:solidFill>
                  <a:prstClr val="black"/>
                </a:solidFill>
                <a:latin typeface="Huawei Sans" panose="020C0503030203020204" pitchFamily="34" charset="0"/>
              </a:rPr>
              <a:t>RESTful API, </a:t>
            </a:r>
            <a:r>
              <a:rPr lang="en-US" sz="800" dirty="0" err="1">
                <a:solidFill>
                  <a:prstClr val="black"/>
                </a:solidFill>
                <a:latin typeface="Huawei Sans" panose="020C0503030203020204" pitchFamily="34" charset="0"/>
              </a:rPr>
              <a:t>uCPE</a:t>
            </a:r>
            <a:r>
              <a:rPr lang="en-US" sz="800" dirty="0">
                <a:solidFill>
                  <a:prstClr val="black"/>
                </a:solidFill>
                <a:latin typeface="Huawei Sans" panose="020C0503030203020204" pitchFamily="34" charset="0"/>
              </a:rPr>
              <a:t>/</a:t>
            </a:r>
            <a:r>
              <a:rPr lang="en-US" sz="800" dirty="0" err="1">
                <a:solidFill>
                  <a:prstClr val="black"/>
                </a:solidFill>
                <a:latin typeface="Huawei Sans" panose="020C0503030203020204" pitchFamily="34" charset="0"/>
              </a:rPr>
              <a:t>vCPE</a:t>
            </a:r>
            <a:endParaRPr lang="en-US" sz="800" dirty="0">
              <a:solidFill>
                <a:prstClr val="black"/>
              </a:solidFill>
              <a:latin typeface="Huawei Sans" panose="020C0503030203020204" pitchFamily="34" charset="0"/>
            </a:endParaRPr>
          </a:p>
        </p:txBody>
      </p:sp>
      <p:sp>
        <p:nvSpPr>
          <p:cNvPr id="636" name="矩形 635"/>
          <p:cNvSpPr/>
          <p:nvPr/>
        </p:nvSpPr>
        <p:spPr bwMode="gray">
          <a:xfrm>
            <a:off x="879502" y="1068398"/>
            <a:ext cx="2472580" cy="369332"/>
          </a:xfrm>
          <a:prstGeom prst="rect">
            <a:avLst/>
          </a:prstGeom>
        </p:spPr>
        <p:txBody>
          <a:bodyPr wrap="square">
            <a:spAutoFit/>
          </a:bodyPr>
          <a:ls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a:lstStyle>
          <a:p>
            <a:pPr algn="ctr" defTabSz="1219048" fontAlgn="ctr">
              <a:spcBef>
                <a:spcPts val="600"/>
              </a:spcBef>
              <a:buSzPct val="60000"/>
            </a:pPr>
            <a:r>
              <a:rPr lang="en-US" b="1" dirty="0">
                <a:solidFill>
                  <a:prstClr val="black"/>
                </a:solidFill>
                <a:latin typeface="Huawei Sans" panose="020C0503030203020204" pitchFamily="34" charset="0"/>
              </a:rPr>
              <a:t>Customer benefits</a:t>
            </a:r>
            <a:endParaRPr lang="en-US" altLang="zh-CN" b="1"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p:txBody>
      </p:sp>
      <p:sp>
        <p:nvSpPr>
          <p:cNvPr id="637" name="矩形 636"/>
          <p:cNvSpPr/>
          <p:nvPr/>
        </p:nvSpPr>
        <p:spPr bwMode="gray">
          <a:xfrm>
            <a:off x="8546166" y="1009219"/>
            <a:ext cx="2480962" cy="276999"/>
          </a:xfrm>
          <a:prstGeom prst="rect">
            <a:avLst/>
          </a:prstGeom>
          <a:noFill/>
          <a:ln>
            <a:noFill/>
          </a:ln>
        </p:spPr>
        <p:txBody>
          <a:bodyPr wrap="square" lIns="0" tIns="0" rIns="0" bIns="0" anchor="ctr">
            <a:spAutoFit/>
          </a:bodyPr>
          <a:lstStyle/>
          <a:p>
            <a:pPr algn="ctr" defTabSz="1218712" fontAlgn="ctr">
              <a:spcBef>
                <a:spcPct val="0"/>
              </a:spcBef>
              <a:spcAft>
                <a:spcPct val="0"/>
              </a:spcAft>
              <a:buClr>
                <a:srgbClr val="CC9900"/>
              </a:buClr>
            </a:pPr>
            <a:r>
              <a:rPr lang="en-US" sz="1800" b="1" dirty="0">
                <a:latin typeface="Huawei Sans" panose="020C0503030203020204" pitchFamily="34" charset="0"/>
              </a:rPr>
              <a:t>Key technologies</a:t>
            </a:r>
            <a:endParaRPr lang="en-US" altLang="zh-CN" sz="1800" b="1" dirty="0">
              <a:latin typeface="Huawei Sans" panose="020C0503030203020204" pitchFamily="34" charset="0"/>
              <a:cs typeface="Huawei Sans" panose="020C0503030203020204" pitchFamily="34" charset="0"/>
            </a:endParaRPr>
          </a:p>
        </p:txBody>
      </p:sp>
      <p:sp>
        <p:nvSpPr>
          <p:cNvPr id="638" name="圆角矩形 637"/>
          <p:cNvSpPr/>
          <p:nvPr/>
        </p:nvSpPr>
        <p:spPr bwMode="gray">
          <a:xfrm>
            <a:off x="8004212" y="1314519"/>
            <a:ext cx="3709951" cy="3425648"/>
          </a:xfrm>
          <a:prstGeom prst="roundRect">
            <a:avLst>
              <a:gd name="adj" fmla="val 4536"/>
            </a:avLst>
          </a:prstGeom>
          <a:noFill/>
          <a:ln w="12700" cap="flat" cmpd="sng" algn="ctr">
            <a:solidFill>
              <a:srgbClr val="00B0F0"/>
            </a:solidFill>
            <a:prstDash val="solid"/>
            <a:round/>
            <a:headEnd type="none" w="med" len="med"/>
            <a:tailEnd type="none" w="med" len="med"/>
          </a:ln>
          <a:effectLst/>
        </p:spPr>
        <p:txBody>
          <a:bodyPr vert="horz" wrap="square" lIns="35990" tIns="0" rIns="0" bIns="0" numCol="1" rtlCol="0" anchor="ctr" anchorCtr="0" compatLnSpc="1">
            <a:prstTxWarp prst="textNoShape">
              <a:avLst/>
            </a:prstTxWarp>
            <a:noAutofit/>
          </a:bodyPr>
          <a:ls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a:lstStyle>
          <a:p>
            <a:pPr fontAlgn="ctr">
              <a:lnSpc>
                <a:spcPct val="150000"/>
              </a:lnSpc>
              <a:spcBef>
                <a:spcPts val="400"/>
              </a:spcBef>
            </a:pPr>
            <a:r>
              <a:rPr lang="en-US" sz="800" b="1" dirty="0">
                <a:solidFill>
                  <a:srgbClr val="C7000B"/>
                </a:solidFill>
                <a:latin typeface="Huawei Sans" panose="020C0503030203020204" pitchFamily="34" charset="0"/>
              </a:rPr>
              <a:t>5G uplink: </a:t>
            </a:r>
            <a:r>
              <a:rPr lang="en-US" sz="800" b="1" dirty="0">
                <a:solidFill>
                  <a:srgbClr val="1D1D1A"/>
                </a:solidFill>
                <a:latin typeface="Huawei Sans" panose="020C0503030203020204" pitchFamily="34" charset="0"/>
              </a:rPr>
              <a:t>All CPE series support 5G.</a:t>
            </a:r>
          </a:p>
          <a:p>
            <a:pPr marL="180975" indent="-180975" defTabSz="1219048" fontAlgn="ctr">
              <a:spcBef>
                <a:spcPts val="400"/>
              </a:spcBef>
              <a:buSzPct val="60000"/>
              <a:buFont typeface="Arial" panose="020B0604020202020204" pitchFamily="34" charset="0"/>
              <a:buChar char="•"/>
            </a:pPr>
            <a:r>
              <a:rPr lang="en-US" sz="800" dirty="0">
                <a:solidFill>
                  <a:prstClr val="black"/>
                </a:solidFill>
                <a:latin typeface="Huawei Sans" panose="020C0503030203020204" pitchFamily="34" charset="0"/>
              </a:rPr>
              <a:t>Large bandwidth: 230 Mbit/s for uplink and 2 </a:t>
            </a:r>
            <a:r>
              <a:rPr lang="en-US" sz="800" dirty="0" err="1">
                <a:solidFill>
                  <a:prstClr val="black"/>
                </a:solidFill>
                <a:latin typeface="Huawei Sans" panose="020C0503030203020204" pitchFamily="34" charset="0"/>
              </a:rPr>
              <a:t>Gbit</a:t>
            </a:r>
            <a:r>
              <a:rPr lang="en-US" sz="800" dirty="0">
                <a:solidFill>
                  <a:prstClr val="black"/>
                </a:solidFill>
                <a:latin typeface="Huawei Sans" panose="020C0503030203020204" pitchFamily="34" charset="0"/>
              </a:rPr>
              <a:t>/s for downlink</a:t>
            </a:r>
          </a:p>
          <a:p>
            <a:pPr marL="180975" indent="-180975" defTabSz="1219048" fontAlgn="ctr">
              <a:spcBef>
                <a:spcPts val="400"/>
              </a:spcBef>
              <a:buSzPct val="60000"/>
              <a:buFont typeface="Arial" panose="020B0604020202020204" pitchFamily="34" charset="0"/>
              <a:buChar char="•"/>
            </a:pPr>
            <a:r>
              <a:rPr lang="en-US" sz="800" dirty="0">
                <a:solidFill>
                  <a:prstClr val="black"/>
                </a:solidFill>
                <a:latin typeface="Huawei Sans" panose="020C0503030203020204" pitchFamily="34" charset="0"/>
              </a:rPr>
              <a:t>Full frequency: 5G/4G/3G/2G</a:t>
            </a:r>
            <a:endParaRPr lang="en-US" altLang="zh-CN" sz="8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sym typeface="Wingdings" panose="05000000000000000000" pitchFamily="2" charset="2"/>
            </a:endParaRPr>
          </a:p>
          <a:p>
            <a:pPr marL="180975" indent="-180975" defTabSz="1219048" fontAlgn="ctr">
              <a:spcBef>
                <a:spcPts val="400"/>
              </a:spcBef>
              <a:buSzPct val="60000"/>
              <a:buFont typeface="Arial" panose="020B0604020202020204" pitchFamily="34" charset="0"/>
              <a:buChar char="•"/>
            </a:pPr>
            <a:r>
              <a:rPr lang="en-US" sz="800" dirty="0">
                <a:solidFill>
                  <a:prstClr val="black"/>
                </a:solidFill>
                <a:latin typeface="Huawei Sans" panose="020C0503030203020204" pitchFamily="34" charset="0"/>
              </a:rPr>
              <a:t>Dual-architecture: full support for NSA/SA</a:t>
            </a:r>
          </a:p>
          <a:p>
            <a:pPr fontAlgn="ctr">
              <a:lnSpc>
                <a:spcPct val="150000"/>
              </a:lnSpc>
              <a:spcBef>
                <a:spcPts val="400"/>
              </a:spcBef>
            </a:pPr>
            <a:r>
              <a:rPr lang="en-US" sz="800" b="1" dirty="0">
                <a:solidFill>
                  <a:srgbClr val="C7000B"/>
                </a:solidFill>
                <a:latin typeface="Huawei Sans" panose="020C0503030203020204" pitchFamily="34" charset="0"/>
              </a:rPr>
              <a:t>High performance</a:t>
            </a:r>
            <a:r>
              <a:rPr lang="en-US" altLang="zh-CN" sz="800" b="1" dirty="0">
                <a:solidFill>
                  <a:srgbClr val="C7000B"/>
                </a:solidFill>
                <a:latin typeface="Huawei Sans" panose="020C0503030203020204" pitchFamily="34" charset="0"/>
              </a:rPr>
              <a:t>: </a:t>
            </a:r>
            <a:r>
              <a:rPr lang="en-US" sz="800" b="1" dirty="0">
                <a:latin typeface="Huawei Sans" panose="020C0503030203020204" pitchFamily="34" charset="0"/>
              </a:rPr>
              <a:t>no congestion during forwarding</a:t>
            </a:r>
            <a:endParaRPr lang="en-US" altLang="zh-CN" sz="800" b="1" dirty="0">
              <a:solidFill>
                <a:srgbClr val="1D1D1A"/>
              </a:solidFill>
              <a:latin typeface="Huawei Sans" panose="020C0503030203020204" pitchFamily="34" charset="0"/>
              <a:cs typeface="Arial" panose="020B0604020202020204" pitchFamily="34" charset="0"/>
            </a:endParaRPr>
          </a:p>
          <a:p>
            <a:pPr marL="180975" indent="-180975" defTabSz="1219048" fontAlgn="ctr">
              <a:spcBef>
                <a:spcPts val="400"/>
              </a:spcBef>
              <a:buSzPct val="60000"/>
              <a:buFont typeface="Arial" panose="020B0604020202020204" pitchFamily="34" charset="0"/>
              <a:buChar char="•"/>
            </a:pPr>
            <a:r>
              <a:rPr lang="en-US" sz="800" dirty="0">
                <a:solidFill>
                  <a:prstClr val="black"/>
                </a:solidFill>
                <a:latin typeface="Huawei Sans" panose="020C0503030203020204" pitchFamily="34" charset="0"/>
              </a:rPr>
              <a:t>CPU+NP heterogeneous forwarding architecture</a:t>
            </a:r>
            <a:endParaRPr lang="en-US" altLang="zh-CN" sz="8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endParaRPr>
          </a:p>
          <a:p>
            <a:pPr marL="180975" indent="-180975" defTabSz="1219048" fontAlgn="ctr">
              <a:spcBef>
                <a:spcPts val="400"/>
              </a:spcBef>
              <a:buSzPct val="60000"/>
              <a:buFont typeface="Arial" panose="020B0604020202020204" pitchFamily="34" charset="0"/>
              <a:buChar char="•"/>
            </a:pPr>
            <a:r>
              <a:rPr lang="en-US" sz="800" dirty="0">
                <a:solidFill>
                  <a:prstClr val="black"/>
                </a:solidFill>
                <a:latin typeface="Huawei Sans" panose="020C0503030203020204" pitchFamily="34" charset="0"/>
              </a:rPr>
              <a:t>High performance, meeting SD-WAN development requirements in the next five years</a:t>
            </a:r>
            <a:endParaRPr lang="en-US" altLang="zh-CN" sz="8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endParaRPr>
          </a:p>
          <a:p>
            <a:pPr fontAlgn="ctr">
              <a:lnSpc>
                <a:spcPct val="150000"/>
              </a:lnSpc>
              <a:spcBef>
                <a:spcPts val="400"/>
              </a:spcBef>
            </a:pPr>
            <a:r>
              <a:rPr lang="en-US" sz="800" b="1" dirty="0">
                <a:solidFill>
                  <a:srgbClr val="C7000B"/>
                </a:solidFill>
                <a:latin typeface="Huawei Sans" panose="020C0503030203020204" pitchFamily="34" charset="0"/>
              </a:rPr>
              <a:t>Optimal experience: </a:t>
            </a:r>
            <a:r>
              <a:rPr lang="en-US" sz="800" b="1" dirty="0">
                <a:solidFill>
                  <a:srgbClr val="1D1D1A"/>
                </a:solidFill>
                <a:latin typeface="Huawei Sans" panose="020C0503030203020204" pitchFamily="34" charset="0"/>
              </a:rPr>
              <a:t>intelligent traffic steering, ensuring experience of key applications</a:t>
            </a:r>
            <a:endParaRPr lang="en-US" altLang="zh-CN" sz="800" b="1" dirty="0">
              <a:solidFill>
                <a:srgbClr val="1D1D1A"/>
              </a:solidFill>
              <a:latin typeface="Huawei Sans" panose="020C0503030203020204" pitchFamily="34" charset="0"/>
              <a:cs typeface="Arial" panose="020B0604020202020204" pitchFamily="34" charset="0"/>
            </a:endParaRPr>
          </a:p>
          <a:p>
            <a:pPr marL="180975" indent="-180975" defTabSz="1219048" fontAlgn="ctr">
              <a:lnSpc>
                <a:spcPct val="150000"/>
              </a:lnSpc>
              <a:spcBef>
                <a:spcPts val="400"/>
              </a:spcBef>
              <a:buSzPct val="60000"/>
              <a:buFont typeface="Arial" panose="020B0604020202020204" pitchFamily="34" charset="0"/>
              <a:buChar char="•"/>
            </a:pPr>
            <a:r>
              <a:rPr lang="en-US" sz="800" dirty="0">
                <a:solidFill>
                  <a:prstClr val="black"/>
                </a:solidFill>
                <a:latin typeface="Huawei Sans" panose="020C0503030203020204" pitchFamily="34" charset="0"/>
              </a:rPr>
              <a:t>Application-based intelligent traffic steering, on-demand 5G+fiber scheduling</a:t>
            </a:r>
            <a:endParaRPr lang="en-US" altLang="zh-CN" sz="8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endParaRPr>
          </a:p>
          <a:p>
            <a:pPr marL="180975" indent="-180975" defTabSz="1219048" fontAlgn="ctr">
              <a:lnSpc>
                <a:spcPct val="150000"/>
              </a:lnSpc>
              <a:spcBef>
                <a:spcPts val="400"/>
              </a:spcBef>
              <a:buSzPct val="60000"/>
              <a:buFont typeface="Arial" panose="020B0604020202020204" pitchFamily="34" charset="0"/>
              <a:buChar char="•"/>
            </a:pPr>
            <a:r>
              <a:rPr lang="en-US" sz="800" dirty="0">
                <a:solidFill>
                  <a:prstClr val="black"/>
                </a:solidFill>
                <a:latin typeface="Huawei Sans" panose="020C0503030203020204" pitchFamily="34" charset="0"/>
              </a:rPr>
              <a:t>A-FEC ensures that no frame freezing or artifact occurs in case of 20% video packet loss.</a:t>
            </a:r>
          </a:p>
          <a:p>
            <a:pPr fontAlgn="ctr">
              <a:spcBef>
                <a:spcPts val="400"/>
              </a:spcBef>
            </a:pPr>
            <a:r>
              <a:rPr lang="en-US" sz="800" b="1" dirty="0">
                <a:solidFill>
                  <a:srgbClr val="C7000B"/>
                </a:solidFill>
                <a:latin typeface="Huawei Sans" panose="020C0503030203020204" pitchFamily="34" charset="0"/>
              </a:rPr>
              <a:t>Easy O&amp;M: </a:t>
            </a:r>
            <a:r>
              <a:rPr lang="en-US" sz="800" b="1" dirty="0">
                <a:solidFill>
                  <a:srgbClr val="1D1D1A"/>
                </a:solidFill>
                <a:latin typeface="Huawei Sans" panose="020C0503030203020204" pitchFamily="34" charset="0"/>
              </a:rPr>
              <a:t>full-process automation and plug-and-play</a:t>
            </a:r>
            <a:endParaRPr lang="en-US" altLang="zh-CN" sz="800" b="1" dirty="0">
              <a:solidFill>
                <a:srgbClr val="1D1D1A"/>
              </a:solidFill>
              <a:latin typeface="Huawei Sans" panose="020C0503030203020204" pitchFamily="34" charset="0"/>
              <a:cs typeface="Arial" panose="020B0604020202020204" pitchFamily="34" charset="0"/>
            </a:endParaRPr>
          </a:p>
          <a:p>
            <a:pPr marL="180975" indent="-180975" defTabSz="1219048" fontAlgn="ctr">
              <a:spcBef>
                <a:spcPts val="400"/>
              </a:spcBef>
              <a:buSzPct val="60000"/>
              <a:buFont typeface="Arial" panose="020B0604020202020204" pitchFamily="34" charset="0"/>
              <a:buChar char="•"/>
            </a:pPr>
            <a:r>
              <a:rPr lang="en-US" sz="800" dirty="0">
                <a:solidFill>
                  <a:prstClr val="black"/>
                </a:solidFill>
                <a:latin typeface="Huawei Sans" panose="020C0503030203020204" pitchFamily="34" charset="0"/>
              </a:rPr>
              <a:t>Multiple ZTP modes, and branch network deployment in minutes</a:t>
            </a:r>
            <a:endParaRPr lang="en-US" altLang="zh-CN" sz="8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endParaRPr>
          </a:p>
          <a:p>
            <a:pPr marL="180975" indent="-180975" defTabSz="1219048" fontAlgn="ctr">
              <a:spcBef>
                <a:spcPts val="400"/>
              </a:spcBef>
              <a:buSzPct val="60000"/>
              <a:buFont typeface="Arial" panose="020B0604020202020204" pitchFamily="34" charset="0"/>
              <a:buChar char="•"/>
            </a:pPr>
            <a:r>
              <a:rPr lang="en-US" sz="800" dirty="0">
                <a:solidFill>
                  <a:prstClr val="black"/>
                </a:solidFill>
                <a:latin typeface="Huawei Sans" panose="020C0503030203020204" pitchFamily="34" charset="0"/>
              </a:rPr>
              <a:t>Visibility of application, branch, device, and link status, centralized management, and simplified O&amp;M</a:t>
            </a:r>
            <a:endParaRPr lang="en-US" altLang="zh-CN" sz="800" dirty="0">
              <a:solidFill>
                <a:prstClr val="black"/>
              </a:solidFill>
              <a:latin typeface="Huawei Sans" panose="020C0503030203020204" pitchFamily="34" charset="0"/>
              <a:ea typeface="方正兰亭细黑简体" panose="02000000000000000000" pitchFamily="2" charset="-122"/>
              <a:cs typeface="Arial" panose="020B0604020202020204" pitchFamily="34" charset="0"/>
              <a:sym typeface="Huawei Sans" panose="020C0503030203020204" pitchFamily="34" charset="0"/>
            </a:endParaRPr>
          </a:p>
        </p:txBody>
      </p:sp>
      <p:grpSp>
        <p:nvGrpSpPr>
          <p:cNvPr id="639" name="组合 638"/>
          <p:cNvGrpSpPr/>
          <p:nvPr/>
        </p:nvGrpSpPr>
        <p:grpSpPr bwMode="gray">
          <a:xfrm>
            <a:off x="8239028" y="5277390"/>
            <a:ext cx="197702" cy="153624"/>
            <a:chOff x="-983298" y="1666240"/>
            <a:chExt cx="547688" cy="309564"/>
          </a:xfrm>
          <a:solidFill>
            <a:srgbClr val="FFC000"/>
          </a:solidFill>
        </p:grpSpPr>
        <p:sp>
          <p:nvSpPr>
            <p:cNvPr id="645" name="Freeform 21"/>
            <p:cNvSpPr/>
            <p:nvPr/>
          </p:nvSpPr>
          <p:spPr bwMode="gray">
            <a:xfrm>
              <a:off x="-983298" y="1798004"/>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8"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15875">
              <a:noFill/>
              <a:round/>
            </a:ln>
          </p:spPr>
          <p:txBody>
            <a:bodyPr vert="horz" wrap="square" lIns="103142" tIns="51573" rIns="103142" bIns="51573" numCol="1" anchor="t" anchorCtr="0" compatLnSpc="1">
              <a:prstTxWarp prst="textNoShape">
                <a:avLst/>
              </a:prstTxWarp>
            </a:bodyPr>
            <a:ls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sp>
          <p:nvSpPr>
            <p:cNvPr id="646"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15875">
              <a:noFill/>
              <a:round/>
            </a:ln>
          </p:spPr>
          <p:txBody>
            <a:bodyPr vert="horz" wrap="square" lIns="103142" tIns="51573" rIns="103142" bIns="51573" numCol="1" anchor="t" anchorCtr="0" compatLnSpc="1">
              <a:prstTxWarp prst="textNoShape">
                <a:avLst/>
              </a:prstTxWarp>
            </a:bodyPr>
            <a:ls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grpSp>
      <p:grpSp>
        <p:nvGrpSpPr>
          <p:cNvPr id="640" name="组合 639"/>
          <p:cNvGrpSpPr/>
          <p:nvPr/>
        </p:nvGrpSpPr>
        <p:grpSpPr bwMode="gray">
          <a:xfrm>
            <a:off x="8310585" y="5462613"/>
            <a:ext cx="197702" cy="153624"/>
            <a:chOff x="-983298" y="1666240"/>
            <a:chExt cx="547688" cy="309564"/>
          </a:xfrm>
          <a:solidFill>
            <a:srgbClr val="FFC000"/>
          </a:solidFill>
        </p:grpSpPr>
        <p:sp>
          <p:nvSpPr>
            <p:cNvPr id="643" name="Freeform 21"/>
            <p:cNvSpPr/>
            <p:nvPr/>
          </p:nvSpPr>
          <p:spPr bwMode="gray">
            <a:xfrm>
              <a:off x="-983298" y="1798004"/>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8"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15875">
              <a:noFill/>
              <a:round/>
            </a:ln>
          </p:spPr>
          <p:txBody>
            <a:bodyPr vert="horz" wrap="square" lIns="103142" tIns="51573" rIns="103142" bIns="51573" numCol="1" anchor="t" anchorCtr="0" compatLnSpc="1">
              <a:prstTxWarp prst="textNoShape">
                <a:avLst/>
              </a:prstTxWarp>
            </a:bodyPr>
            <a:ls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sp>
          <p:nvSpPr>
            <p:cNvPr id="644"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15875">
              <a:noFill/>
              <a:round/>
            </a:ln>
          </p:spPr>
          <p:txBody>
            <a:bodyPr vert="horz" wrap="square" lIns="103142" tIns="51573" rIns="103142" bIns="51573" numCol="1" anchor="t" anchorCtr="0" compatLnSpc="1">
              <a:prstTxWarp prst="textNoShape">
                <a:avLst/>
              </a:prstTxWarp>
            </a:bodyPr>
            <a:lstStyle>
              <a:defPPr>
                <a:defRPr lang="en-US"/>
              </a:defPPr>
              <a:lvl1pPr marL="0" algn="l" defTabSz="914478" rtl="0" eaLnBrk="1" latinLnBrk="0" hangingPunct="1">
                <a:defRPr sz="1800" kern="1200">
                  <a:solidFill>
                    <a:schemeClr val="tx1"/>
                  </a:solidFill>
                  <a:latin typeface="Arial"/>
                  <a:ea typeface="+mn-ea"/>
                  <a:cs typeface="+mn-cs"/>
                </a:defRPr>
              </a:lvl1pPr>
              <a:lvl2pPr marL="457240" algn="l" defTabSz="914478" rtl="0" eaLnBrk="1" latinLnBrk="0" hangingPunct="1">
                <a:defRPr sz="1800" kern="1200">
                  <a:solidFill>
                    <a:schemeClr val="tx1"/>
                  </a:solidFill>
                  <a:latin typeface="Arial"/>
                  <a:ea typeface="+mn-ea"/>
                  <a:cs typeface="+mn-cs"/>
                </a:defRPr>
              </a:lvl2pPr>
              <a:lvl3pPr marL="914478" algn="l" defTabSz="914478" rtl="0" eaLnBrk="1" latinLnBrk="0" hangingPunct="1">
                <a:defRPr sz="1800" kern="1200">
                  <a:solidFill>
                    <a:schemeClr val="tx1"/>
                  </a:solidFill>
                  <a:latin typeface="Arial"/>
                  <a:ea typeface="+mn-ea"/>
                  <a:cs typeface="+mn-cs"/>
                </a:defRPr>
              </a:lvl3pPr>
              <a:lvl4pPr marL="1371718" algn="l" defTabSz="914478" rtl="0" eaLnBrk="1" latinLnBrk="0" hangingPunct="1">
                <a:defRPr sz="1800" kern="1200">
                  <a:solidFill>
                    <a:schemeClr val="tx1"/>
                  </a:solidFill>
                  <a:latin typeface="Arial"/>
                  <a:ea typeface="+mn-ea"/>
                  <a:cs typeface="+mn-cs"/>
                </a:defRPr>
              </a:lvl4pPr>
              <a:lvl5pPr marL="1828957" algn="l" defTabSz="914478" rtl="0" eaLnBrk="1" latinLnBrk="0" hangingPunct="1">
                <a:defRPr sz="1800" kern="1200">
                  <a:solidFill>
                    <a:schemeClr val="tx1"/>
                  </a:solidFill>
                  <a:latin typeface="Arial"/>
                  <a:ea typeface="+mn-ea"/>
                  <a:cs typeface="+mn-cs"/>
                </a:defRPr>
              </a:lvl5pPr>
              <a:lvl6pPr marL="2286196" algn="l" defTabSz="914478" rtl="0" eaLnBrk="1" latinLnBrk="0" hangingPunct="1">
                <a:defRPr sz="1800" kern="1200">
                  <a:solidFill>
                    <a:schemeClr val="tx1"/>
                  </a:solidFill>
                  <a:latin typeface="Arial"/>
                  <a:ea typeface="+mn-ea"/>
                  <a:cs typeface="+mn-cs"/>
                </a:defRPr>
              </a:lvl6pPr>
              <a:lvl7pPr marL="2743435" algn="l" defTabSz="914478" rtl="0" eaLnBrk="1" latinLnBrk="0" hangingPunct="1">
                <a:defRPr sz="1800" kern="1200">
                  <a:solidFill>
                    <a:schemeClr val="tx1"/>
                  </a:solidFill>
                  <a:latin typeface="Arial"/>
                  <a:ea typeface="+mn-ea"/>
                  <a:cs typeface="+mn-cs"/>
                </a:defRPr>
              </a:lvl7pPr>
              <a:lvl8pPr marL="3200675" algn="l" defTabSz="914478" rtl="0" eaLnBrk="1" latinLnBrk="0" hangingPunct="1">
                <a:defRPr sz="1800" kern="1200">
                  <a:solidFill>
                    <a:schemeClr val="tx1"/>
                  </a:solidFill>
                  <a:latin typeface="Arial"/>
                  <a:ea typeface="+mn-ea"/>
                  <a:cs typeface="+mn-cs"/>
                </a:defRPr>
              </a:lvl8pPr>
              <a:lvl9pPr marL="3657913" algn="l" defTabSz="914478" rtl="0" eaLnBrk="1" latinLnBrk="0" hangingPunct="1">
                <a:defRPr sz="1800" kern="1200">
                  <a:solidFill>
                    <a:schemeClr val="tx1"/>
                  </a:solidFill>
                  <a:latin typeface="Arial"/>
                  <a:ea typeface="+mn-ea"/>
                  <a:cs typeface="+mn-cs"/>
                </a:defRPr>
              </a:lvl9pPr>
            </a:lstStyle>
            <a:p>
              <a:pPr defTabSz="1373918" fontAlgn="ctr">
                <a:spcBef>
                  <a:spcPct val="0"/>
                </a:spcBef>
                <a:spcAft>
                  <a:spcPct val="0"/>
                </a:spcAft>
                <a:defRPr/>
              </a:pPr>
              <a:endParaRPr lang="en-US" altLang="zh-CN" sz="1399" kern="0" dirty="0">
                <a:solidFill>
                  <a:srgbClr val="FFFFFF"/>
                </a:solidFill>
                <a:latin typeface="Huawei Sans" panose="020C0503030203020204" pitchFamily="34" charset="0"/>
                <a:cs typeface="Huawei Sans" panose="020C0503030203020204" pitchFamily="34" charset="0"/>
                <a:sym typeface="Arial" pitchFamily="34" charset="0"/>
              </a:endParaRPr>
            </a:p>
          </p:txBody>
        </p:sp>
      </p:grpSp>
      <p:sp>
        <p:nvSpPr>
          <p:cNvPr id="641" name="Shape 423"/>
          <p:cNvSpPr/>
          <p:nvPr/>
        </p:nvSpPr>
        <p:spPr bwMode="gray">
          <a:xfrm>
            <a:off x="3269753" y="5223704"/>
            <a:ext cx="349590" cy="153888"/>
          </a:xfrm>
          <a:prstGeom prst="rect">
            <a:avLst/>
          </a:prstGeom>
          <a:ln w="12700">
            <a:miter lim="400000"/>
          </a:ln>
          <a:extLst>
            <a:ext uri="{C572A759-6A51-4108-AA02-DFA0A04FC94B}">
              <ma14:wrappingTextBoxFlag xmlns:p15="http://schemas.microsoft.com/office/powerpoint/2012/main" xmlns:a14="http://schemas.microsoft.com/office/drawing/2010/main" xmlns:p14="http://schemas.microsoft.com/office/powerpoint/2010/main" xmlns:ma14="http://schemas.microsoft.com/office/mac/drawingml/2011/main" xmlns="" val="1"/>
            </a:ext>
          </a:extLst>
        </p:spPr>
        <p:txBody>
          <a:bodyPr wrap="square" lIns="0" tIns="0" rIns="0" bIns="0" anchor="ctr">
            <a:spAutoFit/>
          </a:bodyPr>
          <a:lstStyle>
            <a:lvl1pPr defTabSz="516747">
              <a:defRPr sz="1600">
                <a:solidFill>
                  <a:srgbClr val="FFFFFF"/>
                </a:solidFill>
                <a:latin typeface="Arial"/>
                <a:ea typeface="+mn-ea"/>
                <a:cs typeface="+mn-cs"/>
                <a:sym typeface="Helvetica"/>
              </a:defRPr>
            </a:lvl1pPr>
          </a:lstStyle>
          <a:p>
            <a:pPr algn="ctr" fontAlgn="ctr">
              <a:spcBef>
                <a:spcPct val="0"/>
              </a:spcBef>
              <a:spcAft>
                <a:spcPct val="0"/>
              </a:spcAft>
            </a:pPr>
            <a:r>
              <a:rPr lang="en-US" sz="1000" b="1" dirty="0">
                <a:solidFill>
                  <a:srgbClr val="FFC000"/>
                </a:solidFill>
                <a:latin typeface="Huawei Sans" panose="020C0503030203020204" pitchFamily="34" charset="0"/>
              </a:rPr>
              <a:t>Edge</a:t>
            </a:r>
            <a:endParaRPr lang="en-US" sz="1000" b="1" dirty="0">
              <a:solidFill>
                <a:srgbClr val="FFC000"/>
              </a:solidFill>
              <a:latin typeface="Huawei Sans" panose="020C0503030203020204" pitchFamily="34" charset="0"/>
              <a:cs typeface="Huawei Sans" panose="020C0503030203020204" pitchFamily="34" charset="0"/>
            </a:endParaRPr>
          </a:p>
        </p:txBody>
      </p:sp>
      <p:sp>
        <p:nvSpPr>
          <p:cNvPr id="642" name="Shape 423"/>
          <p:cNvSpPr/>
          <p:nvPr/>
        </p:nvSpPr>
        <p:spPr bwMode="gray">
          <a:xfrm>
            <a:off x="3114991" y="5733580"/>
            <a:ext cx="349590" cy="153888"/>
          </a:xfrm>
          <a:prstGeom prst="rect">
            <a:avLst/>
          </a:prstGeom>
          <a:ln w="12700">
            <a:miter lim="400000"/>
          </a:ln>
          <a:extLst>
            <a:ext uri="{C572A759-6A51-4108-AA02-DFA0A04FC94B}">
              <ma14:wrappingTextBoxFlag xmlns:p15="http://schemas.microsoft.com/office/powerpoint/2012/main" xmlns:a14="http://schemas.microsoft.com/office/drawing/2010/main" xmlns:p14="http://schemas.microsoft.com/office/powerpoint/2010/main" xmlns:ma14="http://schemas.microsoft.com/office/mac/drawingml/2011/main" xmlns="" val="1"/>
            </a:ext>
          </a:extLst>
        </p:spPr>
        <p:txBody>
          <a:bodyPr wrap="square" lIns="0" tIns="0" rIns="0" bIns="0" anchor="ctr">
            <a:spAutoFit/>
          </a:bodyPr>
          <a:lstStyle>
            <a:lvl1pPr defTabSz="516747">
              <a:defRPr sz="1600">
                <a:solidFill>
                  <a:srgbClr val="FFFFFF"/>
                </a:solidFill>
                <a:latin typeface="Arial"/>
                <a:ea typeface="+mn-ea"/>
                <a:cs typeface="+mn-cs"/>
                <a:sym typeface="Helvetica"/>
              </a:defRPr>
            </a:lvl1pPr>
          </a:lstStyle>
          <a:p>
            <a:pPr algn="ctr" fontAlgn="ctr">
              <a:spcBef>
                <a:spcPct val="0"/>
              </a:spcBef>
              <a:spcAft>
                <a:spcPct val="0"/>
              </a:spcAft>
            </a:pPr>
            <a:r>
              <a:rPr lang="en-US" sz="1000" b="1" dirty="0">
                <a:solidFill>
                  <a:srgbClr val="FFC000"/>
                </a:solidFill>
                <a:latin typeface="Huawei Sans" panose="020C0503030203020204" pitchFamily="34" charset="0"/>
              </a:rPr>
              <a:t>Edge</a:t>
            </a:r>
            <a:endParaRPr lang="en-US" sz="1000" b="1" dirty="0">
              <a:solidFill>
                <a:srgbClr val="FFC000"/>
              </a:solidFill>
              <a:latin typeface="Huawei Sans" panose="020C0503030203020204" pitchFamily="34" charset="0"/>
              <a:cs typeface="Huawei Sans" panose="020C0503030203020204" pitchFamily="34" charset="0"/>
            </a:endParaRPr>
          </a:p>
        </p:txBody>
      </p:sp>
      <p:grpSp>
        <p:nvGrpSpPr>
          <p:cNvPr id="1280" name="Group 15"/>
          <p:cNvGrpSpPr/>
          <p:nvPr/>
        </p:nvGrpSpPr>
        <p:grpSpPr bwMode="gray">
          <a:xfrm>
            <a:off x="8730202" y="62277"/>
            <a:ext cx="3003236" cy="213120"/>
            <a:chOff x="6465362" y="121552"/>
            <a:chExt cx="3003236" cy="213120"/>
          </a:xfrm>
        </p:grpSpPr>
        <p:sp>
          <p:nvSpPr>
            <p:cNvPr id="1281" name="五边形 24"/>
            <p:cNvSpPr/>
            <p:nvPr/>
          </p:nvSpPr>
          <p:spPr bwMode="gray">
            <a:xfrm>
              <a:off x="6465362" y="121552"/>
              <a:ext cx="1526032" cy="213120"/>
            </a:xfrm>
            <a:prstGeom prst="homePlate">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900" b="1" dirty="0">
                  <a:solidFill>
                    <a:schemeClr val="bg1"/>
                  </a:solidFill>
                  <a:latin typeface="Huawei Sans" panose="020C0503030203020204" pitchFamily="34" charset="0"/>
                </a:rPr>
                <a:t>Solution Architecture</a:t>
              </a:r>
            </a:p>
          </p:txBody>
        </p:sp>
        <p:sp>
          <p:nvSpPr>
            <p:cNvPr id="1282" name="燕尾形 25"/>
            <p:cNvSpPr/>
            <p:nvPr/>
          </p:nvSpPr>
          <p:spPr bwMode="gray">
            <a:xfrm>
              <a:off x="7930375" y="121552"/>
              <a:ext cx="1538223" cy="211431"/>
            </a:xfrm>
            <a:prstGeom prst="chevron">
              <a:avLst/>
            </a:prstGeom>
            <a:solidFill>
              <a:schemeClr val="bg1">
                <a:lumMod val="85000"/>
              </a:schemeClr>
            </a:solidFill>
            <a:ln w="9525" cap="flat" cmpd="sng" algn="ctr">
              <a:solidFill>
                <a:schemeClr val="bg1">
                  <a:lumMod val="85000"/>
                </a:schemeClr>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900" dirty="0">
                  <a:latin typeface="Huawei Sans" panose="020C0503030203020204" pitchFamily="34" charset="0"/>
                </a:rPr>
                <a:t>Solution Highlights</a:t>
              </a:r>
              <a:endParaRPr lang="en-US" altLang="zh-CN" sz="900" kern="0" dirty="0">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10098170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Flexible Networking and Forwarding-Control Separation</a:t>
            </a:r>
          </a:p>
        </p:txBody>
      </p:sp>
      <p:sp>
        <p:nvSpPr>
          <p:cNvPr id="4" name="矩形 3"/>
          <p:cNvSpPr/>
          <p:nvPr/>
        </p:nvSpPr>
        <p:spPr bwMode="gray">
          <a:xfrm>
            <a:off x="5813542" y="3555787"/>
            <a:ext cx="5441650" cy="2600901"/>
          </a:xfrm>
          <a:prstGeom prst="rect">
            <a:avLst/>
          </a:prstGeom>
          <a:noFill/>
          <a:ln w="12700">
            <a:solidFill>
              <a:schemeClr val="bg2">
                <a:lumMod val="75000"/>
              </a:schemeClr>
            </a:solidFill>
            <a:prstDash val="solid"/>
          </a:ln>
          <a:effectLst/>
        </p:spPr>
        <p:txBody>
          <a:bodyPr anchor="ctr"/>
          <a:lstStyle/>
          <a:p>
            <a:pPr marL="342660" indent="-342660" defTabSz="913838" fontAlgn="ctr">
              <a:spcBef>
                <a:spcPts val="0"/>
              </a:spcBef>
              <a:spcAft>
                <a:spcPts val="0"/>
              </a:spcAft>
            </a:pPr>
            <a:endParaRPr lang="en-US" sz="1600" dirty="0">
              <a:solidFill>
                <a:prstClr val="black"/>
              </a:solidFill>
              <a:latin typeface="Huawei Sans" panose="020C0503030203020204" pitchFamily="34" charset="0"/>
              <a:ea typeface="方正兰亭黑简体" panose="02000000000000000000" pitchFamily="2" charset="-122"/>
            </a:endParaRPr>
          </a:p>
        </p:txBody>
      </p:sp>
      <p:sp>
        <p:nvSpPr>
          <p:cNvPr id="5" name="矩形 4"/>
          <p:cNvSpPr/>
          <p:nvPr/>
        </p:nvSpPr>
        <p:spPr bwMode="gray">
          <a:xfrm>
            <a:off x="5813542" y="1542364"/>
            <a:ext cx="5441649" cy="1387457"/>
          </a:xfrm>
          <a:prstGeom prst="rect">
            <a:avLst/>
          </a:prstGeom>
          <a:noFill/>
          <a:ln w="12700">
            <a:solidFill>
              <a:schemeClr val="bg2">
                <a:lumMod val="75000"/>
              </a:schemeClr>
            </a:solidFill>
            <a:prstDash val="solid"/>
          </a:ln>
          <a:effectLst/>
        </p:spPr>
        <p:txBody>
          <a:bodyPr anchor="ctr"/>
          <a:lstStyle/>
          <a:p>
            <a:pPr marL="342660" indent="-342660" defTabSz="913838" fontAlgn="ctr">
              <a:spcBef>
                <a:spcPts val="0"/>
              </a:spcBef>
              <a:spcAft>
                <a:spcPts val="0"/>
              </a:spcAft>
            </a:pPr>
            <a:endParaRPr lang="en-US" sz="1600" dirty="0">
              <a:solidFill>
                <a:prstClr val="black"/>
              </a:solidFill>
              <a:latin typeface="Huawei Sans" panose="020C0503030203020204" pitchFamily="34" charset="0"/>
              <a:ea typeface="方正兰亭黑简体" panose="02000000000000000000" pitchFamily="2" charset="-122"/>
            </a:endParaRPr>
          </a:p>
        </p:txBody>
      </p:sp>
      <p:sp>
        <p:nvSpPr>
          <p:cNvPr id="6" name="Rectangle 49"/>
          <p:cNvSpPr/>
          <p:nvPr/>
        </p:nvSpPr>
        <p:spPr bwMode="gray">
          <a:xfrm>
            <a:off x="875420" y="1725069"/>
            <a:ext cx="4842497" cy="4431619"/>
          </a:xfrm>
          <a:prstGeom prst="rect">
            <a:avLst/>
          </a:prstGeom>
          <a:noFill/>
          <a:ln w="12700">
            <a:solidFill>
              <a:schemeClr val="bg2">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28" tIns="60914" rIns="121828" bIns="60914" numCol="1" spcCol="0" rtlCol="0" fromWordArt="0" anchor="ctr" anchorCtr="0" forceAA="0" compatLnSpc="1">
            <a:prstTxWarp prst="textNoShape">
              <a:avLst/>
            </a:prstTxWarp>
            <a:noAutofit/>
          </a:bodyPr>
          <a:lstStyle/>
          <a:p>
            <a:pPr algn="ctr" defTabSz="913838" fontAlgn="ctr">
              <a:spcBef>
                <a:spcPts val="0"/>
              </a:spcBef>
              <a:spcAft>
                <a:spcPts val="0"/>
              </a:spcAft>
            </a:pPr>
            <a:endParaRPr lang="en-US" sz="1600" dirty="0">
              <a:solidFill>
                <a:prstClr val="white"/>
              </a:solidFill>
              <a:latin typeface="Huawei Sans" panose="020C0503030203020204" pitchFamily="34" charset="0"/>
            </a:endParaRPr>
          </a:p>
        </p:txBody>
      </p:sp>
      <p:grpSp>
        <p:nvGrpSpPr>
          <p:cNvPr id="7" name="组合 6"/>
          <p:cNvGrpSpPr/>
          <p:nvPr/>
        </p:nvGrpSpPr>
        <p:grpSpPr bwMode="gray">
          <a:xfrm>
            <a:off x="917728" y="1820860"/>
            <a:ext cx="4648871" cy="4194571"/>
            <a:chOff x="273428" y="1426384"/>
            <a:chExt cx="5494033" cy="5041727"/>
          </a:xfrm>
        </p:grpSpPr>
        <p:sp>
          <p:nvSpPr>
            <p:cNvPr id="8" name="流程图: 联系 7"/>
            <p:cNvSpPr/>
            <p:nvPr/>
          </p:nvSpPr>
          <p:spPr bwMode="gray">
            <a:xfrm rot="20031426">
              <a:off x="4043986" y="4372756"/>
              <a:ext cx="1008345" cy="1656567"/>
            </a:xfrm>
            <a:prstGeom prst="flowChartConnector">
              <a:avLst/>
            </a:prstGeom>
            <a:gradFill flip="none" rotWithShape="1">
              <a:gsLst>
                <a:gs pos="0">
                  <a:srgbClr val="26B7C8">
                    <a:alpha val="25000"/>
                    <a:lumMod val="99000"/>
                  </a:srgbClr>
                </a:gs>
                <a:gs pos="100000">
                  <a:srgbClr val="26B7C8">
                    <a:alpha val="0"/>
                  </a:srgbClr>
                </a:gs>
              </a:gsLst>
              <a:lin ang="16200000" scaled="1"/>
              <a:tileRect/>
            </a:gradFill>
            <a:ln w="0" cap="flat" cmpd="sng" algn="ctr">
              <a:solidFill>
                <a:srgbClr val="00B0F0"/>
              </a:solidFill>
              <a:prstDash val="dash"/>
              <a:miter lim="800000"/>
            </a:ln>
            <a:effectLst/>
          </p:spPr>
          <p:txBody>
            <a:bodyPr wrap="square" rtlCol="0" anchor="ctr">
              <a:noAutofit/>
            </a:bodyPr>
            <a:lstStyle/>
            <a:p>
              <a:pPr indent="-250818" algn="ctr" defTabSz="685320" fontAlgn="ctr">
                <a:spcBef>
                  <a:spcPct val="20000"/>
                </a:spcBef>
                <a:spcAft>
                  <a:spcPts val="2245"/>
                </a:spcAft>
                <a:buClr>
                  <a:prstClr val="white"/>
                </a:buClr>
                <a:buSzPct val="60000"/>
              </a:pPr>
              <a:endParaRPr lang="en-US" sz="800" b="1" kern="0" dirty="0">
                <a:solidFill>
                  <a:prstClr val="white"/>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endParaRPr>
            </a:p>
          </p:txBody>
        </p:sp>
        <p:sp>
          <p:nvSpPr>
            <p:cNvPr id="9" name="流程图: 联系 8"/>
            <p:cNvSpPr/>
            <p:nvPr/>
          </p:nvSpPr>
          <p:spPr bwMode="gray">
            <a:xfrm>
              <a:off x="345452" y="4811544"/>
              <a:ext cx="1152395" cy="864296"/>
            </a:xfrm>
            <a:prstGeom prst="flowChartConnector">
              <a:avLst/>
            </a:prstGeom>
            <a:gradFill flip="none" rotWithShape="1">
              <a:gsLst>
                <a:gs pos="0">
                  <a:srgbClr val="26B7C8">
                    <a:alpha val="25000"/>
                    <a:lumMod val="99000"/>
                  </a:srgbClr>
                </a:gs>
                <a:gs pos="100000">
                  <a:srgbClr val="26B7C8">
                    <a:alpha val="0"/>
                  </a:srgbClr>
                </a:gs>
              </a:gsLst>
              <a:lin ang="16200000" scaled="1"/>
              <a:tileRect/>
            </a:gradFill>
            <a:ln w="0" cap="flat" cmpd="sng" algn="ctr">
              <a:solidFill>
                <a:srgbClr val="00B0F0"/>
              </a:solidFill>
              <a:prstDash val="dash"/>
              <a:miter lim="800000"/>
            </a:ln>
            <a:effectLst/>
          </p:spPr>
          <p:txBody>
            <a:bodyPr wrap="square" rtlCol="0" anchor="ctr">
              <a:noAutofit/>
            </a:bodyPr>
            <a:lstStyle/>
            <a:p>
              <a:pPr indent="-250818" algn="ctr" defTabSz="685320" fontAlgn="ctr">
                <a:spcBef>
                  <a:spcPct val="20000"/>
                </a:spcBef>
                <a:spcAft>
                  <a:spcPts val="2245"/>
                </a:spcAft>
                <a:buClr>
                  <a:prstClr val="white"/>
                </a:buClr>
                <a:buSzPct val="60000"/>
              </a:pPr>
              <a:endParaRPr lang="en-US" sz="800" b="1" kern="0" dirty="0">
                <a:solidFill>
                  <a:prstClr val="white"/>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0" name="Freeform 6"/>
            <p:cNvSpPr>
              <a:spLocks/>
            </p:cNvSpPr>
            <p:nvPr/>
          </p:nvSpPr>
          <p:spPr bwMode="gray">
            <a:xfrm>
              <a:off x="1929995" y="1426384"/>
              <a:ext cx="1981945" cy="936321"/>
            </a:xfrm>
            <a:custGeom>
              <a:avLst/>
              <a:gdLst>
                <a:gd name="T0" fmla="*/ 637 w 754"/>
                <a:gd name="T1" fmla="*/ 407 h 415"/>
                <a:gd name="T2" fmla="*/ 92 w 754"/>
                <a:gd name="T3" fmla="*/ 403 h 415"/>
                <a:gd name="T4" fmla="*/ 15 w 754"/>
                <a:gd name="T5" fmla="*/ 290 h 415"/>
                <a:gd name="T6" fmla="*/ 139 w 754"/>
                <a:gd name="T7" fmla="*/ 204 h 415"/>
                <a:gd name="T8" fmla="*/ 287 w 754"/>
                <a:gd name="T9" fmla="*/ 26 h 415"/>
                <a:gd name="T10" fmla="*/ 504 w 754"/>
                <a:gd name="T11" fmla="*/ 122 h 415"/>
                <a:gd name="T12" fmla="*/ 650 w 754"/>
                <a:gd name="T13" fmla="*/ 119 h 415"/>
                <a:gd name="T14" fmla="*/ 678 w 754"/>
                <a:gd name="T15" fmla="*/ 244 h 415"/>
                <a:gd name="T16" fmla="*/ 742 w 754"/>
                <a:gd name="T17" fmla="*/ 336 h 415"/>
                <a:gd name="T18" fmla="*/ 637 w 754"/>
                <a:gd name="T19" fmla="*/ 407 h 415"/>
                <a:gd name="connsiteX0" fmla="*/ 8448 w 10000"/>
                <a:gd name="connsiteY0" fmla="*/ 9807 h 10000"/>
                <a:gd name="connsiteX1" fmla="*/ 1220 w 10000"/>
                <a:gd name="connsiteY1" fmla="*/ 9711 h 10000"/>
                <a:gd name="connsiteX2" fmla="*/ 199 w 10000"/>
                <a:gd name="connsiteY2" fmla="*/ 6988 h 10000"/>
                <a:gd name="connsiteX3" fmla="*/ 1470 w 10000"/>
                <a:gd name="connsiteY3" fmla="*/ 4211 h 10000"/>
                <a:gd name="connsiteX4" fmla="*/ 3806 w 10000"/>
                <a:gd name="connsiteY4" fmla="*/ 627 h 10000"/>
                <a:gd name="connsiteX5" fmla="*/ 6684 w 10000"/>
                <a:gd name="connsiteY5" fmla="*/ 2940 h 10000"/>
                <a:gd name="connsiteX6" fmla="*/ 8621 w 10000"/>
                <a:gd name="connsiteY6" fmla="*/ 2867 h 10000"/>
                <a:gd name="connsiteX7" fmla="*/ 8992 w 10000"/>
                <a:gd name="connsiteY7" fmla="*/ 5880 h 10000"/>
                <a:gd name="connsiteX8" fmla="*/ 9841 w 10000"/>
                <a:gd name="connsiteY8" fmla="*/ 8096 h 10000"/>
                <a:gd name="connsiteX9" fmla="*/ 8448 w 10000"/>
                <a:gd name="connsiteY9" fmla="*/ 9807 h 10000"/>
                <a:gd name="connsiteX0" fmla="*/ 8448 w 10000"/>
                <a:gd name="connsiteY0" fmla="*/ 9807 h 10000"/>
                <a:gd name="connsiteX1" fmla="*/ 1220 w 10000"/>
                <a:gd name="connsiteY1" fmla="*/ 9711 h 10000"/>
                <a:gd name="connsiteX2" fmla="*/ 199 w 10000"/>
                <a:gd name="connsiteY2" fmla="*/ 6988 h 10000"/>
                <a:gd name="connsiteX3" fmla="*/ 1470 w 10000"/>
                <a:gd name="connsiteY3" fmla="*/ 4211 h 10000"/>
                <a:gd name="connsiteX4" fmla="*/ 3806 w 10000"/>
                <a:gd name="connsiteY4" fmla="*/ 627 h 10000"/>
                <a:gd name="connsiteX5" fmla="*/ 6684 w 10000"/>
                <a:gd name="connsiteY5" fmla="*/ 2940 h 10000"/>
                <a:gd name="connsiteX6" fmla="*/ 8621 w 10000"/>
                <a:gd name="connsiteY6" fmla="*/ 2867 h 10000"/>
                <a:gd name="connsiteX7" fmla="*/ 9353 w 10000"/>
                <a:gd name="connsiteY7" fmla="*/ 5815 h 10000"/>
                <a:gd name="connsiteX8" fmla="*/ 9841 w 10000"/>
                <a:gd name="connsiteY8" fmla="*/ 8096 h 10000"/>
                <a:gd name="connsiteX9" fmla="*/ 8448 w 10000"/>
                <a:gd name="connsiteY9" fmla="*/ 9807 h 10000"/>
                <a:gd name="connsiteX0" fmla="*/ 8448 w 10000"/>
                <a:gd name="connsiteY0" fmla="*/ 9807 h 10000"/>
                <a:gd name="connsiteX1" fmla="*/ 1220 w 10000"/>
                <a:gd name="connsiteY1" fmla="*/ 9711 h 10000"/>
                <a:gd name="connsiteX2" fmla="*/ 199 w 10000"/>
                <a:gd name="connsiteY2" fmla="*/ 6988 h 10000"/>
                <a:gd name="connsiteX3" fmla="*/ 1638 w 10000"/>
                <a:gd name="connsiteY3" fmla="*/ 4336 h 10000"/>
                <a:gd name="connsiteX4" fmla="*/ 3806 w 10000"/>
                <a:gd name="connsiteY4" fmla="*/ 627 h 10000"/>
                <a:gd name="connsiteX5" fmla="*/ 6684 w 10000"/>
                <a:gd name="connsiteY5" fmla="*/ 2940 h 10000"/>
                <a:gd name="connsiteX6" fmla="*/ 8621 w 10000"/>
                <a:gd name="connsiteY6" fmla="*/ 2867 h 10000"/>
                <a:gd name="connsiteX7" fmla="*/ 9353 w 10000"/>
                <a:gd name="connsiteY7" fmla="*/ 5815 h 10000"/>
                <a:gd name="connsiteX8" fmla="*/ 9841 w 10000"/>
                <a:gd name="connsiteY8" fmla="*/ 8096 h 10000"/>
                <a:gd name="connsiteX9" fmla="*/ 8448 w 10000"/>
                <a:gd name="connsiteY9" fmla="*/ 9807 h 10000"/>
                <a:gd name="connsiteX0" fmla="*/ 8448 w 10000"/>
                <a:gd name="connsiteY0" fmla="*/ 9807 h 10000"/>
                <a:gd name="connsiteX1" fmla="*/ 1220 w 10000"/>
                <a:gd name="connsiteY1" fmla="*/ 9711 h 10000"/>
                <a:gd name="connsiteX2" fmla="*/ 199 w 10000"/>
                <a:gd name="connsiteY2" fmla="*/ 6988 h 10000"/>
                <a:gd name="connsiteX3" fmla="*/ 1638 w 10000"/>
                <a:gd name="connsiteY3" fmla="*/ 4336 h 10000"/>
                <a:gd name="connsiteX4" fmla="*/ 3806 w 10000"/>
                <a:gd name="connsiteY4" fmla="*/ 627 h 10000"/>
                <a:gd name="connsiteX5" fmla="*/ 6684 w 10000"/>
                <a:gd name="connsiteY5" fmla="*/ 2940 h 10000"/>
                <a:gd name="connsiteX6" fmla="*/ 8621 w 10000"/>
                <a:gd name="connsiteY6" fmla="*/ 2867 h 10000"/>
                <a:gd name="connsiteX7" fmla="*/ 9054 w 10000"/>
                <a:gd name="connsiteY7" fmla="*/ 5692 h 10000"/>
                <a:gd name="connsiteX8" fmla="*/ 9841 w 10000"/>
                <a:gd name="connsiteY8" fmla="*/ 8096 h 10000"/>
                <a:gd name="connsiteX9" fmla="*/ 8448 w 10000"/>
                <a:gd name="connsiteY9" fmla="*/ 980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0" h="10000">
                  <a:moveTo>
                    <a:pt x="8448" y="9807"/>
                  </a:moveTo>
                  <a:lnTo>
                    <a:pt x="1220" y="9711"/>
                  </a:lnTo>
                  <a:cubicBezTo>
                    <a:pt x="1220" y="9711"/>
                    <a:pt x="0" y="9253"/>
                    <a:pt x="199" y="6988"/>
                  </a:cubicBezTo>
                  <a:cubicBezTo>
                    <a:pt x="424" y="4530"/>
                    <a:pt x="1638" y="4336"/>
                    <a:pt x="1638" y="4336"/>
                  </a:cubicBezTo>
                  <a:cubicBezTo>
                    <a:pt x="1638" y="4336"/>
                    <a:pt x="1711" y="1277"/>
                    <a:pt x="3806" y="627"/>
                  </a:cubicBezTo>
                  <a:cubicBezTo>
                    <a:pt x="5849" y="0"/>
                    <a:pt x="6684" y="2940"/>
                    <a:pt x="6684" y="2940"/>
                  </a:cubicBezTo>
                  <a:cubicBezTo>
                    <a:pt x="6684" y="2940"/>
                    <a:pt x="7732" y="1542"/>
                    <a:pt x="8621" y="2867"/>
                  </a:cubicBezTo>
                  <a:cubicBezTo>
                    <a:pt x="9363" y="3952"/>
                    <a:pt x="9054" y="5692"/>
                    <a:pt x="9054" y="5692"/>
                  </a:cubicBezTo>
                  <a:cubicBezTo>
                    <a:pt x="9054" y="5692"/>
                    <a:pt x="10000" y="6361"/>
                    <a:pt x="9841" y="8096"/>
                  </a:cubicBezTo>
                  <a:cubicBezTo>
                    <a:pt x="9668" y="10000"/>
                    <a:pt x="8448" y="9807"/>
                    <a:pt x="8448" y="9807"/>
                  </a:cubicBezTo>
                  <a:close/>
                </a:path>
              </a:pathLst>
            </a:custGeom>
            <a:gradFill flip="none" rotWithShape="1">
              <a:gsLst>
                <a:gs pos="0">
                  <a:srgbClr val="26B7C8">
                    <a:alpha val="25000"/>
                  </a:srgbClr>
                </a:gs>
                <a:gs pos="100000">
                  <a:srgbClr val="26B7C8">
                    <a:alpha val="0"/>
                  </a:srgbClr>
                </a:gs>
              </a:gsLst>
              <a:lin ang="16200000" scaled="1"/>
              <a:tileRect/>
            </a:gradFill>
            <a:ln w="3175">
              <a:gradFill>
                <a:gsLst>
                  <a:gs pos="0">
                    <a:srgbClr val="26B7C8">
                      <a:alpha val="0"/>
                    </a:srgbClr>
                  </a:gs>
                  <a:gs pos="50000">
                    <a:srgbClr val="26B7C8">
                      <a:alpha val="25000"/>
                    </a:srgbClr>
                  </a:gs>
                  <a:gs pos="100000">
                    <a:srgbClr val="26B7C8"/>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indent="-250818" algn="ctr" defTabSz="913838" fontAlgn="ctr">
                <a:spcBef>
                  <a:spcPct val="20000"/>
                </a:spcBef>
                <a:spcAft>
                  <a:spcPts val="2245"/>
                </a:spcAft>
                <a:buClr>
                  <a:prstClr val="white"/>
                </a:buClr>
                <a:buSzPct val="60000"/>
              </a:pPr>
              <a:endParaRPr lang="en-US" altLang="zh-CN" sz="500" b="1" dirty="0">
                <a:solidFill>
                  <a:prstClr val="white"/>
                </a:solidFill>
                <a:effectLst>
                  <a:outerShdw blurRad="38100" dist="38100" dir="2700000" algn="tl">
                    <a:srgbClr val="000000">
                      <a:alpha val="43137"/>
                    </a:srgbClr>
                  </a:outerShdw>
                </a:effectLst>
                <a:latin typeface="Huawei Sans" panose="020C0503030203020204" pitchFamily="34" charset="0"/>
                <a:cs typeface="Arial" panose="020B0604020202020204" pitchFamily="34" charset="0"/>
                <a:sym typeface="Gotham" panose="02000504050000020004" pitchFamily="2" charset="0"/>
              </a:endParaRPr>
            </a:p>
          </p:txBody>
        </p:sp>
        <p:grpSp>
          <p:nvGrpSpPr>
            <p:cNvPr id="11" name="组合 10"/>
            <p:cNvGrpSpPr/>
            <p:nvPr/>
          </p:nvGrpSpPr>
          <p:grpSpPr bwMode="gray">
            <a:xfrm>
              <a:off x="1425823" y="2362705"/>
              <a:ext cx="3004903" cy="2088715"/>
              <a:chOff x="1344380" y="2695801"/>
              <a:chExt cx="2056438" cy="1096196"/>
            </a:xfrm>
          </p:grpSpPr>
          <p:cxnSp>
            <p:nvCxnSpPr>
              <p:cNvPr id="284" name="直接连接符 62"/>
              <p:cNvCxnSpPr>
                <a:endCxn id="319" idx="1"/>
              </p:cNvCxnSpPr>
              <p:nvPr/>
            </p:nvCxnSpPr>
            <p:spPr bwMode="gray">
              <a:xfrm>
                <a:off x="1879143" y="2730633"/>
                <a:ext cx="1487500" cy="1009943"/>
              </a:xfrm>
              <a:prstGeom prst="line">
                <a:avLst/>
              </a:prstGeom>
              <a:noFill/>
              <a:ln w="6350" cap="flat" cmpd="sng" algn="ctr">
                <a:solidFill>
                  <a:srgbClr val="00B0F0">
                    <a:alpha val="39000"/>
                  </a:srgbClr>
                </a:solidFill>
                <a:prstDash val="sysDash"/>
              </a:ln>
              <a:effectLst/>
            </p:spPr>
          </p:cxnSp>
          <p:cxnSp>
            <p:nvCxnSpPr>
              <p:cNvPr id="285" name="直接连接符 62"/>
              <p:cNvCxnSpPr>
                <a:endCxn id="329" idx="7"/>
              </p:cNvCxnSpPr>
              <p:nvPr/>
            </p:nvCxnSpPr>
            <p:spPr bwMode="gray">
              <a:xfrm>
                <a:off x="1885936" y="2745126"/>
                <a:ext cx="378303" cy="1013806"/>
              </a:xfrm>
              <a:prstGeom prst="line">
                <a:avLst/>
              </a:prstGeom>
              <a:noFill/>
              <a:ln w="6350" cap="flat" cmpd="sng" algn="ctr">
                <a:solidFill>
                  <a:srgbClr val="00B0F0">
                    <a:alpha val="39000"/>
                  </a:srgbClr>
                </a:solidFill>
                <a:prstDash val="sysDash"/>
              </a:ln>
              <a:effectLst/>
            </p:spPr>
          </p:cxnSp>
          <p:cxnSp>
            <p:nvCxnSpPr>
              <p:cNvPr id="286" name="直接连接符 62"/>
              <p:cNvCxnSpPr>
                <a:endCxn id="324" idx="1"/>
              </p:cNvCxnSpPr>
              <p:nvPr/>
            </p:nvCxnSpPr>
            <p:spPr bwMode="gray">
              <a:xfrm flipH="1">
                <a:off x="1359158" y="2728703"/>
                <a:ext cx="517900" cy="1032352"/>
              </a:xfrm>
              <a:prstGeom prst="line">
                <a:avLst/>
              </a:prstGeom>
              <a:noFill/>
              <a:ln w="6350" cap="flat" cmpd="sng" algn="ctr">
                <a:solidFill>
                  <a:srgbClr val="00B0F0">
                    <a:alpha val="39000"/>
                  </a:srgbClr>
                </a:solidFill>
                <a:prstDash val="sysDash"/>
              </a:ln>
              <a:effectLst/>
            </p:spPr>
          </p:cxnSp>
          <p:cxnSp>
            <p:nvCxnSpPr>
              <p:cNvPr id="287" name="直接连接符 62"/>
              <p:cNvCxnSpPr>
                <a:endCxn id="324" idx="0"/>
              </p:cNvCxnSpPr>
              <p:nvPr/>
            </p:nvCxnSpPr>
            <p:spPr bwMode="gray">
              <a:xfrm flipH="1">
                <a:off x="1367240" y="2695801"/>
                <a:ext cx="1021145" cy="1061906"/>
              </a:xfrm>
              <a:prstGeom prst="line">
                <a:avLst/>
              </a:prstGeom>
              <a:noFill/>
              <a:ln w="6350" cap="flat" cmpd="sng" algn="ctr">
                <a:solidFill>
                  <a:srgbClr val="00B0F0">
                    <a:alpha val="39000"/>
                  </a:srgbClr>
                </a:solidFill>
                <a:prstDash val="sysDash"/>
              </a:ln>
              <a:effectLst/>
            </p:spPr>
          </p:cxnSp>
          <p:cxnSp>
            <p:nvCxnSpPr>
              <p:cNvPr id="288" name="直接连接符 62"/>
              <p:cNvCxnSpPr>
                <a:endCxn id="328" idx="0"/>
              </p:cNvCxnSpPr>
              <p:nvPr/>
            </p:nvCxnSpPr>
            <p:spPr bwMode="gray">
              <a:xfrm flipH="1">
                <a:off x="2259436" y="2722543"/>
                <a:ext cx="114553" cy="1029808"/>
              </a:xfrm>
              <a:prstGeom prst="line">
                <a:avLst/>
              </a:prstGeom>
              <a:noFill/>
              <a:ln w="6350" cap="flat" cmpd="sng" algn="ctr">
                <a:solidFill>
                  <a:srgbClr val="00B0F0">
                    <a:alpha val="39000"/>
                  </a:srgbClr>
                </a:solidFill>
                <a:prstDash val="sysDash"/>
              </a:ln>
              <a:effectLst/>
            </p:spPr>
          </p:cxnSp>
          <p:cxnSp>
            <p:nvCxnSpPr>
              <p:cNvPr id="289" name="直接连接符 62"/>
              <p:cNvCxnSpPr>
                <a:endCxn id="319" idx="1"/>
              </p:cNvCxnSpPr>
              <p:nvPr/>
            </p:nvCxnSpPr>
            <p:spPr bwMode="gray">
              <a:xfrm>
                <a:off x="2383396" y="2722543"/>
                <a:ext cx="983247" cy="1018033"/>
              </a:xfrm>
              <a:prstGeom prst="line">
                <a:avLst/>
              </a:prstGeom>
              <a:noFill/>
              <a:ln w="6350" cap="flat" cmpd="sng" algn="ctr">
                <a:solidFill>
                  <a:srgbClr val="00B0F0">
                    <a:alpha val="39000"/>
                  </a:srgbClr>
                </a:solidFill>
                <a:prstDash val="sysDash"/>
              </a:ln>
              <a:effectLst/>
            </p:spPr>
          </p:cxnSp>
          <p:cxnSp>
            <p:nvCxnSpPr>
              <p:cNvPr id="290" name="直接连接符 62"/>
              <p:cNvCxnSpPr>
                <a:endCxn id="323" idx="7"/>
              </p:cNvCxnSpPr>
              <p:nvPr/>
            </p:nvCxnSpPr>
            <p:spPr bwMode="gray">
              <a:xfrm flipH="1">
                <a:off x="1378555" y="2724418"/>
                <a:ext cx="1550504" cy="1033404"/>
              </a:xfrm>
              <a:prstGeom prst="line">
                <a:avLst/>
              </a:prstGeom>
              <a:noFill/>
              <a:ln w="6350" cap="flat" cmpd="sng" algn="ctr">
                <a:solidFill>
                  <a:srgbClr val="00B0F0">
                    <a:alpha val="39000"/>
                  </a:srgbClr>
                </a:solidFill>
                <a:prstDash val="sysDash"/>
              </a:ln>
              <a:effectLst/>
            </p:spPr>
          </p:cxnSp>
          <p:cxnSp>
            <p:nvCxnSpPr>
              <p:cNvPr id="291" name="直接连接符 62"/>
              <p:cNvCxnSpPr>
                <a:endCxn id="326" idx="0"/>
              </p:cNvCxnSpPr>
              <p:nvPr/>
            </p:nvCxnSpPr>
            <p:spPr bwMode="gray">
              <a:xfrm flipH="1">
                <a:off x="2259436" y="2757138"/>
                <a:ext cx="629274" cy="983783"/>
              </a:xfrm>
              <a:prstGeom prst="line">
                <a:avLst/>
              </a:prstGeom>
              <a:noFill/>
              <a:ln w="6350" cap="flat" cmpd="sng" algn="ctr">
                <a:solidFill>
                  <a:srgbClr val="00B0F0">
                    <a:alpha val="39000"/>
                  </a:srgbClr>
                </a:solidFill>
                <a:prstDash val="sysDash"/>
              </a:ln>
              <a:effectLst/>
            </p:spPr>
          </p:cxnSp>
          <p:cxnSp>
            <p:nvCxnSpPr>
              <p:cNvPr id="292" name="直接连接符 62"/>
              <p:cNvCxnSpPr/>
              <p:nvPr/>
            </p:nvCxnSpPr>
            <p:spPr bwMode="gray">
              <a:xfrm>
                <a:off x="2924069" y="2746616"/>
                <a:ext cx="434192" cy="997656"/>
              </a:xfrm>
              <a:prstGeom prst="line">
                <a:avLst/>
              </a:prstGeom>
              <a:noFill/>
              <a:ln w="6350" cap="flat" cmpd="sng" algn="ctr">
                <a:solidFill>
                  <a:srgbClr val="00B0F0">
                    <a:alpha val="39000"/>
                  </a:srgbClr>
                </a:solidFill>
                <a:prstDash val="sysDash"/>
              </a:ln>
              <a:effectLst/>
            </p:spPr>
          </p:cxnSp>
          <p:cxnSp>
            <p:nvCxnSpPr>
              <p:cNvPr id="293" name="直接连接符 62"/>
              <p:cNvCxnSpPr/>
              <p:nvPr/>
            </p:nvCxnSpPr>
            <p:spPr bwMode="gray">
              <a:xfrm flipV="1">
                <a:off x="1370711" y="3767893"/>
                <a:ext cx="1994215" cy="0"/>
              </a:xfrm>
              <a:prstGeom prst="line">
                <a:avLst/>
              </a:prstGeom>
              <a:noFill/>
              <a:ln w="6350" cap="flat" cmpd="sng" algn="ctr">
                <a:solidFill>
                  <a:srgbClr val="00B0F0">
                    <a:alpha val="39000"/>
                  </a:srgbClr>
                </a:solidFill>
                <a:prstDash val="sysDash"/>
              </a:ln>
              <a:effectLst/>
            </p:spPr>
          </p:cxnSp>
          <p:grpSp>
            <p:nvGrpSpPr>
              <p:cNvPr id="294" name="组合 79"/>
              <p:cNvGrpSpPr/>
              <p:nvPr/>
            </p:nvGrpSpPr>
            <p:grpSpPr bwMode="gray">
              <a:xfrm>
                <a:off x="2236576" y="3740921"/>
                <a:ext cx="45720" cy="45720"/>
                <a:chOff x="20269369" y="487324"/>
                <a:chExt cx="908612" cy="1174615"/>
              </a:xfrm>
              <a:solidFill>
                <a:srgbClr val="00B0F0"/>
              </a:solidFill>
            </p:grpSpPr>
            <p:sp>
              <p:nvSpPr>
                <p:cNvPr id="326" name="椭圆 80"/>
                <p:cNvSpPr/>
                <p:nvPr/>
              </p:nvSpPr>
              <p:spPr bwMode="gray">
                <a:xfrm>
                  <a:off x="20269369" y="487324"/>
                  <a:ext cx="908612" cy="1174615"/>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27" name="椭圆 81"/>
                <p:cNvSpPr/>
                <p:nvPr/>
              </p:nvSpPr>
              <p:spPr bwMode="gray">
                <a:xfrm>
                  <a:off x="20405654" y="663515"/>
                  <a:ext cx="636029" cy="822233"/>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28" name="椭圆 82"/>
                <p:cNvSpPr/>
                <p:nvPr/>
              </p:nvSpPr>
              <p:spPr bwMode="gray">
                <a:xfrm>
                  <a:off x="20496523" y="780976"/>
                  <a:ext cx="454303" cy="587312"/>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29" name="椭圆 83"/>
                <p:cNvSpPr/>
                <p:nvPr/>
              </p:nvSpPr>
              <p:spPr bwMode="gray">
                <a:xfrm>
                  <a:off x="20588680" y="898437"/>
                  <a:ext cx="269996" cy="352382"/>
                </a:xfrm>
                <a:prstGeom prst="ellipse">
                  <a:avLst/>
                </a:prstGeom>
                <a:grpFill/>
                <a:ln w="25400" cap="flat" cmpd="sng" algn="ctr">
                  <a:no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grpSp>
          <p:grpSp>
            <p:nvGrpSpPr>
              <p:cNvPr id="295" name="组合 79"/>
              <p:cNvGrpSpPr/>
              <p:nvPr/>
            </p:nvGrpSpPr>
            <p:grpSpPr bwMode="gray">
              <a:xfrm>
                <a:off x="1344380" y="3746277"/>
                <a:ext cx="45720" cy="45720"/>
                <a:chOff x="20269369" y="487324"/>
                <a:chExt cx="908612" cy="1174615"/>
              </a:xfrm>
              <a:solidFill>
                <a:srgbClr val="00B0F0"/>
              </a:solidFill>
            </p:grpSpPr>
            <p:sp>
              <p:nvSpPr>
                <p:cNvPr id="322" name="椭圆 80"/>
                <p:cNvSpPr/>
                <p:nvPr/>
              </p:nvSpPr>
              <p:spPr bwMode="gray">
                <a:xfrm>
                  <a:off x="20269369" y="487324"/>
                  <a:ext cx="908612" cy="1174615"/>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23" name="椭圆 81"/>
                <p:cNvSpPr/>
                <p:nvPr/>
              </p:nvSpPr>
              <p:spPr bwMode="gray">
                <a:xfrm>
                  <a:off x="20405654" y="663515"/>
                  <a:ext cx="636029" cy="822233"/>
                </a:xfrm>
                <a:prstGeom prst="ellipse">
                  <a:avLst/>
                </a:prstGeom>
                <a:grpFill/>
                <a:ln w="25400" cap="flat" cmpd="sng" algn="ctr">
                  <a:no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24" name="椭圆 82"/>
                <p:cNvSpPr/>
                <p:nvPr/>
              </p:nvSpPr>
              <p:spPr bwMode="gray">
                <a:xfrm>
                  <a:off x="20496523" y="780976"/>
                  <a:ext cx="454303" cy="587312"/>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25" name="椭圆 83"/>
                <p:cNvSpPr/>
                <p:nvPr/>
              </p:nvSpPr>
              <p:spPr bwMode="gray">
                <a:xfrm>
                  <a:off x="20588680" y="898437"/>
                  <a:ext cx="269996" cy="352382"/>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grpSp>
          <p:grpSp>
            <p:nvGrpSpPr>
              <p:cNvPr id="296" name="组合 79"/>
              <p:cNvGrpSpPr/>
              <p:nvPr/>
            </p:nvGrpSpPr>
            <p:grpSpPr bwMode="gray">
              <a:xfrm>
                <a:off x="3355098" y="3729031"/>
                <a:ext cx="45720" cy="45720"/>
                <a:chOff x="20269369" y="487324"/>
                <a:chExt cx="908612" cy="1174615"/>
              </a:xfrm>
              <a:solidFill>
                <a:srgbClr val="00B0F0"/>
              </a:solidFill>
            </p:grpSpPr>
            <p:sp>
              <p:nvSpPr>
                <p:cNvPr id="318" name="椭圆 80"/>
                <p:cNvSpPr/>
                <p:nvPr/>
              </p:nvSpPr>
              <p:spPr bwMode="gray">
                <a:xfrm>
                  <a:off x="20269369" y="487324"/>
                  <a:ext cx="908612" cy="1174615"/>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19" name="椭圆 81"/>
                <p:cNvSpPr/>
                <p:nvPr/>
              </p:nvSpPr>
              <p:spPr bwMode="gray">
                <a:xfrm>
                  <a:off x="20405654" y="663515"/>
                  <a:ext cx="636029" cy="822233"/>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20" name="椭圆 82"/>
                <p:cNvSpPr/>
                <p:nvPr/>
              </p:nvSpPr>
              <p:spPr bwMode="gray">
                <a:xfrm>
                  <a:off x="20496523" y="780976"/>
                  <a:ext cx="454303" cy="587312"/>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21" name="椭圆 83"/>
                <p:cNvSpPr/>
                <p:nvPr/>
              </p:nvSpPr>
              <p:spPr bwMode="gray">
                <a:xfrm>
                  <a:off x="20588680" y="898437"/>
                  <a:ext cx="269996" cy="352382"/>
                </a:xfrm>
                <a:prstGeom prst="ellipse">
                  <a:avLst/>
                </a:prstGeom>
                <a:grpFill/>
                <a:ln w="25400" cap="flat" cmpd="sng" algn="ctr">
                  <a:no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grpSp>
          <p:cxnSp>
            <p:nvCxnSpPr>
              <p:cNvPr id="297" name="直接连接符 62"/>
              <p:cNvCxnSpPr/>
              <p:nvPr/>
            </p:nvCxnSpPr>
            <p:spPr bwMode="gray">
              <a:xfrm flipH="1">
                <a:off x="2312959" y="2739176"/>
                <a:ext cx="593430" cy="149046"/>
              </a:xfrm>
              <a:prstGeom prst="line">
                <a:avLst/>
              </a:prstGeom>
              <a:noFill/>
              <a:ln w="6350" cap="flat" cmpd="sng" algn="ctr">
                <a:solidFill>
                  <a:srgbClr val="00B0F0">
                    <a:alpha val="39000"/>
                  </a:srgbClr>
                </a:solidFill>
                <a:prstDash val="sysDash"/>
              </a:ln>
              <a:effectLst/>
            </p:spPr>
          </p:cxnSp>
          <p:cxnSp>
            <p:nvCxnSpPr>
              <p:cNvPr id="298" name="直接连接符 62"/>
              <p:cNvCxnSpPr/>
              <p:nvPr/>
            </p:nvCxnSpPr>
            <p:spPr bwMode="gray">
              <a:xfrm flipH="1" flipV="1">
                <a:off x="1896016" y="2727810"/>
                <a:ext cx="416943" cy="160412"/>
              </a:xfrm>
              <a:prstGeom prst="line">
                <a:avLst/>
              </a:prstGeom>
              <a:noFill/>
              <a:ln w="6350" cap="flat" cmpd="sng" algn="ctr">
                <a:solidFill>
                  <a:srgbClr val="00B0F0">
                    <a:alpha val="39000"/>
                  </a:srgbClr>
                </a:solidFill>
                <a:prstDash val="sysDash"/>
              </a:ln>
              <a:effectLst/>
            </p:spPr>
          </p:cxnSp>
          <p:cxnSp>
            <p:nvCxnSpPr>
              <p:cNvPr id="299" name="直接连接符 62"/>
              <p:cNvCxnSpPr>
                <a:endCxn id="327" idx="0"/>
              </p:cNvCxnSpPr>
              <p:nvPr/>
            </p:nvCxnSpPr>
            <p:spPr bwMode="gray">
              <a:xfrm>
                <a:off x="2045191" y="3489928"/>
                <a:ext cx="214245" cy="257851"/>
              </a:xfrm>
              <a:prstGeom prst="line">
                <a:avLst/>
              </a:prstGeom>
              <a:noFill/>
              <a:ln w="6350" cap="flat" cmpd="sng" algn="ctr">
                <a:solidFill>
                  <a:srgbClr val="00B0F0">
                    <a:alpha val="39000"/>
                  </a:srgbClr>
                </a:solidFill>
                <a:prstDash val="sysDash"/>
              </a:ln>
              <a:effectLst/>
            </p:spPr>
          </p:cxnSp>
          <p:cxnSp>
            <p:nvCxnSpPr>
              <p:cNvPr id="300" name="直接连接符 62"/>
              <p:cNvCxnSpPr>
                <a:stCxn id="323" idx="6"/>
              </p:cNvCxnSpPr>
              <p:nvPr/>
            </p:nvCxnSpPr>
            <p:spPr bwMode="gray">
              <a:xfrm flipV="1">
                <a:off x="1383242" y="3492975"/>
                <a:ext cx="661930" cy="276162"/>
              </a:xfrm>
              <a:prstGeom prst="line">
                <a:avLst/>
              </a:prstGeom>
              <a:noFill/>
              <a:ln w="6350" cap="flat" cmpd="sng" algn="ctr">
                <a:solidFill>
                  <a:srgbClr val="00B0F0">
                    <a:alpha val="39000"/>
                  </a:srgbClr>
                </a:solidFill>
                <a:prstDash val="sysDash"/>
              </a:ln>
              <a:effectLst/>
            </p:spPr>
          </p:cxnSp>
          <p:cxnSp>
            <p:nvCxnSpPr>
              <p:cNvPr id="301" name="直接连接符 62"/>
              <p:cNvCxnSpPr>
                <a:stCxn id="326" idx="0"/>
              </p:cNvCxnSpPr>
              <p:nvPr/>
            </p:nvCxnSpPr>
            <p:spPr bwMode="gray">
              <a:xfrm flipV="1">
                <a:off x="2259436" y="3472278"/>
                <a:ext cx="382568" cy="268643"/>
              </a:xfrm>
              <a:prstGeom prst="line">
                <a:avLst/>
              </a:prstGeom>
              <a:noFill/>
              <a:ln w="6350" cap="flat" cmpd="sng" algn="ctr">
                <a:solidFill>
                  <a:srgbClr val="00B0F0">
                    <a:alpha val="39000"/>
                  </a:srgbClr>
                </a:solidFill>
                <a:prstDash val="sysDash"/>
              </a:ln>
              <a:effectLst/>
            </p:spPr>
          </p:cxnSp>
          <p:cxnSp>
            <p:nvCxnSpPr>
              <p:cNvPr id="302" name="直接连接符 62"/>
              <p:cNvCxnSpPr>
                <a:stCxn id="319" idx="1"/>
              </p:cNvCxnSpPr>
              <p:nvPr/>
            </p:nvCxnSpPr>
            <p:spPr bwMode="gray">
              <a:xfrm flipH="1" flipV="1">
                <a:off x="2642004" y="3472278"/>
                <a:ext cx="724639" cy="268298"/>
              </a:xfrm>
              <a:prstGeom prst="line">
                <a:avLst/>
              </a:prstGeom>
              <a:noFill/>
              <a:ln w="6350" cap="flat" cmpd="sng" algn="ctr">
                <a:solidFill>
                  <a:srgbClr val="00B0F0">
                    <a:alpha val="39000"/>
                  </a:srgbClr>
                </a:solidFill>
                <a:prstDash val="sysDash"/>
              </a:ln>
              <a:effectLst/>
            </p:spPr>
          </p:cxnSp>
          <p:grpSp>
            <p:nvGrpSpPr>
              <p:cNvPr id="303" name="组合 79"/>
              <p:cNvGrpSpPr/>
              <p:nvPr/>
            </p:nvGrpSpPr>
            <p:grpSpPr bwMode="gray">
              <a:xfrm>
                <a:off x="1856283" y="2699406"/>
                <a:ext cx="45720" cy="45720"/>
                <a:chOff x="20269369" y="487324"/>
                <a:chExt cx="908612" cy="1174615"/>
              </a:xfrm>
              <a:solidFill>
                <a:srgbClr val="00B0F0"/>
              </a:solidFill>
            </p:grpSpPr>
            <p:sp>
              <p:nvSpPr>
                <p:cNvPr id="314" name="椭圆 80"/>
                <p:cNvSpPr/>
                <p:nvPr/>
              </p:nvSpPr>
              <p:spPr bwMode="gray">
                <a:xfrm>
                  <a:off x="20269369" y="487324"/>
                  <a:ext cx="908612" cy="1174615"/>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15" name="椭圆 81"/>
                <p:cNvSpPr/>
                <p:nvPr/>
              </p:nvSpPr>
              <p:spPr bwMode="gray">
                <a:xfrm>
                  <a:off x="20405654" y="663515"/>
                  <a:ext cx="636029" cy="822233"/>
                </a:xfrm>
                <a:prstGeom prst="ellipse">
                  <a:avLst/>
                </a:prstGeom>
                <a:grpFill/>
                <a:ln w="25400" cap="flat" cmpd="sng" algn="ctr">
                  <a:no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16" name="椭圆 82"/>
                <p:cNvSpPr/>
                <p:nvPr/>
              </p:nvSpPr>
              <p:spPr bwMode="gray">
                <a:xfrm>
                  <a:off x="20496523" y="780976"/>
                  <a:ext cx="454303" cy="587312"/>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17" name="椭圆 83"/>
                <p:cNvSpPr/>
                <p:nvPr/>
              </p:nvSpPr>
              <p:spPr bwMode="gray">
                <a:xfrm>
                  <a:off x="20588680" y="898437"/>
                  <a:ext cx="269996" cy="352382"/>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grpSp>
          <p:grpSp>
            <p:nvGrpSpPr>
              <p:cNvPr id="304" name="组合 79"/>
              <p:cNvGrpSpPr/>
              <p:nvPr/>
            </p:nvGrpSpPr>
            <p:grpSpPr bwMode="gray">
              <a:xfrm>
                <a:off x="2351129" y="2699406"/>
                <a:ext cx="45720" cy="45720"/>
                <a:chOff x="20269369" y="487324"/>
                <a:chExt cx="908612" cy="1174615"/>
              </a:xfrm>
              <a:solidFill>
                <a:srgbClr val="00B0F0"/>
              </a:solidFill>
            </p:grpSpPr>
            <p:sp>
              <p:nvSpPr>
                <p:cNvPr id="310" name="椭圆 80"/>
                <p:cNvSpPr/>
                <p:nvPr/>
              </p:nvSpPr>
              <p:spPr bwMode="gray">
                <a:xfrm>
                  <a:off x="20269369" y="487324"/>
                  <a:ext cx="908612" cy="1174615"/>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11" name="椭圆 81"/>
                <p:cNvSpPr/>
                <p:nvPr/>
              </p:nvSpPr>
              <p:spPr bwMode="gray">
                <a:xfrm>
                  <a:off x="20405654" y="663515"/>
                  <a:ext cx="636029" cy="822233"/>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12" name="椭圆 82"/>
                <p:cNvSpPr/>
                <p:nvPr/>
              </p:nvSpPr>
              <p:spPr bwMode="gray">
                <a:xfrm>
                  <a:off x="20496523" y="780976"/>
                  <a:ext cx="454303" cy="587312"/>
                </a:xfrm>
                <a:prstGeom prst="ellipse">
                  <a:avLst/>
                </a:prstGeom>
                <a:grpFill/>
                <a:ln w="25400" cap="flat" cmpd="sng" algn="ctr">
                  <a:no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13" name="椭圆 83"/>
                <p:cNvSpPr/>
                <p:nvPr/>
              </p:nvSpPr>
              <p:spPr bwMode="gray">
                <a:xfrm>
                  <a:off x="20588680" y="898437"/>
                  <a:ext cx="269996" cy="352382"/>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grpSp>
          <p:grpSp>
            <p:nvGrpSpPr>
              <p:cNvPr id="305" name="组合 79"/>
              <p:cNvGrpSpPr/>
              <p:nvPr/>
            </p:nvGrpSpPr>
            <p:grpSpPr bwMode="gray">
              <a:xfrm>
                <a:off x="2889301" y="2699406"/>
                <a:ext cx="45720" cy="45720"/>
                <a:chOff x="20269369" y="487324"/>
                <a:chExt cx="908612" cy="1174615"/>
              </a:xfrm>
              <a:solidFill>
                <a:srgbClr val="00B0F0"/>
              </a:solidFill>
            </p:grpSpPr>
            <p:sp>
              <p:nvSpPr>
                <p:cNvPr id="306" name="椭圆 80"/>
                <p:cNvSpPr/>
                <p:nvPr/>
              </p:nvSpPr>
              <p:spPr bwMode="gray">
                <a:xfrm>
                  <a:off x="20269369" y="487324"/>
                  <a:ext cx="908612" cy="1174615"/>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07" name="椭圆 81"/>
                <p:cNvSpPr/>
                <p:nvPr/>
              </p:nvSpPr>
              <p:spPr bwMode="gray">
                <a:xfrm>
                  <a:off x="20405654" y="663515"/>
                  <a:ext cx="636029" cy="822233"/>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08" name="椭圆 82"/>
                <p:cNvSpPr/>
                <p:nvPr/>
              </p:nvSpPr>
              <p:spPr bwMode="gray">
                <a:xfrm>
                  <a:off x="20496523" y="780976"/>
                  <a:ext cx="454303" cy="587312"/>
                </a:xfrm>
                <a:prstGeom prst="ellipse">
                  <a:avLst/>
                </a:prstGeom>
                <a:grpFill/>
                <a:ln w="25400" cap="flat" cmpd="sng" algn="ctr">
                  <a:solidFill>
                    <a:srgbClr val="00B0F0">
                      <a:alpha val="39000"/>
                    </a:srgbClr>
                  </a:solid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sp>
              <p:nvSpPr>
                <p:cNvPr id="309" name="椭圆 83"/>
                <p:cNvSpPr/>
                <p:nvPr/>
              </p:nvSpPr>
              <p:spPr bwMode="gray">
                <a:xfrm>
                  <a:off x="20588680" y="898437"/>
                  <a:ext cx="269996" cy="352382"/>
                </a:xfrm>
                <a:prstGeom prst="ellipse">
                  <a:avLst/>
                </a:prstGeom>
                <a:grpFill/>
                <a:ln w="25400" cap="flat" cmpd="sng" algn="ctr">
                  <a:noFill/>
                  <a:prstDash val="solid"/>
                </a:ln>
                <a:effectLst/>
              </p:spPr>
              <p:txBody>
                <a:bodyPr wrap="square" rtlCol="0" anchor="ctr">
                  <a:noAutofit/>
                </a:bodyPr>
                <a:lstStyle/>
                <a:p>
                  <a:pPr algn="ctr" defTabSz="1218296" fontAlgn="ctr">
                    <a:spcBef>
                      <a:spcPts val="0"/>
                    </a:spcBef>
                    <a:spcAft>
                      <a:spcPts val="0"/>
                    </a:spcAft>
                    <a:defRPr/>
                  </a:pPr>
                  <a:endParaRPr lang="en-US" altLang="zh-CN" sz="8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sym typeface="+mn-lt"/>
                  </a:endParaRPr>
                </a:p>
              </p:txBody>
            </p:sp>
          </p:grpSp>
        </p:grpSp>
        <p:sp>
          <p:nvSpPr>
            <p:cNvPr id="12" name="椭圆 11"/>
            <p:cNvSpPr/>
            <p:nvPr/>
          </p:nvSpPr>
          <p:spPr bwMode="gray">
            <a:xfrm>
              <a:off x="1857971" y="2866878"/>
              <a:ext cx="2234148" cy="713341"/>
            </a:xfrm>
            <a:prstGeom prst="ellipse">
              <a:avLst/>
            </a:prstGeom>
            <a:gradFill flip="none" rotWithShape="1">
              <a:gsLst>
                <a:gs pos="0">
                  <a:srgbClr val="26B7C8">
                    <a:alpha val="25000"/>
                    <a:lumMod val="99000"/>
                  </a:srgbClr>
                </a:gs>
                <a:gs pos="100000">
                  <a:srgbClr val="26B7C8">
                    <a:alpha val="0"/>
                  </a:srgbClr>
                </a:gs>
              </a:gsLst>
              <a:lin ang="16200000" scaled="1"/>
              <a:tileRect/>
            </a:gradFill>
            <a:ln w="0" cap="flat" cmpd="sng" algn="ctr">
              <a:solidFill>
                <a:srgbClr val="00B0F0"/>
              </a:solidFill>
              <a:prstDash val="dash"/>
              <a:miter lim="800000"/>
            </a:ln>
            <a:effectLst/>
          </p:spPr>
          <p:txBody>
            <a:bodyPr wrap="square" rtlCol="0" anchor="ctr">
              <a:noAutofit/>
            </a:bodyPr>
            <a:lstStyle/>
            <a:p>
              <a:pPr indent="-250818" algn="ctr" defTabSz="685320" fontAlgn="ctr">
                <a:spcBef>
                  <a:spcPct val="20000"/>
                </a:spcBef>
                <a:spcAft>
                  <a:spcPts val="2245"/>
                </a:spcAft>
                <a:buClr>
                  <a:prstClr val="white"/>
                </a:buClr>
                <a:buSzPct val="60000"/>
                <a:defRPr/>
              </a:pPr>
              <a:endParaRPr lang="en-US" sz="800" b="1" kern="0" dirty="0">
                <a:solidFill>
                  <a:prstClr val="white"/>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3" name="1162047861"/>
            <p:cNvSpPr txBox="1"/>
            <p:nvPr/>
          </p:nvSpPr>
          <p:spPr bwMode="gray">
            <a:xfrm>
              <a:off x="1906178" y="2992197"/>
              <a:ext cx="2180448" cy="260358"/>
            </a:xfrm>
            <a:prstGeom prst="rect">
              <a:avLst/>
            </a:prstGeom>
            <a:noFill/>
            <a:ln>
              <a:noFill/>
            </a:ln>
          </p:spPr>
          <p:txBody>
            <a:bodyPr wrap="square" rtlCol="0">
              <a:noAutofit/>
            </a:bodyPr>
            <a:lstStyle/>
            <a:p>
              <a:pPr algn="ctr" defTabSz="685320" fontAlgn="ctr">
                <a:spcBef>
                  <a:spcPts val="0"/>
                </a:spcBef>
                <a:spcAft>
                  <a:spcPts val="0"/>
                </a:spcAft>
              </a:pPr>
              <a:r>
                <a:rPr lang="en-US" sz="1000" dirty="0">
                  <a:solidFill>
                    <a:prstClr val="black"/>
                  </a:solidFill>
                  <a:latin typeface="Huawei Sans" panose="020C0503030203020204" pitchFamily="34" charset="0"/>
                </a:rPr>
                <a:t>Distributed control component</a:t>
              </a:r>
              <a:endParaRPr lang="en-US" altLang="zh-CN" sz="10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4" name="Freeform 8"/>
            <p:cNvSpPr>
              <a:spLocks noEditPoints="1"/>
            </p:cNvSpPr>
            <p:nvPr/>
          </p:nvSpPr>
          <p:spPr bwMode="gray">
            <a:xfrm>
              <a:off x="1797561" y="2988496"/>
              <a:ext cx="225207" cy="346833"/>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0070C0"/>
            </a:solidFill>
            <a:ln w="9525">
              <a:noFill/>
              <a:miter lim="800000"/>
              <a:headEnd/>
              <a:tailEnd/>
            </a:ln>
            <a:scene3d>
              <a:camera prst="orthographicFront">
                <a:rot lat="3000000" lon="0" rev="0"/>
              </a:camera>
              <a:lightRig rig="threePt" dir="t"/>
            </a:scene3d>
          </p:spPr>
          <p:txBody>
            <a:bodyPr wrap="square" anchor="ctr">
              <a:noAutofit/>
            </a:bodyPr>
            <a:lstStyle/>
            <a:p>
              <a:pPr defTabSz="685320" fontAlgn="ctr">
                <a:spcBef>
                  <a:spcPts val="0"/>
                </a:spcBef>
                <a:spcAft>
                  <a:spcPts val="0"/>
                </a:spcAft>
              </a:pP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5" name="Freeform 8"/>
            <p:cNvSpPr>
              <a:spLocks noEditPoints="1"/>
            </p:cNvSpPr>
            <p:nvPr/>
          </p:nvSpPr>
          <p:spPr bwMode="gray">
            <a:xfrm>
              <a:off x="2424157" y="3392685"/>
              <a:ext cx="225207" cy="346833"/>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0070C0"/>
            </a:solidFill>
            <a:ln w="9525">
              <a:noFill/>
              <a:miter lim="800000"/>
              <a:headEnd/>
              <a:tailEnd/>
            </a:ln>
            <a:scene3d>
              <a:camera prst="orthographicFront">
                <a:rot lat="3000000" lon="0" rev="0"/>
              </a:camera>
              <a:lightRig rig="threePt" dir="t"/>
            </a:scene3d>
          </p:spPr>
          <p:txBody>
            <a:bodyPr wrap="square" anchor="ctr">
              <a:noAutofit/>
            </a:bodyPr>
            <a:lstStyle/>
            <a:p>
              <a:pPr defTabSz="685320" fontAlgn="ctr">
                <a:spcBef>
                  <a:spcPts val="0"/>
                </a:spcBef>
                <a:spcAft>
                  <a:spcPts val="0"/>
                </a:spcAft>
              </a:pP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6" name="Freeform 8"/>
            <p:cNvSpPr>
              <a:spLocks noEditPoints="1"/>
            </p:cNvSpPr>
            <p:nvPr/>
          </p:nvSpPr>
          <p:spPr bwMode="gray">
            <a:xfrm>
              <a:off x="3289559" y="3335330"/>
              <a:ext cx="225207" cy="346833"/>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FFC000"/>
            </a:solidFill>
            <a:ln w="9525">
              <a:noFill/>
              <a:miter lim="800000"/>
              <a:headEnd/>
              <a:tailEnd/>
            </a:ln>
            <a:scene3d>
              <a:camera prst="orthographicFront">
                <a:rot lat="3000000" lon="0" rev="0"/>
              </a:camera>
              <a:lightRig rig="threePt" dir="t"/>
            </a:scene3d>
          </p:spPr>
          <p:txBody>
            <a:bodyPr wrap="square" anchor="ctr">
              <a:noAutofit/>
            </a:bodyPr>
            <a:lstStyle/>
            <a:p>
              <a:pPr defTabSz="685320" fontAlgn="ctr">
                <a:spcBef>
                  <a:spcPts val="0"/>
                </a:spcBef>
                <a:spcAft>
                  <a:spcPts val="0"/>
                </a:spcAft>
              </a:pP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7" name="Freeform 8"/>
            <p:cNvSpPr>
              <a:spLocks noEditPoints="1"/>
            </p:cNvSpPr>
            <p:nvPr/>
          </p:nvSpPr>
          <p:spPr bwMode="gray">
            <a:xfrm>
              <a:off x="3939480" y="2988496"/>
              <a:ext cx="225207" cy="346833"/>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FFC000"/>
            </a:solidFill>
            <a:ln w="9525">
              <a:noFill/>
              <a:miter lim="800000"/>
              <a:headEnd/>
              <a:tailEnd/>
            </a:ln>
            <a:scene3d>
              <a:camera prst="orthographicFront">
                <a:rot lat="3000000" lon="0" rev="0"/>
              </a:camera>
              <a:lightRig rig="threePt" dir="t"/>
            </a:scene3d>
          </p:spPr>
          <p:txBody>
            <a:bodyPr wrap="square" anchor="ctr">
              <a:noAutofit/>
            </a:bodyPr>
            <a:lstStyle/>
            <a:p>
              <a:pPr defTabSz="685320" fontAlgn="ctr">
                <a:spcBef>
                  <a:spcPts val="0"/>
                </a:spcBef>
                <a:spcAft>
                  <a:spcPts val="0"/>
                </a:spcAft>
              </a:pP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8" name="Freeform 8"/>
            <p:cNvSpPr>
              <a:spLocks noEditPoints="1"/>
            </p:cNvSpPr>
            <p:nvPr/>
          </p:nvSpPr>
          <p:spPr bwMode="gray">
            <a:xfrm>
              <a:off x="2433062" y="2780185"/>
              <a:ext cx="225207" cy="346833"/>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0070C0"/>
            </a:solidFill>
            <a:ln w="9525">
              <a:noFill/>
              <a:miter lim="800000"/>
              <a:headEnd/>
              <a:tailEnd/>
            </a:ln>
            <a:scene3d>
              <a:camera prst="orthographicFront">
                <a:rot lat="3000000" lon="0" rev="0"/>
              </a:camera>
              <a:lightRig rig="threePt" dir="t"/>
            </a:scene3d>
          </p:spPr>
          <p:txBody>
            <a:bodyPr wrap="square" anchor="ctr">
              <a:noAutofit/>
            </a:bodyPr>
            <a:lstStyle/>
            <a:p>
              <a:pPr defTabSz="685320" fontAlgn="ctr">
                <a:spcBef>
                  <a:spcPts val="0"/>
                </a:spcBef>
                <a:spcAft>
                  <a:spcPts val="0"/>
                </a:spcAft>
              </a:pP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9" name="Freeform 8"/>
            <p:cNvSpPr>
              <a:spLocks noEditPoints="1"/>
            </p:cNvSpPr>
            <p:nvPr/>
          </p:nvSpPr>
          <p:spPr bwMode="gray">
            <a:xfrm>
              <a:off x="3298464" y="2722829"/>
              <a:ext cx="225207" cy="346833"/>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0070C0"/>
            </a:solidFill>
            <a:ln w="9525">
              <a:noFill/>
              <a:miter lim="800000"/>
              <a:headEnd/>
              <a:tailEnd/>
            </a:ln>
            <a:scene3d>
              <a:camera prst="orthographicFront">
                <a:rot lat="3000000" lon="0" rev="0"/>
              </a:camera>
              <a:lightRig rig="threePt" dir="t"/>
            </a:scene3d>
          </p:spPr>
          <p:txBody>
            <a:bodyPr wrap="square" anchor="ctr">
              <a:noAutofit/>
            </a:bodyPr>
            <a:lstStyle/>
            <a:p>
              <a:pPr defTabSz="685320" fontAlgn="ctr">
                <a:spcBef>
                  <a:spcPts val="0"/>
                </a:spcBef>
                <a:spcAft>
                  <a:spcPts val="0"/>
                </a:spcAft>
              </a:pP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cxnSp>
          <p:nvCxnSpPr>
            <p:cNvPr id="20" name="直接连接符 19"/>
            <p:cNvCxnSpPr/>
            <p:nvPr/>
          </p:nvCxnSpPr>
          <p:spPr bwMode="gray">
            <a:xfrm flipV="1">
              <a:off x="4162760" y="3154977"/>
              <a:ext cx="648222" cy="2"/>
            </a:xfrm>
            <a:prstGeom prst="line">
              <a:avLst/>
            </a:prstGeom>
            <a:gradFill flip="none" rotWithShape="1">
              <a:gsLst>
                <a:gs pos="0">
                  <a:srgbClr val="26B7C8">
                    <a:alpha val="25000"/>
                    <a:lumMod val="99000"/>
                  </a:srgbClr>
                </a:gs>
                <a:gs pos="100000">
                  <a:srgbClr val="26B7C8">
                    <a:alpha val="0"/>
                  </a:srgbClr>
                </a:gs>
              </a:gsLst>
              <a:lin ang="16200000" scaled="1"/>
              <a:tileRect/>
            </a:gradFill>
            <a:ln w="0" cap="flat" cmpd="sng" algn="ctr">
              <a:solidFill>
                <a:srgbClr val="C00000"/>
              </a:solidFill>
              <a:prstDash val="dash"/>
              <a:miter lim="800000"/>
              <a:tailEnd type="none"/>
            </a:ln>
            <a:effectLst/>
          </p:spPr>
        </p:cxnSp>
        <p:sp>
          <p:nvSpPr>
            <p:cNvPr id="21" name="1499351992"/>
            <p:cNvSpPr txBox="1"/>
            <p:nvPr/>
          </p:nvSpPr>
          <p:spPr bwMode="gray">
            <a:xfrm>
              <a:off x="3978001" y="2402913"/>
              <a:ext cx="1789460" cy="455251"/>
            </a:xfrm>
            <a:prstGeom prst="rect">
              <a:avLst/>
            </a:prstGeom>
            <a:noFill/>
            <a:ln>
              <a:noFill/>
            </a:ln>
          </p:spPr>
          <p:txBody>
            <a:bodyPr wrap="square" rtlCol="0">
              <a:noAutofit/>
            </a:bodyPr>
            <a:lstStyle/>
            <a:p>
              <a:pPr algn="ctr" defTabSz="685320" fontAlgn="ctr">
                <a:spcBef>
                  <a:spcPts val="0"/>
                </a:spcBef>
                <a:spcAft>
                  <a:spcPts val="0"/>
                </a:spcAft>
              </a:pPr>
              <a:r>
                <a:rPr lang="en-US" sz="1200" b="1" dirty="0">
                  <a:solidFill>
                    <a:srgbClr val="C7000B"/>
                  </a:solidFill>
                  <a:latin typeface="Huawei Sans" panose="020C0503030203020204" pitchFamily="34" charset="0"/>
                </a:rPr>
                <a:t>Smooth capacity expansion on demand</a:t>
              </a:r>
              <a:endParaRPr lang="en-US" altLang="zh-CN" sz="1200" b="1" dirty="0">
                <a:solidFill>
                  <a:srgbClr val="C7000B"/>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22" name="组合 1"/>
            <p:cNvGrpSpPr>
              <a:grpSpLocks/>
            </p:cNvGrpSpPr>
            <p:nvPr/>
          </p:nvGrpSpPr>
          <p:grpSpPr bwMode="gray">
            <a:xfrm>
              <a:off x="417478" y="4091297"/>
              <a:ext cx="5065881" cy="2376814"/>
              <a:chOff x="973186" y="1274733"/>
              <a:chExt cx="7177088" cy="4346576"/>
            </a:xfrm>
            <a:solidFill>
              <a:schemeClr val="bg1">
                <a:lumMod val="75000"/>
                <a:alpha val="45000"/>
              </a:schemeClr>
            </a:solidFill>
          </p:grpSpPr>
          <p:sp>
            <p:nvSpPr>
              <p:cNvPr id="99" name="Freeform 8"/>
              <p:cNvSpPr>
                <a:spLocks/>
              </p:cNvSpPr>
              <p:nvPr/>
            </p:nvSpPr>
            <p:spPr bwMode="gray">
              <a:xfrm>
                <a:off x="2528936" y="1692245"/>
                <a:ext cx="133350" cy="293688"/>
              </a:xfrm>
              <a:custGeom>
                <a:avLst/>
                <a:gdLst/>
                <a:ahLst/>
                <a:cxnLst>
                  <a:cxn ang="0">
                    <a:pos x="70" y="0"/>
                  </a:cxn>
                  <a:cxn ang="0">
                    <a:pos x="74" y="0"/>
                  </a:cxn>
                  <a:cxn ang="0">
                    <a:pos x="74" y="4"/>
                  </a:cxn>
                  <a:cxn ang="0">
                    <a:pos x="76" y="6"/>
                  </a:cxn>
                  <a:cxn ang="0">
                    <a:pos x="76" y="9"/>
                  </a:cxn>
                  <a:cxn ang="0">
                    <a:pos x="84" y="22"/>
                  </a:cxn>
                  <a:cxn ang="0">
                    <a:pos x="66" y="36"/>
                  </a:cxn>
                  <a:cxn ang="0">
                    <a:pos x="55" y="50"/>
                  </a:cxn>
                  <a:cxn ang="0">
                    <a:pos x="48" y="66"/>
                  </a:cxn>
                  <a:cxn ang="0">
                    <a:pos x="40" y="76"/>
                  </a:cxn>
                  <a:cxn ang="0">
                    <a:pos x="36" y="83"/>
                  </a:cxn>
                  <a:cxn ang="0">
                    <a:pos x="34" y="87"/>
                  </a:cxn>
                  <a:cxn ang="0">
                    <a:pos x="32" y="92"/>
                  </a:cxn>
                  <a:cxn ang="0">
                    <a:pos x="32" y="96"/>
                  </a:cxn>
                  <a:cxn ang="0">
                    <a:pos x="34" y="98"/>
                  </a:cxn>
                  <a:cxn ang="0">
                    <a:pos x="34" y="100"/>
                  </a:cxn>
                  <a:cxn ang="0">
                    <a:pos x="26" y="113"/>
                  </a:cxn>
                  <a:cxn ang="0">
                    <a:pos x="26" y="142"/>
                  </a:cxn>
                  <a:cxn ang="0">
                    <a:pos x="30" y="154"/>
                  </a:cxn>
                  <a:cxn ang="0">
                    <a:pos x="30" y="158"/>
                  </a:cxn>
                  <a:cxn ang="0">
                    <a:pos x="40" y="170"/>
                  </a:cxn>
                  <a:cxn ang="0">
                    <a:pos x="44" y="170"/>
                  </a:cxn>
                  <a:cxn ang="0">
                    <a:pos x="48" y="174"/>
                  </a:cxn>
                  <a:cxn ang="0">
                    <a:pos x="50" y="179"/>
                  </a:cxn>
                  <a:cxn ang="0">
                    <a:pos x="48" y="180"/>
                  </a:cxn>
                  <a:cxn ang="0">
                    <a:pos x="45" y="184"/>
                  </a:cxn>
                  <a:cxn ang="0">
                    <a:pos x="44" y="184"/>
                  </a:cxn>
                  <a:cxn ang="0">
                    <a:pos x="41" y="185"/>
                  </a:cxn>
                  <a:cxn ang="0">
                    <a:pos x="40" y="185"/>
                  </a:cxn>
                  <a:cxn ang="0">
                    <a:pos x="28" y="184"/>
                  </a:cxn>
                  <a:cxn ang="0">
                    <a:pos x="24" y="180"/>
                  </a:cxn>
                  <a:cxn ang="0">
                    <a:pos x="19" y="179"/>
                  </a:cxn>
                  <a:cxn ang="0">
                    <a:pos x="7" y="179"/>
                  </a:cxn>
                  <a:cxn ang="0">
                    <a:pos x="6" y="176"/>
                  </a:cxn>
                  <a:cxn ang="0">
                    <a:pos x="4" y="172"/>
                  </a:cxn>
                  <a:cxn ang="0">
                    <a:pos x="4" y="158"/>
                  </a:cxn>
                  <a:cxn ang="0">
                    <a:pos x="6" y="154"/>
                  </a:cxn>
                  <a:cxn ang="0">
                    <a:pos x="6" y="150"/>
                  </a:cxn>
                  <a:cxn ang="0">
                    <a:pos x="4" y="148"/>
                  </a:cxn>
                  <a:cxn ang="0">
                    <a:pos x="0" y="148"/>
                  </a:cxn>
                  <a:cxn ang="0">
                    <a:pos x="2" y="124"/>
                  </a:cxn>
                  <a:cxn ang="0">
                    <a:pos x="2" y="117"/>
                  </a:cxn>
                  <a:cxn ang="0">
                    <a:pos x="7" y="88"/>
                  </a:cxn>
                  <a:cxn ang="0">
                    <a:pos x="34" y="32"/>
                  </a:cxn>
                  <a:cxn ang="0">
                    <a:pos x="36" y="32"/>
                  </a:cxn>
                  <a:cxn ang="0">
                    <a:pos x="37" y="31"/>
                  </a:cxn>
                  <a:cxn ang="0">
                    <a:pos x="44" y="28"/>
                  </a:cxn>
                  <a:cxn ang="0">
                    <a:pos x="63" y="9"/>
                  </a:cxn>
                  <a:cxn ang="0">
                    <a:pos x="66" y="3"/>
                  </a:cxn>
                  <a:cxn ang="0">
                    <a:pos x="70" y="0"/>
                  </a:cxn>
                </a:cxnLst>
                <a:rect l="0" t="0" r="r" b="b"/>
                <a:pathLst>
                  <a:path w="84" h="185">
                    <a:moveTo>
                      <a:pt x="70" y="0"/>
                    </a:moveTo>
                    <a:lnTo>
                      <a:pt x="74" y="0"/>
                    </a:lnTo>
                    <a:lnTo>
                      <a:pt x="74" y="4"/>
                    </a:lnTo>
                    <a:lnTo>
                      <a:pt x="76" y="6"/>
                    </a:lnTo>
                    <a:lnTo>
                      <a:pt x="76" y="9"/>
                    </a:lnTo>
                    <a:lnTo>
                      <a:pt x="84" y="22"/>
                    </a:lnTo>
                    <a:lnTo>
                      <a:pt x="66" y="36"/>
                    </a:lnTo>
                    <a:lnTo>
                      <a:pt x="55" y="50"/>
                    </a:lnTo>
                    <a:lnTo>
                      <a:pt x="48" y="66"/>
                    </a:lnTo>
                    <a:lnTo>
                      <a:pt x="40" y="76"/>
                    </a:lnTo>
                    <a:lnTo>
                      <a:pt x="36" y="83"/>
                    </a:lnTo>
                    <a:lnTo>
                      <a:pt x="34" y="87"/>
                    </a:lnTo>
                    <a:lnTo>
                      <a:pt x="32" y="92"/>
                    </a:lnTo>
                    <a:lnTo>
                      <a:pt x="32" y="96"/>
                    </a:lnTo>
                    <a:lnTo>
                      <a:pt x="34" y="98"/>
                    </a:lnTo>
                    <a:lnTo>
                      <a:pt x="34" y="100"/>
                    </a:lnTo>
                    <a:lnTo>
                      <a:pt x="26" y="113"/>
                    </a:lnTo>
                    <a:lnTo>
                      <a:pt x="26" y="142"/>
                    </a:lnTo>
                    <a:lnTo>
                      <a:pt x="30" y="154"/>
                    </a:lnTo>
                    <a:lnTo>
                      <a:pt x="30" y="158"/>
                    </a:lnTo>
                    <a:lnTo>
                      <a:pt x="40" y="170"/>
                    </a:lnTo>
                    <a:lnTo>
                      <a:pt x="44" y="170"/>
                    </a:lnTo>
                    <a:lnTo>
                      <a:pt x="48" y="174"/>
                    </a:lnTo>
                    <a:lnTo>
                      <a:pt x="50" y="179"/>
                    </a:lnTo>
                    <a:lnTo>
                      <a:pt x="48" y="180"/>
                    </a:lnTo>
                    <a:lnTo>
                      <a:pt x="45" y="184"/>
                    </a:lnTo>
                    <a:lnTo>
                      <a:pt x="44" y="184"/>
                    </a:lnTo>
                    <a:lnTo>
                      <a:pt x="41" y="185"/>
                    </a:lnTo>
                    <a:lnTo>
                      <a:pt x="40" y="185"/>
                    </a:lnTo>
                    <a:lnTo>
                      <a:pt x="28" y="184"/>
                    </a:lnTo>
                    <a:lnTo>
                      <a:pt x="24" y="180"/>
                    </a:lnTo>
                    <a:lnTo>
                      <a:pt x="19" y="179"/>
                    </a:lnTo>
                    <a:lnTo>
                      <a:pt x="7" y="179"/>
                    </a:lnTo>
                    <a:lnTo>
                      <a:pt x="6" y="176"/>
                    </a:lnTo>
                    <a:lnTo>
                      <a:pt x="4" y="172"/>
                    </a:lnTo>
                    <a:lnTo>
                      <a:pt x="4" y="158"/>
                    </a:lnTo>
                    <a:lnTo>
                      <a:pt x="6" y="154"/>
                    </a:lnTo>
                    <a:lnTo>
                      <a:pt x="6" y="150"/>
                    </a:lnTo>
                    <a:lnTo>
                      <a:pt x="4" y="148"/>
                    </a:lnTo>
                    <a:lnTo>
                      <a:pt x="0" y="148"/>
                    </a:lnTo>
                    <a:lnTo>
                      <a:pt x="2" y="124"/>
                    </a:lnTo>
                    <a:lnTo>
                      <a:pt x="2" y="117"/>
                    </a:lnTo>
                    <a:lnTo>
                      <a:pt x="7" y="88"/>
                    </a:lnTo>
                    <a:lnTo>
                      <a:pt x="34" y="32"/>
                    </a:lnTo>
                    <a:lnTo>
                      <a:pt x="36" y="32"/>
                    </a:lnTo>
                    <a:lnTo>
                      <a:pt x="37" y="31"/>
                    </a:lnTo>
                    <a:lnTo>
                      <a:pt x="44" y="28"/>
                    </a:lnTo>
                    <a:lnTo>
                      <a:pt x="63" y="9"/>
                    </a:lnTo>
                    <a:lnTo>
                      <a:pt x="66" y="3"/>
                    </a:lnTo>
                    <a:lnTo>
                      <a:pt x="7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0" name="Freeform 9"/>
              <p:cNvSpPr>
                <a:spLocks/>
              </p:cNvSpPr>
              <p:nvPr/>
            </p:nvSpPr>
            <p:spPr bwMode="gray">
              <a:xfrm>
                <a:off x="2246361" y="1444595"/>
                <a:ext cx="176212" cy="111125"/>
              </a:xfrm>
              <a:custGeom>
                <a:avLst/>
                <a:gdLst/>
                <a:ahLst/>
                <a:cxnLst>
                  <a:cxn ang="0">
                    <a:pos x="44" y="0"/>
                  </a:cxn>
                  <a:cxn ang="0">
                    <a:pos x="55" y="3"/>
                  </a:cxn>
                  <a:cxn ang="0">
                    <a:pos x="63" y="3"/>
                  </a:cxn>
                  <a:cxn ang="0">
                    <a:pos x="66" y="4"/>
                  </a:cxn>
                  <a:cxn ang="0">
                    <a:pos x="64" y="7"/>
                  </a:cxn>
                  <a:cxn ang="0">
                    <a:pos x="63" y="11"/>
                  </a:cxn>
                  <a:cxn ang="0">
                    <a:pos x="56" y="18"/>
                  </a:cxn>
                  <a:cxn ang="0">
                    <a:pos x="56" y="25"/>
                  </a:cxn>
                  <a:cxn ang="0">
                    <a:pos x="59" y="29"/>
                  </a:cxn>
                  <a:cxn ang="0">
                    <a:pos x="60" y="29"/>
                  </a:cxn>
                  <a:cxn ang="0">
                    <a:pos x="63" y="30"/>
                  </a:cxn>
                  <a:cxn ang="0">
                    <a:pos x="81" y="33"/>
                  </a:cxn>
                  <a:cxn ang="0">
                    <a:pos x="99" y="22"/>
                  </a:cxn>
                  <a:cxn ang="0">
                    <a:pos x="103" y="18"/>
                  </a:cxn>
                  <a:cxn ang="0">
                    <a:pos x="104" y="18"/>
                  </a:cxn>
                  <a:cxn ang="0">
                    <a:pos x="107" y="17"/>
                  </a:cxn>
                  <a:cxn ang="0">
                    <a:pos x="111" y="17"/>
                  </a:cxn>
                  <a:cxn ang="0">
                    <a:pos x="111" y="22"/>
                  </a:cxn>
                  <a:cxn ang="0">
                    <a:pos x="108" y="29"/>
                  </a:cxn>
                  <a:cxn ang="0">
                    <a:pos x="104" y="33"/>
                  </a:cxn>
                  <a:cxn ang="0">
                    <a:pos x="100" y="36"/>
                  </a:cxn>
                  <a:cxn ang="0">
                    <a:pos x="96" y="40"/>
                  </a:cxn>
                  <a:cxn ang="0">
                    <a:pos x="92" y="43"/>
                  </a:cxn>
                  <a:cxn ang="0">
                    <a:pos x="88" y="44"/>
                  </a:cxn>
                  <a:cxn ang="0">
                    <a:pos x="86" y="56"/>
                  </a:cxn>
                  <a:cxn ang="0">
                    <a:pos x="69" y="70"/>
                  </a:cxn>
                  <a:cxn ang="0">
                    <a:pos x="51" y="44"/>
                  </a:cxn>
                  <a:cxn ang="0">
                    <a:pos x="34" y="44"/>
                  </a:cxn>
                  <a:cxn ang="0">
                    <a:pos x="22" y="43"/>
                  </a:cxn>
                  <a:cxn ang="0">
                    <a:pos x="8" y="38"/>
                  </a:cxn>
                  <a:cxn ang="0">
                    <a:pos x="3" y="34"/>
                  </a:cxn>
                  <a:cxn ang="0">
                    <a:pos x="0" y="33"/>
                  </a:cxn>
                  <a:cxn ang="0">
                    <a:pos x="0" y="30"/>
                  </a:cxn>
                  <a:cxn ang="0">
                    <a:pos x="3" y="29"/>
                  </a:cxn>
                  <a:cxn ang="0">
                    <a:pos x="4" y="25"/>
                  </a:cxn>
                  <a:cxn ang="0">
                    <a:pos x="11" y="25"/>
                  </a:cxn>
                  <a:cxn ang="0">
                    <a:pos x="15" y="22"/>
                  </a:cxn>
                  <a:cxn ang="0">
                    <a:pos x="21" y="21"/>
                  </a:cxn>
                  <a:cxn ang="0">
                    <a:pos x="22" y="18"/>
                  </a:cxn>
                  <a:cxn ang="0">
                    <a:pos x="25" y="17"/>
                  </a:cxn>
                  <a:cxn ang="0">
                    <a:pos x="26" y="12"/>
                  </a:cxn>
                  <a:cxn ang="0">
                    <a:pos x="26" y="11"/>
                  </a:cxn>
                  <a:cxn ang="0">
                    <a:pos x="34" y="4"/>
                  </a:cxn>
                  <a:cxn ang="0">
                    <a:pos x="44" y="0"/>
                  </a:cxn>
                </a:cxnLst>
                <a:rect l="0" t="0" r="r" b="b"/>
                <a:pathLst>
                  <a:path w="111" h="70">
                    <a:moveTo>
                      <a:pt x="44" y="0"/>
                    </a:moveTo>
                    <a:lnTo>
                      <a:pt x="55" y="3"/>
                    </a:lnTo>
                    <a:lnTo>
                      <a:pt x="63" y="3"/>
                    </a:lnTo>
                    <a:lnTo>
                      <a:pt x="66" y="4"/>
                    </a:lnTo>
                    <a:lnTo>
                      <a:pt x="64" y="7"/>
                    </a:lnTo>
                    <a:lnTo>
                      <a:pt x="63" y="11"/>
                    </a:lnTo>
                    <a:lnTo>
                      <a:pt x="56" y="18"/>
                    </a:lnTo>
                    <a:lnTo>
                      <a:pt x="56" y="25"/>
                    </a:lnTo>
                    <a:lnTo>
                      <a:pt x="59" y="29"/>
                    </a:lnTo>
                    <a:lnTo>
                      <a:pt x="60" y="29"/>
                    </a:lnTo>
                    <a:lnTo>
                      <a:pt x="63" y="30"/>
                    </a:lnTo>
                    <a:lnTo>
                      <a:pt x="81" y="33"/>
                    </a:lnTo>
                    <a:lnTo>
                      <a:pt x="99" y="22"/>
                    </a:lnTo>
                    <a:lnTo>
                      <a:pt x="103" y="18"/>
                    </a:lnTo>
                    <a:lnTo>
                      <a:pt x="104" y="18"/>
                    </a:lnTo>
                    <a:lnTo>
                      <a:pt x="107" y="17"/>
                    </a:lnTo>
                    <a:lnTo>
                      <a:pt x="111" y="17"/>
                    </a:lnTo>
                    <a:lnTo>
                      <a:pt x="111" y="22"/>
                    </a:lnTo>
                    <a:lnTo>
                      <a:pt x="108" y="29"/>
                    </a:lnTo>
                    <a:lnTo>
                      <a:pt x="104" y="33"/>
                    </a:lnTo>
                    <a:lnTo>
                      <a:pt x="100" y="36"/>
                    </a:lnTo>
                    <a:lnTo>
                      <a:pt x="96" y="40"/>
                    </a:lnTo>
                    <a:lnTo>
                      <a:pt x="92" y="43"/>
                    </a:lnTo>
                    <a:lnTo>
                      <a:pt x="88" y="44"/>
                    </a:lnTo>
                    <a:lnTo>
                      <a:pt x="86" y="56"/>
                    </a:lnTo>
                    <a:lnTo>
                      <a:pt x="69" y="70"/>
                    </a:lnTo>
                    <a:lnTo>
                      <a:pt x="51" y="44"/>
                    </a:lnTo>
                    <a:lnTo>
                      <a:pt x="34" y="44"/>
                    </a:lnTo>
                    <a:lnTo>
                      <a:pt x="22" y="43"/>
                    </a:lnTo>
                    <a:lnTo>
                      <a:pt x="8" y="38"/>
                    </a:lnTo>
                    <a:lnTo>
                      <a:pt x="3" y="34"/>
                    </a:lnTo>
                    <a:lnTo>
                      <a:pt x="0" y="33"/>
                    </a:lnTo>
                    <a:lnTo>
                      <a:pt x="0" y="30"/>
                    </a:lnTo>
                    <a:lnTo>
                      <a:pt x="3" y="29"/>
                    </a:lnTo>
                    <a:lnTo>
                      <a:pt x="4" y="25"/>
                    </a:lnTo>
                    <a:lnTo>
                      <a:pt x="11" y="25"/>
                    </a:lnTo>
                    <a:lnTo>
                      <a:pt x="15" y="22"/>
                    </a:lnTo>
                    <a:lnTo>
                      <a:pt x="21" y="21"/>
                    </a:lnTo>
                    <a:lnTo>
                      <a:pt x="22" y="18"/>
                    </a:lnTo>
                    <a:lnTo>
                      <a:pt x="25" y="17"/>
                    </a:lnTo>
                    <a:lnTo>
                      <a:pt x="26" y="12"/>
                    </a:lnTo>
                    <a:lnTo>
                      <a:pt x="26" y="11"/>
                    </a:lnTo>
                    <a:lnTo>
                      <a:pt x="34" y="4"/>
                    </a:lnTo>
                    <a:lnTo>
                      <a:pt x="4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1" name="Freeform 10"/>
              <p:cNvSpPr>
                <a:spLocks/>
              </p:cNvSpPr>
              <p:nvPr/>
            </p:nvSpPr>
            <p:spPr bwMode="gray">
              <a:xfrm>
                <a:off x="1660573" y="1471583"/>
                <a:ext cx="174625" cy="347662"/>
              </a:xfrm>
              <a:custGeom>
                <a:avLst/>
                <a:gdLst/>
                <a:ahLst/>
                <a:cxnLst>
                  <a:cxn ang="0">
                    <a:pos x="102" y="21"/>
                  </a:cxn>
                  <a:cxn ang="0">
                    <a:pos x="109" y="65"/>
                  </a:cxn>
                  <a:cxn ang="0">
                    <a:pos x="109" y="87"/>
                  </a:cxn>
                  <a:cxn ang="0">
                    <a:pos x="104" y="97"/>
                  </a:cxn>
                  <a:cxn ang="0">
                    <a:pos x="91" y="153"/>
                  </a:cxn>
                  <a:cxn ang="0">
                    <a:pos x="74" y="211"/>
                  </a:cxn>
                  <a:cxn ang="0">
                    <a:pos x="63" y="215"/>
                  </a:cxn>
                  <a:cxn ang="0">
                    <a:pos x="58" y="208"/>
                  </a:cxn>
                  <a:cxn ang="0">
                    <a:pos x="52" y="196"/>
                  </a:cxn>
                  <a:cxn ang="0">
                    <a:pos x="43" y="182"/>
                  </a:cxn>
                  <a:cxn ang="0">
                    <a:pos x="39" y="170"/>
                  </a:cxn>
                  <a:cxn ang="0">
                    <a:pos x="45" y="152"/>
                  </a:cxn>
                  <a:cxn ang="0">
                    <a:pos x="36" y="131"/>
                  </a:cxn>
                  <a:cxn ang="0">
                    <a:pos x="40" y="127"/>
                  </a:cxn>
                  <a:cxn ang="0">
                    <a:pos x="54" y="122"/>
                  </a:cxn>
                  <a:cxn ang="0">
                    <a:pos x="67" y="105"/>
                  </a:cxn>
                  <a:cxn ang="0">
                    <a:pos x="66" y="100"/>
                  </a:cxn>
                  <a:cxn ang="0">
                    <a:pos x="61" y="95"/>
                  </a:cxn>
                  <a:cxn ang="0">
                    <a:pos x="58" y="93"/>
                  </a:cxn>
                  <a:cxn ang="0">
                    <a:pos x="43" y="105"/>
                  </a:cxn>
                  <a:cxn ang="0">
                    <a:pos x="14" y="93"/>
                  </a:cxn>
                  <a:cxn ang="0">
                    <a:pos x="4" y="72"/>
                  </a:cxn>
                  <a:cxn ang="0">
                    <a:pos x="0" y="35"/>
                  </a:cxn>
                  <a:cxn ang="0">
                    <a:pos x="8" y="16"/>
                  </a:cxn>
                  <a:cxn ang="0">
                    <a:pos x="15" y="21"/>
                  </a:cxn>
                  <a:cxn ang="0">
                    <a:pos x="22" y="30"/>
                  </a:cxn>
                  <a:cxn ang="0">
                    <a:pos x="32" y="34"/>
                  </a:cxn>
                  <a:cxn ang="0">
                    <a:pos x="34" y="27"/>
                  </a:cxn>
                  <a:cxn ang="0">
                    <a:pos x="36" y="19"/>
                  </a:cxn>
                  <a:cxn ang="0">
                    <a:pos x="44" y="21"/>
                  </a:cxn>
                  <a:cxn ang="0">
                    <a:pos x="56" y="26"/>
                  </a:cxn>
                  <a:cxn ang="0">
                    <a:pos x="58" y="17"/>
                  </a:cxn>
                  <a:cxn ang="0">
                    <a:pos x="61" y="5"/>
                  </a:cxn>
                  <a:cxn ang="0">
                    <a:pos x="66" y="1"/>
                  </a:cxn>
                  <a:cxn ang="0">
                    <a:pos x="70" y="0"/>
                  </a:cxn>
                </a:cxnLst>
                <a:rect l="0" t="0" r="r" b="b"/>
                <a:pathLst>
                  <a:path w="110" h="219">
                    <a:moveTo>
                      <a:pt x="70" y="0"/>
                    </a:moveTo>
                    <a:lnTo>
                      <a:pt x="102" y="21"/>
                    </a:lnTo>
                    <a:lnTo>
                      <a:pt x="98" y="46"/>
                    </a:lnTo>
                    <a:lnTo>
                      <a:pt x="109" y="65"/>
                    </a:lnTo>
                    <a:lnTo>
                      <a:pt x="110" y="75"/>
                    </a:lnTo>
                    <a:lnTo>
                      <a:pt x="109" y="87"/>
                    </a:lnTo>
                    <a:lnTo>
                      <a:pt x="106" y="95"/>
                    </a:lnTo>
                    <a:lnTo>
                      <a:pt x="104" y="97"/>
                    </a:lnTo>
                    <a:lnTo>
                      <a:pt x="93" y="131"/>
                    </a:lnTo>
                    <a:lnTo>
                      <a:pt x="91" y="153"/>
                    </a:lnTo>
                    <a:lnTo>
                      <a:pt x="84" y="171"/>
                    </a:lnTo>
                    <a:lnTo>
                      <a:pt x="74" y="211"/>
                    </a:lnTo>
                    <a:lnTo>
                      <a:pt x="66" y="219"/>
                    </a:lnTo>
                    <a:lnTo>
                      <a:pt x="63" y="215"/>
                    </a:lnTo>
                    <a:lnTo>
                      <a:pt x="62" y="211"/>
                    </a:lnTo>
                    <a:lnTo>
                      <a:pt x="58" y="208"/>
                    </a:lnTo>
                    <a:lnTo>
                      <a:pt x="56" y="201"/>
                    </a:lnTo>
                    <a:lnTo>
                      <a:pt x="52" y="196"/>
                    </a:lnTo>
                    <a:lnTo>
                      <a:pt x="44" y="187"/>
                    </a:lnTo>
                    <a:lnTo>
                      <a:pt x="43" y="182"/>
                    </a:lnTo>
                    <a:lnTo>
                      <a:pt x="40" y="175"/>
                    </a:lnTo>
                    <a:lnTo>
                      <a:pt x="39" y="170"/>
                    </a:lnTo>
                    <a:lnTo>
                      <a:pt x="36" y="165"/>
                    </a:lnTo>
                    <a:lnTo>
                      <a:pt x="45" y="152"/>
                    </a:lnTo>
                    <a:lnTo>
                      <a:pt x="36" y="143"/>
                    </a:lnTo>
                    <a:lnTo>
                      <a:pt x="36" y="131"/>
                    </a:lnTo>
                    <a:lnTo>
                      <a:pt x="39" y="130"/>
                    </a:lnTo>
                    <a:lnTo>
                      <a:pt x="40" y="127"/>
                    </a:lnTo>
                    <a:lnTo>
                      <a:pt x="45" y="126"/>
                    </a:lnTo>
                    <a:lnTo>
                      <a:pt x="54" y="122"/>
                    </a:lnTo>
                    <a:lnTo>
                      <a:pt x="66" y="109"/>
                    </a:lnTo>
                    <a:lnTo>
                      <a:pt x="67" y="105"/>
                    </a:lnTo>
                    <a:lnTo>
                      <a:pt x="67" y="104"/>
                    </a:lnTo>
                    <a:lnTo>
                      <a:pt x="66" y="100"/>
                    </a:lnTo>
                    <a:lnTo>
                      <a:pt x="63" y="97"/>
                    </a:lnTo>
                    <a:lnTo>
                      <a:pt x="61" y="95"/>
                    </a:lnTo>
                    <a:lnTo>
                      <a:pt x="58" y="95"/>
                    </a:lnTo>
                    <a:lnTo>
                      <a:pt x="58" y="93"/>
                    </a:lnTo>
                    <a:lnTo>
                      <a:pt x="44" y="93"/>
                    </a:lnTo>
                    <a:lnTo>
                      <a:pt x="43" y="105"/>
                    </a:lnTo>
                    <a:lnTo>
                      <a:pt x="28" y="113"/>
                    </a:lnTo>
                    <a:lnTo>
                      <a:pt x="14" y="93"/>
                    </a:lnTo>
                    <a:lnTo>
                      <a:pt x="8" y="83"/>
                    </a:lnTo>
                    <a:lnTo>
                      <a:pt x="4" y="72"/>
                    </a:lnTo>
                    <a:lnTo>
                      <a:pt x="0" y="64"/>
                    </a:lnTo>
                    <a:lnTo>
                      <a:pt x="0" y="35"/>
                    </a:lnTo>
                    <a:lnTo>
                      <a:pt x="2" y="16"/>
                    </a:lnTo>
                    <a:lnTo>
                      <a:pt x="8" y="16"/>
                    </a:lnTo>
                    <a:lnTo>
                      <a:pt x="13" y="17"/>
                    </a:lnTo>
                    <a:lnTo>
                      <a:pt x="15" y="21"/>
                    </a:lnTo>
                    <a:lnTo>
                      <a:pt x="19" y="26"/>
                    </a:lnTo>
                    <a:lnTo>
                      <a:pt x="22" y="30"/>
                    </a:lnTo>
                    <a:lnTo>
                      <a:pt x="24" y="34"/>
                    </a:lnTo>
                    <a:lnTo>
                      <a:pt x="32" y="34"/>
                    </a:lnTo>
                    <a:lnTo>
                      <a:pt x="32" y="31"/>
                    </a:lnTo>
                    <a:lnTo>
                      <a:pt x="34" y="27"/>
                    </a:lnTo>
                    <a:lnTo>
                      <a:pt x="34" y="21"/>
                    </a:lnTo>
                    <a:lnTo>
                      <a:pt x="36" y="19"/>
                    </a:lnTo>
                    <a:lnTo>
                      <a:pt x="44" y="19"/>
                    </a:lnTo>
                    <a:lnTo>
                      <a:pt x="44" y="21"/>
                    </a:lnTo>
                    <a:lnTo>
                      <a:pt x="54" y="30"/>
                    </a:lnTo>
                    <a:lnTo>
                      <a:pt x="56" y="26"/>
                    </a:lnTo>
                    <a:lnTo>
                      <a:pt x="56" y="23"/>
                    </a:lnTo>
                    <a:lnTo>
                      <a:pt x="58" y="17"/>
                    </a:lnTo>
                    <a:lnTo>
                      <a:pt x="58" y="8"/>
                    </a:lnTo>
                    <a:lnTo>
                      <a:pt x="61" y="5"/>
                    </a:lnTo>
                    <a:lnTo>
                      <a:pt x="63" y="4"/>
                    </a:lnTo>
                    <a:lnTo>
                      <a:pt x="66" y="1"/>
                    </a:lnTo>
                    <a:lnTo>
                      <a:pt x="70" y="1"/>
                    </a:lnTo>
                    <a:lnTo>
                      <a:pt x="7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2" name="Freeform 11"/>
              <p:cNvSpPr>
                <a:spLocks/>
              </p:cNvSpPr>
              <p:nvPr/>
            </p:nvSpPr>
            <p:spPr bwMode="gray">
              <a:xfrm>
                <a:off x="1800273" y="1408083"/>
                <a:ext cx="193675" cy="147637"/>
              </a:xfrm>
              <a:custGeom>
                <a:avLst/>
                <a:gdLst/>
                <a:ahLst/>
                <a:cxnLst>
                  <a:cxn ang="0">
                    <a:pos x="22" y="0"/>
                  </a:cxn>
                  <a:cxn ang="0">
                    <a:pos x="40" y="9"/>
                  </a:cxn>
                  <a:cxn ang="0">
                    <a:pos x="53" y="11"/>
                  </a:cxn>
                  <a:cxn ang="0">
                    <a:pos x="56" y="0"/>
                  </a:cxn>
                  <a:cxn ang="0">
                    <a:pos x="92" y="19"/>
                  </a:cxn>
                  <a:cxn ang="0">
                    <a:pos x="114" y="23"/>
                  </a:cxn>
                  <a:cxn ang="0">
                    <a:pos x="122" y="41"/>
                  </a:cxn>
                  <a:cxn ang="0">
                    <a:pos x="79" y="93"/>
                  </a:cxn>
                  <a:cxn ang="0">
                    <a:pos x="63" y="87"/>
                  </a:cxn>
                  <a:cxn ang="0">
                    <a:pos x="36" y="87"/>
                  </a:cxn>
                  <a:cxn ang="0">
                    <a:pos x="31" y="86"/>
                  </a:cxn>
                  <a:cxn ang="0">
                    <a:pos x="27" y="82"/>
                  </a:cxn>
                  <a:cxn ang="0">
                    <a:pos x="23" y="74"/>
                  </a:cxn>
                  <a:cxn ang="0">
                    <a:pos x="23" y="70"/>
                  </a:cxn>
                  <a:cxn ang="0">
                    <a:pos x="27" y="66"/>
                  </a:cxn>
                  <a:cxn ang="0">
                    <a:pos x="30" y="61"/>
                  </a:cxn>
                  <a:cxn ang="0">
                    <a:pos x="31" y="59"/>
                  </a:cxn>
                  <a:cxn ang="0">
                    <a:pos x="30" y="57"/>
                  </a:cxn>
                  <a:cxn ang="0">
                    <a:pos x="27" y="56"/>
                  </a:cxn>
                  <a:cxn ang="0">
                    <a:pos x="22" y="56"/>
                  </a:cxn>
                  <a:cxn ang="0">
                    <a:pos x="18" y="53"/>
                  </a:cxn>
                  <a:cxn ang="0">
                    <a:pos x="14" y="53"/>
                  </a:cxn>
                  <a:cxn ang="0">
                    <a:pos x="5" y="45"/>
                  </a:cxn>
                  <a:cxn ang="0">
                    <a:pos x="4" y="40"/>
                  </a:cxn>
                  <a:cxn ang="0">
                    <a:pos x="3" y="35"/>
                  </a:cxn>
                  <a:cxn ang="0">
                    <a:pos x="0" y="31"/>
                  </a:cxn>
                  <a:cxn ang="0">
                    <a:pos x="14" y="19"/>
                  </a:cxn>
                  <a:cxn ang="0">
                    <a:pos x="22" y="0"/>
                  </a:cxn>
                </a:cxnLst>
                <a:rect l="0" t="0" r="r" b="b"/>
                <a:pathLst>
                  <a:path w="122" h="93">
                    <a:moveTo>
                      <a:pt x="22" y="0"/>
                    </a:moveTo>
                    <a:lnTo>
                      <a:pt x="40" y="9"/>
                    </a:lnTo>
                    <a:lnTo>
                      <a:pt x="53" y="11"/>
                    </a:lnTo>
                    <a:lnTo>
                      <a:pt x="56" y="0"/>
                    </a:lnTo>
                    <a:lnTo>
                      <a:pt x="92" y="19"/>
                    </a:lnTo>
                    <a:lnTo>
                      <a:pt x="114" y="23"/>
                    </a:lnTo>
                    <a:lnTo>
                      <a:pt x="122" y="41"/>
                    </a:lnTo>
                    <a:lnTo>
                      <a:pt x="79" y="93"/>
                    </a:lnTo>
                    <a:lnTo>
                      <a:pt x="63" y="87"/>
                    </a:lnTo>
                    <a:lnTo>
                      <a:pt x="36" y="87"/>
                    </a:lnTo>
                    <a:lnTo>
                      <a:pt x="31" y="86"/>
                    </a:lnTo>
                    <a:lnTo>
                      <a:pt x="27" y="82"/>
                    </a:lnTo>
                    <a:lnTo>
                      <a:pt x="23" y="74"/>
                    </a:lnTo>
                    <a:lnTo>
                      <a:pt x="23" y="70"/>
                    </a:lnTo>
                    <a:lnTo>
                      <a:pt x="27" y="66"/>
                    </a:lnTo>
                    <a:lnTo>
                      <a:pt x="30" y="61"/>
                    </a:lnTo>
                    <a:lnTo>
                      <a:pt x="31" y="59"/>
                    </a:lnTo>
                    <a:lnTo>
                      <a:pt x="30" y="57"/>
                    </a:lnTo>
                    <a:lnTo>
                      <a:pt x="27" y="56"/>
                    </a:lnTo>
                    <a:lnTo>
                      <a:pt x="22" y="56"/>
                    </a:lnTo>
                    <a:lnTo>
                      <a:pt x="18" y="53"/>
                    </a:lnTo>
                    <a:lnTo>
                      <a:pt x="14" y="53"/>
                    </a:lnTo>
                    <a:lnTo>
                      <a:pt x="5" y="45"/>
                    </a:lnTo>
                    <a:lnTo>
                      <a:pt x="4" y="40"/>
                    </a:lnTo>
                    <a:lnTo>
                      <a:pt x="3" y="35"/>
                    </a:lnTo>
                    <a:lnTo>
                      <a:pt x="0" y="31"/>
                    </a:lnTo>
                    <a:lnTo>
                      <a:pt x="14" y="19"/>
                    </a:lnTo>
                    <a:lnTo>
                      <a:pt x="2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3" name="Freeform 12"/>
              <p:cNvSpPr>
                <a:spLocks/>
              </p:cNvSpPr>
              <p:nvPr/>
            </p:nvSpPr>
            <p:spPr bwMode="gray">
              <a:xfrm>
                <a:off x="1843136" y="1666845"/>
                <a:ext cx="74612" cy="69850"/>
              </a:xfrm>
              <a:custGeom>
                <a:avLst/>
                <a:gdLst/>
                <a:ahLst/>
                <a:cxnLst>
                  <a:cxn ang="0">
                    <a:pos x="11" y="0"/>
                  </a:cxn>
                  <a:cxn ang="0">
                    <a:pos x="21" y="0"/>
                  </a:cxn>
                  <a:cxn ang="0">
                    <a:pos x="24" y="3"/>
                  </a:cxn>
                  <a:cxn ang="0">
                    <a:pos x="26" y="4"/>
                  </a:cxn>
                  <a:cxn ang="0">
                    <a:pos x="29" y="7"/>
                  </a:cxn>
                  <a:cxn ang="0">
                    <a:pos x="29" y="8"/>
                  </a:cxn>
                  <a:cxn ang="0">
                    <a:pos x="33" y="9"/>
                  </a:cxn>
                  <a:cxn ang="0">
                    <a:pos x="35" y="12"/>
                  </a:cxn>
                  <a:cxn ang="0">
                    <a:pos x="47" y="25"/>
                  </a:cxn>
                  <a:cxn ang="0">
                    <a:pos x="47" y="33"/>
                  </a:cxn>
                  <a:cxn ang="0">
                    <a:pos x="43" y="34"/>
                  </a:cxn>
                  <a:cxn ang="0">
                    <a:pos x="41" y="38"/>
                  </a:cxn>
                  <a:cxn ang="0">
                    <a:pos x="37" y="40"/>
                  </a:cxn>
                  <a:cxn ang="0">
                    <a:pos x="33" y="44"/>
                  </a:cxn>
                  <a:cxn ang="0">
                    <a:pos x="29" y="44"/>
                  </a:cxn>
                  <a:cxn ang="0">
                    <a:pos x="25" y="42"/>
                  </a:cxn>
                  <a:cxn ang="0">
                    <a:pos x="13" y="34"/>
                  </a:cxn>
                  <a:cxn ang="0">
                    <a:pos x="3" y="25"/>
                  </a:cxn>
                  <a:cxn ang="0">
                    <a:pos x="0" y="20"/>
                  </a:cxn>
                  <a:cxn ang="0">
                    <a:pos x="3" y="16"/>
                  </a:cxn>
                  <a:cxn ang="0">
                    <a:pos x="3" y="12"/>
                  </a:cxn>
                  <a:cxn ang="0">
                    <a:pos x="4" y="8"/>
                  </a:cxn>
                  <a:cxn ang="0">
                    <a:pos x="9" y="4"/>
                  </a:cxn>
                  <a:cxn ang="0">
                    <a:pos x="11" y="0"/>
                  </a:cxn>
                </a:cxnLst>
                <a:rect l="0" t="0" r="r" b="b"/>
                <a:pathLst>
                  <a:path w="47" h="44">
                    <a:moveTo>
                      <a:pt x="11" y="0"/>
                    </a:moveTo>
                    <a:lnTo>
                      <a:pt x="21" y="0"/>
                    </a:lnTo>
                    <a:lnTo>
                      <a:pt x="24" y="3"/>
                    </a:lnTo>
                    <a:lnTo>
                      <a:pt x="26" y="4"/>
                    </a:lnTo>
                    <a:lnTo>
                      <a:pt x="29" y="7"/>
                    </a:lnTo>
                    <a:lnTo>
                      <a:pt x="29" y="8"/>
                    </a:lnTo>
                    <a:lnTo>
                      <a:pt x="33" y="9"/>
                    </a:lnTo>
                    <a:lnTo>
                      <a:pt x="35" y="12"/>
                    </a:lnTo>
                    <a:lnTo>
                      <a:pt x="47" y="25"/>
                    </a:lnTo>
                    <a:lnTo>
                      <a:pt x="47" y="33"/>
                    </a:lnTo>
                    <a:lnTo>
                      <a:pt x="43" y="34"/>
                    </a:lnTo>
                    <a:lnTo>
                      <a:pt x="41" y="38"/>
                    </a:lnTo>
                    <a:lnTo>
                      <a:pt x="37" y="40"/>
                    </a:lnTo>
                    <a:lnTo>
                      <a:pt x="33" y="44"/>
                    </a:lnTo>
                    <a:lnTo>
                      <a:pt x="29" y="44"/>
                    </a:lnTo>
                    <a:lnTo>
                      <a:pt x="25" y="42"/>
                    </a:lnTo>
                    <a:lnTo>
                      <a:pt x="13" y="34"/>
                    </a:lnTo>
                    <a:lnTo>
                      <a:pt x="3" y="25"/>
                    </a:lnTo>
                    <a:lnTo>
                      <a:pt x="0" y="20"/>
                    </a:lnTo>
                    <a:lnTo>
                      <a:pt x="3" y="16"/>
                    </a:lnTo>
                    <a:lnTo>
                      <a:pt x="3" y="12"/>
                    </a:lnTo>
                    <a:lnTo>
                      <a:pt x="4" y="8"/>
                    </a:lnTo>
                    <a:lnTo>
                      <a:pt x="9" y="4"/>
                    </a:lnTo>
                    <a:lnTo>
                      <a:pt x="1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4" name="Freeform 13"/>
              <p:cNvSpPr>
                <a:spLocks/>
              </p:cNvSpPr>
              <p:nvPr/>
            </p:nvSpPr>
            <p:spPr bwMode="gray">
              <a:xfrm>
                <a:off x="4178348" y="2713008"/>
                <a:ext cx="52388" cy="261937"/>
              </a:xfrm>
              <a:custGeom>
                <a:avLst/>
                <a:gdLst/>
                <a:ahLst/>
                <a:cxnLst>
                  <a:cxn ang="0">
                    <a:pos x="18" y="0"/>
                  </a:cxn>
                  <a:cxn ang="0">
                    <a:pos x="21" y="3"/>
                  </a:cxn>
                  <a:cxn ang="0">
                    <a:pos x="22" y="3"/>
                  </a:cxn>
                  <a:cxn ang="0">
                    <a:pos x="25" y="7"/>
                  </a:cxn>
                  <a:cxn ang="0">
                    <a:pos x="26" y="7"/>
                  </a:cxn>
                  <a:cxn ang="0">
                    <a:pos x="26" y="9"/>
                  </a:cxn>
                  <a:cxn ang="0">
                    <a:pos x="25" y="13"/>
                  </a:cxn>
                  <a:cxn ang="0">
                    <a:pos x="22" y="17"/>
                  </a:cxn>
                  <a:cxn ang="0">
                    <a:pos x="22" y="33"/>
                  </a:cxn>
                  <a:cxn ang="0">
                    <a:pos x="25" y="37"/>
                  </a:cxn>
                  <a:cxn ang="0">
                    <a:pos x="25" y="41"/>
                  </a:cxn>
                  <a:cxn ang="0">
                    <a:pos x="26" y="51"/>
                  </a:cxn>
                  <a:cxn ang="0">
                    <a:pos x="29" y="63"/>
                  </a:cxn>
                  <a:cxn ang="0">
                    <a:pos x="31" y="74"/>
                  </a:cxn>
                  <a:cxn ang="0">
                    <a:pos x="31" y="85"/>
                  </a:cxn>
                  <a:cxn ang="0">
                    <a:pos x="33" y="89"/>
                  </a:cxn>
                  <a:cxn ang="0">
                    <a:pos x="33" y="98"/>
                  </a:cxn>
                  <a:cxn ang="0">
                    <a:pos x="29" y="103"/>
                  </a:cxn>
                  <a:cxn ang="0">
                    <a:pos x="25" y="107"/>
                  </a:cxn>
                  <a:cxn ang="0">
                    <a:pos x="17" y="118"/>
                  </a:cxn>
                  <a:cxn ang="0">
                    <a:pos x="17" y="131"/>
                  </a:cxn>
                  <a:cxn ang="0">
                    <a:pos x="21" y="142"/>
                  </a:cxn>
                  <a:cxn ang="0">
                    <a:pos x="22" y="147"/>
                  </a:cxn>
                  <a:cxn ang="0">
                    <a:pos x="22" y="163"/>
                  </a:cxn>
                  <a:cxn ang="0">
                    <a:pos x="13" y="153"/>
                  </a:cxn>
                  <a:cxn ang="0">
                    <a:pos x="9" y="165"/>
                  </a:cxn>
                  <a:cxn ang="0">
                    <a:pos x="0" y="161"/>
                  </a:cxn>
                  <a:cxn ang="0">
                    <a:pos x="0" y="157"/>
                  </a:cxn>
                  <a:cxn ang="0">
                    <a:pos x="3" y="151"/>
                  </a:cxn>
                  <a:cxn ang="0">
                    <a:pos x="4" y="147"/>
                  </a:cxn>
                  <a:cxn ang="0">
                    <a:pos x="7" y="143"/>
                  </a:cxn>
                  <a:cxn ang="0">
                    <a:pos x="7" y="100"/>
                  </a:cxn>
                  <a:cxn ang="0">
                    <a:pos x="9" y="83"/>
                  </a:cxn>
                  <a:cxn ang="0">
                    <a:pos x="7" y="68"/>
                  </a:cxn>
                  <a:cxn ang="0">
                    <a:pos x="7" y="61"/>
                  </a:cxn>
                  <a:cxn ang="0">
                    <a:pos x="4" y="57"/>
                  </a:cxn>
                  <a:cxn ang="0">
                    <a:pos x="4" y="54"/>
                  </a:cxn>
                  <a:cxn ang="0">
                    <a:pos x="3" y="47"/>
                  </a:cxn>
                  <a:cxn ang="0">
                    <a:pos x="3" y="43"/>
                  </a:cxn>
                  <a:cxn ang="0">
                    <a:pos x="9" y="24"/>
                  </a:cxn>
                  <a:cxn ang="0">
                    <a:pos x="9" y="20"/>
                  </a:cxn>
                  <a:cxn ang="0">
                    <a:pos x="11" y="15"/>
                  </a:cxn>
                  <a:cxn ang="0">
                    <a:pos x="13" y="11"/>
                  </a:cxn>
                  <a:cxn ang="0">
                    <a:pos x="15" y="7"/>
                  </a:cxn>
                  <a:cxn ang="0">
                    <a:pos x="17" y="3"/>
                  </a:cxn>
                  <a:cxn ang="0">
                    <a:pos x="18" y="0"/>
                  </a:cxn>
                </a:cxnLst>
                <a:rect l="0" t="0" r="r" b="b"/>
                <a:pathLst>
                  <a:path w="33" h="165">
                    <a:moveTo>
                      <a:pt x="18" y="0"/>
                    </a:moveTo>
                    <a:lnTo>
                      <a:pt x="21" y="3"/>
                    </a:lnTo>
                    <a:lnTo>
                      <a:pt x="22" y="3"/>
                    </a:lnTo>
                    <a:lnTo>
                      <a:pt x="25" y="7"/>
                    </a:lnTo>
                    <a:lnTo>
                      <a:pt x="26" y="7"/>
                    </a:lnTo>
                    <a:lnTo>
                      <a:pt x="26" y="9"/>
                    </a:lnTo>
                    <a:lnTo>
                      <a:pt x="25" y="13"/>
                    </a:lnTo>
                    <a:lnTo>
                      <a:pt x="22" y="17"/>
                    </a:lnTo>
                    <a:lnTo>
                      <a:pt x="22" y="33"/>
                    </a:lnTo>
                    <a:lnTo>
                      <a:pt x="25" y="37"/>
                    </a:lnTo>
                    <a:lnTo>
                      <a:pt x="25" y="41"/>
                    </a:lnTo>
                    <a:lnTo>
                      <a:pt x="26" y="51"/>
                    </a:lnTo>
                    <a:lnTo>
                      <a:pt x="29" y="63"/>
                    </a:lnTo>
                    <a:lnTo>
                      <a:pt x="31" y="74"/>
                    </a:lnTo>
                    <a:lnTo>
                      <a:pt x="31" y="85"/>
                    </a:lnTo>
                    <a:lnTo>
                      <a:pt x="33" y="89"/>
                    </a:lnTo>
                    <a:lnTo>
                      <a:pt x="33" y="98"/>
                    </a:lnTo>
                    <a:lnTo>
                      <a:pt x="29" y="103"/>
                    </a:lnTo>
                    <a:lnTo>
                      <a:pt x="25" y="107"/>
                    </a:lnTo>
                    <a:lnTo>
                      <a:pt x="17" y="118"/>
                    </a:lnTo>
                    <a:lnTo>
                      <a:pt x="17" y="131"/>
                    </a:lnTo>
                    <a:lnTo>
                      <a:pt x="21" y="142"/>
                    </a:lnTo>
                    <a:lnTo>
                      <a:pt x="22" y="147"/>
                    </a:lnTo>
                    <a:lnTo>
                      <a:pt x="22" y="163"/>
                    </a:lnTo>
                    <a:lnTo>
                      <a:pt x="13" y="153"/>
                    </a:lnTo>
                    <a:lnTo>
                      <a:pt x="9" y="165"/>
                    </a:lnTo>
                    <a:lnTo>
                      <a:pt x="0" y="161"/>
                    </a:lnTo>
                    <a:lnTo>
                      <a:pt x="0" y="157"/>
                    </a:lnTo>
                    <a:lnTo>
                      <a:pt x="3" y="151"/>
                    </a:lnTo>
                    <a:lnTo>
                      <a:pt x="4" y="147"/>
                    </a:lnTo>
                    <a:lnTo>
                      <a:pt x="7" y="143"/>
                    </a:lnTo>
                    <a:lnTo>
                      <a:pt x="7" y="100"/>
                    </a:lnTo>
                    <a:lnTo>
                      <a:pt x="9" y="83"/>
                    </a:lnTo>
                    <a:lnTo>
                      <a:pt x="7" y="68"/>
                    </a:lnTo>
                    <a:lnTo>
                      <a:pt x="7" y="61"/>
                    </a:lnTo>
                    <a:lnTo>
                      <a:pt x="4" y="57"/>
                    </a:lnTo>
                    <a:lnTo>
                      <a:pt x="4" y="54"/>
                    </a:lnTo>
                    <a:lnTo>
                      <a:pt x="3" y="47"/>
                    </a:lnTo>
                    <a:lnTo>
                      <a:pt x="3" y="43"/>
                    </a:lnTo>
                    <a:lnTo>
                      <a:pt x="9" y="24"/>
                    </a:lnTo>
                    <a:lnTo>
                      <a:pt x="9" y="20"/>
                    </a:lnTo>
                    <a:lnTo>
                      <a:pt x="11" y="15"/>
                    </a:lnTo>
                    <a:lnTo>
                      <a:pt x="13" y="11"/>
                    </a:lnTo>
                    <a:lnTo>
                      <a:pt x="15" y="7"/>
                    </a:lnTo>
                    <a:lnTo>
                      <a:pt x="17" y="3"/>
                    </a:lnTo>
                    <a:lnTo>
                      <a:pt x="1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5" name="Freeform 14"/>
              <p:cNvSpPr>
                <a:spLocks/>
              </p:cNvSpPr>
              <p:nvPr/>
            </p:nvSpPr>
            <p:spPr bwMode="gray">
              <a:xfrm>
                <a:off x="1771698" y="1436658"/>
                <a:ext cx="3378200" cy="1839912"/>
              </a:xfrm>
              <a:custGeom>
                <a:avLst/>
                <a:gdLst/>
                <a:ahLst/>
                <a:cxnLst>
                  <a:cxn ang="0">
                    <a:pos x="1161" y="96"/>
                  </a:cxn>
                  <a:cxn ang="0">
                    <a:pos x="1148" y="170"/>
                  </a:cxn>
                  <a:cxn ang="0">
                    <a:pos x="1309" y="233"/>
                  </a:cxn>
                  <a:cxn ang="0">
                    <a:pos x="1393" y="333"/>
                  </a:cxn>
                  <a:cxn ang="0">
                    <a:pos x="1515" y="270"/>
                  </a:cxn>
                  <a:cxn ang="0">
                    <a:pos x="1611" y="279"/>
                  </a:cxn>
                  <a:cxn ang="0">
                    <a:pos x="1708" y="326"/>
                  </a:cxn>
                  <a:cxn ang="0">
                    <a:pos x="1902" y="363"/>
                  </a:cxn>
                  <a:cxn ang="0">
                    <a:pos x="2098" y="481"/>
                  </a:cxn>
                  <a:cxn ang="0">
                    <a:pos x="2011" y="518"/>
                  </a:cxn>
                  <a:cxn ang="0">
                    <a:pos x="1978" y="611"/>
                  </a:cxn>
                  <a:cxn ang="0">
                    <a:pos x="1814" y="695"/>
                  </a:cxn>
                  <a:cxn ang="0">
                    <a:pos x="1733" y="847"/>
                  </a:cxn>
                  <a:cxn ang="0">
                    <a:pos x="1786" y="623"/>
                  </a:cxn>
                  <a:cxn ang="0">
                    <a:pos x="1647" y="699"/>
                  </a:cxn>
                  <a:cxn ang="0">
                    <a:pos x="1470" y="807"/>
                  </a:cxn>
                  <a:cxn ang="0">
                    <a:pos x="1422" y="1025"/>
                  </a:cxn>
                  <a:cxn ang="0">
                    <a:pos x="1440" y="920"/>
                  </a:cxn>
                  <a:cxn ang="0">
                    <a:pos x="1355" y="915"/>
                  </a:cxn>
                  <a:cxn ang="0">
                    <a:pos x="1174" y="878"/>
                  </a:cxn>
                  <a:cxn ang="0">
                    <a:pos x="969" y="895"/>
                  </a:cxn>
                  <a:cxn ang="0">
                    <a:pos x="849" y="898"/>
                  </a:cxn>
                  <a:cxn ang="0">
                    <a:pos x="771" y="963"/>
                  </a:cxn>
                  <a:cxn ang="0">
                    <a:pos x="736" y="1033"/>
                  </a:cxn>
                  <a:cxn ang="0">
                    <a:pos x="654" y="1100"/>
                  </a:cxn>
                  <a:cxn ang="0">
                    <a:pos x="592" y="1127"/>
                  </a:cxn>
                  <a:cxn ang="0">
                    <a:pos x="465" y="1127"/>
                  </a:cxn>
                  <a:cxn ang="0">
                    <a:pos x="409" y="1057"/>
                  </a:cxn>
                  <a:cxn ang="0">
                    <a:pos x="378" y="991"/>
                  </a:cxn>
                  <a:cxn ang="0">
                    <a:pos x="341" y="1029"/>
                  </a:cxn>
                  <a:cxn ang="0">
                    <a:pos x="333" y="1074"/>
                  </a:cxn>
                  <a:cxn ang="0">
                    <a:pos x="254" y="1031"/>
                  </a:cxn>
                  <a:cxn ang="0">
                    <a:pos x="199" y="987"/>
                  </a:cxn>
                  <a:cxn ang="0">
                    <a:pos x="189" y="981"/>
                  </a:cxn>
                  <a:cxn ang="0">
                    <a:pos x="158" y="972"/>
                  </a:cxn>
                  <a:cxn ang="0">
                    <a:pos x="88" y="915"/>
                  </a:cxn>
                  <a:cxn ang="0">
                    <a:pos x="32" y="893"/>
                  </a:cxn>
                  <a:cxn ang="0">
                    <a:pos x="45" y="819"/>
                  </a:cxn>
                  <a:cxn ang="0">
                    <a:pos x="4" y="743"/>
                  </a:cxn>
                  <a:cxn ang="0">
                    <a:pos x="45" y="680"/>
                  </a:cxn>
                  <a:cxn ang="0">
                    <a:pos x="130" y="615"/>
                  </a:cxn>
                  <a:cxn ang="0">
                    <a:pos x="132" y="363"/>
                  </a:cxn>
                  <a:cxn ang="0">
                    <a:pos x="246" y="431"/>
                  </a:cxn>
                  <a:cxn ang="0">
                    <a:pos x="184" y="519"/>
                  </a:cxn>
                  <a:cxn ang="0">
                    <a:pos x="247" y="522"/>
                  </a:cxn>
                  <a:cxn ang="0">
                    <a:pos x="295" y="407"/>
                  </a:cxn>
                  <a:cxn ang="0">
                    <a:pos x="346" y="470"/>
                  </a:cxn>
                  <a:cxn ang="0">
                    <a:pos x="477" y="414"/>
                  </a:cxn>
                  <a:cxn ang="0">
                    <a:pos x="580" y="370"/>
                  </a:cxn>
                  <a:cxn ang="0">
                    <a:pos x="669" y="261"/>
                  </a:cxn>
                  <a:cxn ang="0">
                    <a:pos x="661" y="429"/>
                  </a:cxn>
                  <a:cxn ang="0">
                    <a:pos x="665" y="485"/>
                  </a:cxn>
                  <a:cxn ang="0">
                    <a:pos x="702" y="493"/>
                  </a:cxn>
                  <a:cxn ang="0">
                    <a:pos x="745" y="484"/>
                  </a:cxn>
                  <a:cxn ang="0">
                    <a:pos x="731" y="437"/>
                  </a:cxn>
                  <a:cxn ang="0">
                    <a:pos x="679" y="330"/>
                  </a:cxn>
                  <a:cxn ang="0">
                    <a:pos x="688" y="244"/>
                  </a:cxn>
                  <a:cxn ang="0">
                    <a:pos x="749" y="287"/>
                  </a:cxn>
                  <a:cxn ang="0">
                    <a:pos x="780" y="359"/>
                  </a:cxn>
                  <a:cxn ang="0">
                    <a:pos x="771" y="275"/>
                  </a:cxn>
                  <a:cxn ang="0">
                    <a:pos x="849" y="145"/>
                  </a:cxn>
                  <a:cxn ang="0">
                    <a:pos x="1004" y="126"/>
                  </a:cxn>
                  <a:cxn ang="0">
                    <a:pos x="1065" y="0"/>
                  </a:cxn>
                </a:cxnLst>
                <a:rect l="0" t="0" r="r" b="b"/>
                <a:pathLst>
                  <a:path w="2128" h="1159">
                    <a:moveTo>
                      <a:pt x="1065" y="0"/>
                    </a:moveTo>
                    <a:lnTo>
                      <a:pt x="1078" y="4"/>
                    </a:lnTo>
                    <a:lnTo>
                      <a:pt x="1085" y="8"/>
                    </a:lnTo>
                    <a:lnTo>
                      <a:pt x="1086" y="9"/>
                    </a:lnTo>
                    <a:lnTo>
                      <a:pt x="1086" y="16"/>
                    </a:lnTo>
                    <a:lnTo>
                      <a:pt x="1085" y="17"/>
                    </a:lnTo>
                    <a:lnTo>
                      <a:pt x="1082" y="17"/>
                    </a:lnTo>
                    <a:lnTo>
                      <a:pt x="1080" y="20"/>
                    </a:lnTo>
                    <a:lnTo>
                      <a:pt x="1078" y="20"/>
                    </a:lnTo>
                    <a:lnTo>
                      <a:pt x="1068" y="45"/>
                    </a:lnTo>
                    <a:lnTo>
                      <a:pt x="1076" y="52"/>
                    </a:lnTo>
                    <a:lnTo>
                      <a:pt x="1078" y="69"/>
                    </a:lnTo>
                    <a:lnTo>
                      <a:pt x="1087" y="69"/>
                    </a:lnTo>
                    <a:lnTo>
                      <a:pt x="1095" y="67"/>
                    </a:lnTo>
                    <a:lnTo>
                      <a:pt x="1105" y="64"/>
                    </a:lnTo>
                    <a:lnTo>
                      <a:pt x="1120" y="56"/>
                    </a:lnTo>
                    <a:lnTo>
                      <a:pt x="1131" y="52"/>
                    </a:lnTo>
                    <a:lnTo>
                      <a:pt x="1146" y="53"/>
                    </a:lnTo>
                    <a:lnTo>
                      <a:pt x="1157" y="64"/>
                    </a:lnTo>
                    <a:lnTo>
                      <a:pt x="1164" y="78"/>
                    </a:lnTo>
                    <a:lnTo>
                      <a:pt x="1161" y="96"/>
                    </a:lnTo>
                    <a:lnTo>
                      <a:pt x="1161" y="119"/>
                    </a:lnTo>
                    <a:lnTo>
                      <a:pt x="1156" y="130"/>
                    </a:lnTo>
                    <a:lnTo>
                      <a:pt x="1148" y="144"/>
                    </a:lnTo>
                    <a:lnTo>
                      <a:pt x="1131" y="159"/>
                    </a:lnTo>
                    <a:lnTo>
                      <a:pt x="1105" y="192"/>
                    </a:lnTo>
                    <a:lnTo>
                      <a:pt x="1082" y="193"/>
                    </a:lnTo>
                    <a:lnTo>
                      <a:pt x="1090" y="204"/>
                    </a:lnTo>
                    <a:lnTo>
                      <a:pt x="1094" y="223"/>
                    </a:lnTo>
                    <a:lnTo>
                      <a:pt x="1101" y="223"/>
                    </a:lnTo>
                    <a:lnTo>
                      <a:pt x="1104" y="222"/>
                    </a:lnTo>
                    <a:lnTo>
                      <a:pt x="1105" y="219"/>
                    </a:lnTo>
                    <a:lnTo>
                      <a:pt x="1108" y="215"/>
                    </a:lnTo>
                    <a:lnTo>
                      <a:pt x="1109" y="209"/>
                    </a:lnTo>
                    <a:lnTo>
                      <a:pt x="1117" y="201"/>
                    </a:lnTo>
                    <a:lnTo>
                      <a:pt x="1124" y="200"/>
                    </a:lnTo>
                    <a:lnTo>
                      <a:pt x="1126" y="197"/>
                    </a:lnTo>
                    <a:lnTo>
                      <a:pt x="1134" y="189"/>
                    </a:lnTo>
                    <a:lnTo>
                      <a:pt x="1138" y="183"/>
                    </a:lnTo>
                    <a:lnTo>
                      <a:pt x="1139" y="179"/>
                    </a:lnTo>
                    <a:lnTo>
                      <a:pt x="1142" y="175"/>
                    </a:lnTo>
                    <a:lnTo>
                      <a:pt x="1148" y="170"/>
                    </a:lnTo>
                    <a:lnTo>
                      <a:pt x="1149" y="170"/>
                    </a:lnTo>
                    <a:lnTo>
                      <a:pt x="1153" y="167"/>
                    </a:lnTo>
                    <a:lnTo>
                      <a:pt x="1156" y="167"/>
                    </a:lnTo>
                    <a:lnTo>
                      <a:pt x="1157" y="170"/>
                    </a:lnTo>
                    <a:lnTo>
                      <a:pt x="1161" y="171"/>
                    </a:lnTo>
                    <a:lnTo>
                      <a:pt x="1164" y="178"/>
                    </a:lnTo>
                    <a:lnTo>
                      <a:pt x="1164" y="183"/>
                    </a:lnTo>
                    <a:lnTo>
                      <a:pt x="1153" y="189"/>
                    </a:lnTo>
                    <a:lnTo>
                      <a:pt x="1157" y="196"/>
                    </a:lnTo>
                    <a:lnTo>
                      <a:pt x="1170" y="204"/>
                    </a:lnTo>
                    <a:lnTo>
                      <a:pt x="1179" y="208"/>
                    </a:lnTo>
                    <a:lnTo>
                      <a:pt x="1191" y="213"/>
                    </a:lnTo>
                    <a:lnTo>
                      <a:pt x="1208" y="215"/>
                    </a:lnTo>
                    <a:lnTo>
                      <a:pt x="1222" y="215"/>
                    </a:lnTo>
                    <a:lnTo>
                      <a:pt x="1256" y="233"/>
                    </a:lnTo>
                    <a:lnTo>
                      <a:pt x="1259" y="235"/>
                    </a:lnTo>
                    <a:lnTo>
                      <a:pt x="1270" y="237"/>
                    </a:lnTo>
                    <a:lnTo>
                      <a:pt x="1282" y="239"/>
                    </a:lnTo>
                    <a:lnTo>
                      <a:pt x="1293" y="241"/>
                    </a:lnTo>
                    <a:lnTo>
                      <a:pt x="1305" y="237"/>
                    </a:lnTo>
                    <a:lnTo>
                      <a:pt x="1309" y="233"/>
                    </a:lnTo>
                    <a:lnTo>
                      <a:pt x="1313" y="231"/>
                    </a:lnTo>
                    <a:lnTo>
                      <a:pt x="1318" y="229"/>
                    </a:lnTo>
                    <a:lnTo>
                      <a:pt x="1319" y="227"/>
                    </a:lnTo>
                    <a:lnTo>
                      <a:pt x="1323" y="227"/>
                    </a:lnTo>
                    <a:lnTo>
                      <a:pt x="1330" y="229"/>
                    </a:lnTo>
                    <a:lnTo>
                      <a:pt x="1335" y="229"/>
                    </a:lnTo>
                    <a:lnTo>
                      <a:pt x="1345" y="231"/>
                    </a:lnTo>
                    <a:lnTo>
                      <a:pt x="1353" y="233"/>
                    </a:lnTo>
                    <a:lnTo>
                      <a:pt x="1359" y="237"/>
                    </a:lnTo>
                    <a:lnTo>
                      <a:pt x="1363" y="239"/>
                    </a:lnTo>
                    <a:lnTo>
                      <a:pt x="1366" y="244"/>
                    </a:lnTo>
                    <a:lnTo>
                      <a:pt x="1370" y="244"/>
                    </a:lnTo>
                    <a:lnTo>
                      <a:pt x="1371" y="241"/>
                    </a:lnTo>
                    <a:lnTo>
                      <a:pt x="1375" y="241"/>
                    </a:lnTo>
                    <a:lnTo>
                      <a:pt x="1379" y="244"/>
                    </a:lnTo>
                    <a:lnTo>
                      <a:pt x="1383" y="248"/>
                    </a:lnTo>
                    <a:lnTo>
                      <a:pt x="1385" y="253"/>
                    </a:lnTo>
                    <a:lnTo>
                      <a:pt x="1381" y="274"/>
                    </a:lnTo>
                    <a:lnTo>
                      <a:pt x="1381" y="303"/>
                    </a:lnTo>
                    <a:lnTo>
                      <a:pt x="1389" y="319"/>
                    </a:lnTo>
                    <a:lnTo>
                      <a:pt x="1393" y="333"/>
                    </a:lnTo>
                    <a:lnTo>
                      <a:pt x="1394" y="330"/>
                    </a:lnTo>
                    <a:lnTo>
                      <a:pt x="1398" y="327"/>
                    </a:lnTo>
                    <a:lnTo>
                      <a:pt x="1401" y="323"/>
                    </a:lnTo>
                    <a:lnTo>
                      <a:pt x="1405" y="319"/>
                    </a:lnTo>
                    <a:lnTo>
                      <a:pt x="1407" y="315"/>
                    </a:lnTo>
                    <a:lnTo>
                      <a:pt x="1407" y="311"/>
                    </a:lnTo>
                    <a:lnTo>
                      <a:pt x="1409" y="307"/>
                    </a:lnTo>
                    <a:lnTo>
                      <a:pt x="1414" y="303"/>
                    </a:lnTo>
                    <a:lnTo>
                      <a:pt x="1415" y="300"/>
                    </a:lnTo>
                    <a:lnTo>
                      <a:pt x="1418" y="296"/>
                    </a:lnTo>
                    <a:lnTo>
                      <a:pt x="1419" y="293"/>
                    </a:lnTo>
                    <a:lnTo>
                      <a:pt x="1435" y="309"/>
                    </a:lnTo>
                    <a:lnTo>
                      <a:pt x="1449" y="309"/>
                    </a:lnTo>
                    <a:lnTo>
                      <a:pt x="1457" y="303"/>
                    </a:lnTo>
                    <a:lnTo>
                      <a:pt x="1479" y="318"/>
                    </a:lnTo>
                    <a:lnTo>
                      <a:pt x="1490" y="311"/>
                    </a:lnTo>
                    <a:lnTo>
                      <a:pt x="1499" y="309"/>
                    </a:lnTo>
                    <a:lnTo>
                      <a:pt x="1499" y="285"/>
                    </a:lnTo>
                    <a:lnTo>
                      <a:pt x="1501" y="275"/>
                    </a:lnTo>
                    <a:lnTo>
                      <a:pt x="1508" y="271"/>
                    </a:lnTo>
                    <a:lnTo>
                      <a:pt x="1515" y="270"/>
                    </a:lnTo>
                    <a:lnTo>
                      <a:pt x="1520" y="267"/>
                    </a:lnTo>
                    <a:lnTo>
                      <a:pt x="1523" y="263"/>
                    </a:lnTo>
                    <a:lnTo>
                      <a:pt x="1525" y="259"/>
                    </a:lnTo>
                    <a:lnTo>
                      <a:pt x="1520" y="256"/>
                    </a:lnTo>
                    <a:lnTo>
                      <a:pt x="1525" y="256"/>
                    </a:lnTo>
                    <a:lnTo>
                      <a:pt x="1534" y="259"/>
                    </a:lnTo>
                    <a:lnTo>
                      <a:pt x="1549" y="263"/>
                    </a:lnTo>
                    <a:lnTo>
                      <a:pt x="1563" y="266"/>
                    </a:lnTo>
                    <a:lnTo>
                      <a:pt x="1575" y="267"/>
                    </a:lnTo>
                    <a:lnTo>
                      <a:pt x="1581" y="267"/>
                    </a:lnTo>
                    <a:lnTo>
                      <a:pt x="1585" y="270"/>
                    </a:lnTo>
                    <a:lnTo>
                      <a:pt x="1586" y="271"/>
                    </a:lnTo>
                    <a:lnTo>
                      <a:pt x="1589" y="275"/>
                    </a:lnTo>
                    <a:lnTo>
                      <a:pt x="1589" y="285"/>
                    </a:lnTo>
                    <a:lnTo>
                      <a:pt x="1590" y="287"/>
                    </a:lnTo>
                    <a:lnTo>
                      <a:pt x="1593" y="287"/>
                    </a:lnTo>
                    <a:lnTo>
                      <a:pt x="1594" y="289"/>
                    </a:lnTo>
                    <a:lnTo>
                      <a:pt x="1596" y="287"/>
                    </a:lnTo>
                    <a:lnTo>
                      <a:pt x="1600" y="287"/>
                    </a:lnTo>
                    <a:lnTo>
                      <a:pt x="1603" y="285"/>
                    </a:lnTo>
                    <a:lnTo>
                      <a:pt x="1611" y="279"/>
                    </a:lnTo>
                    <a:lnTo>
                      <a:pt x="1615" y="278"/>
                    </a:lnTo>
                    <a:lnTo>
                      <a:pt x="1619" y="275"/>
                    </a:lnTo>
                    <a:lnTo>
                      <a:pt x="1623" y="275"/>
                    </a:lnTo>
                    <a:lnTo>
                      <a:pt x="1630" y="282"/>
                    </a:lnTo>
                    <a:lnTo>
                      <a:pt x="1633" y="289"/>
                    </a:lnTo>
                    <a:lnTo>
                      <a:pt x="1634" y="297"/>
                    </a:lnTo>
                    <a:lnTo>
                      <a:pt x="1637" y="303"/>
                    </a:lnTo>
                    <a:lnTo>
                      <a:pt x="1637" y="307"/>
                    </a:lnTo>
                    <a:lnTo>
                      <a:pt x="1634" y="309"/>
                    </a:lnTo>
                    <a:lnTo>
                      <a:pt x="1642" y="314"/>
                    </a:lnTo>
                    <a:lnTo>
                      <a:pt x="1642" y="323"/>
                    </a:lnTo>
                    <a:lnTo>
                      <a:pt x="1644" y="323"/>
                    </a:lnTo>
                    <a:lnTo>
                      <a:pt x="1647" y="322"/>
                    </a:lnTo>
                    <a:lnTo>
                      <a:pt x="1651" y="322"/>
                    </a:lnTo>
                    <a:lnTo>
                      <a:pt x="1656" y="323"/>
                    </a:lnTo>
                    <a:lnTo>
                      <a:pt x="1660" y="327"/>
                    </a:lnTo>
                    <a:lnTo>
                      <a:pt x="1673" y="330"/>
                    </a:lnTo>
                    <a:lnTo>
                      <a:pt x="1686" y="330"/>
                    </a:lnTo>
                    <a:lnTo>
                      <a:pt x="1700" y="327"/>
                    </a:lnTo>
                    <a:lnTo>
                      <a:pt x="1707" y="327"/>
                    </a:lnTo>
                    <a:lnTo>
                      <a:pt x="1708" y="326"/>
                    </a:lnTo>
                    <a:lnTo>
                      <a:pt x="1730" y="326"/>
                    </a:lnTo>
                    <a:lnTo>
                      <a:pt x="1744" y="331"/>
                    </a:lnTo>
                    <a:lnTo>
                      <a:pt x="1755" y="341"/>
                    </a:lnTo>
                    <a:lnTo>
                      <a:pt x="1758" y="357"/>
                    </a:lnTo>
                    <a:lnTo>
                      <a:pt x="1760" y="370"/>
                    </a:lnTo>
                    <a:lnTo>
                      <a:pt x="1758" y="377"/>
                    </a:lnTo>
                    <a:lnTo>
                      <a:pt x="1758" y="379"/>
                    </a:lnTo>
                    <a:lnTo>
                      <a:pt x="1770" y="397"/>
                    </a:lnTo>
                    <a:lnTo>
                      <a:pt x="1786" y="377"/>
                    </a:lnTo>
                    <a:lnTo>
                      <a:pt x="1830" y="381"/>
                    </a:lnTo>
                    <a:lnTo>
                      <a:pt x="1839" y="385"/>
                    </a:lnTo>
                    <a:lnTo>
                      <a:pt x="1876" y="370"/>
                    </a:lnTo>
                    <a:lnTo>
                      <a:pt x="1876" y="375"/>
                    </a:lnTo>
                    <a:lnTo>
                      <a:pt x="1862" y="385"/>
                    </a:lnTo>
                    <a:lnTo>
                      <a:pt x="1880" y="407"/>
                    </a:lnTo>
                    <a:lnTo>
                      <a:pt x="1880" y="415"/>
                    </a:lnTo>
                    <a:lnTo>
                      <a:pt x="1892" y="414"/>
                    </a:lnTo>
                    <a:lnTo>
                      <a:pt x="1896" y="405"/>
                    </a:lnTo>
                    <a:lnTo>
                      <a:pt x="1896" y="388"/>
                    </a:lnTo>
                    <a:lnTo>
                      <a:pt x="1897" y="363"/>
                    </a:lnTo>
                    <a:lnTo>
                      <a:pt x="1902" y="363"/>
                    </a:lnTo>
                    <a:lnTo>
                      <a:pt x="1906" y="366"/>
                    </a:lnTo>
                    <a:lnTo>
                      <a:pt x="1913" y="366"/>
                    </a:lnTo>
                    <a:lnTo>
                      <a:pt x="1918" y="371"/>
                    </a:lnTo>
                    <a:lnTo>
                      <a:pt x="1926" y="374"/>
                    </a:lnTo>
                    <a:lnTo>
                      <a:pt x="1937" y="375"/>
                    </a:lnTo>
                    <a:lnTo>
                      <a:pt x="1956" y="375"/>
                    </a:lnTo>
                    <a:lnTo>
                      <a:pt x="1989" y="405"/>
                    </a:lnTo>
                    <a:lnTo>
                      <a:pt x="2006" y="411"/>
                    </a:lnTo>
                    <a:lnTo>
                      <a:pt x="2019" y="419"/>
                    </a:lnTo>
                    <a:lnTo>
                      <a:pt x="2036" y="431"/>
                    </a:lnTo>
                    <a:lnTo>
                      <a:pt x="2050" y="445"/>
                    </a:lnTo>
                    <a:lnTo>
                      <a:pt x="2062" y="463"/>
                    </a:lnTo>
                    <a:lnTo>
                      <a:pt x="2070" y="479"/>
                    </a:lnTo>
                    <a:lnTo>
                      <a:pt x="2070" y="477"/>
                    </a:lnTo>
                    <a:lnTo>
                      <a:pt x="2072" y="477"/>
                    </a:lnTo>
                    <a:lnTo>
                      <a:pt x="2073" y="474"/>
                    </a:lnTo>
                    <a:lnTo>
                      <a:pt x="2076" y="474"/>
                    </a:lnTo>
                    <a:lnTo>
                      <a:pt x="2080" y="471"/>
                    </a:lnTo>
                    <a:lnTo>
                      <a:pt x="2084" y="471"/>
                    </a:lnTo>
                    <a:lnTo>
                      <a:pt x="2088" y="475"/>
                    </a:lnTo>
                    <a:lnTo>
                      <a:pt x="2098" y="481"/>
                    </a:lnTo>
                    <a:lnTo>
                      <a:pt x="2110" y="488"/>
                    </a:lnTo>
                    <a:lnTo>
                      <a:pt x="2120" y="493"/>
                    </a:lnTo>
                    <a:lnTo>
                      <a:pt x="2128" y="499"/>
                    </a:lnTo>
                    <a:lnTo>
                      <a:pt x="2125" y="507"/>
                    </a:lnTo>
                    <a:lnTo>
                      <a:pt x="2121" y="511"/>
                    </a:lnTo>
                    <a:lnTo>
                      <a:pt x="2118" y="515"/>
                    </a:lnTo>
                    <a:lnTo>
                      <a:pt x="2111" y="518"/>
                    </a:lnTo>
                    <a:lnTo>
                      <a:pt x="2096" y="518"/>
                    </a:lnTo>
                    <a:lnTo>
                      <a:pt x="2096" y="523"/>
                    </a:lnTo>
                    <a:lnTo>
                      <a:pt x="2092" y="549"/>
                    </a:lnTo>
                    <a:lnTo>
                      <a:pt x="2089" y="549"/>
                    </a:lnTo>
                    <a:lnTo>
                      <a:pt x="2085" y="551"/>
                    </a:lnTo>
                    <a:lnTo>
                      <a:pt x="2084" y="549"/>
                    </a:lnTo>
                    <a:lnTo>
                      <a:pt x="2080" y="548"/>
                    </a:lnTo>
                    <a:lnTo>
                      <a:pt x="2072" y="541"/>
                    </a:lnTo>
                    <a:lnTo>
                      <a:pt x="2050" y="519"/>
                    </a:lnTo>
                    <a:lnTo>
                      <a:pt x="2046" y="518"/>
                    </a:lnTo>
                    <a:lnTo>
                      <a:pt x="2028" y="511"/>
                    </a:lnTo>
                    <a:lnTo>
                      <a:pt x="2019" y="493"/>
                    </a:lnTo>
                    <a:lnTo>
                      <a:pt x="2010" y="501"/>
                    </a:lnTo>
                    <a:lnTo>
                      <a:pt x="2011" y="518"/>
                    </a:lnTo>
                    <a:lnTo>
                      <a:pt x="1989" y="538"/>
                    </a:lnTo>
                    <a:lnTo>
                      <a:pt x="1988" y="541"/>
                    </a:lnTo>
                    <a:lnTo>
                      <a:pt x="1984" y="542"/>
                    </a:lnTo>
                    <a:lnTo>
                      <a:pt x="1981" y="545"/>
                    </a:lnTo>
                    <a:lnTo>
                      <a:pt x="1967" y="545"/>
                    </a:lnTo>
                    <a:lnTo>
                      <a:pt x="1967" y="555"/>
                    </a:lnTo>
                    <a:lnTo>
                      <a:pt x="1970" y="559"/>
                    </a:lnTo>
                    <a:lnTo>
                      <a:pt x="1974" y="562"/>
                    </a:lnTo>
                    <a:lnTo>
                      <a:pt x="1980" y="567"/>
                    </a:lnTo>
                    <a:lnTo>
                      <a:pt x="1985" y="575"/>
                    </a:lnTo>
                    <a:lnTo>
                      <a:pt x="1993" y="585"/>
                    </a:lnTo>
                    <a:lnTo>
                      <a:pt x="2000" y="592"/>
                    </a:lnTo>
                    <a:lnTo>
                      <a:pt x="2002" y="595"/>
                    </a:lnTo>
                    <a:lnTo>
                      <a:pt x="2000" y="595"/>
                    </a:lnTo>
                    <a:lnTo>
                      <a:pt x="1998" y="597"/>
                    </a:lnTo>
                    <a:lnTo>
                      <a:pt x="1996" y="601"/>
                    </a:lnTo>
                    <a:lnTo>
                      <a:pt x="1992" y="603"/>
                    </a:lnTo>
                    <a:lnTo>
                      <a:pt x="1988" y="607"/>
                    </a:lnTo>
                    <a:lnTo>
                      <a:pt x="1984" y="610"/>
                    </a:lnTo>
                    <a:lnTo>
                      <a:pt x="1981" y="611"/>
                    </a:lnTo>
                    <a:lnTo>
                      <a:pt x="1978" y="611"/>
                    </a:lnTo>
                    <a:lnTo>
                      <a:pt x="1974" y="610"/>
                    </a:lnTo>
                    <a:lnTo>
                      <a:pt x="1944" y="610"/>
                    </a:lnTo>
                    <a:lnTo>
                      <a:pt x="1940" y="621"/>
                    </a:lnTo>
                    <a:lnTo>
                      <a:pt x="1922" y="629"/>
                    </a:lnTo>
                    <a:lnTo>
                      <a:pt x="1910" y="641"/>
                    </a:lnTo>
                    <a:lnTo>
                      <a:pt x="1902" y="655"/>
                    </a:lnTo>
                    <a:lnTo>
                      <a:pt x="1880" y="663"/>
                    </a:lnTo>
                    <a:lnTo>
                      <a:pt x="1880" y="662"/>
                    </a:lnTo>
                    <a:lnTo>
                      <a:pt x="1878" y="659"/>
                    </a:lnTo>
                    <a:lnTo>
                      <a:pt x="1876" y="655"/>
                    </a:lnTo>
                    <a:lnTo>
                      <a:pt x="1871" y="654"/>
                    </a:lnTo>
                    <a:lnTo>
                      <a:pt x="1865" y="654"/>
                    </a:lnTo>
                    <a:lnTo>
                      <a:pt x="1858" y="655"/>
                    </a:lnTo>
                    <a:lnTo>
                      <a:pt x="1854" y="659"/>
                    </a:lnTo>
                    <a:lnTo>
                      <a:pt x="1843" y="669"/>
                    </a:lnTo>
                    <a:lnTo>
                      <a:pt x="1834" y="673"/>
                    </a:lnTo>
                    <a:lnTo>
                      <a:pt x="1828" y="675"/>
                    </a:lnTo>
                    <a:lnTo>
                      <a:pt x="1818" y="675"/>
                    </a:lnTo>
                    <a:lnTo>
                      <a:pt x="1817" y="677"/>
                    </a:lnTo>
                    <a:lnTo>
                      <a:pt x="1817" y="691"/>
                    </a:lnTo>
                    <a:lnTo>
                      <a:pt x="1814" y="695"/>
                    </a:lnTo>
                    <a:lnTo>
                      <a:pt x="1812" y="697"/>
                    </a:lnTo>
                    <a:lnTo>
                      <a:pt x="1808" y="699"/>
                    </a:lnTo>
                    <a:lnTo>
                      <a:pt x="1797" y="702"/>
                    </a:lnTo>
                    <a:lnTo>
                      <a:pt x="1792" y="702"/>
                    </a:lnTo>
                    <a:lnTo>
                      <a:pt x="1788" y="703"/>
                    </a:lnTo>
                    <a:lnTo>
                      <a:pt x="1786" y="707"/>
                    </a:lnTo>
                    <a:lnTo>
                      <a:pt x="1782" y="711"/>
                    </a:lnTo>
                    <a:lnTo>
                      <a:pt x="1782" y="719"/>
                    </a:lnTo>
                    <a:lnTo>
                      <a:pt x="1784" y="723"/>
                    </a:lnTo>
                    <a:lnTo>
                      <a:pt x="1786" y="725"/>
                    </a:lnTo>
                    <a:lnTo>
                      <a:pt x="1786" y="729"/>
                    </a:lnTo>
                    <a:lnTo>
                      <a:pt x="1788" y="729"/>
                    </a:lnTo>
                    <a:lnTo>
                      <a:pt x="1788" y="743"/>
                    </a:lnTo>
                    <a:lnTo>
                      <a:pt x="1786" y="750"/>
                    </a:lnTo>
                    <a:lnTo>
                      <a:pt x="1782" y="758"/>
                    </a:lnTo>
                    <a:lnTo>
                      <a:pt x="1778" y="771"/>
                    </a:lnTo>
                    <a:lnTo>
                      <a:pt x="1777" y="784"/>
                    </a:lnTo>
                    <a:lnTo>
                      <a:pt x="1777" y="793"/>
                    </a:lnTo>
                    <a:lnTo>
                      <a:pt x="1778" y="797"/>
                    </a:lnTo>
                    <a:lnTo>
                      <a:pt x="1762" y="802"/>
                    </a:lnTo>
                    <a:lnTo>
                      <a:pt x="1733" y="847"/>
                    </a:lnTo>
                    <a:lnTo>
                      <a:pt x="1715" y="873"/>
                    </a:lnTo>
                    <a:lnTo>
                      <a:pt x="1715" y="867"/>
                    </a:lnTo>
                    <a:lnTo>
                      <a:pt x="1708" y="854"/>
                    </a:lnTo>
                    <a:lnTo>
                      <a:pt x="1704" y="837"/>
                    </a:lnTo>
                    <a:lnTo>
                      <a:pt x="1699" y="819"/>
                    </a:lnTo>
                    <a:lnTo>
                      <a:pt x="1695" y="804"/>
                    </a:lnTo>
                    <a:lnTo>
                      <a:pt x="1692" y="797"/>
                    </a:lnTo>
                    <a:lnTo>
                      <a:pt x="1690" y="789"/>
                    </a:lnTo>
                    <a:lnTo>
                      <a:pt x="1692" y="784"/>
                    </a:lnTo>
                    <a:lnTo>
                      <a:pt x="1692" y="780"/>
                    </a:lnTo>
                    <a:lnTo>
                      <a:pt x="1695" y="776"/>
                    </a:lnTo>
                    <a:lnTo>
                      <a:pt x="1711" y="734"/>
                    </a:lnTo>
                    <a:lnTo>
                      <a:pt x="1748" y="706"/>
                    </a:lnTo>
                    <a:lnTo>
                      <a:pt x="1758" y="675"/>
                    </a:lnTo>
                    <a:lnTo>
                      <a:pt x="1792" y="651"/>
                    </a:lnTo>
                    <a:lnTo>
                      <a:pt x="1791" y="647"/>
                    </a:lnTo>
                    <a:lnTo>
                      <a:pt x="1788" y="637"/>
                    </a:lnTo>
                    <a:lnTo>
                      <a:pt x="1788" y="625"/>
                    </a:lnTo>
                    <a:lnTo>
                      <a:pt x="1795" y="612"/>
                    </a:lnTo>
                    <a:lnTo>
                      <a:pt x="1792" y="615"/>
                    </a:lnTo>
                    <a:lnTo>
                      <a:pt x="1786" y="623"/>
                    </a:lnTo>
                    <a:lnTo>
                      <a:pt x="1773" y="643"/>
                    </a:lnTo>
                    <a:lnTo>
                      <a:pt x="1764" y="651"/>
                    </a:lnTo>
                    <a:lnTo>
                      <a:pt x="1760" y="654"/>
                    </a:lnTo>
                    <a:lnTo>
                      <a:pt x="1751" y="654"/>
                    </a:lnTo>
                    <a:lnTo>
                      <a:pt x="1751" y="647"/>
                    </a:lnTo>
                    <a:lnTo>
                      <a:pt x="1755" y="643"/>
                    </a:lnTo>
                    <a:lnTo>
                      <a:pt x="1756" y="637"/>
                    </a:lnTo>
                    <a:lnTo>
                      <a:pt x="1760" y="632"/>
                    </a:lnTo>
                    <a:lnTo>
                      <a:pt x="1760" y="627"/>
                    </a:lnTo>
                    <a:lnTo>
                      <a:pt x="1756" y="623"/>
                    </a:lnTo>
                    <a:lnTo>
                      <a:pt x="1752" y="625"/>
                    </a:lnTo>
                    <a:lnTo>
                      <a:pt x="1747" y="627"/>
                    </a:lnTo>
                    <a:lnTo>
                      <a:pt x="1743" y="629"/>
                    </a:lnTo>
                    <a:lnTo>
                      <a:pt x="1738" y="633"/>
                    </a:lnTo>
                    <a:lnTo>
                      <a:pt x="1734" y="636"/>
                    </a:lnTo>
                    <a:lnTo>
                      <a:pt x="1733" y="640"/>
                    </a:lnTo>
                    <a:lnTo>
                      <a:pt x="1730" y="641"/>
                    </a:lnTo>
                    <a:lnTo>
                      <a:pt x="1729" y="641"/>
                    </a:lnTo>
                    <a:lnTo>
                      <a:pt x="1690" y="675"/>
                    </a:lnTo>
                    <a:lnTo>
                      <a:pt x="1690" y="685"/>
                    </a:lnTo>
                    <a:lnTo>
                      <a:pt x="1647" y="699"/>
                    </a:lnTo>
                    <a:lnTo>
                      <a:pt x="1638" y="681"/>
                    </a:lnTo>
                    <a:lnTo>
                      <a:pt x="1630" y="681"/>
                    </a:lnTo>
                    <a:lnTo>
                      <a:pt x="1619" y="680"/>
                    </a:lnTo>
                    <a:lnTo>
                      <a:pt x="1608" y="685"/>
                    </a:lnTo>
                    <a:lnTo>
                      <a:pt x="1608" y="697"/>
                    </a:lnTo>
                    <a:lnTo>
                      <a:pt x="1599" y="697"/>
                    </a:lnTo>
                    <a:lnTo>
                      <a:pt x="1585" y="693"/>
                    </a:lnTo>
                    <a:lnTo>
                      <a:pt x="1568" y="691"/>
                    </a:lnTo>
                    <a:lnTo>
                      <a:pt x="1555" y="686"/>
                    </a:lnTo>
                    <a:lnTo>
                      <a:pt x="1542" y="685"/>
                    </a:lnTo>
                    <a:lnTo>
                      <a:pt x="1538" y="685"/>
                    </a:lnTo>
                    <a:lnTo>
                      <a:pt x="1490" y="737"/>
                    </a:lnTo>
                    <a:lnTo>
                      <a:pt x="1470" y="760"/>
                    </a:lnTo>
                    <a:lnTo>
                      <a:pt x="1467" y="769"/>
                    </a:lnTo>
                    <a:lnTo>
                      <a:pt x="1441" y="793"/>
                    </a:lnTo>
                    <a:lnTo>
                      <a:pt x="1453" y="797"/>
                    </a:lnTo>
                    <a:lnTo>
                      <a:pt x="1455" y="797"/>
                    </a:lnTo>
                    <a:lnTo>
                      <a:pt x="1457" y="799"/>
                    </a:lnTo>
                    <a:lnTo>
                      <a:pt x="1459" y="802"/>
                    </a:lnTo>
                    <a:lnTo>
                      <a:pt x="1463" y="804"/>
                    </a:lnTo>
                    <a:lnTo>
                      <a:pt x="1470" y="807"/>
                    </a:lnTo>
                    <a:lnTo>
                      <a:pt x="1475" y="807"/>
                    </a:lnTo>
                    <a:lnTo>
                      <a:pt x="1483" y="804"/>
                    </a:lnTo>
                    <a:lnTo>
                      <a:pt x="1490" y="803"/>
                    </a:lnTo>
                    <a:lnTo>
                      <a:pt x="1497" y="803"/>
                    </a:lnTo>
                    <a:lnTo>
                      <a:pt x="1507" y="807"/>
                    </a:lnTo>
                    <a:lnTo>
                      <a:pt x="1511" y="817"/>
                    </a:lnTo>
                    <a:lnTo>
                      <a:pt x="1512" y="829"/>
                    </a:lnTo>
                    <a:lnTo>
                      <a:pt x="1511" y="841"/>
                    </a:lnTo>
                    <a:lnTo>
                      <a:pt x="1508" y="845"/>
                    </a:lnTo>
                    <a:lnTo>
                      <a:pt x="1507" y="872"/>
                    </a:lnTo>
                    <a:lnTo>
                      <a:pt x="1503" y="876"/>
                    </a:lnTo>
                    <a:lnTo>
                      <a:pt x="1499" y="882"/>
                    </a:lnTo>
                    <a:lnTo>
                      <a:pt x="1493" y="898"/>
                    </a:lnTo>
                    <a:lnTo>
                      <a:pt x="1490" y="915"/>
                    </a:lnTo>
                    <a:lnTo>
                      <a:pt x="1489" y="920"/>
                    </a:lnTo>
                    <a:lnTo>
                      <a:pt x="1483" y="932"/>
                    </a:lnTo>
                    <a:lnTo>
                      <a:pt x="1472" y="948"/>
                    </a:lnTo>
                    <a:lnTo>
                      <a:pt x="1462" y="969"/>
                    </a:lnTo>
                    <a:lnTo>
                      <a:pt x="1446" y="991"/>
                    </a:lnTo>
                    <a:lnTo>
                      <a:pt x="1433" y="1009"/>
                    </a:lnTo>
                    <a:lnTo>
                      <a:pt x="1422" y="1025"/>
                    </a:lnTo>
                    <a:lnTo>
                      <a:pt x="1411" y="1033"/>
                    </a:lnTo>
                    <a:lnTo>
                      <a:pt x="1409" y="1033"/>
                    </a:lnTo>
                    <a:lnTo>
                      <a:pt x="1407" y="1031"/>
                    </a:lnTo>
                    <a:lnTo>
                      <a:pt x="1403" y="1029"/>
                    </a:lnTo>
                    <a:lnTo>
                      <a:pt x="1398" y="1026"/>
                    </a:lnTo>
                    <a:lnTo>
                      <a:pt x="1394" y="1022"/>
                    </a:lnTo>
                    <a:lnTo>
                      <a:pt x="1389" y="1011"/>
                    </a:lnTo>
                    <a:lnTo>
                      <a:pt x="1392" y="1011"/>
                    </a:lnTo>
                    <a:lnTo>
                      <a:pt x="1392" y="1005"/>
                    </a:lnTo>
                    <a:lnTo>
                      <a:pt x="1393" y="1000"/>
                    </a:lnTo>
                    <a:lnTo>
                      <a:pt x="1393" y="999"/>
                    </a:lnTo>
                    <a:lnTo>
                      <a:pt x="1394" y="995"/>
                    </a:lnTo>
                    <a:lnTo>
                      <a:pt x="1394" y="994"/>
                    </a:lnTo>
                    <a:lnTo>
                      <a:pt x="1393" y="996"/>
                    </a:lnTo>
                    <a:lnTo>
                      <a:pt x="1397" y="987"/>
                    </a:lnTo>
                    <a:lnTo>
                      <a:pt x="1415" y="967"/>
                    </a:lnTo>
                    <a:lnTo>
                      <a:pt x="1423" y="955"/>
                    </a:lnTo>
                    <a:lnTo>
                      <a:pt x="1429" y="943"/>
                    </a:lnTo>
                    <a:lnTo>
                      <a:pt x="1435" y="932"/>
                    </a:lnTo>
                    <a:lnTo>
                      <a:pt x="1437" y="926"/>
                    </a:lnTo>
                    <a:lnTo>
                      <a:pt x="1440" y="920"/>
                    </a:lnTo>
                    <a:lnTo>
                      <a:pt x="1441" y="913"/>
                    </a:lnTo>
                    <a:lnTo>
                      <a:pt x="1441" y="902"/>
                    </a:lnTo>
                    <a:lnTo>
                      <a:pt x="1435" y="903"/>
                    </a:lnTo>
                    <a:lnTo>
                      <a:pt x="1429" y="907"/>
                    </a:lnTo>
                    <a:lnTo>
                      <a:pt x="1424" y="913"/>
                    </a:lnTo>
                    <a:lnTo>
                      <a:pt x="1419" y="917"/>
                    </a:lnTo>
                    <a:lnTo>
                      <a:pt x="1415" y="922"/>
                    </a:lnTo>
                    <a:lnTo>
                      <a:pt x="1414" y="926"/>
                    </a:lnTo>
                    <a:lnTo>
                      <a:pt x="1411" y="929"/>
                    </a:lnTo>
                    <a:lnTo>
                      <a:pt x="1411" y="932"/>
                    </a:lnTo>
                    <a:lnTo>
                      <a:pt x="1405" y="935"/>
                    </a:lnTo>
                    <a:lnTo>
                      <a:pt x="1398" y="937"/>
                    </a:lnTo>
                    <a:lnTo>
                      <a:pt x="1392" y="937"/>
                    </a:lnTo>
                    <a:lnTo>
                      <a:pt x="1387" y="933"/>
                    </a:lnTo>
                    <a:lnTo>
                      <a:pt x="1385" y="932"/>
                    </a:lnTo>
                    <a:lnTo>
                      <a:pt x="1385" y="926"/>
                    </a:lnTo>
                    <a:lnTo>
                      <a:pt x="1381" y="921"/>
                    </a:lnTo>
                    <a:lnTo>
                      <a:pt x="1378" y="917"/>
                    </a:lnTo>
                    <a:lnTo>
                      <a:pt x="1374" y="913"/>
                    </a:lnTo>
                    <a:lnTo>
                      <a:pt x="1357" y="913"/>
                    </a:lnTo>
                    <a:lnTo>
                      <a:pt x="1355" y="915"/>
                    </a:lnTo>
                    <a:lnTo>
                      <a:pt x="1350" y="903"/>
                    </a:lnTo>
                    <a:lnTo>
                      <a:pt x="1345" y="893"/>
                    </a:lnTo>
                    <a:lnTo>
                      <a:pt x="1337" y="882"/>
                    </a:lnTo>
                    <a:lnTo>
                      <a:pt x="1327" y="873"/>
                    </a:lnTo>
                    <a:lnTo>
                      <a:pt x="1326" y="865"/>
                    </a:lnTo>
                    <a:lnTo>
                      <a:pt x="1323" y="858"/>
                    </a:lnTo>
                    <a:lnTo>
                      <a:pt x="1322" y="851"/>
                    </a:lnTo>
                    <a:lnTo>
                      <a:pt x="1319" y="847"/>
                    </a:lnTo>
                    <a:lnTo>
                      <a:pt x="1318" y="843"/>
                    </a:lnTo>
                    <a:lnTo>
                      <a:pt x="1309" y="830"/>
                    </a:lnTo>
                    <a:lnTo>
                      <a:pt x="1301" y="825"/>
                    </a:lnTo>
                    <a:lnTo>
                      <a:pt x="1285" y="824"/>
                    </a:lnTo>
                    <a:lnTo>
                      <a:pt x="1267" y="825"/>
                    </a:lnTo>
                    <a:lnTo>
                      <a:pt x="1253" y="830"/>
                    </a:lnTo>
                    <a:lnTo>
                      <a:pt x="1248" y="843"/>
                    </a:lnTo>
                    <a:lnTo>
                      <a:pt x="1241" y="858"/>
                    </a:lnTo>
                    <a:lnTo>
                      <a:pt x="1241" y="882"/>
                    </a:lnTo>
                    <a:lnTo>
                      <a:pt x="1222" y="899"/>
                    </a:lnTo>
                    <a:lnTo>
                      <a:pt x="1200" y="891"/>
                    </a:lnTo>
                    <a:lnTo>
                      <a:pt x="1186" y="882"/>
                    </a:lnTo>
                    <a:lnTo>
                      <a:pt x="1174" y="878"/>
                    </a:lnTo>
                    <a:lnTo>
                      <a:pt x="1165" y="878"/>
                    </a:lnTo>
                    <a:lnTo>
                      <a:pt x="1165" y="881"/>
                    </a:lnTo>
                    <a:lnTo>
                      <a:pt x="1164" y="882"/>
                    </a:lnTo>
                    <a:lnTo>
                      <a:pt x="1161" y="887"/>
                    </a:lnTo>
                    <a:lnTo>
                      <a:pt x="1156" y="891"/>
                    </a:lnTo>
                    <a:lnTo>
                      <a:pt x="1148" y="895"/>
                    </a:lnTo>
                    <a:lnTo>
                      <a:pt x="1135" y="899"/>
                    </a:lnTo>
                    <a:lnTo>
                      <a:pt x="1117" y="903"/>
                    </a:lnTo>
                    <a:lnTo>
                      <a:pt x="1105" y="903"/>
                    </a:lnTo>
                    <a:lnTo>
                      <a:pt x="1100" y="902"/>
                    </a:lnTo>
                    <a:lnTo>
                      <a:pt x="1098" y="902"/>
                    </a:lnTo>
                    <a:lnTo>
                      <a:pt x="1078" y="889"/>
                    </a:lnTo>
                    <a:lnTo>
                      <a:pt x="1060" y="881"/>
                    </a:lnTo>
                    <a:lnTo>
                      <a:pt x="1043" y="878"/>
                    </a:lnTo>
                    <a:lnTo>
                      <a:pt x="1034" y="881"/>
                    </a:lnTo>
                    <a:lnTo>
                      <a:pt x="1021" y="881"/>
                    </a:lnTo>
                    <a:lnTo>
                      <a:pt x="1009" y="877"/>
                    </a:lnTo>
                    <a:lnTo>
                      <a:pt x="998" y="877"/>
                    </a:lnTo>
                    <a:lnTo>
                      <a:pt x="989" y="882"/>
                    </a:lnTo>
                    <a:lnTo>
                      <a:pt x="976" y="895"/>
                    </a:lnTo>
                    <a:lnTo>
                      <a:pt x="969" y="895"/>
                    </a:lnTo>
                    <a:lnTo>
                      <a:pt x="965" y="898"/>
                    </a:lnTo>
                    <a:lnTo>
                      <a:pt x="964" y="899"/>
                    </a:lnTo>
                    <a:lnTo>
                      <a:pt x="964" y="904"/>
                    </a:lnTo>
                    <a:lnTo>
                      <a:pt x="963" y="911"/>
                    </a:lnTo>
                    <a:lnTo>
                      <a:pt x="958" y="913"/>
                    </a:lnTo>
                    <a:lnTo>
                      <a:pt x="956" y="917"/>
                    </a:lnTo>
                    <a:lnTo>
                      <a:pt x="952" y="917"/>
                    </a:lnTo>
                    <a:lnTo>
                      <a:pt x="950" y="920"/>
                    </a:lnTo>
                    <a:lnTo>
                      <a:pt x="932" y="902"/>
                    </a:lnTo>
                    <a:lnTo>
                      <a:pt x="921" y="895"/>
                    </a:lnTo>
                    <a:lnTo>
                      <a:pt x="912" y="891"/>
                    </a:lnTo>
                    <a:lnTo>
                      <a:pt x="901" y="891"/>
                    </a:lnTo>
                    <a:lnTo>
                      <a:pt x="893" y="889"/>
                    </a:lnTo>
                    <a:lnTo>
                      <a:pt x="884" y="887"/>
                    </a:lnTo>
                    <a:lnTo>
                      <a:pt x="880" y="887"/>
                    </a:lnTo>
                    <a:lnTo>
                      <a:pt x="876" y="889"/>
                    </a:lnTo>
                    <a:lnTo>
                      <a:pt x="873" y="891"/>
                    </a:lnTo>
                    <a:lnTo>
                      <a:pt x="872" y="893"/>
                    </a:lnTo>
                    <a:lnTo>
                      <a:pt x="871" y="895"/>
                    </a:lnTo>
                    <a:lnTo>
                      <a:pt x="871" y="898"/>
                    </a:lnTo>
                    <a:lnTo>
                      <a:pt x="849" y="898"/>
                    </a:lnTo>
                    <a:lnTo>
                      <a:pt x="842" y="899"/>
                    </a:lnTo>
                    <a:lnTo>
                      <a:pt x="838" y="902"/>
                    </a:lnTo>
                    <a:lnTo>
                      <a:pt x="836" y="903"/>
                    </a:lnTo>
                    <a:lnTo>
                      <a:pt x="835" y="907"/>
                    </a:lnTo>
                    <a:lnTo>
                      <a:pt x="835" y="909"/>
                    </a:lnTo>
                    <a:lnTo>
                      <a:pt x="832" y="911"/>
                    </a:lnTo>
                    <a:lnTo>
                      <a:pt x="832" y="920"/>
                    </a:lnTo>
                    <a:lnTo>
                      <a:pt x="830" y="921"/>
                    </a:lnTo>
                    <a:lnTo>
                      <a:pt x="828" y="922"/>
                    </a:lnTo>
                    <a:lnTo>
                      <a:pt x="824" y="922"/>
                    </a:lnTo>
                    <a:lnTo>
                      <a:pt x="812" y="926"/>
                    </a:lnTo>
                    <a:lnTo>
                      <a:pt x="806" y="933"/>
                    </a:lnTo>
                    <a:lnTo>
                      <a:pt x="802" y="937"/>
                    </a:lnTo>
                    <a:lnTo>
                      <a:pt x="801" y="941"/>
                    </a:lnTo>
                    <a:lnTo>
                      <a:pt x="798" y="947"/>
                    </a:lnTo>
                    <a:lnTo>
                      <a:pt x="797" y="951"/>
                    </a:lnTo>
                    <a:lnTo>
                      <a:pt x="793" y="952"/>
                    </a:lnTo>
                    <a:lnTo>
                      <a:pt x="783" y="952"/>
                    </a:lnTo>
                    <a:lnTo>
                      <a:pt x="776" y="955"/>
                    </a:lnTo>
                    <a:lnTo>
                      <a:pt x="772" y="959"/>
                    </a:lnTo>
                    <a:lnTo>
                      <a:pt x="771" y="963"/>
                    </a:lnTo>
                    <a:lnTo>
                      <a:pt x="768" y="969"/>
                    </a:lnTo>
                    <a:lnTo>
                      <a:pt x="768" y="976"/>
                    </a:lnTo>
                    <a:lnTo>
                      <a:pt x="766" y="981"/>
                    </a:lnTo>
                    <a:lnTo>
                      <a:pt x="762" y="987"/>
                    </a:lnTo>
                    <a:lnTo>
                      <a:pt x="758" y="991"/>
                    </a:lnTo>
                    <a:lnTo>
                      <a:pt x="754" y="994"/>
                    </a:lnTo>
                    <a:lnTo>
                      <a:pt x="746" y="994"/>
                    </a:lnTo>
                    <a:lnTo>
                      <a:pt x="745" y="995"/>
                    </a:lnTo>
                    <a:lnTo>
                      <a:pt x="743" y="995"/>
                    </a:lnTo>
                    <a:lnTo>
                      <a:pt x="743" y="1000"/>
                    </a:lnTo>
                    <a:lnTo>
                      <a:pt x="739" y="1005"/>
                    </a:lnTo>
                    <a:lnTo>
                      <a:pt x="732" y="1005"/>
                    </a:lnTo>
                    <a:lnTo>
                      <a:pt x="727" y="1009"/>
                    </a:lnTo>
                    <a:lnTo>
                      <a:pt x="727" y="1015"/>
                    </a:lnTo>
                    <a:lnTo>
                      <a:pt x="728" y="1020"/>
                    </a:lnTo>
                    <a:lnTo>
                      <a:pt x="731" y="1021"/>
                    </a:lnTo>
                    <a:lnTo>
                      <a:pt x="732" y="1025"/>
                    </a:lnTo>
                    <a:lnTo>
                      <a:pt x="736" y="1025"/>
                    </a:lnTo>
                    <a:lnTo>
                      <a:pt x="736" y="1026"/>
                    </a:lnTo>
                    <a:lnTo>
                      <a:pt x="739" y="1031"/>
                    </a:lnTo>
                    <a:lnTo>
                      <a:pt x="736" y="1033"/>
                    </a:lnTo>
                    <a:lnTo>
                      <a:pt x="736" y="1037"/>
                    </a:lnTo>
                    <a:lnTo>
                      <a:pt x="735" y="1039"/>
                    </a:lnTo>
                    <a:lnTo>
                      <a:pt x="735" y="1043"/>
                    </a:lnTo>
                    <a:lnTo>
                      <a:pt x="731" y="1050"/>
                    </a:lnTo>
                    <a:lnTo>
                      <a:pt x="727" y="1055"/>
                    </a:lnTo>
                    <a:lnTo>
                      <a:pt x="723" y="1059"/>
                    </a:lnTo>
                    <a:lnTo>
                      <a:pt x="718" y="1061"/>
                    </a:lnTo>
                    <a:lnTo>
                      <a:pt x="713" y="1063"/>
                    </a:lnTo>
                    <a:lnTo>
                      <a:pt x="702" y="1063"/>
                    </a:lnTo>
                    <a:lnTo>
                      <a:pt x="699" y="1065"/>
                    </a:lnTo>
                    <a:lnTo>
                      <a:pt x="695" y="1068"/>
                    </a:lnTo>
                    <a:lnTo>
                      <a:pt x="692" y="1069"/>
                    </a:lnTo>
                    <a:lnTo>
                      <a:pt x="680" y="1077"/>
                    </a:lnTo>
                    <a:lnTo>
                      <a:pt x="670" y="1074"/>
                    </a:lnTo>
                    <a:lnTo>
                      <a:pt x="665" y="1074"/>
                    </a:lnTo>
                    <a:lnTo>
                      <a:pt x="661" y="1077"/>
                    </a:lnTo>
                    <a:lnTo>
                      <a:pt x="657" y="1079"/>
                    </a:lnTo>
                    <a:lnTo>
                      <a:pt x="654" y="1083"/>
                    </a:lnTo>
                    <a:lnTo>
                      <a:pt x="653" y="1087"/>
                    </a:lnTo>
                    <a:lnTo>
                      <a:pt x="653" y="1095"/>
                    </a:lnTo>
                    <a:lnTo>
                      <a:pt x="654" y="1100"/>
                    </a:lnTo>
                    <a:lnTo>
                      <a:pt x="657" y="1103"/>
                    </a:lnTo>
                    <a:lnTo>
                      <a:pt x="658" y="1103"/>
                    </a:lnTo>
                    <a:lnTo>
                      <a:pt x="662" y="1105"/>
                    </a:lnTo>
                    <a:lnTo>
                      <a:pt x="665" y="1107"/>
                    </a:lnTo>
                    <a:lnTo>
                      <a:pt x="669" y="1109"/>
                    </a:lnTo>
                    <a:lnTo>
                      <a:pt x="669" y="1113"/>
                    </a:lnTo>
                    <a:lnTo>
                      <a:pt x="670" y="1113"/>
                    </a:lnTo>
                    <a:lnTo>
                      <a:pt x="669" y="1117"/>
                    </a:lnTo>
                    <a:lnTo>
                      <a:pt x="670" y="1124"/>
                    </a:lnTo>
                    <a:lnTo>
                      <a:pt x="672" y="1127"/>
                    </a:lnTo>
                    <a:lnTo>
                      <a:pt x="675" y="1131"/>
                    </a:lnTo>
                    <a:lnTo>
                      <a:pt x="676" y="1135"/>
                    </a:lnTo>
                    <a:lnTo>
                      <a:pt x="679" y="1137"/>
                    </a:lnTo>
                    <a:lnTo>
                      <a:pt x="643" y="1137"/>
                    </a:lnTo>
                    <a:lnTo>
                      <a:pt x="639" y="1135"/>
                    </a:lnTo>
                    <a:lnTo>
                      <a:pt x="635" y="1133"/>
                    </a:lnTo>
                    <a:lnTo>
                      <a:pt x="627" y="1125"/>
                    </a:lnTo>
                    <a:lnTo>
                      <a:pt x="624" y="1125"/>
                    </a:lnTo>
                    <a:lnTo>
                      <a:pt x="617" y="1117"/>
                    </a:lnTo>
                    <a:lnTo>
                      <a:pt x="609" y="1117"/>
                    </a:lnTo>
                    <a:lnTo>
                      <a:pt x="592" y="1127"/>
                    </a:lnTo>
                    <a:lnTo>
                      <a:pt x="579" y="1129"/>
                    </a:lnTo>
                    <a:lnTo>
                      <a:pt x="565" y="1127"/>
                    </a:lnTo>
                    <a:lnTo>
                      <a:pt x="553" y="1127"/>
                    </a:lnTo>
                    <a:lnTo>
                      <a:pt x="548" y="1125"/>
                    </a:lnTo>
                    <a:lnTo>
                      <a:pt x="544" y="1125"/>
                    </a:lnTo>
                    <a:lnTo>
                      <a:pt x="540" y="1131"/>
                    </a:lnTo>
                    <a:lnTo>
                      <a:pt x="539" y="1137"/>
                    </a:lnTo>
                    <a:lnTo>
                      <a:pt x="532" y="1140"/>
                    </a:lnTo>
                    <a:lnTo>
                      <a:pt x="529" y="1143"/>
                    </a:lnTo>
                    <a:lnTo>
                      <a:pt x="522" y="1147"/>
                    </a:lnTo>
                    <a:lnTo>
                      <a:pt x="521" y="1147"/>
                    </a:lnTo>
                    <a:lnTo>
                      <a:pt x="518" y="1148"/>
                    </a:lnTo>
                    <a:lnTo>
                      <a:pt x="516" y="1157"/>
                    </a:lnTo>
                    <a:lnTo>
                      <a:pt x="507" y="1159"/>
                    </a:lnTo>
                    <a:lnTo>
                      <a:pt x="498" y="1159"/>
                    </a:lnTo>
                    <a:lnTo>
                      <a:pt x="498" y="1155"/>
                    </a:lnTo>
                    <a:lnTo>
                      <a:pt x="495" y="1151"/>
                    </a:lnTo>
                    <a:lnTo>
                      <a:pt x="494" y="1144"/>
                    </a:lnTo>
                    <a:lnTo>
                      <a:pt x="487" y="1137"/>
                    </a:lnTo>
                    <a:lnTo>
                      <a:pt x="477" y="1129"/>
                    </a:lnTo>
                    <a:lnTo>
                      <a:pt x="465" y="1127"/>
                    </a:lnTo>
                    <a:lnTo>
                      <a:pt x="463" y="1125"/>
                    </a:lnTo>
                    <a:lnTo>
                      <a:pt x="461" y="1125"/>
                    </a:lnTo>
                    <a:lnTo>
                      <a:pt x="457" y="1124"/>
                    </a:lnTo>
                    <a:lnTo>
                      <a:pt x="453" y="1124"/>
                    </a:lnTo>
                    <a:lnTo>
                      <a:pt x="451" y="1121"/>
                    </a:lnTo>
                    <a:lnTo>
                      <a:pt x="442" y="1118"/>
                    </a:lnTo>
                    <a:lnTo>
                      <a:pt x="425" y="1118"/>
                    </a:lnTo>
                    <a:lnTo>
                      <a:pt x="407" y="1129"/>
                    </a:lnTo>
                    <a:lnTo>
                      <a:pt x="407" y="1109"/>
                    </a:lnTo>
                    <a:lnTo>
                      <a:pt x="402" y="1103"/>
                    </a:lnTo>
                    <a:lnTo>
                      <a:pt x="399" y="1087"/>
                    </a:lnTo>
                    <a:lnTo>
                      <a:pt x="395" y="1083"/>
                    </a:lnTo>
                    <a:lnTo>
                      <a:pt x="394" y="1077"/>
                    </a:lnTo>
                    <a:lnTo>
                      <a:pt x="394" y="1074"/>
                    </a:lnTo>
                    <a:lnTo>
                      <a:pt x="395" y="1070"/>
                    </a:lnTo>
                    <a:lnTo>
                      <a:pt x="398" y="1070"/>
                    </a:lnTo>
                    <a:lnTo>
                      <a:pt x="399" y="1069"/>
                    </a:lnTo>
                    <a:lnTo>
                      <a:pt x="409" y="1069"/>
                    </a:lnTo>
                    <a:lnTo>
                      <a:pt x="411" y="1061"/>
                    </a:lnTo>
                    <a:lnTo>
                      <a:pt x="411" y="1059"/>
                    </a:lnTo>
                    <a:lnTo>
                      <a:pt x="409" y="1057"/>
                    </a:lnTo>
                    <a:lnTo>
                      <a:pt x="407" y="1052"/>
                    </a:lnTo>
                    <a:lnTo>
                      <a:pt x="406" y="1051"/>
                    </a:lnTo>
                    <a:lnTo>
                      <a:pt x="403" y="1050"/>
                    </a:lnTo>
                    <a:lnTo>
                      <a:pt x="399" y="1050"/>
                    </a:lnTo>
                    <a:lnTo>
                      <a:pt x="398" y="1051"/>
                    </a:lnTo>
                    <a:lnTo>
                      <a:pt x="395" y="1052"/>
                    </a:lnTo>
                    <a:lnTo>
                      <a:pt x="394" y="1052"/>
                    </a:lnTo>
                    <a:lnTo>
                      <a:pt x="391" y="1051"/>
                    </a:lnTo>
                    <a:lnTo>
                      <a:pt x="389" y="1050"/>
                    </a:lnTo>
                    <a:lnTo>
                      <a:pt x="389" y="1031"/>
                    </a:lnTo>
                    <a:lnTo>
                      <a:pt x="387" y="1029"/>
                    </a:lnTo>
                    <a:lnTo>
                      <a:pt x="385" y="1026"/>
                    </a:lnTo>
                    <a:lnTo>
                      <a:pt x="383" y="1026"/>
                    </a:lnTo>
                    <a:lnTo>
                      <a:pt x="377" y="1025"/>
                    </a:lnTo>
                    <a:lnTo>
                      <a:pt x="368" y="1007"/>
                    </a:lnTo>
                    <a:lnTo>
                      <a:pt x="368" y="1003"/>
                    </a:lnTo>
                    <a:lnTo>
                      <a:pt x="369" y="999"/>
                    </a:lnTo>
                    <a:lnTo>
                      <a:pt x="369" y="996"/>
                    </a:lnTo>
                    <a:lnTo>
                      <a:pt x="372" y="995"/>
                    </a:lnTo>
                    <a:lnTo>
                      <a:pt x="373" y="994"/>
                    </a:lnTo>
                    <a:lnTo>
                      <a:pt x="378" y="991"/>
                    </a:lnTo>
                    <a:lnTo>
                      <a:pt x="394" y="991"/>
                    </a:lnTo>
                    <a:lnTo>
                      <a:pt x="399" y="989"/>
                    </a:lnTo>
                    <a:lnTo>
                      <a:pt x="403" y="987"/>
                    </a:lnTo>
                    <a:lnTo>
                      <a:pt x="406" y="983"/>
                    </a:lnTo>
                    <a:lnTo>
                      <a:pt x="407" y="981"/>
                    </a:lnTo>
                    <a:lnTo>
                      <a:pt x="409" y="977"/>
                    </a:lnTo>
                    <a:lnTo>
                      <a:pt x="409" y="976"/>
                    </a:lnTo>
                    <a:lnTo>
                      <a:pt x="407" y="965"/>
                    </a:lnTo>
                    <a:lnTo>
                      <a:pt x="399" y="959"/>
                    </a:lnTo>
                    <a:lnTo>
                      <a:pt x="389" y="955"/>
                    </a:lnTo>
                    <a:lnTo>
                      <a:pt x="377" y="951"/>
                    </a:lnTo>
                    <a:lnTo>
                      <a:pt x="358" y="955"/>
                    </a:lnTo>
                    <a:lnTo>
                      <a:pt x="343" y="963"/>
                    </a:lnTo>
                    <a:lnTo>
                      <a:pt x="333" y="972"/>
                    </a:lnTo>
                    <a:lnTo>
                      <a:pt x="329" y="976"/>
                    </a:lnTo>
                    <a:lnTo>
                      <a:pt x="325" y="991"/>
                    </a:lnTo>
                    <a:lnTo>
                      <a:pt x="329" y="1007"/>
                    </a:lnTo>
                    <a:lnTo>
                      <a:pt x="332" y="1015"/>
                    </a:lnTo>
                    <a:lnTo>
                      <a:pt x="333" y="1021"/>
                    </a:lnTo>
                    <a:lnTo>
                      <a:pt x="337" y="1026"/>
                    </a:lnTo>
                    <a:lnTo>
                      <a:pt x="341" y="1029"/>
                    </a:lnTo>
                    <a:lnTo>
                      <a:pt x="346" y="1031"/>
                    </a:lnTo>
                    <a:lnTo>
                      <a:pt x="347" y="1033"/>
                    </a:lnTo>
                    <a:lnTo>
                      <a:pt x="350" y="1033"/>
                    </a:lnTo>
                    <a:lnTo>
                      <a:pt x="347" y="1035"/>
                    </a:lnTo>
                    <a:lnTo>
                      <a:pt x="346" y="1039"/>
                    </a:lnTo>
                    <a:lnTo>
                      <a:pt x="343" y="1043"/>
                    </a:lnTo>
                    <a:lnTo>
                      <a:pt x="346" y="1047"/>
                    </a:lnTo>
                    <a:lnTo>
                      <a:pt x="346" y="1051"/>
                    </a:lnTo>
                    <a:lnTo>
                      <a:pt x="347" y="1055"/>
                    </a:lnTo>
                    <a:lnTo>
                      <a:pt x="350" y="1059"/>
                    </a:lnTo>
                    <a:lnTo>
                      <a:pt x="351" y="1061"/>
                    </a:lnTo>
                    <a:lnTo>
                      <a:pt x="346" y="1063"/>
                    </a:lnTo>
                    <a:lnTo>
                      <a:pt x="346" y="1077"/>
                    </a:lnTo>
                    <a:lnTo>
                      <a:pt x="347" y="1087"/>
                    </a:lnTo>
                    <a:lnTo>
                      <a:pt x="350" y="1095"/>
                    </a:lnTo>
                    <a:lnTo>
                      <a:pt x="350" y="1096"/>
                    </a:lnTo>
                    <a:lnTo>
                      <a:pt x="343" y="1087"/>
                    </a:lnTo>
                    <a:lnTo>
                      <a:pt x="339" y="1085"/>
                    </a:lnTo>
                    <a:lnTo>
                      <a:pt x="337" y="1081"/>
                    </a:lnTo>
                    <a:lnTo>
                      <a:pt x="335" y="1079"/>
                    </a:lnTo>
                    <a:lnTo>
                      <a:pt x="333" y="1074"/>
                    </a:lnTo>
                    <a:lnTo>
                      <a:pt x="320" y="1091"/>
                    </a:lnTo>
                    <a:lnTo>
                      <a:pt x="315" y="1091"/>
                    </a:lnTo>
                    <a:lnTo>
                      <a:pt x="311" y="1094"/>
                    </a:lnTo>
                    <a:lnTo>
                      <a:pt x="310" y="1094"/>
                    </a:lnTo>
                    <a:lnTo>
                      <a:pt x="306" y="1091"/>
                    </a:lnTo>
                    <a:lnTo>
                      <a:pt x="303" y="1090"/>
                    </a:lnTo>
                    <a:lnTo>
                      <a:pt x="281" y="1085"/>
                    </a:lnTo>
                    <a:lnTo>
                      <a:pt x="277" y="1079"/>
                    </a:lnTo>
                    <a:lnTo>
                      <a:pt x="273" y="1074"/>
                    </a:lnTo>
                    <a:lnTo>
                      <a:pt x="269" y="1073"/>
                    </a:lnTo>
                    <a:lnTo>
                      <a:pt x="267" y="1070"/>
                    </a:lnTo>
                    <a:lnTo>
                      <a:pt x="266" y="1070"/>
                    </a:lnTo>
                    <a:lnTo>
                      <a:pt x="263" y="1069"/>
                    </a:lnTo>
                    <a:lnTo>
                      <a:pt x="259" y="1068"/>
                    </a:lnTo>
                    <a:lnTo>
                      <a:pt x="255" y="1065"/>
                    </a:lnTo>
                    <a:lnTo>
                      <a:pt x="251" y="1063"/>
                    </a:lnTo>
                    <a:lnTo>
                      <a:pt x="250" y="1061"/>
                    </a:lnTo>
                    <a:lnTo>
                      <a:pt x="251" y="1057"/>
                    </a:lnTo>
                    <a:lnTo>
                      <a:pt x="255" y="1051"/>
                    </a:lnTo>
                    <a:lnTo>
                      <a:pt x="255" y="1039"/>
                    </a:lnTo>
                    <a:lnTo>
                      <a:pt x="254" y="1031"/>
                    </a:lnTo>
                    <a:lnTo>
                      <a:pt x="250" y="1029"/>
                    </a:lnTo>
                    <a:lnTo>
                      <a:pt x="246" y="1026"/>
                    </a:lnTo>
                    <a:lnTo>
                      <a:pt x="241" y="1022"/>
                    </a:lnTo>
                    <a:lnTo>
                      <a:pt x="236" y="1020"/>
                    </a:lnTo>
                    <a:lnTo>
                      <a:pt x="232" y="1017"/>
                    </a:lnTo>
                    <a:lnTo>
                      <a:pt x="228" y="1015"/>
                    </a:lnTo>
                    <a:lnTo>
                      <a:pt x="228" y="1013"/>
                    </a:lnTo>
                    <a:lnTo>
                      <a:pt x="225" y="1013"/>
                    </a:lnTo>
                    <a:lnTo>
                      <a:pt x="224" y="1011"/>
                    </a:lnTo>
                    <a:lnTo>
                      <a:pt x="222" y="1009"/>
                    </a:lnTo>
                    <a:lnTo>
                      <a:pt x="219" y="1007"/>
                    </a:lnTo>
                    <a:lnTo>
                      <a:pt x="218" y="1003"/>
                    </a:lnTo>
                    <a:lnTo>
                      <a:pt x="218" y="1000"/>
                    </a:lnTo>
                    <a:lnTo>
                      <a:pt x="215" y="1000"/>
                    </a:lnTo>
                    <a:lnTo>
                      <a:pt x="214" y="999"/>
                    </a:lnTo>
                    <a:lnTo>
                      <a:pt x="210" y="996"/>
                    </a:lnTo>
                    <a:lnTo>
                      <a:pt x="207" y="995"/>
                    </a:lnTo>
                    <a:lnTo>
                      <a:pt x="203" y="994"/>
                    </a:lnTo>
                    <a:lnTo>
                      <a:pt x="202" y="991"/>
                    </a:lnTo>
                    <a:lnTo>
                      <a:pt x="199" y="989"/>
                    </a:lnTo>
                    <a:lnTo>
                      <a:pt x="199" y="987"/>
                    </a:lnTo>
                    <a:lnTo>
                      <a:pt x="198" y="983"/>
                    </a:lnTo>
                    <a:lnTo>
                      <a:pt x="199" y="978"/>
                    </a:lnTo>
                    <a:lnTo>
                      <a:pt x="199" y="977"/>
                    </a:lnTo>
                    <a:lnTo>
                      <a:pt x="202" y="976"/>
                    </a:lnTo>
                    <a:lnTo>
                      <a:pt x="210" y="976"/>
                    </a:lnTo>
                    <a:lnTo>
                      <a:pt x="211" y="973"/>
                    </a:lnTo>
                    <a:lnTo>
                      <a:pt x="214" y="973"/>
                    </a:lnTo>
                    <a:lnTo>
                      <a:pt x="215" y="972"/>
                    </a:lnTo>
                    <a:lnTo>
                      <a:pt x="215" y="967"/>
                    </a:lnTo>
                    <a:lnTo>
                      <a:pt x="214" y="961"/>
                    </a:lnTo>
                    <a:lnTo>
                      <a:pt x="210" y="959"/>
                    </a:lnTo>
                    <a:lnTo>
                      <a:pt x="206" y="957"/>
                    </a:lnTo>
                    <a:lnTo>
                      <a:pt x="202" y="959"/>
                    </a:lnTo>
                    <a:lnTo>
                      <a:pt x="199" y="959"/>
                    </a:lnTo>
                    <a:lnTo>
                      <a:pt x="195" y="961"/>
                    </a:lnTo>
                    <a:lnTo>
                      <a:pt x="192" y="963"/>
                    </a:lnTo>
                    <a:lnTo>
                      <a:pt x="188" y="965"/>
                    </a:lnTo>
                    <a:lnTo>
                      <a:pt x="185" y="969"/>
                    </a:lnTo>
                    <a:lnTo>
                      <a:pt x="185" y="977"/>
                    </a:lnTo>
                    <a:lnTo>
                      <a:pt x="188" y="978"/>
                    </a:lnTo>
                    <a:lnTo>
                      <a:pt x="189" y="981"/>
                    </a:lnTo>
                    <a:lnTo>
                      <a:pt x="192" y="983"/>
                    </a:lnTo>
                    <a:lnTo>
                      <a:pt x="193" y="983"/>
                    </a:lnTo>
                    <a:lnTo>
                      <a:pt x="193" y="985"/>
                    </a:lnTo>
                    <a:lnTo>
                      <a:pt x="192" y="987"/>
                    </a:lnTo>
                    <a:lnTo>
                      <a:pt x="189" y="991"/>
                    </a:lnTo>
                    <a:lnTo>
                      <a:pt x="185" y="995"/>
                    </a:lnTo>
                    <a:lnTo>
                      <a:pt x="181" y="996"/>
                    </a:lnTo>
                    <a:lnTo>
                      <a:pt x="177" y="999"/>
                    </a:lnTo>
                    <a:lnTo>
                      <a:pt x="174" y="996"/>
                    </a:lnTo>
                    <a:lnTo>
                      <a:pt x="174" y="985"/>
                    </a:lnTo>
                    <a:lnTo>
                      <a:pt x="176" y="983"/>
                    </a:lnTo>
                    <a:lnTo>
                      <a:pt x="177" y="978"/>
                    </a:lnTo>
                    <a:lnTo>
                      <a:pt x="180" y="977"/>
                    </a:lnTo>
                    <a:lnTo>
                      <a:pt x="180" y="976"/>
                    </a:lnTo>
                    <a:lnTo>
                      <a:pt x="176" y="976"/>
                    </a:lnTo>
                    <a:lnTo>
                      <a:pt x="174" y="973"/>
                    </a:lnTo>
                    <a:lnTo>
                      <a:pt x="170" y="973"/>
                    </a:lnTo>
                    <a:lnTo>
                      <a:pt x="163" y="976"/>
                    </a:lnTo>
                    <a:lnTo>
                      <a:pt x="158" y="976"/>
                    </a:lnTo>
                    <a:lnTo>
                      <a:pt x="162" y="973"/>
                    </a:lnTo>
                    <a:lnTo>
                      <a:pt x="158" y="972"/>
                    </a:lnTo>
                    <a:lnTo>
                      <a:pt x="150" y="967"/>
                    </a:lnTo>
                    <a:lnTo>
                      <a:pt x="140" y="963"/>
                    </a:lnTo>
                    <a:lnTo>
                      <a:pt x="130" y="965"/>
                    </a:lnTo>
                    <a:lnTo>
                      <a:pt x="124" y="965"/>
                    </a:lnTo>
                    <a:lnTo>
                      <a:pt x="119" y="967"/>
                    </a:lnTo>
                    <a:lnTo>
                      <a:pt x="115" y="969"/>
                    </a:lnTo>
                    <a:lnTo>
                      <a:pt x="114" y="969"/>
                    </a:lnTo>
                    <a:lnTo>
                      <a:pt x="113" y="972"/>
                    </a:lnTo>
                    <a:lnTo>
                      <a:pt x="110" y="976"/>
                    </a:lnTo>
                    <a:lnTo>
                      <a:pt x="108" y="973"/>
                    </a:lnTo>
                    <a:lnTo>
                      <a:pt x="106" y="972"/>
                    </a:lnTo>
                    <a:lnTo>
                      <a:pt x="104" y="969"/>
                    </a:lnTo>
                    <a:lnTo>
                      <a:pt x="104" y="959"/>
                    </a:lnTo>
                    <a:lnTo>
                      <a:pt x="106" y="951"/>
                    </a:lnTo>
                    <a:lnTo>
                      <a:pt x="106" y="939"/>
                    </a:lnTo>
                    <a:lnTo>
                      <a:pt x="104" y="933"/>
                    </a:lnTo>
                    <a:lnTo>
                      <a:pt x="102" y="929"/>
                    </a:lnTo>
                    <a:lnTo>
                      <a:pt x="100" y="926"/>
                    </a:lnTo>
                    <a:lnTo>
                      <a:pt x="100" y="925"/>
                    </a:lnTo>
                    <a:lnTo>
                      <a:pt x="92" y="917"/>
                    </a:lnTo>
                    <a:lnTo>
                      <a:pt x="88" y="915"/>
                    </a:lnTo>
                    <a:lnTo>
                      <a:pt x="84" y="913"/>
                    </a:lnTo>
                    <a:lnTo>
                      <a:pt x="80" y="911"/>
                    </a:lnTo>
                    <a:lnTo>
                      <a:pt x="78" y="915"/>
                    </a:lnTo>
                    <a:lnTo>
                      <a:pt x="76" y="915"/>
                    </a:lnTo>
                    <a:lnTo>
                      <a:pt x="74" y="917"/>
                    </a:lnTo>
                    <a:lnTo>
                      <a:pt x="60" y="917"/>
                    </a:lnTo>
                    <a:lnTo>
                      <a:pt x="58" y="915"/>
                    </a:lnTo>
                    <a:lnTo>
                      <a:pt x="56" y="915"/>
                    </a:lnTo>
                    <a:lnTo>
                      <a:pt x="49" y="913"/>
                    </a:lnTo>
                    <a:lnTo>
                      <a:pt x="34" y="913"/>
                    </a:lnTo>
                    <a:lnTo>
                      <a:pt x="30" y="915"/>
                    </a:lnTo>
                    <a:lnTo>
                      <a:pt x="28" y="917"/>
                    </a:lnTo>
                    <a:lnTo>
                      <a:pt x="22" y="911"/>
                    </a:lnTo>
                    <a:lnTo>
                      <a:pt x="23" y="909"/>
                    </a:lnTo>
                    <a:lnTo>
                      <a:pt x="26" y="909"/>
                    </a:lnTo>
                    <a:lnTo>
                      <a:pt x="28" y="907"/>
                    </a:lnTo>
                    <a:lnTo>
                      <a:pt x="30" y="907"/>
                    </a:lnTo>
                    <a:lnTo>
                      <a:pt x="30" y="904"/>
                    </a:lnTo>
                    <a:lnTo>
                      <a:pt x="28" y="902"/>
                    </a:lnTo>
                    <a:lnTo>
                      <a:pt x="30" y="898"/>
                    </a:lnTo>
                    <a:lnTo>
                      <a:pt x="32" y="893"/>
                    </a:lnTo>
                    <a:lnTo>
                      <a:pt x="32" y="891"/>
                    </a:lnTo>
                    <a:lnTo>
                      <a:pt x="34" y="893"/>
                    </a:lnTo>
                    <a:lnTo>
                      <a:pt x="39" y="893"/>
                    </a:lnTo>
                    <a:lnTo>
                      <a:pt x="39" y="891"/>
                    </a:lnTo>
                    <a:lnTo>
                      <a:pt x="60" y="877"/>
                    </a:lnTo>
                    <a:lnTo>
                      <a:pt x="62" y="876"/>
                    </a:lnTo>
                    <a:lnTo>
                      <a:pt x="62" y="873"/>
                    </a:lnTo>
                    <a:lnTo>
                      <a:pt x="60" y="872"/>
                    </a:lnTo>
                    <a:lnTo>
                      <a:pt x="58" y="865"/>
                    </a:lnTo>
                    <a:lnTo>
                      <a:pt x="56" y="859"/>
                    </a:lnTo>
                    <a:lnTo>
                      <a:pt x="56" y="858"/>
                    </a:lnTo>
                    <a:lnTo>
                      <a:pt x="54" y="855"/>
                    </a:lnTo>
                    <a:lnTo>
                      <a:pt x="52" y="851"/>
                    </a:lnTo>
                    <a:lnTo>
                      <a:pt x="49" y="845"/>
                    </a:lnTo>
                    <a:lnTo>
                      <a:pt x="41" y="837"/>
                    </a:lnTo>
                    <a:lnTo>
                      <a:pt x="40" y="833"/>
                    </a:lnTo>
                    <a:lnTo>
                      <a:pt x="36" y="830"/>
                    </a:lnTo>
                    <a:lnTo>
                      <a:pt x="39" y="830"/>
                    </a:lnTo>
                    <a:lnTo>
                      <a:pt x="41" y="828"/>
                    </a:lnTo>
                    <a:lnTo>
                      <a:pt x="44" y="824"/>
                    </a:lnTo>
                    <a:lnTo>
                      <a:pt x="45" y="819"/>
                    </a:lnTo>
                    <a:lnTo>
                      <a:pt x="44" y="813"/>
                    </a:lnTo>
                    <a:lnTo>
                      <a:pt x="41" y="808"/>
                    </a:lnTo>
                    <a:lnTo>
                      <a:pt x="40" y="804"/>
                    </a:lnTo>
                    <a:lnTo>
                      <a:pt x="39" y="802"/>
                    </a:lnTo>
                    <a:lnTo>
                      <a:pt x="36" y="795"/>
                    </a:lnTo>
                    <a:lnTo>
                      <a:pt x="34" y="791"/>
                    </a:lnTo>
                    <a:lnTo>
                      <a:pt x="32" y="789"/>
                    </a:lnTo>
                    <a:lnTo>
                      <a:pt x="30" y="787"/>
                    </a:lnTo>
                    <a:lnTo>
                      <a:pt x="26" y="785"/>
                    </a:lnTo>
                    <a:lnTo>
                      <a:pt x="23" y="784"/>
                    </a:lnTo>
                    <a:lnTo>
                      <a:pt x="22" y="781"/>
                    </a:lnTo>
                    <a:lnTo>
                      <a:pt x="22" y="780"/>
                    </a:lnTo>
                    <a:lnTo>
                      <a:pt x="21" y="780"/>
                    </a:lnTo>
                    <a:lnTo>
                      <a:pt x="18" y="781"/>
                    </a:lnTo>
                    <a:lnTo>
                      <a:pt x="4" y="781"/>
                    </a:lnTo>
                    <a:lnTo>
                      <a:pt x="1" y="780"/>
                    </a:lnTo>
                    <a:lnTo>
                      <a:pt x="0" y="777"/>
                    </a:lnTo>
                    <a:lnTo>
                      <a:pt x="0" y="763"/>
                    </a:lnTo>
                    <a:lnTo>
                      <a:pt x="1" y="755"/>
                    </a:lnTo>
                    <a:lnTo>
                      <a:pt x="1" y="750"/>
                    </a:lnTo>
                    <a:lnTo>
                      <a:pt x="4" y="743"/>
                    </a:lnTo>
                    <a:lnTo>
                      <a:pt x="4" y="737"/>
                    </a:lnTo>
                    <a:lnTo>
                      <a:pt x="8" y="734"/>
                    </a:lnTo>
                    <a:lnTo>
                      <a:pt x="21" y="721"/>
                    </a:lnTo>
                    <a:lnTo>
                      <a:pt x="28" y="729"/>
                    </a:lnTo>
                    <a:lnTo>
                      <a:pt x="30" y="729"/>
                    </a:lnTo>
                    <a:lnTo>
                      <a:pt x="30" y="730"/>
                    </a:lnTo>
                    <a:lnTo>
                      <a:pt x="34" y="733"/>
                    </a:lnTo>
                    <a:lnTo>
                      <a:pt x="39" y="734"/>
                    </a:lnTo>
                    <a:lnTo>
                      <a:pt x="41" y="737"/>
                    </a:lnTo>
                    <a:lnTo>
                      <a:pt x="44" y="737"/>
                    </a:lnTo>
                    <a:lnTo>
                      <a:pt x="45" y="734"/>
                    </a:lnTo>
                    <a:lnTo>
                      <a:pt x="45" y="733"/>
                    </a:lnTo>
                    <a:lnTo>
                      <a:pt x="48" y="729"/>
                    </a:lnTo>
                    <a:lnTo>
                      <a:pt x="48" y="719"/>
                    </a:lnTo>
                    <a:lnTo>
                      <a:pt x="45" y="710"/>
                    </a:lnTo>
                    <a:lnTo>
                      <a:pt x="40" y="706"/>
                    </a:lnTo>
                    <a:lnTo>
                      <a:pt x="40" y="689"/>
                    </a:lnTo>
                    <a:lnTo>
                      <a:pt x="41" y="685"/>
                    </a:lnTo>
                    <a:lnTo>
                      <a:pt x="44" y="684"/>
                    </a:lnTo>
                    <a:lnTo>
                      <a:pt x="44" y="681"/>
                    </a:lnTo>
                    <a:lnTo>
                      <a:pt x="45" y="680"/>
                    </a:lnTo>
                    <a:lnTo>
                      <a:pt x="49" y="677"/>
                    </a:lnTo>
                    <a:lnTo>
                      <a:pt x="54" y="673"/>
                    </a:lnTo>
                    <a:lnTo>
                      <a:pt x="60" y="671"/>
                    </a:lnTo>
                    <a:lnTo>
                      <a:pt x="67" y="671"/>
                    </a:lnTo>
                    <a:lnTo>
                      <a:pt x="78" y="673"/>
                    </a:lnTo>
                    <a:lnTo>
                      <a:pt x="84" y="677"/>
                    </a:lnTo>
                    <a:lnTo>
                      <a:pt x="85" y="675"/>
                    </a:lnTo>
                    <a:lnTo>
                      <a:pt x="89" y="673"/>
                    </a:lnTo>
                    <a:lnTo>
                      <a:pt x="93" y="671"/>
                    </a:lnTo>
                    <a:lnTo>
                      <a:pt x="97" y="669"/>
                    </a:lnTo>
                    <a:lnTo>
                      <a:pt x="104" y="667"/>
                    </a:lnTo>
                    <a:lnTo>
                      <a:pt x="113" y="667"/>
                    </a:lnTo>
                    <a:lnTo>
                      <a:pt x="114" y="666"/>
                    </a:lnTo>
                    <a:lnTo>
                      <a:pt x="118" y="663"/>
                    </a:lnTo>
                    <a:lnTo>
                      <a:pt x="122" y="662"/>
                    </a:lnTo>
                    <a:lnTo>
                      <a:pt x="115" y="662"/>
                    </a:lnTo>
                    <a:lnTo>
                      <a:pt x="110" y="659"/>
                    </a:lnTo>
                    <a:lnTo>
                      <a:pt x="106" y="658"/>
                    </a:lnTo>
                    <a:lnTo>
                      <a:pt x="100" y="654"/>
                    </a:lnTo>
                    <a:lnTo>
                      <a:pt x="96" y="649"/>
                    </a:lnTo>
                    <a:lnTo>
                      <a:pt x="130" y="615"/>
                    </a:lnTo>
                    <a:lnTo>
                      <a:pt x="132" y="612"/>
                    </a:lnTo>
                    <a:lnTo>
                      <a:pt x="133" y="606"/>
                    </a:lnTo>
                    <a:lnTo>
                      <a:pt x="132" y="592"/>
                    </a:lnTo>
                    <a:lnTo>
                      <a:pt x="126" y="575"/>
                    </a:lnTo>
                    <a:lnTo>
                      <a:pt x="126" y="573"/>
                    </a:lnTo>
                    <a:lnTo>
                      <a:pt x="124" y="571"/>
                    </a:lnTo>
                    <a:lnTo>
                      <a:pt x="122" y="567"/>
                    </a:lnTo>
                    <a:lnTo>
                      <a:pt x="122" y="555"/>
                    </a:lnTo>
                    <a:lnTo>
                      <a:pt x="126" y="501"/>
                    </a:lnTo>
                    <a:lnTo>
                      <a:pt x="118" y="484"/>
                    </a:lnTo>
                    <a:lnTo>
                      <a:pt x="130" y="470"/>
                    </a:lnTo>
                    <a:lnTo>
                      <a:pt x="130" y="440"/>
                    </a:lnTo>
                    <a:lnTo>
                      <a:pt x="110" y="419"/>
                    </a:lnTo>
                    <a:lnTo>
                      <a:pt x="110" y="401"/>
                    </a:lnTo>
                    <a:lnTo>
                      <a:pt x="118" y="383"/>
                    </a:lnTo>
                    <a:lnTo>
                      <a:pt x="119" y="383"/>
                    </a:lnTo>
                    <a:lnTo>
                      <a:pt x="124" y="379"/>
                    </a:lnTo>
                    <a:lnTo>
                      <a:pt x="128" y="377"/>
                    </a:lnTo>
                    <a:lnTo>
                      <a:pt x="130" y="374"/>
                    </a:lnTo>
                    <a:lnTo>
                      <a:pt x="132" y="370"/>
                    </a:lnTo>
                    <a:lnTo>
                      <a:pt x="132" y="363"/>
                    </a:lnTo>
                    <a:lnTo>
                      <a:pt x="140" y="363"/>
                    </a:lnTo>
                    <a:lnTo>
                      <a:pt x="147" y="353"/>
                    </a:lnTo>
                    <a:lnTo>
                      <a:pt x="167" y="363"/>
                    </a:lnTo>
                    <a:lnTo>
                      <a:pt x="162" y="367"/>
                    </a:lnTo>
                    <a:lnTo>
                      <a:pt x="152" y="363"/>
                    </a:lnTo>
                    <a:lnTo>
                      <a:pt x="150" y="370"/>
                    </a:lnTo>
                    <a:lnTo>
                      <a:pt x="150" y="371"/>
                    </a:lnTo>
                    <a:lnTo>
                      <a:pt x="154" y="371"/>
                    </a:lnTo>
                    <a:lnTo>
                      <a:pt x="156" y="374"/>
                    </a:lnTo>
                    <a:lnTo>
                      <a:pt x="159" y="375"/>
                    </a:lnTo>
                    <a:lnTo>
                      <a:pt x="162" y="379"/>
                    </a:lnTo>
                    <a:lnTo>
                      <a:pt x="163" y="381"/>
                    </a:lnTo>
                    <a:lnTo>
                      <a:pt x="176" y="381"/>
                    </a:lnTo>
                    <a:lnTo>
                      <a:pt x="189" y="383"/>
                    </a:lnTo>
                    <a:lnTo>
                      <a:pt x="203" y="388"/>
                    </a:lnTo>
                    <a:lnTo>
                      <a:pt x="218" y="396"/>
                    </a:lnTo>
                    <a:lnTo>
                      <a:pt x="229" y="411"/>
                    </a:lnTo>
                    <a:lnTo>
                      <a:pt x="236" y="427"/>
                    </a:lnTo>
                    <a:lnTo>
                      <a:pt x="237" y="429"/>
                    </a:lnTo>
                    <a:lnTo>
                      <a:pt x="241" y="429"/>
                    </a:lnTo>
                    <a:lnTo>
                      <a:pt x="246" y="431"/>
                    </a:lnTo>
                    <a:lnTo>
                      <a:pt x="251" y="431"/>
                    </a:lnTo>
                    <a:lnTo>
                      <a:pt x="255" y="436"/>
                    </a:lnTo>
                    <a:lnTo>
                      <a:pt x="262" y="437"/>
                    </a:lnTo>
                    <a:lnTo>
                      <a:pt x="266" y="441"/>
                    </a:lnTo>
                    <a:lnTo>
                      <a:pt x="267" y="445"/>
                    </a:lnTo>
                    <a:lnTo>
                      <a:pt x="267" y="451"/>
                    </a:lnTo>
                    <a:lnTo>
                      <a:pt x="266" y="466"/>
                    </a:lnTo>
                    <a:lnTo>
                      <a:pt x="258" y="479"/>
                    </a:lnTo>
                    <a:lnTo>
                      <a:pt x="246" y="493"/>
                    </a:lnTo>
                    <a:lnTo>
                      <a:pt x="241" y="494"/>
                    </a:lnTo>
                    <a:lnTo>
                      <a:pt x="232" y="499"/>
                    </a:lnTo>
                    <a:lnTo>
                      <a:pt x="219" y="501"/>
                    </a:lnTo>
                    <a:lnTo>
                      <a:pt x="210" y="497"/>
                    </a:lnTo>
                    <a:lnTo>
                      <a:pt x="198" y="488"/>
                    </a:lnTo>
                    <a:lnTo>
                      <a:pt x="181" y="481"/>
                    </a:lnTo>
                    <a:lnTo>
                      <a:pt x="176" y="475"/>
                    </a:lnTo>
                    <a:lnTo>
                      <a:pt x="156" y="467"/>
                    </a:lnTo>
                    <a:lnTo>
                      <a:pt x="162" y="484"/>
                    </a:lnTo>
                    <a:lnTo>
                      <a:pt x="185" y="503"/>
                    </a:lnTo>
                    <a:lnTo>
                      <a:pt x="185" y="518"/>
                    </a:lnTo>
                    <a:lnTo>
                      <a:pt x="184" y="519"/>
                    </a:lnTo>
                    <a:lnTo>
                      <a:pt x="181" y="523"/>
                    </a:lnTo>
                    <a:lnTo>
                      <a:pt x="181" y="538"/>
                    </a:lnTo>
                    <a:lnTo>
                      <a:pt x="198" y="548"/>
                    </a:lnTo>
                    <a:lnTo>
                      <a:pt x="207" y="559"/>
                    </a:lnTo>
                    <a:lnTo>
                      <a:pt x="210" y="559"/>
                    </a:lnTo>
                    <a:lnTo>
                      <a:pt x="211" y="562"/>
                    </a:lnTo>
                    <a:lnTo>
                      <a:pt x="215" y="562"/>
                    </a:lnTo>
                    <a:lnTo>
                      <a:pt x="215" y="559"/>
                    </a:lnTo>
                    <a:lnTo>
                      <a:pt x="218" y="558"/>
                    </a:lnTo>
                    <a:lnTo>
                      <a:pt x="218" y="553"/>
                    </a:lnTo>
                    <a:lnTo>
                      <a:pt x="207" y="533"/>
                    </a:lnTo>
                    <a:lnTo>
                      <a:pt x="202" y="518"/>
                    </a:lnTo>
                    <a:lnTo>
                      <a:pt x="206" y="507"/>
                    </a:lnTo>
                    <a:lnTo>
                      <a:pt x="215" y="514"/>
                    </a:lnTo>
                    <a:lnTo>
                      <a:pt x="219" y="525"/>
                    </a:lnTo>
                    <a:lnTo>
                      <a:pt x="232" y="538"/>
                    </a:lnTo>
                    <a:lnTo>
                      <a:pt x="255" y="537"/>
                    </a:lnTo>
                    <a:lnTo>
                      <a:pt x="258" y="529"/>
                    </a:lnTo>
                    <a:lnTo>
                      <a:pt x="255" y="529"/>
                    </a:lnTo>
                    <a:lnTo>
                      <a:pt x="250" y="523"/>
                    </a:lnTo>
                    <a:lnTo>
                      <a:pt x="247" y="522"/>
                    </a:lnTo>
                    <a:lnTo>
                      <a:pt x="243" y="518"/>
                    </a:lnTo>
                    <a:lnTo>
                      <a:pt x="243" y="514"/>
                    </a:lnTo>
                    <a:lnTo>
                      <a:pt x="246" y="510"/>
                    </a:lnTo>
                    <a:lnTo>
                      <a:pt x="262" y="497"/>
                    </a:lnTo>
                    <a:lnTo>
                      <a:pt x="277" y="479"/>
                    </a:lnTo>
                    <a:lnTo>
                      <a:pt x="284" y="479"/>
                    </a:lnTo>
                    <a:lnTo>
                      <a:pt x="291" y="485"/>
                    </a:lnTo>
                    <a:lnTo>
                      <a:pt x="302" y="489"/>
                    </a:lnTo>
                    <a:lnTo>
                      <a:pt x="303" y="485"/>
                    </a:lnTo>
                    <a:lnTo>
                      <a:pt x="306" y="481"/>
                    </a:lnTo>
                    <a:lnTo>
                      <a:pt x="306" y="475"/>
                    </a:lnTo>
                    <a:lnTo>
                      <a:pt x="307" y="466"/>
                    </a:lnTo>
                    <a:lnTo>
                      <a:pt x="306" y="463"/>
                    </a:lnTo>
                    <a:lnTo>
                      <a:pt x="306" y="462"/>
                    </a:lnTo>
                    <a:lnTo>
                      <a:pt x="303" y="459"/>
                    </a:lnTo>
                    <a:lnTo>
                      <a:pt x="302" y="455"/>
                    </a:lnTo>
                    <a:lnTo>
                      <a:pt x="302" y="453"/>
                    </a:lnTo>
                    <a:lnTo>
                      <a:pt x="299" y="453"/>
                    </a:lnTo>
                    <a:lnTo>
                      <a:pt x="299" y="415"/>
                    </a:lnTo>
                    <a:lnTo>
                      <a:pt x="287" y="407"/>
                    </a:lnTo>
                    <a:lnTo>
                      <a:pt x="295" y="407"/>
                    </a:lnTo>
                    <a:lnTo>
                      <a:pt x="299" y="405"/>
                    </a:lnTo>
                    <a:lnTo>
                      <a:pt x="303" y="405"/>
                    </a:lnTo>
                    <a:lnTo>
                      <a:pt x="306" y="404"/>
                    </a:lnTo>
                    <a:lnTo>
                      <a:pt x="314" y="404"/>
                    </a:lnTo>
                    <a:lnTo>
                      <a:pt x="317" y="405"/>
                    </a:lnTo>
                    <a:lnTo>
                      <a:pt x="321" y="407"/>
                    </a:lnTo>
                    <a:lnTo>
                      <a:pt x="328" y="409"/>
                    </a:lnTo>
                    <a:lnTo>
                      <a:pt x="329" y="414"/>
                    </a:lnTo>
                    <a:lnTo>
                      <a:pt x="333" y="418"/>
                    </a:lnTo>
                    <a:lnTo>
                      <a:pt x="333" y="423"/>
                    </a:lnTo>
                    <a:lnTo>
                      <a:pt x="335" y="423"/>
                    </a:lnTo>
                    <a:lnTo>
                      <a:pt x="335" y="431"/>
                    </a:lnTo>
                    <a:lnTo>
                      <a:pt x="333" y="436"/>
                    </a:lnTo>
                    <a:lnTo>
                      <a:pt x="324" y="445"/>
                    </a:lnTo>
                    <a:lnTo>
                      <a:pt x="324" y="459"/>
                    </a:lnTo>
                    <a:lnTo>
                      <a:pt x="337" y="466"/>
                    </a:lnTo>
                    <a:lnTo>
                      <a:pt x="339" y="467"/>
                    </a:lnTo>
                    <a:lnTo>
                      <a:pt x="339" y="470"/>
                    </a:lnTo>
                    <a:lnTo>
                      <a:pt x="341" y="470"/>
                    </a:lnTo>
                    <a:lnTo>
                      <a:pt x="343" y="471"/>
                    </a:lnTo>
                    <a:lnTo>
                      <a:pt x="346" y="470"/>
                    </a:lnTo>
                    <a:lnTo>
                      <a:pt x="347" y="470"/>
                    </a:lnTo>
                    <a:lnTo>
                      <a:pt x="347" y="466"/>
                    </a:lnTo>
                    <a:lnTo>
                      <a:pt x="350" y="457"/>
                    </a:lnTo>
                    <a:lnTo>
                      <a:pt x="350" y="455"/>
                    </a:lnTo>
                    <a:lnTo>
                      <a:pt x="351" y="448"/>
                    </a:lnTo>
                    <a:lnTo>
                      <a:pt x="359" y="436"/>
                    </a:lnTo>
                    <a:lnTo>
                      <a:pt x="372" y="427"/>
                    </a:lnTo>
                    <a:lnTo>
                      <a:pt x="389" y="420"/>
                    </a:lnTo>
                    <a:lnTo>
                      <a:pt x="391" y="419"/>
                    </a:lnTo>
                    <a:lnTo>
                      <a:pt x="399" y="415"/>
                    </a:lnTo>
                    <a:lnTo>
                      <a:pt x="409" y="409"/>
                    </a:lnTo>
                    <a:lnTo>
                      <a:pt x="420" y="404"/>
                    </a:lnTo>
                    <a:lnTo>
                      <a:pt x="425" y="400"/>
                    </a:lnTo>
                    <a:lnTo>
                      <a:pt x="431" y="400"/>
                    </a:lnTo>
                    <a:lnTo>
                      <a:pt x="431" y="419"/>
                    </a:lnTo>
                    <a:lnTo>
                      <a:pt x="433" y="418"/>
                    </a:lnTo>
                    <a:lnTo>
                      <a:pt x="437" y="415"/>
                    </a:lnTo>
                    <a:lnTo>
                      <a:pt x="442" y="414"/>
                    </a:lnTo>
                    <a:lnTo>
                      <a:pt x="447" y="411"/>
                    </a:lnTo>
                    <a:lnTo>
                      <a:pt x="455" y="411"/>
                    </a:lnTo>
                    <a:lnTo>
                      <a:pt x="477" y="414"/>
                    </a:lnTo>
                    <a:lnTo>
                      <a:pt x="481" y="404"/>
                    </a:lnTo>
                    <a:lnTo>
                      <a:pt x="488" y="396"/>
                    </a:lnTo>
                    <a:lnTo>
                      <a:pt x="498" y="396"/>
                    </a:lnTo>
                    <a:lnTo>
                      <a:pt x="498" y="397"/>
                    </a:lnTo>
                    <a:lnTo>
                      <a:pt x="495" y="401"/>
                    </a:lnTo>
                    <a:lnTo>
                      <a:pt x="495" y="409"/>
                    </a:lnTo>
                    <a:lnTo>
                      <a:pt x="494" y="419"/>
                    </a:lnTo>
                    <a:lnTo>
                      <a:pt x="516" y="404"/>
                    </a:lnTo>
                    <a:lnTo>
                      <a:pt x="516" y="388"/>
                    </a:lnTo>
                    <a:lnTo>
                      <a:pt x="511" y="379"/>
                    </a:lnTo>
                    <a:lnTo>
                      <a:pt x="516" y="370"/>
                    </a:lnTo>
                    <a:lnTo>
                      <a:pt x="551" y="374"/>
                    </a:lnTo>
                    <a:lnTo>
                      <a:pt x="583" y="404"/>
                    </a:lnTo>
                    <a:lnTo>
                      <a:pt x="584" y="404"/>
                    </a:lnTo>
                    <a:lnTo>
                      <a:pt x="588" y="400"/>
                    </a:lnTo>
                    <a:lnTo>
                      <a:pt x="588" y="392"/>
                    </a:lnTo>
                    <a:lnTo>
                      <a:pt x="587" y="385"/>
                    </a:lnTo>
                    <a:lnTo>
                      <a:pt x="584" y="381"/>
                    </a:lnTo>
                    <a:lnTo>
                      <a:pt x="584" y="375"/>
                    </a:lnTo>
                    <a:lnTo>
                      <a:pt x="583" y="374"/>
                    </a:lnTo>
                    <a:lnTo>
                      <a:pt x="580" y="370"/>
                    </a:lnTo>
                    <a:lnTo>
                      <a:pt x="580" y="363"/>
                    </a:lnTo>
                    <a:lnTo>
                      <a:pt x="579" y="349"/>
                    </a:lnTo>
                    <a:lnTo>
                      <a:pt x="579" y="331"/>
                    </a:lnTo>
                    <a:lnTo>
                      <a:pt x="583" y="315"/>
                    </a:lnTo>
                    <a:lnTo>
                      <a:pt x="591" y="303"/>
                    </a:lnTo>
                    <a:lnTo>
                      <a:pt x="592" y="301"/>
                    </a:lnTo>
                    <a:lnTo>
                      <a:pt x="596" y="300"/>
                    </a:lnTo>
                    <a:lnTo>
                      <a:pt x="601" y="296"/>
                    </a:lnTo>
                    <a:lnTo>
                      <a:pt x="603" y="292"/>
                    </a:lnTo>
                    <a:lnTo>
                      <a:pt x="607" y="285"/>
                    </a:lnTo>
                    <a:lnTo>
                      <a:pt x="609" y="279"/>
                    </a:lnTo>
                    <a:lnTo>
                      <a:pt x="609" y="267"/>
                    </a:lnTo>
                    <a:lnTo>
                      <a:pt x="613" y="257"/>
                    </a:lnTo>
                    <a:lnTo>
                      <a:pt x="618" y="249"/>
                    </a:lnTo>
                    <a:lnTo>
                      <a:pt x="628" y="245"/>
                    </a:lnTo>
                    <a:lnTo>
                      <a:pt x="632" y="252"/>
                    </a:lnTo>
                    <a:lnTo>
                      <a:pt x="658" y="248"/>
                    </a:lnTo>
                    <a:lnTo>
                      <a:pt x="658" y="249"/>
                    </a:lnTo>
                    <a:lnTo>
                      <a:pt x="662" y="249"/>
                    </a:lnTo>
                    <a:lnTo>
                      <a:pt x="670" y="257"/>
                    </a:lnTo>
                    <a:lnTo>
                      <a:pt x="669" y="261"/>
                    </a:lnTo>
                    <a:lnTo>
                      <a:pt x="657" y="274"/>
                    </a:lnTo>
                    <a:lnTo>
                      <a:pt x="654" y="285"/>
                    </a:lnTo>
                    <a:lnTo>
                      <a:pt x="649" y="292"/>
                    </a:lnTo>
                    <a:lnTo>
                      <a:pt x="649" y="318"/>
                    </a:lnTo>
                    <a:lnTo>
                      <a:pt x="651" y="319"/>
                    </a:lnTo>
                    <a:lnTo>
                      <a:pt x="653" y="323"/>
                    </a:lnTo>
                    <a:lnTo>
                      <a:pt x="654" y="330"/>
                    </a:lnTo>
                    <a:lnTo>
                      <a:pt x="657" y="335"/>
                    </a:lnTo>
                    <a:lnTo>
                      <a:pt x="657" y="341"/>
                    </a:lnTo>
                    <a:lnTo>
                      <a:pt x="654" y="346"/>
                    </a:lnTo>
                    <a:lnTo>
                      <a:pt x="654" y="409"/>
                    </a:lnTo>
                    <a:lnTo>
                      <a:pt x="657" y="411"/>
                    </a:lnTo>
                    <a:lnTo>
                      <a:pt x="658" y="411"/>
                    </a:lnTo>
                    <a:lnTo>
                      <a:pt x="661" y="414"/>
                    </a:lnTo>
                    <a:lnTo>
                      <a:pt x="665" y="414"/>
                    </a:lnTo>
                    <a:lnTo>
                      <a:pt x="665" y="415"/>
                    </a:lnTo>
                    <a:lnTo>
                      <a:pt x="666" y="415"/>
                    </a:lnTo>
                    <a:lnTo>
                      <a:pt x="666" y="420"/>
                    </a:lnTo>
                    <a:lnTo>
                      <a:pt x="662" y="425"/>
                    </a:lnTo>
                    <a:lnTo>
                      <a:pt x="662" y="427"/>
                    </a:lnTo>
                    <a:lnTo>
                      <a:pt x="661" y="429"/>
                    </a:lnTo>
                    <a:lnTo>
                      <a:pt x="658" y="433"/>
                    </a:lnTo>
                    <a:lnTo>
                      <a:pt x="654" y="440"/>
                    </a:lnTo>
                    <a:lnTo>
                      <a:pt x="649" y="448"/>
                    </a:lnTo>
                    <a:lnTo>
                      <a:pt x="647" y="451"/>
                    </a:lnTo>
                    <a:lnTo>
                      <a:pt x="644" y="453"/>
                    </a:lnTo>
                    <a:lnTo>
                      <a:pt x="644" y="462"/>
                    </a:lnTo>
                    <a:lnTo>
                      <a:pt x="647" y="466"/>
                    </a:lnTo>
                    <a:lnTo>
                      <a:pt x="647" y="471"/>
                    </a:lnTo>
                    <a:lnTo>
                      <a:pt x="644" y="474"/>
                    </a:lnTo>
                    <a:lnTo>
                      <a:pt x="640" y="475"/>
                    </a:lnTo>
                    <a:lnTo>
                      <a:pt x="635" y="475"/>
                    </a:lnTo>
                    <a:lnTo>
                      <a:pt x="621" y="477"/>
                    </a:lnTo>
                    <a:lnTo>
                      <a:pt x="609" y="479"/>
                    </a:lnTo>
                    <a:lnTo>
                      <a:pt x="601" y="484"/>
                    </a:lnTo>
                    <a:lnTo>
                      <a:pt x="617" y="489"/>
                    </a:lnTo>
                    <a:lnTo>
                      <a:pt x="631" y="493"/>
                    </a:lnTo>
                    <a:lnTo>
                      <a:pt x="644" y="492"/>
                    </a:lnTo>
                    <a:lnTo>
                      <a:pt x="647" y="489"/>
                    </a:lnTo>
                    <a:lnTo>
                      <a:pt x="651" y="488"/>
                    </a:lnTo>
                    <a:lnTo>
                      <a:pt x="657" y="485"/>
                    </a:lnTo>
                    <a:lnTo>
                      <a:pt x="665" y="485"/>
                    </a:lnTo>
                    <a:lnTo>
                      <a:pt x="669" y="481"/>
                    </a:lnTo>
                    <a:lnTo>
                      <a:pt x="672" y="477"/>
                    </a:lnTo>
                    <a:lnTo>
                      <a:pt x="672" y="474"/>
                    </a:lnTo>
                    <a:lnTo>
                      <a:pt x="675" y="467"/>
                    </a:lnTo>
                    <a:lnTo>
                      <a:pt x="675" y="423"/>
                    </a:lnTo>
                    <a:lnTo>
                      <a:pt x="676" y="418"/>
                    </a:lnTo>
                    <a:lnTo>
                      <a:pt x="676" y="415"/>
                    </a:lnTo>
                    <a:lnTo>
                      <a:pt x="679" y="414"/>
                    </a:lnTo>
                    <a:lnTo>
                      <a:pt x="680" y="411"/>
                    </a:lnTo>
                    <a:lnTo>
                      <a:pt x="684" y="409"/>
                    </a:lnTo>
                    <a:lnTo>
                      <a:pt x="695" y="409"/>
                    </a:lnTo>
                    <a:lnTo>
                      <a:pt x="697" y="407"/>
                    </a:lnTo>
                    <a:lnTo>
                      <a:pt x="705" y="397"/>
                    </a:lnTo>
                    <a:lnTo>
                      <a:pt x="709" y="407"/>
                    </a:lnTo>
                    <a:lnTo>
                      <a:pt x="710" y="411"/>
                    </a:lnTo>
                    <a:lnTo>
                      <a:pt x="710" y="441"/>
                    </a:lnTo>
                    <a:lnTo>
                      <a:pt x="709" y="459"/>
                    </a:lnTo>
                    <a:lnTo>
                      <a:pt x="706" y="475"/>
                    </a:lnTo>
                    <a:lnTo>
                      <a:pt x="705" y="485"/>
                    </a:lnTo>
                    <a:lnTo>
                      <a:pt x="702" y="488"/>
                    </a:lnTo>
                    <a:lnTo>
                      <a:pt x="702" y="493"/>
                    </a:lnTo>
                    <a:lnTo>
                      <a:pt x="709" y="493"/>
                    </a:lnTo>
                    <a:lnTo>
                      <a:pt x="710" y="492"/>
                    </a:lnTo>
                    <a:lnTo>
                      <a:pt x="713" y="488"/>
                    </a:lnTo>
                    <a:lnTo>
                      <a:pt x="714" y="484"/>
                    </a:lnTo>
                    <a:lnTo>
                      <a:pt x="714" y="481"/>
                    </a:lnTo>
                    <a:lnTo>
                      <a:pt x="716" y="479"/>
                    </a:lnTo>
                    <a:lnTo>
                      <a:pt x="718" y="475"/>
                    </a:lnTo>
                    <a:lnTo>
                      <a:pt x="720" y="474"/>
                    </a:lnTo>
                    <a:lnTo>
                      <a:pt x="723" y="474"/>
                    </a:lnTo>
                    <a:lnTo>
                      <a:pt x="724" y="475"/>
                    </a:lnTo>
                    <a:lnTo>
                      <a:pt x="735" y="497"/>
                    </a:lnTo>
                    <a:lnTo>
                      <a:pt x="736" y="510"/>
                    </a:lnTo>
                    <a:lnTo>
                      <a:pt x="736" y="515"/>
                    </a:lnTo>
                    <a:lnTo>
                      <a:pt x="739" y="519"/>
                    </a:lnTo>
                    <a:lnTo>
                      <a:pt x="743" y="522"/>
                    </a:lnTo>
                    <a:lnTo>
                      <a:pt x="745" y="523"/>
                    </a:lnTo>
                    <a:lnTo>
                      <a:pt x="749" y="522"/>
                    </a:lnTo>
                    <a:lnTo>
                      <a:pt x="750" y="519"/>
                    </a:lnTo>
                    <a:lnTo>
                      <a:pt x="750" y="494"/>
                    </a:lnTo>
                    <a:lnTo>
                      <a:pt x="746" y="485"/>
                    </a:lnTo>
                    <a:lnTo>
                      <a:pt x="745" y="484"/>
                    </a:lnTo>
                    <a:lnTo>
                      <a:pt x="745" y="479"/>
                    </a:lnTo>
                    <a:lnTo>
                      <a:pt x="746" y="475"/>
                    </a:lnTo>
                    <a:lnTo>
                      <a:pt x="749" y="471"/>
                    </a:lnTo>
                    <a:lnTo>
                      <a:pt x="750" y="470"/>
                    </a:lnTo>
                    <a:lnTo>
                      <a:pt x="757" y="470"/>
                    </a:lnTo>
                    <a:lnTo>
                      <a:pt x="758" y="467"/>
                    </a:lnTo>
                    <a:lnTo>
                      <a:pt x="762" y="467"/>
                    </a:lnTo>
                    <a:lnTo>
                      <a:pt x="766" y="466"/>
                    </a:lnTo>
                    <a:lnTo>
                      <a:pt x="771" y="462"/>
                    </a:lnTo>
                    <a:lnTo>
                      <a:pt x="772" y="457"/>
                    </a:lnTo>
                    <a:lnTo>
                      <a:pt x="768" y="457"/>
                    </a:lnTo>
                    <a:lnTo>
                      <a:pt x="764" y="455"/>
                    </a:lnTo>
                    <a:lnTo>
                      <a:pt x="758" y="453"/>
                    </a:lnTo>
                    <a:lnTo>
                      <a:pt x="757" y="451"/>
                    </a:lnTo>
                    <a:lnTo>
                      <a:pt x="753" y="449"/>
                    </a:lnTo>
                    <a:lnTo>
                      <a:pt x="750" y="448"/>
                    </a:lnTo>
                    <a:lnTo>
                      <a:pt x="745" y="448"/>
                    </a:lnTo>
                    <a:lnTo>
                      <a:pt x="740" y="449"/>
                    </a:lnTo>
                    <a:lnTo>
                      <a:pt x="736" y="449"/>
                    </a:lnTo>
                    <a:lnTo>
                      <a:pt x="731" y="444"/>
                    </a:lnTo>
                    <a:lnTo>
                      <a:pt x="731" y="437"/>
                    </a:lnTo>
                    <a:lnTo>
                      <a:pt x="728" y="427"/>
                    </a:lnTo>
                    <a:lnTo>
                      <a:pt x="724" y="415"/>
                    </a:lnTo>
                    <a:lnTo>
                      <a:pt x="723" y="405"/>
                    </a:lnTo>
                    <a:lnTo>
                      <a:pt x="720" y="404"/>
                    </a:lnTo>
                    <a:lnTo>
                      <a:pt x="720" y="401"/>
                    </a:lnTo>
                    <a:lnTo>
                      <a:pt x="716" y="397"/>
                    </a:lnTo>
                    <a:lnTo>
                      <a:pt x="714" y="393"/>
                    </a:lnTo>
                    <a:lnTo>
                      <a:pt x="713" y="392"/>
                    </a:lnTo>
                    <a:lnTo>
                      <a:pt x="709" y="389"/>
                    </a:lnTo>
                    <a:lnTo>
                      <a:pt x="697" y="389"/>
                    </a:lnTo>
                    <a:lnTo>
                      <a:pt x="683" y="400"/>
                    </a:lnTo>
                    <a:lnTo>
                      <a:pt x="666" y="397"/>
                    </a:lnTo>
                    <a:lnTo>
                      <a:pt x="666" y="392"/>
                    </a:lnTo>
                    <a:lnTo>
                      <a:pt x="669" y="377"/>
                    </a:lnTo>
                    <a:lnTo>
                      <a:pt x="669" y="363"/>
                    </a:lnTo>
                    <a:lnTo>
                      <a:pt x="672" y="353"/>
                    </a:lnTo>
                    <a:lnTo>
                      <a:pt x="676" y="349"/>
                    </a:lnTo>
                    <a:lnTo>
                      <a:pt x="679" y="344"/>
                    </a:lnTo>
                    <a:lnTo>
                      <a:pt x="679" y="337"/>
                    </a:lnTo>
                    <a:lnTo>
                      <a:pt x="680" y="331"/>
                    </a:lnTo>
                    <a:lnTo>
                      <a:pt x="679" y="330"/>
                    </a:lnTo>
                    <a:lnTo>
                      <a:pt x="679" y="326"/>
                    </a:lnTo>
                    <a:lnTo>
                      <a:pt x="676" y="323"/>
                    </a:lnTo>
                    <a:lnTo>
                      <a:pt x="672" y="322"/>
                    </a:lnTo>
                    <a:lnTo>
                      <a:pt x="670" y="319"/>
                    </a:lnTo>
                    <a:lnTo>
                      <a:pt x="669" y="318"/>
                    </a:lnTo>
                    <a:lnTo>
                      <a:pt x="669" y="314"/>
                    </a:lnTo>
                    <a:lnTo>
                      <a:pt x="666" y="307"/>
                    </a:lnTo>
                    <a:lnTo>
                      <a:pt x="669" y="303"/>
                    </a:lnTo>
                    <a:lnTo>
                      <a:pt x="670" y="297"/>
                    </a:lnTo>
                    <a:lnTo>
                      <a:pt x="675" y="292"/>
                    </a:lnTo>
                    <a:lnTo>
                      <a:pt x="680" y="289"/>
                    </a:lnTo>
                    <a:lnTo>
                      <a:pt x="684" y="287"/>
                    </a:lnTo>
                    <a:lnTo>
                      <a:pt x="688" y="283"/>
                    </a:lnTo>
                    <a:lnTo>
                      <a:pt x="688" y="274"/>
                    </a:lnTo>
                    <a:lnTo>
                      <a:pt x="687" y="270"/>
                    </a:lnTo>
                    <a:lnTo>
                      <a:pt x="684" y="266"/>
                    </a:lnTo>
                    <a:lnTo>
                      <a:pt x="684" y="261"/>
                    </a:lnTo>
                    <a:lnTo>
                      <a:pt x="683" y="257"/>
                    </a:lnTo>
                    <a:lnTo>
                      <a:pt x="683" y="248"/>
                    </a:lnTo>
                    <a:lnTo>
                      <a:pt x="687" y="245"/>
                    </a:lnTo>
                    <a:lnTo>
                      <a:pt x="688" y="244"/>
                    </a:lnTo>
                    <a:lnTo>
                      <a:pt x="692" y="244"/>
                    </a:lnTo>
                    <a:lnTo>
                      <a:pt x="695" y="241"/>
                    </a:lnTo>
                    <a:lnTo>
                      <a:pt x="699" y="241"/>
                    </a:lnTo>
                    <a:lnTo>
                      <a:pt x="702" y="244"/>
                    </a:lnTo>
                    <a:lnTo>
                      <a:pt x="705" y="244"/>
                    </a:lnTo>
                    <a:lnTo>
                      <a:pt x="706" y="245"/>
                    </a:lnTo>
                    <a:lnTo>
                      <a:pt x="709" y="249"/>
                    </a:lnTo>
                    <a:lnTo>
                      <a:pt x="709" y="270"/>
                    </a:lnTo>
                    <a:lnTo>
                      <a:pt x="710" y="278"/>
                    </a:lnTo>
                    <a:lnTo>
                      <a:pt x="714" y="282"/>
                    </a:lnTo>
                    <a:lnTo>
                      <a:pt x="716" y="282"/>
                    </a:lnTo>
                    <a:lnTo>
                      <a:pt x="716" y="279"/>
                    </a:lnTo>
                    <a:lnTo>
                      <a:pt x="718" y="278"/>
                    </a:lnTo>
                    <a:lnTo>
                      <a:pt x="720" y="275"/>
                    </a:lnTo>
                    <a:lnTo>
                      <a:pt x="723" y="274"/>
                    </a:lnTo>
                    <a:lnTo>
                      <a:pt x="724" y="275"/>
                    </a:lnTo>
                    <a:lnTo>
                      <a:pt x="727" y="275"/>
                    </a:lnTo>
                    <a:lnTo>
                      <a:pt x="731" y="279"/>
                    </a:lnTo>
                    <a:lnTo>
                      <a:pt x="736" y="283"/>
                    </a:lnTo>
                    <a:lnTo>
                      <a:pt x="743" y="285"/>
                    </a:lnTo>
                    <a:lnTo>
                      <a:pt x="749" y="287"/>
                    </a:lnTo>
                    <a:lnTo>
                      <a:pt x="753" y="289"/>
                    </a:lnTo>
                    <a:lnTo>
                      <a:pt x="761" y="289"/>
                    </a:lnTo>
                    <a:lnTo>
                      <a:pt x="762" y="292"/>
                    </a:lnTo>
                    <a:lnTo>
                      <a:pt x="766" y="296"/>
                    </a:lnTo>
                    <a:lnTo>
                      <a:pt x="772" y="297"/>
                    </a:lnTo>
                    <a:lnTo>
                      <a:pt x="787" y="297"/>
                    </a:lnTo>
                    <a:lnTo>
                      <a:pt x="787" y="300"/>
                    </a:lnTo>
                    <a:lnTo>
                      <a:pt x="788" y="303"/>
                    </a:lnTo>
                    <a:lnTo>
                      <a:pt x="788" y="307"/>
                    </a:lnTo>
                    <a:lnTo>
                      <a:pt x="787" y="315"/>
                    </a:lnTo>
                    <a:lnTo>
                      <a:pt x="783" y="322"/>
                    </a:lnTo>
                    <a:lnTo>
                      <a:pt x="780" y="326"/>
                    </a:lnTo>
                    <a:lnTo>
                      <a:pt x="776" y="331"/>
                    </a:lnTo>
                    <a:lnTo>
                      <a:pt x="775" y="333"/>
                    </a:lnTo>
                    <a:lnTo>
                      <a:pt x="775" y="337"/>
                    </a:lnTo>
                    <a:lnTo>
                      <a:pt x="776" y="337"/>
                    </a:lnTo>
                    <a:lnTo>
                      <a:pt x="780" y="340"/>
                    </a:lnTo>
                    <a:lnTo>
                      <a:pt x="783" y="344"/>
                    </a:lnTo>
                    <a:lnTo>
                      <a:pt x="783" y="346"/>
                    </a:lnTo>
                    <a:lnTo>
                      <a:pt x="780" y="351"/>
                    </a:lnTo>
                    <a:lnTo>
                      <a:pt x="780" y="359"/>
                    </a:lnTo>
                    <a:lnTo>
                      <a:pt x="783" y="366"/>
                    </a:lnTo>
                    <a:lnTo>
                      <a:pt x="794" y="377"/>
                    </a:lnTo>
                    <a:lnTo>
                      <a:pt x="798" y="379"/>
                    </a:lnTo>
                    <a:lnTo>
                      <a:pt x="810" y="381"/>
                    </a:lnTo>
                    <a:lnTo>
                      <a:pt x="810" y="375"/>
                    </a:lnTo>
                    <a:lnTo>
                      <a:pt x="808" y="375"/>
                    </a:lnTo>
                    <a:lnTo>
                      <a:pt x="806" y="374"/>
                    </a:lnTo>
                    <a:lnTo>
                      <a:pt x="805" y="371"/>
                    </a:lnTo>
                    <a:lnTo>
                      <a:pt x="801" y="367"/>
                    </a:lnTo>
                    <a:lnTo>
                      <a:pt x="798" y="363"/>
                    </a:lnTo>
                    <a:lnTo>
                      <a:pt x="798" y="351"/>
                    </a:lnTo>
                    <a:lnTo>
                      <a:pt x="802" y="344"/>
                    </a:lnTo>
                    <a:lnTo>
                      <a:pt x="802" y="297"/>
                    </a:lnTo>
                    <a:lnTo>
                      <a:pt x="798" y="293"/>
                    </a:lnTo>
                    <a:lnTo>
                      <a:pt x="794" y="292"/>
                    </a:lnTo>
                    <a:lnTo>
                      <a:pt x="791" y="287"/>
                    </a:lnTo>
                    <a:lnTo>
                      <a:pt x="787" y="283"/>
                    </a:lnTo>
                    <a:lnTo>
                      <a:pt x="784" y="282"/>
                    </a:lnTo>
                    <a:lnTo>
                      <a:pt x="784" y="278"/>
                    </a:lnTo>
                    <a:lnTo>
                      <a:pt x="775" y="278"/>
                    </a:lnTo>
                    <a:lnTo>
                      <a:pt x="771" y="275"/>
                    </a:lnTo>
                    <a:lnTo>
                      <a:pt x="766" y="275"/>
                    </a:lnTo>
                    <a:lnTo>
                      <a:pt x="764" y="271"/>
                    </a:lnTo>
                    <a:lnTo>
                      <a:pt x="764" y="256"/>
                    </a:lnTo>
                    <a:lnTo>
                      <a:pt x="762" y="244"/>
                    </a:lnTo>
                    <a:lnTo>
                      <a:pt x="771" y="219"/>
                    </a:lnTo>
                    <a:lnTo>
                      <a:pt x="780" y="213"/>
                    </a:lnTo>
                    <a:lnTo>
                      <a:pt x="802" y="208"/>
                    </a:lnTo>
                    <a:lnTo>
                      <a:pt x="816" y="201"/>
                    </a:lnTo>
                    <a:lnTo>
                      <a:pt x="820" y="196"/>
                    </a:lnTo>
                    <a:lnTo>
                      <a:pt x="820" y="192"/>
                    </a:lnTo>
                    <a:lnTo>
                      <a:pt x="819" y="189"/>
                    </a:lnTo>
                    <a:lnTo>
                      <a:pt x="816" y="187"/>
                    </a:lnTo>
                    <a:lnTo>
                      <a:pt x="816" y="183"/>
                    </a:lnTo>
                    <a:lnTo>
                      <a:pt x="820" y="182"/>
                    </a:lnTo>
                    <a:lnTo>
                      <a:pt x="824" y="179"/>
                    </a:lnTo>
                    <a:lnTo>
                      <a:pt x="828" y="175"/>
                    </a:lnTo>
                    <a:lnTo>
                      <a:pt x="835" y="171"/>
                    </a:lnTo>
                    <a:lnTo>
                      <a:pt x="840" y="167"/>
                    </a:lnTo>
                    <a:lnTo>
                      <a:pt x="842" y="161"/>
                    </a:lnTo>
                    <a:lnTo>
                      <a:pt x="845" y="157"/>
                    </a:lnTo>
                    <a:lnTo>
                      <a:pt x="849" y="145"/>
                    </a:lnTo>
                    <a:lnTo>
                      <a:pt x="854" y="131"/>
                    </a:lnTo>
                    <a:lnTo>
                      <a:pt x="862" y="122"/>
                    </a:lnTo>
                    <a:lnTo>
                      <a:pt x="871" y="115"/>
                    </a:lnTo>
                    <a:lnTo>
                      <a:pt x="882" y="113"/>
                    </a:lnTo>
                    <a:lnTo>
                      <a:pt x="890" y="109"/>
                    </a:lnTo>
                    <a:lnTo>
                      <a:pt x="897" y="104"/>
                    </a:lnTo>
                    <a:lnTo>
                      <a:pt x="904" y="97"/>
                    </a:lnTo>
                    <a:lnTo>
                      <a:pt x="912" y="91"/>
                    </a:lnTo>
                    <a:lnTo>
                      <a:pt x="917" y="87"/>
                    </a:lnTo>
                    <a:lnTo>
                      <a:pt x="921" y="86"/>
                    </a:lnTo>
                    <a:lnTo>
                      <a:pt x="925" y="83"/>
                    </a:lnTo>
                    <a:lnTo>
                      <a:pt x="928" y="83"/>
                    </a:lnTo>
                    <a:lnTo>
                      <a:pt x="928" y="87"/>
                    </a:lnTo>
                    <a:lnTo>
                      <a:pt x="930" y="90"/>
                    </a:lnTo>
                    <a:lnTo>
                      <a:pt x="934" y="91"/>
                    </a:lnTo>
                    <a:lnTo>
                      <a:pt x="950" y="91"/>
                    </a:lnTo>
                    <a:lnTo>
                      <a:pt x="964" y="90"/>
                    </a:lnTo>
                    <a:lnTo>
                      <a:pt x="978" y="91"/>
                    </a:lnTo>
                    <a:lnTo>
                      <a:pt x="990" y="100"/>
                    </a:lnTo>
                    <a:lnTo>
                      <a:pt x="1000" y="119"/>
                    </a:lnTo>
                    <a:lnTo>
                      <a:pt x="1004" y="126"/>
                    </a:lnTo>
                    <a:lnTo>
                      <a:pt x="1008" y="127"/>
                    </a:lnTo>
                    <a:lnTo>
                      <a:pt x="1012" y="130"/>
                    </a:lnTo>
                    <a:lnTo>
                      <a:pt x="1016" y="126"/>
                    </a:lnTo>
                    <a:lnTo>
                      <a:pt x="1017" y="122"/>
                    </a:lnTo>
                    <a:lnTo>
                      <a:pt x="1017" y="97"/>
                    </a:lnTo>
                    <a:lnTo>
                      <a:pt x="993" y="78"/>
                    </a:lnTo>
                    <a:lnTo>
                      <a:pt x="990" y="78"/>
                    </a:lnTo>
                    <a:lnTo>
                      <a:pt x="990" y="75"/>
                    </a:lnTo>
                    <a:lnTo>
                      <a:pt x="984" y="69"/>
                    </a:lnTo>
                    <a:lnTo>
                      <a:pt x="984" y="67"/>
                    </a:lnTo>
                    <a:lnTo>
                      <a:pt x="989" y="67"/>
                    </a:lnTo>
                    <a:lnTo>
                      <a:pt x="1006" y="75"/>
                    </a:lnTo>
                    <a:lnTo>
                      <a:pt x="1013" y="61"/>
                    </a:lnTo>
                    <a:lnTo>
                      <a:pt x="1009" y="53"/>
                    </a:lnTo>
                    <a:lnTo>
                      <a:pt x="1013" y="49"/>
                    </a:lnTo>
                    <a:lnTo>
                      <a:pt x="1020" y="41"/>
                    </a:lnTo>
                    <a:lnTo>
                      <a:pt x="1037" y="22"/>
                    </a:lnTo>
                    <a:lnTo>
                      <a:pt x="1039" y="16"/>
                    </a:lnTo>
                    <a:lnTo>
                      <a:pt x="1046" y="9"/>
                    </a:lnTo>
                    <a:lnTo>
                      <a:pt x="1054" y="4"/>
                    </a:lnTo>
                    <a:lnTo>
                      <a:pt x="106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6" name="Freeform 15"/>
              <p:cNvSpPr>
                <a:spLocks/>
              </p:cNvSpPr>
              <p:nvPr/>
            </p:nvSpPr>
            <p:spPr bwMode="gray">
              <a:xfrm>
                <a:off x="3333798" y="3571846"/>
                <a:ext cx="134938" cy="184150"/>
              </a:xfrm>
              <a:custGeom>
                <a:avLst/>
                <a:gdLst/>
                <a:ahLst/>
                <a:cxnLst>
                  <a:cxn ang="0">
                    <a:pos x="28" y="0"/>
                  </a:cxn>
                  <a:cxn ang="0">
                    <a:pos x="33" y="0"/>
                  </a:cxn>
                  <a:cxn ang="0">
                    <a:pos x="36" y="2"/>
                  </a:cxn>
                  <a:cxn ang="0">
                    <a:pos x="36" y="4"/>
                  </a:cxn>
                  <a:cxn ang="0">
                    <a:pos x="37" y="4"/>
                  </a:cxn>
                  <a:cxn ang="0">
                    <a:pos x="40" y="16"/>
                  </a:cxn>
                  <a:cxn ang="0">
                    <a:pos x="50" y="20"/>
                  </a:cxn>
                  <a:cxn ang="0">
                    <a:pos x="51" y="24"/>
                  </a:cxn>
                  <a:cxn ang="0">
                    <a:pos x="54" y="26"/>
                  </a:cxn>
                  <a:cxn ang="0">
                    <a:pos x="54" y="30"/>
                  </a:cxn>
                  <a:cxn ang="0">
                    <a:pos x="51" y="34"/>
                  </a:cxn>
                  <a:cxn ang="0">
                    <a:pos x="51" y="35"/>
                  </a:cxn>
                  <a:cxn ang="0">
                    <a:pos x="50" y="38"/>
                  </a:cxn>
                  <a:cxn ang="0">
                    <a:pos x="48" y="39"/>
                  </a:cxn>
                  <a:cxn ang="0">
                    <a:pos x="46" y="43"/>
                  </a:cxn>
                  <a:cxn ang="0">
                    <a:pos x="48" y="48"/>
                  </a:cxn>
                  <a:cxn ang="0">
                    <a:pos x="51" y="50"/>
                  </a:cxn>
                  <a:cxn ang="0">
                    <a:pos x="54" y="54"/>
                  </a:cxn>
                  <a:cxn ang="0">
                    <a:pos x="58" y="56"/>
                  </a:cxn>
                  <a:cxn ang="0">
                    <a:pos x="80" y="78"/>
                  </a:cxn>
                  <a:cxn ang="0">
                    <a:pos x="84" y="87"/>
                  </a:cxn>
                  <a:cxn ang="0">
                    <a:pos x="85" y="100"/>
                  </a:cxn>
                  <a:cxn ang="0">
                    <a:pos x="85" y="113"/>
                  </a:cxn>
                  <a:cxn ang="0">
                    <a:pos x="69" y="113"/>
                  </a:cxn>
                  <a:cxn ang="0">
                    <a:pos x="68" y="116"/>
                  </a:cxn>
                  <a:cxn ang="0">
                    <a:pos x="59" y="109"/>
                  </a:cxn>
                  <a:cxn ang="0">
                    <a:pos x="62" y="108"/>
                  </a:cxn>
                  <a:cxn ang="0">
                    <a:pos x="62" y="94"/>
                  </a:cxn>
                  <a:cxn ang="0">
                    <a:pos x="59" y="87"/>
                  </a:cxn>
                  <a:cxn ang="0">
                    <a:pos x="59" y="83"/>
                  </a:cxn>
                  <a:cxn ang="0">
                    <a:pos x="58" y="78"/>
                  </a:cxn>
                  <a:cxn ang="0">
                    <a:pos x="54" y="72"/>
                  </a:cxn>
                  <a:cxn ang="0">
                    <a:pos x="50" y="65"/>
                  </a:cxn>
                  <a:cxn ang="0">
                    <a:pos x="42" y="57"/>
                  </a:cxn>
                  <a:cxn ang="0">
                    <a:pos x="40" y="57"/>
                  </a:cxn>
                  <a:cxn ang="0">
                    <a:pos x="37" y="56"/>
                  </a:cxn>
                  <a:cxn ang="0">
                    <a:pos x="32" y="56"/>
                  </a:cxn>
                  <a:cxn ang="0">
                    <a:pos x="29" y="57"/>
                  </a:cxn>
                  <a:cxn ang="0">
                    <a:pos x="25" y="60"/>
                  </a:cxn>
                  <a:cxn ang="0">
                    <a:pos x="24" y="61"/>
                  </a:cxn>
                  <a:cxn ang="0">
                    <a:pos x="18" y="61"/>
                  </a:cxn>
                  <a:cxn ang="0">
                    <a:pos x="18" y="60"/>
                  </a:cxn>
                  <a:cxn ang="0">
                    <a:pos x="20" y="57"/>
                  </a:cxn>
                  <a:cxn ang="0">
                    <a:pos x="20" y="54"/>
                  </a:cxn>
                  <a:cxn ang="0">
                    <a:pos x="22" y="48"/>
                  </a:cxn>
                  <a:cxn ang="0">
                    <a:pos x="22" y="39"/>
                  </a:cxn>
                  <a:cxn ang="0">
                    <a:pos x="20" y="35"/>
                  </a:cxn>
                  <a:cxn ang="0">
                    <a:pos x="10" y="35"/>
                  </a:cxn>
                  <a:cxn ang="0">
                    <a:pos x="10" y="31"/>
                  </a:cxn>
                  <a:cxn ang="0">
                    <a:pos x="9" y="30"/>
                  </a:cxn>
                  <a:cxn ang="0">
                    <a:pos x="9" y="28"/>
                  </a:cxn>
                  <a:cxn ang="0">
                    <a:pos x="5" y="26"/>
                  </a:cxn>
                  <a:cxn ang="0">
                    <a:pos x="0" y="26"/>
                  </a:cxn>
                  <a:cxn ang="0">
                    <a:pos x="11" y="21"/>
                  </a:cxn>
                  <a:cxn ang="0">
                    <a:pos x="14" y="21"/>
                  </a:cxn>
                  <a:cxn ang="0">
                    <a:pos x="18" y="20"/>
                  </a:cxn>
                  <a:cxn ang="0">
                    <a:pos x="24" y="20"/>
                  </a:cxn>
                  <a:cxn ang="0">
                    <a:pos x="24" y="2"/>
                  </a:cxn>
                  <a:cxn ang="0">
                    <a:pos x="28" y="0"/>
                  </a:cxn>
                </a:cxnLst>
                <a:rect l="0" t="0" r="r" b="b"/>
                <a:pathLst>
                  <a:path w="85" h="116">
                    <a:moveTo>
                      <a:pt x="28" y="0"/>
                    </a:moveTo>
                    <a:lnTo>
                      <a:pt x="33" y="0"/>
                    </a:lnTo>
                    <a:lnTo>
                      <a:pt x="36" y="2"/>
                    </a:lnTo>
                    <a:lnTo>
                      <a:pt x="36" y="4"/>
                    </a:lnTo>
                    <a:lnTo>
                      <a:pt x="37" y="4"/>
                    </a:lnTo>
                    <a:lnTo>
                      <a:pt x="40" y="16"/>
                    </a:lnTo>
                    <a:lnTo>
                      <a:pt x="50" y="20"/>
                    </a:lnTo>
                    <a:lnTo>
                      <a:pt x="51" y="24"/>
                    </a:lnTo>
                    <a:lnTo>
                      <a:pt x="54" y="26"/>
                    </a:lnTo>
                    <a:lnTo>
                      <a:pt x="54" y="30"/>
                    </a:lnTo>
                    <a:lnTo>
                      <a:pt x="51" y="34"/>
                    </a:lnTo>
                    <a:lnTo>
                      <a:pt x="51" y="35"/>
                    </a:lnTo>
                    <a:lnTo>
                      <a:pt x="50" y="38"/>
                    </a:lnTo>
                    <a:lnTo>
                      <a:pt x="48" y="39"/>
                    </a:lnTo>
                    <a:lnTo>
                      <a:pt x="46" y="43"/>
                    </a:lnTo>
                    <a:lnTo>
                      <a:pt x="48" y="48"/>
                    </a:lnTo>
                    <a:lnTo>
                      <a:pt x="51" y="50"/>
                    </a:lnTo>
                    <a:lnTo>
                      <a:pt x="54" y="54"/>
                    </a:lnTo>
                    <a:lnTo>
                      <a:pt x="58" y="56"/>
                    </a:lnTo>
                    <a:lnTo>
                      <a:pt x="80" y="78"/>
                    </a:lnTo>
                    <a:lnTo>
                      <a:pt x="84" y="87"/>
                    </a:lnTo>
                    <a:lnTo>
                      <a:pt x="85" y="100"/>
                    </a:lnTo>
                    <a:lnTo>
                      <a:pt x="85" y="113"/>
                    </a:lnTo>
                    <a:lnTo>
                      <a:pt x="69" y="113"/>
                    </a:lnTo>
                    <a:lnTo>
                      <a:pt x="68" y="116"/>
                    </a:lnTo>
                    <a:lnTo>
                      <a:pt x="59" y="109"/>
                    </a:lnTo>
                    <a:lnTo>
                      <a:pt x="62" y="108"/>
                    </a:lnTo>
                    <a:lnTo>
                      <a:pt x="62" y="94"/>
                    </a:lnTo>
                    <a:lnTo>
                      <a:pt x="59" y="87"/>
                    </a:lnTo>
                    <a:lnTo>
                      <a:pt x="59" y="83"/>
                    </a:lnTo>
                    <a:lnTo>
                      <a:pt x="58" y="78"/>
                    </a:lnTo>
                    <a:lnTo>
                      <a:pt x="54" y="72"/>
                    </a:lnTo>
                    <a:lnTo>
                      <a:pt x="50" y="65"/>
                    </a:lnTo>
                    <a:lnTo>
                      <a:pt x="42" y="57"/>
                    </a:lnTo>
                    <a:lnTo>
                      <a:pt x="40" y="57"/>
                    </a:lnTo>
                    <a:lnTo>
                      <a:pt x="37" y="56"/>
                    </a:lnTo>
                    <a:lnTo>
                      <a:pt x="32" y="56"/>
                    </a:lnTo>
                    <a:lnTo>
                      <a:pt x="29" y="57"/>
                    </a:lnTo>
                    <a:lnTo>
                      <a:pt x="25" y="60"/>
                    </a:lnTo>
                    <a:lnTo>
                      <a:pt x="24" y="61"/>
                    </a:lnTo>
                    <a:lnTo>
                      <a:pt x="18" y="61"/>
                    </a:lnTo>
                    <a:lnTo>
                      <a:pt x="18" y="60"/>
                    </a:lnTo>
                    <a:lnTo>
                      <a:pt x="20" y="57"/>
                    </a:lnTo>
                    <a:lnTo>
                      <a:pt x="20" y="54"/>
                    </a:lnTo>
                    <a:lnTo>
                      <a:pt x="22" y="48"/>
                    </a:lnTo>
                    <a:lnTo>
                      <a:pt x="22" y="39"/>
                    </a:lnTo>
                    <a:lnTo>
                      <a:pt x="20" y="35"/>
                    </a:lnTo>
                    <a:lnTo>
                      <a:pt x="10" y="35"/>
                    </a:lnTo>
                    <a:lnTo>
                      <a:pt x="10" y="31"/>
                    </a:lnTo>
                    <a:lnTo>
                      <a:pt x="9" y="30"/>
                    </a:lnTo>
                    <a:lnTo>
                      <a:pt x="9" y="28"/>
                    </a:lnTo>
                    <a:lnTo>
                      <a:pt x="5" y="26"/>
                    </a:lnTo>
                    <a:lnTo>
                      <a:pt x="0" y="26"/>
                    </a:lnTo>
                    <a:lnTo>
                      <a:pt x="11" y="21"/>
                    </a:lnTo>
                    <a:lnTo>
                      <a:pt x="14" y="21"/>
                    </a:lnTo>
                    <a:lnTo>
                      <a:pt x="18" y="20"/>
                    </a:lnTo>
                    <a:lnTo>
                      <a:pt x="24" y="20"/>
                    </a:lnTo>
                    <a:lnTo>
                      <a:pt x="24" y="2"/>
                    </a:lnTo>
                    <a:lnTo>
                      <a:pt x="2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7" name="Freeform 16"/>
              <p:cNvSpPr>
                <a:spLocks/>
              </p:cNvSpPr>
              <p:nvPr/>
            </p:nvSpPr>
            <p:spPr bwMode="gray">
              <a:xfrm>
                <a:off x="2563861" y="3267045"/>
                <a:ext cx="317500" cy="276225"/>
              </a:xfrm>
              <a:custGeom>
                <a:avLst/>
                <a:gdLst/>
                <a:ahLst/>
                <a:cxnLst>
                  <a:cxn ang="0">
                    <a:pos x="171" y="0"/>
                  </a:cxn>
                  <a:cxn ang="0">
                    <a:pos x="156" y="22"/>
                  </a:cxn>
                  <a:cxn ang="0">
                    <a:pos x="159" y="28"/>
                  </a:cxn>
                  <a:cxn ang="0">
                    <a:pos x="171" y="26"/>
                  </a:cxn>
                  <a:cxn ang="0">
                    <a:pos x="177" y="30"/>
                  </a:cxn>
                  <a:cxn ang="0">
                    <a:pos x="181" y="31"/>
                  </a:cxn>
                  <a:cxn ang="0">
                    <a:pos x="184" y="35"/>
                  </a:cxn>
                  <a:cxn ang="0">
                    <a:pos x="189" y="38"/>
                  </a:cxn>
                  <a:cxn ang="0">
                    <a:pos x="196" y="39"/>
                  </a:cxn>
                  <a:cxn ang="0">
                    <a:pos x="200" y="43"/>
                  </a:cxn>
                  <a:cxn ang="0">
                    <a:pos x="196" y="46"/>
                  </a:cxn>
                  <a:cxn ang="0">
                    <a:pos x="184" y="43"/>
                  </a:cxn>
                  <a:cxn ang="0">
                    <a:pos x="176" y="46"/>
                  </a:cxn>
                  <a:cxn ang="0">
                    <a:pos x="171" y="52"/>
                  </a:cxn>
                  <a:cxn ang="0">
                    <a:pos x="170" y="59"/>
                  </a:cxn>
                  <a:cxn ang="0">
                    <a:pos x="171" y="61"/>
                  </a:cxn>
                  <a:cxn ang="0">
                    <a:pos x="163" y="65"/>
                  </a:cxn>
                  <a:cxn ang="0">
                    <a:pos x="159" y="72"/>
                  </a:cxn>
                  <a:cxn ang="0">
                    <a:pos x="152" y="82"/>
                  </a:cxn>
                  <a:cxn ang="0">
                    <a:pos x="119" y="102"/>
                  </a:cxn>
                  <a:cxn ang="0">
                    <a:pos x="114" y="122"/>
                  </a:cxn>
                  <a:cxn ang="0">
                    <a:pos x="122" y="134"/>
                  </a:cxn>
                  <a:cxn ang="0">
                    <a:pos x="96" y="153"/>
                  </a:cxn>
                  <a:cxn ang="0">
                    <a:pos x="92" y="156"/>
                  </a:cxn>
                  <a:cxn ang="0">
                    <a:pos x="66" y="165"/>
                  </a:cxn>
                  <a:cxn ang="0">
                    <a:pos x="60" y="160"/>
                  </a:cxn>
                  <a:cxn ang="0">
                    <a:pos x="52" y="157"/>
                  </a:cxn>
                  <a:cxn ang="0">
                    <a:pos x="30" y="156"/>
                  </a:cxn>
                  <a:cxn ang="0">
                    <a:pos x="22" y="157"/>
                  </a:cxn>
                  <a:cxn ang="0">
                    <a:pos x="14" y="160"/>
                  </a:cxn>
                  <a:cxn ang="0">
                    <a:pos x="8" y="161"/>
                  </a:cxn>
                  <a:cxn ang="0">
                    <a:pos x="4" y="153"/>
                  </a:cxn>
                  <a:cxn ang="0">
                    <a:pos x="6" y="138"/>
                  </a:cxn>
                  <a:cxn ang="0">
                    <a:pos x="12" y="133"/>
                  </a:cxn>
                  <a:cxn ang="0">
                    <a:pos x="14" y="120"/>
                  </a:cxn>
                  <a:cxn ang="0">
                    <a:pos x="0" y="96"/>
                  </a:cxn>
                  <a:cxn ang="0">
                    <a:pos x="19" y="98"/>
                  </a:cxn>
                  <a:cxn ang="0">
                    <a:pos x="40" y="94"/>
                  </a:cxn>
                  <a:cxn ang="0">
                    <a:pos x="44" y="91"/>
                  </a:cxn>
                  <a:cxn ang="0">
                    <a:pos x="52" y="86"/>
                  </a:cxn>
                  <a:cxn ang="0">
                    <a:pos x="62" y="74"/>
                  </a:cxn>
                  <a:cxn ang="0">
                    <a:pos x="71" y="68"/>
                  </a:cxn>
                  <a:cxn ang="0">
                    <a:pos x="92" y="65"/>
                  </a:cxn>
                  <a:cxn ang="0">
                    <a:pos x="110" y="35"/>
                  </a:cxn>
                  <a:cxn ang="0">
                    <a:pos x="115" y="30"/>
                  </a:cxn>
                  <a:cxn ang="0">
                    <a:pos x="119" y="28"/>
                  </a:cxn>
                  <a:cxn ang="0">
                    <a:pos x="126" y="17"/>
                  </a:cxn>
                  <a:cxn ang="0">
                    <a:pos x="141" y="11"/>
                  </a:cxn>
                  <a:cxn ang="0">
                    <a:pos x="154" y="2"/>
                  </a:cxn>
                </a:cxnLst>
                <a:rect l="0" t="0" r="r" b="b"/>
                <a:pathLst>
                  <a:path w="200" h="174">
                    <a:moveTo>
                      <a:pt x="154" y="0"/>
                    </a:moveTo>
                    <a:lnTo>
                      <a:pt x="171" y="0"/>
                    </a:lnTo>
                    <a:lnTo>
                      <a:pt x="156" y="15"/>
                    </a:lnTo>
                    <a:lnTo>
                      <a:pt x="156" y="22"/>
                    </a:lnTo>
                    <a:lnTo>
                      <a:pt x="158" y="26"/>
                    </a:lnTo>
                    <a:lnTo>
                      <a:pt x="159" y="28"/>
                    </a:lnTo>
                    <a:lnTo>
                      <a:pt x="166" y="26"/>
                    </a:lnTo>
                    <a:lnTo>
                      <a:pt x="171" y="26"/>
                    </a:lnTo>
                    <a:lnTo>
                      <a:pt x="176" y="28"/>
                    </a:lnTo>
                    <a:lnTo>
                      <a:pt x="177" y="30"/>
                    </a:lnTo>
                    <a:lnTo>
                      <a:pt x="180" y="31"/>
                    </a:lnTo>
                    <a:lnTo>
                      <a:pt x="181" y="31"/>
                    </a:lnTo>
                    <a:lnTo>
                      <a:pt x="181" y="34"/>
                    </a:lnTo>
                    <a:lnTo>
                      <a:pt x="184" y="35"/>
                    </a:lnTo>
                    <a:lnTo>
                      <a:pt x="185" y="35"/>
                    </a:lnTo>
                    <a:lnTo>
                      <a:pt x="189" y="38"/>
                    </a:lnTo>
                    <a:lnTo>
                      <a:pt x="192" y="38"/>
                    </a:lnTo>
                    <a:lnTo>
                      <a:pt x="196" y="39"/>
                    </a:lnTo>
                    <a:lnTo>
                      <a:pt x="198" y="42"/>
                    </a:lnTo>
                    <a:lnTo>
                      <a:pt x="200" y="43"/>
                    </a:lnTo>
                    <a:lnTo>
                      <a:pt x="200" y="46"/>
                    </a:lnTo>
                    <a:lnTo>
                      <a:pt x="196" y="46"/>
                    </a:lnTo>
                    <a:lnTo>
                      <a:pt x="192" y="43"/>
                    </a:lnTo>
                    <a:lnTo>
                      <a:pt x="184" y="43"/>
                    </a:lnTo>
                    <a:lnTo>
                      <a:pt x="180" y="46"/>
                    </a:lnTo>
                    <a:lnTo>
                      <a:pt x="176" y="46"/>
                    </a:lnTo>
                    <a:lnTo>
                      <a:pt x="174" y="50"/>
                    </a:lnTo>
                    <a:lnTo>
                      <a:pt x="171" y="52"/>
                    </a:lnTo>
                    <a:lnTo>
                      <a:pt x="170" y="56"/>
                    </a:lnTo>
                    <a:lnTo>
                      <a:pt x="170" y="59"/>
                    </a:lnTo>
                    <a:lnTo>
                      <a:pt x="171" y="60"/>
                    </a:lnTo>
                    <a:lnTo>
                      <a:pt x="171" y="61"/>
                    </a:lnTo>
                    <a:lnTo>
                      <a:pt x="163" y="61"/>
                    </a:lnTo>
                    <a:lnTo>
                      <a:pt x="163" y="65"/>
                    </a:lnTo>
                    <a:lnTo>
                      <a:pt x="162" y="69"/>
                    </a:lnTo>
                    <a:lnTo>
                      <a:pt x="159" y="72"/>
                    </a:lnTo>
                    <a:lnTo>
                      <a:pt x="154" y="80"/>
                    </a:lnTo>
                    <a:lnTo>
                      <a:pt x="152" y="82"/>
                    </a:lnTo>
                    <a:lnTo>
                      <a:pt x="132" y="91"/>
                    </a:lnTo>
                    <a:lnTo>
                      <a:pt x="119" y="102"/>
                    </a:lnTo>
                    <a:lnTo>
                      <a:pt x="115" y="111"/>
                    </a:lnTo>
                    <a:lnTo>
                      <a:pt x="114" y="122"/>
                    </a:lnTo>
                    <a:lnTo>
                      <a:pt x="114" y="130"/>
                    </a:lnTo>
                    <a:lnTo>
                      <a:pt x="122" y="134"/>
                    </a:lnTo>
                    <a:lnTo>
                      <a:pt x="119" y="153"/>
                    </a:lnTo>
                    <a:lnTo>
                      <a:pt x="96" y="153"/>
                    </a:lnTo>
                    <a:lnTo>
                      <a:pt x="93" y="156"/>
                    </a:lnTo>
                    <a:lnTo>
                      <a:pt x="92" y="156"/>
                    </a:lnTo>
                    <a:lnTo>
                      <a:pt x="76" y="174"/>
                    </a:lnTo>
                    <a:lnTo>
                      <a:pt x="66" y="165"/>
                    </a:lnTo>
                    <a:lnTo>
                      <a:pt x="63" y="161"/>
                    </a:lnTo>
                    <a:lnTo>
                      <a:pt x="60" y="160"/>
                    </a:lnTo>
                    <a:lnTo>
                      <a:pt x="56" y="160"/>
                    </a:lnTo>
                    <a:lnTo>
                      <a:pt x="52" y="157"/>
                    </a:lnTo>
                    <a:lnTo>
                      <a:pt x="33" y="157"/>
                    </a:lnTo>
                    <a:lnTo>
                      <a:pt x="30" y="156"/>
                    </a:lnTo>
                    <a:lnTo>
                      <a:pt x="23" y="156"/>
                    </a:lnTo>
                    <a:lnTo>
                      <a:pt x="22" y="157"/>
                    </a:lnTo>
                    <a:lnTo>
                      <a:pt x="18" y="157"/>
                    </a:lnTo>
                    <a:lnTo>
                      <a:pt x="14" y="160"/>
                    </a:lnTo>
                    <a:lnTo>
                      <a:pt x="10" y="160"/>
                    </a:lnTo>
                    <a:lnTo>
                      <a:pt x="8" y="161"/>
                    </a:lnTo>
                    <a:lnTo>
                      <a:pt x="6" y="157"/>
                    </a:lnTo>
                    <a:lnTo>
                      <a:pt x="4" y="153"/>
                    </a:lnTo>
                    <a:lnTo>
                      <a:pt x="4" y="144"/>
                    </a:lnTo>
                    <a:lnTo>
                      <a:pt x="6" y="138"/>
                    </a:lnTo>
                    <a:lnTo>
                      <a:pt x="8" y="134"/>
                    </a:lnTo>
                    <a:lnTo>
                      <a:pt x="12" y="133"/>
                    </a:lnTo>
                    <a:lnTo>
                      <a:pt x="14" y="130"/>
                    </a:lnTo>
                    <a:lnTo>
                      <a:pt x="14" y="120"/>
                    </a:lnTo>
                    <a:lnTo>
                      <a:pt x="12" y="116"/>
                    </a:lnTo>
                    <a:lnTo>
                      <a:pt x="0" y="96"/>
                    </a:lnTo>
                    <a:lnTo>
                      <a:pt x="8" y="98"/>
                    </a:lnTo>
                    <a:lnTo>
                      <a:pt x="19" y="98"/>
                    </a:lnTo>
                    <a:lnTo>
                      <a:pt x="32" y="96"/>
                    </a:lnTo>
                    <a:lnTo>
                      <a:pt x="40" y="94"/>
                    </a:lnTo>
                    <a:lnTo>
                      <a:pt x="41" y="91"/>
                    </a:lnTo>
                    <a:lnTo>
                      <a:pt x="44" y="91"/>
                    </a:lnTo>
                    <a:lnTo>
                      <a:pt x="48" y="87"/>
                    </a:lnTo>
                    <a:lnTo>
                      <a:pt x="52" y="86"/>
                    </a:lnTo>
                    <a:lnTo>
                      <a:pt x="60" y="78"/>
                    </a:lnTo>
                    <a:lnTo>
                      <a:pt x="62" y="74"/>
                    </a:lnTo>
                    <a:lnTo>
                      <a:pt x="66" y="69"/>
                    </a:lnTo>
                    <a:lnTo>
                      <a:pt x="71" y="68"/>
                    </a:lnTo>
                    <a:lnTo>
                      <a:pt x="76" y="65"/>
                    </a:lnTo>
                    <a:lnTo>
                      <a:pt x="92" y="65"/>
                    </a:lnTo>
                    <a:lnTo>
                      <a:pt x="110" y="46"/>
                    </a:lnTo>
                    <a:lnTo>
                      <a:pt x="110" y="35"/>
                    </a:lnTo>
                    <a:lnTo>
                      <a:pt x="111" y="31"/>
                    </a:lnTo>
                    <a:lnTo>
                      <a:pt x="115" y="30"/>
                    </a:lnTo>
                    <a:lnTo>
                      <a:pt x="118" y="30"/>
                    </a:lnTo>
                    <a:lnTo>
                      <a:pt x="119" y="28"/>
                    </a:lnTo>
                    <a:lnTo>
                      <a:pt x="122" y="28"/>
                    </a:lnTo>
                    <a:lnTo>
                      <a:pt x="126" y="17"/>
                    </a:lnTo>
                    <a:lnTo>
                      <a:pt x="141" y="15"/>
                    </a:lnTo>
                    <a:lnTo>
                      <a:pt x="141" y="11"/>
                    </a:lnTo>
                    <a:lnTo>
                      <a:pt x="150" y="2"/>
                    </a:lnTo>
                    <a:lnTo>
                      <a:pt x="154" y="2"/>
                    </a:lnTo>
                    <a:lnTo>
                      <a:pt x="15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8" name="Freeform 17"/>
              <p:cNvSpPr>
                <a:spLocks/>
              </p:cNvSpPr>
              <p:nvPr/>
            </p:nvSpPr>
            <p:spPr bwMode="gray">
              <a:xfrm>
                <a:off x="3321098" y="3919509"/>
                <a:ext cx="106363" cy="106362"/>
              </a:xfrm>
              <a:custGeom>
                <a:avLst/>
                <a:gdLst/>
                <a:ahLst/>
                <a:cxnLst>
                  <a:cxn ang="0">
                    <a:pos x="0" y="0"/>
                  </a:cxn>
                  <a:cxn ang="0">
                    <a:pos x="13" y="7"/>
                  </a:cxn>
                  <a:cxn ang="0">
                    <a:pos x="30" y="4"/>
                  </a:cxn>
                  <a:cxn ang="0">
                    <a:pos x="37" y="15"/>
                  </a:cxn>
                  <a:cxn ang="0">
                    <a:pos x="45" y="12"/>
                  </a:cxn>
                  <a:cxn ang="0">
                    <a:pos x="54" y="25"/>
                  </a:cxn>
                  <a:cxn ang="0">
                    <a:pos x="56" y="26"/>
                  </a:cxn>
                  <a:cxn ang="0">
                    <a:pos x="56" y="33"/>
                  </a:cxn>
                  <a:cxn ang="0">
                    <a:pos x="58" y="37"/>
                  </a:cxn>
                  <a:cxn ang="0">
                    <a:pos x="58" y="42"/>
                  </a:cxn>
                  <a:cxn ang="0">
                    <a:pos x="66" y="55"/>
                  </a:cxn>
                  <a:cxn ang="0">
                    <a:pos x="66" y="56"/>
                  </a:cxn>
                  <a:cxn ang="0">
                    <a:pos x="67" y="59"/>
                  </a:cxn>
                  <a:cxn ang="0">
                    <a:pos x="67" y="67"/>
                  </a:cxn>
                  <a:cxn ang="0">
                    <a:pos x="66" y="67"/>
                  </a:cxn>
                  <a:cxn ang="0">
                    <a:pos x="50" y="55"/>
                  </a:cxn>
                  <a:cxn ang="0">
                    <a:pos x="37" y="44"/>
                  </a:cxn>
                  <a:cxn ang="0">
                    <a:pos x="28" y="37"/>
                  </a:cxn>
                  <a:cxn ang="0">
                    <a:pos x="18" y="29"/>
                  </a:cxn>
                  <a:cxn ang="0">
                    <a:pos x="17" y="26"/>
                  </a:cxn>
                  <a:cxn ang="0">
                    <a:pos x="0" y="0"/>
                  </a:cxn>
                </a:cxnLst>
                <a:rect l="0" t="0" r="r" b="b"/>
                <a:pathLst>
                  <a:path w="67" h="67">
                    <a:moveTo>
                      <a:pt x="0" y="0"/>
                    </a:moveTo>
                    <a:lnTo>
                      <a:pt x="13" y="7"/>
                    </a:lnTo>
                    <a:lnTo>
                      <a:pt x="30" y="4"/>
                    </a:lnTo>
                    <a:lnTo>
                      <a:pt x="37" y="15"/>
                    </a:lnTo>
                    <a:lnTo>
                      <a:pt x="45" y="12"/>
                    </a:lnTo>
                    <a:lnTo>
                      <a:pt x="54" y="25"/>
                    </a:lnTo>
                    <a:lnTo>
                      <a:pt x="56" y="26"/>
                    </a:lnTo>
                    <a:lnTo>
                      <a:pt x="56" y="33"/>
                    </a:lnTo>
                    <a:lnTo>
                      <a:pt x="58" y="37"/>
                    </a:lnTo>
                    <a:lnTo>
                      <a:pt x="58" y="42"/>
                    </a:lnTo>
                    <a:lnTo>
                      <a:pt x="66" y="55"/>
                    </a:lnTo>
                    <a:lnTo>
                      <a:pt x="66" y="56"/>
                    </a:lnTo>
                    <a:lnTo>
                      <a:pt x="67" y="59"/>
                    </a:lnTo>
                    <a:lnTo>
                      <a:pt x="67" y="67"/>
                    </a:lnTo>
                    <a:lnTo>
                      <a:pt x="66" y="67"/>
                    </a:lnTo>
                    <a:lnTo>
                      <a:pt x="50" y="55"/>
                    </a:lnTo>
                    <a:lnTo>
                      <a:pt x="37" y="44"/>
                    </a:lnTo>
                    <a:lnTo>
                      <a:pt x="28" y="37"/>
                    </a:lnTo>
                    <a:lnTo>
                      <a:pt x="18" y="29"/>
                    </a:lnTo>
                    <a:lnTo>
                      <a:pt x="17" y="26"/>
                    </a:lnTo>
                    <a:lnTo>
                      <a:pt x="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09" name="Freeform 18"/>
              <p:cNvSpPr>
                <a:spLocks/>
              </p:cNvSpPr>
              <p:nvPr/>
            </p:nvSpPr>
            <p:spPr bwMode="gray">
              <a:xfrm>
                <a:off x="3102023" y="3516284"/>
                <a:ext cx="87313" cy="88900"/>
              </a:xfrm>
              <a:custGeom>
                <a:avLst/>
                <a:gdLst/>
                <a:ahLst/>
                <a:cxnLst>
                  <a:cxn ang="0">
                    <a:pos x="7" y="0"/>
                  </a:cxn>
                  <a:cxn ang="0">
                    <a:pos x="26" y="0"/>
                  </a:cxn>
                  <a:cxn ang="0">
                    <a:pos x="29" y="3"/>
                  </a:cxn>
                  <a:cxn ang="0">
                    <a:pos x="30" y="7"/>
                  </a:cxn>
                  <a:cxn ang="0">
                    <a:pos x="30" y="15"/>
                  </a:cxn>
                  <a:cxn ang="0">
                    <a:pos x="34" y="29"/>
                  </a:cxn>
                  <a:cxn ang="0">
                    <a:pos x="35" y="26"/>
                  </a:cxn>
                  <a:cxn ang="0">
                    <a:pos x="38" y="25"/>
                  </a:cxn>
                  <a:cxn ang="0">
                    <a:pos x="40" y="21"/>
                  </a:cxn>
                  <a:cxn ang="0">
                    <a:pos x="40" y="18"/>
                  </a:cxn>
                  <a:cxn ang="0">
                    <a:pos x="42" y="15"/>
                  </a:cxn>
                  <a:cxn ang="0">
                    <a:pos x="44" y="13"/>
                  </a:cxn>
                  <a:cxn ang="0">
                    <a:pos x="46" y="13"/>
                  </a:cxn>
                  <a:cxn ang="0">
                    <a:pos x="48" y="15"/>
                  </a:cxn>
                  <a:cxn ang="0">
                    <a:pos x="48" y="18"/>
                  </a:cxn>
                  <a:cxn ang="0">
                    <a:pos x="52" y="35"/>
                  </a:cxn>
                  <a:cxn ang="0">
                    <a:pos x="55" y="47"/>
                  </a:cxn>
                  <a:cxn ang="0">
                    <a:pos x="55" y="56"/>
                  </a:cxn>
                  <a:cxn ang="0">
                    <a:pos x="48" y="44"/>
                  </a:cxn>
                  <a:cxn ang="0">
                    <a:pos x="48" y="43"/>
                  </a:cxn>
                  <a:cxn ang="0">
                    <a:pos x="44" y="41"/>
                  </a:cxn>
                  <a:cxn ang="0">
                    <a:pos x="40" y="39"/>
                  </a:cxn>
                  <a:cxn ang="0">
                    <a:pos x="38" y="37"/>
                  </a:cxn>
                  <a:cxn ang="0">
                    <a:pos x="29" y="37"/>
                  </a:cxn>
                  <a:cxn ang="0">
                    <a:pos x="24" y="39"/>
                  </a:cxn>
                  <a:cxn ang="0">
                    <a:pos x="20" y="41"/>
                  </a:cxn>
                  <a:cxn ang="0">
                    <a:pos x="20" y="43"/>
                  </a:cxn>
                  <a:cxn ang="0">
                    <a:pos x="18" y="43"/>
                  </a:cxn>
                  <a:cxn ang="0">
                    <a:pos x="18" y="44"/>
                  </a:cxn>
                  <a:cxn ang="0">
                    <a:pos x="16" y="44"/>
                  </a:cxn>
                  <a:cxn ang="0">
                    <a:pos x="12" y="47"/>
                  </a:cxn>
                  <a:cxn ang="0">
                    <a:pos x="7" y="47"/>
                  </a:cxn>
                  <a:cxn ang="0">
                    <a:pos x="7" y="30"/>
                  </a:cxn>
                  <a:cxn ang="0">
                    <a:pos x="4" y="26"/>
                  </a:cxn>
                  <a:cxn ang="0">
                    <a:pos x="2" y="26"/>
                  </a:cxn>
                  <a:cxn ang="0">
                    <a:pos x="2" y="25"/>
                  </a:cxn>
                  <a:cxn ang="0">
                    <a:pos x="0" y="22"/>
                  </a:cxn>
                  <a:cxn ang="0">
                    <a:pos x="0" y="15"/>
                  </a:cxn>
                  <a:cxn ang="0">
                    <a:pos x="2" y="13"/>
                  </a:cxn>
                  <a:cxn ang="0">
                    <a:pos x="2" y="8"/>
                  </a:cxn>
                  <a:cxn ang="0">
                    <a:pos x="4" y="4"/>
                  </a:cxn>
                  <a:cxn ang="0">
                    <a:pos x="4" y="3"/>
                  </a:cxn>
                  <a:cxn ang="0">
                    <a:pos x="7" y="0"/>
                  </a:cxn>
                </a:cxnLst>
                <a:rect l="0" t="0" r="r" b="b"/>
                <a:pathLst>
                  <a:path w="55" h="56">
                    <a:moveTo>
                      <a:pt x="7" y="0"/>
                    </a:moveTo>
                    <a:lnTo>
                      <a:pt x="26" y="0"/>
                    </a:lnTo>
                    <a:lnTo>
                      <a:pt x="29" y="3"/>
                    </a:lnTo>
                    <a:lnTo>
                      <a:pt x="30" y="7"/>
                    </a:lnTo>
                    <a:lnTo>
                      <a:pt x="30" y="15"/>
                    </a:lnTo>
                    <a:lnTo>
                      <a:pt x="34" y="29"/>
                    </a:lnTo>
                    <a:lnTo>
                      <a:pt x="35" y="26"/>
                    </a:lnTo>
                    <a:lnTo>
                      <a:pt x="38" y="25"/>
                    </a:lnTo>
                    <a:lnTo>
                      <a:pt x="40" y="21"/>
                    </a:lnTo>
                    <a:lnTo>
                      <a:pt x="40" y="18"/>
                    </a:lnTo>
                    <a:lnTo>
                      <a:pt x="42" y="15"/>
                    </a:lnTo>
                    <a:lnTo>
                      <a:pt x="44" y="13"/>
                    </a:lnTo>
                    <a:lnTo>
                      <a:pt x="46" y="13"/>
                    </a:lnTo>
                    <a:lnTo>
                      <a:pt x="48" y="15"/>
                    </a:lnTo>
                    <a:lnTo>
                      <a:pt x="48" y="18"/>
                    </a:lnTo>
                    <a:lnTo>
                      <a:pt x="52" y="35"/>
                    </a:lnTo>
                    <a:lnTo>
                      <a:pt x="55" y="47"/>
                    </a:lnTo>
                    <a:lnTo>
                      <a:pt x="55" y="56"/>
                    </a:lnTo>
                    <a:lnTo>
                      <a:pt x="48" y="44"/>
                    </a:lnTo>
                    <a:lnTo>
                      <a:pt x="48" y="43"/>
                    </a:lnTo>
                    <a:lnTo>
                      <a:pt x="44" y="41"/>
                    </a:lnTo>
                    <a:lnTo>
                      <a:pt x="40" y="39"/>
                    </a:lnTo>
                    <a:lnTo>
                      <a:pt x="38" y="37"/>
                    </a:lnTo>
                    <a:lnTo>
                      <a:pt x="29" y="37"/>
                    </a:lnTo>
                    <a:lnTo>
                      <a:pt x="24" y="39"/>
                    </a:lnTo>
                    <a:lnTo>
                      <a:pt x="20" y="41"/>
                    </a:lnTo>
                    <a:lnTo>
                      <a:pt x="20" y="43"/>
                    </a:lnTo>
                    <a:lnTo>
                      <a:pt x="18" y="43"/>
                    </a:lnTo>
                    <a:lnTo>
                      <a:pt x="18" y="44"/>
                    </a:lnTo>
                    <a:lnTo>
                      <a:pt x="16" y="44"/>
                    </a:lnTo>
                    <a:lnTo>
                      <a:pt x="12" y="47"/>
                    </a:lnTo>
                    <a:lnTo>
                      <a:pt x="7" y="47"/>
                    </a:lnTo>
                    <a:lnTo>
                      <a:pt x="7" y="30"/>
                    </a:lnTo>
                    <a:lnTo>
                      <a:pt x="4" y="26"/>
                    </a:lnTo>
                    <a:lnTo>
                      <a:pt x="2" y="26"/>
                    </a:lnTo>
                    <a:lnTo>
                      <a:pt x="2" y="25"/>
                    </a:lnTo>
                    <a:lnTo>
                      <a:pt x="0" y="22"/>
                    </a:lnTo>
                    <a:lnTo>
                      <a:pt x="0" y="15"/>
                    </a:lnTo>
                    <a:lnTo>
                      <a:pt x="2" y="13"/>
                    </a:lnTo>
                    <a:lnTo>
                      <a:pt x="2" y="8"/>
                    </a:lnTo>
                    <a:lnTo>
                      <a:pt x="4" y="4"/>
                    </a:lnTo>
                    <a:lnTo>
                      <a:pt x="4" y="3"/>
                    </a:lnTo>
                    <a:lnTo>
                      <a:pt x="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0" name="Freeform 19"/>
              <p:cNvSpPr>
                <a:spLocks/>
              </p:cNvSpPr>
              <p:nvPr/>
            </p:nvSpPr>
            <p:spPr bwMode="gray">
              <a:xfrm>
                <a:off x="3181398" y="3457546"/>
                <a:ext cx="160338" cy="431800"/>
              </a:xfrm>
              <a:custGeom>
                <a:avLst/>
                <a:gdLst/>
                <a:ahLst/>
                <a:cxnLst>
                  <a:cxn ang="0">
                    <a:pos x="75" y="8"/>
                  </a:cxn>
                  <a:cxn ang="0">
                    <a:pos x="84" y="33"/>
                  </a:cxn>
                  <a:cxn ang="0">
                    <a:pos x="76" y="52"/>
                  </a:cxn>
                  <a:cxn ang="0">
                    <a:pos x="72" y="72"/>
                  </a:cxn>
                  <a:cxn ang="0">
                    <a:pos x="77" y="78"/>
                  </a:cxn>
                  <a:cxn ang="0">
                    <a:pos x="84" y="80"/>
                  </a:cxn>
                  <a:cxn ang="0">
                    <a:pos x="101" y="84"/>
                  </a:cxn>
                  <a:cxn ang="0">
                    <a:pos x="94" y="99"/>
                  </a:cxn>
                  <a:cxn ang="0">
                    <a:pos x="85" y="103"/>
                  </a:cxn>
                  <a:cxn ang="0">
                    <a:pos x="80" y="122"/>
                  </a:cxn>
                  <a:cxn ang="0">
                    <a:pos x="81" y="137"/>
                  </a:cxn>
                  <a:cxn ang="0">
                    <a:pos x="80" y="141"/>
                  </a:cxn>
                  <a:cxn ang="0">
                    <a:pos x="80" y="150"/>
                  </a:cxn>
                  <a:cxn ang="0">
                    <a:pos x="81" y="173"/>
                  </a:cxn>
                  <a:cxn ang="0">
                    <a:pos x="88" y="188"/>
                  </a:cxn>
                  <a:cxn ang="0">
                    <a:pos x="84" y="229"/>
                  </a:cxn>
                  <a:cxn ang="0">
                    <a:pos x="80" y="259"/>
                  </a:cxn>
                  <a:cxn ang="0">
                    <a:pos x="75" y="269"/>
                  </a:cxn>
                  <a:cxn ang="0">
                    <a:pos x="72" y="247"/>
                  </a:cxn>
                  <a:cxn ang="0">
                    <a:pos x="75" y="188"/>
                  </a:cxn>
                  <a:cxn ang="0">
                    <a:pos x="62" y="154"/>
                  </a:cxn>
                  <a:cxn ang="0">
                    <a:pos x="27" y="167"/>
                  </a:cxn>
                  <a:cxn ang="0">
                    <a:pos x="24" y="137"/>
                  </a:cxn>
                  <a:cxn ang="0">
                    <a:pos x="22" y="133"/>
                  </a:cxn>
                  <a:cxn ang="0">
                    <a:pos x="18" y="125"/>
                  </a:cxn>
                  <a:cxn ang="0">
                    <a:pos x="11" y="115"/>
                  </a:cxn>
                  <a:cxn ang="0">
                    <a:pos x="10" y="107"/>
                  </a:cxn>
                  <a:cxn ang="0">
                    <a:pos x="6" y="106"/>
                  </a:cxn>
                  <a:cxn ang="0">
                    <a:pos x="5" y="98"/>
                  </a:cxn>
                  <a:cxn ang="0">
                    <a:pos x="2" y="89"/>
                  </a:cxn>
                  <a:cxn ang="0">
                    <a:pos x="5" y="81"/>
                  </a:cxn>
                  <a:cxn ang="0">
                    <a:pos x="2" y="76"/>
                  </a:cxn>
                  <a:cxn ang="0">
                    <a:pos x="0" y="72"/>
                  </a:cxn>
                  <a:cxn ang="0">
                    <a:pos x="5" y="72"/>
                  </a:cxn>
                  <a:cxn ang="0">
                    <a:pos x="9" y="74"/>
                  </a:cxn>
                  <a:cxn ang="0">
                    <a:pos x="10" y="70"/>
                  </a:cxn>
                  <a:cxn ang="0">
                    <a:pos x="10" y="58"/>
                  </a:cxn>
                  <a:cxn ang="0">
                    <a:pos x="16" y="59"/>
                  </a:cxn>
                  <a:cxn ang="0">
                    <a:pos x="22" y="55"/>
                  </a:cxn>
                  <a:cxn ang="0">
                    <a:pos x="27" y="54"/>
                  </a:cxn>
                  <a:cxn ang="0">
                    <a:pos x="28" y="48"/>
                  </a:cxn>
                  <a:cxn ang="0">
                    <a:pos x="33" y="36"/>
                  </a:cxn>
                  <a:cxn ang="0">
                    <a:pos x="36" y="29"/>
                  </a:cxn>
                  <a:cxn ang="0">
                    <a:pos x="54" y="24"/>
                  </a:cxn>
                </a:cxnLst>
                <a:rect l="0" t="0" r="r" b="b"/>
                <a:pathLst>
                  <a:path w="101" h="272">
                    <a:moveTo>
                      <a:pt x="66" y="0"/>
                    </a:moveTo>
                    <a:lnTo>
                      <a:pt x="75" y="8"/>
                    </a:lnTo>
                    <a:lnTo>
                      <a:pt x="80" y="19"/>
                    </a:lnTo>
                    <a:lnTo>
                      <a:pt x="84" y="33"/>
                    </a:lnTo>
                    <a:lnTo>
                      <a:pt x="77" y="40"/>
                    </a:lnTo>
                    <a:lnTo>
                      <a:pt x="76" y="52"/>
                    </a:lnTo>
                    <a:lnTo>
                      <a:pt x="72" y="70"/>
                    </a:lnTo>
                    <a:lnTo>
                      <a:pt x="72" y="72"/>
                    </a:lnTo>
                    <a:lnTo>
                      <a:pt x="76" y="76"/>
                    </a:lnTo>
                    <a:lnTo>
                      <a:pt x="77" y="78"/>
                    </a:lnTo>
                    <a:lnTo>
                      <a:pt x="80" y="80"/>
                    </a:lnTo>
                    <a:lnTo>
                      <a:pt x="84" y="80"/>
                    </a:lnTo>
                    <a:lnTo>
                      <a:pt x="90" y="78"/>
                    </a:lnTo>
                    <a:lnTo>
                      <a:pt x="101" y="84"/>
                    </a:lnTo>
                    <a:lnTo>
                      <a:pt x="96" y="98"/>
                    </a:lnTo>
                    <a:lnTo>
                      <a:pt x="94" y="99"/>
                    </a:lnTo>
                    <a:lnTo>
                      <a:pt x="90" y="102"/>
                    </a:lnTo>
                    <a:lnTo>
                      <a:pt x="85" y="103"/>
                    </a:lnTo>
                    <a:lnTo>
                      <a:pt x="81" y="111"/>
                    </a:lnTo>
                    <a:lnTo>
                      <a:pt x="80" y="122"/>
                    </a:lnTo>
                    <a:lnTo>
                      <a:pt x="84" y="137"/>
                    </a:lnTo>
                    <a:lnTo>
                      <a:pt x="81" y="137"/>
                    </a:lnTo>
                    <a:lnTo>
                      <a:pt x="80" y="140"/>
                    </a:lnTo>
                    <a:lnTo>
                      <a:pt x="80" y="141"/>
                    </a:lnTo>
                    <a:lnTo>
                      <a:pt x="77" y="146"/>
                    </a:lnTo>
                    <a:lnTo>
                      <a:pt x="80" y="150"/>
                    </a:lnTo>
                    <a:lnTo>
                      <a:pt x="80" y="167"/>
                    </a:lnTo>
                    <a:lnTo>
                      <a:pt x="81" y="173"/>
                    </a:lnTo>
                    <a:lnTo>
                      <a:pt x="84" y="181"/>
                    </a:lnTo>
                    <a:lnTo>
                      <a:pt x="88" y="188"/>
                    </a:lnTo>
                    <a:lnTo>
                      <a:pt x="84" y="210"/>
                    </a:lnTo>
                    <a:lnTo>
                      <a:pt x="84" y="229"/>
                    </a:lnTo>
                    <a:lnTo>
                      <a:pt x="81" y="243"/>
                    </a:lnTo>
                    <a:lnTo>
                      <a:pt x="80" y="259"/>
                    </a:lnTo>
                    <a:lnTo>
                      <a:pt x="76" y="272"/>
                    </a:lnTo>
                    <a:lnTo>
                      <a:pt x="75" y="269"/>
                    </a:lnTo>
                    <a:lnTo>
                      <a:pt x="72" y="262"/>
                    </a:lnTo>
                    <a:lnTo>
                      <a:pt x="72" y="247"/>
                    </a:lnTo>
                    <a:lnTo>
                      <a:pt x="75" y="225"/>
                    </a:lnTo>
                    <a:lnTo>
                      <a:pt x="75" y="188"/>
                    </a:lnTo>
                    <a:lnTo>
                      <a:pt x="70" y="167"/>
                    </a:lnTo>
                    <a:lnTo>
                      <a:pt x="62" y="154"/>
                    </a:lnTo>
                    <a:lnTo>
                      <a:pt x="40" y="169"/>
                    </a:lnTo>
                    <a:lnTo>
                      <a:pt x="27" y="167"/>
                    </a:lnTo>
                    <a:lnTo>
                      <a:pt x="27" y="141"/>
                    </a:lnTo>
                    <a:lnTo>
                      <a:pt x="24" y="137"/>
                    </a:lnTo>
                    <a:lnTo>
                      <a:pt x="24" y="136"/>
                    </a:lnTo>
                    <a:lnTo>
                      <a:pt x="22" y="133"/>
                    </a:lnTo>
                    <a:lnTo>
                      <a:pt x="20" y="129"/>
                    </a:lnTo>
                    <a:lnTo>
                      <a:pt x="18" y="125"/>
                    </a:lnTo>
                    <a:lnTo>
                      <a:pt x="16" y="120"/>
                    </a:lnTo>
                    <a:lnTo>
                      <a:pt x="11" y="115"/>
                    </a:lnTo>
                    <a:lnTo>
                      <a:pt x="10" y="111"/>
                    </a:lnTo>
                    <a:lnTo>
                      <a:pt x="10" y="107"/>
                    </a:lnTo>
                    <a:lnTo>
                      <a:pt x="9" y="107"/>
                    </a:lnTo>
                    <a:lnTo>
                      <a:pt x="6" y="106"/>
                    </a:lnTo>
                    <a:lnTo>
                      <a:pt x="5" y="102"/>
                    </a:lnTo>
                    <a:lnTo>
                      <a:pt x="5" y="98"/>
                    </a:lnTo>
                    <a:lnTo>
                      <a:pt x="2" y="93"/>
                    </a:lnTo>
                    <a:lnTo>
                      <a:pt x="2" y="89"/>
                    </a:lnTo>
                    <a:lnTo>
                      <a:pt x="5" y="85"/>
                    </a:lnTo>
                    <a:lnTo>
                      <a:pt x="5" y="81"/>
                    </a:lnTo>
                    <a:lnTo>
                      <a:pt x="2" y="78"/>
                    </a:lnTo>
                    <a:lnTo>
                      <a:pt x="2" y="76"/>
                    </a:lnTo>
                    <a:lnTo>
                      <a:pt x="0" y="74"/>
                    </a:lnTo>
                    <a:lnTo>
                      <a:pt x="0" y="72"/>
                    </a:lnTo>
                    <a:lnTo>
                      <a:pt x="2" y="70"/>
                    </a:lnTo>
                    <a:lnTo>
                      <a:pt x="5" y="72"/>
                    </a:lnTo>
                    <a:lnTo>
                      <a:pt x="6" y="72"/>
                    </a:lnTo>
                    <a:lnTo>
                      <a:pt x="9" y="74"/>
                    </a:lnTo>
                    <a:lnTo>
                      <a:pt x="10" y="72"/>
                    </a:lnTo>
                    <a:lnTo>
                      <a:pt x="10" y="70"/>
                    </a:lnTo>
                    <a:lnTo>
                      <a:pt x="9" y="55"/>
                    </a:lnTo>
                    <a:lnTo>
                      <a:pt x="10" y="58"/>
                    </a:lnTo>
                    <a:lnTo>
                      <a:pt x="14" y="59"/>
                    </a:lnTo>
                    <a:lnTo>
                      <a:pt x="16" y="59"/>
                    </a:lnTo>
                    <a:lnTo>
                      <a:pt x="22" y="58"/>
                    </a:lnTo>
                    <a:lnTo>
                      <a:pt x="22" y="55"/>
                    </a:lnTo>
                    <a:lnTo>
                      <a:pt x="24" y="54"/>
                    </a:lnTo>
                    <a:lnTo>
                      <a:pt x="27" y="54"/>
                    </a:lnTo>
                    <a:lnTo>
                      <a:pt x="28" y="50"/>
                    </a:lnTo>
                    <a:lnTo>
                      <a:pt x="28" y="48"/>
                    </a:lnTo>
                    <a:lnTo>
                      <a:pt x="32" y="40"/>
                    </a:lnTo>
                    <a:lnTo>
                      <a:pt x="33" y="36"/>
                    </a:lnTo>
                    <a:lnTo>
                      <a:pt x="36" y="33"/>
                    </a:lnTo>
                    <a:lnTo>
                      <a:pt x="36" y="29"/>
                    </a:lnTo>
                    <a:lnTo>
                      <a:pt x="40" y="25"/>
                    </a:lnTo>
                    <a:lnTo>
                      <a:pt x="54" y="24"/>
                    </a:lnTo>
                    <a:lnTo>
                      <a:pt x="6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1" name="Freeform 20"/>
              <p:cNvSpPr>
                <a:spLocks/>
              </p:cNvSpPr>
              <p:nvPr/>
            </p:nvSpPr>
            <p:spPr bwMode="gray">
              <a:xfrm>
                <a:off x="3379836" y="3555971"/>
                <a:ext cx="144462" cy="265113"/>
              </a:xfrm>
              <a:custGeom>
                <a:avLst/>
                <a:gdLst/>
                <a:ahLst/>
                <a:cxnLst>
                  <a:cxn ang="0">
                    <a:pos x="24" y="1"/>
                  </a:cxn>
                  <a:cxn ang="0">
                    <a:pos x="34" y="4"/>
                  </a:cxn>
                  <a:cxn ang="0">
                    <a:pos x="51" y="1"/>
                  </a:cxn>
                  <a:cxn ang="0">
                    <a:pos x="61" y="5"/>
                  </a:cxn>
                  <a:cxn ang="0">
                    <a:pos x="65" y="12"/>
                  </a:cxn>
                  <a:cxn ang="0">
                    <a:pos x="69" y="18"/>
                  </a:cxn>
                  <a:cxn ang="0">
                    <a:pos x="70" y="23"/>
                  </a:cxn>
                  <a:cxn ang="0">
                    <a:pos x="69" y="27"/>
                  </a:cxn>
                  <a:cxn ang="0">
                    <a:pos x="61" y="31"/>
                  </a:cxn>
                  <a:cxn ang="0">
                    <a:pos x="52" y="36"/>
                  </a:cxn>
                  <a:cxn ang="0">
                    <a:pos x="48" y="41"/>
                  </a:cxn>
                  <a:cxn ang="0">
                    <a:pos x="47" y="45"/>
                  </a:cxn>
                  <a:cxn ang="0">
                    <a:pos x="61" y="74"/>
                  </a:cxn>
                  <a:cxn ang="0">
                    <a:pos x="77" y="82"/>
                  </a:cxn>
                  <a:cxn ang="0">
                    <a:pos x="82" y="90"/>
                  </a:cxn>
                  <a:cxn ang="0">
                    <a:pos x="84" y="101"/>
                  </a:cxn>
                  <a:cxn ang="0">
                    <a:pos x="91" y="126"/>
                  </a:cxn>
                  <a:cxn ang="0">
                    <a:pos x="88" y="134"/>
                  </a:cxn>
                  <a:cxn ang="0">
                    <a:pos x="78" y="149"/>
                  </a:cxn>
                  <a:cxn ang="0">
                    <a:pos x="63" y="167"/>
                  </a:cxn>
                  <a:cxn ang="0">
                    <a:pos x="39" y="167"/>
                  </a:cxn>
                  <a:cxn ang="0">
                    <a:pos x="47" y="158"/>
                  </a:cxn>
                  <a:cxn ang="0">
                    <a:pos x="61" y="149"/>
                  </a:cxn>
                  <a:cxn ang="0">
                    <a:pos x="63" y="127"/>
                  </a:cxn>
                  <a:cxn ang="0">
                    <a:pos x="59" y="123"/>
                  </a:cxn>
                  <a:cxn ang="0">
                    <a:pos x="56" y="105"/>
                  </a:cxn>
                  <a:cxn ang="0">
                    <a:pos x="52" y="95"/>
                  </a:cxn>
                  <a:cxn ang="0">
                    <a:pos x="33" y="70"/>
                  </a:cxn>
                  <a:cxn ang="0">
                    <a:pos x="29" y="66"/>
                  </a:cxn>
                  <a:cxn ang="0">
                    <a:pos x="24" y="60"/>
                  </a:cxn>
                  <a:cxn ang="0">
                    <a:pos x="17" y="53"/>
                  </a:cxn>
                  <a:cxn ang="0">
                    <a:pos x="24" y="45"/>
                  </a:cxn>
                  <a:cxn ang="0">
                    <a:pos x="25" y="40"/>
                  </a:cxn>
                  <a:cxn ang="0">
                    <a:pos x="24" y="34"/>
                  </a:cxn>
                  <a:cxn ang="0">
                    <a:pos x="11" y="26"/>
                  </a:cxn>
                  <a:cxn ang="0">
                    <a:pos x="4" y="10"/>
                  </a:cxn>
                  <a:cxn ang="0">
                    <a:pos x="0" y="5"/>
                  </a:cxn>
                  <a:cxn ang="0">
                    <a:pos x="4" y="4"/>
                  </a:cxn>
                  <a:cxn ang="0">
                    <a:pos x="17" y="1"/>
                  </a:cxn>
                </a:cxnLst>
                <a:rect l="0" t="0" r="r" b="b"/>
                <a:pathLst>
                  <a:path w="91" h="167">
                    <a:moveTo>
                      <a:pt x="21" y="0"/>
                    </a:moveTo>
                    <a:lnTo>
                      <a:pt x="24" y="1"/>
                    </a:lnTo>
                    <a:lnTo>
                      <a:pt x="29" y="1"/>
                    </a:lnTo>
                    <a:lnTo>
                      <a:pt x="34" y="4"/>
                    </a:lnTo>
                    <a:lnTo>
                      <a:pt x="48" y="4"/>
                    </a:lnTo>
                    <a:lnTo>
                      <a:pt x="51" y="1"/>
                    </a:lnTo>
                    <a:lnTo>
                      <a:pt x="56" y="4"/>
                    </a:lnTo>
                    <a:lnTo>
                      <a:pt x="61" y="5"/>
                    </a:lnTo>
                    <a:lnTo>
                      <a:pt x="63" y="10"/>
                    </a:lnTo>
                    <a:lnTo>
                      <a:pt x="65" y="12"/>
                    </a:lnTo>
                    <a:lnTo>
                      <a:pt x="69" y="16"/>
                    </a:lnTo>
                    <a:lnTo>
                      <a:pt x="69" y="18"/>
                    </a:lnTo>
                    <a:lnTo>
                      <a:pt x="70" y="22"/>
                    </a:lnTo>
                    <a:lnTo>
                      <a:pt x="70" y="23"/>
                    </a:lnTo>
                    <a:lnTo>
                      <a:pt x="73" y="26"/>
                    </a:lnTo>
                    <a:lnTo>
                      <a:pt x="69" y="27"/>
                    </a:lnTo>
                    <a:lnTo>
                      <a:pt x="65" y="30"/>
                    </a:lnTo>
                    <a:lnTo>
                      <a:pt x="61" y="31"/>
                    </a:lnTo>
                    <a:lnTo>
                      <a:pt x="56" y="34"/>
                    </a:lnTo>
                    <a:lnTo>
                      <a:pt x="52" y="36"/>
                    </a:lnTo>
                    <a:lnTo>
                      <a:pt x="51" y="40"/>
                    </a:lnTo>
                    <a:lnTo>
                      <a:pt x="48" y="41"/>
                    </a:lnTo>
                    <a:lnTo>
                      <a:pt x="48" y="44"/>
                    </a:lnTo>
                    <a:lnTo>
                      <a:pt x="47" y="45"/>
                    </a:lnTo>
                    <a:lnTo>
                      <a:pt x="47" y="53"/>
                    </a:lnTo>
                    <a:lnTo>
                      <a:pt x="61" y="74"/>
                    </a:lnTo>
                    <a:lnTo>
                      <a:pt x="70" y="78"/>
                    </a:lnTo>
                    <a:lnTo>
                      <a:pt x="77" y="82"/>
                    </a:lnTo>
                    <a:lnTo>
                      <a:pt x="81" y="85"/>
                    </a:lnTo>
                    <a:lnTo>
                      <a:pt x="82" y="90"/>
                    </a:lnTo>
                    <a:lnTo>
                      <a:pt x="84" y="95"/>
                    </a:lnTo>
                    <a:lnTo>
                      <a:pt x="84" y="101"/>
                    </a:lnTo>
                    <a:lnTo>
                      <a:pt x="88" y="123"/>
                    </a:lnTo>
                    <a:lnTo>
                      <a:pt x="91" y="126"/>
                    </a:lnTo>
                    <a:lnTo>
                      <a:pt x="91" y="130"/>
                    </a:lnTo>
                    <a:lnTo>
                      <a:pt x="88" y="134"/>
                    </a:lnTo>
                    <a:lnTo>
                      <a:pt x="87" y="140"/>
                    </a:lnTo>
                    <a:lnTo>
                      <a:pt x="78" y="149"/>
                    </a:lnTo>
                    <a:lnTo>
                      <a:pt x="65" y="163"/>
                    </a:lnTo>
                    <a:lnTo>
                      <a:pt x="63" y="167"/>
                    </a:lnTo>
                    <a:lnTo>
                      <a:pt x="47" y="166"/>
                    </a:lnTo>
                    <a:lnTo>
                      <a:pt x="39" y="167"/>
                    </a:lnTo>
                    <a:lnTo>
                      <a:pt x="43" y="158"/>
                    </a:lnTo>
                    <a:lnTo>
                      <a:pt x="47" y="158"/>
                    </a:lnTo>
                    <a:lnTo>
                      <a:pt x="51" y="153"/>
                    </a:lnTo>
                    <a:lnTo>
                      <a:pt x="61" y="149"/>
                    </a:lnTo>
                    <a:lnTo>
                      <a:pt x="65" y="132"/>
                    </a:lnTo>
                    <a:lnTo>
                      <a:pt x="63" y="127"/>
                    </a:lnTo>
                    <a:lnTo>
                      <a:pt x="61" y="126"/>
                    </a:lnTo>
                    <a:lnTo>
                      <a:pt x="59" y="123"/>
                    </a:lnTo>
                    <a:lnTo>
                      <a:pt x="56" y="123"/>
                    </a:lnTo>
                    <a:lnTo>
                      <a:pt x="56" y="105"/>
                    </a:lnTo>
                    <a:lnTo>
                      <a:pt x="55" y="100"/>
                    </a:lnTo>
                    <a:lnTo>
                      <a:pt x="52" y="95"/>
                    </a:lnTo>
                    <a:lnTo>
                      <a:pt x="51" y="88"/>
                    </a:lnTo>
                    <a:lnTo>
                      <a:pt x="33" y="70"/>
                    </a:lnTo>
                    <a:lnTo>
                      <a:pt x="30" y="68"/>
                    </a:lnTo>
                    <a:lnTo>
                      <a:pt x="29" y="66"/>
                    </a:lnTo>
                    <a:lnTo>
                      <a:pt x="25" y="64"/>
                    </a:lnTo>
                    <a:lnTo>
                      <a:pt x="24" y="60"/>
                    </a:lnTo>
                    <a:lnTo>
                      <a:pt x="19" y="58"/>
                    </a:lnTo>
                    <a:lnTo>
                      <a:pt x="17" y="53"/>
                    </a:lnTo>
                    <a:lnTo>
                      <a:pt x="19" y="49"/>
                    </a:lnTo>
                    <a:lnTo>
                      <a:pt x="24" y="45"/>
                    </a:lnTo>
                    <a:lnTo>
                      <a:pt x="24" y="44"/>
                    </a:lnTo>
                    <a:lnTo>
                      <a:pt x="25" y="40"/>
                    </a:lnTo>
                    <a:lnTo>
                      <a:pt x="25" y="36"/>
                    </a:lnTo>
                    <a:lnTo>
                      <a:pt x="24" y="34"/>
                    </a:lnTo>
                    <a:lnTo>
                      <a:pt x="21" y="30"/>
                    </a:lnTo>
                    <a:lnTo>
                      <a:pt x="11" y="26"/>
                    </a:lnTo>
                    <a:lnTo>
                      <a:pt x="8" y="14"/>
                    </a:lnTo>
                    <a:lnTo>
                      <a:pt x="4" y="10"/>
                    </a:lnTo>
                    <a:lnTo>
                      <a:pt x="0" y="10"/>
                    </a:lnTo>
                    <a:lnTo>
                      <a:pt x="0" y="5"/>
                    </a:lnTo>
                    <a:lnTo>
                      <a:pt x="3" y="4"/>
                    </a:lnTo>
                    <a:lnTo>
                      <a:pt x="4" y="4"/>
                    </a:lnTo>
                    <a:lnTo>
                      <a:pt x="8" y="1"/>
                    </a:lnTo>
                    <a:lnTo>
                      <a:pt x="17" y="1"/>
                    </a:lnTo>
                    <a:lnTo>
                      <a:pt x="2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2" name="Freeform 21"/>
              <p:cNvSpPr>
                <a:spLocks/>
              </p:cNvSpPr>
              <p:nvPr/>
            </p:nvSpPr>
            <p:spPr bwMode="gray">
              <a:xfrm>
                <a:off x="3302048" y="3613121"/>
                <a:ext cx="130175" cy="330200"/>
              </a:xfrm>
              <a:custGeom>
                <a:avLst/>
                <a:gdLst/>
                <a:ahLst/>
                <a:cxnLst>
                  <a:cxn ang="0">
                    <a:pos x="25" y="0"/>
                  </a:cxn>
                  <a:cxn ang="0">
                    <a:pos x="29" y="4"/>
                  </a:cxn>
                  <a:cxn ang="0">
                    <a:pos x="30" y="9"/>
                  </a:cxn>
                  <a:cxn ang="0">
                    <a:pos x="42" y="13"/>
                  </a:cxn>
                  <a:cxn ang="0">
                    <a:pos x="40" y="27"/>
                  </a:cxn>
                  <a:cxn ang="0">
                    <a:pos x="38" y="34"/>
                  </a:cxn>
                  <a:cxn ang="0">
                    <a:pos x="44" y="35"/>
                  </a:cxn>
                  <a:cxn ang="0">
                    <a:pos x="49" y="31"/>
                  </a:cxn>
                  <a:cxn ang="0">
                    <a:pos x="57" y="30"/>
                  </a:cxn>
                  <a:cxn ang="0">
                    <a:pos x="62" y="31"/>
                  </a:cxn>
                  <a:cxn ang="0">
                    <a:pos x="74" y="45"/>
                  </a:cxn>
                  <a:cxn ang="0">
                    <a:pos x="79" y="57"/>
                  </a:cxn>
                  <a:cxn ang="0">
                    <a:pos x="82" y="68"/>
                  </a:cxn>
                  <a:cxn ang="0">
                    <a:pos x="79" y="83"/>
                  </a:cxn>
                  <a:cxn ang="0">
                    <a:pos x="68" y="79"/>
                  </a:cxn>
                  <a:cxn ang="0">
                    <a:pos x="60" y="82"/>
                  </a:cxn>
                  <a:cxn ang="0">
                    <a:pos x="56" y="83"/>
                  </a:cxn>
                  <a:cxn ang="0">
                    <a:pos x="46" y="101"/>
                  </a:cxn>
                  <a:cxn ang="0">
                    <a:pos x="48" y="115"/>
                  </a:cxn>
                  <a:cxn ang="0">
                    <a:pos x="34" y="94"/>
                  </a:cxn>
                  <a:cxn ang="0">
                    <a:pos x="31" y="86"/>
                  </a:cxn>
                  <a:cxn ang="0">
                    <a:pos x="29" y="82"/>
                  </a:cxn>
                  <a:cxn ang="0">
                    <a:pos x="26" y="87"/>
                  </a:cxn>
                  <a:cxn ang="0">
                    <a:pos x="25" y="97"/>
                  </a:cxn>
                  <a:cxn ang="0">
                    <a:pos x="20" y="119"/>
                  </a:cxn>
                  <a:cxn ang="0">
                    <a:pos x="14" y="148"/>
                  </a:cxn>
                  <a:cxn ang="0">
                    <a:pos x="22" y="168"/>
                  </a:cxn>
                  <a:cxn ang="0">
                    <a:pos x="57" y="205"/>
                  </a:cxn>
                  <a:cxn ang="0">
                    <a:pos x="42" y="197"/>
                  </a:cxn>
                  <a:cxn ang="0">
                    <a:pos x="12" y="192"/>
                  </a:cxn>
                  <a:cxn ang="0">
                    <a:pos x="4" y="182"/>
                  </a:cxn>
                  <a:cxn ang="0">
                    <a:pos x="0" y="175"/>
                  </a:cxn>
                  <a:cxn ang="0">
                    <a:pos x="4" y="161"/>
                  </a:cxn>
                  <a:cxn ang="0">
                    <a:pos x="8" y="131"/>
                  </a:cxn>
                  <a:cxn ang="0">
                    <a:pos x="12" y="90"/>
                  </a:cxn>
                  <a:cxn ang="0">
                    <a:pos x="5" y="75"/>
                  </a:cxn>
                  <a:cxn ang="0">
                    <a:pos x="4" y="52"/>
                  </a:cxn>
                  <a:cxn ang="0">
                    <a:pos x="4" y="43"/>
                  </a:cxn>
                  <a:cxn ang="0">
                    <a:pos x="5" y="39"/>
                  </a:cxn>
                  <a:cxn ang="0">
                    <a:pos x="4" y="23"/>
                  </a:cxn>
                  <a:cxn ang="0">
                    <a:pos x="9" y="5"/>
                  </a:cxn>
                  <a:cxn ang="0">
                    <a:pos x="18" y="1"/>
                  </a:cxn>
                </a:cxnLst>
                <a:rect l="0" t="0" r="r" b="b"/>
                <a:pathLst>
                  <a:path w="82" h="208">
                    <a:moveTo>
                      <a:pt x="20" y="0"/>
                    </a:moveTo>
                    <a:lnTo>
                      <a:pt x="25" y="0"/>
                    </a:lnTo>
                    <a:lnTo>
                      <a:pt x="29" y="1"/>
                    </a:lnTo>
                    <a:lnTo>
                      <a:pt x="29" y="4"/>
                    </a:lnTo>
                    <a:lnTo>
                      <a:pt x="30" y="5"/>
                    </a:lnTo>
                    <a:lnTo>
                      <a:pt x="30" y="9"/>
                    </a:lnTo>
                    <a:lnTo>
                      <a:pt x="40" y="9"/>
                    </a:lnTo>
                    <a:lnTo>
                      <a:pt x="42" y="13"/>
                    </a:lnTo>
                    <a:lnTo>
                      <a:pt x="42" y="22"/>
                    </a:lnTo>
                    <a:lnTo>
                      <a:pt x="40" y="27"/>
                    </a:lnTo>
                    <a:lnTo>
                      <a:pt x="40" y="31"/>
                    </a:lnTo>
                    <a:lnTo>
                      <a:pt x="38" y="34"/>
                    </a:lnTo>
                    <a:lnTo>
                      <a:pt x="38" y="35"/>
                    </a:lnTo>
                    <a:lnTo>
                      <a:pt x="44" y="35"/>
                    </a:lnTo>
                    <a:lnTo>
                      <a:pt x="46" y="34"/>
                    </a:lnTo>
                    <a:lnTo>
                      <a:pt x="49" y="31"/>
                    </a:lnTo>
                    <a:lnTo>
                      <a:pt x="52" y="30"/>
                    </a:lnTo>
                    <a:lnTo>
                      <a:pt x="57" y="30"/>
                    </a:lnTo>
                    <a:lnTo>
                      <a:pt x="60" y="31"/>
                    </a:lnTo>
                    <a:lnTo>
                      <a:pt x="62" y="31"/>
                    </a:lnTo>
                    <a:lnTo>
                      <a:pt x="70" y="39"/>
                    </a:lnTo>
                    <a:lnTo>
                      <a:pt x="74" y="45"/>
                    </a:lnTo>
                    <a:lnTo>
                      <a:pt x="78" y="52"/>
                    </a:lnTo>
                    <a:lnTo>
                      <a:pt x="79" y="57"/>
                    </a:lnTo>
                    <a:lnTo>
                      <a:pt x="79" y="61"/>
                    </a:lnTo>
                    <a:lnTo>
                      <a:pt x="82" y="68"/>
                    </a:lnTo>
                    <a:lnTo>
                      <a:pt x="82" y="82"/>
                    </a:lnTo>
                    <a:lnTo>
                      <a:pt x="79" y="83"/>
                    </a:lnTo>
                    <a:lnTo>
                      <a:pt x="74" y="82"/>
                    </a:lnTo>
                    <a:lnTo>
                      <a:pt x="68" y="79"/>
                    </a:lnTo>
                    <a:lnTo>
                      <a:pt x="64" y="79"/>
                    </a:lnTo>
                    <a:lnTo>
                      <a:pt x="60" y="82"/>
                    </a:lnTo>
                    <a:lnTo>
                      <a:pt x="56" y="82"/>
                    </a:lnTo>
                    <a:lnTo>
                      <a:pt x="56" y="83"/>
                    </a:lnTo>
                    <a:lnTo>
                      <a:pt x="48" y="91"/>
                    </a:lnTo>
                    <a:lnTo>
                      <a:pt x="46" y="101"/>
                    </a:lnTo>
                    <a:lnTo>
                      <a:pt x="48" y="112"/>
                    </a:lnTo>
                    <a:lnTo>
                      <a:pt x="48" y="115"/>
                    </a:lnTo>
                    <a:lnTo>
                      <a:pt x="42" y="109"/>
                    </a:lnTo>
                    <a:lnTo>
                      <a:pt x="34" y="94"/>
                    </a:lnTo>
                    <a:lnTo>
                      <a:pt x="34" y="90"/>
                    </a:lnTo>
                    <a:lnTo>
                      <a:pt x="31" y="86"/>
                    </a:lnTo>
                    <a:lnTo>
                      <a:pt x="31" y="82"/>
                    </a:lnTo>
                    <a:lnTo>
                      <a:pt x="29" y="82"/>
                    </a:lnTo>
                    <a:lnTo>
                      <a:pt x="26" y="83"/>
                    </a:lnTo>
                    <a:lnTo>
                      <a:pt x="26" y="87"/>
                    </a:lnTo>
                    <a:lnTo>
                      <a:pt x="25" y="90"/>
                    </a:lnTo>
                    <a:lnTo>
                      <a:pt x="25" y="97"/>
                    </a:lnTo>
                    <a:lnTo>
                      <a:pt x="22" y="108"/>
                    </a:lnTo>
                    <a:lnTo>
                      <a:pt x="20" y="119"/>
                    </a:lnTo>
                    <a:lnTo>
                      <a:pt x="16" y="131"/>
                    </a:lnTo>
                    <a:lnTo>
                      <a:pt x="14" y="148"/>
                    </a:lnTo>
                    <a:lnTo>
                      <a:pt x="16" y="157"/>
                    </a:lnTo>
                    <a:lnTo>
                      <a:pt x="22" y="168"/>
                    </a:lnTo>
                    <a:lnTo>
                      <a:pt x="46" y="192"/>
                    </a:lnTo>
                    <a:lnTo>
                      <a:pt x="57" y="205"/>
                    </a:lnTo>
                    <a:lnTo>
                      <a:pt x="49" y="208"/>
                    </a:lnTo>
                    <a:lnTo>
                      <a:pt x="42" y="197"/>
                    </a:lnTo>
                    <a:lnTo>
                      <a:pt x="25" y="200"/>
                    </a:lnTo>
                    <a:lnTo>
                      <a:pt x="12" y="192"/>
                    </a:lnTo>
                    <a:lnTo>
                      <a:pt x="8" y="186"/>
                    </a:lnTo>
                    <a:lnTo>
                      <a:pt x="4" y="182"/>
                    </a:lnTo>
                    <a:lnTo>
                      <a:pt x="1" y="178"/>
                    </a:lnTo>
                    <a:lnTo>
                      <a:pt x="0" y="175"/>
                    </a:lnTo>
                    <a:lnTo>
                      <a:pt x="0" y="174"/>
                    </a:lnTo>
                    <a:lnTo>
                      <a:pt x="4" y="161"/>
                    </a:lnTo>
                    <a:lnTo>
                      <a:pt x="5" y="145"/>
                    </a:lnTo>
                    <a:lnTo>
                      <a:pt x="8" y="131"/>
                    </a:lnTo>
                    <a:lnTo>
                      <a:pt x="8" y="112"/>
                    </a:lnTo>
                    <a:lnTo>
                      <a:pt x="12" y="90"/>
                    </a:lnTo>
                    <a:lnTo>
                      <a:pt x="8" y="83"/>
                    </a:lnTo>
                    <a:lnTo>
                      <a:pt x="5" y="75"/>
                    </a:lnTo>
                    <a:lnTo>
                      <a:pt x="4" y="69"/>
                    </a:lnTo>
                    <a:lnTo>
                      <a:pt x="4" y="52"/>
                    </a:lnTo>
                    <a:lnTo>
                      <a:pt x="1" y="48"/>
                    </a:lnTo>
                    <a:lnTo>
                      <a:pt x="4" y="43"/>
                    </a:lnTo>
                    <a:lnTo>
                      <a:pt x="4" y="41"/>
                    </a:lnTo>
                    <a:lnTo>
                      <a:pt x="5" y="39"/>
                    </a:lnTo>
                    <a:lnTo>
                      <a:pt x="8" y="39"/>
                    </a:lnTo>
                    <a:lnTo>
                      <a:pt x="4" y="23"/>
                    </a:lnTo>
                    <a:lnTo>
                      <a:pt x="5" y="13"/>
                    </a:lnTo>
                    <a:lnTo>
                      <a:pt x="9" y="5"/>
                    </a:lnTo>
                    <a:lnTo>
                      <a:pt x="14" y="4"/>
                    </a:lnTo>
                    <a:lnTo>
                      <a:pt x="18" y="1"/>
                    </a:lnTo>
                    <a:lnTo>
                      <a:pt x="2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3" name="Freeform 22"/>
              <p:cNvSpPr>
                <a:spLocks/>
              </p:cNvSpPr>
              <p:nvPr/>
            </p:nvSpPr>
            <p:spPr bwMode="gray">
              <a:xfrm>
                <a:off x="3095673" y="3438495"/>
                <a:ext cx="111125" cy="60325"/>
              </a:xfrm>
              <a:custGeom>
                <a:avLst/>
                <a:gdLst/>
                <a:ahLst/>
                <a:cxnLst>
                  <a:cxn ang="0">
                    <a:pos x="33" y="0"/>
                  </a:cxn>
                  <a:cxn ang="0">
                    <a:pos x="50" y="1"/>
                  </a:cxn>
                  <a:cxn ang="0">
                    <a:pos x="64" y="3"/>
                  </a:cxn>
                  <a:cxn ang="0">
                    <a:pos x="70" y="12"/>
                  </a:cxn>
                  <a:cxn ang="0">
                    <a:pos x="59" y="38"/>
                  </a:cxn>
                  <a:cxn ang="0">
                    <a:pos x="34" y="36"/>
                  </a:cxn>
                  <a:cxn ang="0">
                    <a:pos x="17" y="36"/>
                  </a:cxn>
                  <a:cxn ang="0">
                    <a:pos x="11" y="38"/>
                  </a:cxn>
                  <a:cxn ang="0">
                    <a:pos x="2" y="38"/>
                  </a:cxn>
                  <a:cxn ang="0">
                    <a:pos x="0" y="36"/>
                  </a:cxn>
                  <a:cxn ang="0">
                    <a:pos x="0" y="31"/>
                  </a:cxn>
                  <a:cxn ang="0">
                    <a:pos x="4" y="16"/>
                  </a:cxn>
                  <a:cxn ang="0">
                    <a:pos x="8" y="14"/>
                  </a:cxn>
                  <a:cxn ang="0">
                    <a:pos x="11" y="9"/>
                  </a:cxn>
                  <a:cxn ang="0">
                    <a:pos x="16" y="5"/>
                  </a:cxn>
                  <a:cxn ang="0">
                    <a:pos x="20" y="3"/>
                  </a:cxn>
                  <a:cxn ang="0">
                    <a:pos x="26" y="1"/>
                  </a:cxn>
                  <a:cxn ang="0">
                    <a:pos x="33" y="0"/>
                  </a:cxn>
                </a:cxnLst>
                <a:rect l="0" t="0" r="r" b="b"/>
                <a:pathLst>
                  <a:path w="70" h="38">
                    <a:moveTo>
                      <a:pt x="33" y="0"/>
                    </a:moveTo>
                    <a:lnTo>
                      <a:pt x="50" y="1"/>
                    </a:lnTo>
                    <a:lnTo>
                      <a:pt x="64" y="3"/>
                    </a:lnTo>
                    <a:lnTo>
                      <a:pt x="70" y="12"/>
                    </a:lnTo>
                    <a:lnTo>
                      <a:pt x="59" y="38"/>
                    </a:lnTo>
                    <a:lnTo>
                      <a:pt x="34" y="36"/>
                    </a:lnTo>
                    <a:lnTo>
                      <a:pt x="17" y="36"/>
                    </a:lnTo>
                    <a:lnTo>
                      <a:pt x="11" y="38"/>
                    </a:lnTo>
                    <a:lnTo>
                      <a:pt x="2" y="38"/>
                    </a:lnTo>
                    <a:lnTo>
                      <a:pt x="0" y="36"/>
                    </a:lnTo>
                    <a:lnTo>
                      <a:pt x="0" y="31"/>
                    </a:lnTo>
                    <a:lnTo>
                      <a:pt x="4" y="16"/>
                    </a:lnTo>
                    <a:lnTo>
                      <a:pt x="8" y="14"/>
                    </a:lnTo>
                    <a:lnTo>
                      <a:pt x="11" y="9"/>
                    </a:lnTo>
                    <a:lnTo>
                      <a:pt x="16" y="5"/>
                    </a:lnTo>
                    <a:lnTo>
                      <a:pt x="20" y="3"/>
                    </a:lnTo>
                    <a:lnTo>
                      <a:pt x="26" y="1"/>
                    </a:lnTo>
                    <a:lnTo>
                      <a:pt x="3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4" name="Freeform 23"/>
              <p:cNvSpPr>
                <a:spLocks/>
              </p:cNvSpPr>
              <p:nvPr/>
            </p:nvSpPr>
            <p:spPr bwMode="gray">
              <a:xfrm>
                <a:off x="2933748" y="3403570"/>
                <a:ext cx="155575" cy="82550"/>
              </a:xfrm>
              <a:custGeom>
                <a:avLst/>
                <a:gdLst/>
                <a:ahLst/>
                <a:cxnLst>
                  <a:cxn ang="0">
                    <a:pos x="8" y="0"/>
                  </a:cxn>
                  <a:cxn ang="0">
                    <a:pos x="25" y="12"/>
                  </a:cxn>
                  <a:cxn ang="0">
                    <a:pos x="36" y="22"/>
                  </a:cxn>
                  <a:cxn ang="0">
                    <a:pos x="82" y="31"/>
                  </a:cxn>
                  <a:cxn ang="0">
                    <a:pos x="98" y="34"/>
                  </a:cxn>
                  <a:cxn ang="0">
                    <a:pos x="96" y="52"/>
                  </a:cxn>
                  <a:cxn ang="0">
                    <a:pos x="65" y="48"/>
                  </a:cxn>
                  <a:cxn ang="0">
                    <a:pos x="43" y="42"/>
                  </a:cxn>
                  <a:cxn ang="0">
                    <a:pos x="26" y="36"/>
                  </a:cxn>
                  <a:cxn ang="0">
                    <a:pos x="18" y="31"/>
                  </a:cxn>
                  <a:cxn ang="0">
                    <a:pos x="15" y="27"/>
                  </a:cxn>
                  <a:cxn ang="0">
                    <a:pos x="11" y="23"/>
                  </a:cxn>
                  <a:cxn ang="0">
                    <a:pos x="11" y="22"/>
                  </a:cxn>
                  <a:cxn ang="0">
                    <a:pos x="8" y="22"/>
                  </a:cxn>
                  <a:cxn ang="0">
                    <a:pos x="8" y="19"/>
                  </a:cxn>
                  <a:cxn ang="0">
                    <a:pos x="3" y="15"/>
                  </a:cxn>
                  <a:cxn ang="0">
                    <a:pos x="0" y="12"/>
                  </a:cxn>
                  <a:cxn ang="0">
                    <a:pos x="0" y="10"/>
                  </a:cxn>
                  <a:cxn ang="0">
                    <a:pos x="3" y="5"/>
                  </a:cxn>
                  <a:cxn ang="0">
                    <a:pos x="8" y="0"/>
                  </a:cxn>
                </a:cxnLst>
                <a:rect l="0" t="0" r="r" b="b"/>
                <a:pathLst>
                  <a:path w="98" h="52">
                    <a:moveTo>
                      <a:pt x="8" y="0"/>
                    </a:moveTo>
                    <a:lnTo>
                      <a:pt x="25" y="12"/>
                    </a:lnTo>
                    <a:lnTo>
                      <a:pt x="36" y="22"/>
                    </a:lnTo>
                    <a:lnTo>
                      <a:pt x="82" y="31"/>
                    </a:lnTo>
                    <a:lnTo>
                      <a:pt x="98" y="34"/>
                    </a:lnTo>
                    <a:lnTo>
                      <a:pt x="96" y="52"/>
                    </a:lnTo>
                    <a:lnTo>
                      <a:pt x="65" y="48"/>
                    </a:lnTo>
                    <a:lnTo>
                      <a:pt x="43" y="42"/>
                    </a:lnTo>
                    <a:lnTo>
                      <a:pt x="26" y="36"/>
                    </a:lnTo>
                    <a:lnTo>
                      <a:pt x="18" y="31"/>
                    </a:lnTo>
                    <a:lnTo>
                      <a:pt x="15" y="27"/>
                    </a:lnTo>
                    <a:lnTo>
                      <a:pt x="11" y="23"/>
                    </a:lnTo>
                    <a:lnTo>
                      <a:pt x="11" y="22"/>
                    </a:lnTo>
                    <a:lnTo>
                      <a:pt x="8" y="22"/>
                    </a:lnTo>
                    <a:lnTo>
                      <a:pt x="8" y="19"/>
                    </a:lnTo>
                    <a:lnTo>
                      <a:pt x="3" y="15"/>
                    </a:lnTo>
                    <a:lnTo>
                      <a:pt x="0" y="12"/>
                    </a:lnTo>
                    <a:lnTo>
                      <a:pt x="0" y="10"/>
                    </a:lnTo>
                    <a:lnTo>
                      <a:pt x="3" y="5"/>
                    </a:lnTo>
                    <a:lnTo>
                      <a:pt x="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5" name="Freeform 24"/>
              <p:cNvSpPr>
                <a:spLocks/>
              </p:cNvSpPr>
              <p:nvPr/>
            </p:nvSpPr>
            <p:spPr bwMode="gray">
              <a:xfrm>
                <a:off x="2684511" y="3279745"/>
                <a:ext cx="598487" cy="588963"/>
              </a:xfrm>
              <a:custGeom>
                <a:avLst/>
                <a:gdLst/>
                <a:ahLst/>
                <a:cxnLst>
                  <a:cxn ang="0">
                    <a:pos x="168" y="7"/>
                  </a:cxn>
                  <a:cxn ang="0">
                    <a:pos x="174" y="22"/>
                  </a:cxn>
                  <a:cxn ang="0">
                    <a:pos x="170" y="42"/>
                  </a:cxn>
                  <a:cxn ang="0">
                    <a:pos x="160" y="57"/>
                  </a:cxn>
                  <a:cxn ang="0">
                    <a:pos x="164" y="81"/>
                  </a:cxn>
                  <a:cxn ang="0">
                    <a:pos x="160" y="90"/>
                  </a:cxn>
                  <a:cxn ang="0">
                    <a:pos x="168" y="101"/>
                  </a:cxn>
                  <a:cxn ang="0">
                    <a:pos x="186" y="114"/>
                  </a:cxn>
                  <a:cxn ang="0">
                    <a:pos x="218" y="122"/>
                  </a:cxn>
                  <a:cxn ang="0">
                    <a:pos x="255" y="120"/>
                  </a:cxn>
                  <a:cxn ang="0">
                    <a:pos x="263" y="109"/>
                  </a:cxn>
                  <a:cxn ang="0">
                    <a:pos x="260" y="130"/>
                  </a:cxn>
                  <a:cxn ang="0">
                    <a:pos x="279" y="136"/>
                  </a:cxn>
                  <a:cxn ang="0">
                    <a:pos x="305" y="136"/>
                  </a:cxn>
                  <a:cxn ang="0">
                    <a:pos x="322" y="130"/>
                  </a:cxn>
                  <a:cxn ang="0">
                    <a:pos x="344" y="114"/>
                  </a:cxn>
                  <a:cxn ang="0">
                    <a:pos x="377" y="108"/>
                  </a:cxn>
                  <a:cxn ang="0">
                    <a:pos x="372" y="125"/>
                  </a:cxn>
                  <a:cxn ang="0">
                    <a:pos x="357" y="138"/>
                  </a:cxn>
                  <a:cxn ang="0">
                    <a:pos x="345" y="152"/>
                  </a:cxn>
                  <a:cxn ang="0">
                    <a:pos x="340" y="164"/>
                  </a:cxn>
                  <a:cxn ang="0">
                    <a:pos x="331" y="171"/>
                  </a:cxn>
                  <a:cxn ang="0">
                    <a:pos x="322" y="168"/>
                  </a:cxn>
                  <a:cxn ang="0">
                    <a:pos x="319" y="184"/>
                  </a:cxn>
                  <a:cxn ang="0">
                    <a:pos x="313" y="175"/>
                  </a:cxn>
                  <a:cxn ang="0">
                    <a:pos x="307" y="162"/>
                  </a:cxn>
                  <a:cxn ang="0">
                    <a:pos x="301" y="174"/>
                  </a:cxn>
                  <a:cxn ang="0">
                    <a:pos x="293" y="156"/>
                  </a:cxn>
                  <a:cxn ang="0">
                    <a:pos x="267" y="152"/>
                  </a:cxn>
                  <a:cxn ang="0">
                    <a:pos x="263" y="164"/>
                  </a:cxn>
                  <a:cxn ang="0">
                    <a:pos x="267" y="175"/>
                  </a:cxn>
                  <a:cxn ang="0">
                    <a:pos x="257" y="194"/>
                  </a:cxn>
                  <a:cxn ang="0">
                    <a:pos x="248" y="201"/>
                  </a:cxn>
                  <a:cxn ang="0">
                    <a:pos x="231" y="227"/>
                  </a:cxn>
                  <a:cxn ang="0">
                    <a:pos x="197" y="252"/>
                  </a:cxn>
                  <a:cxn ang="0">
                    <a:pos x="174" y="274"/>
                  </a:cxn>
                  <a:cxn ang="0">
                    <a:pos x="161" y="279"/>
                  </a:cxn>
                  <a:cxn ang="0">
                    <a:pos x="157" y="308"/>
                  </a:cxn>
                  <a:cxn ang="0">
                    <a:pos x="153" y="341"/>
                  </a:cxn>
                  <a:cxn ang="0">
                    <a:pos x="145" y="352"/>
                  </a:cxn>
                  <a:cxn ang="0">
                    <a:pos x="134" y="363"/>
                  </a:cxn>
                  <a:cxn ang="0">
                    <a:pos x="113" y="370"/>
                  </a:cxn>
                  <a:cxn ang="0">
                    <a:pos x="104" y="354"/>
                  </a:cxn>
                  <a:cxn ang="0">
                    <a:pos x="91" y="336"/>
                  </a:cxn>
                  <a:cxn ang="0">
                    <a:pos x="56" y="210"/>
                  </a:cxn>
                  <a:cxn ang="0">
                    <a:pos x="56" y="196"/>
                  </a:cxn>
                  <a:cxn ang="0">
                    <a:pos x="52" y="196"/>
                  </a:cxn>
                  <a:cxn ang="0">
                    <a:pos x="38" y="214"/>
                  </a:cxn>
                  <a:cxn ang="0">
                    <a:pos x="16" y="194"/>
                  </a:cxn>
                  <a:cxn ang="0">
                    <a:pos x="31" y="175"/>
                  </a:cxn>
                  <a:cxn ang="0">
                    <a:pos x="28" y="166"/>
                  </a:cxn>
                  <a:cxn ang="0">
                    <a:pos x="5" y="170"/>
                  </a:cxn>
                  <a:cxn ang="0">
                    <a:pos x="17" y="148"/>
                  </a:cxn>
                  <a:cxn ang="0">
                    <a:pos x="39" y="122"/>
                  </a:cxn>
                  <a:cxn ang="0">
                    <a:pos x="46" y="94"/>
                  </a:cxn>
                  <a:cxn ang="0">
                    <a:pos x="78" y="70"/>
                  </a:cxn>
                  <a:cxn ang="0">
                    <a:pos x="90" y="53"/>
                  </a:cxn>
                  <a:cxn ang="0">
                    <a:pos x="101" y="38"/>
                  </a:cxn>
                  <a:cxn ang="0">
                    <a:pos x="124" y="38"/>
                  </a:cxn>
                  <a:cxn ang="0">
                    <a:pos x="112" y="27"/>
                  </a:cxn>
                  <a:cxn ang="0">
                    <a:pos x="108" y="20"/>
                  </a:cxn>
                  <a:cxn ang="0">
                    <a:pos x="126" y="14"/>
                  </a:cxn>
                  <a:cxn ang="0">
                    <a:pos x="143" y="3"/>
                  </a:cxn>
                </a:cxnLst>
                <a:rect l="0" t="0" r="r" b="b"/>
                <a:pathLst>
                  <a:path w="377" h="371">
                    <a:moveTo>
                      <a:pt x="149" y="0"/>
                    </a:moveTo>
                    <a:lnTo>
                      <a:pt x="164" y="0"/>
                    </a:lnTo>
                    <a:lnTo>
                      <a:pt x="168" y="3"/>
                    </a:lnTo>
                    <a:lnTo>
                      <a:pt x="168" y="7"/>
                    </a:lnTo>
                    <a:lnTo>
                      <a:pt x="170" y="7"/>
                    </a:lnTo>
                    <a:lnTo>
                      <a:pt x="170" y="14"/>
                    </a:lnTo>
                    <a:lnTo>
                      <a:pt x="171" y="20"/>
                    </a:lnTo>
                    <a:lnTo>
                      <a:pt x="174" y="22"/>
                    </a:lnTo>
                    <a:lnTo>
                      <a:pt x="168" y="27"/>
                    </a:lnTo>
                    <a:lnTo>
                      <a:pt x="174" y="40"/>
                    </a:lnTo>
                    <a:lnTo>
                      <a:pt x="171" y="40"/>
                    </a:lnTo>
                    <a:lnTo>
                      <a:pt x="170" y="42"/>
                    </a:lnTo>
                    <a:lnTo>
                      <a:pt x="165" y="44"/>
                    </a:lnTo>
                    <a:lnTo>
                      <a:pt x="164" y="48"/>
                    </a:lnTo>
                    <a:lnTo>
                      <a:pt x="161" y="52"/>
                    </a:lnTo>
                    <a:lnTo>
                      <a:pt x="160" y="57"/>
                    </a:lnTo>
                    <a:lnTo>
                      <a:pt x="160" y="64"/>
                    </a:lnTo>
                    <a:lnTo>
                      <a:pt x="161" y="72"/>
                    </a:lnTo>
                    <a:lnTo>
                      <a:pt x="165" y="78"/>
                    </a:lnTo>
                    <a:lnTo>
                      <a:pt x="164" y="81"/>
                    </a:lnTo>
                    <a:lnTo>
                      <a:pt x="161" y="82"/>
                    </a:lnTo>
                    <a:lnTo>
                      <a:pt x="160" y="83"/>
                    </a:lnTo>
                    <a:lnTo>
                      <a:pt x="157" y="88"/>
                    </a:lnTo>
                    <a:lnTo>
                      <a:pt x="160" y="90"/>
                    </a:lnTo>
                    <a:lnTo>
                      <a:pt x="161" y="94"/>
                    </a:lnTo>
                    <a:lnTo>
                      <a:pt x="165" y="97"/>
                    </a:lnTo>
                    <a:lnTo>
                      <a:pt x="168" y="97"/>
                    </a:lnTo>
                    <a:lnTo>
                      <a:pt x="168" y="101"/>
                    </a:lnTo>
                    <a:lnTo>
                      <a:pt x="171" y="103"/>
                    </a:lnTo>
                    <a:lnTo>
                      <a:pt x="175" y="108"/>
                    </a:lnTo>
                    <a:lnTo>
                      <a:pt x="179" y="112"/>
                    </a:lnTo>
                    <a:lnTo>
                      <a:pt x="186" y="114"/>
                    </a:lnTo>
                    <a:lnTo>
                      <a:pt x="191" y="116"/>
                    </a:lnTo>
                    <a:lnTo>
                      <a:pt x="196" y="118"/>
                    </a:lnTo>
                    <a:lnTo>
                      <a:pt x="205" y="120"/>
                    </a:lnTo>
                    <a:lnTo>
                      <a:pt x="218" y="122"/>
                    </a:lnTo>
                    <a:lnTo>
                      <a:pt x="226" y="126"/>
                    </a:lnTo>
                    <a:lnTo>
                      <a:pt x="253" y="130"/>
                    </a:lnTo>
                    <a:lnTo>
                      <a:pt x="253" y="122"/>
                    </a:lnTo>
                    <a:lnTo>
                      <a:pt x="255" y="120"/>
                    </a:lnTo>
                    <a:lnTo>
                      <a:pt x="255" y="112"/>
                    </a:lnTo>
                    <a:lnTo>
                      <a:pt x="257" y="112"/>
                    </a:lnTo>
                    <a:lnTo>
                      <a:pt x="257" y="109"/>
                    </a:lnTo>
                    <a:lnTo>
                      <a:pt x="263" y="109"/>
                    </a:lnTo>
                    <a:lnTo>
                      <a:pt x="263" y="118"/>
                    </a:lnTo>
                    <a:lnTo>
                      <a:pt x="261" y="122"/>
                    </a:lnTo>
                    <a:lnTo>
                      <a:pt x="261" y="127"/>
                    </a:lnTo>
                    <a:lnTo>
                      <a:pt x="260" y="130"/>
                    </a:lnTo>
                    <a:lnTo>
                      <a:pt x="260" y="134"/>
                    </a:lnTo>
                    <a:lnTo>
                      <a:pt x="261" y="136"/>
                    </a:lnTo>
                    <a:lnTo>
                      <a:pt x="263" y="138"/>
                    </a:lnTo>
                    <a:lnTo>
                      <a:pt x="279" y="136"/>
                    </a:lnTo>
                    <a:lnTo>
                      <a:pt x="289" y="136"/>
                    </a:lnTo>
                    <a:lnTo>
                      <a:pt x="293" y="138"/>
                    </a:lnTo>
                    <a:lnTo>
                      <a:pt x="297" y="136"/>
                    </a:lnTo>
                    <a:lnTo>
                      <a:pt x="305" y="136"/>
                    </a:lnTo>
                    <a:lnTo>
                      <a:pt x="309" y="138"/>
                    </a:lnTo>
                    <a:lnTo>
                      <a:pt x="315" y="138"/>
                    </a:lnTo>
                    <a:lnTo>
                      <a:pt x="319" y="134"/>
                    </a:lnTo>
                    <a:lnTo>
                      <a:pt x="322" y="130"/>
                    </a:lnTo>
                    <a:lnTo>
                      <a:pt x="323" y="125"/>
                    </a:lnTo>
                    <a:lnTo>
                      <a:pt x="326" y="120"/>
                    </a:lnTo>
                    <a:lnTo>
                      <a:pt x="329" y="112"/>
                    </a:lnTo>
                    <a:lnTo>
                      <a:pt x="344" y="114"/>
                    </a:lnTo>
                    <a:lnTo>
                      <a:pt x="353" y="112"/>
                    </a:lnTo>
                    <a:lnTo>
                      <a:pt x="366" y="109"/>
                    </a:lnTo>
                    <a:lnTo>
                      <a:pt x="375" y="108"/>
                    </a:lnTo>
                    <a:lnTo>
                      <a:pt x="377" y="108"/>
                    </a:lnTo>
                    <a:lnTo>
                      <a:pt x="377" y="114"/>
                    </a:lnTo>
                    <a:lnTo>
                      <a:pt x="375" y="116"/>
                    </a:lnTo>
                    <a:lnTo>
                      <a:pt x="372" y="120"/>
                    </a:lnTo>
                    <a:lnTo>
                      <a:pt x="372" y="125"/>
                    </a:lnTo>
                    <a:lnTo>
                      <a:pt x="370" y="127"/>
                    </a:lnTo>
                    <a:lnTo>
                      <a:pt x="370" y="130"/>
                    </a:lnTo>
                    <a:lnTo>
                      <a:pt x="367" y="134"/>
                    </a:lnTo>
                    <a:lnTo>
                      <a:pt x="357" y="138"/>
                    </a:lnTo>
                    <a:lnTo>
                      <a:pt x="353" y="140"/>
                    </a:lnTo>
                    <a:lnTo>
                      <a:pt x="349" y="142"/>
                    </a:lnTo>
                    <a:lnTo>
                      <a:pt x="346" y="145"/>
                    </a:lnTo>
                    <a:lnTo>
                      <a:pt x="345" y="152"/>
                    </a:lnTo>
                    <a:lnTo>
                      <a:pt x="344" y="156"/>
                    </a:lnTo>
                    <a:lnTo>
                      <a:pt x="344" y="160"/>
                    </a:lnTo>
                    <a:lnTo>
                      <a:pt x="341" y="164"/>
                    </a:lnTo>
                    <a:lnTo>
                      <a:pt x="340" y="164"/>
                    </a:lnTo>
                    <a:lnTo>
                      <a:pt x="337" y="166"/>
                    </a:lnTo>
                    <a:lnTo>
                      <a:pt x="335" y="168"/>
                    </a:lnTo>
                    <a:lnTo>
                      <a:pt x="333" y="170"/>
                    </a:lnTo>
                    <a:lnTo>
                      <a:pt x="331" y="171"/>
                    </a:lnTo>
                    <a:lnTo>
                      <a:pt x="329" y="171"/>
                    </a:lnTo>
                    <a:lnTo>
                      <a:pt x="327" y="170"/>
                    </a:lnTo>
                    <a:lnTo>
                      <a:pt x="323" y="168"/>
                    </a:lnTo>
                    <a:lnTo>
                      <a:pt x="322" y="168"/>
                    </a:lnTo>
                    <a:lnTo>
                      <a:pt x="322" y="174"/>
                    </a:lnTo>
                    <a:lnTo>
                      <a:pt x="323" y="178"/>
                    </a:lnTo>
                    <a:lnTo>
                      <a:pt x="323" y="184"/>
                    </a:lnTo>
                    <a:lnTo>
                      <a:pt x="319" y="184"/>
                    </a:lnTo>
                    <a:lnTo>
                      <a:pt x="319" y="182"/>
                    </a:lnTo>
                    <a:lnTo>
                      <a:pt x="315" y="182"/>
                    </a:lnTo>
                    <a:lnTo>
                      <a:pt x="315" y="184"/>
                    </a:lnTo>
                    <a:lnTo>
                      <a:pt x="313" y="175"/>
                    </a:lnTo>
                    <a:lnTo>
                      <a:pt x="311" y="168"/>
                    </a:lnTo>
                    <a:lnTo>
                      <a:pt x="311" y="164"/>
                    </a:lnTo>
                    <a:lnTo>
                      <a:pt x="309" y="162"/>
                    </a:lnTo>
                    <a:lnTo>
                      <a:pt x="307" y="162"/>
                    </a:lnTo>
                    <a:lnTo>
                      <a:pt x="305" y="164"/>
                    </a:lnTo>
                    <a:lnTo>
                      <a:pt x="303" y="168"/>
                    </a:lnTo>
                    <a:lnTo>
                      <a:pt x="303" y="170"/>
                    </a:lnTo>
                    <a:lnTo>
                      <a:pt x="301" y="174"/>
                    </a:lnTo>
                    <a:lnTo>
                      <a:pt x="298" y="175"/>
                    </a:lnTo>
                    <a:lnTo>
                      <a:pt x="297" y="178"/>
                    </a:lnTo>
                    <a:lnTo>
                      <a:pt x="293" y="164"/>
                    </a:lnTo>
                    <a:lnTo>
                      <a:pt x="293" y="156"/>
                    </a:lnTo>
                    <a:lnTo>
                      <a:pt x="292" y="152"/>
                    </a:lnTo>
                    <a:lnTo>
                      <a:pt x="289" y="149"/>
                    </a:lnTo>
                    <a:lnTo>
                      <a:pt x="270" y="149"/>
                    </a:lnTo>
                    <a:lnTo>
                      <a:pt x="267" y="152"/>
                    </a:lnTo>
                    <a:lnTo>
                      <a:pt x="267" y="153"/>
                    </a:lnTo>
                    <a:lnTo>
                      <a:pt x="265" y="157"/>
                    </a:lnTo>
                    <a:lnTo>
                      <a:pt x="265" y="162"/>
                    </a:lnTo>
                    <a:lnTo>
                      <a:pt x="263" y="164"/>
                    </a:lnTo>
                    <a:lnTo>
                      <a:pt x="263" y="171"/>
                    </a:lnTo>
                    <a:lnTo>
                      <a:pt x="265" y="174"/>
                    </a:lnTo>
                    <a:lnTo>
                      <a:pt x="265" y="175"/>
                    </a:lnTo>
                    <a:lnTo>
                      <a:pt x="267" y="175"/>
                    </a:lnTo>
                    <a:lnTo>
                      <a:pt x="270" y="179"/>
                    </a:lnTo>
                    <a:lnTo>
                      <a:pt x="270" y="196"/>
                    </a:lnTo>
                    <a:lnTo>
                      <a:pt x="261" y="194"/>
                    </a:lnTo>
                    <a:lnTo>
                      <a:pt x="257" y="194"/>
                    </a:lnTo>
                    <a:lnTo>
                      <a:pt x="253" y="196"/>
                    </a:lnTo>
                    <a:lnTo>
                      <a:pt x="249" y="199"/>
                    </a:lnTo>
                    <a:lnTo>
                      <a:pt x="249" y="200"/>
                    </a:lnTo>
                    <a:lnTo>
                      <a:pt x="248" y="201"/>
                    </a:lnTo>
                    <a:lnTo>
                      <a:pt x="245" y="210"/>
                    </a:lnTo>
                    <a:lnTo>
                      <a:pt x="241" y="215"/>
                    </a:lnTo>
                    <a:lnTo>
                      <a:pt x="235" y="222"/>
                    </a:lnTo>
                    <a:lnTo>
                      <a:pt x="231" y="227"/>
                    </a:lnTo>
                    <a:lnTo>
                      <a:pt x="223" y="232"/>
                    </a:lnTo>
                    <a:lnTo>
                      <a:pt x="218" y="236"/>
                    </a:lnTo>
                    <a:lnTo>
                      <a:pt x="208" y="244"/>
                    </a:lnTo>
                    <a:lnTo>
                      <a:pt x="197" y="252"/>
                    </a:lnTo>
                    <a:lnTo>
                      <a:pt x="183" y="266"/>
                    </a:lnTo>
                    <a:lnTo>
                      <a:pt x="182" y="269"/>
                    </a:lnTo>
                    <a:lnTo>
                      <a:pt x="178" y="270"/>
                    </a:lnTo>
                    <a:lnTo>
                      <a:pt x="174" y="274"/>
                    </a:lnTo>
                    <a:lnTo>
                      <a:pt x="170" y="275"/>
                    </a:lnTo>
                    <a:lnTo>
                      <a:pt x="168" y="275"/>
                    </a:lnTo>
                    <a:lnTo>
                      <a:pt x="165" y="278"/>
                    </a:lnTo>
                    <a:lnTo>
                      <a:pt x="161" y="279"/>
                    </a:lnTo>
                    <a:lnTo>
                      <a:pt x="157" y="284"/>
                    </a:lnTo>
                    <a:lnTo>
                      <a:pt x="156" y="289"/>
                    </a:lnTo>
                    <a:lnTo>
                      <a:pt x="156" y="301"/>
                    </a:lnTo>
                    <a:lnTo>
                      <a:pt x="157" y="308"/>
                    </a:lnTo>
                    <a:lnTo>
                      <a:pt x="160" y="318"/>
                    </a:lnTo>
                    <a:lnTo>
                      <a:pt x="157" y="330"/>
                    </a:lnTo>
                    <a:lnTo>
                      <a:pt x="156" y="337"/>
                    </a:lnTo>
                    <a:lnTo>
                      <a:pt x="153" y="341"/>
                    </a:lnTo>
                    <a:lnTo>
                      <a:pt x="152" y="344"/>
                    </a:lnTo>
                    <a:lnTo>
                      <a:pt x="149" y="345"/>
                    </a:lnTo>
                    <a:lnTo>
                      <a:pt x="145" y="348"/>
                    </a:lnTo>
                    <a:lnTo>
                      <a:pt x="145" y="352"/>
                    </a:lnTo>
                    <a:lnTo>
                      <a:pt x="143" y="354"/>
                    </a:lnTo>
                    <a:lnTo>
                      <a:pt x="139" y="356"/>
                    </a:lnTo>
                    <a:lnTo>
                      <a:pt x="134" y="362"/>
                    </a:lnTo>
                    <a:lnTo>
                      <a:pt x="134" y="363"/>
                    </a:lnTo>
                    <a:lnTo>
                      <a:pt x="131" y="367"/>
                    </a:lnTo>
                    <a:lnTo>
                      <a:pt x="131" y="371"/>
                    </a:lnTo>
                    <a:lnTo>
                      <a:pt x="116" y="371"/>
                    </a:lnTo>
                    <a:lnTo>
                      <a:pt x="113" y="370"/>
                    </a:lnTo>
                    <a:lnTo>
                      <a:pt x="112" y="366"/>
                    </a:lnTo>
                    <a:lnTo>
                      <a:pt x="109" y="362"/>
                    </a:lnTo>
                    <a:lnTo>
                      <a:pt x="108" y="358"/>
                    </a:lnTo>
                    <a:lnTo>
                      <a:pt x="104" y="354"/>
                    </a:lnTo>
                    <a:lnTo>
                      <a:pt x="101" y="352"/>
                    </a:lnTo>
                    <a:lnTo>
                      <a:pt x="97" y="344"/>
                    </a:lnTo>
                    <a:lnTo>
                      <a:pt x="94" y="336"/>
                    </a:lnTo>
                    <a:lnTo>
                      <a:pt x="91" y="336"/>
                    </a:lnTo>
                    <a:lnTo>
                      <a:pt x="76" y="308"/>
                    </a:lnTo>
                    <a:lnTo>
                      <a:pt x="60" y="258"/>
                    </a:lnTo>
                    <a:lnTo>
                      <a:pt x="56" y="227"/>
                    </a:lnTo>
                    <a:lnTo>
                      <a:pt x="56" y="210"/>
                    </a:lnTo>
                    <a:lnTo>
                      <a:pt x="57" y="208"/>
                    </a:lnTo>
                    <a:lnTo>
                      <a:pt x="57" y="205"/>
                    </a:lnTo>
                    <a:lnTo>
                      <a:pt x="56" y="204"/>
                    </a:lnTo>
                    <a:lnTo>
                      <a:pt x="56" y="196"/>
                    </a:lnTo>
                    <a:lnTo>
                      <a:pt x="57" y="194"/>
                    </a:lnTo>
                    <a:lnTo>
                      <a:pt x="57" y="192"/>
                    </a:lnTo>
                    <a:lnTo>
                      <a:pt x="53" y="194"/>
                    </a:lnTo>
                    <a:lnTo>
                      <a:pt x="52" y="196"/>
                    </a:lnTo>
                    <a:lnTo>
                      <a:pt x="49" y="200"/>
                    </a:lnTo>
                    <a:lnTo>
                      <a:pt x="49" y="205"/>
                    </a:lnTo>
                    <a:lnTo>
                      <a:pt x="43" y="214"/>
                    </a:lnTo>
                    <a:lnTo>
                      <a:pt x="38" y="214"/>
                    </a:lnTo>
                    <a:lnTo>
                      <a:pt x="30" y="210"/>
                    </a:lnTo>
                    <a:lnTo>
                      <a:pt x="24" y="205"/>
                    </a:lnTo>
                    <a:lnTo>
                      <a:pt x="17" y="199"/>
                    </a:lnTo>
                    <a:lnTo>
                      <a:pt x="16" y="194"/>
                    </a:lnTo>
                    <a:lnTo>
                      <a:pt x="16" y="190"/>
                    </a:lnTo>
                    <a:lnTo>
                      <a:pt x="20" y="188"/>
                    </a:lnTo>
                    <a:lnTo>
                      <a:pt x="28" y="179"/>
                    </a:lnTo>
                    <a:lnTo>
                      <a:pt x="31" y="175"/>
                    </a:lnTo>
                    <a:lnTo>
                      <a:pt x="34" y="170"/>
                    </a:lnTo>
                    <a:lnTo>
                      <a:pt x="35" y="168"/>
                    </a:lnTo>
                    <a:lnTo>
                      <a:pt x="35" y="166"/>
                    </a:lnTo>
                    <a:lnTo>
                      <a:pt x="28" y="166"/>
                    </a:lnTo>
                    <a:lnTo>
                      <a:pt x="26" y="168"/>
                    </a:lnTo>
                    <a:lnTo>
                      <a:pt x="24" y="168"/>
                    </a:lnTo>
                    <a:lnTo>
                      <a:pt x="17" y="170"/>
                    </a:lnTo>
                    <a:lnTo>
                      <a:pt x="5" y="170"/>
                    </a:lnTo>
                    <a:lnTo>
                      <a:pt x="2" y="168"/>
                    </a:lnTo>
                    <a:lnTo>
                      <a:pt x="0" y="166"/>
                    </a:lnTo>
                    <a:lnTo>
                      <a:pt x="16" y="148"/>
                    </a:lnTo>
                    <a:lnTo>
                      <a:pt x="17" y="148"/>
                    </a:lnTo>
                    <a:lnTo>
                      <a:pt x="20" y="145"/>
                    </a:lnTo>
                    <a:lnTo>
                      <a:pt x="43" y="145"/>
                    </a:lnTo>
                    <a:lnTo>
                      <a:pt x="48" y="126"/>
                    </a:lnTo>
                    <a:lnTo>
                      <a:pt x="39" y="122"/>
                    </a:lnTo>
                    <a:lnTo>
                      <a:pt x="38" y="118"/>
                    </a:lnTo>
                    <a:lnTo>
                      <a:pt x="38" y="112"/>
                    </a:lnTo>
                    <a:lnTo>
                      <a:pt x="39" y="103"/>
                    </a:lnTo>
                    <a:lnTo>
                      <a:pt x="46" y="94"/>
                    </a:lnTo>
                    <a:lnTo>
                      <a:pt x="57" y="83"/>
                    </a:lnTo>
                    <a:lnTo>
                      <a:pt x="76" y="74"/>
                    </a:lnTo>
                    <a:lnTo>
                      <a:pt x="76" y="72"/>
                    </a:lnTo>
                    <a:lnTo>
                      <a:pt x="78" y="70"/>
                    </a:lnTo>
                    <a:lnTo>
                      <a:pt x="82" y="68"/>
                    </a:lnTo>
                    <a:lnTo>
                      <a:pt x="83" y="64"/>
                    </a:lnTo>
                    <a:lnTo>
                      <a:pt x="90" y="57"/>
                    </a:lnTo>
                    <a:lnTo>
                      <a:pt x="90" y="53"/>
                    </a:lnTo>
                    <a:lnTo>
                      <a:pt x="95" y="53"/>
                    </a:lnTo>
                    <a:lnTo>
                      <a:pt x="95" y="44"/>
                    </a:lnTo>
                    <a:lnTo>
                      <a:pt x="97" y="40"/>
                    </a:lnTo>
                    <a:lnTo>
                      <a:pt x="101" y="38"/>
                    </a:lnTo>
                    <a:lnTo>
                      <a:pt x="105" y="38"/>
                    </a:lnTo>
                    <a:lnTo>
                      <a:pt x="108" y="35"/>
                    </a:lnTo>
                    <a:lnTo>
                      <a:pt x="122" y="35"/>
                    </a:lnTo>
                    <a:lnTo>
                      <a:pt x="124" y="38"/>
                    </a:lnTo>
                    <a:lnTo>
                      <a:pt x="124" y="31"/>
                    </a:lnTo>
                    <a:lnTo>
                      <a:pt x="120" y="30"/>
                    </a:lnTo>
                    <a:lnTo>
                      <a:pt x="117" y="27"/>
                    </a:lnTo>
                    <a:lnTo>
                      <a:pt x="112" y="27"/>
                    </a:lnTo>
                    <a:lnTo>
                      <a:pt x="108" y="26"/>
                    </a:lnTo>
                    <a:lnTo>
                      <a:pt x="105" y="26"/>
                    </a:lnTo>
                    <a:lnTo>
                      <a:pt x="105" y="22"/>
                    </a:lnTo>
                    <a:lnTo>
                      <a:pt x="108" y="20"/>
                    </a:lnTo>
                    <a:lnTo>
                      <a:pt x="109" y="18"/>
                    </a:lnTo>
                    <a:lnTo>
                      <a:pt x="113" y="16"/>
                    </a:lnTo>
                    <a:lnTo>
                      <a:pt x="120" y="14"/>
                    </a:lnTo>
                    <a:lnTo>
                      <a:pt x="126" y="14"/>
                    </a:lnTo>
                    <a:lnTo>
                      <a:pt x="138" y="12"/>
                    </a:lnTo>
                    <a:lnTo>
                      <a:pt x="139" y="8"/>
                    </a:lnTo>
                    <a:lnTo>
                      <a:pt x="139" y="7"/>
                    </a:lnTo>
                    <a:lnTo>
                      <a:pt x="143" y="3"/>
                    </a:lnTo>
                    <a:lnTo>
                      <a:pt x="145" y="3"/>
                    </a:lnTo>
                    <a:lnTo>
                      <a:pt x="14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6" name="Freeform 25"/>
              <p:cNvSpPr>
                <a:spLocks/>
              </p:cNvSpPr>
              <p:nvPr/>
            </p:nvSpPr>
            <p:spPr bwMode="gray">
              <a:xfrm>
                <a:off x="2544811" y="3209895"/>
                <a:ext cx="311150" cy="215900"/>
              </a:xfrm>
              <a:custGeom>
                <a:avLst/>
                <a:gdLst/>
                <a:ahLst/>
                <a:cxnLst>
                  <a:cxn ang="0">
                    <a:pos x="131" y="0"/>
                  </a:cxn>
                  <a:cxn ang="0">
                    <a:pos x="140" y="8"/>
                  </a:cxn>
                  <a:cxn ang="0">
                    <a:pos x="140" y="10"/>
                  </a:cxn>
                  <a:cxn ang="0">
                    <a:pos x="141" y="12"/>
                  </a:cxn>
                  <a:cxn ang="0">
                    <a:pos x="145" y="14"/>
                  </a:cxn>
                  <a:cxn ang="0">
                    <a:pos x="149" y="16"/>
                  </a:cxn>
                  <a:cxn ang="0">
                    <a:pos x="153" y="18"/>
                  </a:cxn>
                  <a:cxn ang="0">
                    <a:pos x="157" y="20"/>
                  </a:cxn>
                  <a:cxn ang="0">
                    <a:pos x="193" y="20"/>
                  </a:cxn>
                  <a:cxn ang="0">
                    <a:pos x="193" y="30"/>
                  </a:cxn>
                  <a:cxn ang="0">
                    <a:pos x="196" y="34"/>
                  </a:cxn>
                  <a:cxn ang="0">
                    <a:pos x="196" y="36"/>
                  </a:cxn>
                  <a:cxn ang="0">
                    <a:pos x="175" y="36"/>
                  </a:cxn>
                  <a:cxn ang="0">
                    <a:pos x="166" y="38"/>
                  </a:cxn>
                  <a:cxn ang="0">
                    <a:pos x="162" y="40"/>
                  </a:cxn>
                  <a:cxn ang="0">
                    <a:pos x="160" y="42"/>
                  </a:cxn>
                  <a:cxn ang="0">
                    <a:pos x="156" y="44"/>
                  </a:cxn>
                  <a:cxn ang="0">
                    <a:pos x="153" y="47"/>
                  </a:cxn>
                  <a:cxn ang="0">
                    <a:pos x="153" y="49"/>
                  </a:cxn>
                  <a:cxn ang="0">
                    <a:pos x="138" y="56"/>
                  </a:cxn>
                  <a:cxn ang="0">
                    <a:pos x="134" y="66"/>
                  </a:cxn>
                  <a:cxn ang="0">
                    <a:pos x="127" y="66"/>
                  </a:cxn>
                  <a:cxn ang="0">
                    <a:pos x="123" y="67"/>
                  </a:cxn>
                  <a:cxn ang="0">
                    <a:pos x="122" y="71"/>
                  </a:cxn>
                  <a:cxn ang="0">
                    <a:pos x="122" y="84"/>
                  </a:cxn>
                  <a:cxn ang="0">
                    <a:pos x="104" y="101"/>
                  </a:cxn>
                  <a:cxn ang="0">
                    <a:pos x="93" y="101"/>
                  </a:cxn>
                  <a:cxn ang="0">
                    <a:pos x="88" y="104"/>
                  </a:cxn>
                  <a:cxn ang="0">
                    <a:pos x="83" y="104"/>
                  </a:cxn>
                  <a:cxn ang="0">
                    <a:pos x="78" y="107"/>
                  </a:cxn>
                  <a:cxn ang="0">
                    <a:pos x="74" y="110"/>
                  </a:cxn>
                  <a:cxn ang="0">
                    <a:pos x="72" y="114"/>
                  </a:cxn>
                  <a:cxn ang="0">
                    <a:pos x="64" y="122"/>
                  </a:cxn>
                  <a:cxn ang="0">
                    <a:pos x="60" y="123"/>
                  </a:cxn>
                  <a:cxn ang="0">
                    <a:pos x="57" y="127"/>
                  </a:cxn>
                  <a:cxn ang="0">
                    <a:pos x="56" y="127"/>
                  </a:cxn>
                  <a:cxn ang="0">
                    <a:pos x="53" y="130"/>
                  </a:cxn>
                  <a:cxn ang="0">
                    <a:pos x="52" y="130"/>
                  </a:cxn>
                  <a:cxn ang="0">
                    <a:pos x="44" y="134"/>
                  </a:cxn>
                  <a:cxn ang="0">
                    <a:pos x="31" y="136"/>
                  </a:cxn>
                  <a:cxn ang="0">
                    <a:pos x="20" y="134"/>
                  </a:cxn>
                  <a:cxn ang="0">
                    <a:pos x="12" y="132"/>
                  </a:cxn>
                  <a:cxn ang="0">
                    <a:pos x="1" y="110"/>
                  </a:cxn>
                  <a:cxn ang="0">
                    <a:pos x="0" y="79"/>
                  </a:cxn>
                  <a:cxn ang="0">
                    <a:pos x="9" y="63"/>
                  </a:cxn>
                  <a:cxn ang="0">
                    <a:pos x="12" y="42"/>
                  </a:cxn>
                  <a:cxn ang="0">
                    <a:pos x="27" y="42"/>
                  </a:cxn>
                  <a:cxn ang="0">
                    <a:pos x="31" y="31"/>
                  </a:cxn>
                  <a:cxn ang="0">
                    <a:pos x="34" y="31"/>
                  </a:cxn>
                  <a:cxn ang="0">
                    <a:pos x="38" y="30"/>
                  </a:cxn>
                  <a:cxn ang="0">
                    <a:pos x="42" y="27"/>
                  </a:cxn>
                  <a:cxn ang="0">
                    <a:pos x="48" y="23"/>
                  </a:cxn>
                  <a:cxn ang="0">
                    <a:pos x="52" y="20"/>
                  </a:cxn>
                  <a:cxn ang="0">
                    <a:pos x="56" y="14"/>
                  </a:cxn>
                  <a:cxn ang="0">
                    <a:pos x="57" y="8"/>
                  </a:cxn>
                  <a:cxn ang="0">
                    <a:pos x="60" y="8"/>
                  </a:cxn>
                  <a:cxn ang="0">
                    <a:pos x="61" y="10"/>
                  </a:cxn>
                  <a:cxn ang="0">
                    <a:pos x="79" y="10"/>
                  </a:cxn>
                  <a:cxn ang="0">
                    <a:pos x="92" y="12"/>
                  </a:cxn>
                  <a:cxn ang="0">
                    <a:pos x="108" y="10"/>
                  </a:cxn>
                  <a:cxn ang="0">
                    <a:pos x="122" y="1"/>
                  </a:cxn>
                  <a:cxn ang="0">
                    <a:pos x="131" y="0"/>
                  </a:cxn>
                </a:cxnLst>
                <a:rect l="0" t="0" r="r" b="b"/>
                <a:pathLst>
                  <a:path w="196" h="136">
                    <a:moveTo>
                      <a:pt x="131" y="0"/>
                    </a:moveTo>
                    <a:lnTo>
                      <a:pt x="140" y="8"/>
                    </a:lnTo>
                    <a:lnTo>
                      <a:pt x="140" y="10"/>
                    </a:lnTo>
                    <a:lnTo>
                      <a:pt x="141" y="12"/>
                    </a:lnTo>
                    <a:lnTo>
                      <a:pt x="145" y="14"/>
                    </a:lnTo>
                    <a:lnTo>
                      <a:pt x="149" y="16"/>
                    </a:lnTo>
                    <a:lnTo>
                      <a:pt x="153" y="18"/>
                    </a:lnTo>
                    <a:lnTo>
                      <a:pt x="157" y="20"/>
                    </a:lnTo>
                    <a:lnTo>
                      <a:pt x="193" y="20"/>
                    </a:lnTo>
                    <a:lnTo>
                      <a:pt x="193" y="30"/>
                    </a:lnTo>
                    <a:lnTo>
                      <a:pt x="196" y="34"/>
                    </a:lnTo>
                    <a:lnTo>
                      <a:pt x="196" y="36"/>
                    </a:lnTo>
                    <a:lnTo>
                      <a:pt x="175" y="36"/>
                    </a:lnTo>
                    <a:lnTo>
                      <a:pt x="166" y="38"/>
                    </a:lnTo>
                    <a:lnTo>
                      <a:pt x="162" y="40"/>
                    </a:lnTo>
                    <a:lnTo>
                      <a:pt x="160" y="42"/>
                    </a:lnTo>
                    <a:lnTo>
                      <a:pt x="156" y="44"/>
                    </a:lnTo>
                    <a:lnTo>
                      <a:pt x="153" y="47"/>
                    </a:lnTo>
                    <a:lnTo>
                      <a:pt x="153" y="49"/>
                    </a:lnTo>
                    <a:lnTo>
                      <a:pt x="138" y="56"/>
                    </a:lnTo>
                    <a:lnTo>
                      <a:pt x="134" y="66"/>
                    </a:lnTo>
                    <a:lnTo>
                      <a:pt x="127" y="66"/>
                    </a:lnTo>
                    <a:lnTo>
                      <a:pt x="123" y="67"/>
                    </a:lnTo>
                    <a:lnTo>
                      <a:pt x="122" y="71"/>
                    </a:lnTo>
                    <a:lnTo>
                      <a:pt x="122" y="84"/>
                    </a:lnTo>
                    <a:lnTo>
                      <a:pt x="104" y="101"/>
                    </a:lnTo>
                    <a:lnTo>
                      <a:pt x="93" y="101"/>
                    </a:lnTo>
                    <a:lnTo>
                      <a:pt x="88" y="104"/>
                    </a:lnTo>
                    <a:lnTo>
                      <a:pt x="83" y="104"/>
                    </a:lnTo>
                    <a:lnTo>
                      <a:pt x="78" y="107"/>
                    </a:lnTo>
                    <a:lnTo>
                      <a:pt x="74" y="110"/>
                    </a:lnTo>
                    <a:lnTo>
                      <a:pt x="72" y="114"/>
                    </a:lnTo>
                    <a:lnTo>
                      <a:pt x="64" y="122"/>
                    </a:lnTo>
                    <a:lnTo>
                      <a:pt x="60" y="123"/>
                    </a:lnTo>
                    <a:lnTo>
                      <a:pt x="57" y="127"/>
                    </a:lnTo>
                    <a:lnTo>
                      <a:pt x="56" y="127"/>
                    </a:lnTo>
                    <a:lnTo>
                      <a:pt x="53" y="130"/>
                    </a:lnTo>
                    <a:lnTo>
                      <a:pt x="52" y="130"/>
                    </a:lnTo>
                    <a:lnTo>
                      <a:pt x="44" y="134"/>
                    </a:lnTo>
                    <a:lnTo>
                      <a:pt x="31" y="136"/>
                    </a:lnTo>
                    <a:lnTo>
                      <a:pt x="20" y="134"/>
                    </a:lnTo>
                    <a:lnTo>
                      <a:pt x="12" y="132"/>
                    </a:lnTo>
                    <a:lnTo>
                      <a:pt x="1" y="110"/>
                    </a:lnTo>
                    <a:lnTo>
                      <a:pt x="0" y="79"/>
                    </a:lnTo>
                    <a:lnTo>
                      <a:pt x="9" y="63"/>
                    </a:lnTo>
                    <a:lnTo>
                      <a:pt x="12" y="42"/>
                    </a:lnTo>
                    <a:lnTo>
                      <a:pt x="27" y="42"/>
                    </a:lnTo>
                    <a:lnTo>
                      <a:pt x="31" y="31"/>
                    </a:lnTo>
                    <a:lnTo>
                      <a:pt x="34" y="31"/>
                    </a:lnTo>
                    <a:lnTo>
                      <a:pt x="38" y="30"/>
                    </a:lnTo>
                    <a:lnTo>
                      <a:pt x="42" y="27"/>
                    </a:lnTo>
                    <a:lnTo>
                      <a:pt x="48" y="23"/>
                    </a:lnTo>
                    <a:lnTo>
                      <a:pt x="52" y="20"/>
                    </a:lnTo>
                    <a:lnTo>
                      <a:pt x="56" y="14"/>
                    </a:lnTo>
                    <a:lnTo>
                      <a:pt x="57" y="8"/>
                    </a:lnTo>
                    <a:lnTo>
                      <a:pt x="60" y="8"/>
                    </a:lnTo>
                    <a:lnTo>
                      <a:pt x="61" y="10"/>
                    </a:lnTo>
                    <a:lnTo>
                      <a:pt x="79" y="10"/>
                    </a:lnTo>
                    <a:lnTo>
                      <a:pt x="92" y="12"/>
                    </a:lnTo>
                    <a:lnTo>
                      <a:pt x="108" y="10"/>
                    </a:lnTo>
                    <a:lnTo>
                      <a:pt x="122" y="1"/>
                    </a:lnTo>
                    <a:lnTo>
                      <a:pt x="13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7" name="Freeform 26"/>
              <p:cNvSpPr>
                <a:spLocks/>
              </p:cNvSpPr>
              <p:nvPr/>
            </p:nvSpPr>
            <p:spPr bwMode="gray">
              <a:xfrm>
                <a:off x="3800523" y="3009870"/>
                <a:ext cx="182563" cy="274638"/>
              </a:xfrm>
              <a:custGeom>
                <a:avLst/>
                <a:gdLst/>
                <a:ahLst/>
                <a:cxnLst>
                  <a:cxn ang="0">
                    <a:pos x="112" y="8"/>
                  </a:cxn>
                  <a:cxn ang="0">
                    <a:pos x="109" y="20"/>
                  </a:cxn>
                  <a:cxn ang="0">
                    <a:pos x="97" y="42"/>
                  </a:cxn>
                  <a:cxn ang="0">
                    <a:pos x="85" y="56"/>
                  </a:cxn>
                  <a:cxn ang="0">
                    <a:pos x="59" y="83"/>
                  </a:cxn>
                  <a:cxn ang="0">
                    <a:pos x="57" y="86"/>
                  </a:cxn>
                  <a:cxn ang="0">
                    <a:pos x="53" y="88"/>
                  </a:cxn>
                  <a:cxn ang="0">
                    <a:pos x="57" y="100"/>
                  </a:cxn>
                  <a:cxn ang="0">
                    <a:pos x="63" y="105"/>
                  </a:cxn>
                  <a:cxn ang="0">
                    <a:pos x="67" y="108"/>
                  </a:cxn>
                  <a:cxn ang="0">
                    <a:pos x="72" y="116"/>
                  </a:cxn>
                  <a:cxn ang="0">
                    <a:pos x="77" y="127"/>
                  </a:cxn>
                  <a:cxn ang="0">
                    <a:pos x="75" y="160"/>
                  </a:cxn>
                  <a:cxn ang="0">
                    <a:pos x="71" y="166"/>
                  </a:cxn>
                  <a:cxn ang="0">
                    <a:pos x="63" y="173"/>
                  </a:cxn>
                  <a:cxn ang="0">
                    <a:pos x="52" y="170"/>
                  </a:cxn>
                  <a:cxn ang="0">
                    <a:pos x="45" y="168"/>
                  </a:cxn>
                  <a:cxn ang="0">
                    <a:pos x="40" y="160"/>
                  </a:cxn>
                  <a:cxn ang="0">
                    <a:pos x="41" y="148"/>
                  </a:cxn>
                  <a:cxn ang="0">
                    <a:pos x="40" y="127"/>
                  </a:cxn>
                  <a:cxn ang="0">
                    <a:pos x="33" y="123"/>
                  </a:cxn>
                  <a:cxn ang="0">
                    <a:pos x="22" y="116"/>
                  </a:cxn>
                  <a:cxn ang="0">
                    <a:pos x="15" y="112"/>
                  </a:cxn>
                  <a:cxn ang="0">
                    <a:pos x="11" y="90"/>
                  </a:cxn>
                  <a:cxn ang="0">
                    <a:pos x="0" y="70"/>
                  </a:cxn>
                  <a:cxn ang="0">
                    <a:pos x="8" y="72"/>
                  </a:cxn>
                  <a:cxn ang="0">
                    <a:pos x="18" y="70"/>
                  </a:cxn>
                  <a:cxn ang="0">
                    <a:pos x="18" y="64"/>
                  </a:cxn>
                  <a:cxn ang="0">
                    <a:pos x="15" y="56"/>
                  </a:cxn>
                  <a:cxn ang="0">
                    <a:pos x="18" y="48"/>
                  </a:cxn>
                  <a:cxn ang="0">
                    <a:pos x="22" y="46"/>
                  </a:cxn>
                  <a:cxn ang="0">
                    <a:pos x="53" y="48"/>
                  </a:cxn>
                  <a:cxn ang="0">
                    <a:pos x="62" y="46"/>
                  </a:cxn>
                  <a:cxn ang="0">
                    <a:pos x="68" y="38"/>
                  </a:cxn>
                  <a:cxn ang="0">
                    <a:pos x="83" y="29"/>
                  </a:cxn>
                  <a:cxn ang="0">
                    <a:pos x="103" y="9"/>
                  </a:cxn>
                  <a:cxn ang="0">
                    <a:pos x="115" y="0"/>
                  </a:cxn>
                </a:cxnLst>
                <a:rect l="0" t="0" r="r" b="b"/>
                <a:pathLst>
                  <a:path w="115" h="173">
                    <a:moveTo>
                      <a:pt x="115" y="0"/>
                    </a:moveTo>
                    <a:lnTo>
                      <a:pt x="112" y="8"/>
                    </a:lnTo>
                    <a:lnTo>
                      <a:pt x="112" y="12"/>
                    </a:lnTo>
                    <a:lnTo>
                      <a:pt x="109" y="20"/>
                    </a:lnTo>
                    <a:lnTo>
                      <a:pt x="103" y="33"/>
                    </a:lnTo>
                    <a:lnTo>
                      <a:pt x="97" y="42"/>
                    </a:lnTo>
                    <a:lnTo>
                      <a:pt x="93" y="46"/>
                    </a:lnTo>
                    <a:lnTo>
                      <a:pt x="85" y="56"/>
                    </a:lnTo>
                    <a:lnTo>
                      <a:pt x="72" y="70"/>
                    </a:lnTo>
                    <a:lnTo>
                      <a:pt x="59" y="83"/>
                    </a:lnTo>
                    <a:lnTo>
                      <a:pt x="57" y="83"/>
                    </a:lnTo>
                    <a:lnTo>
                      <a:pt x="57" y="86"/>
                    </a:lnTo>
                    <a:lnTo>
                      <a:pt x="55" y="86"/>
                    </a:lnTo>
                    <a:lnTo>
                      <a:pt x="53" y="88"/>
                    </a:lnTo>
                    <a:lnTo>
                      <a:pt x="53" y="96"/>
                    </a:lnTo>
                    <a:lnTo>
                      <a:pt x="57" y="100"/>
                    </a:lnTo>
                    <a:lnTo>
                      <a:pt x="62" y="105"/>
                    </a:lnTo>
                    <a:lnTo>
                      <a:pt x="63" y="105"/>
                    </a:lnTo>
                    <a:lnTo>
                      <a:pt x="66" y="108"/>
                    </a:lnTo>
                    <a:lnTo>
                      <a:pt x="67" y="108"/>
                    </a:lnTo>
                    <a:lnTo>
                      <a:pt x="68" y="112"/>
                    </a:lnTo>
                    <a:lnTo>
                      <a:pt x="72" y="116"/>
                    </a:lnTo>
                    <a:lnTo>
                      <a:pt x="75" y="120"/>
                    </a:lnTo>
                    <a:lnTo>
                      <a:pt x="77" y="127"/>
                    </a:lnTo>
                    <a:lnTo>
                      <a:pt x="77" y="136"/>
                    </a:lnTo>
                    <a:lnTo>
                      <a:pt x="75" y="160"/>
                    </a:lnTo>
                    <a:lnTo>
                      <a:pt x="72" y="162"/>
                    </a:lnTo>
                    <a:lnTo>
                      <a:pt x="71" y="166"/>
                    </a:lnTo>
                    <a:lnTo>
                      <a:pt x="67" y="168"/>
                    </a:lnTo>
                    <a:lnTo>
                      <a:pt x="63" y="173"/>
                    </a:lnTo>
                    <a:lnTo>
                      <a:pt x="55" y="173"/>
                    </a:lnTo>
                    <a:lnTo>
                      <a:pt x="52" y="170"/>
                    </a:lnTo>
                    <a:lnTo>
                      <a:pt x="48" y="170"/>
                    </a:lnTo>
                    <a:lnTo>
                      <a:pt x="45" y="168"/>
                    </a:lnTo>
                    <a:lnTo>
                      <a:pt x="41" y="164"/>
                    </a:lnTo>
                    <a:lnTo>
                      <a:pt x="40" y="160"/>
                    </a:lnTo>
                    <a:lnTo>
                      <a:pt x="40" y="156"/>
                    </a:lnTo>
                    <a:lnTo>
                      <a:pt x="41" y="148"/>
                    </a:lnTo>
                    <a:lnTo>
                      <a:pt x="41" y="130"/>
                    </a:lnTo>
                    <a:lnTo>
                      <a:pt x="40" y="127"/>
                    </a:lnTo>
                    <a:lnTo>
                      <a:pt x="35" y="126"/>
                    </a:lnTo>
                    <a:lnTo>
                      <a:pt x="33" y="123"/>
                    </a:lnTo>
                    <a:lnTo>
                      <a:pt x="24" y="120"/>
                    </a:lnTo>
                    <a:lnTo>
                      <a:pt x="22" y="116"/>
                    </a:lnTo>
                    <a:lnTo>
                      <a:pt x="18" y="112"/>
                    </a:lnTo>
                    <a:lnTo>
                      <a:pt x="15" y="112"/>
                    </a:lnTo>
                    <a:lnTo>
                      <a:pt x="22" y="99"/>
                    </a:lnTo>
                    <a:lnTo>
                      <a:pt x="11" y="90"/>
                    </a:lnTo>
                    <a:lnTo>
                      <a:pt x="0" y="92"/>
                    </a:lnTo>
                    <a:lnTo>
                      <a:pt x="0" y="70"/>
                    </a:lnTo>
                    <a:lnTo>
                      <a:pt x="4" y="70"/>
                    </a:lnTo>
                    <a:lnTo>
                      <a:pt x="8" y="72"/>
                    </a:lnTo>
                    <a:lnTo>
                      <a:pt x="14" y="72"/>
                    </a:lnTo>
                    <a:lnTo>
                      <a:pt x="18" y="70"/>
                    </a:lnTo>
                    <a:lnTo>
                      <a:pt x="19" y="66"/>
                    </a:lnTo>
                    <a:lnTo>
                      <a:pt x="18" y="64"/>
                    </a:lnTo>
                    <a:lnTo>
                      <a:pt x="18" y="60"/>
                    </a:lnTo>
                    <a:lnTo>
                      <a:pt x="15" y="56"/>
                    </a:lnTo>
                    <a:lnTo>
                      <a:pt x="15" y="52"/>
                    </a:lnTo>
                    <a:lnTo>
                      <a:pt x="18" y="48"/>
                    </a:lnTo>
                    <a:lnTo>
                      <a:pt x="18" y="46"/>
                    </a:lnTo>
                    <a:lnTo>
                      <a:pt x="22" y="46"/>
                    </a:lnTo>
                    <a:lnTo>
                      <a:pt x="53" y="51"/>
                    </a:lnTo>
                    <a:lnTo>
                      <a:pt x="53" y="48"/>
                    </a:lnTo>
                    <a:lnTo>
                      <a:pt x="57" y="48"/>
                    </a:lnTo>
                    <a:lnTo>
                      <a:pt x="62" y="46"/>
                    </a:lnTo>
                    <a:lnTo>
                      <a:pt x="66" y="42"/>
                    </a:lnTo>
                    <a:lnTo>
                      <a:pt x="68" y="38"/>
                    </a:lnTo>
                    <a:lnTo>
                      <a:pt x="75" y="34"/>
                    </a:lnTo>
                    <a:lnTo>
                      <a:pt x="83" y="29"/>
                    </a:lnTo>
                    <a:lnTo>
                      <a:pt x="93" y="20"/>
                    </a:lnTo>
                    <a:lnTo>
                      <a:pt x="103" y="9"/>
                    </a:lnTo>
                    <a:lnTo>
                      <a:pt x="111" y="4"/>
                    </a:lnTo>
                    <a:lnTo>
                      <a:pt x="11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8" name="Freeform 27"/>
              <p:cNvSpPr>
                <a:spLocks/>
              </p:cNvSpPr>
              <p:nvPr/>
            </p:nvSpPr>
            <p:spPr bwMode="gray">
              <a:xfrm>
                <a:off x="3113136" y="2828895"/>
                <a:ext cx="663575" cy="276225"/>
              </a:xfrm>
              <a:custGeom>
                <a:avLst/>
                <a:gdLst/>
                <a:ahLst/>
                <a:cxnLst>
                  <a:cxn ang="0">
                    <a:pos x="164" y="0"/>
                  </a:cxn>
                  <a:cxn ang="0">
                    <a:pos x="189" y="4"/>
                  </a:cxn>
                  <a:cxn ang="0">
                    <a:pos x="215" y="4"/>
                  </a:cxn>
                  <a:cxn ang="0">
                    <a:pos x="253" y="23"/>
                  </a:cxn>
                  <a:cxn ang="0">
                    <a:pos x="260" y="26"/>
                  </a:cxn>
                  <a:cxn ang="0">
                    <a:pos x="290" y="22"/>
                  </a:cxn>
                  <a:cxn ang="0">
                    <a:pos x="311" y="14"/>
                  </a:cxn>
                  <a:cxn ang="0">
                    <a:pos x="319" y="5"/>
                  </a:cxn>
                  <a:cxn ang="0">
                    <a:pos x="320" y="1"/>
                  </a:cxn>
                  <a:cxn ang="0">
                    <a:pos x="341" y="5"/>
                  </a:cxn>
                  <a:cxn ang="0">
                    <a:pos x="377" y="22"/>
                  </a:cxn>
                  <a:cxn ang="0">
                    <a:pos x="403" y="60"/>
                  </a:cxn>
                  <a:cxn ang="0">
                    <a:pos x="411" y="64"/>
                  </a:cxn>
                  <a:cxn ang="0">
                    <a:pos x="418" y="71"/>
                  </a:cxn>
                  <a:cxn ang="0">
                    <a:pos x="412" y="78"/>
                  </a:cxn>
                  <a:cxn ang="0">
                    <a:pos x="403" y="84"/>
                  </a:cxn>
                  <a:cxn ang="0">
                    <a:pos x="389" y="88"/>
                  </a:cxn>
                  <a:cxn ang="0">
                    <a:pos x="364" y="96"/>
                  </a:cxn>
                  <a:cxn ang="0">
                    <a:pos x="359" y="106"/>
                  </a:cxn>
                  <a:cxn ang="0">
                    <a:pos x="356" y="115"/>
                  </a:cxn>
                  <a:cxn ang="0">
                    <a:pos x="349" y="126"/>
                  </a:cxn>
                  <a:cxn ang="0">
                    <a:pos x="337" y="132"/>
                  </a:cxn>
                  <a:cxn ang="0">
                    <a:pos x="301" y="140"/>
                  </a:cxn>
                  <a:cxn ang="0">
                    <a:pos x="260" y="148"/>
                  </a:cxn>
                  <a:cxn ang="0">
                    <a:pos x="237" y="154"/>
                  </a:cxn>
                  <a:cxn ang="0">
                    <a:pos x="216" y="166"/>
                  </a:cxn>
                  <a:cxn ang="0">
                    <a:pos x="185" y="174"/>
                  </a:cxn>
                  <a:cxn ang="0">
                    <a:pos x="168" y="166"/>
                  </a:cxn>
                  <a:cxn ang="0">
                    <a:pos x="155" y="159"/>
                  </a:cxn>
                  <a:cxn ang="0">
                    <a:pos x="131" y="162"/>
                  </a:cxn>
                  <a:cxn ang="0">
                    <a:pos x="87" y="159"/>
                  </a:cxn>
                  <a:cxn ang="0">
                    <a:pos x="75" y="148"/>
                  </a:cxn>
                  <a:cxn ang="0">
                    <a:pos x="71" y="119"/>
                  </a:cxn>
                  <a:cxn ang="0">
                    <a:pos x="54" y="100"/>
                  </a:cxn>
                  <a:cxn ang="0">
                    <a:pos x="28" y="88"/>
                  </a:cxn>
                  <a:cxn ang="0">
                    <a:pos x="5" y="66"/>
                  </a:cxn>
                  <a:cxn ang="0">
                    <a:pos x="4" y="32"/>
                  </a:cxn>
                  <a:cxn ang="0">
                    <a:pos x="24" y="18"/>
                  </a:cxn>
                  <a:cxn ang="0">
                    <a:pos x="28" y="14"/>
                  </a:cxn>
                  <a:cxn ang="0">
                    <a:pos x="35" y="10"/>
                  </a:cxn>
                  <a:cxn ang="0">
                    <a:pos x="48" y="12"/>
                  </a:cxn>
                  <a:cxn ang="0">
                    <a:pos x="67" y="14"/>
                  </a:cxn>
                  <a:cxn ang="0">
                    <a:pos x="87" y="23"/>
                  </a:cxn>
                  <a:cxn ang="0">
                    <a:pos x="107" y="40"/>
                  </a:cxn>
                  <a:cxn ang="0">
                    <a:pos x="113" y="36"/>
                  </a:cxn>
                  <a:cxn ang="0">
                    <a:pos x="119" y="27"/>
                  </a:cxn>
                  <a:cxn ang="0">
                    <a:pos x="120" y="21"/>
                  </a:cxn>
                  <a:cxn ang="0">
                    <a:pos x="131" y="18"/>
                  </a:cxn>
                  <a:cxn ang="0">
                    <a:pos x="153" y="0"/>
                  </a:cxn>
                </a:cxnLst>
                <a:rect l="0" t="0" r="r" b="b"/>
                <a:pathLst>
                  <a:path w="418" h="174">
                    <a:moveTo>
                      <a:pt x="153" y="0"/>
                    </a:moveTo>
                    <a:lnTo>
                      <a:pt x="164" y="0"/>
                    </a:lnTo>
                    <a:lnTo>
                      <a:pt x="176" y="4"/>
                    </a:lnTo>
                    <a:lnTo>
                      <a:pt x="189" y="4"/>
                    </a:lnTo>
                    <a:lnTo>
                      <a:pt x="198" y="1"/>
                    </a:lnTo>
                    <a:lnTo>
                      <a:pt x="215" y="4"/>
                    </a:lnTo>
                    <a:lnTo>
                      <a:pt x="233" y="12"/>
                    </a:lnTo>
                    <a:lnTo>
                      <a:pt x="253" y="23"/>
                    </a:lnTo>
                    <a:lnTo>
                      <a:pt x="255" y="23"/>
                    </a:lnTo>
                    <a:lnTo>
                      <a:pt x="260" y="26"/>
                    </a:lnTo>
                    <a:lnTo>
                      <a:pt x="272" y="26"/>
                    </a:lnTo>
                    <a:lnTo>
                      <a:pt x="290" y="22"/>
                    </a:lnTo>
                    <a:lnTo>
                      <a:pt x="303" y="18"/>
                    </a:lnTo>
                    <a:lnTo>
                      <a:pt x="311" y="14"/>
                    </a:lnTo>
                    <a:lnTo>
                      <a:pt x="316" y="10"/>
                    </a:lnTo>
                    <a:lnTo>
                      <a:pt x="319" y="5"/>
                    </a:lnTo>
                    <a:lnTo>
                      <a:pt x="320" y="4"/>
                    </a:lnTo>
                    <a:lnTo>
                      <a:pt x="320" y="1"/>
                    </a:lnTo>
                    <a:lnTo>
                      <a:pt x="329" y="1"/>
                    </a:lnTo>
                    <a:lnTo>
                      <a:pt x="341" y="5"/>
                    </a:lnTo>
                    <a:lnTo>
                      <a:pt x="355" y="14"/>
                    </a:lnTo>
                    <a:lnTo>
                      <a:pt x="377" y="22"/>
                    </a:lnTo>
                    <a:lnTo>
                      <a:pt x="370" y="60"/>
                    </a:lnTo>
                    <a:lnTo>
                      <a:pt x="403" y="60"/>
                    </a:lnTo>
                    <a:lnTo>
                      <a:pt x="407" y="62"/>
                    </a:lnTo>
                    <a:lnTo>
                      <a:pt x="411" y="64"/>
                    </a:lnTo>
                    <a:lnTo>
                      <a:pt x="416" y="67"/>
                    </a:lnTo>
                    <a:lnTo>
                      <a:pt x="418" y="71"/>
                    </a:lnTo>
                    <a:lnTo>
                      <a:pt x="418" y="75"/>
                    </a:lnTo>
                    <a:lnTo>
                      <a:pt x="412" y="78"/>
                    </a:lnTo>
                    <a:lnTo>
                      <a:pt x="408" y="82"/>
                    </a:lnTo>
                    <a:lnTo>
                      <a:pt x="403" y="84"/>
                    </a:lnTo>
                    <a:lnTo>
                      <a:pt x="396" y="86"/>
                    </a:lnTo>
                    <a:lnTo>
                      <a:pt x="389" y="88"/>
                    </a:lnTo>
                    <a:lnTo>
                      <a:pt x="381" y="88"/>
                    </a:lnTo>
                    <a:lnTo>
                      <a:pt x="364" y="96"/>
                    </a:lnTo>
                    <a:lnTo>
                      <a:pt x="359" y="100"/>
                    </a:lnTo>
                    <a:lnTo>
                      <a:pt x="359" y="106"/>
                    </a:lnTo>
                    <a:lnTo>
                      <a:pt x="356" y="111"/>
                    </a:lnTo>
                    <a:lnTo>
                      <a:pt x="356" y="115"/>
                    </a:lnTo>
                    <a:lnTo>
                      <a:pt x="352" y="119"/>
                    </a:lnTo>
                    <a:lnTo>
                      <a:pt x="349" y="126"/>
                    </a:lnTo>
                    <a:lnTo>
                      <a:pt x="342" y="128"/>
                    </a:lnTo>
                    <a:lnTo>
                      <a:pt x="337" y="132"/>
                    </a:lnTo>
                    <a:lnTo>
                      <a:pt x="320" y="136"/>
                    </a:lnTo>
                    <a:lnTo>
                      <a:pt x="301" y="140"/>
                    </a:lnTo>
                    <a:lnTo>
                      <a:pt x="279" y="144"/>
                    </a:lnTo>
                    <a:lnTo>
                      <a:pt x="260" y="148"/>
                    </a:lnTo>
                    <a:lnTo>
                      <a:pt x="245" y="152"/>
                    </a:lnTo>
                    <a:lnTo>
                      <a:pt x="237" y="154"/>
                    </a:lnTo>
                    <a:lnTo>
                      <a:pt x="231" y="158"/>
                    </a:lnTo>
                    <a:lnTo>
                      <a:pt x="216" y="166"/>
                    </a:lnTo>
                    <a:lnTo>
                      <a:pt x="202" y="171"/>
                    </a:lnTo>
                    <a:lnTo>
                      <a:pt x="185" y="174"/>
                    </a:lnTo>
                    <a:lnTo>
                      <a:pt x="175" y="171"/>
                    </a:lnTo>
                    <a:lnTo>
                      <a:pt x="168" y="166"/>
                    </a:lnTo>
                    <a:lnTo>
                      <a:pt x="161" y="162"/>
                    </a:lnTo>
                    <a:lnTo>
                      <a:pt x="155" y="159"/>
                    </a:lnTo>
                    <a:lnTo>
                      <a:pt x="144" y="159"/>
                    </a:lnTo>
                    <a:lnTo>
                      <a:pt x="131" y="162"/>
                    </a:lnTo>
                    <a:lnTo>
                      <a:pt x="101" y="162"/>
                    </a:lnTo>
                    <a:lnTo>
                      <a:pt x="87" y="159"/>
                    </a:lnTo>
                    <a:lnTo>
                      <a:pt x="79" y="155"/>
                    </a:lnTo>
                    <a:lnTo>
                      <a:pt x="75" y="148"/>
                    </a:lnTo>
                    <a:lnTo>
                      <a:pt x="75" y="134"/>
                    </a:lnTo>
                    <a:lnTo>
                      <a:pt x="71" y="119"/>
                    </a:lnTo>
                    <a:lnTo>
                      <a:pt x="65" y="108"/>
                    </a:lnTo>
                    <a:lnTo>
                      <a:pt x="54" y="100"/>
                    </a:lnTo>
                    <a:lnTo>
                      <a:pt x="43" y="93"/>
                    </a:lnTo>
                    <a:lnTo>
                      <a:pt x="28" y="88"/>
                    </a:lnTo>
                    <a:lnTo>
                      <a:pt x="15" y="78"/>
                    </a:lnTo>
                    <a:lnTo>
                      <a:pt x="5" y="66"/>
                    </a:lnTo>
                    <a:lnTo>
                      <a:pt x="0" y="49"/>
                    </a:lnTo>
                    <a:lnTo>
                      <a:pt x="4" y="32"/>
                    </a:lnTo>
                    <a:lnTo>
                      <a:pt x="24" y="21"/>
                    </a:lnTo>
                    <a:lnTo>
                      <a:pt x="24" y="18"/>
                    </a:lnTo>
                    <a:lnTo>
                      <a:pt x="27" y="16"/>
                    </a:lnTo>
                    <a:lnTo>
                      <a:pt x="28" y="14"/>
                    </a:lnTo>
                    <a:lnTo>
                      <a:pt x="31" y="12"/>
                    </a:lnTo>
                    <a:lnTo>
                      <a:pt x="35" y="10"/>
                    </a:lnTo>
                    <a:lnTo>
                      <a:pt x="39" y="10"/>
                    </a:lnTo>
                    <a:lnTo>
                      <a:pt x="48" y="12"/>
                    </a:lnTo>
                    <a:lnTo>
                      <a:pt x="54" y="14"/>
                    </a:lnTo>
                    <a:lnTo>
                      <a:pt x="67" y="14"/>
                    </a:lnTo>
                    <a:lnTo>
                      <a:pt x="76" y="18"/>
                    </a:lnTo>
                    <a:lnTo>
                      <a:pt x="87" y="23"/>
                    </a:lnTo>
                    <a:lnTo>
                      <a:pt x="105" y="41"/>
                    </a:lnTo>
                    <a:lnTo>
                      <a:pt x="107" y="40"/>
                    </a:lnTo>
                    <a:lnTo>
                      <a:pt x="111" y="40"/>
                    </a:lnTo>
                    <a:lnTo>
                      <a:pt x="113" y="36"/>
                    </a:lnTo>
                    <a:lnTo>
                      <a:pt x="118" y="34"/>
                    </a:lnTo>
                    <a:lnTo>
                      <a:pt x="119" y="27"/>
                    </a:lnTo>
                    <a:lnTo>
                      <a:pt x="119" y="22"/>
                    </a:lnTo>
                    <a:lnTo>
                      <a:pt x="120" y="21"/>
                    </a:lnTo>
                    <a:lnTo>
                      <a:pt x="124" y="18"/>
                    </a:lnTo>
                    <a:lnTo>
                      <a:pt x="131" y="18"/>
                    </a:lnTo>
                    <a:lnTo>
                      <a:pt x="144" y="5"/>
                    </a:lnTo>
                    <a:lnTo>
                      <a:pt x="15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19" name="Freeform 29"/>
              <p:cNvSpPr>
                <a:spLocks/>
              </p:cNvSpPr>
              <p:nvPr/>
            </p:nvSpPr>
            <p:spPr bwMode="gray">
              <a:xfrm>
                <a:off x="3375073" y="3738534"/>
                <a:ext cx="107950" cy="88900"/>
              </a:xfrm>
              <a:custGeom>
                <a:avLst/>
                <a:gdLst/>
                <a:ahLst/>
                <a:cxnLst>
                  <a:cxn ang="0">
                    <a:pos x="16" y="0"/>
                  </a:cxn>
                  <a:cxn ang="0">
                    <a:pos x="22" y="0"/>
                  </a:cxn>
                  <a:cxn ang="0">
                    <a:pos x="28" y="3"/>
                  </a:cxn>
                  <a:cxn ang="0">
                    <a:pos x="33" y="4"/>
                  </a:cxn>
                  <a:cxn ang="0">
                    <a:pos x="42" y="11"/>
                  </a:cxn>
                  <a:cxn ang="0">
                    <a:pos x="43" y="8"/>
                  </a:cxn>
                  <a:cxn ang="0">
                    <a:pos x="59" y="8"/>
                  </a:cxn>
                  <a:cxn ang="0">
                    <a:pos x="64" y="11"/>
                  </a:cxn>
                  <a:cxn ang="0">
                    <a:pos x="66" y="12"/>
                  </a:cxn>
                  <a:cxn ang="0">
                    <a:pos x="68" y="17"/>
                  </a:cxn>
                  <a:cxn ang="0">
                    <a:pos x="68" y="19"/>
                  </a:cxn>
                  <a:cxn ang="0">
                    <a:pos x="66" y="23"/>
                  </a:cxn>
                  <a:cxn ang="0">
                    <a:pos x="66" y="26"/>
                  </a:cxn>
                  <a:cxn ang="0">
                    <a:pos x="64" y="30"/>
                  </a:cxn>
                  <a:cxn ang="0">
                    <a:pos x="64" y="34"/>
                  </a:cxn>
                  <a:cxn ang="0">
                    <a:pos x="54" y="38"/>
                  </a:cxn>
                  <a:cxn ang="0">
                    <a:pos x="50" y="43"/>
                  </a:cxn>
                  <a:cxn ang="0">
                    <a:pos x="46" y="43"/>
                  </a:cxn>
                  <a:cxn ang="0">
                    <a:pos x="42" y="52"/>
                  </a:cxn>
                  <a:cxn ang="0">
                    <a:pos x="24" y="56"/>
                  </a:cxn>
                  <a:cxn ang="0">
                    <a:pos x="2" y="37"/>
                  </a:cxn>
                  <a:cxn ang="0">
                    <a:pos x="2" y="33"/>
                  </a:cxn>
                  <a:cxn ang="0">
                    <a:pos x="0" y="23"/>
                  </a:cxn>
                  <a:cxn ang="0">
                    <a:pos x="2" y="11"/>
                  </a:cxn>
                  <a:cxn ang="0">
                    <a:pos x="10" y="4"/>
                  </a:cxn>
                  <a:cxn ang="0">
                    <a:pos x="10" y="3"/>
                  </a:cxn>
                  <a:cxn ang="0">
                    <a:pos x="14" y="3"/>
                  </a:cxn>
                  <a:cxn ang="0">
                    <a:pos x="16" y="0"/>
                  </a:cxn>
                </a:cxnLst>
                <a:rect l="0" t="0" r="r" b="b"/>
                <a:pathLst>
                  <a:path w="68" h="56">
                    <a:moveTo>
                      <a:pt x="16" y="0"/>
                    </a:moveTo>
                    <a:lnTo>
                      <a:pt x="22" y="0"/>
                    </a:lnTo>
                    <a:lnTo>
                      <a:pt x="28" y="3"/>
                    </a:lnTo>
                    <a:lnTo>
                      <a:pt x="33" y="4"/>
                    </a:lnTo>
                    <a:lnTo>
                      <a:pt x="42" y="11"/>
                    </a:lnTo>
                    <a:lnTo>
                      <a:pt x="43" y="8"/>
                    </a:lnTo>
                    <a:lnTo>
                      <a:pt x="59" y="8"/>
                    </a:lnTo>
                    <a:lnTo>
                      <a:pt x="64" y="11"/>
                    </a:lnTo>
                    <a:lnTo>
                      <a:pt x="66" y="12"/>
                    </a:lnTo>
                    <a:lnTo>
                      <a:pt x="68" y="17"/>
                    </a:lnTo>
                    <a:lnTo>
                      <a:pt x="68" y="19"/>
                    </a:lnTo>
                    <a:lnTo>
                      <a:pt x="66" y="23"/>
                    </a:lnTo>
                    <a:lnTo>
                      <a:pt x="66" y="26"/>
                    </a:lnTo>
                    <a:lnTo>
                      <a:pt x="64" y="30"/>
                    </a:lnTo>
                    <a:lnTo>
                      <a:pt x="64" y="34"/>
                    </a:lnTo>
                    <a:lnTo>
                      <a:pt x="54" y="38"/>
                    </a:lnTo>
                    <a:lnTo>
                      <a:pt x="50" y="43"/>
                    </a:lnTo>
                    <a:lnTo>
                      <a:pt x="46" y="43"/>
                    </a:lnTo>
                    <a:lnTo>
                      <a:pt x="42" y="52"/>
                    </a:lnTo>
                    <a:lnTo>
                      <a:pt x="24" y="56"/>
                    </a:lnTo>
                    <a:lnTo>
                      <a:pt x="2" y="37"/>
                    </a:lnTo>
                    <a:lnTo>
                      <a:pt x="2" y="33"/>
                    </a:lnTo>
                    <a:lnTo>
                      <a:pt x="0" y="23"/>
                    </a:lnTo>
                    <a:lnTo>
                      <a:pt x="2" y="11"/>
                    </a:lnTo>
                    <a:lnTo>
                      <a:pt x="10" y="4"/>
                    </a:lnTo>
                    <a:lnTo>
                      <a:pt x="10" y="3"/>
                    </a:lnTo>
                    <a:lnTo>
                      <a:pt x="14" y="3"/>
                    </a:lnTo>
                    <a:lnTo>
                      <a:pt x="1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0" name="Freeform 30"/>
              <p:cNvSpPr>
                <a:spLocks/>
              </p:cNvSpPr>
              <p:nvPr/>
            </p:nvSpPr>
            <p:spPr bwMode="gray">
              <a:xfrm>
                <a:off x="3935461" y="3303558"/>
                <a:ext cx="55562" cy="71437"/>
              </a:xfrm>
              <a:custGeom>
                <a:avLst/>
                <a:gdLst/>
                <a:ahLst/>
                <a:cxnLst>
                  <a:cxn ang="0">
                    <a:pos x="7" y="0"/>
                  </a:cxn>
                  <a:cxn ang="0">
                    <a:pos x="8" y="3"/>
                  </a:cxn>
                  <a:cxn ang="0">
                    <a:pos x="11" y="3"/>
                  </a:cxn>
                  <a:cxn ang="0">
                    <a:pos x="12" y="4"/>
                  </a:cxn>
                  <a:cxn ang="0">
                    <a:pos x="20" y="4"/>
                  </a:cxn>
                  <a:cxn ang="0">
                    <a:pos x="24" y="7"/>
                  </a:cxn>
                  <a:cxn ang="0">
                    <a:pos x="29" y="11"/>
                  </a:cxn>
                  <a:cxn ang="0">
                    <a:pos x="31" y="12"/>
                  </a:cxn>
                  <a:cxn ang="0">
                    <a:pos x="34" y="15"/>
                  </a:cxn>
                  <a:cxn ang="0">
                    <a:pos x="35" y="15"/>
                  </a:cxn>
                  <a:cxn ang="0">
                    <a:pos x="34" y="16"/>
                  </a:cxn>
                  <a:cxn ang="0">
                    <a:pos x="34" y="38"/>
                  </a:cxn>
                  <a:cxn ang="0">
                    <a:pos x="30" y="42"/>
                  </a:cxn>
                  <a:cxn ang="0">
                    <a:pos x="26" y="45"/>
                  </a:cxn>
                  <a:cxn ang="0">
                    <a:pos x="22" y="45"/>
                  </a:cxn>
                  <a:cxn ang="0">
                    <a:pos x="18" y="42"/>
                  </a:cxn>
                  <a:cxn ang="0">
                    <a:pos x="18" y="41"/>
                  </a:cxn>
                  <a:cxn ang="0">
                    <a:pos x="16" y="38"/>
                  </a:cxn>
                  <a:cxn ang="0">
                    <a:pos x="16" y="33"/>
                  </a:cxn>
                  <a:cxn ang="0">
                    <a:pos x="15" y="29"/>
                  </a:cxn>
                  <a:cxn ang="0">
                    <a:pos x="11" y="25"/>
                  </a:cxn>
                  <a:cxn ang="0">
                    <a:pos x="8" y="20"/>
                  </a:cxn>
                  <a:cxn ang="0">
                    <a:pos x="4" y="16"/>
                  </a:cxn>
                  <a:cxn ang="0">
                    <a:pos x="3" y="12"/>
                  </a:cxn>
                  <a:cxn ang="0">
                    <a:pos x="0" y="11"/>
                  </a:cxn>
                  <a:cxn ang="0">
                    <a:pos x="0" y="7"/>
                  </a:cxn>
                  <a:cxn ang="0">
                    <a:pos x="3" y="4"/>
                  </a:cxn>
                  <a:cxn ang="0">
                    <a:pos x="7" y="3"/>
                  </a:cxn>
                  <a:cxn ang="0">
                    <a:pos x="7" y="0"/>
                  </a:cxn>
                </a:cxnLst>
                <a:rect l="0" t="0" r="r" b="b"/>
                <a:pathLst>
                  <a:path w="35" h="45">
                    <a:moveTo>
                      <a:pt x="7" y="0"/>
                    </a:moveTo>
                    <a:lnTo>
                      <a:pt x="8" y="3"/>
                    </a:lnTo>
                    <a:lnTo>
                      <a:pt x="11" y="3"/>
                    </a:lnTo>
                    <a:lnTo>
                      <a:pt x="12" y="4"/>
                    </a:lnTo>
                    <a:lnTo>
                      <a:pt x="20" y="4"/>
                    </a:lnTo>
                    <a:lnTo>
                      <a:pt x="24" y="7"/>
                    </a:lnTo>
                    <a:lnTo>
                      <a:pt x="29" y="11"/>
                    </a:lnTo>
                    <a:lnTo>
                      <a:pt x="31" y="12"/>
                    </a:lnTo>
                    <a:lnTo>
                      <a:pt x="34" y="15"/>
                    </a:lnTo>
                    <a:lnTo>
                      <a:pt x="35" y="15"/>
                    </a:lnTo>
                    <a:lnTo>
                      <a:pt x="34" y="16"/>
                    </a:lnTo>
                    <a:lnTo>
                      <a:pt x="34" y="38"/>
                    </a:lnTo>
                    <a:lnTo>
                      <a:pt x="30" y="42"/>
                    </a:lnTo>
                    <a:lnTo>
                      <a:pt x="26" y="45"/>
                    </a:lnTo>
                    <a:lnTo>
                      <a:pt x="22" y="45"/>
                    </a:lnTo>
                    <a:lnTo>
                      <a:pt x="18" y="42"/>
                    </a:lnTo>
                    <a:lnTo>
                      <a:pt x="18" y="41"/>
                    </a:lnTo>
                    <a:lnTo>
                      <a:pt x="16" y="38"/>
                    </a:lnTo>
                    <a:lnTo>
                      <a:pt x="16" y="33"/>
                    </a:lnTo>
                    <a:lnTo>
                      <a:pt x="15" y="29"/>
                    </a:lnTo>
                    <a:lnTo>
                      <a:pt x="11" y="25"/>
                    </a:lnTo>
                    <a:lnTo>
                      <a:pt x="8" y="20"/>
                    </a:lnTo>
                    <a:lnTo>
                      <a:pt x="4" y="16"/>
                    </a:lnTo>
                    <a:lnTo>
                      <a:pt x="3" y="12"/>
                    </a:lnTo>
                    <a:lnTo>
                      <a:pt x="0" y="11"/>
                    </a:lnTo>
                    <a:lnTo>
                      <a:pt x="0" y="7"/>
                    </a:lnTo>
                    <a:lnTo>
                      <a:pt x="3" y="4"/>
                    </a:lnTo>
                    <a:lnTo>
                      <a:pt x="7" y="3"/>
                    </a:lnTo>
                    <a:lnTo>
                      <a:pt x="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1" name="Freeform 31"/>
              <p:cNvSpPr>
                <a:spLocks/>
              </p:cNvSpPr>
              <p:nvPr/>
            </p:nvSpPr>
            <p:spPr bwMode="gray">
              <a:xfrm>
                <a:off x="3954511" y="3111470"/>
                <a:ext cx="228600" cy="192088"/>
              </a:xfrm>
              <a:custGeom>
                <a:avLst/>
                <a:gdLst/>
                <a:ahLst/>
                <a:cxnLst>
                  <a:cxn ang="0">
                    <a:pos x="140" y="0"/>
                  </a:cxn>
                  <a:cxn ang="0">
                    <a:pos x="141" y="7"/>
                  </a:cxn>
                  <a:cxn ang="0">
                    <a:pos x="144" y="19"/>
                  </a:cxn>
                  <a:cxn ang="0">
                    <a:pos x="141" y="33"/>
                  </a:cxn>
                  <a:cxn ang="0">
                    <a:pos x="136" y="41"/>
                  </a:cxn>
                  <a:cxn ang="0">
                    <a:pos x="137" y="51"/>
                  </a:cxn>
                  <a:cxn ang="0">
                    <a:pos x="136" y="67"/>
                  </a:cxn>
                  <a:cxn ang="0">
                    <a:pos x="132" y="76"/>
                  </a:cxn>
                  <a:cxn ang="0">
                    <a:pos x="128" y="81"/>
                  </a:cxn>
                  <a:cxn ang="0">
                    <a:pos x="124" y="88"/>
                  </a:cxn>
                  <a:cxn ang="0">
                    <a:pos x="111" y="98"/>
                  </a:cxn>
                  <a:cxn ang="0">
                    <a:pos x="104" y="103"/>
                  </a:cxn>
                  <a:cxn ang="0">
                    <a:pos x="100" y="106"/>
                  </a:cxn>
                  <a:cxn ang="0">
                    <a:pos x="84" y="110"/>
                  </a:cxn>
                  <a:cxn ang="0">
                    <a:pos x="78" y="115"/>
                  </a:cxn>
                  <a:cxn ang="0">
                    <a:pos x="67" y="121"/>
                  </a:cxn>
                  <a:cxn ang="0">
                    <a:pos x="62" y="120"/>
                  </a:cxn>
                  <a:cxn ang="0">
                    <a:pos x="58" y="106"/>
                  </a:cxn>
                  <a:cxn ang="0">
                    <a:pos x="22" y="114"/>
                  </a:cxn>
                  <a:cxn ang="0">
                    <a:pos x="0" y="114"/>
                  </a:cxn>
                  <a:cxn ang="0">
                    <a:pos x="22" y="96"/>
                  </a:cxn>
                  <a:cxn ang="0">
                    <a:pos x="63" y="89"/>
                  </a:cxn>
                  <a:cxn ang="0">
                    <a:pos x="76" y="80"/>
                  </a:cxn>
                  <a:cxn ang="0">
                    <a:pos x="88" y="72"/>
                  </a:cxn>
                  <a:cxn ang="0">
                    <a:pos x="97" y="62"/>
                  </a:cxn>
                  <a:cxn ang="0">
                    <a:pos x="106" y="51"/>
                  </a:cxn>
                  <a:cxn ang="0">
                    <a:pos x="110" y="45"/>
                  </a:cxn>
                  <a:cxn ang="0">
                    <a:pos x="111" y="37"/>
                  </a:cxn>
                  <a:cxn ang="0">
                    <a:pos x="114" y="26"/>
                  </a:cxn>
                  <a:cxn ang="0">
                    <a:pos x="118" y="11"/>
                  </a:cxn>
                  <a:cxn ang="0">
                    <a:pos x="126" y="4"/>
                  </a:cxn>
                  <a:cxn ang="0">
                    <a:pos x="136" y="0"/>
                  </a:cxn>
                </a:cxnLst>
                <a:rect l="0" t="0" r="r" b="b"/>
                <a:pathLst>
                  <a:path w="144" h="121">
                    <a:moveTo>
                      <a:pt x="136" y="0"/>
                    </a:moveTo>
                    <a:lnTo>
                      <a:pt x="140" y="0"/>
                    </a:lnTo>
                    <a:lnTo>
                      <a:pt x="140" y="4"/>
                    </a:lnTo>
                    <a:lnTo>
                      <a:pt x="141" y="7"/>
                    </a:lnTo>
                    <a:lnTo>
                      <a:pt x="141" y="14"/>
                    </a:lnTo>
                    <a:lnTo>
                      <a:pt x="144" y="19"/>
                    </a:lnTo>
                    <a:lnTo>
                      <a:pt x="144" y="30"/>
                    </a:lnTo>
                    <a:lnTo>
                      <a:pt x="141" y="33"/>
                    </a:lnTo>
                    <a:lnTo>
                      <a:pt x="140" y="37"/>
                    </a:lnTo>
                    <a:lnTo>
                      <a:pt x="136" y="41"/>
                    </a:lnTo>
                    <a:lnTo>
                      <a:pt x="136" y="48"/>
                    </a:lnTo>
                    <a:lnTo>
                      <a:pt x="137" y="51"/>
                    </a:lnTo>
                    <a:lnTo>
                      <a:pt x="137" y="63"/>
                    </a:lnTo>
                    <a:lnTo>
                      <a:pt x="136" y="67"/>
                    </a:lnTo>
                    <a:lnTo>
                      <a:pt x="133" y="72"/>
                    </a:lnTo>
                    <a:lnTo>
                      <a:pt x="132" y="76"/>
                    </a:lnTo>
                    <a:lnTo>
                      <a:pt x="129" y="80"/>
                    </a:lnTo>
                    <a:lnTo>
                      <a:pt x="128" y="81"/>
                    </a:lnTo>
                    <a:lnTo>
                      <a:pt x="126" y="84"/>
                    </a:lnTo>
                    <a:lnTo>
                      <a:pt x="124" y="88"/>
                    </a:lnTo>
                    <a:lnTo>
                      <a:pt x="119" y="89"/>
                    </a:lnTo>
                    <a:lnTo>
                      <a:pt x="111" y="98"/>
                    </a:lnTo>
                    <a:lnTo>
                      <a:pt x="106" y="100"/>
                    </a:lnTo>
                    <a:lnTo>
                      <a:pt x="104" y="103"/>
                    </a:lnTo>
                    <a:lnTo>
                      <a:pt x="102" y="103"/>
                    </a:lnTo>
                    <a:lnTo>
                      <a:pt x="100" y="106"/>
                    </a:lnTo>
                    <a:lnTo>
                      <a:pt x="87" y="110"/>
                    </a:lnTo>
                    <a:lnTo>
                      <a:pt x="84" y="110"/>
                    </a:lnTo>
                    <a:lnTo>
                      <a:pt x="81" y="114"/>
                    </a:lnTo>
                    <a:lnTo>
                      <a:pt x="78" y="115"/>
                    </a:lnTo>
                    <a:lnTo>
                      <a:pt x="74" y="120"/>
                    </a:lnTo>
                    <a:lnTo>
                      <a:pt x="67" y="121"/>
                    </a:lnTo>
                    <a:lnTo>
                      <a:pt x="66" y="120"/>
                    </a:lnTo>
                    <a:lnTo>
                      <a:pt x="62" y="120"/>
                    </a:lnTo>
                    <a:lnTo>
                      <a:pt x="62" y="118"/>
                    </a:lnTo>
                    <a:lnTo>
                      <a:pt x="58" y="106"/>
                    </a:lnTo>
                    <a:lnTo>
                      <a:pt x="39" y="110"/>
                    </a:lnTo>
                    <a:lnTo>
                      <a:pt x="22" y="114"/>
                    </a:lnTo>
                    <a:lnTo>
                      <a:pt x="14" y="118"/>
                    </a:lnTo>
                    <a:lnTo>
                      <a:pt x="0" y="114"/>
                    </a:lnTo>
                    <a:lnTo>
                      <a:pt x="6" y="106"/>
                    </a:lnTo>
                    <a:lnTo>
                      <a:pt x="22" y="96"/>
                    </a:lnTo>
                    <a:lnTo>
                      <a:pt x="40" y="89"/>
                    </a:lnTo>
                    <a:lnTo>
                      <a:pt x="63" y="89"/>
                    </a:lnTo>
                    <a:lnTo>
                      <a:pt x="67" y="88"/>
                    </a:lnTo>
                    <a:lnTo>
                      <a:pt x="76" y="80"/>
                    </a:lnTo>
                    <a:lnTo>
                      <a:pt x="81" y="76"/>
                    </a:lnTo>
                    <a:lnTo>
                      <a:pt x="88" y="72"/>
                    </a:lnTo>
                    <a:lnTo>
                      <a:pt x="93" y="67"/>
                    </a:lnTo>
                    <a:lnTo>
                      <a:pt x="97" y="62"/>
                    </a:lnTo>
                    <a:lnTo>
                      <a:pt x="102" y="58"/>
                    </a:lnTo>
                    <a:lnTo>
                      <a:pt x="106" y="51"/>
                    </a:lnTo>
                    <a:lnTo>
                      <a:pt x="108" y="48"/>
                    </a:lnTo>
                    <a:lnTo>
                      <a:pt x="110" y="45"/>
                    </a:lnTo>
                    <a:lnTo>
                      <a:pt x="111" y="44"/>
                    </a:lnTo>
                    <a:lnTo>
                      <a:pt x="111" y="37"/>
                    </a:lnTo>
                    <a:lnTo>
                      <a:pt x="114" y="32"/>
                    </a:lnTo>
                    <a:lnTo>
                      <a:pt x="114" y="26"/>
                    </a:lnTo>
                    <a:lnTo>
                      <a:pt x="115" y="18"/>
                    </a:lnTo>
                    <a:lnTo>
                      <a:pt x="118" y="11"/>
                    </a:lnTo>
                    <a:lnTo>
                      <a:pt x="122" y="7"/>
                    </a:lnTo>
                    <a:lnTo>
                      <a:pt x="126" y="4"/>
                    </a:lnTo>
                    <a:lnTo>
                      <a:pt x="132" y="2"/>
                    </a:lnTo>
                    <a:lnTo>
                      <a:pt x="13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2" name="Freeform 32"/>
              <p:cNvSpPr>
                <a:spLocks/>
              </p:cNvSpPr>
              <p:nvPr/>
            </p:nvSpPr>
            <p:spPr bwMode="gray">
              <a:xfrm>
                <a:off x="3984673" y="3294033"/>
                <a:ext cx="39688" cy="26987"/>
              </a:xfrm>
              <a:custGeom>
                <a:avLst/>
                <a:gdLst/>
                <a:ahLst/>
                <a:cxnLst>
                  <a:cxn ang="0">
                    <a:pos x="9" y="0"/>
                  </a:cxn>
                  <a:cxn ang="0">
                    <a:pos x="25" y="3"/>
                  </a:cxn>
                  <a:cxn ang="0">
                    <a:pos x="20" y="9"/>
                  </a:cxn>
                  <a:cxn ang="0">
                    <a:pos x="9" y="17"/>
                  </a:cxn>
                  <a:cxn ang="0">
                    <a:pos x="0" y="10"/>
                  </a:cxn>
                  <a:cxn ang="0">
                    <a:pos x="9" y="0"/>
                  </a:cxn>
                </a:cxnLst>
                <a:rect l="0" t="0" r="r" b="b"/>
                <a:pathLst>
                  <a:path w="25" h="17">
                    <a:moveTo>
                      <a:pt x="9" y="0"/>
                    </a:moveTo>
                    <a:lnTo>
                      <a:pt x="25" y="3"/>
                    </a:lnTo>
                    <a:lnTo>
                      <a:pt x="20" y="9"/>
                    </a:lnTo>
                    <a:lnTo>
                      <a:pt x="9" y="17"/>
                    </a:lnTo>
                    <a:lnTo>
                      <a:pt x="0" y="10"/>
                    </a:lnTo>
                    <a:lnTo>
                      <a:pt x="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3" name="Freeform 33"/>
              <p:cNvSpPr>
                <a:spLocks/>
              </p:cNvSpPr>
              <p:nvPr/>
            </p:nvSpPr>
            <p:spPr bwMode="gray">
              <a:xfrm>
                <a:off x="4141836" y="2993995"/>
                <a:ext cx="123825" cy="96838"/>
              </a:xfrm>
              <a:custGeom>
                <a:avLst/>
                <a:gdLst/>
                <a:ahLst/>
                <a:cxnLst>
                  <a:cxn ang="0">
                    <a:pos x="27" y="0"/>
                  </a:cxn>
                  <a:cxn ang="0">
                    <a:pos x="30" y="0"/>
                  </a:cxn>
                  <a:cxn ang="0">
                    <a:pos x="36" y="6"/>
                  </a:cxn>
                  <a:cxn ang="0">
                    <a:pos x="38" y="13"/>
                  </a:cxn>
                  <a:cxn ang="0">
                    <a:pos x="45" y="19"/>
                  </a:cxn>
                  <a:cxn ang="0">
                    <a:pos x="52" y="22"/>
                  </a:cxn>
                  <a:cxn ang="0">
                    <a:pos x="58" y="24"/>
                  </a:cxn>
                  <a:cxn ang="0">
                    <a:pos x="62" y="26"/>
                  </a:cxn>
                  <a:cxn ang="0">
                    <a:pos x="66" y="26"/>
                  </a:cxn>
                  <a:cxn ang="0">
                    <a:pos x="70" y="24"/>
                  </a:cxn>
                  <a:cxn ang="0">
                    <a:pos x="74" y="19"/>
                  </a:cxn>
                  <a:cxn ang="0">
                    <a:pos x="75" y="22"/>
                  </a:cxn>
                  <a:cxn ang="0">
                    <a:pos x="78" y="24"/>
                  </a:cxn>
                  <a:cxn ang="0">
                    <a:pos x="78" y="32"/>
                  </a:cxn>
                  <a:cxn ang="0">
                    <a:pos x="74" y="36"/>
                  </a:cxn>
                  <a:cxn ang="0">
                    <a:pos x="71" y="37"/>
                  </a:cxn>
                  <a:cxn ang="0">
                    <a:pos x="70" y="40"/>
                  </a:cxn>
                  <a:cxn ang="0">
                    <a:pos x="66" y="41"/>
                  </a:cxn>
                  <a:cxn ang="0">
                    <a:pos x="63" y="44"/>
                  </a:cxn>
                  <a:cxn ang="0">
                    <a:pos x="59" y="44"/>
                  </a:cxn>
                  <a:cxn ang="0">
                    <a:pos x="56" y="45"/>
                  </a:cxn>
                  <a:cxn ang="0">
                    <a:pos x="54" y="50"/>
                  </a:cxn>
                  <a:cxn ang="0">
                    <a:pos x="52" y="51"/>
                  </a:cxn>
                  <a:cxn ang="0">
                    <a:pos x="49" y="55"/>
                  </a:cxn>
                  <a:cxn ang="0">
                    <a:pos x="48" y="58"/>
                  </a:cxn>
                  <a:cxn ang="0">
                    <a:pos x="38" y="61"/>
                  </a:cxn>
                  <a:cxn ang="0">
                    <a:pos x="32" y="55"/>
                  </a:cxn>
                  <a:cxn ang="0">
                    <a:pos x="30" y="55"/>
                  </a:cxn>
                  <a:cxn ang="0">
                    <a:pos x="26" y="58"/>
                  </a:cxn>
                  <a:cxn ang="0">
                    <a:pos x="8" y="58"/>
                  </a:cxn>
                  <a:cxn ang="0">
                    <a:pos x="4" y="55"/>
                  </a:cxn>
                  <a:cxn ang="0">
                    <a:pos x="0" y="55"/>
                  </a:cxn>
                  <a:cxn ang="0">
                    <a:pos x="0" y="51"/>
                  </a:cxn>
                  <a:cxn ang="0">
                    <a:pos x="1" y="50"/>
                  </a:cxn>
                  <a:cxn ang="0">
                    <a:pos x="4" y="48"/>
                  </a:cxn>
                  <a:cxn ang="0">
                    <a:pos x="6" y="45"/>
                  </a:cxn>
                  <a:cxn ang="0">
                    <a:pos x="10" y="41"/>
                  </a:cxn>
                  <a:cxn ang="0">
                    <a:pos x="11" y="36"/>
                  </a:cxn>
                  <a:cxn ang="0">
                    <a:pos x="15" y="32"/>
                  </a:cxn>
                  <a:cxn ang="0">
                    <a:pos x="18" y="28"/>
                  </a:cxn>
                  <a:cxn ang="0">
                    <a:pos x="19" y="26"/>
                  </a:cxn>
                  <a:cxn ang="0">
                    <a:pos x="19" y="18"/>
                  </a:cxn>
                  <a:cxn ang="0">
                    <a:pos x="22" y="13"/>
                  </a:cxn>
                  <a:cxn ang="0">
                    <a:pos x="23" y="4"/>
                  </a:cxn>
                  <a:cxn ang="0">
                    <a:pos x="27" y="0"/>
                  </a:cxn>
                </a:cxnLst>
                <a:rect l="0" t="0" r="r" b="b"/>
                <a:pathLst>
                  <a:path w="78" h="61">
                    <a:moveTo>
                      <a:pt x="27" y="0"/>
                    </a:moveTo>
                    <a:lnTo>
                      <a:pt x="30" y="0"/>
                    </a:lnTo>
                    <a:lnTo>
                      <a:pt x="36" y="6"/>
                    </a:lnTo>
                    <a:lnTo>
                      <a:pt x="38" y="13"/>
                    </a:lnTo>
                    <a:lnTo>
                      <a:pt x="45" y="19"/>
                    </a:lnTo>
                    <a:lnTo>
                      <a:pt x="52" y="22"/>
                    </a:lnTo>
                    <a:lnTo>
                      <a:pt x="58" y="24"/>
                    </a:lnTo>
                    <a:lnTo>
                      <a:pt x="62" y="26"/>
                    </a:lnTo>
                    <a:lnTo>
                      <a:pt x="66" y="26"/>
                    </a:lnTo>
                    <a:lnTo>
                      <a:pt x="70" y="24"/>
                    </a:lnTo>
                    <a:lnTo>
                      <a:pt x="74" y="19"/>
                    </a:lnTo>
                    <a:lnTo>
                      <a:pt x="75" y="22"/>
                    </a:lnTo>
                    <a:lnTo>
                      <a:pt x="78" y="24"/>
                    </a:lnTo>
                    <a:lnTo>
                      <a:pt x="78" y="32"/>
                    </a:lnTo>
                    <a:lnTo>
                      <a:pt x="74" y="36"/>
                    </a:lnTo>
                    <a:lnTo>
                      <a:pt x="71" y="37"/>
                    </a:lnTo>
                    <a:lnTo>
                      <a:pt x="70" y="40"/>
                    </a:lnTo>
                    <a:lnTo>
                      <a:pt x="66" y="41"/>
                    </a:lnTo>
                    <a:lnTo>
                      <a:pt x="63" y="44"/>
                    </a:lnTo>
                    <a:lnTo>
                      <a:pt x="59" y="44"/>
                    </a:lnTo>
                    <a:lnTo>
                      <a:pt x="56" y="45"/>
                    </a:lnTo>
                    <a:lnTo>
                      <a:pt x="54" y="50"/>
                    </a:lnTo>
                    <a:lnTo>
                      <a:pt x="52" y="51"/>
                    </a:lnTo>
                    <a:lnTo>
                      <a:pt x="49" y="55"/>
                    </a:lnTo>
                    <a:lnTo>
                      <a:pt x="48" y="58"/>
                    </a:lnTo>
                    <a:lnTo>
                      <a:pt x="38" y="61"/>
                    </a:lnTo>
                    <a:lnTo>
                      <a:pt x="32" y="55"/>
                    </a:lnTo>
                    <a:lnTo>
                      <a:pt x="30" y="55"/>
                    </a:lnTo>
                    <a:lnTo>
                      <a:pt x="26" y="58"/>
                    </a:lnTo>
                    <a:lnTo>
                      <a:pt x="8" y="58"/>
                    </a:lnTo>
                    <a:lnTo>
                      <a:pt x="4" y="55"/>
                    </a:lnTo>
                    <a:lnTo>
                      <a:pt x="0" y="55"/>
                    </a:lnTo>
                    <a:lnTo>
                      <a:pt x="0" y="51"/>
                    </a:lnTo>
                    <a:lnTo>
                      <a:pt x="1" y="50"/>
                    </a:lnTo>
                    <a:lnTo>
                      <a:pt x="4" y="48"/>
                    </a:lnTo>
                    <a:lnTo>
                      <a:pt x="6" y="45"/>
                    </a:lnTo>
                    <a:lnTo>
                      <a:pt x="10" y="41"/>
                    </a:lnTo>
                    <a:lnTo>
                      <a:pt x="11" y="36"/>
                    </a:lnTo>
                    <a:lnTo>
                      <a:pt x="15" y="32"/>
                    </a:lnTo>
                    <a:lnTo>
                      <a:pt x="18" y="28"/>
                    </a:lnTo>
                    <a:lnTo>
                      <a:pt x="19" y="26"/>
                    </a:lnTo>
                    <a:lnTo>
                      <a:pt x="19" y="18"/>
                    </a:lnTo>
                    <a:lnTo>
                      <a:pt x="22" y="13"/>
                    </a:lnTo>
                    <a:lnTo>
                      <a:pt x="23" y="4"/>
                    </a:lnTo>
                    <a:lnTo>
                      <a:pt x="2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4" name="Freeform 35"/>
              <p:cNvSpPr>
                <a:spLocks/>
              </p:cNvSpPr>
              <p:nvPr/>
            </p:nvSpPr>
            <p:spPr bwMode="gray">
              <a:xfrm>
                <a:off x="2819448" y="3263870"/>
                <a:ext cx="112713" cy="60325"/>
              </a:xfrm>
              <a:custGeom>
                <a:avLst/>
                <a:gdLst>
                  <a:gd name="connsiteX0" fmla="*/ 6875 w 9625"/>
                  <a:gd name="connsiteY0" fmla="*/ 0 h 10000"/>
                  <a:gd name="connsiteX1" fmla="*/ 7375 w 9625"/>
                  <a:gd name="connsiteY1" fmla="*/ 1212 h 10000"/>
                  <a:gd name="connsiteX2" fmla="*/ 7875 w 9625"/>
                  <a:gd name="connsiteY2" fmla="*/ 1818 h 10000"/>
                  <a:gd name="connsiteX3" fmla="*/ 8625 w 9625"/>
                  <a:gd name="connsiteY3" fmla="*/ 2424 h 10000"/>
                  <a:gd name="connsiteX4" fmla="*/ 9625 w 9625"/>
                  <a:gd name="connsiteY4" fmla="*/ 2424 h 10000"/>
                  <a:gd name="connsiteX5" fmla="*/ 6063 w 9625"/>
                  <a:gd name="connsiteY5" fmla="*/ 4394 h 10000"/>
                  <a:gd name="connsiteX6" fmla="*/ 9000 w 9625"/>
                  <a:gd name="connsiteY6" fmla="*/ 3030 h 10000"/>
                  <a:gd name="connsiteX7" fmla="*/ 8250 w 9625"/>
                  <a:gd name="connsiteY7" fmla="*/ 3939 h 10000"/>
                  <a:gd name="connsiteX8" fmla="*/ 7750 w 9625"/>
                  <a:gd name="connsiteY8" fmla="*/ 4242 h 10000"/>
                  <a:gd name="connsiteX9" fmla="*/ 7375 w 9625"/>
                  <a:gd name="connsiteY9" fmla="*/ 4545 h 10000"/>
                  <a:gd name="connsiteX10" fmla="*/ 7250 w 9625"/>
                  <a:gd name="connsiteY10" fmla="*/ 5758 h 10000"/>
                  <a:gd name="connsiteX11" fmla="*/ 7250 w 9625"/>
                  <a:gd name="connsiteY11" fmla="*/ 7273 h 10000"/>
                  <a:gd name="connsiteX12" fmla="*/ 5000 w 9625"/>
                  <a:gd name="connsiteY12" fmla="*/ 7879 h 10000"/>
                  <a:gd name="connsiteX13" fmla="*/ 3625 w 9625"/>
                  <a:gd name="connsiteY13" fmla="*/ 8485 h 10000"/>
                  <a:gd name="connsiteX14" fmla="*/ 3125 w 9625"/>
                  <a:gd name="connsiteY14" fmla="*/ 9697 h 10000"/>
                  <a:gd name="connsiteX15" fmla="*/ 3125 w 9625"/>
                  <a:gd name="connsiteY15" fmla="*/ 10000 h 10000"/>
                  <a:gd name="connsiteX16" fmla="*/ 2500 w 9625"/>
                  <a:gd name="connsiteY16" fmla="*/ 8788 h 10000"/>
                  <a:gd name="connsiteX17" fmla="*/ 1875 w 9625"/>
                  <a:gd name="connsiteY17" fmla="*/ 8485 h 10000"/>
                  <a:gd name="connsiteX18" fmla="*/ 1375 w 9625"/>
                  <a:gd name="connsiteY18" fmla="*/ 8485 h 10000"/>
                  <a:gd name="connsiteX19" fmla="*/ 875 w 9625"/>
                  <a:gd name="connsiteY19" fmla="*/ 8788 h 10000"/>
                  <a:gd name="connsiteX20" fmla="*/ 375 w 9625"/>
                  <a:gd name="connsiteY20" fmla="*/ 8788 h 10000"/>
                  <a:gd name="connsiteX21" fmla="*/ 250 w 9625"/>
                  <a:gd name="connsiteY21" fmla="*/ 8485 h 10000"/>
                  <a:gd name="connsiteX22" fmla="*/ 250 w 9625"/>
                  <a:gd name="connsiteY22" fmla="*/ 7273 h 10000"/>
                  <a:gd name="connsiteX23" fmla="*/ 0 w 9625"/>
                  <a:gd name="connsiteY23" fmla="*/ 6667 h 10000"/>
                  <a:gd name="connsiteX24" fmla="*/ 0 w 9625"/>
                  <a:gd name="connsiteY24" fmla="*/ 4545 h 10000"/>
                  <a:gd name="connsiteX25" fmla="*/ 1875 w 9625"/>
                  <a:gd name="connsiteY25" fmla="*/ 606 h 10000"/>
                  <a:gd name="connsiteX26" fmla="*/ 6250 w 9625"/>
                  <a:gd name="connsiteY26" fmla="*/ 606 h 10000"/>
                  <a:gd name="connsiteX27" fmla="*/ 6875 w 9625"/>
                  <a:gd name="connsiteY27" fmla="*/ 0 h 10000"/>
                  <a:gd name="connsiteX0" fmla="*/ 7143 w 10000"/>
                  <a:gd name="connsiteY0" fmla="*/ 0 h 10000"/>
                  <a:gd name="connsiteX1" fmla="*/ 7662 w 10000"/>
                  <a:gd name="connsiteY1" fmla="*/ 1212 h 10000"/>
                  <a:gd name="connsiteX2" fmla="*/ 8182 w 10000"/>
                  <a:gd name="connsiteY2" fmla="*/ 1818 h 10000"/>
                  <a:gd name="connsiteX3" fmla="*/ 8961 w 10000"/>
                  <a:gd name="connsiteY3" fmla="*/ 2424 h 10000"/>
                  <a:gd name="connsiteX4" fmla="*/ 10000 w 10000"/>
                  <a:gd name="connsiteY4" fmla="*/ 2424 h 10000"/>
                  <a:gd name="connsiteX5" fmla="*/ 6299 w 10000"/>
                  <a:gd name="connsiteY5" fmla="*/ 4394 h 10000"/>
                  <a:gd name="connsiteX6" fmla="*/ 7208 w 10000"/>
                  <a:gd name="connsiteY6" fmla="*/ 3485 h 10000"/>
                  <a:gd name="connsiteX7" fmla="*/ 8571 w 10000"/>
                  <a:gd name="connsiteY7" fmla="*/ 3939 h 10000"/>
                  <a:gd name="connsiteX8" fmla="*/ 8052 w 10000"/>
                  <a:gd name="connsiteY8" fmla="*/ 4242 h 10000"/>
                  <a:gd name="connsiteX9" fmla="*/ 7662 w 10000"/>
                  <a:gd name="connsiteY9" fmla="*/ 4545 h 10000"/>
                  <a:gd name="connsiteX10" fmla="*/ 7532 w 10000"/>
                  <a:gd name="connsiteY10" fmla="*/ 5758 h 10000"/>
                  <a:gd name="connsiteX11" fmla="*/ 7532 w 10000"/>
                  <a:gd name="connsiteY11" fmla="*/ 7273 h 10000"/>
                  <a:gd name="connsiteX12" fmla="*/ 5195 w 10000"/>
                  <a:gd name="connsiteY12" fmla="*/ 7879 h 10000"/>
                  <a:gd name="connsiteX13" fmla="*/ 3766 w 10000"/>
                  <a:gd name="connsiteY13" fmla="*/ 8485 h 10000"/>
                  <a:gd name="connsiteX14" fmla="*/ 3247 w 10000"/>
                  <a:gd name="connsiteY14" fmla="*/ 9697 h 10000"/>
                  <a:gd name="connsiteX15" fmla="*/ 3247 w 10000"/>
                  <a:gd name="connsiteY15" fmla="*/ 10000 h 10000"/>
                  <a:gd name="connsiteX16" fmla="*/ 2597 w 10000"/>
                  <a:gd name="connsiteY16" fmla="*/ 8788 h 10000"/>
                  <a:gd name="connsiteX17" fmla="*/ 1948 w 10000"/>
                  <a:gd name="connsiteY17" fmla="*/ 8485 h 10000"/>
                  <a:gd name="connsiteX18" fmla="*/ 1429 w 10000"/>
                  <a:gd name="connsiteY18" fmla="*/ 8485 h 10000"/>
                  <a:gd name="connsiteX19" fmla="*/ 909 w 10000"/>
                  <a:gd name="connsiteY19" fmla="*/ 8788 h 10000"/>
                  <a:gd name="connsiteX20" fmla="*/ 390 w 10000"/>
                  <a:gd name="connsiteY20" fmla="*/ 8788 h 10000"/>
                  <a:gd name="connsiteX21" fmla="*/ 260 w 10000"/>
                  <a:gd name="connsiteY21" fmla="*/ 8485 h 10000"/>
                  <a:gd name="connsiteX22" fmla="*/ 260 w 10000"/>
                  <a:gd name="connsiteY22" fmla="*/ 7273 h 10000"/>
                  <a:gd name="connsiteX23" fmla="*/ 0 w 10000"/>
                  <a:gd name="connsiteY23" fmla="*/ 6667 h 10000"/>
                  <a:gd name="connsiteX24" fmla="*/ 0 w 10000"/>
                  <a:gd name="connsiteY24" fmla="*/ 4545 h 10000"/>
                  <a:gd name="connsiteX25" fmla="*/ 1948 w 10000"/>
                  <a:gd name="connsiteY25" fmla="*/ 606 h 10000"/>
                  <a:gd name="connsiteX26" fmla="*/ 6494 w 10000"/>
                  <a:gd name="connsiteY26" fmla="*/ 606 h 10000"/>
                  <a:gd name="connsiteX27" fmla="*/ 7143 w 10000"/>
                  <a:gd name="connsiteY27" fmla="*/ 0 h 10000"/>
                  <a:gd name="connsiteX0" fmla="*/ 5974 w 10000"/>
                  <a:gd name="connsiteY0" fmla="*/ 0 h 10000"/>
                  <a:gd name="connsiteX1" fmla="*/ 7662 w 10000"/>
                  <a:gd name="connsiteY1" fmla="*/ 1212 h 10000"/>
                  <a:gd name="connsiteX2" fmla="*/ 8182 w 10000"/>
                  <a:gd name="connsiteY2" fmla="*/ 1818 h 10000"/>
                  <a:gd name="connsiteX3" fmla="*/ 8961 w 10000"/>
                  <a:gd name="connsiteY3" fmla="*/ 2424 h 10000"/>
                  <a:gd name="connsiteX4" fmla="*/ 10000 w 10000"/>
                  <a:gd name="connsiteY4" fmla="*/ 2424 h 10000"/>
                  <a:gd name="connsiteX5" fmla="*/ 6299 w 10000"/>
                  <a:gd name="connsiteY5" fmla="*/ 4394 h 10000"/>
                  <a:gd name="connsiteX6" fmla="*/ 7208 w 10000"/>
                  <a:gd name="connsiteY6" fmla="*/ 3485 h 10000"/>
                  <a:gd name="connsiteX7" fmla="*/ 8571 w 10000"/>
                  <a:gd name="connsiteY7" fmla="*/ 3939 h 10000"/>
                  <a:gd name="connsiteX8" fmla="*/ 8052 w 10000"/>
                  <a:gd name="connsiteY8" fmla="*/ 4242 h 10000"/>
                  <a:gd name="connsiteX9" fmla="*/ 7662 w 10000"/>
                  <a:gd name="connsiteY9" fmla="*/ 4545 h 10000"/>
                  <a:gd name="connsiteX10" fmla="*/ 7532 w 10000"/>
                  <a:gd name="connsiteY10" fmla="*/ 5758 h 10000"/>
                  <a:gd name="connsiteX11" fmla="*/ 7532 w 10000"/>
                  <a:gd name="connsiteY11" fmla="*/ 7273 h 10000"/>
                  <a:gd name="connsiteX12" fmla="*/ 5195 w 10000"/>
                  <a:gd name="connsiteY12" fmla="*/ 7879 h 10000"/>
                  <a:gd name="connsiteX13" fmla="*/ 3766 w 10000"/>
                  <a:gd name="connsiteY13" fmla="*/ 8485 h 10000"/>
                  <a:gd name="connsiteX14" fmla="*/ 3247 w 10000"/>
                  <a:gd name="connsiteY14" fmla="*/ 9697 h 10000"/>
                  <a:gd name="connsiteX15" fmla="*/ 3247 w 10000"/>
                  <a:gd name="connsiteY15" fmla="*/ 10000 h 10000"/>
                  <a:gd name="connsiteX16" fmla="*/ 2597 w 10000"/>
                  <a:gd name="connsiteY16" fmla="*/ 8788 h 10000"/>
                  <a:gd name="connsiteX17" fmla="*/ 1948 w 10000"/>
                  <a:gd name="connsiteY17" fmla="*/ 8485 h 10000"/>
                  <a:gd name="connsiteX18" fmla="*/ 1429 w 10000"/>
                  <a:gd name="connsiteY18" fmla="*/ 8485 h 10000"/>
                  <a:gd name="connsiteX19" fmla="*/ 909 w 10000"/>
                  <a:gd name="connsiteY19" fmla="*/ 8788 h 10000"/>
                  <a:gd name="connsiteX20" fmla="*/ 390 w 10000"/>
                  <a:gd name="connsiteY20" fmla="*/ 8788 h 10000"/>
                  <a:gd name="connsiteX21" fmla="*/ 260 w 10000"/>
                  <a:gd name="connsiteY21" fmla="*/ 8485 h 10000"/>
                  <a:gd name="connsiteX22" fmla="*/ 260 w 10000"/>
                  <a:gd name="connsiteY22" fmla="*/ 7273 h 10000"/>
                  <a:gd name="connsiteX23" fmla="*/ 0 w 10000"/>
                  <a:gd name="connsiteY23" fmla="*/ 6667 h 10000"/>
                  <a:gd name="connsiteX24" fmla="*/ 0 w 10000"/>
                  <a:gd name="connsiteY24" fmla="*/ 4545 h 10000"/>
                  <a:gd name="connsiteX25" fmla="*/ 1948 w 10000"/>
                  <a:gd name="connsiteY25" fmla="*/ 606 h 10000"/>
                  <a:gd name="connsiteX26" fmla="*/ 6494 w 10000"/>
                  <a:gd name="connsiteY26" fmla="*/ 606 h 10000"/>
                  <a:gd name="connsiteX27" fmla="*/ 5974 w 10000"/>
                  <a:gd name="connsiteY27" fmla="*/ 0 h 10000"/>
                  <a:gd name="connsiteX0" fmla="*/ 5974 w 8961"/>
                  <a:gd name="connsiteY0" fmla="*/ 0 h 10000"/>
                  <a:gd name="connsiteX1" fmla="*/ 7662 w 8961"/>
                  <a:gd name="connsiteY1" fmla="*/ 1212 h 10000"/>
                  <a:gd name="connsiteX2" fmla="*/ 8182 w 8961"/>
                  <a:gd name="connsiteY2" fmla="*/ 1818 h 10000"/>
                  <a:gd name="connsiteX3" fmla="*/ 8961 w 8961"/>
                  <a:gd name="connsiteY3" fmla="*/ 2424 h 10000"/>
                  <a:gd name="connsiteX4" fmla="*/ 6688 w 8961"/>
                  <a:gd name="connsiteY4" fmla="*/ 4242 h 10000"/>
                  <a:gd name="connsiteX5" fmla="*/ 6299 w 8961"/>
                  <a:gd name="connsiteY5" fmla="*/ 4394 h 10000"/>
                  <a:gd name="connsiteX6" fmla="*/ 7208 w 8961"/>
                  <a:gd name="connsiteY6" fmla="*/ 3485 h 10000"/>
                  <a:gd name="connsiteX7" fmla="*/ 8571 w 8961"/>
                  <a:gd name="connsiteY7" fmla="*/ 3939 h 10000"/>
                  <a:gd name="connsiteX8" fmla="*/ 8052 w 8961"/>
                  <a:gd name="connsiteY8" fmla="*/ 4242 h 10000"/>
                  <a:gd name="connsiteX9" fmla="*/ 7662 w 8961"/>
                  <a:gd name="connsiteY9" fmla="*/ 4545 h 10000"/>
                  <a:gd name="connsiteX10" fmla="*/ 7532 w 8961"/>
                  <a:gd name="connsiteY10" fmla="*/ 5758 h 10000"/>
                  <a:gd name="connsiteX11" fmla="*/ 7532 w 8961"/>
                  <a:gd name="connsiteY11" fmla="*/ 7273 h 10000"/>
                  <a:gd name="connsiteX12" fmla="*/ 5195 w 8961"/>
                  <a:gd name="connsiteY12" fmla="*/ 7879 h 10000"/>
                  <a:gd name="connsiteX13" fmla="*/ 3766 w 8961"/>
                  <a:gd name="connsiteY13" fmla="*/ 8485 h 10000"/>
                  <a:gd name="connsiteX14" fmla="*/ 3247 w 8961"/>
                  <a:gd name="connsiteY14" fmla="*/ 9697 h 10000"/>
                  <a:gd name="connsiteX15" fmla="*/ 3247 w 8961"/>
                  <a:gd name="connsiteY15" fmla="*/ 10000 h 10000"/>
                  <a:gd name="connsiteX16" fmla="*/ 2597 w 8961"/>
                  <a:gd name="connsiteY16" fmla="*/ 8788 h 10000"/>
                  <a:gd name="connsiteX17" fmla="*/ 1948 w 8961"/>
                  <a:gd name="connsiteY17" fmla="*/ 8485 h 10000"/>
                  <a:gd name="connsiteX18" fmla="*/ 1429 w 8961"/>
                  <a:gd name="connsiteY18" fmla="*/ 8485 h 10000"/>
                  <a:gd name="connsiteX19" fmla="*/ 909 w 8961"/>
                  <a:gd name="connsiteY19" fmla="*/ 8788 h 10000"/>
                  <a:gd name="connsiteX20" fmla="*/ 390 w 8961"/>
                  <a:gd name="connsiteY20" fmla="*/ 8788 h 10000"/>
                  <a:gd name="connsiteX21" fmla="*/ 260 w 8961"/>
                  <a:gd name="connsiteY21" fmla="*/ 8485 h 10000"/>
                  <a:gd name="connsiteX22" fmla="*/ 260 w 8961"/>
                  <a:gd name="connsiteY22" fmla="*/ 7273 h 10000"/>
                  <a:gd name="connsiteX23" fmla="*/ 0 w 8961"/>
                  <a:gd name="connsiteY23" fmla="*/ 6667 h 10000"/>
                  <a:gd name="connsiteX24" fmla="*/ 0 w 8961"/>
                  <a:gd name="connsiteY24" fmla="*/ 4545 h 10000"/>
                  <a:gd name="connsiteX25" fmla="*/ 1948 w 8961"/>
                  <a:gd name="connsiteY25" fmla="*/ 606 h 10000"/>
                  <a:gd name="connsiteX26" fmla="*/ 6494 w 8961"/>
                  <a:gd name="connsiteY26" fmla="*/ 606 h 10000"/>
                  <a:gd name="connsiteX27" fmla="*/ 5974 w 8961"/>
                  <a:gd name="connsiteY27" fmla="*/ 0 h 10000"/>
                  <a:gd name="connsiteX0" fmla="*/ 6667 w 9565"/>
                  <a:gd name="connsiteY0" fmla="*/ 0 h 10000"/>
                  <a:gd name="connsiteX1" fmla="*/ 8550 w 9565"/>
                  <a:gd name="connsiteY1" fmla="*/ 1212 h 10000"/>
                  <a:gd name="connsiteX2" fmla="*/ 9131 w 9565"/>
                  <a:gd name="connsiteY2" fmla="*/ 1818 h 10000"/>
                  <a:gd name="connsiteX3" fmla="*/ 6522 w 9565"/>
                  <a:gd name="connsiteY3" fmla="*/ 2879 h 10000"/>
                  <a:gd name="connsiteX4" fmla="*/ 7463 w 9565"/>
                  <a:gd name="connsiteY4" fmla="*/ 4242 h 10000"/>
                  <a:gd name="connsiteX5" fmla="*/ 7029 w 9565"/>
                  <a:gd name="connsiteY5" fmla="*/ 4394 h 10000"/>
                  <a:gd name="connsiteX6" fmla="*/ 8044 w 9565"/>
                  <a:gd name="connsiteY6" fmla="*/ 3485 h 10000"/>
                  <a:gd name="connsiteX7" fmla="*/ 9565 w 9565"/>
                  <a:gd name="connsiteY7" fmla="*/ 3939 h 10000"/>
                  <a:gd name="connsiteX8" fmla="*/ 8986 w 9565"/>
                  <a:gd name="connsiteY8" fmla="*/ 4242 h 10000"/>
                  <a:gd name="connsiteX9" fmla="*/ 8550 w 9565"/>
                  <a:gd name="connsiteY9" fmla="*/ 4545 h 10000"/>
                  <a:gd name="connsiteX10" fmla="*/ 8405 w 9565"/>
                  <a:gd name="connsiteY10" fmla="*/ 5758 h 10000"/>
                  <a:gd name="connsiteX11" fmla="*/ 8405 w 9565"/>
                  <a:gd name="connsiteY11" fmla="*/ 7273 h 10000"/>
                  <a:gd name="connsiteX12" fmla="*/ 5797 w 9565"/>
                  <a:gd name="connsiteY12" fmla="*/ 7879 h 10000"/>
                  <a:gd name="connsiteX13" fmla="*/ 4203 w 9565"/>
                  <a:gd name="connsiteY13" fmla="*/ 8485 h 10000"/>
                  <a:gd name="connsiteX14" fmla="*/ 3623 w 9565"/>
                  <a:gd name="connsiteY14" fmla="*/ 9697 h 10000"/>
                  <a:gd name="connsiteX15" fmla="*/ 3623 w 9565"/>
                  <a:gd name="connsiteY15" fmla="*/ 10000 h 10000"/>
                  <a:gd name="connsiteX16" fmla="*/ 2898 w 9565"/>
                  <a:gd name="connsiteY16" fmla="*/ 8788 h 10000"/>
                  <a:gd name="connsiteX17" fmla="*/ 2174 w 9565"/>
                  <a:gd name="connsiteY17" fmla="*/ 8485 h 10000"/>
                  <a:gd name="connsiteX18" fmla="*/ 1595 w 9565"/>
                  <a:gd name="connsiteY18" fmla="*/ 8485 h 10000"/>
                  <a:gd name="connsiteX19" fmla="*/ 1014 w 9565"/>
                  <a:gd name="connsiteY19" fmla="*/ 8788 h 10000"/>
                  <a:gd name="connsiteX20" fmla="*/ 435 w 9565"/>
                  <a:gd name="connsiteY20" fmla="*/ 8788 h 10000"/>
                  <a:gd name="connsiteX21" fmla="*/ 290 w 9565"/>
                  <a:gd name="connsiteY21" fmla="*/ 8485 h 10000"/>
                  <a:gd name="connsiteX22" fmla="*/ 290 w 9565"/>
                  <a:gd name="connsiteY22" fmla="*/ 7273 h 10000"/>
                  <a:gd name="connsiteX23" fmla="*/ 0 w 9565"/>
                  <a:gd name="connsiteY23" fmla="*/ 6667 h 10000"/>
                  <a:gd name="connsiteX24" fmla="*/ 0 w 9565"/>
                  <a:gd name="connsiteY24" fmla="*/ 4545 h 10000"/>
                  <a:gd name="connsiteX25" fmla="*/ 2174 w 9565"/>
                  <a:gd name="connsiteY25" fmla="*/ 606 h 10000"/>
                  <a:gd name="connsiteX26" fmla="*/ 7247 w 9565"/>
                  <a:gd name="connsiteY26" fmla="*/ 606 h 10000"/>
                  <a:gd name="connsiteX27" fmla="*/ 6667 w 9565"/>
                  <a:gd name="connsiteY27" fmla="*/ 0 h 10000"/>
                  <a:gd name="connsiteX0" fmla="*/ 6970 w 10000"/>
                  <a:gd name="connsiteY0" fmla="*/ 0 h 10000"/>
                  <a:gd name="connsiteX1" fmla="*/ 8939 w 10000"/>
                  <a:gd name="connsiteY1" fmla="*/ 1212 h 10000"/>
                  <a:gd name="connsiteX2" fmla="*/ 7273 w 10000"/>
                  <a:gd name="connsiteY2" fmla="*/ 3182 h 10000"/>
                  <a:gd name="connsiteX3" fmla="*/ 6819 w 10000"/>
                  <a:gd name="connsiteY3" fmla="*/ 2879 h 10000"/>
                  <a:gd name="connsiteX4" fmla="*/ 7802 w 10000"/>
                  <a:gd name="connsiteY4" fmla="*/ 4242 h 10000"/>
                  <a:gd name="connsiteX5" fmla="*/ 7349 w 10000"/>
                  <a:gd name="connsiteY5" fmla="*/ 4394 h 10000"/>
                  <a:gd name="connsiteX6" fmla="*/ 8410 w 10000"/>
                  <a:gd name="connsiteY6" fmla="*/ 3485 h 10000"/>
                  <a:gd name="connsiteX7" fmla="*/ 10000 w 10000"/>
                  <a:gd name="connsiteY7" fmla="*/ 3939 h 10000"/>
                  <a:gd name="connsiteX8" fmla="*/ 9395 w 10000"/>
                  <a:gd name="connsiteY8" fmla="*/ 4242 h 10000"/>
                  <a:gd name="connsiteX9" fmla="*/ 8939 w 10000"/>
                  <a:gd name="connsiteY9" fmla="*/ 4545 h 10000"/>
                  <a:gd name="connsiteX10" fmla="*/ 8787 w 10000"/>
                  <a:gd name="connsiteY10" fmla="*/ 5758 h 10000"/>
                  <a:gd name="connsiteX11" fmla="*/ 8787 w 10000"/>
                  <a:gd name="connsiteY11" fmla="*/ 7273 h 10000"/>
                  <a:gd name="connsiteX12" fmla="*/ 6061 w 10000"/>
                  <a:gd name="connsiteY12" fmla="*/ 7879 h 10000"/>
                  <a:gd name="connsiteX13" fmla="*/ 4394 w 10000"/>
                  <a:gd name="connsiteY13" fmla="*/ 8485 h 10000"/>
                  <a:gd name="connsiteX14" fmla="*/ 3788 w 10000"/>
                  <a:gd name="connsiteY14" fmla="*/ 9697 h 10000"/>
                  <a:gd name="connsiteX15" fmla="*/ 3788 w 10000"/>
                  <a:gd name="connsiteY15" fmla="*/ 10000 h 10000"/>
                  <a:gd name="connsiteX16" fmla="*/ 3030 w 10000"/>
                  <a:gd name="connsiteY16" fmla="*/ 8788 h 10000"/>
                  <a:gd name="connsiteX17" fmla="*/ 2273 w 10000"/>
                  <a:gd name="connsiteY17" fmla="*/ 8485 h 10000"/>
                  <a:gd name="connsiteX18" fmla="*/ 1668 w 10000"/>
                  <a:gd name="connsiteY18" fmla="*/ 8485 h 10000"/>
                  <a:gd name="connsiteX19" fmla="*/ 1060 w 10000"/>
                  <a:gd name="connsiteY19" fmla="*/ 8788 h 10000"/>
                  <a:gd name="connsiteX20" fmla="*/ 455 w 10000"/>
                  <a:gd name="connsiteY20" fmla="*/ 8788 h 10000"/>
                  <a:gd name="connsiteX21" fmla="*/ 303 w 10000"/>
                  <a:gd name="connsiteY21" fmla="*/ 8485 h 10000"/>
                  <a:gd name="connsiteX22" fmla="*/ 303 w 10000"/>
                  <a:gd name="connsiteY22" fmla="*/ 7273 h 10000"/>
                  <a:gd name="connsiteX23" fmla="*/ 0 w 10000"/>
                  <a:gd name="connsiteY23" fmla="*/ 6667 h 10000"/>
                  <a:gd name="connsiteX24" fmla="*/ 0 w 10000"/>
                  <a:gd name="connsiteY24" fmla="*/ 4545 h 10000"/>
                  <a:gd name="connsiteX25" fmla="*/ 2273 w 10000"/>
                  <a:gd name="connsiteY25" fmla="*/ 606 h 10000"/>
                  <a:gd name="connsiteX26" fmla="*/ 7577 w 10000"/>
                  <a:gd name="connsiteY26" fmla="*/ 606 h 10000"/>
                  <a:gd name="connsiteX27" fmla="*/ 6970 w 10000"/>
                  <a:gd name="connsiteY27" fmla="*/ 0 h 10000"/>
                  <a:gd name="connsiteX0" fmla="*/ 6970 w 10000"/>
                  <a:gd name="connsiteY0" fmla="*/ 0 h 10000"/>
                  <a:gd name="connsiteX1" fmla="*/ 8939 w 10000"/>
                  <a:gd name="connsiteY1" fmla="*/ 1212 h 10000"/>
                  <a:gd name="connsiteX2" fmla="*/ 7273 w 10000"/>
                  <a:gd name="connsiteY2" fmla="*/ 3182 h 10000"/>
                  <a:gd name="connsiteX3" fmla="*/ 6819 w 10000"/>
                  <a:gd name="connsiteY3" fmla="*/ 2879 h 10000"/>
                  <a:gd name="connsiteX4" fmla="*/ 7802 w 10000"/>
                  <a:gd name="connsiteY4" fmla="*/ 4242 h 10000"/>
                  <a:gd name="connsiteX5" fmla="*/ 7349 w 10000"/>
                  <a:gd name="connsiteY5" fmla="*/ 4394 h 10000"/>
                  <a:gd name="connsiteX6" fmla="*/ 8410 w 10000"/>
                  <a:gd name="connsiteY6" fmla="*/ 3485 h 10000"/>
                  <a:gd name="connsiteX7" fmla="*/ 10000 w 10000"/>
                  <a:gd name="connsiteY7" fmla="*/ 3939 h 10000"/>
                  <a:gd name="connsiteX8" fmla="*/ 5986 w 10000"/>
                  <a:gd name="connsiteY8" fmla="*/ 6515 h 10000"/>
                  <a:gd name="connsiteX9" fmla="*/ 8939 w 10000"/>
                  <a:gd name="connsiteY9" fmla="*/ 4545 h 10000"/>
                  <a:gd name="connsiteX10" fmla="*/ 8787 w 10000"/>
                  <a:gd name="connsiteY10" fmla="*/ 5758 h 10000"/>
                  <a:gd name="connsiteX11" fmla="*/ 8787 w 10000"/>
                  <a:gd name="connsiteY11" fmla="*/ 7273 h 10000"/>
                  <a:gd name="connsiteX12" fmla="*/ 6061 w 10000"/>
                  <a:gd name="connsiteY12" fmla="*/ 7879 h 10000"/>
                  <a:gd name="connsiteX13" fmla="*/ 4394 w 10000"/>
                  <a:gd name="connsiteY13" fmla="*/ 8485 h 10000"/>
                  <a:gd name="connsiteX14" fmla="*/ 3788 w 10000"/>
                  <a:gd name="connsiteY14" fmla="*/ 9697 h 10000"/>
                  <a:gd name="connsiteX15" fmla="*/ 3788 w 10000"/>
                  <a:gd name="connsiteY15" fmla="*/ 10000 h 10000"/>
                  <a:gd name="connsiteX16" fmla="*/ 3030 w 10000"/>
                  <a:gd name="connsiteY16" fmla="*/ 8788 h 10000"/>
                  <a:gd name="connsiteX17" fmla="*/ 2273 w 10000"/>
                  <a:gd name="connsiteY17" fmla="*/ 8485 h 10000"/>
                  <a:gd name="connsiteX18" fmla="*/ 1668 w 10000"/>
                  <a:gd name="connsiteY18" fmla="*/ 8485 h 10000"/>
                  <a:gd name="connsiteX19" fmla="*/ 1060 w 10000"/>
                  <a:gd name="connsiteY19" fmla="*/ 8788 h 10000"/>
                  <a:gd name="connsiteX20" fmla="*/ 455 w 10000"/>
                  <a:gd name="connsiteY20" fmla="*/ 8788 h 10000"/>
                  <a:gd name="connsiteX21" fmla="*/ 303 w 10000"/>
                  <a:gd name="connsiteY21" fmla="*/ 8485 h 10000"/>
                  <a:gd name="connsiteX22" fmla="*/ 303 w 10000"/>
                  <a:gd name="connsiteY22" fmla="*/ 7273 h 10000"/>
                  <a:gd name="connsiteX23" fmla="*/ 0 w 10000"/>
                  <a:gd name="connsiteY23" fmla="*/ 6667 h 10000"/>
                  <a:gd name="connsiteX24" fmla="*/ 0 w 10000"/>
                  <a:gd name="connsiteY24" fmla="*/ 4545 h 10000"/>
                  <a:gd name="connsiteX25" fmla="*/ 2273 w 10000"/>
                  <a:gd name="connsiteY25" fmla="*/ 606 h 10000"/>
                  <a:gd name="connsiteX26" fmla="*/ 7577 w 10000"/>
                  <a:gd name="connsiteY26" fmla="*/ 606 h 10000"/>
                  <a:gd name="connsiteX27" fmla="*/ 6970 w 10000"/>
                  <a:gd name="connsiteY27" fmla="*/ 0 h 10000"/>
                  <a:gd name="connsiteX0" fmla="*/ 6970 w 8939"/>
                  <a:gd name="connsiteY0" fmla="*/ 0 h 10000"/>
                  <a:gd name="connsiteX1" fmla="*/ 8939 w 8939"/>
                  <a:gd name="connsiteY1" fmla="*/ 1212 h 10000"/>
                  <a:gd name="connsiteX2" fmla="*/ 7273 w 8939"/>
                  <a:gd name="connsiteY2" fmla="*/ 3182 h 10000"/>
                  <a:gd name="connsiteX3" fmla="*/ 6819 w 8939"/>
                  <a:gd name="connsiteY3" fmla="*/ 2879 h 10000"/>
                  <a:gd name="connsiteX4" fmla="*/ 7802 w 8939"/>
                  <a:gd name="connsiteY4" fmla="*/ 4242 h 10000"/>
                  <a:gd name="connsiteX5" fmla="*/ 7349 w 8939"/>
                  <a:gd name="connsiteY5" fmla="*/ 4394 h 10000"/>
                  <a:gd name="connsiteX6" fmla="*/ 8410 w 8939"/>
                  <a:gd name="connsiteY6" fmla="*/ 3485 h 10000"/>
                  <a:gd name="connsiteX7" fmla="*/ 6591 w 8939"/>
                  <a:gd name="connsiteY7" fmla="*/ 5757 h 10000"/>
                  <a:gd name="connsiteX8" fmla="*/ 5986 w 8939"/>
                  <a:gd name="connsiteY8" fmla="*/ 6515 h 10000"/>
                  <a:gd name="connsiteX9" fmla="*/ 8939 w 8939"/>
                  <a:gd name="connsiteY9" fmla="*/ 4545 h 10000"/>
                  <a:gd name="connsiteX10" fmla="*/ 8787 w 8939"/>
                  <a:gd name="connsiteY10" fmla="*/ 5758 h 10000"/>
                  <a:gd name="connsiteX11" fmla="*/ 8787 w 8939"/>
                  <a:gd name="connsiteY11" fmla="*/ 7273 h 10000"/>
                  <a:gd name="connsiteX12" fmla="*/ 6061 w 8939"/>
                  <a:gd name="connsiteY12" fmla="*/ 7879 h 10000"/>
                  <a:gd name="connsiteX13" fmla="*/ 4394 w 8939"/>
                  <a:gd name="connsiteY13" fmla="*/ 8485 h 10000"/>
                  <a:gd name="connsiteX14" fmla="*/ 3788 w 8939"/>
                  <a:gd name="connsiteY14" fmla="*/ 9697 h 10000"/>
                  <a:gd name="connsiteX15" fmla="*/ 3788 w 8939"/>
                  <a:gd name="connsiteY15" fmla="*/ 10000 h 10000"/>
                  <a:gd name="connsiteX16" fmla="*/ 3030 w 8939"/>
                  <a:gd name="connsiteY16" fmla="*/ 8788 h 10000"/>
                  <a:gd name="connsiteX17" fmla="*/ 2273 w 8939"/>
                  <a:gd name="connsiteY17" fmla="*/ 8485 h 10000"/>
                  <a:gd name="connsiteX18" fmla="*/ 1668 w 8939"/>
                  <a:gd name="connsiteY18" fmla="*/ 8485 h 10000"/>
                  <a:gd name="connsiteX19" fmla="*/ 1060 w 8939"/>
                  <a:gd name="connsiteY19" fmla="*/ 8788 h 10000"/>
                  <a:gd name="connsiteX20" fmla="*/ 455 w 8939"/>
                  <a:gd name="connsiteY20" fmla="*/ 8788 h 10000"/>
                  <a:gd name="connsiteX21" fmla="*/ 303 w 8939"/>
                  <a:gd name="connsiteY21" fmla="*/ 8485 h 10000"/>
                  <a:gd name="connsiteX22" fmla="*/ 303 w 8939"/>
                  <a:gd name="connsiteY22" fmla="*/ 7273 h 10000"/>
                  <a:gd name="connsiteX23" fmla="*/ 0 w 8939"/>
                  <a:gd name="connsiteY23" fmla="*/ 6667 h 10000"/>
                  <a:gd name="connsiteX24" fmla="*/ 0 w 8939"/>
                  <a:gd name="connsiteY24" fmla="*/ 4545 h 10000"/>
                  <a:gd name="connsiteX25" fmla="*/ 2273 w 8939"/>
                  <a:gd name="connsiteY25" fmla="*/ 606 h 10000"/>
                  <a:gd name="connsiteX26" fmla="*/ 7577 w 8939"/>
                  <a:gd name="connsiteY26" fmla="*/ 606 h 10000"/>
                  <a:gd name="connsiteX27" fmla="*/ 6970 w 8939"/>
                  <a:gd name="connsiteY27" fmla="*/ 0 h 10000"/>
                  <a:gd name="connsiteX0" fmla="*/ 7797 w 10000"/>
                  <a:gd name="connsiteY0" fmla="*/ 0 h 10000"/>
                  <a:gd name="connsiteX1" fmla="*/ 10000 w 10000"/>
                  <a:gd name="connsiteY1" fmla="*/ 1212 h 10000"/>
                  <a:gd name="connsiteX2" fmla="*/ 8136 w 10000"/>
                  <a:gd name="connsiteY2" fmla="*/ 3182 h 10000"/>
                  <a:gd name="connsiteX3" fmla="*/ 7628 w 10000"/>
                  <a:gd name="connsiteY3" fmla="*/ 2879 h 10000"/>
                  <a:gd name="connsiteX4" fmla="*/ 8728 w 10000"/>
                  <a:gd name="connsiteY4" fmla="*/ 4242 h 10000"/>
                  <a:gd name="connsiteX5" fmla="*/ 8221 w 10000"/>
                  <a:gd name="connsiteY5" fmla="*/ 4394 h 10000"/>
                  <a:gd name="connsiteX6" fmla="*/ 9408 w 10000"/>
                  <a:gd name="connsiteY6" fmla="*/ 3485 h 10000"/>
                  <a:gd name="connsiteX7" fmla="*/ 7373 w 10000"/>
                  <a:gd name="connsiteY7" fmla="*/ 5757 h 10000"/>
                  <a:gd name="connsiteX8" fmla="*/ 6696 w 10000"/>
                  <a:gd name="connsiteY8" fmla="*/ 6515 h 10000"/>
                  <a:gd name="connsiteX9" fmla="*/ 10000 w 10000"/>
                  <a:gd name="connsiteY9" fmla="*/ 4545 h 10000"/>
                  <a:gd name="connsiteX10" fmla="*/ 9830 w 10000"/>
                  <a:gd name="connsiteY10" fmla="*/ 5758 h 10000"/>
                  <a:gd name="connsiteX11" fmla="*/ 9830 w 10000"/>
                  <a:gd name="connsiteY11" fmla="*/ 7273 h 10000"/>
                  <a:gd name="connsiteX12" fmla="*/ 6780 w 10000"/>
                  <a:gd name="connsiteY12" fmla="*/ 7879 h 10000"/>
                  <a:gd name="connsiteX13" fmla="*/ 4916 w 10000"/>
                  <a:gd name="connsiteY13" fmla="*/ 8485 h 10000"/>
                  <a:gd name="connsiteX14" fmla="*/ 4238 w 10000"/>
                  <a:gd name="connsiteY14" fmla="*/ 9697 h 10000"/>
                  <a:gd name="connsiteX15" fmla="*/ 4238 w 10000"/>
                  <a:gd name="connsiteY15" fmla="*/ 10000 h 10000"/>
                  <a:gd name="connsiteX16" fmla="*/ 3390 w 10000"/>
                  <a:gd name="connsiteY16" fmla="*/ 8788 h 10000"/>
                  <a:gd name="connsiteX17" fmla="*/ 2543 w 10000"/>
                  <a:gd name="connsiteY17" fmla="*/ 8485 h 10000"/>
                  <a:gd name="connsiteX18" fmla="*/ 1866 w 10000"/>
                  <a:gd name="connsiteY18" fmla="*/ 8485 h 10000"/>
                  <a:gd name="connsiteX19" fmla="*/ 1186 w 10000"/>
                  <a:gd name="connsiteY19" fmla="*/ 8788 h 10000"/>
                  <a:gd name="connsiteX20" fmla="*/ 509 w 10000"/>
                  <a:gd name="connsiteY20" fmla="*/ 8788 h 10000"/>
                  <a:gd name="connsiteX21" fmla="*/ 339 w 10000"/>
                  <a:gd name="connsiteY21" fmla="*/ 8485 h 10000"/>
                  <a:gd name="connsiteX22" fmla="*/ 339 w 10000"/>
                  <a:gd name="connsiteY22" fmla="*/ 7273 h 10000"/>
                  <a:gd name="connsiteX23" fmla="*/ 0 w 10000"/>
                  <a:gd name="connsiteY23" fmla="*/ 6667 h 10000"/>
                  <a:gd name="connsiteX24" fmla="*/ 0 w 10000"/>
                  <a:gd name="connsiteY24" fmla="*/ 4545 h 10000"/>
                  <a:gd name="connsiteX25" fmla="*/ 2543 w 10000"/>
                  <a:gd name="connsiteY25" fmla="*/ 606 h 10000"/>
                  <a:gd name="connsiteX26" fmla="*/ 3899 w 10000"/>
                  <a:gd name="connsiteY26" fmla="*/ 2879 h 10000"/>
                  <a:gd name="connsiteX27" fmla="*/ 7797 w 10000"/>
                  <a:gd name="connsiteY27" fmla="*/ 0 h 10000"/>
                  <a:gd name="connsiteX0" fmla="*/ 6017 w 10000"/>
                  <a:gd name="connsiteY0" fmla="*/ 0 h 10000"/>
                  <a:gd name="connsiteX1" fmla="*/ 10000 w 10000"/>
                  <a:gd name="connsiteY1" fmla="*/ 1212 h 10000"/>
                  <a:gd name="connsiteX2" fmla="*/ 8136 w 10000"/>
                  <a:gd name="connsiteY2" fmla="*/ 3182 h 10000"/>
                  <a:gd name="connsiteX3" fmla="*/ 7628 w 10000"/>
                  <a:gd name="connsiteY3" fmla="*/ 2879 h 10000"/>
                  <a:gd name="connsiteX4" fmla="*/ 8728 w 10000"/>
                  <a:gd name="connsiteY4" fmla="*/ 4242 h 10000"/>
                  <a:gd name="connsiteX5" fmla="*/ 8221 w 10000"/>
                  <a:gd name="connsiteY5" fmla="*/ 4394 h 10000"/>
                  <a:gd name="connsiteX6" fmla="*/ 9408 w 10000"/>
                  <a:gd name="connsiteY6" fmla="*/ 3485 h 10000"/>
                  <a:gd name="connsiteX7" fmla="*/ 7373 w 10000"/>
                  <a:gd name="connsiteY7" fmla="*/ 5757 h 10000"/>
                  <a:gd name="connsiteX8" fmla="*/ 6696 w 10000"/>
                  <a:gd name="connsiteY8" fmla="*/ 6515 h 10000"/>
                  <a:gd name="connsiteX9" fmla="*/ 10000 w 10000"/>
                  <a:gd name="connsiteY9" fmla="*/ 4545 h 10000"/>
                  <a:gd name="connsiteX10" fmla="*/ 9830 w 10000"/>
                  <a:gd name="connsiteY10" fmla="*/ 5758 h 10000"/>
                  <a:gd name="connsiteX11" fmla="*/ 9830 w 10000"/>
                  <a:gd name="connsiteY11" fmla="*/ 7273 h 10000"/>
                  <a:gd name="connsiteX12" fmla="*/ 6780 w 10000"/>
                  <a:gd name="connsiteY12" fmla="*/ 7879 h 10000"/>
                  <a:gd name="connsiteX13" fmla="*/ 4916 w 10000"/>
                  <a:gd name="connsiteY13" fmla="*/ 8485 h 10000"/>
                  <a:gd name="connsiteX14" fmla="*/ 4238 w 10000"/>
                  <a:gd name="connsiteY14" fmla="*/ 9697 h 10000"/>
                  <a:gd name="connsiteX15" fmla="*/ 4238 w 10000"/>
                  <a:gd name="connsiteY15" fmla="*/ 10000 h 10000"/>
                  <a:gd name="connsiteX16" fmla="*/ 3390 w 10000"/>
                  <a:gd name="connsiteY16" fmla="*/ 8788 h 10000"/>
                  <a:gd name="connsiteX17" fmla="*/ 2543 w 10000"/>
                  <a:gd name="connsiteY17" fmla="*/ 8485 h 10000"/>
                  <a:gd name="connsiteX18" fmla="*/ 1866 w 10000"/>
                  <a:gd name="connsiteY18" fmla="*/ 8485 h 10000"/>
                  <a:gd name="connsiteX19" fmla="*/ 1186 w 10000"/>
                  <a:gd name="connsiteY19" fmla="*/ 8788 h 10000"/>
                  <a:gd name="connsiteX20" fmla="*/ 509 w 10000"/>
                  <a:gd name="connsiteY20" fmla="*/ 8788 h 10000"/>
                  <a:gd name="connsiteX21" fmla="*/ 339 w 10000"/>
                  <a:gd name="connsiteY21" fmla="*/ 8485 h 10000"/>
                  <a:gd name="connsiteX22" fmla="*/ 339 w 10000"/>
                  <a:gd name="connsiteY22" fmla="*/ 7273 h 10000"/>
                  <a:gd name="connsiteX23" fmla="*/ 0 w 10000"/>
                  <a:gd name="connsiteY23" fmla="*/ 6667 h 10000"/>
                  <a:gd name="connsiteX24" fmla="*/ 0 w 10000"/>
                  <a:gd name="connsiteY24" fmla="*/ 4545 h 10000"/>
                  <a:gd name="connsiteX25" fmla="*/ 2543 w 10000"/>
                  <a:gd name="connsiteY25" fmla="*/ 606 h 10000"/>
                  <a:gd name="connsiteX26" fmla="*/ 3899 w 10000"/>
                  <a:gd name="connsiteY26" fmla="*/ 2879 h 10000"/>
                  <a:gd name="connsiteX27" fmla="*/ 6017 w 10000"/>
                  <a:gd name="connsiteY27" fmla="*/ 0 h 10000"/>
                  <a:gd name="connsiteX0" fmla="*/ 6017 w 10254"/>
                  <a:gd name="connsiteY0" fmla="*/ 0 h 10000"/>
                  <a:gd name="connsiteX1" fmla="*/ 10254 w 10254"/>
                  <a:gd name="connsiteY1" fmla="*/ 3030 h 10000"/>
                  <a:gd name="connsiteX2" fmla="*/ 8136 w 10254"/>
                  <a:gd name="connsiteY2" fmla="*/ 3182 h 10000"/>
                  <a:gd name="connsiteX3" fmla="*/ 7628 w 10254"/>
                  <a:gd name="connsiteY3" fmla="*/ 2879 h 10000"/>
                  <a:gd name="connsiteX4" fmla="*/ 8728 w 10254"/>
                  <a:gd name="connsiteY4" fmla="*/ 4242 h 10000"/>
                  <a:gd name="connsiteX5" fmla="*/ 8221 w 10254"/>
                  <a:gd name="connsiteY5" fmla="*/ 4394 h 10000"/>
                  <a:gd name="connsiteX6" fmla="*/ 9408 w 10254"/>
                  <a:gd name="connsiteY6" fmla="*/ 3485 h 10000"/>
                  <a:gd name="connsiteX7" fmla="*/ 7373 w 10254"/>
                  <a:gd name="connsiteY7" fmla="*/ 5757 h 10000"/>
                  <a:gd name="connsiteX8" fmla="*/ 6696 w 10254"/>
                  <a:gd name="connsiteY8" fmla="*/ 6515 h 10000"/>
                  <a:gd name="connsiteX9" fmla="*/ 10000 w 10254"/>
                  <a:gd name="connsiteY9" fmla="*/ 4545 h 10000"/>
                  <a:gd name="connsiteX10" fmla="*/ 9830 w 10254"/>
                  <a:gd name="connsiteY10" fmla="*/ 5758 h 10000"/>
                  <a:gd name="connsiteX11" fmla="*/ 9830 w 10254"/>
                  <a:gd name="connsiteY11" fmla="*/ 7273 h 10000"/>
                  <a:gd name="connsiteX12" fmla="*/ 6780 w 10254"/>
                  <a:gd name="connsiteY12" fmla="*/ 7879 h 10000"/>
                  <a:gd name="connsiteX13" fmla="*/ 4916 w 10254"/>
                  <a:gd name="connsiteY13" fmla="*/ 8485 h 10000"/>
                  <a:gd name="connsiteX14" fmla="*/ 4238 w 10254"/>
                  <a:gd name="connsiteY14" fmla="*/ 9697 h 10000"/>
                  <a:gd name="connsiteX15" fmla="*/ 4238 w 10254"/>
                  <a:gd name="connsiteY15" fmla="*/ 10000 h 10000"/>
                  <a:gd name="connsiteX16" fmla="*/ 3390 w 10254"/>
                  <a:gd name="connsiteY16" fmla="*/ 8788 h 10000"/>
                  <a:gd name="connsiteX17" fmla="*/ 2543 w 10254"/>
                  <a:gd name="connsiteY17" fmla="*/ 8485 h 10000"/>
                  <a:gd name="connsiteX18" fmla="*/ 1866 w 10254"/>
                  <a:gd name="connsiteY18" fmla="*/ 8485 h 10000"/>
                  <a:gd name="connsiteX19" fmla="*/ 1186 w 10254"/>
                  <a:gd name="connsiteY19" fmla="*/ 8788 h 10000"/>
                  <a:gd name="connsiteX20" fmla="*/ 509 w 10254"/>
                  <a:gd name="connsiteY20" fmla="*/ 8788 h 10000"/>
                  <a:gd name="connsiteX21" fmla="*/ 339 w 10254"/>
                  <a:gd name="connsiteY21" fmla="*/ 8485 h 10000"/>
                  <a:gd name="connsiteX22" fmla="*/ 339 w 10254"/>
                  <a:gd name="connsiteY22" fmla="*/ 7273 h 10000"/>
                  <a:gd name="connsiteX23" fmla="*/ 0 w 10254"/>
                  <a:gd name="connsiteY23" fmla="*/ 6667 h 10000"/>
                  <a:gd name="connsiteX24" fmla="*/ 0 w 10254"/>
                  <a:gd name="connsiteY24" fmla="*/ 4545 h 10000"/>
                  <a:gd name="connsiteX25" fmla="*/ 2543 w 10254"/>
                  <a:gd name="connsiteY25" fmla="*/ 606 h 10000"/>
                  <a:gd name="connsiteX26" fmla="*/ 3899 w 10254"/>
                  <a:gd name="connsiteY26" fmla="*/ 2879 h 10000"/>
                  <a:gd name="connsiteX27" fmla="*/ 6017 w 10254"/>
                  <a:gd name="connsiteY27" fmla="*/ 0 h 10000"/>
                  <a:gd name="connsiteX0" fmla="*/ 6017 w 10254"/>
                  <a:gd name="connsiteY0" fmla="*/ 0 h 10000"/>
                  <a:gd name="connsiteX1" fmla="*/ 10254 w 10254"/>
                  <a:gd name="connsiteY1" fmla="*/ 3030 h 10000"/>
                  <a:gd name="connsiteX2" fmla="*/ 8136 w 10254"/>
                  <a:gd name="connsiteY2" fmla="*/ 3182 h 10000"/>
                  <a:gd name="connsiteX3" fmla="*/ 7628 w 10254"/>
                  <a:gd name="connsiteY3" fmla="*/ 2879 h 10000"/>
                  <a:gd name="connsiteX4" fmla="*/ 8728 w 10254"/>
                  <a:gd name="connsiteY4" fmla="*/ 4242 h 10000"/>
                  <a:gd name="connsiteX5" fmla="*/ 8221 w 10254"/>
                  <a:gd name="connsiteY5" fmla="*/ 4394 h 10000"/>
                  <a:gd name="connsiteX6" fmla="*/ 9408 w 10254"/>
                  <a:gd name="connsiteY6" fmla="*/ 3485 h 10000"/>
                  <a:gd name="connsiteX7" fmla="*/ 7373 w 10254"/>
                  <a:gd name="connsiteY7" fmla="*/ 5757 h 10000"/>
                  <a:gd name="connsiteX8" fmla="*/ 6696 w 10254"/>
                  <a:gd name="connsiteY8" fmla="*/ 6515 h 10000"/>
                  <a:gd name="connsiteX9" fmla="*/ 10000 w 10254"/>
                  <a:gd name="connsiteY9" fmla="*/ 4545 h 10000"/>
                  <a:gd name="connsiteX10" fmla="*/ 7542 w 10254"/>
                  <a:gd name="connsiteY10" fmla="*/ 7121 h 10000"/>
                  <a:gd name="connsiteX11" fmla="*/ 9830 w 10254"/>
                  <a:gd name="connsiteY11" fmla="*/ 7273 h 10000"/>
                  <a:gd name="connsiteX12" fmla="*/ 6780 w 10254"/>
                  <a:gd name="connsiteY12" fmla="*/ 7879 h 10000"/>
                  <a:gd name="connsiteX13" fmla="*/ 4916 w 10254"/>
                  <a:gd name="connsiteY13" fmla="*/ 8485 h 10000"/>
                  <a:gd name="connsiteX14" fmla="*/ 4238 w 10254"/>
                  <a:gd name="connsiteY14" fmla="*/ 9697 h 10000"/>
                  <a:gd name="connsiteX15" fmla="*/ 4238 w 10254"/>
                  <a:gd name="connsiteY15" fmla="*/ 10000 h 10000"/>
                  <a:gd name="connsiteX16" fmla="*/ 3390 w 10254"/>
                  <a:gd name="connsiteY16" fmla="*/ 8788 h 10000"/>
                  <a:gd name="connsiteX17" fmla="*/ 2543 w 10254"/>
                  <a:gd name="connsiteY17" fmla="*/ 8485 h 10000"/>
                  <a:gd name="connsiteX18" fmla="*/ 1866 w 10254"/>
                  <a:gd name="connsiteY18" fmla="*/ 8485 h 10000"/>
                  <a:gd name="connsiteX19" fmla="*/ 1186 w 10254"/>
                  <a:gd name="connsiteY19" fmla="*/ 8788 h 10000"/>
                  <a:gd name="connsiteX20" fmla="*/ 509 w 10254"/>
                  <a:gd name="connsiteY20" fmla="*/ 8788 h 10000"/>
                  <a:gd name="connsiteX21" fmla="*/ 339 w 10254"/>
                  <a:gd name="connsiteY21" fmla="*/ 8485 h 10000"/>
                  <a:gd name="connsiteX22" fmla="*/ 339 w 10254"/>
                  <a:gd name="connsiteY22" fmla="*/ 7273 h 10000"/>
                  <a:gd name="connsiteX23" fmla="*/ 0 w 10254"/>
                  <a:gd name="connsiteY23" fmla="*/ 6667 h 10000"/>
                  <a:gd name="connsiteX24" fmla="*/ 0 w 10254"/>
                  <a:gd name="connsiteY24" fmla="*/ 4545 h 10000"/>
                  <a:gd name="connsiteX25" fmla="*/ 2543 w 10254"/>
                  <a:gd name="connsiteY25" fmla="*/ 606 h 10000"/>
                  <a:gd name="connsiteX26" fmla="*/ 3899 w 10254"/>
                  <a:gd name="connsiteY26" fmla="*/ 2879 h 10000"/>
                  <a:gd name="connsiteX27" fmla="*/ 6017 w 10254"/>
                  <a:gd name="connsiteY2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254" h="10000">
                    <a:moveTo>
                      <a:pt x="6017" y="0"/>
                    </a:moveTo>
                    <a:lnTo>
                      <a:pt x="10254" y="3030"/>
                    </a:lnTo>
                    <a:lnTo>
                      <a:pt x="8136" y="3182"/>
                    </a:lnTo>
                    <a:lnTo>
                      <a:pt x="7628" y="2879"/>
                    </a:lnTo>
                    <a:lnTo>
                      <a:pt x="8728" y="4242"/>
                    </a:lnTo>
                    <a:lnTo>
                      <a:pt x="8221" y="4394"/>
                    </a:lnTo>
                    <a:lnTo>
                      <a:pt x="9408" y="3485"/>
                    </a:lnTo>
                    <a:lnTo>
                      <a:pt x="7373" y="5757"/>
                    </a:lnTo>
                    <a:lnTo>
                      <a:pt x="6696" y="6515"/>
                    </a:lnTo>
                    <a:lnTo>
                      <a:pt x="10000" y="4545"/>
                    </a:lnTo>
                    <a:cubicBezTo>
                      <a:pt x="9944" y="4949"/>
                      <a:pt x="7599" y="6717"/>
                      <a:pt x="7542" y="7121"/>
                    </a:cubicBezTo>
                    <a:lnTo>
                      <a:pt x="9830" y="7273"/>
                    </a:lnTo>
                    <a:lnTo>
                      <a:pt x="6780" y="7879"/>
                    </a:lnTo>
                    <a:lnTo>
                      <a:pt x="4916" y="8485"/>
                    </a:lnTo>
                    <a:lnTo>
                      <a:pt x="4238" y="9697"/>
                    </a:lnTo>
                    <a:lnTo>
                      <a:pt x="4238" y="10000"/>
                    </a:lnTo>
                    <a:lnTo>
                      <a:pt x="3390" y="8788"/>
                    </a:lnTo>
                    <a:lnTo>
                      <a:pt x="2543" y="8485"/>
                    </a:lnTo>
                    <a:lnTo>
                      <a:pt x="1866" y="8485"/>
                    </a:lnTo>
                    <a:lnTo>
                      <a:pt x="1186" y="8788"/>
                    </a:lnTo>
                    <a:lnTo>
                      <a:pt x="509" y="8788"/>
                    </a:lnTo>
                    <a:cubicBezTo>
                      <a:pt x="452" y="8687"/>
                      <a:pt x="395" y="8586"/>
                      <a:pt x="339" y="8485"/>
                    </a:cubicBezTo>
                    <a:lnTo>
                      <a:pt x="339" y="7273"/>
                    </a:lnTo>
                    <a:lnTo>
                      <a:pt x="0" y="6667"/>
                    </a:lnTo>
                    <a:lnTo>
                      <a:pt x="0" y="4545"/>
                    </a:lnTo>
                    <a:lnTo>
                      <a:pt x="2543" y="606"/>
                    </a:lnTo>
                    <a:lnTo>
                      <a:pt x="3899" y="2879"/>
                    </a:lnTo>
                    <a:lnTo>
                      <a:pt x="601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5" name="Freeform 36"/>
              <p:cNvSpPr>
                <a:spLocks/>
              </p:cNvSpPr>
              <p:nvPr/>
            </p:nvSpPr>
            <p:spPr bwMode="gray">
              <a:xfrm>
                <a:off x="1460548" y="1924020"/>
                <a:ext cx="533400" cy="654050"/>
              </a:xfrm>
              <a:custGeom>
                <a:avLst/>
                <a:gdLst/>
                <a:ahLst/>
                <a:cxnLst>
                  <a:cxn ang="0">
                    <a:pos x="302" y="4"/>
                  </a:cxn>
                  <a:cxn ang="0">
                    <a:pos x="329" y="22"/>
                  </a:cxn>
                  <a:cxn ang="0">
                    <a:pos x="328" y="34"/>
                  </a:cxn>
                  <a:cxn ang="0">
                    <a:pos x="318" y="42"/>
                  </a:cxn>
                  <a:cxn ang="0">
                    <a:pos x="302" y="44"/>
                  </a:cxn>
                  <a:cxn ang="0">
                    <a:pos x="336" y="56"/>
                  </a:cxn>
                  <a:cxn ang="0">
                    <a:pos x="325" y="65"/>
                  </a:cxn>
                  <a:cxn ang="0">
                    <a:pos x="280" y="52"/>
                  </a:cxn>
                  <a:cxn ang="0">
                    <a:pos x="276" y="64"/>
                  </a:cxn>
                  <a:cxn ang="0">
                    <a:pos x="266" y="70"/>
                  </a:cxn>
                  <a:cxn ang="0">
                    <a:pos x="241" y="70"/>
                  </a:cxn>
                  <a:cxn ang="0">
                    <a:pos x="224" y="64"/>
                  </a:cxn>
                  <a:cxn ang="0">
                    <a:pos x="170" y="112"/>
                  </a:cxn>
                  <a:cxn ang="0">
                    <a:pos x="165" y="130"/>
                  </a:cxn>
                  <a:cxn ang="0">
                    <a:pos x="158" y="137"/>
                  </a:cxn>
                  <a:cxn ang="0">
                    <a:pos x="152" y="166"/>
                  </a:cxn>
                  <a:cxn ang="0">
                    <a:pos x="134" y="182"/>
                  </a:cxn>
                  <a:cxn ang="0">
                    <a:pos x="121" y="240"/>
                  </a:cxn>
                  <a:cxn ang="0">
                    <a:pos x="102" y="290"/>
                  </a:cxn>
                  <a:cxn ang="0">
                    <a:pos x="96" y="351"/>
                  </a:cxn>
                  <a:cxn ang="0">
                    <a:pos x="86" y="356"/>
                  </a:cxn>
                  <a:cxn ang="0">
                    <a:pos x="78" y="352"/>
                  </a:cxn>
                  <a:cxn ang="0">
                    <a:pos x="70" y="366"/>
                  </a:cxn>
                  <a:cxn ang="0">
                    <a:pos x="65" y="373"/>
                  </a:cxn>
                  <a:cxn ang="0">
                    <a:pos x="58" y="375"/>
                  </a:cxn>
                  <a:cxn ang="0">
                    <a:pos x="54" y="384"/>
                  </a:cxn>
                  <a:cxn ang="0">
                    <a:pos x="51" y="399"/>
                  </a:cxn>
                  <a:cxn ang="0">
                    <a:pos x="37" y="410"/>
                  </a:cxn>
                  <a:cxn ang="0">
                    <a:pos x="25" y="410"/>
                  </a:cxn>
                  <a:cxn ang="0">
                    <a:pos x="11" y="400"/>
                  </a:cxn>
                  <a:cxn ang="0">
                    <a:pos x="4" y="384"/>
                  </a:cxn>
                  <a:cxn ang="0">
                    <a:pos x="7" y="358"/>
                  </a:cxn>
                  <a:cxn ang="0">
                    <a:pos x="8" y="344"/>
                  </a:cxn>
                  <a:cxn ang="0">
                    <a:pos x="8" y="338"/>
                  </a:cxn>
                  <a:cxn ang="0">
                    <a:pos x="3" y="312"/>
                  </a:cxn>
                  <a:cxn ang="0">
                    <a:pos x="12" y="294"/>
                  </a:cxn>
                  <a:cxn ang="0">
                    <a:pos x="21" y="282"/>
                  </a:cxn>
                  <a:cxn ang="0">
                    <a:pos x="30" y="274"/>
                  </a:cxn>
                  <a:cxn ang="0">
                    <a:pos x="73" y="230"/>
                  </a:cxn>
                  <a:cxn ang="0">
                    <a:pos x="88" y="212"/>
                  </a:cxn>
                  <a:cxn ang="0">
                    <a:pos x="100" y="183"/>
                  </a:cxn>
                  <a:cxn ang="0">
                    <a:pos x="110" y="160"/>
                  </a:cxn>
                  <a:cxn ang="0">
                    <a:pos x="136" y="113"/>
                  </a:cxn>
                  <a:cxn ang="0">
                    <a:pos x="150" y="70"/>
                  </a:cxn>
                  <a:cxn ang="0">
                    <a:pos x="158" y="59"/>
                  </a:cxn>
                  <a:cxn ang="0">
                    <a:pos x="174" y="48"/>
                  </a:cxn>
                  <a:cxn ang="0">
                    <a:pos x="178" y="42"/>
                  </a:cxn>
                  <a:cxn ang="0">
                    <a:pos x="193" y="33"/>
                  </a:cxn>
                  <a:cxn ang="0">
                    <a:pos x="196" y="35"/>
                  </a:cxn>
                  <a:cxn ang="0">
                    <a:pos x="214" y="28"/>
                  </a:cxn>
                  <a:cxn ang="0">
                    <a:pos x="218" y="20"/>
                  </a:cxn>
                  <a:cxn ang="0">
                    <a:pos x="230" y="15"/>
                  </a:cxn>
                  <a:cxn ang="0">
                    <a:pos x="245" y="12"/>
                  </a:cxn>
                  <a:cxn ang="0">
                    <a:pos x="258" y="0"/>
                  </a:cxn>
                </a:cxnLst>
                <a:rect l="0" t="0" r="r" b="b"/>
                <a:pathLst>
                  <a:path w="336" h="412">
                    <a:moveTo>
                      <a:pt x="258" y="0"/>
                    </a:moveTo>
                    <a:lnTo>
                      <a:pt x="281" y="7"/>
                    </a:lnTo>
                    <a:lnTo>
                      <a:pt x="302" y="4"/>
                    </a:lnTo>
                    <a:lnTo>
                      <a:pt x="310" y="11"/>
                    </a:lnTo>
                    <a:lnTo>
                      <a:pt x="314" y="20"/>
                    </a:lnTo>
                    <a:lnTo>
                      <a:pt x="329" y="22"/>
                    </a:lnTo>
                    <a:lnTo>
                      <a:pt x="329" y="26"/>
                    </a:lnTo>
                    <a:lnTo>
                      <a:pt x="328" y="30"/>
                    </a:lnTo>
                    <a:lnTo>
                      <a:pt x="328" y="34"/>
                    </a:lnTo>
                    <a:lnTo>
                      <a:pt x="325" y="38"/>
                    </a:lnTo>
                    <a:lnTo>
                      <a:pt x="321" y="39"/>
                    </a:lnTo>
                    <a:lnTo>
                      <a:pt x="318" y="42"/>
                    </a:lnTo>
                    <a:lnTo>
                      <a:pt x="314" y="42"/>
                    </a:lnTo>
                    <a:lnTo>
                      <a:pt x="298" y="44"/>
                    </a:lnTo>
                    <a:lnTo>
                      <a:pt x="302" y="44"/>
                    </a:lnTo>
                    <a:lnTo>
                      <a:pt x="307" y="46"/>
                    </a:lnTo>
                    <a:lnTo>
                      <a:pt x="314" y="48"/>
                    </a:lnTo>
                    <a:lnTo>
                      <a:pt x="336" y="56"/>
                    </a:lnTo>
                    <a:lnTo>
                      <a:pt x="328" y="56"/>
                    </a:lnTo>
                    <a:lnTo>
                      <a:pt x="328" y="64"/>
                    </a:lnTo>
                    <a:lnTo>
                      <a:pt x="325" y="65"/>
                    </a:lnTo>
                    <a:lnTo>
                      <a:pt x="293" y="50"/>
                    </a:lnTo>
                    <a:lnTo>
                      <a:pt x="284" y="50"/>
                    </a:lnTo>
                    <a:lnTo>
                      <a:pt x="280" y="52"/>
                    </a:lnTo>
                    <a:lnTo>
                      <a:pt x="277" y="56"/>
                    </a:lnTo>
                    <a:lnTo>
                      <a:pt x="276" y="59"/>
                    </a:lnTo>
                    <a:lnTo>
                      <a:pt x="276" y="64"/>
                    </a:lnTo>
                    <a:lnTo>
                      <a:pt x="272" y="65"/>
                    </a:lnTo>
                    <a:lnTo>
                      <a:pt x="270" y="68"/>
                    </a:lnTo>
                    <a:lnTo>
                      <a:pt x="266" y="70"/>
                    </a:lnTo>
                    <a:lnTo>
                      <a:pt x="263" y="70"/>
                    </a:lnTo>
                    <a:lnTo>
                      <a:pt x="259" y="72"/>
                    </a:lnTo>
                    <a:lnTo>
                      <a:pt x="241" y="70"/>
                    </a:lnTo>
                    <a:lnTo>
                      <a:pt x="237" y="65"/>
                    </a:lnTo>
                    <a:lnTo>
                      <a:pt x="233" y="64"/>
                    </a:lnTo>
                    <a:lnTo>
                      <a:pt x="224" y="64"/>
                    </a:lnTo>
                    <a:lnTo>
                      <a:pt x="196" y="82"/>
                    </a:lnTo>
                    <a:lnTo>
                      <a:pt x="178" y="98"/>
                    </a:lnTo>
                    <a:lnTo>
                      <a:pt x="170" y="112"/>
                    </a:lnTo>
                    <a:lnTo>
                      <a:pt x="166" y="122"/>
                    </a:lnTo>
                    <a:lnTo>
                      <a:pt x="166" y="124"/>
                    </a:lnTo>
                    <a:lnTo>
                      <a:pt x="165" y="130"/>
                    </a:lnTo>
                    <a:lnTo>
                      <a:pt x="162" y="134"/>
                    </a:lnTo>
                    <a:lnTo>
                      <a:pt x="160" y="134"/>
                    </a:lnTo>
                    <a:lnTo>
                      <a:pt x="158" y="137"/>
                    </a:lnTo>
                    <a:lnTo>
                      <a:pt x="158" y="159"/>
                    </a:lnTo>
                    <a:lnTo>
                      <a:pt x="154" y="163"/>
                    </a:lnTo>
                    <a:lnTo>
                      <a:pt x="152" y="166"/>
                    </a:lnTo>
                    <a:lnTo>
                      <a:pt x="140" y="178"/>
                    </a:lnTo>
                    <a:lnTo>
                      <a:pt x="139" y="182"/>
                    </a:lnTo>
                    <a:lnTo>
                      <a:pt x="134" y="182"/>
                    </a:lnTo>
                    <a:lnTo>
                      <a:pt x="132" y="198"/>
                    </a:lnTo>
                    <a:lnTo>
                      <a:pt x="122" y="216"/>
                    </a:lnTo>
                    <a:lnTo>
                      <a:pt x="121" y="240"/>
                    </a:lnTo>
                    <a:lnTo>
                      <a:pt x="97" y="255"/>
                    </a:lnTo>
                    <a:lnTo>
                      <a:pt x="102" y="260"/>
                    </a:lnTo>
                    <a:lnTo>
                      <a:pt x="102" y="290"/>
                    </a:lnTo>
                    <a:lnTo>
                      <a:pt x="100" y="305"/>
                    </a:lnTo>
                    <a:lnTo>
                      <a:pt x="100" y="340"/>
                    </a:lnTo>
                    <a:lnTo>
                      <a:pt x="96" y="351"/>
                    </a:lnTo>
                    <a:lnTo>
                      <a:pt x="92" y="355"/>
                    </a:lnTo>
                    <a:lnTo>
                      <a:pt x="88" y="356"/>
                    </a:lnTo>
                    <a:lnTo>
                      <a:pt x="86" y="356"/>
                    </a:lnTo>
                    <a:lnTo>
                      <a:pt x="81" y="340"/>
                    </a:lnTo>
                    <a:lnTo>
                      <a:pt x="81" y="345"/>
                    </a:lnTo>
                    <a:lnTo>
                      <a:pt x="78" y="352"/>
                    </a:lnTo>
                    <a:lnTo>
                      <a:pt x="77" y="358"/>
                    </a:lnTo>
                    <a:lnTo>
                      <a:pt x="73" y="364"/>
                    </a:lnTo>
                    <a:lnTo>
                      <a:pt x="70" y="366"/>
                    </a:lnTo>
                    <a:lnTo>
                      <a:pt x="70" y="368"/>
                    </a:lnTo>
                    <a:lnTo>
                      <a:pt x="69" y="370"/>
                    </a:lnTo>
                    <a:lnTo>
                      <a:pt x="65" y="373"/>
                    </a:lnTo>
                    <a:lnTo>
                      <a:pt x="63" y="374"/>
                    </a:lnTo>
                    <a:lnTo>
                      <a:pt x="58" y="374"/>
                    </a:lnTo>
                    <a:lnTo>
                      <a:pt x="58" y="375"/>
                    </a:lnTo>
                    <a:lnTo>
                      <a:pt x="56" y="375"/>
                    </a:lnTo>
                    <a:lnTo>
                      <a:pt x="56" y="379"/>
                    </a:lnTo>
                    <a:lnTo>
                      <a:pt x="54" y="384"/>
                    </a:lnTo>
                    <a:lnTo>
                      <a:pt x="54" y="392"/>
                    </a:lnTo>
                    <a:lnTo>
                      <a:pt x="52" y="395"/>
                    </a:lnTo>
                    <a:lnTo>
                      <a:pt x="51" y="399"/>
                    </a:lnTo>
                    <a:lnTo>
                      <a:pt x="47" y="403"/>
                    </a:lnTo>
                    <a:lnTo>
                      <a:pt x="43" y="405"/>
                    </a:lnTo>
                    <a:lnTo>
                      <a:pt x="37" y="410"/>
                    </a:lnTo>
                    <a:lnTo>
                      <a:pt x="30" y="412"/>
                    </a:lnTo>
                    <a:lnTo>
                      <a:pt x="29" y="412"/>
                    </a:lnTo>
                    <a:lnTo>
                      <a:pt x="25" y="410"/>
                    </a:lnTo>
                    <a:lnTo>
                      <a:pt x="21" y="408"/>
                    </a:lnTo>
                    <a:lnTo>
                      <a:pt x="17" y="404"/>
                    </a:lnTo>
                    <a:lnTo>
                      <a:pt x="11" y="400"/>
                    </a:lnTo>
                    <a:lnTo>
                      <a:pt x="8" y="395"/>
                    </a:lnTo>
                    <a:lnTo>
                      <a:pt x="4" y="388"/>
                    </a:lnTo>
                    <a:lnTo>
                      <a:pt x="4" y="384"/>
                    </a:lnTo>
                    <a:lnTo>
                      <a:pt x="3" y="379"/>
                    </a:lnTo>
                    <a:lnTo>
                      <a:pt x="3" y="364"/>
                    </a:lnTo>
                    <a:lnTo>
                      <a:pt x="7" y="358"/>
                    </a:lnTo>
                    <a:lnTo>
                      <a:pt x="7" y="348"/>
                    </a:lnTo>
                    <a:lnTo>
                      <a:pt x="8" y="345"/>
                    </a:lnTo>
                    <a:lnTo>
                      <a:pt x="8" y="344"/>
                    </a:lnTo>
                    <a:lnTo>
                      <a:pt x="11" y="344"/>
                    </a:lnTo>
                    <a:lnTo>
                      <a:pt x="11" y="340"/>
                    </a:lnTo>
                    <a:lnTo>
                      <a:pt x="8" y="338"/>
                    </a:lnTo>
                    <a:lnTo>
                      <a:pt x="4" y="334"/>
                    </a:lnTo>
                    <a:lnTo>
                      <a:pt x="0" y="325"/>
                    </a:lnTo>
                    <a:lnTo>
                      <a:pt x="3" y="312"/>
                    </a:lnTo>
                    <a:lnTo>
                      <a:pt x="8" y="300"/>
                    </a:lnTo>
                    <a:lnTo>
                      <a:pt x="11" y="299"/>
                    </a:lnTo>
                    <a:lnTo>
                      <a:pt x="12" y="294"/>
                    </a:lnTo>
                    <a:lnTo>
                      <a:pt x="15" y="290"/>
                    </a:lnTo>
                    <a:lnTo>
                      <a:pt x="17" y="283"/>
                    </a:lnTo>
                    <a:lnTo>
                      <a:pt x="21" y="282"/>
                    </a:lnTo>
                    <a:lnTo>
                      <a:pt x="22" y="281"/>
                    </a:lnTo>
                    <a:lnTo>
                      <a:pt x="26" y="278"/>
                    </a:lnTo>
                    <a:lnTo>
                      <a:pt x="30" y="274"/>
                    </a:lnTo>
                    <a:lnTo>
                      <a:pt x="33" y="268"/>
                    </a:lnTo>
                    <a:lnTo>
                      <a:pt x="54" y="255"/>
                    </a:lnTo>
                    <a:lnTo>
                      <a:pt x="73" y="230"/>
                    </a:lnTo>
                    <a:lnTo>
                      <a:pt x="82" y="225"/>
                    </a:lnTo>
                    <a:lnTo>
                      <a:pt x="84" y="220"/>
                    </a:lnTo>
                    <a:lnTo>
                      <a:pt x="88" y="212"/>
                    </a:lnTo>
                    <a:lnTo>
                      <a:pt x="95" y="200"/>
                    </a:lnTo>
                    <a:lnTo>
                      <a:pt x="97" y="190"/>
                    </a:lnTo>
                    <a:lnTo>
                      <a:pt x="100" y="183"/>
                    </a:lnTo>
                    <a:lnTo>
                      <a:pt x="102" y="181"/>
                    </a:lnTo>
                    <a:lnTo>
                      <a:pt x="106" y="170"/>
                    </a:lnTo>
                    <a:lnTo>
                      <a:pt x="110" y="160"/>
                    </a:lnTo>
                    <a:lnTo>
                      <a:pt x="114" y="152"/>
                    </a:lnTo>
                    <a:lnTo>
                      <a:pt x="117" y="150"/>
                    </a:lnTo>
                    <a:lnTo>
                      <a:pt x="136" y="113"/>
                    </a:lnTo>
                    <a:lnTo>
                      <a:pt x="148" y="82"/>
                    </a:lnTo>
                    <a:lnTo>
                      <a:pt x="148" y="76"/>
                    </a:lnTo>
                    <a:lnTo>
                      <a:pt x="150" y="70"/>
                    </a:lnTo>
                    <a:lnTo>
                      <a:pt x="152" y="65"/>
                    </a:lnTo>
                    <a:lnTo>
                      <a:pt x="154" y="63"/>
                    </a:lnTo>
                    <a:lnTo>
                      <a:pt x="158" y="59"/>
                    </a:lnTo>
                    <a:lnTo>
                      <a:pt x="162" y="56"/>
                    </a:lnTo>
                    <a:lnTo>
                      <a:pt x="169" y="55"/>
                    </a:lnTo>
                    <a:lnTo>
                      <a:pt x="174" y="48"/>
                    </a:lnTo>
                    <a:lnTo>
                      <a:pt x="176" y="48"/>
                    </a:lnTo>
                    <a:lnTo>
                      <a:pt x="176" y="46"/>
                    </a:lnTo>
                    <a:lnTo>
                      <a:pt x="178" y="42"/>
                    </a:lnTo>
                    <a:lnTo>
                      <a:pt x="187" y="34"/>
                    </a:lnTo>
                    <a:lnTo>
                      <a:pt x="189" y="33"/>
                    </a:lnTo>
                    <a:lnTo>
                      <a:pt x="193" y="33"/>
                    </a:lnTo>
                    <a:lnTo>
                      <a:pt x="193" y="34"/>
                    </a:lnTo>
                    <a:lnTo>
                      <a:pt x="196" y="34"/>
                    </a:lnTo>
                    <a:lnTo>
                      <a:pt x="196" y="35"/>
                    </a:lnTo>
                    <a:lnTo>
                      <a:pt x="208" y="35"/>
                    </a:lnTo>
                    <a:lnTo>
                      <a:pt x="213" y="33"/>
                    </a:lnTo>
                    <a:lnTo>
                      <a:pt x="214" y="28"/>
                    </a:lnTo>
                    <a:lnTo>
                      <a:pt x="214" y="26"/>
                    </a:lnTo>
                    <a:lnTo>
                      <a:pt x="215" y="22"/>
                    </a:lnTo>
                    <a:lnTo>
                      <a:pt x="218" y="20"/>
                    </a:lnTo>
                    <a:lnTo>
                      <a:pt x="219" y="19"/>
                    </a:lnTo>
                    <a:lnTo>
                      <a:pt x="224" y="16"/>
                    </a:lnTo>
                    <a:lnTo>
                      <a:pt x="230" y="15"/>
                    </a:lnTo>
                    <a:lnTo>
                      <a:pt x="233" y="15"/>
                    </a:lnTo>
                    <a:lnTo>
                      <a:pt x="240" y="12"/>
                    </a:lnTo>
                    <a:lnTo>
                      <a:pt x="245" y="12"/>
                    </a:lnTo>
                    <a:lnTo>
                      <a:pt x="250" y="8"/>
                    </a:lnTo>
                    <a:lnTo>
                      <a:pt x="256" y="4"/>
                    </a:lnTo>
                    <a:lnTo>
                      <a:pt x="25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6" name="Freeform 37"/>
              <p:cNvSpPr>
                <a:spLocks/>
              </p:cNvSpPr>
              <p:nvPr/>
            </p:nvSpPr>
            <p:spPr bwMode="gray">
              <a:xfrm>
                <a:off x="1166861" y="3032095"/>
                <a:ext cx="250825" cy="209550"/>
              </a:xfrm>
              <a:custGeom>
                <a:avLst/>
                <a:gdLst/>
                <a:ahLst/>
                <a:cxnLst>
                  <a:cxn ang="0">
                    <a:pos x="23" y="0"/>
                  </a:cxn>
                  <a:cxn ang="0">
                    <a:pos x="53" y="6"/>
                  </a:cxn>
                  <a:cxn ang="0">
                    <a:pos x="84" y="8"/>
                  </a:cxn>
                  <a:cxn ang="0">
                    <a:pos x="97" y="6"/>
                  </a:cxn>
                  <a:cxn ang="0">
                    <a:pos x="101" y="8"/>
                  </a:cxn>
                  <a:cxn ang="0">
                    <a:pos x="104" y="12"/>
                  </a:cxn>
                  <a:cxn ang="0">
                    <a:pos x="111" y="17"/>
                  </a:cxn>
                  <a:cxn ang="0">
                    <a:pos x="115" y="20"/>
                  </a:cxn>
                  <a:cxn ang="0">
                    <a:pos x="122" y="24"/>
                  </a:cxn>
                  <a:cxn ang="0">
                    <a:pos x="126" y="26"/>
                  </a:cxn>
                  <a:cxn ang="0">
                    <a:pos x="152" y="42"/>
                  </a:cxn>
                  <a:cxn ang="0">
                    <a:pos x="154" y="46"/>
                  </a:cxn>
                  <a:cxn ang="0">
                    <a:pos x="136" y="47"/>
                  </a:cxn>
                  <a:cxn ang="0">
                    <a:pos x="132" y="54"/>
                  </a:cxn>
                  <a:cxn ang="0">
                    <a:pos x="122" y="61"/>
                  </a:cxn>
                  <a:cxn ang="0">
                    <a:pos x="118" y="69"/>
                  </a:cxn>
                  <a:cxn ang="0">
                    <a:pos x="122" y="78"/>
                  </a:cxn>
                  <a:cxn ang="0">
                    <a:pos x="118" y="80"/>
                  </a:cxn>
                  <a:cxn ang="0">
                    <a:pos x="111" y="87"/>
                  </a:cxn>
                  <a:cxn ang="0">
                    <a:pos x="106" y="95"/>
                  </a:cxn>
                  <a:cxn ang="0">
                    <a:pos x="78" y="117"/>
                  </a:cxn>
                  <a:cxn ang="0">
                    <a:pos x="63" y="116"/>
                  </a:cxn>
                  <a:cxn ang="0">
                    <a:pos x="56" y="117"/>
                  </a:cxn>
                  <a:cxn ang="0">
                    <a:pos x="49" y="122"/>
                  </a:cxn>
                  <a:cxn ang="0">
                    <a:pos x="37" y="120"/>
                  </a:cxn>
                  <a:cxn ang="0">
                    <a:pos x="32" y="124"/>
                  </a:cxn>
                  <a:cxn ang="0">
                    <a:pos x="30" y="132"/>
                  </a:cxn>
                  <a:cxn ang="0">
                    <a:pos x="23" y="130"/>
                  </a:cxn>
                  <a:cxn ang="0">
                    <a:pos x="18" y="126"/>
                  </a:cxn>
                  <a:cxn ang="0">
                    <a:pos x="15" y="122"/>
                  </a:cxn>
                  <a:cxn ang="0">
                    <a:pos x="18" y="108"/>
                  </a:cxn>
                  <a:cxn ang="0">
                    <a:pos x="22" y="102"/>
                  </a:cxn>
                  <a:cxn ang="0">
                    <a:pos x="30" y="98"/>
                  </a:cxn>
                  <a:cxn ang="0">
                    <a:pos x="27" y="87"/>
                  </a:cxn>
                  <a:cxn ang="0">
                    <a:pos x="30" y="69"/>
                  </a:cxn>
                  <a:cxn ang="0">
                    <a:pos x="30" y="50"/>
                  </a:cxn>
                  <a:cxn ang="0">
                    <a:pos x="36" y="39"/>
                  </a:cxn>
                  <a:cxn ang="0">
                    <a:pos x="37" y="34"/>
                  </a:cxn>
                  <a:cxn ang="0">
                    <a:pos x="27" y="27"/>
                  </a:cxn>
                  <a:cxn ang="0">
                    <a:pos x="10" y="30"/>
                  </a:cxn>
                  <a:cxn ang="0">
                    <a:pos x="4" y="20"/>
                  </a:cxn>
                  <a:cxn ang="0">
                    <a:pos x="0" y="13"/>
                  </a:cxn>
                  <a:cxn ang="0">
                    <a:pos x="1" y="9"/>
                  </a:cxn>
                  <a:cxn ang="0">
                    <a:pos x="18" y="0"/>
                  </a:cxn>
                </a:cxnLst>
                <a:rect l="0" t="0" r="r" b="b"/>
                <a:pathLst>
                  <a:path w="158" h="132">
                    <a:moveTo>
                      <a:pt x="18" y="0"/>
                    </a:moveTo>
                    <a:lnTo>
                      <a:pt x="23" y="0"/>
                    </a:lnTo>
                    <a:lnTo>
                      <a:pt x="26" y="2"/>
                    </a:lnTo>
                    <a:lnTo>
                      <a:pt x="53" y="6"/>
                    </a:lnTo>
                    <a:lnTo>
                      <a:pt x="71" y="6"/>
                    </a:lnTo>
                    <a:lnTo>
                      <a:pt x="84" y="8"/>
                    </a:lnTo>
                    <a:lnTo>
                      <a:pt x="97" y="4"/>
                    </a:lnTo>
                    <a:lnTo>
                      <a:pt x="97" y="6"/>
                    </a:lnTo>
                    <a:lnTo>
                      <a:pt x="100" y="6"/>
                    </a:lnTo>
                    <a:lnTo>
                      <a:pt x="101" y="8"/>
                    </a:lnTo>
                    <a:lnTo>
                      <a:pt x="101" y="12"/>
                    </a:lnTo>
                    <a:lnTo>
                      <a:pt x="104" y="12"/>
                    </a:lnTo>
                    <a:lnTo>
                      <a:pt x="108" y="16"/>
                    </a:lnTo>
                    <a:lnTo>
                      <a:pt x="111" y="17"/>
                    </a:lnTo>
                    <a:lnTo>
                      <a:pt x="114" y="17"/>
                    </a:lnTo>
                    <a:lnTo>
                      <a:pt x="115" y="20"/>
                    </a:lnTo>
                    <a:lnTo>
                      <a:pt x="119" y="21"/>
                    </a:lnTo>
                    <a:lnTo>
                      <a:pt x="122" y="24"/>
                    </a:lnTo>
                    <a:lnTo>
                      <a:pt x="126" y="27"/>
                    </a:lnTo>
                    <a:lnTo>
                      <a:pt x="126" y="26"/>
                    </a:lnTo>
                    <a:lnTo>
                      <a:pt x="133" y="37"/>
                    </a:lnTo>
                    <a:lnTo>
                      <a:pt x="152" y="42"/>
                    </a:lnTo>
                    <a:lnTo>
                      <a:pt x="158" y="43"/>
                    </a:lnTo>
                    <a:lnTo>
                      <a:pt x="154" y="46"/>
                    </a:lnTo>
                    <a:lnTo>
                      <a:pt x="141" y="46"/>
                    </a:lnTo>
                    <a:lnTo>
                      <a:pt x="136" y="47"/>
                    </a:lnTo>
                    <a:lnTo>
                      <a:pt x="132" y="52"/>
                    </a:lnTo>
                    <a:lnTo>
                      <a:pt x="132" y="54"/>
                    </a:lnTo>
                    <a:lnTo>
                      <a:pt x="129" y="54"/>
                    </a:lnTo>
                    <a:lnTo>
                      <a:pt x="122" y="61"/>
                    </a:lnTo>
                    <a:lnTo>
                      <a:pt x="119" y="65"/>
                    </a:lnTo>
                    <a:lnTo>
                      <a:pt x="118" y="69"/>
                    </a:lnTo>
                    <a:lnTo>
                      <a:pt x="119" y="74"/>
                    </a:lnTo>
                    <a:lnTo>
                      <a:pt x="122" y="78"/>
                    </a:lnTo>
                    <a:lnTo>
                      <a:pt x="119" y="78"/>
                    </a:lnTo>
                    <a:lnTo>
                      <a:pt x="118" y="80"/>
                    </a:lnTo>
                    <a:lnTo>
                      <a:pt x="115" y="85"/>
                    </a:lnTo>
                    <a:lnTo>
                      <a:pt x="111" y="87"/>
                    </a:lnTo>
                    <a:lnTo>
                      <a:pt x="110" y="91"/>
                    </a:lnTo>
                    <a:lnTo>
                      <a:pt x="106" y="95"/>
                    </a:lnTo>
                    <a:lnTo>
                      <a:pt x="96" y="117"/>
                    </a:lnTo>
                    <a:lnTo>
                      <a:pt x="78" y="117"/>
                    </a:lnTo>
                    <a:lnTo>
                      <a:pt x="67" y="116"/>
                    </a:lnTo>
                    <a:lnTo>
                      <a:pt x="63" y="116"/>
                    </a:lnTo>
                    <a:lnTo>
                      <a:pt x="60" y="117"/>
                    </a:lnTo>
                    <a:lnTo>
                      <a:pt x="56" y="117"/>
                    </a:lnTo>
                    <a:lnTo>
                      <a:pt x="52" y="120"/>
                    </a:lnTo>
                    <a:lnTo>
                      <a:pt x="49" y="122"/>
                    </a:lnTo>
                    <a:lnTo>
                      <a:pt x="48" y="120"/>
                    </a:lnTo>
                    <a:lnTo>
                      <a:pt x="37" y="120"/>
                    </a:lnTo>
                    <a:lnTo>
                      <a:pt x="33" y="122"/>
                    </a:lnTo>
                    <a:lnTo>
                      <a:pt x="32" y="124"/>
                    </a:lnTo>
                    <a:lnTo>
                      <a:pt x="30" y="128"/>
                    </a:lnTo>
                    <a:lnTo>
                      <a:pt x="30" y="132"/>
                    </a:lnTo>
                    <a:lnTo>
                      <a:pt x="26" y="132"/>
                    </a:lnTo>
                    <a:lnTo>
                      <a:pt x="23" y="130"/>
                    </a:lnTo>
                    <a:lnTo>
                      <a:pt x="19" y="128"/>
                    </a:lnTo>
                    <a:lnTo>
                      <a:pt x="18" y="126"/>
                    </a:lnTo>
                    <a:lnTo>
                      <a:pt x="18" y="122"/>
                    </a:lnTo>
                    <a:lnTo>
                      <a:pt x="15" y="122"/>
                    </a:lnTo>
                    <a:lnTo>
                      <a:pt x="15" y="113"/>
                    </a:lnTo>
                    <a:lnTo>
                      <a:pt x="18" y="108"/>
                    </a:lnTo>
                    <a:lnTo>
                      <a:pt x="19" y="104"/>
                    </a:lnTo>
                    <a:lnTo>
                      <a:pt x="22" y="102"/>
                    </a:lnTo>
                    <a:lnTo>
                      <a:pt x="26" y="102"/>
                    </a:lnTo>
                    <a:lnTo>
                      <a:pt x="30" y="98"/>
                    </a:lnTo>
                    <a:lnTo>
                      <a:pt x="23" y="91"/>
                    </a:lnTo>
                    <a:lnTo>
                      <a:pt x="27" y="87"/>
                    </a:lnTo>
                    <a:lnTo>
                      <a:pt x="30" y="80"/>
                    </a:lnTo>
                    <a:lnTo>
                      <a:pt x="30" y="69"/>
                    </a:lnTo>
                    <a:lnTo>
                      <a:pt x="26" y="60"/>
                    </a:lnTo>
                    <a:lnTo>
                      <a:pt x="30" y="50"/>
                    </a:lnTo>
                    <a:lnTo>
                      <a:pt x="32" y="42"/>
                    </a:lnTo>
                    <a:lnTo>
                      <a:pt x="36" y="39"/>
                    </a:lnTo>
                    <a:lnTo>
                      <a:pt x="37" y="38"/>
                    </a:lnTo>
                    <a:lnTo>
                      <a:pt x="37" y="34"/>
                    </a:lnTo>
                    <a:lnTo>
                      <a:pt x="36" y="31"/>
                    </a:lnTo>
                    <a:lnTo>
                      <a:pt x="27" y="27"/>
                    </a:lnTo>
                    <a:lnTo>
                      <a:pt x="26" y="27"/>
                    </a:lnTo>
                    <a:lnTo>
                      <a:pt x="10" y="30"/>
                    </a:lnTo>
                    <a:lnTo>
                      <a:pt x="4" y="27"/>
                    </a:lnTo>
                    <a:lnTo>
                      <a:pt x="4" y="20"/>
                    </a:lnTo>
                    <a:lnTo>
                      <a:pt x="1" y="16"/>
                    </a:lnTo>
                    <a:lnTo>
                      <a:pt x="0" y="13"/>
                    </a:lnTo>
                    <a:lnTo>
                      <a:pt x="1" y="13"/>
                    </a:lnTo>
                    <a:lnTo>
                      <a:pt x="1" y="9"/>
                    </a:lnTo>
                    <a:lnTo>
                      <a:pt x="8" y="9"/>
                    </a:lnTo>
                    <a:lnTo>
                      <a:pt x="1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7" name="Freeform 38"/>
              <p:cNvSpPr>
                <a:spLocks/>
              </p:cNvSpPr>
              <p:nvPr/>
            </p:nvSpPr>
            <p:spPr bwMode="gray">
              <a:xfrm>
                <a:off x="1482773" y="2971770"/>
                <a:ext cx="247650" cy="231775"/>
              </a:xfrm>
              <a:custGeom>
                <a:avLst/>
                <a:gdLst/>
                <a:ahLst/>
                <a:cxnLst>
                  <a:cxn ang="0">
                    <a:pos x="72" y="0"/>
                  </a:cxn>
                  <a:cxn ang="0">
                    <a:pos x="77" y="6"/>
                  </a:cxn>
                  <a:cxn ang="0">
                    <a:pos x="88" y="11"/>
                  </a:cxn>
                  <a:cxn ang="0">
                    <a:pos x="94" y="14"/>
                  </a:cxn>
                  <a:cxn ang="0">
                    <a:pos x="94" y="18"/>
                  </a:cxn>
                  <a:cxn ang="0">
                    <a:pos x="83" y="24"/>
                  </a:cxn>
                  <a:cxn ang="0">
                    <a:pos x="78" y="32"/>
                  </a:cxn>
                  <a:cxn ang="0">
                    <a:pos x="83" y="38"/>
                  </a:cxn>
                  <a:cxn ang="0">
                    <a:pos x="94" y="46"/>
                  </a:cxn>
                  <a:cxn ang="0">
                    <a:pos x="104" y="53"/>
                  </a:cxn>
                  <a:cxn ang="0">
                    <a:pos x="104" y="58"/>
                  </a:cxn>
                  <a:cxn ang="0">
                    <a:pos x="108" y="64"/>
                  </a:cxn>
                  <a:cxn ang="0">
                    <a:pos x="148" y="102"/>
                  </a:cxn>
                  <a:cxn ang="0">
                    <a:pos x="152" y="125"/>
                  </a:cxn>
                  <a:cxn ang="0">
                    <a:pos x="138" y="118"/>
                  </a:cxn>
                  <a:cxn ang="0">
                    <a:pos x="138" y="132"/>
                  </a:cxn>
                  <a:cxn ang="0">
                    <a:pos x="130" y="142"/>
                  </a:cxn>
                  <a:cxn ang="0">
                    <a:pos x="118" y="142"/>
                  </a:cxn>
                  <a:cxn ang="0">
                    <a:pos x="118" y="132"/>
                  </a:cxn>
                  <a:cxn ang="0">
                    <a:pos x="116" y="128"/>
                  </a:cxn>
                  <a:cxn ang="0">
                    <a:pos x="122" y="112"/>
                  </a:cxn>
                  <a:cxn ang="0">
                    <a:pos x="109" y="106"/>
                  </a:cxn>
                  <a:cxn ang="0">
                    <a:pos x="79" y="84"/>
                  </a:cxn>
                  <a:cxn ang="0">
                    <a:pos x="51" y="54"/>
                  </a:cxn>
                  <a:cxn ang="0">
                    <a:pos x="48" y="44"/>
                  </a:cxn>
                  <a:cxn ang="0">
                    <a:pos x="38" y="38"/>
                  </a:cxn>
                  <a:cxn ang="0">
                    <a:pos x="12" y="48"/>
                  </a:cxn>
                  <a:cxn ang="0">
                    <a:pos x="3" y="32"/>
                  </a:cxn>
                  <a:cxn ang="0">
                    <a:pos x="0" y="22"/>
                  </a:cxn>
                  <a:cxn ang="0">
                    <a:pos x="14" y="24"/>
                  </a:cxn>
                  <a:cxn ang="0">
                    <a:pos x="29" y="16"/>
                  </a:cxn>
                  <a:cxn ang="0">
                    <a:pos x="30" y="10"/>
                  </a:cxn>
                  <a:cxn ang="0">
                    <a:pos x="31" y="16"/>
                  </a:cxn>
                  <a:cxn ang="0">
                    <a:pos x="35" y="14"/>
                  </a:cxn>
                  <a:cxn ang="0">
                    <a:pos x="40" y="10"/>
                  </a:cxn>
                  <a:cxn ang="0">
                    <a:pos x="44" y="9"/>
                  </a:cxn>
                  <a:cxn ang="0">
                    <a:pos x="46" y="11"/>
                  </a:cxn>
                  <a:cxn ang="0">
                    <a:pos x="48" y="6"/>
                  </a:cxn>
                  <a:cxn ang="0">
                    <a:pos x="51" y="5"/>
                  </a:cxn>
                  <a:cxn ang="0">
                    <a:pos x="52" y="2"/>
                  </a:cxn>
                </a:cxnLst>
                <a:rect l="0" t="0" r="r" b="b"/>
                <a:pathLst>
                  <a:path w="156" h="146">
                    <a:moveTo>
                      <a:pt x="55" y="0"/>
                    </a:moveTo>
                    <a:lnTo>
                      <a:pt x="72" y="0"/>
                    </a:lnTo>
                    <a:lnTo>
                      <a:pt x="74" y="5"/>
                    </a:lnTo>
                    <a:lnTo>
                      <a:pt x="77" y="6"/>
                    </a:lnTo>
                    <a:lnTo>
                      <a:pt x="79" y="9"/>
                    </a:lnTo>
                    <a:lnTo>
                      <a:pt x="88" y="11"/>
                    </a:lnTo>
                    <a:lnTo>
                      <a:pt x="92" y="11"/>
                    </a:lnTo>
                    <a:lnTo>
                      <a:pt x="94" y="14"/>
                    </a:lnTo>
                    <a:lnTo>
                      <a:pt x="92" y="16"/>
                    </a:lnTo>
                    <a:lnTo>
                      <a:pt x="94" y="18"/>
                    </a:lnTo>
                    <a:lnTo>
                      <a:pt x="94" y="20"/>
                    </a:lnTo>
                    <a:lnTo>
                      <a:pt x="83" y="24"/>
                    </a:lnTo>
                    <a:lnTo>
                      <a:pt x="77" y="28"/>
                    </a:lnTo>
                    <a:lnTo>
                      <a:pt x="78" y="32"/>
                    </a:lnTo>
                    <a:lnTo>
                      <a:pt x="82" y="33"/>
                    </a:lnTo>
                    <a:lnTo>
                      <a:pt x="83" y="38"/>
                    </a:lnTo>
                    <a:lnTo>
                      <a:pt x="88" y="42"/>
                    </a:lnTo>
                    <a:lnTo>
                      <a:pt x="94" y="46"/>
                    </a:lnTo>
                    <a:lnTo>
                      <a:pt x="98" y="50"/>
                    </a:lnTo>
                    <a:lnTo>
                      <a:pt x="104" y="53"/>
                    </a:lnTo>
                    <a:lnTo>
                      <a:pt x="103" y="55"/>
                    </a:lnTo>
                    <a:lnTo>
                      <a:pt x="104" y="58"/>
                    </a:lnTo>
                    <a:lnTo>
                      <a:pt x="104" y="62"/>
                    </a:lnTo>
                    <a:lnTo>
                      <a:pt x="108" y="64"/>
                    </a:lnTo>
                    <a:lnTo>
                      <a:pt x="138" y="90"/>
                    </a:lnTo>
                    <a:lnTo>
                      <a:pt x="148" y="102"/>
                    </a:lnTo>
                    <a:lnTo>
                      <a:pt x="156" y="120"/>
                    </a:lnTo>
                    <a:lnTo>
                      <a:pt x="152" y="125"/>
                    </a:lnTo>
                    <a:lnTo>
                      <a:pt x="144" y="118"/>
                    </a:lnTo>
                    <a:lnTo>
                      <a:pt x="138" y="118"/>
                    </a:lnTo>
                    <a:lnTo>
                      <a:pt x="134" y="123"/>
                    </a:lnTo>
                    <a:lnTo>
                      <a:pt x="138" y="132"/>
                    </a:lnTo>
                    <a:lnTo>
                      <a:pt x="130" y="133"/>
                    </a:lnTo>
                    <a:lnTo>
                      <a:pt x="130" y="142"/>
                    </a:lnTo>
                    <a:lnTo>
                      <a:pt x="125" y="146"/>
                    </a:lnTo>
                    <a:lnTo>
                      <a:pt x="118" y="142"/>
                    </a:lnTo>
                    <a:lnTo>
                      <a:pt x="120" y="133"/>
                    </a:lnTo>
                    <a:lnTo>
                      <a:pt x="118" y="132"/>
                    </a:lnTo>
                    <a:lnTo>
                      <a:pt x="116" y="129"/>
                    </a:lnTo>
                    <a:lnTo>
                      <a:pt x="116" y="128"/>
                    </a:lnTo>
                    <a:lnTo>
                      <a:pt x="122" y="128"/>
                    </a:lnTo>
                    <a:lnTo>
                      <a:pt x="122" y="112"/>
                    </a:lnTo>
                    <a:lnTo>
                      <a:pt x="114" y="110"/>
                    </a:lnTo>
                    <a:lnTo>
                      <a:pt x="109" y="106"/>
                    </a:lnTo>
                    <a:lnTo>
                      <a:pt x="88" y="92"/>
                    </a:lnTo>
                    <a:lnTo>
                      <a:pt x="79" y="84"/>
                    </a:lnTo>
                    <a:lnTo>
                      <a:pt x="74" y="75"/>
                    </a:lnTo>
                    <a:lnTo>
                      <a:pt x="51" y="54"/>
                    </a:lnTo>
                    <a:lnTo>
                      <a:pt x="51" y="48"/>
                    </a:lnTo>
                    <a:lnTo>
                      <a:pt x="48" y="44"/>
                    </a:lnTo>
                    <a:lnTo>
                      <a:pt x="46" y="42"/>
                    </a:lnTo>
                    <a:lnTo>
                      <a:pt x="38" y="38"/>
                    </a:lnTo>
                    <a:lnTo>
                      <a:pt x="18" y="48"/>
                    </a:lnTo>
                    <a:lnTo>
                      <a:pt x="12" y="48"/>
                    </a:lnTo>
                    <a:lnTo>
                      <a:pt x="12" y="42"/>
                    </a:lnTo>
                    <a:lnTo>
                      <a:pt x="3" y="32"/>
                    </a:lnTo>
                    <a:lnTo>
                      <a:pt x="0" y="28"/>
                    </a:lnTo>
                    <a:lnTo>
                      <a:pt x="0" y="22"/>
                    </a:lnTo>
                    <a:lnTo>
                      <a:pt x="12" y="22"/>
                    </a:lnTo>
                    <a:lnTo>
                      <a:pt x="14" y="24"/>
                    </a:lnTo>
                    <a:lnTo>
                      <a:pt x="16" y="24"/>
                    </a:lnTo>
                    <a:lnTo>
                      <a:pt x="29" y="16"/>
                    </a:lnTo>
                    <a:lnTo>
                      <a:pt x="24" y="11"/>
                    </a:lnTo>
                    <a:lnTo>
                      <a:pt x="30" y="10"/>
                    </a:lnTo>
                    <a:lnTo>
                      <a:pt x="30" y="14"/>
                    </a:lnTo>
                    <a:lnTo>
                      <a:pt x="31" y="16"/>
                    </a:lnTo>
                    <a:lnTo>
                      <a:pt x="34" y="14"/>
                    </a:lnTo>
                    <a:lnTo>
                      <a:pt x="35" y="14"/>
                    </a:lnTo>
                    <a:lnTo>
                      <a:pt x="40" y="11"/>
                    </a:lnTo>
                    <a:lnTo>
                      <a:pt x="40" y="10"/>
                    </a:lnTo>
                    <a:lnTo>
                      <a:pt x="42" y="10"/>
                    </a:lnTo>
                    <a:lnTo>
                      <a:pt x="44" y="9"/>
                    </a:lnTo>
                    <a:lnTo>
                      <a:pt x="44" y="10"/>
                    </a:lnTo>
                    <a:lnTo>
                      <a:pt x="46" y="11"/>
                    </a:lnTo>
                    <a:lnTo>
                      <a:pt x="48" y="11"/>
                    </a:lnTo>
                    <a:lnTo>
                      <a:pt x="48" y="6"/>
                    </a:lnTo>
                    <a:lnTo>
                      <a:pt x="46" y="5"/>
                    </a:lnTo>
                    <a:lnTo>
                      <a:pt x="51" y="5"/>
                    </a:lnTo>
                    <a:lnTo>
                      <a:pt x="51" y="2"/>
                    </a:lnTo>
                    <a:lnTo>
                      <a:pt x="52" y="2"/>
                    </a:lnTo>
                    <a:lnTo>
                      <a:pt x="5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8" name="Freeform 39"/>
              <p:cNvSpPr>
                <a:spLocks/>
              </p:cNvSpPr>
              <p:nvPr/>
            </p:nvSpPr>
            <p:spPr bwMode="gray">
              <a:xfrm>
                <a:off x="1600248" y="3187670"/>
                <a:ext cx="66675" cy="38100"/>
              </a:xfrm>
              <a:custGeom>
                <a:avLst/>
                <a:gdLst/>
                <a:ahLst/>
                <a:cxnLst>
                  <a:cxn ang="0">
                    <a:pos x="35" y="0"/>
                  </a:cxn>
                  <a:cxn ang="0">
                    <a:pos x="40" y="0"/>
                  </a:cxn>
                  <a:cxn ang="0">
                    <a:pos x="42" y="2"/>
                  </a:cxn>
                  <a:cxn ang="0">
                    <a:pos x="40" y="4"/>
                  </a:cxn>
                  <a:cxn ang="0">
                    <a:pos x="35" y="11"/>
                  </a:cxn>
                  <a:cxn ang="0">
                    <a:pos x="38" y="11"/>
                  </a:cxn>
                  <a:cxn ang="0">
                    <a:pos x="38" y="18"/>
                  </a:cxn>
                  <a:cxn ang="0">
                    <a:pos x="34" y="19"/>
                  </a:cxn>
                  <a:cxn ang="0">
                    <a:pos x="30" y="22"/>
                  </a:cxn>
                  <a:cxn ang="0">
                    <a:pos x="29" y="24"/>
                  </a:cxn>
                  <a:cxn ang="0">
                    <a:pos x="26" y="22"/>
                  </a:cxn>
                  <a:cxn ang="0">
                    <a:pos x="24" y="19"/>
                  </a:cxn>
                  <a:cxn ang="0">
                    <a:pos x="22" y="15"/>
                  </a:cxn>
                  <a:cxn ang="0">
                    <a:pos x="3" y="10"/>
                  </a:cxn>
                  <a:cxn ang="0">
                    <a:pos x="0" y="7"/>
                  </a:cxn>
                  <a:cxn ang="0">
                    <a:pos x="0" y="6"/>
                  </a:cxn>
                  <a:cxn ang="0">
                    <a:pos x="5" y="4"/>
                  </a:cxn>
                  <a:cxn ang="0">
                    <a:pos x="29" y="4"/>
                  </a:cxn>
                  <a:cxn ang="0">
                    <a:pos x="33" y="2"/>
                  </a:cxn>
                  <a:cxn ang="0">
                    <a:pos x="34" y="2"/>
                  </a:cxn>
                  <a:cxn ang="0">
                    <a:pos x="35" y="0"/>
                  </a:cxn>
                </a:cxnLst>
                <a:rect l="0" t="0" r="r" b="b"/>
                <a:pathLst>
                  <a:path w="42" h="24">
                    <a:moveTo>
                      <a:pt x="35" y="0"/>
                    </a:moveTo>
                    <a:lnTo>
                      <a:pt x="40" y="0"/>
                    </a:lnTo>
                    <a:lnTo>
                      <a:pt x="42" y="2"/>
                    </a:lnTo>
                    <a:lnTo>
                      <a:pt x="40" y="4"/>
                    </a:lnTo>
                    <a:lnTo>
                      <a:pt x="35" y="11"/>
                    </a:lnTo>
                    <a:lnTo>
                      <a:pt x="38" y="11"/>
                    </a:lnTo>
                    <a:lnTo>
                      <a:pt x="38" y="18"/>
                    </a:lnTo>
                    <a:lnTo>
                      <a:pt x="34" y="19"/>
                    </a:lnTo>
                    <a:lnTo>
                      <a:pt x="30" y="22"/>
                    </a:lnTo>
                    <a:lnTo>
                      <a:pt x="29" y="24"/>
                    </a:lnTo>
                    <a:lnTo>
                      <a:pt x="26" y="22"/>
                    </a:lnTo>
                    <a:lnTo>
                      <a:pt x="24" y="19"/>
                    </a:lnTo>
                    <a:lnTo>
                      <a:pt x="22" y="15"/>
                    </a:lnTo>
                    <a:lnTo>
                      <a:pt x="3" y="10"/>
                    </a:lnTo>
                    <a:lnTo>
                      <a:pt x="0" y="7"/>
                    </a:lnTo>
                    <a:lnTo>
                      <a:pt x="0" y="6"/>
                    </a:lnTo>
                    <a:lnTo>
                      <a:pt x="5" y="4"/>
                    </a:lnTo>
                    <a:lnTo>
                      <a:pt x="29" y="4"/>
                    </a:lnTo>
                    <a:lnTo>
                      <a:pt x="33" y="2"/>
                    </a:lnTo>
                    <a:lnTo>
                      <a:pt x="34" y="2"/>
                    </a:lnTo>
                    <a:lnTo>
                      <a:pt x="3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29" name="Freeform 40"/>
              <p:cNvSpPr>
                <a:spLocks/>
              </p:cNvSpPr>
              <p:nvPr/>
            </p:nvSpPr>
            <p:spPr bwMode="gray">
              <a:xfrm>
                <a:off x="1520873" y="3105120"/>
                <a:ext cx="31750" cy="65088"/>
              </a:xfrm>
              <a:custGeom>
                <a:avLst/>
                <a:gdLst/>
                <a:ahLst/>
                <a:cxnLst>
                  <a:cxn ang="0">
                    <a:pos x="14" y="0"/>
                  </a:cxn>
                  <a:cxn ang="0">
                    <a:pos x="20" y="6"/>
                  </a:cxn>
                  <a:cxn ang="0">
                    <a:pos x="20" y="15"/>
                  </a:cxn>
                  <a:cxn ang="0">
                    <a:pos x="18" y="18"/>
                  </a:cxn>
                  <a:cxn ang="0">
                    <a:pos x="18" y="34"/>
                  </a:cxn>
                  <a:cxn ang="0">
                    <a:pos x="16" y="34"/>
                  </a:cxn>
                  <a:cxn ang="0">
                    <a:pos x="14" y="36"/>
                  </a:cxn>
                  <a:cxn ang="0">
                    <a:pos x="11" y="36"/>
                  </a:cxn>
                  <a:cxn ang="0">
                    <a:pos x="11" y="41"/>
                  </a:cxn>
                  <a:cxn ang="0">
                    <a:pos x="7" y="40"/>
                  </a:cxn>
                  <a:cxn ang="0">
                    <a:pos x="5" y="40"/>
                  </a:cxn>
                  <a:cxn ang="0">
                    <a:pos x="0" y="39"/>
                  </a:cxn>
                  <a:cxn ang="0">
                    <a:pos x="0" y="19"/>
                  </a:cxn>
                  <a:cxn ang="0">
                    <a:pos x="2" y="15"/>
                  </a:cxn>
                  <a:cxn ang="0">
                    <a:pos x="2" y="8"/>
                  </a:cxn>
                  <a:cxn ang="0">
                    <a:pos x="0" y="4"/>
                  </a:cxn>
                  <a:cxn ang="0">
                    <a:pos x="2" y="4"/>
                  </a:cxn>
                  <a:cxn ang="0">
                    <a:pos x="2" y="6"/>
                  </a:cxn>
                  <a:cxn ang="0">
                    <a:pos x="7" y="6"/>
                  </a:cxn>
                  <a:cxn ang="0">
                    <a:pos x="10" y="4"/>
                  </a:cxn>
                  <a:cxn ang="0">
                    <a:pos x="11" y="1"/>
                  </a:cxn>
                  <a:cxn ang="0">
                    <a:pos x="14" y="1"/>
                  </a:cxn>
                  <a:cxn ang="0">
                    <a:pos x="14" y="0"/>
                  </a:cxn>
                </a:cxnLst>
                <a:rect l="0" t="0" r="r" b="b"/>
                <a:pathLst>
                  <a:path w="20" h="41">
                    <a:moveTo>
                      <a:pt x="14" y="0"/>
                    </a:moveTo>
                    <a:lnTo>
                      <a:pt x="20" y="6"/>
                    </a:lnTo>
                    <a:lnTo>
                      <a:pt x="20" y="15"/>
                    </a:lnTo>
                    <a:lnTo>
                      <a:pt x="18" y="18"/>
                    </a:lnTo>
                    <a:lnTo>
                      <a:pt x="18" y="34"/>
                    </a:lnTo>
                    <a:lnTo>
                      <a:pt x="16" y="34"/>
                    </a:lnTo>
                    <a:lnTo>
                      <a:pt x="14" y="36"/>
                    </a:lnTo>
                    <a:lnTo>
                      <a:pt x="11" y="36"/>
                    </a:lnTo>
                    <a:lnTo>
                      <a:pt x="11" y="41"/>
                    </a:lnTo>
                    <a:lnTo>
                      <a:pt x="7" y="40"/>
                    </a:lnTo>
                    <a:lnTo>
                      <a:pt x="5" y="40"/>
                    </a:lnTo>
                    <a:lnTo>
                      <a:pt x="0" y="39"/>
                    </a:lnTo>
                    <a:lnTo>
                      <a:pt x="0" y="19"/>
                    </a:lnTo>
                    <a:lnTo>
                      <a:pt x="2" y="15"/>
                    </a:lnTo>
                    <a:lnTo>
                      <a:pt x="2" y="8"/>
                    </a:lnTo>
                    <a:lnTo>
                      <a:pt x="0" y="4"/>
                    </a:lnTo>
                    <a:lnTo>
                      <a:pt x="2" y="4"/>
                    </a:lnTo>
                    <a:lnTo>
                      <a:pt x="2" y="6"/>
                    </a:lnTo>
                    <a:lnTo>
                      <a:pt x="7" y="6"/>
                    </a:lnTo>
                    <a:lnTo>
                      <a:pt x="10" y="4"/>
                    </a:lnTo>
                    <a:lnTo>
                      <a:pt x="11" y="1"/>
                    </a:lnTo>
                    <a:lnTo>
                      <a:pt x="14" y="1"/>
                    </a:lnTo>
                    <a:lnTo>
                      <a:pt x="1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0" name="Freeform 41"/>
              <p:cNvSpPr>
                <a:spLocks/>
              </p:cNvSpPr>
              <p:nvPr/>
            </p:nvSpPr>
            <p:spPr bwMode="gray">
              <a:xfrm>
                <a:off x="1528811" y="3052733"/>
                <a:ext cx="26987" cy="46037"/>
              </a:xfrm>
              <a:custGeom>
                <a:avLst/>
                <a:gdLst/>
                <a:ahLst/>
                <a:cxnLst>
                  <a:cxn ang="0">
                    <a:pos x="9" y="0"/>
                  </a:cxn>
                  <a:cxn ang="0">
                    <a:pos x="13" y="4"/>
                  </a:cxn>
                  <a:cxn ang="0">
                    <a:pos x="15" y="7"/>
                  </a:cxn>
                  <a:cxn ang="0">
                    <a:pos x="15" y="11"/>
                  </a:cxn>
                  <a:cxn ang="0">
                    <a:pos x="17" y="14"/>
                  </a:cxn>
                  <a:cxn ang="0">
                    <a:pos x="17" y="18"/>
                  </a:cxn>
                  <a:cxn ang="0">
                    <a:pos x="15" y="18"/>
                  </a:cxn>
                  <a:cxn ang="0">
                    <a:pos x="13" y="24"/>
                  </a:cxn>
                  <a:cxn ang="0">
                    <a:pos x="13" y="25"/>
                  </a:cxn>
                  <a:cxn ang="0">
                    <a:pos x="11" y="29"/>
                  </a:cxn>
                  <a:cxn ang="0">
                    <a:pos x="2" y="21"/>
                  </a:cxn>
                  <a:cxn ang="0">
                    <a:pos x="1" y="17"/>
                  </a:cxn>
                  <a:cxn ang="0">
                    <a:pos x="1" y="11"/>
                  </a:cxn>
                  <a:cxn ang="0">
                    <a:pos x="0" y="8"/>
                  </a:cxn>
                  <a:cxn ang="0">
                    <a:pos x="1" y="7"/>
                  </a:cxn>
                  <a:cxn ang="0">
                    <a:pos x="2" y="4"/>
                  </a:cxn>
                  <a:cxn ang="0">
                    <a:pos x="6" y="4"/>
                  </a:cxn>
                  <a:cxn ang="0">
                    <a:pos x="9" y="0"/>
                  </a:cxn>
                </a:cxnLst>
                <a:rect l="0" t="0" r="r" b="b"/>
                <a:pathLst>
                  <a:path w="17" h="29">
                    <a:moveTo>
                      <a:pt x="9" y="0"/>
                    </a:moveTo>
                    <a:lnTo>
                      <a:pt x="13" y="4"/>
                    </a:lnTo>
                    <a:lnTo>
                      <a:pt x="15" y="7"/>
                    </a:lnTo>
                    <a:lnTo>
                      <a:pt x="15" y="11"/>
                    </a:lnTo>
                    <a:lnTo>
                      <a:pt x="17" y="14"/>
                    </a:lnTo>
                    <a:lnTo>
                      <a:pt x="17" y="18"/>
                    </a:lnTo>
                    <a:lnTo>
                      <a:pt x="15" y="18"/>
                    </a:lnTo>
                    <a:lnTo>
                      <a:pt x="13" y="24"/>
                    </a:lnTo>
                    <a:lnTo>
                      <a:pt x="13" y="25"/>
                    </a:lnTo>
                    <a:lnTo>
                      <a:pt x="11" y="29"/>
                    </a:lnTo>
                    <a:lnTo>
                      <a:pt x="2" y="21"/>
                    </a:lnTo>
                    <a:lnTo>
                      <a:pt x="1" y="17"/>
                    </a:lnTo>
                    <a:lnTo>
                      <a:pt x="1" y="11"/>
                    </a:lnTo>
                    <a:lnTo>
                      <a:pt x="0" y="8"/>
                    </a:lnTo>
                    <a:lnTo>
                      <a:pt x="1" y="7"/>
                    </a:lnTo>
                    <a:lnTo>
                      <a:pt x="2" y="4"/>
                    </a:lnTo>
                    <a:lnTo>
                      <a:pt x="6" y="4"/>
                    </a:lnTo>
                    <a:lnTo>
                      <a:pt x="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1" name="Freeform 42"/>
              <p:cNvSpPr>
                <a:spLocks/>
              </p:cNvSpPr>
              <p:nvPr/>
            </p:nvSpPr>
            <p:spPr bwMode="gray">
              <a:xfrm>
                <a:off x="1543098" y="2882870"/>
                <a:ext cx="161925" cy="96838"/>
              </a:xfrm>
              <a:custGeom>
                <a:avLst/>
                <a:gdLst/>
                <a:ahLst/>
                <a:cxnLst>
                  <a:cxn ang="0">
                    <a:pos x="52" y="0"/>
                  </a:cxn>
                  <a:cxn ang="0">
                    <a:pos x="56" y="0"/>
                  </a:cxn>
                  <a:cxn ang="0">
                    <a:pos x="58" y="4"/>
                  </a:cxn>
                  <a:cxn ang="0">
                    <a:pos x="70" y="4"/>
                  </a:cxn>
                  <a:cxn ang="0">
                    <a:pos x="71" y="0"/>
                  </a:cxn>
                  <a:cxn ang="0">
                    <a:pos x="80" y="0"/>
                  </a:cxn>
                  <a:cxn ang="0">
                    <a:pos x="80" y="4"/>
                  </a:cxn>
                  <a:cxn ang="0">
                    <a:pos x="82" y="6"/>
                  </a:cxn>
                  <a:cxn ang="0">
                    <a:pos x="87" y="7"/>
                  </a:cxn>
                  <a:cxn ang="0">
                    <a:pos x="96" y="7"/>
                  </a:cxn>
                  <a:cxn ang="0">
                    <a:pos x="102" y="15"/>
                  </a:cxn>
                  <a:cxn ang="0">
                    <a:pos x="102" y="18"/>
                  </a:cxn>
                  <a:cxn ang="0">
                    <a:pos x="100" y="18"/>
                  </a:cxn>
                  <a:cxn ang="0">
                    <a:pos x="98" y="19"/>
                  </a:cxn>
                  <a:cxn ang="0">
                    <a:pos x="96" y="24"/>
                  </a:cxn>
                  <a:cxn ang="0">
                    <a:pos x="96" y="35"/>
                  </a:cxn>
                  <a:cxn ang="0">
                    <a:pos x="93" y="36"/>
                  </a:cxn>
                  <a:cxn ang="0">
                    <a:pos x="89" y="40"/>
                  </a:cxn>
                  <a:cxn ang="0">
                    <a:pos x="92" y="44"/>
                  </a:cxn>
                  <a:cxn ang="0">
                    <a:pos x="69" y="46"/>
                  </a:cxn>
                  <a:cxn ang="0">
                    <a:pos x="44" y="56"/>
                  </a:cxn>
                  <a:cxn ang="0">
                    <a:pos x="40" y="58"/>
                  </a:cxn>
                  <a:cxn ang="0">
                    <a:pos x="36" y="61"/>
                  </a:cxn>
                  <a:cxn ang="0">
                    <a:pos x="34" y="58"/>
                  </a:cxn>
                  <a:cxn ang="0">
                    <a:pos x="34" y="56"/>
                  </a:cxn>
                  <a:cxn ang="0">
                    <a:pos x="17" y="56"/>
                  </a:cxn>
                  <a:cxn ang="0">
                    <a:pos x="14" y="58"/>
                  </a:cxn>
                  <a:cxn ang="0">
                    <a:pos x="13" y="58"/>
                  </a:cxn>
                  <a:cxn ang="0">
                    <a:pos x="13" y="61"/>
                  </a:cxn>
                  <a:cxn ang="0">
                    <a:pos x="10" y="61"/>
                  </a:cxn>
                  <a:cxn ang="0">
                    <a:pos x="10" y="56"/>
                  </a:cxn>
                  <a:cxn ang="0">
                    <a:pos x="6" y="56"/>
                  </a:cxn>
                  <a:cxn ang="0">
                    <a:pos x="8" y="52"/>
                  </a:cxn>
                  <a:cxn ang="0">
                    <a:pos x="0" y="37"/>
                  </a:cxn>
                  <a:cxn ang="0">
                    <a:pos x="8" y="37"/>
                  </a:cxn>
                  <a:cxn ang="0">
                    <a:pos x="21" y="30"/>
                  </a:cxn>
                  <a:cxn ang="0">
                    <a:pos x="28" y="35"/>
                  </a:cxn>
                  <a:cxn ang="0">
                    <a:pos x="30" y="30"/>
                  </a:cxn>
                  <a:cxn ang="0">
                    <a:pos x="28" y="26"/>
                  </a:cxn>
                  <a:cxn ang="0">
                    <a:pos x="28" y="15"/>
                  </a:cxn>
                  <a:cxn ang="0">
                    <a:pos x="39" y="11"/>
                  </a:cxn>
                  <a:cxn ang="0">
                    <a:pos x="44" y="7"/>
                  </a:cxn>
                  <a:cxn ang="0">
                    <a:pos x="50" y="4"/>
                  </a:cxn>
                  <a:cxn ang="0">
                    <a:pos x="52" y="2"/>
                  </a:cxn>
                  <a:cxn ang="0">
                    <a:pos x="52" y="0"/>
                  </a:cxn>
                </a:cxnLst>
                <a:rect l="0" t="0" r="r" b="b"/>
                <a:pathLst>
                  <a:path w="102" h="61">
                    <a:moveTo>
                      <a:pt x="52" y="0"/>
                    </a:moveTo>
                    <a:lnTo>
                      <a:pt x="56" y="0"/>
                    </a:lnTo>
                    <a:lnTo>
                      <a:pt x="58" y="4"/>
                    </a:lnTo>
                    <a:lnTo>
                      <a:pt x="70" y="4"/>
                    </a:lnTo>
                    <a:lnTo>
                      <a:pt x="71" y="0"/>
                    </a:lnTo>
                    <a:lnTo>
                      <a:pt x="80" y="0"/>
                    </a:lnTo>
                    <a:lnTo>
                      <a:pt x="80" y="4"/>
                    </a:lnTo>
                    <a:lnTo>
                      <a:pt x="82" y="6"/>
                    </a:lnTo>
                    <a:lnTo>
                      <a:pt x="87" y="7"/>
                    </a:lnTo>
                    <a:lnTo>
                      <a:pt x="96" y="7"/>
                    </a:lnTo>
                    <a:lnTo>
                      <a:pt x="102" y="15"/>
                    </a:lnTo>
                    <a:lnTo>
                      <a:pt x="102" y="18"/>
                    </a:lnTo>
                    <a:lnTo>
                      <a:pt x="100" y="18"/>
                    </a:lnTo>
                    <a:lnTo>
                      <a:pt x="98" y="19"/>
                    </a:lnTo>
                    <a:lnTo>
                      <a:pt x="96" y="24"/>
                    </a:lnTo>
                    <a:lnTo>
                      <a:pt x="96" y="35"/>
                    </a:lnTo>
                    <a:lnTo>
                      <a:pt x="93" y="36"/>
                    </a:lnTo>
                    <a:lnTo>
                      <a:pt x="89" y="40"/>
                    </a:lnTo>
                    <a:lnTo>
                      <a:pt x="92" y="44"/>
                    </a:lnTo>
                    <a:lnTo>
                      <a:pt x="69" y="46"/>
                    </a:lnTo>
                    <a:lnTo>
                      <a:pt x="44" y="56"/>
                    </a:lnTo>
                    <a:lnTo>
                      <a:pt x="40" y="58"/>
                    </a:lnTo>
                    <a:lnTo>
                      <a:pt x="36" y="61"/>
                    </a:lnTo>
                    <a:lnTo>
                      <a:pt x="34" y="58"/>
                    </a:lnTo>
                    <a:lnTo>
                      <a:pt x="34" y="56"/>
                    </a:lnTo>
                    <a:lnTo>
                      <a:pt x="17" y="56"/>
                    </a:lnTo>
                    <a:lnTo>
                      <a:pt x="14" y="58"/>
                    </a:lnTo>
                    <a:lnTo>
                      <a:pt x="13" y="58"/>
                    </a:lnTo>
                    <a:lnTo>
                      <a:pt x="13" y="61"/>
                    </a:lnTo>
                    <a:lnTo>
                      <a:pt x="10" y="61"/>
                    </a:lnTo>
                    <a:lnTo>
                      <a:pt x="10" y="56"/>
                    </a:lnTo>
                    <a:lnTo>
                      <a:pt x="6" y="56"/>
                    </a:lnTo>
                    <a:lnTo>
                      <a:pt x="8" y="52"/>
                    </a:lnTo>
                    <a:lnTo>
                      <a:pt x="0" y="37"/>
                    </a:lnTo>
                    <a:lnTo>
                      <a:pt x="8" y="37"/>
                    </a:lnTo>
                    <a:lnTo>
                      <a:pt x="21" y="30"/>
                    </a:lnTo>
                    <a:lnTo>
                      <a:pt x="28" y="35"/>
                    </a:lnTo>
                    <a:lnTo>
                      <a:pt x="30" y="30"/>
                    </a:lnTo>
                    <a:lnTo>
                      <a:pt x="28" y="26"/>
                    </a:lnTo>
                    <a:lnTo>
                      <a:pt x="28" y="15"/>
                    </a:lnTo>
                    <a:lnTo>
                      <a:pt x="39" y="11"/>
                    </a:lnTo>
                    <a:lnTo>
                      <a:pt x="44" y="7"/>
                    </a:lnTo>
                    <a:lnTo>
                      <a:pt x="50" y="4"/>
                    </a:lnTo>
                    <a:lnTo>
                      <a:pt x="52" y="2"/>
                    </a:lnTo>
                    <a:lnTo>
                      <a:pt x="5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2" name="Freeform 43"/>
              <p:cNvSpPr>
                <a:spLocks/>
              </p:cNvSpPr>
              <p:nvPr/>
            </p:nvSpPr>
            <p:spPr bwMode="gray">
              <a:xfrm>
                <a:off x="1473248" y="2941608"/>
                <a:ext cx="85725" cy="68262"/>
              </a:xfrm>
              <a:custGeom>
                <a:avLst/>
                <a:gdLst/>
                <a:ahLst/>
                <a:cxnLst>
                  <a:cxn ang="0">
                    <a:pos x="44" y="0"/>
                  </a:cxn>
                  <a:cxn ang="0">
                    <a:pos x="52" y="15"/>
                  </a:cxn>
                  <a:cxn ang="0">
                    <a:pos x="50" y="19"/>
                  </a:cxn>
                  <a:cxn ang="0">
                    <a:pos x="54" y="19"/>
                  </a:cxn>
                  <a:cxn ang="0">
                    <a:pos x="54" y="24"/>
                  </a:cxn>
                  <a:cxn ang="0">
                    <a:pos x="52" y="25"/>
                  </a:cxn>
                  <a:cxn ang="0">
                    <a:pos x="54" y="25"/>
                  </a:cxn>
                  <a:cxn ang="0">
                    <a:pos x="54" y="30"/>
                  </a:cxn>
                  <a:cxn ang="0">
                    <a:pos x="52" y="30"/>
                  </a:cxn>
                  <a:cxn ang="0">
                    <a:pos x="50" y="29"/>
                  </a:cxn>
                  <a:cxn ang="0">
                    <a:pos x="50" y="28"/>
                  </a:cxn>
                  <a:cxn ang="0">
                    <a:pos x="48" y="29"/>
                  </a:cxn>
                  <a:cxn ang="0">
                    <a:pos x="46" y="30"/>
                  </a:cxn>
                  <a:cxn ang="0">
                    <a:pos x="44" y="33"/>
                  </a:cxn>
                  <a:cxn ang="0">
                    <a:pos x="40" y="33"/>
                  </a:cxn>
                  <a:cxn ang="0">
                    <a:pos x="37" y="35"/>
                  </a:cxn>
                  <a:cxn ang="0">
                    <a:pos x="36" y="33"/>
                  </a:cxn>
                  <a:cxn ang="0">
                    <a:pos x="36" y="29"/>
                  </a:cxn>
                  <a:cxn ang="0">
                    <a:pos x="30" y="30"/>
                  </a:cxn>
                  <a:cxn ang="0">
                    <a:pos x="35" y="35"/>
                  </a:cxn>
                  <a:cxn ang="0">
                    <a:pos x="22" y="43"/>
                  </a:cxn>
                  <a:cxn ang="0">
                    <a:pos x="20" y="43"/>
                  </a:cxn>
                  <a:cxn ang="0">
                    <a:pos x="17" y="41"/>
                  </a:cxn>
                  <a:cxn ang="0">
                    <a:pos x="6" y="41"/>
                  </a:cxn>
                  <a:cxn ang="0">
                    <a:pos x="9" y="35"/>
                  </a:cxn>
                  <a:cxn ang="0">
                    <a:pos x="9" y="30"/>
                  </a:cxn>
                  <a:cxn ang="0">
                    <a:pos x="6" y="29"/>
                  </a:cxn>
                  <a:cxn ang="0">
                    <a:pos x="2" y="29"/>
                  </a:cxn>
                  <a:cxn ang="0">
                    <a:pos x="2" y="30"/>
                  </a:cxn>
                  <a:cxn ang="0">
                    <a:pos x="0" y="30"/>
                  </a:cxn>
                  <a:cxn ang="0">
                    <a:pos x="9" y="17"/>
                  </a:cxn>
                  <a:cxn ang="0">
                    <a:pos x="20" y="9"/>
                  </a:cxn>
                  <a:cxn ang="0">
                    <a:pos x="30" y="7"/>
                  </a:cxn>
                  <a:cxn ang="0">
                    <a:pos x="37" y="4"/>
                  </a:cxn>
                  <a:cxn ang="0">
                    <a:pos x="44" y="0"/>
                  </a:cxn>
                </a:cxnLst>
                <a:rect l="0" t="0" r="r" b="b"/>
                <a:pathLst>
                  <a:path w="54" h="43">
                    <a:moveTo>
                      <a:pt x="44" y="0"/>
                    </a:moveTo>
                    <a:lnTo>
                      <a:pt x="52" y="15"/>
                    </a:lnTo>
                    <a:lnTo>
                      <a:pt x="50" y="19"/>
                    </a:lnTo>
                    <a:lnTo>
                      <a:pt x="54" y="19"/>
                    </a:lnTo>
                    <a:lnTo>
                      <a:pt x="54" y="24"/>
                    </a:lnTo>
                    <a:lnTo>
                      <a:pt x="52" y="25"/>
                    </a:lnTo>
                    <a:lnTo>
                      <a:pt x="54" y="25"/>
                    </a:lnTo>
                    <a:lnTo>
                      <a:pt x="54" y="30"/>
                    </a:lnTo>
                    <a:lnTo>
                      <a:pt x="52" y="30"/>
                    </a:lnTo>
                    <a:lnTo>
                      <a:pt x="50" y="29"/>
                    </a:lnTo>
                    <a:lnTo>
                      <a:pt x="50" y="28"/>
                    </a:lnTo>
                    <a:lnTo>
                      <a:pt x="48" y="29"/>
                    </a:lnTo>
                    <a:lnTo>
                      <a:pt x="46" y="30"/>
                    </a:lnTo>
                    <a:lnTo>
                      <a:pt x="44" y="33"/>
                    </a:lnTo>
                    <a:lnTo>
                      <a:pt x="40" y="33"/>
                    </a:lnTo>
                    <a:lnTo>
                      <a:pt x="37" y="35"/>
                    </a:lnTo>
                    <a:lnTo>
                      <a:pt x="36" y="33"/>
                    </a:lnTo>
                    <a:lnTo>
                      <a:pt x="36" y="29"/>
                    </a:lnTo>
                    <a:lnTo>
                      <a:pt x="30" y="30"/>
                    </a:lnTo>
                    <a:lnTo>
                      <a:pt x="35" y="35"/>
                    </a:lnTo>
                    <a:lnTo>
                      <a:pt x="22" y="43"/>
                    </a:lnTo>
                    <a:lnTo>
                      <a:pt x="20" y="43"/>
                    </a:lnTo>
                    <a:lnTo>
                      <a:pt x="17" y="41"/>
                    </a:lnTo>
                    <a:lnTo>
                      <a:pt x="6" y="41"/>
                    </a:lnTo>
                    <a:lnTo>
                      <a:pt x="9" y="35"/>
                    </a:lnTo>
                    <a:lnTo>
                      <a:pt x="9" y="30"/>
                    </a:lnTo>
                    <a:lnTo>
                      <a:pt x="6" y="29"/>
                    </a:lnTo>
                    <a:lnTo>
                      <a:pt x="2" y="29"/>
                    </a:lnTo>
                    <a:lnTo>
                      <a:pt x="2" y="30"/>
                    </a:lnTo>
                    <a:lnTo>
                      <a:pt x="0" y="30"/>
                    </a:lnTo>
                    <a:lnTo>
                      <a:pt x="9" y="17"/>
                    </a:lnTo>
                    <a:lnTo>
                      <a:pt x="20" y="9"/>
                    </a:lnTo>
                    <a:lnTo>
                      <a:pt x="30" y="7"/>
                    </a:lnTo>
                    <a:lnTo>
                      <a:pt x="37" y="4"/>
                    </a:lnTo>
                    <a:lnTo>
                      <a:pt x="4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3" name="Freeform 44"/>
              <p:cNvSpPr>
                <a:spLocks/>
              </p:cNvSpPr>
              <p:nvPr/>
            </p:nvSpPr>
            <p:spPr bwMode="gray">
              <a:xfrm>
                <a:off x="1265286" y="2813020"/>
                <a:ext cx="249237" cy="287338"/>
              </a:xfrm>
              <a:custGeom>
                <a:avLst/>
                <a:gdLst/>
                <a:ahLst/>
                <a:cxnLst>
                  <a:cxn ang="0">
                    <a:pos x="96" y="2"/>
                  </a:cxn>
                  <a:cxn ang="0">
                    <a:pos x="100" y="7"/>
                  </a:cxn>
                  <a:cxn ang="0">
                    <a:pos x="105" y="14"/>
                  </a:cxn>
                  <a:cxn ang="0">
                    <a:pos x="109" y="15"/>
                  </a:cxn>
                  <a:cxn ang="0">
                    <a:pos x="107" y="20"/>
                  </a:cxn>
                  <a:cxn ang="0">
                    <a:pos x="109" y="26"/>
                  </a:cxn>
                  <a:cxn ang="0">
                    <a:pos x="113" y="32"/>
                  </a:cxn>
                  <a:cxn ang="0">
                    <a:pos x="119" y="33"/>
                  </a:cxn>
                  <a:cxn ang="0">
                    <a:pos x="122" y="40"/>
                  </a:cxn>
                  <a:cxn ang="0">
                    <a:pos x="124" y="46"/>
                  </a:cxn>
                  <a:cxn ang="0">
                    <a:pos x="131" y="51"/>
                  </a:cxn>
                  <a:cxn ang="0">
                    <a:pos x="135" y="54"/>
                  </a:cxn>
                  <a:cxn ang="0">
                    <a:pos x="141" y="55"/>
                  </a:cxn>
                  <a:cxn ang="0">
                    <a:pos x="151" y="59"/>
                  </a:cxn>
                  <a:cxn ang="0">
                    <a:pos x="157" y="62"/>
                  </a:cxn>
                  <a:cxn ang="0">
                    <a:pos x="155" y="68"/>
                  </a:cxn>
                  <a:cxn ang="0">
                    <a:pos x="153" y="77"/>
                  </a:cxn>
                  <a:cxn ang="0">
                    <a:pos x="140" y="100"/>
                  </a:cxn>
                  <a:cxn ang="0">
                    <a:pos x="133" y="111"/>
                  </a:cxn>
                  <a:cxn ang="0">
                    <a:pos x="137" y="110"/>
                  </a:cxn>
                  <a:cxn ang="0">
                    <a:pos x="140" y="116"/>
                  </a:cxn>
                  <a:cxn ang="0">
                    <a:pos x="137" y="129"/>
                  </a:cxn>
                  <a:cxn ang="0">
                    <a:pos x="140" y="133"/>
                  </a:cxn>
                  <a:cxn ang="0">
                    <a:pos x="149" y="144"/>
                  </a:cxn>
                  <a:cxn ang="0">
                    <a:pos x="140" y="155"/>
                  </a:cxn>
                  <a:cxn ang="0">
                    <a:pos x="113" y="154"/>
                  </a:cxn>
                  <a:cxn ang="0">
                    <a:pos x="101" y="158"/>
                  </a:cxn>
                  <a:cxn ang="0">
                    <a:pos x="100" y="169"/>
                  </a:cxn>
                  <a:cxn ang="0">
                    <a:pos x="96" y="181"/>
                  </a:cxn>
                  <a:cxn ang="0">
                    <a:pos x="71" y="175"/>
                  </a:cxn>
                  <a:cxn ang="0">
                    <a:pos x="63" y="165"/>
                  </a:cxn>
                  <a:cxn ang="0">
                    <a:pos x="53" y="158"/>
                  </a:cxn>
                  <a:cxn ang="0">
                    <a:pos x="49" y="155"/>
                  </a:cxn>
                  <a:cxn ang="0">
                    <a:pos x="44" y="151"/>
                  </a:cxn>
                  <a:cxn ang="0">
                    <a:pos x="39" y="150"/>
                  </a:cxn>
                  <a:cxn ang="0">
                    <a:pos x="38" y="144"/>
                  </a:cxn>
                  <a:cxn ang="0">
                    <a:pos x="39" y="140"/>
                  </a:cxn>
                  <a:cxn ang="0">
                    <a:pos x="38" y="90"/>
                  </a:cxn>
                  <a:cxn ang="0">
                    <a:pos x="35" y="81"/>
                  </a:cxn>
                  <a:cxn ang="0">
                    <a:pos x="22" y="72"/>
                  </a:cxn>
                  <a:cxn ang="0">
                    <a:pos x="1" y="59"/>
                  </a:cxn>
                  <a:cxn ang="0">
                    <a:pos x="0" y="55"/>
                  </a:cxn>
                  <a:cxn ang="0">
                    <a:pos x="1" y="50"/>
                  </a:cxn>
                  <a:cxn ang="0">
                    <a:pos x="13" y="50"/>
                  </a:cxn>
                  <a:cxn ang="0">
                    <a:pos x="22" y="36"/>
                  </a:cxn>
                  <a:cxn ang="0">
                    <a:pos x="35" y="33"/>
                  </a:cxn>
                  <a:cxn ang="0">
                    <a:pos x="45" y="31"/>
                  </a:cxn>
                  <a:cxn ang="0">
                    <a:pos x="53" y="28"/>
                  </a:cxn>
                  <a:cxn ang="0">
                    <a:pos x="63" y="28"/>
                  </a:cxn>
                  <a:cxn ang="0">
                    <a:pos x="78" y="14"/>
                  </a:cxn>
                  <a:cxn ang="0">
                    <a:pos x="79" y="11"/>
                  </a:cxn>
                  <a:cxn ang="0">
                    <a:pos x="87" y="6"/>
                  </a:cxn>
                  <a:cxn ang="0">
                    <a:pos x="93" y="0"/>
                  </a:cxn>
                </a:cxnLst>
                <a:rect l="0" t="0" r="r" b="b"/>
                <a:pathLst>
                  <a:path w="157" h="181">
                    <a:moveTo>
                      <a:pt x="93" y="0"/>
                    </a:moveTo>
                    <a:lnTo>
                      <a:pt x="96" y="2"/>
                    </a:lnTo>
                    <a:lnTo>
                      <a:pt x="97" y="3"/>
                    </a:lnTo>
                    <a:lnTo>
                      <a:pt x="100" y="7"/>
                    </a:lnTo>
                    <a:lnTo>
                      <a:pt x="104" y="10"/>
                    </a:lnTo>
                    <a:lnTo>
                      <a:pt x="105" y="14"/>
                    </a:lnTo>
                    <a:lnTo>
                      <a:pt x="107" y="15"/>
                    </a:lnTo>
                    <a:lnTo>
                      <a:pt x="109" y="15"/>
                    </a:lnTo>
                    <a:lnTo>
                      <a:pt x="109" y="18"/>
                    </a:lnTo>
                    <a:lnTo>
                      <a:pt x="107" y="20"/>
                    </a:lnTo>
                    <a:lnTo>
                      <a:pt x="107" y="24"/>
                    </a:lnTo>
                    <a:lnTo>
                      <a:pt x="109" y="26"/>
                    </a:lnTo>
                    <a:lnTo>
                      <a:pt x="109" y="31"/>
                    </a:lnTo>
                    <a:lnTo>
                      <a:pt x="113" y="32"/>
                    </a:lnTo>
                    <a:lnTo>
                      <a:pt x="118" y="32"/>
                    </a:lnTo>
                    <a:lnTo>
                      <a:pt x="119" y="33"/>
                    </a:lnTo>
                    <a:lnTo>
                      <a:pt x="122" y="37"/>
                    </a:lnTo>
                    <a:lnTo>
                      <a:pt x="122" y="40"/>
                    </a:lnTo>
                    <a:lnTo>
                      <a:pt x="123" y="44"/>
                    </a:lnTo>
                    <a:lnTo>
                      <a:pt x="124" y="46"/>
                    </a:lnTo>
                    <a:lnTo>
                      <a:pt x="127" y="50"/>
                    </a:lnTo>
                    <a:lnTo>
                      <a:pt x="131" y="51"/>
                    </a:lnTo>
                    <a:lnTo>
                      <a:pt x="133" y="51"/>
                    </a:lnTo>
                    <a:lnTo>
                      <a:pt x="135" y="54"/>
                    </a:lnTo>
                    <a:lnTo>
                      <a:pt x="137" y="54"/>
                    </a:lnTo>
                    <a:lnTo>
                      <a:pt x="141" y="55"/>
                    </a:lnTo>
                    <a:lnTo>
                      <a:pt x="145" y="58"/>
                    </a:lnTo>
                    <a:lnTo>
                      <a:pt x="151" y="59"/>
                    </a:lnTo>
                    <a:lnTo>
                      <a:pt x="155" y="62"/>
                    </a:lnTo>
                    <a:lnTo>
                      <a:pt x="157" y="62"/>
                    </a:lnTo>
                    <a:lnTo>
                      <a:pt x="157" y="63"/>
                    </a:lnTo>
                    <a:lnTo>
                      <a:pt x="155" y="68"/>
                    </a:lnTo>
                    <a:lnTo>
                      <a:pt x="155" y="72"/>
                    </a:lnTo>
                    <a:lnTo>
                      <a:pt x="153" y="77"/>
                    </a:lnTo>
                    <a:lnTo>
                      <a:pt x="151" y="90"/>
                    </a:lnTo>
                    <a:lnTo>
                      <a:pt x="140" y="100"/>
                    </a:lnTo>
                    <a:lnTo>
                      <a:pt x="131" y="111"/>
                    </a:lnTo>
                    <a:lnTo>
                      <a:pt x="133" y="111"/>
                    </a:lnTo>
                    <a:lnTo>
                      <a:pt x="135" y="110"/>
                    </a:lnTo>
                    <a:lnTo>
                      <a:pt x="137" y="110"/>
                    </a:lnTo>
                    <a:lnTo>
                      <a:pt x="140" y="111"/>
                    </a:lnTo>
                    <a:lnTo>
                      <a:pt x="140" y="116"/>
                    </a:lnTo>
                    <a:lnTo>
                      <a:pt x="137" y="118"/>
                    </a:lnTo>
                    <a:lnTo>
                      <a:pt x="137" y="129"/>
                    </a:lnTo>
                    <a:lnTo>
                      <a:pt x="140" y="129"/>
                    </a:lnTo>
                    <a:lnTo>
                      <a:pt x="140" y="133"/>
                    </a:lnTo>
                    <a:lnTo>
                      <a:pt x="141" y="136"/>
                    </a:lnTo>
                    <a:lnTo>
                      <a:pt x="149" y="144"/>
                    </a:lnTo>
                    <a:lnTo>
                      <a:pt x="149" y="150"/>
                    </a:lnTo>
                    <a:lnTo>
                      <a:pt x="140" y="155"/>
                    </a:lnTo>
                    <a:lnTo>
                      <a:pt x="122" y="155"/>
                    </a:lnTo>
                    <a:lnTo>
                      <a:pt x="113" y="154"/>
                    </a:lnTo>
                    <a:lnTo>
                      <a:pt x="109" y="154"/>
                    </a:lnTo>
                    <a:lnTo>
                      <a:pt x="101" y="158"/>
                    </a:lnTo>
                    <a:lnTo>
                      <a:pt x="100" y="165"/>
                    </a:lnTo>
                    <a:lnTo>
                      <a:pt x="100" y="169"/>
                    </a:lnTo>
                    <a:lnTo>
                      <a:pt x="101" y="175"/>
                    </a:lnTo>
                    <a:lnTo>
                      <a:pt x="96" y="181"/>
                    </a:lnTo>
                    <a:lnTo>
                      <a:pt x="89" y="180"/>
                    </a:lnTo>
                    <a:lnTo>
                      <a:pt x="71" y="175"/>
                    </a:lnTo>
                    <a:lnTo>
                      <a:pt x="63" y="164"/>
                    </a:lnTo>
                    <a:lnTo>
                      <a:pt x="63" y="165"/>
                    </a:lnTo>
                    <a:lnTo>
                      <a:pt x="57" y="159"/>
                    </a:lnTo>
                    <a:lnTo>
                      <a:pt x="53" y="158"/>
                    </a:lnTo>
                    <a:lnTo>
                      <a:pt x="52" y="158"/>
                    </a:lnTo>
                    <a:lnTo>
                      <a:pt x="49" y="155"/>
                    </a:lnTo>
                    <a:lnTo>
                      <a:pt x="45" y="154"/>
                    </a:lnTo>
                    <a:lnTo>
                      <a:pt x="44" y="151"/>
                    </a:lnTo>
                    <a:lnTo>
                      <a:pt x="42" y="150"/>
                    </a:lnTo>
                    <a:lnTo>
                      <a:pt x="39" y="150"/>
                    </a:lnTo>
                    <a:lnTo>
                      <a:pt x="39" y="146"/>
                    </a:lnTo>
                    <a:lnTo>
                      <a:pt x="38" y="144"/>
                    </a:lnTo>
                    <a:lnTo>
                      <a:pt x="35" y="144"/>
                    </a:lnTo>
                    <a:lnTo>
                      <a:pt x="39" y="140"/>
                    </a:lnTo>
                    <a:lnTo>
                      <a:pt x="39" y="92"/>
                    </a:lnTo>
                    <a:lnTo>
                      <a:pt x="38" y="90"/>
                    </a:lnTo>
                    <a:lnTo>
                      <a:pt x="38" y="85"/>
                    </a:lnTo>
                    <a:lnTo>
                      <a:pt x="35" y="81"/>
                    </a:lnTo>
                    <a:lnTo>
                      <a:pt x="31" y="77"/>
                    </a:lnTo>
                    <a:lnTo>
                      <a:pt x="22" y="72"/>
                    </a:lnTo>
                    <a:lnTo>
                      <a:pt x="22" y="68"/>
                    </a:lnTo>
                    <a:lnTo>
                      <a:pt x="1" y="59"/>
                    </a:lnTo>
                    <a:lnTo>
                      <a:pt x="1" y="58"/>
                    </a:lnTo>
                    <a:lnTo>
                      <a:pt x="0" y="55"/>
                    </a:lnTo>
                    <a:lnTo>
                      <a:pt x="0" y="54"/>
                    </a:lnTo>
                    <a:lnTo>
                      <a:pt x="1" y="50"/>
                    </a:lnTo>
                    <a:lnTo>
                      <a:pt x="4" y="47"/>
                    </a:lnTo>
                    <a:lnTo>
                      <a:pt x="13" y="50"/>
                    </a:lnTo>
                    <a:lnTo>
                      <a:pt x="13" y="37"/>
                    </a:lnTo>
                    <a:lnTo>
                      <a:pt x="22" y="36"/>
                    </a:lnTo>
                    <a:lnTo>
                      <a:pt x="30" y="36"/>
                    </a:lnTo>
                    <a:lnTo>
                      <a:pt x="35" y="33"/>
                    </a:lnTo>
                    <a:lnTo>
                      <a:pt x="44" y="32"/>
                    </a:lnTo>
                    <a:lnTo>
                      <a:pt x="45" y="31"/>
                    </a:lnTo>
                    <a:lnTo>
                      <a:pt x="49" y="28"/>
                    </a:lnTo>
                    <a:lnTo>
                      <a:pt x="53" y="28"/>
                    </a:lnTo>
                    <a:lnTo>
                      <a:pt x="57" y="26"/>
                    </a:lnTo>
                    <a:lnTo>
                      <a:pt x="63" y="28"/>
                    </a:lnTo>
                    <a:lnTo>
                      <a:pt x="70" y="15"/>
                    </a:lnTo>
                    <a:lnTo>
                      <a:pt x="78" y="14"/>
                    </a:lnTo>
                    <a:lnTo>
                      <a:pt x="78" y="11"/>
                    </a:lnTo>
                    <a:lnTo>
                      <a:pt x="79" y="11"/>
                    </a:lnTo>
                    <a:lnTo>
                      <a:pt x="83" y="7"/>
                    </a:lnTo>
                    <a:lnTo>
                      <a:pt x="87" y="6"/>
                    </a:lnTo>
                    <a:lnTo>
                      <a:pt x="92" y="3"/>
                    </a:lnTo>
                    <a:lnTo>
                      <a:pt x="9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4" name="Freeform 45"/>
              <p:cNvSpPr>
                <a:spLocks/>
              </p:cNvSpPr>
              <p:nvPr/>
            </p:nvSpPr>
            <p:spPr bwMode="gray">
              <a:xfrm>
                <a:off x="1162098" y="3074958"/>
                <a:ext cx="63500" cy="142875"/>
              </a:xfrm>
              <a:custGeom>
                <a:avLst/>
                <a:gdLst/>
                <a:ahLst/>
                <a:cxnLst>
                  <a:cxn ang="0">
                    <a:pos x="7" y="0"/>
                  </a:cxn>
                  <a:cxn ang="0">
                    <a:pos x="13" y="3"/>
                  </a:cxn>
                  <a:cxn ang="0">
                    <a:pos x="29" y="0"/>
                  </a:cxn>
                  <a:cxn ang="0">
                    <a:pos x="30" y="0"/>
                  </a:cxn>
                  <a:cxn ang="0">
                    <a:pos x="35" y="3"/>
                  </a:cxn>
                  <a:cxn ang="0">
                    <a:pos x="40" y="4"/>
                  </a:cxn>
                  <a:cxn ang="0">
                    <a:pos x="40" y="10"/>
                  </a:cxn>
                  <a:cxn ang="0">
                    <a:pos x="39" y="11"/>
                  </a:cxn>
                  <a:cxn ang="0">
                    <a:pos x="36" y="12"/>
                  </a:cxn>
                  <a:cxn ang="0">
                    <a:pos x="35" y="15"/>
                  </a:cxn>
                  <a:cxn ang="0">
                    <a:pos x="33" y="23"/>
                  </a:cxn>
                  <a:cxn ang="0">
                    <a:pos x="29" y="33"/>
                  </a:cxn>
                  <a:cxn ang="0">
                    <a:pos x="33" y="42"/>
                  </a:cxn>
                  <a:cxn ang="0">
                    <a:pos x="33" y="53"/>
                  </a:cxn>
                  <a:cxn ang="0">
                    <a:pos x="30" y="60"/>
                  </a:cxn>
                  <a:cxn ang="0">
                    <a:pos x="26" y="64"/>
                  </a:cxn>
                  <a:cxn ang="0">
                    <a:pos x="33" y="71"/>
                  </a:cxn>
                  <a:cxn ang="0">
                    <a:pos x="29" y="75"/>
                  </a:cxn>
                  <a:cxn ang="0">
                    <a:pos x="25" y="75"/>
                  </a:cxn>
                  <a:cxn ang="0">
                    <a:pos x="22" y="78"/>
                  </a:cxn>
                  <a:cxn ang="0">
                    <a:pos x="21" y="82"/>
                  </a:cxn>
                  <a:cxn ang="0">
                    <a:pos x="18" y="86"/>
                  </a:cxn>
                  <a:cxn ang="0">
                    <a:pos x="18" y="90"/>
                  </a:cxn>
                  <a:cxn ang="0">
                    <a:pos x="17" y="89"/>
                  </a:cxn>
                  <a:cxn ang="0">
                    <a:pos x="17" y="86"/>
                  </a:cxn>
                  <a:cxn ang="0">
                    <a:pos x="15" y="86"/>
                  </a:cxn>
                  <a:cxn ang="0">
                    <a:pos x="13" y="89"/>
                  </a:cxn>
                  <a:cxn ang="0">
                    <a:pos x="11" y="89"/>
                  </a:cxn>
                  <a:cxn ang="0">
                    <a:pos x="4" y="85"/>
                  </a:cxn>
                  <a:cxn ang="0">
                    <a:pos x="4" y="68"/>
                  </a:cxn>
                  <a:cxn ang="0">
                    <a:pos x="0" y="64"/>
                  </a:cxn>
                  <a:cxn ang="0">
                    <a:pos x="0" y="55"/>
                  </a:cxn>
                  <a:cxn ang="0">
                    <a:pos x="3" y="53"/>
                  </a:cxn>
                  <a:cxn ang="0">
                    <a:pos x="4" y="47"/>
                  </a:cxn>
                  <a:cxn ang="0">
                    <a:pos x="4" y="41"/>
                  </a:cxn>
                  <a:cxn ang="0">
                    <a:pos x="7" y="33"/>
                  </a:cxn>
                  <a:cxn ang="0">
                    <a:pos x="7" y="0"/>
                  </a:cxn>
                </a:cxnLst>
                <a:rect l="0" t="0" r="r" b="b"/>
                <a:pathLst>
                  <a:path w="40" h="90">
                    <a:moveTo>
                      <a:pt x="7" y="0"/>
                    </a:moveTo>
                    <a:lnTo>
                      <a:pt x="13" y="3"/>
                    </a:lnTo>
                    <a:lnTo>
                      <a:pt x="29" y="0"/>
                    </a:lnTo>
                    <a:lnTo>
                      <a:pt x="30" y="0"/>
                    </a:lnTo>
                    <a:lnTo>
                      <a:pt x="35" y="3"/>
                    </a:lnTo>
                    <a:lnTo>
                      <a:pt x="40" y="4"/>
                    </a:lnTo>
                    <a:lnTo>
                      <a:pt x="40" y="10"/>
                    </a:lnTo>
                    <a:lnTo>
                      <a:pt x="39" y="11"/>
                    </a:lnTo>
                    <a:lnTo>
                      <a:pt x="36" y="12"/>
                    </a:lnTo>
                    <a:lnTo>
                      <a:pt x="35" y="15"/>
                    </a:lnTo>
                    <a:lnTo>
                      <a:pt x="33" y="23"/>
                    </a:lnTo>
                    <a:lnTo>
                      <a:pt x="29" y="33"/>
                    </a:lnTo>
                    <a:lnTo>
                      <a:pt x="33" y="42"/>
                    </a:lnTo>
                    <a:lnTo>
                      <a:pt x="33" y="53"/>
                    </a:lnTo>
                    <a:lnTo>
                      <a:pt x="30" y="60"/>
                    </a:lnTo>
                    <a:lnTo>
                      <a:pt x="26" y="64"/>
                    </a:lnTo>
                    <a:lnTo>
                      <a:pt x="33" y="71"/>
                    </a:lnTo>
                    <a:lnTo>
                      <a:pt x="29" y="75"/>
                    </a:lnTo>
                    <a:lnTo>
                      <a:pt x="25" y="75"/>
                    </a:lnTo>
                    <a:lnTo>
                      <a:pt x="22" y="78"/>
                    </a:lnTo>
                    <a:lnTo>
                      <a:pt x="21" y="82"/>
                    </a:lnTo>
                    <a:lnTo>
                      <a:pt x="18" y="86"/>
                    </a:lnTo>
                    <a:lnTo>
                      <a:pt x="18" y="90"/>
                    </a:lnTo>
                    <a:lnTo>
                      <a:pt x="17" y="89"/>
                    </a:lnTo>
                    <a:lnTo>
                      <a:pt x="17" y="86"/>
                    </a:lnTo>
                    <a:lnTo>
                      <a:pt x="15" y="86"/>
                    </a:lnTo>
                    <a:lnTo>
                      <a:pt x="13" y="89"/>
                    </a:lnTo>
                    <a:lnTo>
                      <a:pt x="11" y="89"/>
                    </a:lnTo>
                    <a:lnTo>
                      <a:pt x="4" y="85"/>
                    </a:lnTo>
                    <a:lnTo>
                      <a:pt x="4" y="68"/>
                    </a:lnTo>
                    <a:lnTo>
                      <a:pt x="0" y="64"/>
                    </a:lnTo>
                    <a:lnTo>
                      <a:pt x="0" y="55"/>
                    </a:lnTo>
                    <a:lnTo>
                      <a:pt x="3" y="53"/>
                    </a:lnTo>
                    <a:lnTo>
                      <a:pt x="4" y="47"/>
                    </a:lnTo>
                    <a:lnTo>
                      <a:pt x="4" y="41"/>
                    </a:lnTo>
                    <a:lnTo>
                      <a:pt x="7" y="33"/>
                    </a:lnTo>
                    <a:lnTo>
                      <a:pt x="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5" name="Freeform 46"/>
              <p:cNvSpPr>
                <a:spLocks/>
              </p:cNvSpPr>
              <p:nvPr/>
            </p:nvSpPr>
            <p:spPr bwMode="gray">
              <a:xfrm>
                <a:off x="1465311" y="2674908"/>
                <a:ext cx="163512" cy="280987"/>
              </a:xfrm>
              <a:custGeom>
                <a:avLst/>
                <a:gdLst/>
                <a:ahLst/>
                <a:cxnLst>
                  <a:cxn ang="0">
                    <a:pos x="62" y="5"/>
                  </a:cxn>
                  <a:cxn ang="0">
                    <a:pos x="74" y="13"/>
                  </a:cxn>
                  <a:cxn ang="0">
                    <a:pos x="74" y="22"/>
                  </a:cxn>
                  <a:cxn ang="0">
                    <a:pos x="71" y="39"/>
                  </a:cxn>
                  <a:cxn ang="0">
                    <a:pos x="81" y="41"/>
                  </a:cxn>
                  <a:cxn ang="0">
                    <a:pos x="74" y="44"/>
                  </a:cxn>
                  <a:cxn ang="0">
                    <a:pos x="77" y="53"/>
                  </a:cxn>
                  <a:cxn ang="0">
                    <a:pos x="74" y="57"/>
                  </a:cxn>
                  <a:cxn ang="0">
                    <a:pos x="71" y="65"/>
                  </a:cxn>
                  <a:cxn ang="0">
                    <a:pos x="74" y="67"/>
                  </a:cxn>
                  <a:cxn ang="0">
                    <a:pos x="66" y="85"/>
                  </a:cxn>
                  <a:cxn ang="0">
                    <a:pos x="63" y="89"/>
                  </a:cxn>
                  <a:cxn ang="0">
                    <a:pos x="66" y="96"/>
                  </a:cxn>
                  <a:cxn ang="0">
                    <a:pos x="79" y="93"/>
                  </a:cxn>
                  <a:cxn ang="0">
                    <a:pos x="88" y="107"/>
                  </a:cxn>
                  <a:cxn ang="0">
                    <a:pos x="99" y="115"/>
                  </a:cxn>
                  <a:cxn ang="0">
                    <a:pos x="101" y="131"/>
                  </a:cxn>
                  <a:cxn ang="0">
                    <a:pos x="99" y="137"/>
                  </a:cxn>
                  <a:cxn ang="0">
                    <a:pos x="88" y="142"/>
                  </a:cxn>
                  <a:cxn ang="0">
                    <a:pos x="77" y="157"/>
                  </a:cxn>
                  <a:cxn ang="0">
                    <a:pos x="79" y="163"/>
                  </a:cxn>
                  <a:cxn ang="0">
                    <a:pos x="70" y="161"/>
                  </a:cxn>
                  <a:cxn ang="0">
                    <a:pos x="48" y="171"/>
                  </a:cxn>
                  <a:cxn ang="0">
                    <a:pos x="26" y="177"/>
                  </a:cxn>
                  <a:cxn ang="0">
                    <a:pos x="27" y="167"/>
                  </a:cxn>
                  <a:cxn ang="0">
                    <a:pos x="30" y="155"/>
                  </a:cxn>
                  <a:cxn ang="0">
                    <a:pos x="30" y="149"/>
                  </a:cxn>
                  <a:cxn ang="0">
                    <a:pos x="23" y="146"/>
                  </a:cxn>
                  <a:cxn ang="0">
                    <a:pos x="16" y="142"/>
                  </a:cxn>
                  <a:cxn ang="0">
                    <a:pos x="12" y="141"/>
                  </a:cxn>
                  <a:cxn ang="0">
                    <a:pos x="8" y="113"/>
                  </a:cxn>
                  <a:cxn ang="0">
                    <a:pos x="4" y="107"/>
                  </a:cxn>
                  <a:cxn ang="0">
                    <a:pos x="0" y="101"/>
                  </a:cxn>
                  <a:cxn ang="0">
                    <a:pos x="9" y="87"/>
                  </a:cxn>
                  <a:cxn ang="0">
                    <a:pos x="8" y="85"/>
                  </a:cxn>
                  <a:cxn ang="0">
                    <a:pos x="5" y="83"/>
                  </a:cxn>
                  <a:cxn ang="0">
                    <a:pos x="18" y="75"/>
                  </a:cxn>
                  <a:cxn ang="0">
                    <a:pos x="16" y="61"/>
                  </a:cxn>
                  <a:cxn ang="0">
                    <a:pos x="18" y="57"/>
                  </a:cxn>
                  <a:cxn ang="0">
                    <a:pos x="19" y="55"/>
                  </a:cxn>
                  <a:cxn ang="0">
                    <a:pos x="22" y="50"/>
                  </a:cxn>
                  <a:cxn ang="0">
                    <a:pos x="19" y="44"/>
                  </a:cxn>
                  <a:cxn ang="0">
                    <a:pos x="23" y="33"/>
                  </a:cxn>
                  <a:cxn ang="0">
                    <a:pos x="35" y="27"/>
                  </a:cxn>
                  <a:cxn ang="0">
                    <a:pos x="44" y="24"/>
                  </a:cxn>
                  <a:cxn ang="0">
                    <a:pos x="63" y="0"/>
                  </a:cxn>
                </a:cxnLst>
                <a:rect l="0" t="0" r="r" b="b"/>
                <a:pathLst>
                  <a:path w="103" h="177">
                    <a:moveTo>
                      <a:pt x="63" y="0"/>
                    </a:moveTo>
                    <a:lnTo>
                      <a:pt x="62" y="5"/>
                    </a:lnTo>
                    <a:lnTo>
                      <a:pt x="66" y="11"/>
                    </a:lnTo>
                    <a:lnTo>
                      <a:pt x="74" y="13"/>
                    </a:lnTo>
                    <a:lnTo>
                      <a:pt x="75" y="19"/>
                    </a:lnTo>
                    <a:lnTo>
                      <a:pt x="74" y="22"/>
                    </a:lnTo>
                    <a:lnTo>
                      <a:pt x="71" y="23"/>
                    </a:lnTo>
                    <a:lnTo>
                      <a:pt x="71" y="39"/>
                    </a:lnTo>
                    <a:lnTo>
                      <a:pt x="77" y="39"/>
                    </a:lnTo>
                    <a:lnTo>
                      <a:pt x="81" y="41"/>
                    </a:lnTo>
                    <a:lnTo>
                      <a:pt x="74" y="41"/>
                    </a:lnTo>
                    <a:lnTo>
                      <a:pt x="74" y="44"/>
                    </a:lnTo>
                    <a:lnTo>
                      <a:pt x="77" y="49"/>
                    </a:lnTo>
                    <a:lnTo>
                      <a:pt x="77" y="53"/>
                    </a:lnTo>
                    <a:lnTo>
                      <a:pt x="75" y="55"/>
                    </a:lnTo>
                    <a:lnTo>
                      <a:pt x="74" y="57"/>
                    </a:lnTo>
                    <a:lnTo>
                      <a:pt x="71" y="57"/>
                    </a:lnTo>
                    <a:lnTo>
                      <a:pt x="71" y="65"/>
                    </a:lnTo>
                    <a:lnTo>
                      <a:pt x="75" y="67"/>
                    </a:lnTo>
                    <a:lnTo>
                      <a:pt x="74" y="67"/>
                    </a:lnTo>
                    <a:lnTo>
                      <a:pt x="66" y="75"/>
                    </a:lnTo>
                    <a:lnTo>
                      <a:pt x="66" y="85"/>
                    </a:lnTo>
                    <a:lnTo>
                      <a:pt x="63" y="87"/>
                    </a:lnTo>
                    <a:lnTo>
                      <a:pt x="63" y="89"/>
                    </a:lnTo>
                    <a:lnTo>
                      <a:pt x="62" y="92"/>
                    </a:lnTo>
                    <a:lnTo>
                      <a:pt x="66" y="96"/>
                    </a:lnTo>
                    <a:lnTo>
                      <a:pt x="74" y="93"/>
                    </a:lnTo>
                    <a:lnTo>
                      <a:pt x="79" y="93"/>
                    </a:lnTo>
                    <a:lnTo>
                      <a:pt x="88" y="97"/>
                    </a:lnTo>
                    <a:lnTo>
                      <a:pt x="88" y="107"/>
                    </a:lnTo>
                    <a:lnTo>
                      <a:pt x="94" y="109"/>
                    </a:lnTo>
                    <a:lnTo>
                      <a:pt x="99" y="115"/>
                    </a:lnTo>
                    <a:lnTo>
                      <a:pt x="103" y="131"/>
                    </a:lnTo>
                    <a:lnTo>
                      <a:pt x="101" y="131"/>
                    </a:lnTo>
                    <a:lnTo>
                      <a:pt x="101" y="133"/>
                    </a:lnTo>
                    <a:lnTo>
                      <a:pt x="99" y="137"/>
                    </a:lnTo>
                    <a:lnTo>
                      <a:pt x="94" y="137"/>
                    </a:lnTo>
                    <a:lnTo>
                      <a:pt x="88" y="142"/>
                    </a:lnTo>
                    <a:lnTo>
                      <a:pt x="77" y="146"/>
                    </a:lnTo>
                    <a:lnTo>
                      <a:pt x="77" y="157"/>
                    </a:lnTo>
                    <a:lnTo>
                      <a:pt x="79" y="157"/>
                    </a:lnTo>
                    <a:lnTo>
                      <a:pt x="79" y="163"/>
                    </a:lnTo>
                    <a:lnTo>
                      <a:pt x="75" y="163"/>
                    </a:lnTo>
                    <a:lnTo>
                      <a:pt x="70" y="161"/>
                    </a:lnTo>
                    <a:lnTo>
                      <a:pt x="57" y="168"/>
                    </a:lnTo>
                    <a:lnTo>
                      <a:pt x="48" y="171"/>
                    </a:lnTo>
                    <a:lnTo>
                      <a:pt x="35" y="175"/>
                    </a:lnTo>
                    <a:lnTo>
                      <a:pt x="26" y="177"/>
                    </a:lnTo>
                    <a:lnTo>
                      <a:pt x="26" y="172"/>
                    </a:lnTo>
                    <a:lnTo>
                      <a:pt x="27" y="167"/>
                    </a:lnTo>
                    <a:lnTo>
                      <a:pt x="30" y="161"/>
                    </a:lnTo>
                    <a:lnTo>
                      <a:pt x="30" y="155"/>
                    </a:lnTo>
                    <a:lnTo>
                      <a:pt x="31" y="149"/>
                    </a:lnTo>
                    <a:lnTo>
                      <a:pt x="30" y="149"/>
                    </a:lnTo>
                    <a:lnTo>
                      <a:pt x="27" y="146"/>
                    </a:lnTo>
                    <a:lnTo>
                      <a:pt x="23" y="146"/>
                    </a:lnTo>
                    <a:lnTo>
                      <a:pt x="19" y="145"/>
                    </a:lnTo>
                    <a:lnTo>
                      <a:pt x="16" y="142"/>
                    </a:lnTo>
                    <a:lnTo>
                      <a:pt x="12" y="142"/>
                    </a:lnTo>
                    <a:lnTo>
                      <a:pt x="12" y="141"/>
                    </a:lnTo>
                    <a:lnTo>
                      <a:pt x="5" y="115"/>
                    </a:lnTo>
                    <a:lnTo>
                      <a:pt x="8" y="113"/>
                    </a:lnTo>
                    <a:lnTo>
                      <a:pt x="5" y="111"/>
                    </a:lnTo>
                    <a:lnTo>
                      <a:pt x="4" y="107"/>
                    </a:lnTo>
                    <a:lnTo>
                      <a:pt x="1" y="105"/>
                    </a:lnTo>
                    <a:lnTo>
                      <a:pt x="0" y="101"/>
                    </a:lnTo>
                    <a:lnTo>
                      <a:pt x="0" y="97"/>
                    </a:lnTo>
                    <a:lnTo>
                      <a:pt x="9" y="87"/>
                    </a:lnTo>
                    <a:lnTo>
                      <a:pt x="8" y="87"/>
                    </a:lnTo>
                    <a:lnTo>
                      <a:pt x="8" y="85"/>
                    </a:lnTo>
                    <a:lnTo>
                      <a:pt x="5" y="85"/>
                    </a:lnTo>
                    <a:lnTo>
                      <a:pt x="5" y="83"/>
                    </a:lnTo>
                    <a:lnTo>
                      <a:pt x="12" y="75"/>
                    </a:lnTo>
                    <a:lnTo>
                      <a:pt x="18" y="75"/>
                    </a:lnTo>
                    <a:lnTo>
                      <a:pt x="18" y="61"/>
                    </a:lnTo>
                    <a:lnTo>
                      <a:pt x="16" y="61"/>
                    </a:lnTo>
                    <a:lnTo>
                      <a:pt x="16" y="57"/>
                    </a:lnTo>
                    <a:lnTo>
                      <a:pt x="18" y="57"/>
                    </a:lnTo>
                    <a:lnTo>
                      <a:pt x="18" y="55"/>
                    </a:lnTo>
                    <a:lnTo>
                      <a:pt x="19" y="55"/>
                    </a:lnTo>
                    <a:lnTo>
                      <a:pt x="19" y="53"/>
                    </a:lnTo>
                    <a:lnTo>
                      <a:pt x="22" y="50"/>
                    </a:lnTo>
                    <a:lnTo>
                      <a:pt x="22" y="48"/>
                    </a:lnTo>
                    <a:lnTo>
                      <a:pt x="19" y="44"/>
                    </a:lnTo>
                    <a:lnTo>
                      <a:pt x="18" y="37"/>
                    </a:lnTo>
                    <a:lnTo>
                      <a:pt x="23" y="33"/>
                    </a:lnTo>
                    <a:lnTo>
                      <a:pt x="30" y="31"/>
                    </a:lnTo>
                    <a:lnTo>
                      <a:pt x="35" y="27"/>
                    </a:lnTo>
                    <a:lnTo>
                      <a:pt x="40" y="31"/>
                    </a:lnTo>
                    <a:lnTo>
                      <a:pt x="44" y="24"/>
                    </a:lnTo>
                    <a:lnTo>
                      <a:pt x="44" y="4"/>
                    </a:lnTo>
                    <a:lnTo>
                      <a:pt x="6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6" name="Freeform 47"/>
              <p:cNvSpPr>
                <a:spLocks/>
              </p:cNvSpPr>
              <p:nvPr/>
            </p:nvSpPr>
            <p:spPr bwMode="gray">
              <a:xfrm>
                <a:off x="1425623" y="2730470"/>
                <a:ext cx="74613" cy="98425"/>
              </a:xfrm>
              <a:custGeom>
                <a:avLst/>
                <a:gdLst/>
                <a:ahLst/>
                <a:cxnLst>
                  <a:cxn ang="0">
                    <a:pos x="33" y="0"/>
                  </a:cxn>
                  <a:cxn ang="0">
                    <a:pos x="40" y="0"/>
                  </a:cxn>
                  <a:cxn ang="0">
                    <a:pos x="43" y="2"/>
                  </a:cxn>
                  <a:cxn ang="0">
                    <a:pos x="44" y="6"/>
                  </a:cxn>
                  <a:cxn ang="0">
                    <a:pos x="44" y="7"/>
                  </a:cxn>
                  <a:cxn ang="0">
                    <a:pos x="47" y="11"/>
                  </a:cxn>
                  <a:cxn ang="0">
                    <a:pos x="44" y="18"/>
                  </a:cxn>
                  <a:cxn ang="0">
                    <a:pos x="43" y="22"/>
                  </a:cxn>
                  <a:cxn ang="0">
                    <a:pos x="40" y="22"/>
                  </a:cxn>
                  <a:cxn ang="0">
                    <a:pos x="40" y="24"/>
                  </a:cxn>
                  <a:cxn ang="0">
                    <a:pos x="43" y="25"/>
                  </a:cxn>
                  <a:cxn ang="0">
                    <a:pos x="43" y="40"/>
                  </a:cxn>
                  <a:cxn ang="0">
                    <a:pos x="36" y="40"/>
                  </a:cxn>
                  <a:cxn ang="0">
                    <a:pos x="33" y="46"/>
                  </a:cxn>
                  <a:cxn ang="0">
                    <a:pos x="30" y="48"/>
                  </a:cxn>
                  <a:cxn ang="0">
                    <a:pos x="30" y="50"/>
                  </a:cxn>
                  <a:cxn ang="0">
                    <a:pos x="34" y="52"/>
                  </a:cxn>
                  <a:cxn ang="0">
                    <a:pos x="25" y="62"/>
                  </a:cxn>
                  <a:cxn ang="0">
                    <a:pos x="22" y="59"/>
                  </a:cxn>
                  <a:cxn ang="0">
                    <a:pos x="21" y="59"/>
                  </a:cxn>
                  <a:cxn ang="0">
                    <a:pos x="17" y="58"/>
                  </a:cxn>
                  <a:cxn ang="0">
                    <a:pos x="14" y="55"/>
                  </a:cxn>
                  <a:cxn ang="0">
                    <a:pos x="14" y="54"/>
                  </a:cxn>
                  <a:cxn ang="0">
                    <a:pos x="0" y="46"/>
                  </a:cxn>
                  <a:cxn ang="0">
                    <a:pos x="7" y="40"/>
                  </a:cxn>
                  <a:cxn ang="0">
                    <a:pos x="7" y="37"/>
                  </a:cxn>
                  <a:cxn ang="0">
                    <a:pos x="8" y="36"/>
                  </a:cxn>
                  <a:cxn ang="0">
                    <a:pos x="8" y="35"/>
                  </a:cxn>
                  <a:cxn ang="0">
                    <a:pos x="11" y="29"/>
                  </a:cxn>
                  <a:cxn ang="0">
                    <a:pos x="12" y="28"/>
                  </a:cxn>
                  <a:cxn ang="0">
                    <a:pos x="12" y="22"/>
                  </a:cxn>
                  <a:cxn ang="0">
                    <a:pos x="14" y="20"/>
                  </a:cxn>
                  <a:cxn ang="0">
                    <a:pos x="17" y="15"/>
                  </a:cxn>
                  <a:cxn ang="0">
                    <a:pos x="21" y="10"/>
                  </a:cxn>
                  <a:cxn ang="0">
                    <a:pos x="22" y="6"/>
                  </a:cxn>
                  <a:cxn ang="0">
                    <a:pos x="29" y="2"/>
                  </a:cxn>
                  <a:cxn ang="0">
                    <a:pos x="33" y="0"/>
                  </a:cxn>
                </a:cxnLst>
                <a:rect l="0" t="0" r="r" b="b"/>
                <a:pathLst>
                  <a:path w="47" h="62">
                    <a:moveTo>
                      <a:pt x="33" y="0"/>
                    </a:moveTo>
                    <a:lnTo>
                      <a:pt x="40" y="0"/>
                    </a:lnTo>
                    <a:lnTo>
                      <a:pt x="43" y="2"/>
                    </a:lnTo>
                    <a:lnTo>
                      <a:pt x="44" y="6"/>
                    </a:lnTo>
                    <a:lnTo>
                      <a:pt x="44" y="7"/>
                    </a:lnTo>
                    <a:lnTo>
                      <a:pt x="47" y="11"/>
                    </a:lnTo>
                    <a:lnTo>
                      <a:pt x="44" y="18"/>
                    </a:lnTo>
                    <a:lnTo>
                      <a:pt x="43" y="22"/>
                    </a:lnTo>
                    <a:lnTo>
                      <a:pt x="40" y="22"/>
                    </a:lnTo>
                    <a:lnTo>
                      <a:pt x="40" y="24"/>
                    </a:lnTo>
                    <a:lnTo>
                      <a:pt x="43" y="25"/>
                    </a:lnTo>
                    <a:lnTo>
                      <a:pt x="43" y="40"/>
                    </a:lnTo>
                    <a:lnTo>
                      <a:pt x="36" y="40"/>
                    </a:lnTo>
                    <a:lnTo>
                      <a:pt x="33" y="46"/>
                    </a:lnTo>
                    <a:lnTo>
                      <a:pt x="30" y="48"/>
                    </a:lnTo>
                    <a:lnTo>
                      <a:pt x="30" y="50"/>
                    </a:lnTo>
                    <a:lnTo>
                      <a:pt x="34" y="52"/>
                    </a:lnTo>
                    <a:lnTo>
                      <a:pt x="25" y="62"/>
                    </a:lnTo>
                    <a:lnTo>
                      <a:pt x="22" y="59"/>
                    </a:lnTo>
                    <a:lnTo>
                      <a:pt x="21" y="59"/>
                    </a:lnTo>
                    <a:lnTo>
                      <a:pt x="17" y="58"/>
                    </a:lnTo>
                    <a:lnTo>
                      <a:pt x="14" y="55"/>
                    </a:lnTo>
                    <a:lnTo>
                      <a:pt x="14" y="54"/>
                    </a:lnTo>
                    <a:lnTo>
                      <a:pt x="0" y="46"/>
                    </a:lnTo>
                    <a:lnTo>
                      <a:pt x="7" y="40"/>
                    </a:lnTo>
                    <a:lnTo>
                      <a:pt x="7" y="37"/>
                    </a:lnTo>
                    <a:lnTo>
                      <a:pt x="8" y="36"/>
                    </a:lnTo>
                    <a:lnTo>
                      <a:pt x="8" y="35"/>
                    </a:lnTo>
                    <a:lnTo>
                      <a:pt x="11" y="29"/>
                    </a:lnTo>
                    <a:lnTo>
                      <a:pt x="12" y="28"/>
                    </a:lnTo>
                    <a:lnTo>
                      <a:pt x="12" y="22"/>
                    </a:lnTo>
                    <a:lnTo>
                      <a:pt x="14" y="20"/>
                    </a:lnTo>
                    <a:lnTo>
                      <a:pt x="17" y="15"/>
                    </a:lnTo>
                    <a:lnTo>
                      <a:pt x="21" y="10"/>
                    </a:lnTo>
                    <a:lnTo>
                      <a:pt x="22" y="6"/>
                    </a:lnTo>
                    <a:lnTo>
                      <a:pt x="29" y="2"/>
                    </a:lnTo>
                    <a:lnTo>
                      <a:pt x="3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7" name="Freeform 48"/>
              <p:cNvSpPr>
                <a:spLocks/>
              </p:cNvSpPr>
              <p:nvPr/>
            </p:nvSpPr>
            <p:spPr bwMode="gray">
              <a:xfrm>
                <a:off x="1414511" y="2803495"/>
                <a:ext cx="61912" cy="73025"/>
              </a:xfrm>
              <a:custGeom>
                <a:avLst/>
                <a:gdLst/>
                <a:ahLst/>
                <a:cxnLst>
                  <a:cxn ang="0">
                    <a:pos x="7" y="0"/>
                  </a:cxn>
                  <a:cxn ang="0">
                    <a:pos x="21" y="8"/>
                  </a:cxn>
                  <a:cxn ang="0">
                    <a:pos x="21" y="9"/>
                  </a:cxn>
                  <a:cxn ang="0">
                    <a:pos x="24" y="12"/>
                  </a:cxn>
                  <a:cxn ang="0">
                    <a:pos x="28" y="13"/>
                  </a:cxn>
                  <a:cxn ang="0">
                    <a:pos x="29" y="13"/>
                  </a:cxn>
                  <a:cxn ang="0">
                    <a:pos x="30" y="16"/>
                  </a:cxn>
                  <a:cxn ang="0">
                    <a:pos x="30" y="21"/>
                  </a:cxn>
                  <a:cxn ang="0">
                    <a:pos x="33" y="24"/>
                  </a:cxn>
                  <a:cxn ang="0">
                    <a:pos x="36" y="28"/>
                  </a:cxn>
                  <a:cxn ang="0">
                    <a:pos x="37" y="30"/>
                  </a:cxn>
                  <a:cxn ang="0">
                    <a:pos x="39" y="32"/>
                  </a:cxn>
                  <a:cxn ang="0">
                    <a:pos x="37" y="34"/>
                  </a:cxn>
                  <a:cxn ang="0">
                    <a:pos x="36" y="37"/>
                  </a:cxn>
                  <a:cxn ang="0">
                    <a:pos x="30" y="38"/>
                  </a:cxn>
                  <a:cxn ang="0">
                    <a:pos x="29" y="39"/>
                  </a:cxn>
                  <a:cxn ang="0">
                    <a:pos x="29" y="42"/>
                  </a:cxn>
                  <a:cxn ang="0">
                    <a:pos x="28" y="43"/>
                  </a:cxn>
                  <a:cxn ang="0">
                    <a:pos x="28" y="46"/>
                  </a:cxn>
                  <a:cxn ang="0">
                    <a:pos x="25" y="42"/>
                  </a:cxn>
                  <a:cxn ang="0">
                    <a:pos x="24" y="38"/>
                  </a:cxn>
                  <a:cxn ang="0">
                    <a:pos x="19" y="38"/>
                  </a:cxn>
                  <a:cxn ang="0">
                    <a:pos x="19" y="37"/>
                  </a:cxn>
                  <a:cxn ang="0">
                    <a:pos x="17" y="37"/>
                  </a:cxn>
                  <a:cxn ang="0">
                    <a:pos x="14" y="28"/>
                  </a:cxn>
                  <a:cxn ang="0">
                    <a:pos x="14" y="26"/>
                  </a:cxn>
                  <a:cxn ang="0">
                    <a:pos x="15" y="24"/>
                  </a:cxn>
                  <a:cxn ang="0">
                    <a:pos x="15" y="21"/>
                  </a:cxn>
                  <a:cxn ang="0">
                    <a:pos x="0" y="6"/>
                  </a:cxn>
                  <a:cxn ang="0">
                    <a:pos x="2" y="6"/>
                  </a:cxn>
                  <a:cxn ang="0">
                    <a:pos x="3" y="4"/>
                  </a:cxn>
                  <a:cxn ang="0">
                    <a:pos x="6" y="2"/>
                  </a:cxn>
                  <a:cxn ang="0">
                    <a:pos x="7" y="0"/>
                  </a:cxn>
                </a:cxnLst>
                <a:rect l="0" t="0" r="r" b="b"/>
                <a:pathLst>
                  <a:path w="39" h="46">
                    <a:moveTo>
                      <a:pt x="7" y="0"/>
                    </a:moveTo>
                    <a:lnTo>
                      <a:pt x="21" y="8"/>
                    </a:lnTo>
                    <a:lnTo>
                      <a:pt x="21" y="9"/>
                    </a:lnTo>
                    <a:lnTo>
                      <a:pt x="24" y="12"/>
                    </a:lnTo>
                    <a:lnTo>
                      <a:pt x="28" y="13"/>
                    </a:lnTo>
                    <a:lnTo>
                      <a:pt x="29" y="13"/>
                    </a:lnTo>
                    <a:lnTo>
                      <a:pt x="30" y="16"/>
                    </a:lnTo>
                    <a:lnTo>
                      <a:pt x="30" y="21"/>
                    </a:lnTo>
                    <a:lnTo>
                      <a:pt x="33" y="24"/>
                    </a:lnTo>
                    <a:lnTo>
                      <a:pt x="36" y="28"/>
                    </a:lnTo>
                    <a:lnTo>
                      <a:pt x="37" y="30"/>
                    </a:lnTo>
                    <a:lnTo>
                      <a:pt x="39" y="32"/>
                    </a:lnTo>
                    <a:lnTo>
                      <a:pt x="37" y="34"/>
                    </a:lnTo>
                    <a:lnTo>
                      <a:pt x="36" y="37"/>
                    </a:lnTo>
                    <a:lnTo>
                      <a:pt x="30" y="38"/>
                    </a:lnTo>
                    <a:lnTo>
                      <a:pt x="29" y="39"/>
                    </a:lnTo>
                    <a:lnTo>
                      <a:pt x="29" y="42"/>
                    </a:lnTo>
                    <a:lnTo>
                      <a:pt x="28" y="43"/>
                    </a:lnTo>
                    <a:lnTo>
                      <a:pt x="28" y="46"/>
                    </a:lnTo>
                    <a:lnTo>
                      <a:pt x="25" y="42"/>
                    </a:lnTo>
                    <a:lnTo>
                      <a:pt x="24" y="38"/>
                    </a:lnTo>
                    <a:lnTo>
                      <a:pt x="19" y="38"/>
                    </a:lnTo>
                    <a:lnTo>
                      <a:pt x="19" y="37"/>
                    </a:lnTo>
                    <a:lnTo>
                      <a:pt x="17" y="37"/>
                    </a:lnTo>
                    <a:lnTo>
                      <a:pt x="14" y="28"/>
                    </a:lnTo>
                    <a:lnTo>
                      <a:pt x="14" y="26"/>
                    </a:lnTo>
                    <a:lnTo>
                      <a:pt x="15" y="24"/>
                    </a:lnTo>
                    <a:lnTo>
                      <a:pt x="15" y="21"/>
                    </a:lnTo>
                    <a:lnTo>
                      <a:pt x="0" y="6"/>
                    </a:lnTo>
                    <a:lnTo>
                      <a:pt x="2" y="6"/>
                    </a:lnTo>
                    <a:lnTo>
                      <a:pt x="3" y="4"/>
                    </a:lnTo>
                    <a:lnTo>
                      <a:pt x="6" y="2"/>
                    </a:lnTo>
                    <a:lnTo>
                      <a:pt x="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8" name="Freeform 49"/>
              <p:cNvSpPr>
                <a:spLocks/>
              </p:cNvSpPr>
              <p:nvPr/>
            </p:nvSpPr>
            <p:spPr bwMode="gray">
              <a:xfrm>
                <a:off x="1458961" y="2857470"/>
                <a:ext cx="23812" cy="41275"/>
              </a:xfrm>
              <a:custGeom>
                <a:avLst/>
                <a:gdLst/>
                <a:ahLst/>
                <a:cxnLst>
                  <a:cxn ang="0">
                    <a:pos x="8" y="0"/>
                  </a:cxn>
                  <a:cxn ang="0">
                    <a:pos x="9" y="0"/>
                  </a:cxn>
                  <a:cxn ang="0">
                    <a:pos x="15" y="26"/>
                  </a:cxn>
                  <a:cxn ang="0">
                    <a:pos x="9" y="23"/>
                  </a:cxn>
                  <a:cxn ang="0">
                    <a:pos x="5" y="20"/>
                  </a:cxn>
                  <a:cxn ang="0">
                    <a:pos x="1" y="16"/>
                  </a:cxn>
                  <a:cxn ang="0">
                    <a:pos x="1" y="14"/>
                  </a:cxn>
                  <a:cxn ang="0">
                    <a:pos x="0" y="12"/>
                  </a:cxn>
                  <a:cxn ang="0">
                    <a:pos x="1" y="5"/>
                  </a:cxn>
                  <a:cxn ang="0">
                    <a:pos x="4" y="4"/>
                  </a:cxn>
                  <a:cxn ang="0">
                    <a:pos x="8" y="0"/>
                  </a:cxn>
                </a:cxnLst>
                <a:rect l="0" t="0" r="r" b="b"/>
                <a:pathLst>
                  <a:path w="15" h="26">
                    <a:moveTo>
                      <a:pt x="8" y="0"/>
                    </a:moveTo>
                    <a:lnTo>
                      <a:pt x="9" y="0"/>
                    </a:lnTo>
                    <a:lnTo>
                      <a:pt x="15" y="26"/>
                    </a:lnTo>
                    <a:lnTo>
                      <a:pt x="9" y="23"/>
                    </a:lnTo>
                    <a:lnTo>
                      <a:pt x="5" y="20"/>
                    </a:lnTo>
                    <a:lnTo>
                      <a:pt x="1" y="16"/>
                    </a:lnTo>
                    <a:lnTo>
                      <a:pt x="1" y="14"/>
                    </a:lnTo>
                    <a:lnTo>
                      <a:pt x="0" y="12"/>
                    </a:lnTo>
                    <a:lnTo>
                      <a:pt x="1" y="5"/>
                    </a:lnTo>
                    <a:lnTo>
                      <a:pt x="4" y="4"/>
                    </a:lnTo>
                    <a:lnTo>
                      <a:pt x="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39" name="Freeform 50"/>
              <p:cNvSpPr>
                <a:spLocks/>
              </p:cNvSpPr>
              <p:nvPr/>
            </p:nvSpPr>
            <p:spPr bwMode="gray">
              <a:xfrm>
                <a:off x="1133523" y="2663795"/>
                <a:ext cx="111125" cy="131763"/>
              </a:xfrm>
              <a:custGeom>
                <a:avLst/>
                <a:gdLst/>
                <a:ahLst/>
                <a:cxnLst>
                  <a:cxn ang="0">
                    <a:pos x="39" y="0"/>
                  </a:cxn>
                  <a:cxn ang="0">
                    <a:pos x="51" y="3"/>
                  </a:cxn>
                  <a:cxn ang="0">
                    <a:pos x="40" y="8"/>
                  </a:cxn>
                  <a:cxn ang="0">
                    <a:pos x="39" y="12"/>
                  </a:cxn>
                  <a:cxn ang="0">
                    <a:pos x="39" y="14"/>
                  </a:cxn>
                  <a:cxn ang="0">
                    <a:pos x="40" y="18"/>
                  </a:cxn>
                  <a:cxn ang="0">
                    <a:pos x="43" y="18"/>
                  </a:cxn>
                  <a:cxn ang="0">
                    <a:pos x="44" y="20"/>
                  </a:cxn>
                  <a:cxn ang="0">
                    <a:pos x="47" y="22"/>
                  </a:cxn>
                  <a:cxn ang="0">
                    <a:pos x="48" y="22"/>
                  </a:cxn>
                  <a:cxn ang="0">
                    <a:pos x="51" y="20"/>
                  </a:cxn>
                  <a:cxn ang="0">
                    <a:pos x="53" y="18"/>
                  </a:cxn>
                  <a:cxn ang="0">
                    <a:pos x="54" y="20"/>
                  </a:cxn>
                  <a:cxn ang="0">
                    <a:pos x="54" y="26"/>
                  </a:cxn>
                  <a:cxn ang="0">
                    <a:pos x="57" y="27"/>
                  </a:cxn>
                  <a:cxn ang="0">
                    <a:pos x="58" y="30"/>
                  </a:cxn>
                  <a:cxn ang="0">
                    <a:pos x="62" y="30"/>
                  </a:cxn>
                  <a:cxn ang="0">
                    <a:pos x="62" y="31"/>
                  </a:cxn>
                  <a:cxn ang="0">
                    <a:pos x="65" y="34"/>
                  </a:cxn>
                  <a:cxn ang="0">
                    <a:pos x="65" y="38"/>
                  </a:cxn>
                  <a:cxn ang="0">
                    <a:pos x="66" y="42"/>
                  </a:cxn>
                  <a:cxn ang="0">
                    <a:pos x="69" y="46"/>
                  </a:cxn>
                  <a:cxn ang="0">
                    <a:pos x="69" y="48"/>
                  </a:cxn>
                  <a:cxn ang="0">
                    <a:pos x="70" y="51"/>
                  </a:cxn>
                  <a:cxn ang="0">
                    <a:pos x="70" y="52"/>
                  </a:cxn>
                  <a:cxn ang="0">
                    <a:pos x="69" y="56"/>
                  </a:cxn>
                  <a:cxn ang="0">
                    <a:pos x="66" y="62"/>
                  </a:cxn>
                  <a:cxn ang="0">
                    <a:pos x="62" y="66"/>
                  </a:cxn>
                  <a:cxn ang="0">
                    <a:pos x="54" y="71"/>
                  </a:cxn>
                  <a:cxn ang="0">
                    <a:pos x="43" y="78"/>
                  </a:cxn>
                  <a:cxn ang="0">
                    <a:pos x="26" y="83"/>
                  </a:cxn>
                  <a:cxn ang="0">
                    <a:pos x="21" y="83"/>
                  </a:cxn>
                  <a:cxn ang="0">
                    <a:pos x="17" y="82"/>
                  </a:cxn>
                  <a:cxn ang="0">
                    <a:pos x="14" y="79"/>
                  </a:cxn>
                  <a:cxn ang="0">
                    <a:pos x="14" y="74"/>
                  </a:cxn>
                  <a:cxn ang="0">
                    <a:pos x="17" y="71"/>
                  </a:cxn>
                  <a:cxn ang="0">
                    <a:pos x="17" y="53"/>
                  </a:cxn>
                  <a:cxn ang="0">
                    <a:pos x="14" y="46"/>
                  </a:cxn>
                  <a:cxn ang="0">
                    <a:pos x="13" y="42"/>
                  </a:cxn>
                  <a:cxn ang="0">
                    <a:pos x="10" y="38"/>
                  </a:cxn>
                  <a:cxn ang="0">
                    <a:pos x="6" y="35"/>
                  </a:cxn>
                  <a:cxn ang="0">
                    <a:pos x="3" y="35"/>
                  </a:cxn>
                  <a:cxn ang="0">
                    <a:pos x="0" y="31"/>
                  </a:cxn>
                  <a:cxn ang="0">
                    <a:pos x="0" y="26"/>
                  </a:cxn>
                  <a:cxn ang="0">
                    <a:pos x="9" y="22"/>
                  </a:cxn>
                  <a:cxn ang="0">
                    <a:pos x="21" y="26"/>
                  </a:cxn>
                  <a:cxn ang="0">
                    <a:pos x="25" y="24"/>
                  </a:cxn>
                  <a:cxn ang="0">
                    <a:pos x="29" y="22"/>
                  </a:cxn>
                  <a:cxn ang="0">
                    <a:pos x="31" y="18"/>
                  </a:cxn>
                  <a:cxn ang="0">
                    <a:pos x="33" y="16"/>
                  </a:cxn>
                  <a:cxn ang="0">
                    <a:pos x="33" y="14"/>
                  </a:cxn>
                  <a:cxn ang="0">
                    <a:pos x="31" y="14"/>
                  </a:cxn>
                  <a:cxn ang="0">
                    <a:pos x="31" y="7"/>
                  </a:cxn>
                  <a:cxn ang="0">
                    <a:pos x="39" y="0"/>
                  </a:cxn>
                </a:cxnLst>
                <a:rect l="0" t="0" r="r" b="b"/>
                <a:pathLst>
                  <a:path w="70" h="83">
                    <a:moveTo>
                      <a:pt x="39" y="0"/>
                    </a:moveTo>
                    <a:lnTo>
                      <a:pt x="51" y="3"/>
                    </a:lnTo>
                    <a:lnTo>
                      <a:pt x="40" y="8"/>
                    </a:lnTo>
                    <a:lnTo>
                      <a:pt x="39" y="12"/>
                    </a:lnTo>
                    <a:lnTo>
                      <a:pt x="39" y="14"/>
                    </a:lnTo>
                    <a:lnTo>
                      <a:pt x="40" y="18"/>
                    </a:lnTo>
                    <a:lnTo>
                      <a:pt x="43" y="18"/>
                    </a:lnTo>
                    <a:lnTo>
                      <a:pt x="44" y="20"/>
                    </a:lnTo>
                    <a:lnTo>
                      <a:pt x="47" y="22"/>
                    </a:lnTo>
                    <a:lnTo>
                      <a:pt x="48" y="22"/>
                    </a:lnTo>
                    <a:lnTo>
                      <a:pt x="51" y="20"/>
                    </a:lnTo>
                    <a:lnTo>
                      <a:pt x="53" y="18"/>
                    </a:lnTo>
                    <a:lnTo>
                      <a:pt x="54" y="20"/>
                    </a:lnTo>
                    <a:lnTo>
                      <a:pt x="54" y="26"/>
                    </a:lnTo>
                    <a:lnTo>
                      <a:pt x="57" y="27"/>
                    </a:lnTo>
                    <a:lnTo>
                      <a:pt x="58" y="30"/>
                    </a:lnTo>
                    <a:lnTo>
                      <a:pt x="62" y="30"/>
                    </a:lnTo>
                    <a:lnTo>
                      <a:pt x="62" y="31"/>
                    </a:lnTo>
                    <a:lnTo>
                      <a:pt x="65" y="34"/>
                    </a:lnTo>
                    <a:lnTo>
                      <a:pt x="65" y="38"/>
                    </a:lnTo>
                    <a:lnTo>
                      <a:pt x="66" y="42"/>
                    </a:lnTo>
                    <a:lnTo>
                      <a:pt x="69" y="46"/>
                    </a:lnTo>
                    <a:lnTo>
                      <a:pt x="69" y="48"/>
                    </a:lnTo>
                    <a:lnTo>
                      <a:pt x="70" y="51"/>
                    </a:lnTo>
                    <a:lnTo>
                      <a:pt x="70" y="52"/>
                    </a:lnTo>
                    <a:lnTo>
                      <a:pt x="69" y="56"/>
                    </a:lnTo>
                    <a:lnTo>
                      <a:pt x="66" y="62"/>
                    </a:lnTo>
                    <a:lnTo>
                      <a:pt x="62" y="66"/>
                    </a:lnTo>
                    <a:lnTo>
                      <a:pt x="54" y="71"/>
                    </a:lnTo>
                    <a:lnTo>
                      <a:pt x="43" y="78"/>
                    </a:lnTo>
                    <a:lnTo>
                      <a:pt x="26" y="83"/>
                    </a:lnTo>
                    <a:lnTo>
                      <a:pt x="21" y="83"/>
                    </a:lnTo>
                    <a:lnTo>
                      <a:pt x="17" y="82"/>
                    </a:lnTo>
                    <a:lnTo>
                      <a:pt x="14" y="79"/>
                    </a:lnTo>
                    <a:lnTo>
                      <a:pt x="14" y="74"/>
                    </a:lnTo>
                    <a:lnTo>
                      <a:pt x="17" y="71"/>
                    </a:lnTo>
                    <a:lnTo>
                      <a:pt x="17" y="53"/>
                    </a:lnTo>
                    <a:lnTo>
                      <a:pt x="14" y="46"/>
                    </a:lnTo>
                    <a:lnTo>
                      <a:pt x="13" y="42"/>
                    </a:lnTo>
                    <a:lnTo>
                      <a:pt x="10" y="38"/>
                    </a:lnTo>
                    <a:lnTo>
                      <a:pt x="6" y="35"/>
                    </a:lnTo>
                    <a:lnTo>
                      <a:pt x="3" y="35"/>
                    </a:lnTo>
                    <a:lnTo>
                      <a:pt x="0" y="31"/>
                    </a:lnTo>
                    <a:lnTo>
                      <a:pt x="0" y="26"/>
                    </a:lnTo>
                    <a:lnTo>
                      <a:pt x="9" y="22"/>
                    </a:lnTo>
                    <a:lnTo>
                      <a:pt x="21" y="26"/>
                    </a:lnTo>
                    <a:lnTo>
                      <a:pt x="25" y="24"/>
                    </a:lnTo>
                    <a:lnTo>
                      <a:pt x="29" y="22"/>
                    </a:lnTo>
                    <a:lnTo>
                      <a:pt x="31" y="18"/>
                    </a:lnTo>
                    <a:lnTo>
                      <a:pt x="33" y="16"/>
                    </a:lnTo>
                    <a:lnTo>
                      <a:pt x="33" y="14"/>
                    </a:lnTo>
                    <a:lnTo>
                      <a:pt x="31" y="14"/>
                    </a:lnTo>
                    <a:lnTo>
                      <a:pt x="31" y="7"/>
                    </a:lnTo>
                    <a:lnTo>
                      <a:pt x="3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0" name="Freeform 51"/>
              <p:cNvSpPr>
                <a:spLocks/>
              </p:cNvSpPr>
              <p:nvPr/>
            </p:nvSpPr>
            <p:spPr bwMode="gray">
              <a:xfrm>
                <a:off x="1230361" y="2533620"/>
                <a:ext cx="171450" cy="317500"/>
              </a:xfrm>
              <a:custGeom>
                <a:avLst/>
                <a:gdLst/>
                <a:ahLst/>
                <a:cxnLst>
                  <a:cxn ang="0">
                    <a:pos x="31" y="0"/>
                  </a:cxn>
                  <a:cxn ang="0">
                    <a:pos x="40" y="2"/>
                  </a:cxn>
                  <a:cxn ang="0">
                    <a:pos x="41" y="6"/>
                  </a:cxn>
                  <a:cxn ang="0">
                    <a:pos x="40" y="12"/>
                  </a:cxn>
                  <a:cxn ang="0">
                    <a:pos x="35" y="16"/>
                  </a:cxn>
                  <a:cxn ang="0">
                    <a:pos x="34" y="28"/>
                  </a:cxn>
                  <a:cxn ang="0">
                    <a:pos x="44" y="30"/>
                  </a:cxn>
                  <a:cxn ang="0">
                    <a:pos x="45" y="32"/>
                  </a:cxn>
                  <a:cxn ang="0">
                    <a:pos x="52" y="34"/>
                  </a:cxn>
                  <a:cxn ang="0">
                    <a:pos x="53" y="38"/>
                  </a:cxn>
                  <a:cxn ang="0">
                    <a:pos x="56" y="43"/>
                  </a:cxn>
                  <a:cxn ang="0">
                    <a:pos x="56" y="68"/>
                  </a:cxn>
                  <a:cxn ang="0">
                    <a:pos x="64" y="85"/>
                  </a:cxn>
                  <a:cxn ang="0">
                    <a:pos x="66" y="100"/>
                  </a:cxn>
                  <a:cxn ang="0">
                    <a:pos x="83" y="120"/>
                  </a:cxn>
                  <a:cxn ang="0">
                    <a:pos x="89" y="138"/>
                  </a:cxn>
                  <a:cxn ang="0">
                    <a:pos x="97" y="142"/>
                  </a:cxn>
                  <a:cxn ang="0">
                    <a:pos x="101" y="148"/>
                  </a:cxn>
                  <a:cxn ang="0">
                    <a:pos x="100" y="163"/>
                  </a:cxn>
                  <a:cxn ang="0">
                    <a:pos x="96" y="164"/>
                  </a:cxn>
                  <a:cxn ang="0">
                    <a:pos x="83" y="182"/>
                  </a:cxn>
                  <a:cxn ang="0">
                    <a:pos x="35" y="187"/>
                  </a:cxn>
                  <a:cxn ang="0">
                    <a:pos x="9" y="200"/>
                  </a:cxn>
                  <a:cxn ang="0">
                    <a:pos x="20" y="176"/>
                  </a:cxn>
                  <a:cxn ang="0">
                    <a:pos x="52" y="163"/>
                  </a:cxn>
                  <a:cxn ang="0">
                    <a:pos x="48" y="160"/>
                  </a:cxn>
                  <a:cxn ang="0">
                    <a:pos x="20" y="160"/>
                  </a:cxn>
                  <a:cxn ang="0">
                    <a:pos x="18" y="153"/>
                  </a:cxn>
                  <a:cxn ang="0">
                    <a:pos x="20" y="152"/>
                  </a:cxn>
                  <a:cxn ang="0">
                    <a:pos x="22" y="138"/>
                  </a:cxn>
                  <a:cxn ang="0">
                    <a:pos x="40" y="128"/>
                  </a:cxn>
                  <a:cxn ang="0">
                    <a:pos x="34" y="113"/>
                  </a:cxn>
                  <a:cxn ang="0">
                    <a:pos x="44" y="94"/>
                  </a:cxn>
                  <a:cxn ang="0">
                    <a:pos x="22" y="100"/>
                  </a:cxn>
                  <a:cxn ang="0">
                    <a:pos x="18" y="94"/>
                  </a:cxn>
                  <a:cxn ang="0">
                    <a:pos x="22" y="86"/>
                  </a:cxn>
                  <a:cxn ang="0">
                    <a:pos x="23" y="82"/>
                  </a:cxn>
                  <a:cxn ang="0">
                    <a:pos x="16" y="72"/>
                  </a:cxn>
                  <a:cxn ang="0">
                    <a:pos x="12" y="65"/>
                  </a:cxn>
                  <a:cxn ang="0">
                    <a:pos x="13" y="56"/>
                  </a:cxn>
                  <a:cxn ang="0">
                    <a:pos x="5" y="56"/>
                  </a:cxn>
                  <a:cxn ang="0">
                    <a:pos x="4" y="48"/>
                  </a:cxn>
                  <a:cxn ang="0">
                    <a:pos x="9" y="35"/>
                  </a:cxn>
                  <a:cxn ang="0">
                    <a:pos x="16" y="26"/>
                  </a:cxn>
                  <a:cxn ang="0">
                    <a:pos x="13" y="16"/>
                  </a:cxn>
                  <a:cxn ang="0">
                    <a:pos x="27" y="0"/>
                  </a:cxn>
                </a:cxnLst>
                <a:rect l="0" t="0" r="r" b="b"/>
                <a:pathLst>
                  <a:path w="108" h="200">
                    <a:moveTo>
                      <a:pt x="27" y="0"/>
                    </a:moveTo>
                    <a:lnTo>
                      <a:pt x="31" y="0"/>
                    </a:lnTo>
                    <a:lnTo>
                      <a:pt x="35" y="2"/>
                    </a:lnTo>
                    <a:lnTo>
                      <a:pt x="40" y="2"/>
                    </a:lnTo>
                    <a:lnTo>
                      <a:pt x="40" y="4"/>
                    </a:lnTo>
                    <a:lnTo>
                      <a:pt x="41" y="6"/>
                    </a:lnTo>
                    <a:lnTo>
                      <a:pt x="40" y="8"/>
                    </a:lnTo>
                    <a:lnTo>
                      <a:pt x="40" y="12"/>
                    </a:lnTo>
                    <a:lnTo>
                      <a:pt x="38" y="15"/>
                    </a:lnTo>
                    <a:lnTo>
                      <a:pt x="35" y="16"/>
                    </a:lnTo>
                    <a:lnTo>
                      <a:pt x="34" y="20"/>
                    </a:lnTo>
                    <a:lnTo>
                      <a:pt x="34" y="28"/>
                    </a:lnTo>
                    <a:lnTo>
                      <a:pt x="35" y="28"/>
                    </a:lnTo>
                    <a:lnTo>
                      <a:pt x="44" y="30"/>
                    </a:lnTo>
                    <a:lnTo>
                      <a:pt x="44" y="32"/>
                    </a:lnTo>
                    <a:lnTo>
                      <a:pt x="45" y="32"/>
                    </a:lnTo>
                    <a:lnTo>
                      <a:pt x="48" y="34"/>
                    </a:lnTo>
                    <a:lnTo>
                      <a:pt x="52" y="34"/>
                    </a:lnTo>
                    <a:lnTo>
                      <a:pt x="52" y="35"/>
                    </a:lnTo>
                    <a:lnTo>
                      <a:pt x="53" y="38"/>
                    </a:lnTo>
                    <a:lnTo>
                      <a:pt x="56" y="42"/>
                    </a:lnTo>
                    <a:lnTo>
                      <a:pt x="56" y="43"/>
                    </a:lnTo>
                    <a:lnTo>
                      <a:pt x="48" y="61"/>
                    </a:lnTo>
                    <a:lnTo>
                      <a:pt x="56" y="68"/>
                    </a:lnTo>
                    <a:lnTo>
                      <a:pt x="60" y="72"/>
                    </a:lnTo>
                    <a:lnTo>
                      <a:pt x="64" y="85"/>
                    </a:lnTo>
                    <a:lnTo>
                      <a:pt x="66" y="94"/>
                    </a:lnTo>
                    <a:lnTo>
                      <a:pt x="66" y="100"/>
                    </a:lnTo>
                    <a:lnTo>
                      <a:pt x="78" y="108"/>
                    </a:lnTo>
                    <a:lnTo>
                      <a:pt x="83" y="120"/>
                    </a:lnTo>
                    <a:lnTo>
                      <a:pt x="86" y="133"/>
                    </a:lnTo>
                    <a:lnTo>
                      <a:pt x="89" y="138"/>
                    </a:lnTo>
                    <a:lnTo>
                      <a:pt x="93" y="139"/>
                    </a:lnTo>
                    <a:lnTo>
                      <a:pt x="97" y="142"/>
                    </a:lnTo>
                    <a:lnTo>
                      <a:pt x="100" y="146"/>
                    </a:lnTo>
                    <a:lnTo>
                      <a:pt x="101" y="148"/>
                    </a:lnTo>
                    <a:lnTo>
                      <a:pt x="101" y="159"/>
                    </a:lnTo>
                    <a:lnTo>
                      <a:pt x="100" y="163"/>
                    </a:lnTo>
                    <a:lnTo>
                      <a:pt x="97" y="164"/>
                    </a:lnTo>
                    <a:lnTo>
                      <a:pt x="96" y="164"/>
                    </a:lnTo>
                    <a:lnTo>
                      <a:pt x="108" y="174"/>
                    </a:lnTo>
                    <a:lnTo>
                      <a:pt x="83" y="182"/>
                    </a:lnTo>
                    <a:lnTo>
                      <a:pt x="57" y="187"/>
                    </a:lnTo>
                    <a:lnTo>
                      <a:pt x="35" y="187"/>
                    </a:lnTo>
                    <a:lnTo>
                      <a:pt x="27" y="190"/>
                    </a:lnTo>
                    <a:lnTo>
                      <a:pt x="9" y="200"/>
                    </a:lnTo>
                    <a:lnTo>
                      <a:pt x="0" y="196"/>
                    </a:lnTo>
                    <a:lnTo>
                      <a:pt x="20" y="176"/>
                    </a:lnTo>
                    <a:lnTo>
                      <a:pt x="44" y="165"/>
                    </a:lnTo>
                    <a:lnTo>
                      <a:pt x="52" y="163"/>
                    </a:lnTo>
                    <a:lnTo>
                      <a:pt x="52" y="159"/>
                    </a:lnTo>
                    <a:lnTo>
                      <a:pt x="48" y="160"/>
                    </a:lnTo>
                    <a:lnTo>
                      <a:pt x="38" y="164"/>
                    </a:lnTo>
                    <a:lnTo>
                      <a:pt x="20" y="160"/>
                    </a:lnTo>
                    <a:lnTo>
                      <a:pt x="18" y="160"/>
                    </a:lnTo>
                    <a:lnTo>
                      <a:pt x="18" y="153"/>
                    </a:lnTo>
                    <a:lnTo>
                      <a:pt x="20" y="153"/>
                    </a:lnTo>
                    <a:lnTo>
                      <a:pt x="20" y="152"/>
                    </a:lnTo>
                    <a:lnTo>
                      <a:pt x="27" y="139"/>
                    </a:lnTo>
                    <a:lnTo>
                      <a:pt x="22" y="138"/>
                    </a:lnTo>
                    <a:lnTo>
                      <a:pt x="22" y="128"/>
                    </a:lnTo>
                    <a:lnTo>
                      <a:pt x="40" y="128"/>
                    </a:lnTo>
                    <a:lnTo>
                      <a:pt x="40" y="113"/>
                    </a:lnTo>
                    <a:lnTo>
                      <a:pt x="34" y="113"/>
                    </a:lnTo>
                    <a:lnTo>
                      <a:pt x="35" y="102"/>
                    </a:lnTo>
                    <a:lnTo>
                      <a:pt x="44" y="94"/>
                    </a:lnTo>
                    <a:lnTo>
                      <a:pt x="31" y="91"/>
                    </a:lnTo>
                    <a:lnTo>
                      <a:pt x="22" y="100"/>
                    </a:lnTo>
                    <a:lnTo>
                      <a:pt x="18" y="96"/>
                    </a:lnTo>
                    <a:lnTo>
                      <a:pt x="18" y="94"/>
                    </a:lnTo>
                    <a:lnTo>
                      <a:pt x="20" y="90"/>
                    </a:lnTo>
                    <a:lnTo>
                      <a:pt x="22" y="86"/>
                    </a:lnTo>
                    <a:lnTo>
                      <a:pt x="22" y="85"/>
                    </a:lnTo>
                    <a:lnTo>
                      <a:pt x="23" y="82"/>
                    </a:lnTo>
                    <a:lnTo>
                      <a:pt x="23" y="76"/>
                    </a:lnTo>
                    <a:lnTo>
                      <a:pt x="16" y="72"/>
                    </a:lnTo>
                    <a:lnTo>
                      <a:pt x="13" y="69"/>
                    </a:lnTo>
                    <a:lnTo>
                      <a:pt x="12" y="65"/>
                    </a:lnTo>
                    <a:lnTo>
                      <a:pt x="12" y="59"/>
                    </a:lnTo>
                    <a:lnTo>
                      <a:pt x="13" y="56"/>
                    </a:lnTo>
                    <a:lnTo>
                      <a:pt x="13" y="54"/>
                    </a:lnTo>
                    <a:lnTo>
                      <a:pt x="5" y="56"/>
                    </a:lnTo>
                    <a:lnTo>
                      <a:pt x="4" y="52"/>
                    </a:lnTo>
                    <a:lnTo>
                      <a:pt x="4" y="48"/>
                    </a:lnTo>
                    <a:lnTo>
                      <a:pt x="5" y="43"/>
                    </a:lnTo>
                    <a:lnTo>
                      <a:pt x="9" y="35"/>
                    </a:lnTo>
                    <a:lnTo>
                      <a:pt x="13" y="32"/>
                    </a:lnTo>
                    <a:lnTo>
                      <a:pt x="16" y="26"/>
                    </a:lnTo>
                    <a:lnTo>
                      <a:pt x="16" y="17"/>
                    </a:lnTo>
                    <a:lnTo>
                      <a:pt x="13" y="16"/>
                    </a:lnTo>
                    <a:lnTo>
                      <a:pt x="23" y="2"/>
                    </a:lnTo>
                    <a:lnTo>
                      <a:pt x="2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1" name="Freeform 52"/>
              <p:cNvSpPr>
                <a:spLocks/>
              </p:cNvSpPr>
              <p:nvPr/>
            </p:nvSpPr>
            <p:spPr bwMode="gray">
              <a:xfrm>
                <a:off x="1195436" y="2663795"/>
                <a:ext cx="55562" cy="49213"/>
              </a:xfrm>
              <a:custGeom>
                <a:avLst/>
                <a:gdLst/>
                <a:ahLst/>
                <a:cxnLst>
                  <a:cxn ang="0">
                    <a:pos x="15" y="0"/>
                  </a:cxn>
                  <a:cxn ang="0">
                    <a:pos x="27" y="0"/>
                  </a:cxn>
                  <a:cxn ang="0">
                    <a:pos x="30" y="3"/>
                  </a:cxn>
                  <a:cxn ang="0">
                    <a:pos x="31" y="7"/>
                  </a:cxn>
                  <a:cxn ang="0">
                    <a:pos x="34" y="8"/>
                  </a:cxn>
                  <a:cxn ang="0">
                    <a:pos x="35" y="12"/>
                  </a:cxn>
                  <a:cxn ang="0">
                    <a:pos x="35" y="22"/>
                  </a:cxn>
                  <a:cxn ang="0">
                    <a:pos x="31" y="29"/>
                  </a:cxn>
                  <a:cxn ang="0">
                    <a:pos x="30" y="30"/>
                  </a:cxn>
                  <a:cxn ang="0">
                    <a:pos x="27" y="31"/>
                  </a:cxn>
                  <a:cxn ang="0">
                    <a:pos x="26" y="30"/>
                  </a:cxn>
                  <a:cxn ang="0">
                    <a:pos x="19" y="30"/>
                  </a:cxn>
                  <a:cxn ang="0">
                    <a:pos x="15" y="26"/>
                  </a:cxn>
                  <a:cxn ang="0">
                    <a:pos x="15" y="20"/>
                  </a:cxn>
                  <a:cxn ang="0">
                    <a:pos x="14" y="18"/>
                  </a:cxn>
                  <a:cxn ang="0">
                    <a:pos x="12" y="20"/>
                  </a:cxn>
                  <a:cxn ang="0">
                    <a:pos x="9" y="22"/>
                  </a:cxn>
                  <a:cxn ang="0">
                    <a:pos x="8" y="22"/>
                  </a:cxn>
                  <a:cxn ang="0">
                    <a:pos x="5" y="20"/>
                  </a:cxn>
                  <a:cxn ang="0">
                    <a:pos x="4" y="18"/>
                  </a:cxn>
                  <a:cxn ang="0">
                    <a:pos x="1" y="18"/>
                  </a:cxn>
                  <a:cxn ang="0">
                    <a:pos x="0" y="14"/>
                  </a:cxn>
                  <a:cxn ang="0">
                    <a:pos x="0" y="12"/>
                  </a:cxn>
                  <a:cxn ang="0">
                    <a:pos x="1" y="8"/>
                  </a:cxn>
                  <a:cxn ang="0">
                    <a:pos x="15" y="0"/>
                  </a:cxn>
                </a:cxnLst>
                <a:rect l="0" t="0" r="r" b="b"/>
                <a:pathLst>
                  <a:path w="35" h="31">
                    <a:moveTo>
                      <a:pt x="15" y="0"/>
                    </a:moveTo>
                    <a:lnTo>
                      <a:pt x="27" y="0"/>
                    </a:lnTo>
                    <a:lnTo>
                      <a:pt x="30" y="3"/>
                    </a:lnTo>
                    <a:lnTo>
                      <a:pt x="31" y="7"/>
                    </a:lnTo>
                    <a:lnTo>
                      <a:pt x="34" y="8"/>
                    </a:lnTo>
                    <a:lnTo>
                      <a:pt x="35" y="12"/>
                    </a:lnTo>
                    <a:lnTo>
                      <a:pt x="35" y="22"/>
                    </a:lnTo>
                    <a:lnTo>
                      <a:pt x="31" y="29"/>
                    </a:lnTo>
                    <a:lnTo>
                      <a:pt x="30" y="30"/>
                    </a:lnTo>
                    <a:lnTo>
                      <a:pt x="27" y="31"/>
                    </a:lnTo>
                    <a:lnTo>
                      <a:pt x="26" y="30"/>
                    </a:lnTo>
                    <a:lnTo>
                      <a:pt x="19" y="30"/>
                    </a:lnTo>
                    <a:lnTo>
                      <a:pt x="15" y="26"/>
                    </a:lnTo>
                    <a:lnTo>
                      <a:pt x="15" y="20"/>
                    </a:lnTo>
                    <a:lnTo>
                      <a:pt x="14" y="18"/>
                    </a:lnTo>
                    <a:lnTo>
                      <a:pt x="12" y="20"/>
                    </a:lnTo>
                    <a:lnTo>
                      <a:pt x="9" y="22"/>
                    </a:lnTo>
                    <a:lnTo>
                      <a:pt x="8" y="22"/>
                    </a:lnTo>
                    <a:lnTo>
                      <a:pt x="5" y="20"/>
                    </a:lnTo>
                    <a:lnTo>
                      <a:pt x="4" y="18"/>
                    </a:lnTo>
                    <a:lnTo>
                      <a:pt x="1" y="18"/>
                    </a:lnTo>
                    <a:lnTo>
                      <a:pt x="0" y="14"/>
                    </a:lnTo>
                    <a:lnTo>
                      <a:pt x="0" y="12"/>
                    </a:lnTo>
                    <a:lnTo>
                      <a:pt x="1" y="8"/>
                    </a:lnTo>
                    <a:lnTo>
                      <a:pt x="1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2" name="Freeform 53"/>
              <p:cNvSpPr>
                <a:spLocks/>
              </p:cNvSpPr>
              <p:nvPr/>
            </p:nvSpPr>
            <p:spPr bwMode="gray">
              <a:xfrm>
                <a:off x="1517698" y="2581245"/>
                <a:ext cx="58738" cy="100013"/>
              </a:xfrm>
              <a:custGeom>
                <a:avLst/>
                <a:gdLst/>
                <a:ahLst/>
                <a:cxnLst>
                  <a:cxn ang="0">
                    <a:pos x="24" y="0"/>
                  </a:cxn>
                  <a:cxn ang="0">
                    <a:pos x="29" y="0"/>
                  </a:cxn>
                  <a:cxn ang="0">
                    <a:pos x="30" y="4"/>
                  </a:cxn>
                  <a:cxn ang="0">
                    <a:pos x="30" y="12"/>
                  </a:cxn>
                  <a:cxn ang="0">
                    <a:pos x="33" y="16"/>
                  </a:cxn>
                  <a:cxn ang="0">
                    <a:pos x="34" y="18"/>
                  </a:cxn>
                  <a:cxn ang="0">
                    <a:pos x="34" y="22"/>
                  </a:cxn>
                  <a:cxn ang="0">
                    <a:pos x="37" y="24"/>
                  </a:cxn>
                  <a:cxn ang="0">
                    <a:pos x="37" y="29"/>
                  </a:cxn>
                  <a:cxn ang="0">
                    <a:pos x="33" y="30"/>
                  </a:cxn>
                  <a:cxn ang="0">
                    <a:pos x="30" y="33"/>
                  </a:cxn>
                  <a:cxn ang="0">
                    <a:pos x="30" y="35"/>
                  </a:cxn>
                  <a:cxn ang="0">
                    <a:pos x="29" y="38"/>
                  </a:cxn>
                  <a:cxn ang="0">
                    <a:pos x="30" y="42"/>
                  </a:cxn>
                  <a:cxn ang="0">
                    <a:pos x="30" y="59"/>
                  </a:cxn>
                  <a:cxn ang="0">
                    <a:pos x="9" y="63"/>
                  </a:cxn>
                  <a:cxn ang="0">
                    <a:pos x="9" y="55"/>
                  </a:cxn>
                  <a:cxn ang="0">
                    <a:pos x="2" y="46"/>
                  </a:cxn>
                  <a:cxn ang="0">
                    <a:pos x="2" y="39"/>
                  </a:cxn>
                  <a:cxn ang="0">
                    <a:pos x="0" y="35"/>
                  </a:cxn>
                  <a:cxn ang="0">
                    <a:pos x="0" y="26"/>
                  </a:cxn>
                  <a:cxn ang="0">
                    <a:pos x="2" y="22"/>
                  </a:cxn>
                  <a:cxn ang="0">
                    <a:pos x="2" y="20"/>
                  </a:cxn>
                  <a:cxn ang="0">
                    <a:pos x="24" y="0"/>
                  </a:cxn>
                </a:cxnLst>
                <a:rect l="0" t="0" r="r" b="b"/>
                <a:pathLst>
                  <a:path w="37" h="63">
                    <a:moveTo>
                      <a:pt x="24" y="0"/>
                    </a:moveTo>
                    <a:lnTo>
                      <a:pt x="29" y="0"/>
                    </a:lnTo>
                    <a:lnTo>
                      <a:pt x="30" y="4"/>
                    </a:lnTo>
                    <a:lnTo>
                      <a:pt x="30" y="12"/>
                    </a:lnTo>
                    <a:lnTo>
                      <a:pt x="33" y="16"/>
                    </a:lnTo>
                    <a:lnTo>
                      <a:pt x="34" y="18"/>
                    </a:lnTo>
                    <a:lnTo>
                      <a:pt x="34" y="22"/>
                    </a:lnTo>
                    <a:lnTo>
                      <a:pt x="37" y="24"/>
                    </a:lnTo>
                    <a:lnTo>
                      <a:pt x="37" y="29"/>
                    </a:lnTo>
                    <a:lnTo>
                      <a:pt x="33" y="30"/>
                    </a:lnTo>
                    <a:lnTo>
                      <a:pt x="30" y="33"/>
                    </a:lnTo>
                    <a:lnTo>
                      <a:pt x="30" y="35"/>
                    </a:lnTo>
                    <a:lnTo>
                      <a:pt x="29" y="38"/>
                    </a:lnTo>
                    <a:lnTo>
                      <a:pt x="30" y="42"/>
                    </a:lnTo>
                    <a:lnTo>
                      <a:pt x="30" y="59"/>
                    </a:lnTo>
                    <a:lnTo>
                      <a:pt x="9" y="63"/>
                    </a:lnTo>
                    <a:lnTo>
                      <a:pt x="9" y="55"/>
                    </a:lnTo>
                    <a:lnTo>
                      <a:pt x="2" y="46"/>
                    </a:lnTo>
                    <a:lnTo>
                      <a:pt x="2" y="39"/>
                    </a:lnTo>
                    <a:lnTo>
                      <a:pt x="0" y="35"/>
                    </a:lnTo>
                    <a:lnTo>
                      <a:pt x="0" y="26"/>
                    </a:lnTo>
                    <a:lnTo>
                      <a:pt x="2" y="22"/>
                    </a:lnTo>
                    <a:lnTo>
                      <a:pt x="2" y="20"/>
                    </a:lnTo>
                    <a:lnTo>
                      <a:pt x="2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3" name="Freeform 54"/>
              <p:cNvSpPr>
                <a:spLocks/>
              </p:cNvSpPr>
              <p:nvPr/>
            </p:nvSpPr>
            <p:spPr bwMode="gray">
              <a:xfrm>
                <a:off x="1597073" y="2044670"/>
                <a:ext cx="266700" cy="619125"/>
              </a:xfrm>
              <a:custGeom>
                <a:avLst/>
                <a:gdLst/>
                <a:ahLst/>
                <a:cxnLst>
                  <a:cxn ang="0">
                    <a:pos x="122" y="20"/>
                  </a:cxn>
                  <a:cxn ang="0">
                    <a:pos x="127" y="22"/>
                  </a:cxn>
                  <a:cxn ang="0">
                    <a:pos x="132" y="28"/>
                  </a:cxn>
                  <a:cxn ang="0">
                    <a:pos x="140" y="37"/>
                  </a:cxn>
                  <a:cxn ang="0">
                    <a:pos x="151" y="50"/>
                  </a:cxn>
                  <a:cxn ang="0">
                    <a:pos x="158" y="61"/>
                  </a:cxn>
                  <a:cxn ang="0">
                    <a:pos x="155" y="68"/>
                  </a:cxn>
                  <a:cxn ang="0">
                    <a:pos x="151" y="72"/>
                  </a:cxn>
                  <a:cxn ang="0">
                    <a:pos x="154" y="87"/>
                  </a:cxn>
                  <a:cxn ang="0">
                    <a:pos x="166" y="114"/>
                  </a:cxn>
                  <a:cxn ang="0">
                    <a:pos x="168" y="118"/>
                  </a:cxn>
                  <a:cxn ang="0">
                    <a:pos x="155" y="118"/>
                  </a:cxn>
                  <a:cxn ang="0">
                    <a:pos x="133" y="131"/>
                  </a:cxn>
                  <a:cxn ang="0">
                    <a:pos x="122" y="165"/>
                  </a:cxn>
                  <a:cxn ang="0">
                    <a:pos x="116" y="176"/>
                  </a:cxn>
                  <a:cxn ang="0">
                    <a:pos x="110" y="184"/>
                  </a:cxn>
                  <a:cxn ang="0">
                    <a:pos x="103" y="188"/>
                  </a:cxn>
                  <a:cxn ang="0">
                    <a:pos x="94" y="194"/>
                  </a:cxn>
                  <a:cxn ang="0">
                    <a:pos x="88" y="201"/>
                  </a:cxn>
                  <a:cxn ang="0">
                    <a:pos x="84" y="209"/>
                  </a:cxn>
                  <a:cxn ang="0">
                    <a:pos x="80" y="218"/>
                  </a:cxn>
                  <a:cxn ang="0">
                    <a:pos x="79" y="229"/>
                  </a:cxn>
                  <a:cxn ang="0">
                    <a:pos x="76" y="262"/>
                  </a:cxn>
                  <a:cxn ang="0">
                    <a:pos x="80" y="264"/>
                  </a:cxn>
                  <a:cxn ang="0">
                    <a:pos x="85" y="266"/>
                  </a:cxn>
                  <a:cxn ang="0">
                    <a:pos x="92" y="272"/>
                  </a:cxn>
                  <a:cxn ang="0">
                    <a:pos x="94" y="279"/>
                  </a:cxn>
                  <a:cxn ang="0">
                    <a:pos x="92" y="286"/>
                  </a:cxn>
                  <a:cxn ang="0">
                    <a:pos x="88" y="297"/>
                  </a:cxn>
                  <a:cxn ang="0">
                    <a:pos x="66" y="320"/>
                  </a:cxn>
                  <a:cxn ang="0">
                    <a:pos x="64" y="346"/>
                  </a:cxn>
                  <a:cxn ang="0">
                    <a:pos x="54" y="371"/>
                  </a:cxn>
                  <a:cxn ang="0">
                    <a:pos x="50" y="372"/>
                  </a:cxn>
                  <a:cxn ang="0">
                    <a:pos x="37" y="382"/>
                  </a:cxn>
                  <a:cxn ang="0">
                    <a:pos x="24" y="390"/>
                  </a:cxn>
                  <a:cxn ang="0">
                    <a:pos x="11" y="368"/>
                  </a:cxn>
                  <a:cxn ang="0">
                    <a:pos x="0" y="280"/>
                  </a:cxn>
                  <a:cxn ang="0">
                    <a:pos x="7" y="279"/>
                  </a:cxn>
                  <a:cxn ang="0">
                    <a:pos x="11" y="271"/>
                  </a:cxn>
                  <a:cxn ang="0">
                    <a:pos x="14" y="260"/>
                  </a:cxn>
                  <a:cxn ang="0">
                    <a:pos x="16" y="184"/>
                  </a:cxn>
                  <a:cxn ang="0">
                    <a:pos x="35" y="165"/>
                  </a:cxn>
                  <a:cxn ang="0">
                    <a:pos x="46" y="122"/>
                  </a:cxn>
                  <a:cxn ang="0">
                    <a:pos x="50" y="106"/>
                  </a:cxn>
                  <a:cxn ang="0">
                    <a:pos x="55" y="101"/>
                  </a:cxn>
                  <a:cxn ang="0">
                    <a:pos x="66" y="88"/>
                  </a:cxn>
                  <a:cxn ang="0">
                    <a:pos x="70" y="83"/>
                  </a:cxn>
                  <a:cxn ang="0">
                    <a:pos x="72" y="61"/>
                  </a:cxn>
                  <a:cxn ang="0">
                    <a:pos x="79" y="53"/>
                  </a:cxn>
                  <a:cxn ang="0">
                    <a:pos x="80" y="44"/>
                  </a:cxn>
                  <a:cxn ang="0">
                    <a:pos x="85" y="32"/>
                  </a:cxn>
                  <a:cxn ang="0">
                    <a:pos x="110" y="6"/>
                  </a:cxn>
                  <a:cxn ang="0">
                    <a:pos x="116" y="2"/>
                  </a:cxn>
                </a:cxnLst>
                <a:rect l="0" t="0" r="r" b="b"/>
                <a:pathLst>
                  <a:path w="168" h="390">
                    <a:moveTo>
                      <a:pt x="118" y="0"/>
                    </a:moveTo>
                    <a:lnTo>
                      <a:pt x="122" y="20"/>
                    </a:lnTo>
                    <a:lnTo>
                      <a:pt x="124" y="20"/>
                    </a:lnTo>
                    <a:lnTo>
                      <a:pt x="127" y="22"/>
                    </a:lnTo>
                    <a:lnTo>
                      <a:pt x="131" y="24"/>
                    </a:lnTo>
                    <a:lnTo>
                      <a:pt x="132" y="28"/>
                    </a:lnTo>
                    <a:lnTo>
                      <a:pt x="136" y="32"/>
                    </a:lnTo>
                    <a:lnTo>
                      <a:pt x="140" y="37"/>
                    </a:lnTo>
                    <a:lnTo>
                      <a:pt x="142" y="42"/>
                    </a:lnTo>
                    <a:lnTo>
                      <a:pt x="151" y="50"/>
                    </a:lnTo>
                    <a:lnTo>
                      <a:pt x="155" y="57"/>
                    </a:lnTo>
                    <a:lnTo>
                      <a:pt x="158" y="61"/>
                    </a:lnTo>
                    <a:lnTo>
                      <a:pt x="158" y="65"/>
                    </a:lnTo>
                    <a:lnTo>
                      <a:pt x="155" y="68"/>
                    </a:lnTo>
                    <a:lnTo>
                      <a:pt x="154" y="70"/>
                    </a:lnTo>
                    <a:lnTo>
                      <a:pt x="151" y="72"/>
                    </a:lnTo>
                    <a:lnTo>
                      <a:pt x="151" y="80"/>
                    </a:lnTo>
                    <a:lnTo>
                      <a:pt x="154" y="87"/>
                    </a:lnTo>
                    <a:lnTo>
                      <a:pt x="162" y="106"/>
                    </a:lnTo>
                    <a:lnTo>
                      <a:pt x="166" y="114"/>
                    </a:lnTo>
                    <a:lnTo>
                      <a:pt x="168" y="116"/>
                    </a:lnTo>
                    <a:lnTo>
                      <a:pt x="168" y="118"/>
                    </a:lnTo>
                    <a:lnTo>
                      <a:pt x="166" y="120"/>
                    </a:lnTo>
                    <a:lnTo>
                      <a:pt x="155" y="118"/>
                    </a:lnTo>
                    <a:lnTo>
                      <a:pt x="144" y="120"/>
                    </a:lnTo>
                    <a:lnTo>
                      <a:pt x="133" y="131"/>
                    </a:lnTo>
                    <a:lnTo>
                      <a:pt x="122" y="140"/>
                    </a:lnTo>
                    <a:lnTo>
                      <a:pt x="122" y="165"/>
                    </a:lnTo>
                    <a:lnTo>
                      <a:pt x="120" y="170"/>
                    </a:lnTo>
                    <a:lnTo>
                      <a:pt x="116" y="176"/>
                    </a:lnTo>
                    <a:lnTo>
                      <a:pt x="110" y="183"/>
                    </a:lnTo>
                    <a:lnTo>
                      <a:pt x="110" y="184"/>
                    </a:lnTo>
                    <a:lnTo>
                      <a:pt x="106" y="184"/>
                    </a:lnTo>
                    <a:lnTo>
                      <a:pt x="103" y="188"/>
                    </a:lnTo>
                    <a:lnTo>
                      <a:pt x="98" y="190"/>
                    </a:lnTo>
                    <a:lnTo>
                      <a:pt x="94" y="194"/>
                    </a:lnTo>
                    <a:lnTo>
                      <a:pt x="90" y="197"/>
                    </a:lnTo>
                    <a:lnTo>
                      <a:pt x="88" y="201"/>
                    </a:lnTo>
                    <a:lnTo>
                      <a:pt x="85" y="205"/>
                    </a:lnTo>
                    <a:lnTo>
                      <a:pt x="84" y="209"/>
                    </a:lnTo>
                    <a:lnTo>
                      <a:pt x="83" y="212"/>
                    </a:lnTo>
                    <a:lnTo>
                      <a:pt x="80" y="218"/>
                    </a:lnTo>
                    <a:lnTo>
                      <a:pt x="80" y="227"/>
                    </a:lnTo>
                    <a:lnTo>
                      <a:pt x="79" y="229"/>
                    </a:lnTo>
                    <a:lnTo>
                      <a:pt x="79" y="228"/>
                    </a:lnTo>
                    <a:lnTo>
                      <a:pt x="76" y="262"/>
                    </a:lnTo>
                    <a:lnTo>
                      <a:pt x="79" y="262"/>
                    </a:lnTo>
                    <a:lnTo>
                      <a:pt x="80" y="264"/>
                    </a:lnTo>
                    <a:lnTo>
                      <a:pt x="83" y="264"/>
                    </a:lnTo>
                    <a:lnTo>
                      <a:pt x="85" y="266"/>
                    </a:lnTo>
                    <a:lnTo>
                      <a:pt x="90" y="268"/>
                    </a:lnTo>
                    <a:lnTo>
                      <a:pt x="92" y="272"/>
                    </a:lnTo>
                    <a:lnTo>
                      <a:pt x="92" y="279"/>
                    </a:lnTo>
                    <a:lnTo>
                      <a:pt x="94" y="279"/>
                    </a:lnTo>
                    <a:lnTo>
                      <a:pt x="94" y="283"/>
                    </a:lnTo>
                    <a:lnTo>
                      <a:pt x="92" y="286"/>
                    </a:lnTo>
                    <a:lnTo>
                      <a:pt x="92" y="290"/>
                    </a:lnTo>
                    <a:lnTo>
                      <a:pt x="88" y="297"/>
                    </a:lnTo>
                    <a:lnTo>
                      <a:pt x="84" y="301"/>
                    </a:lnTo>
                    <a:lnTo>
                      <a:pt x="66" y="320"/>
                    </a:lnTo>
                    <a:lnTo>
                      <a:pt x="66" y="334"/>
                    </a:lnTo>
                    <a:lnTo>
                      <a:pt x="64" y="346"/>
                    </a:lnTo>
                    <a:lnTo>
                      <a:pt x="59" y="360"/>
                    </a:lnTo>
                    <a:lnTo>
                      <a:pt x="54" y="371"/>
                    </a:lnTo>
                    <a:lnTo>
                      <a:pt x="54" y="372"/>
                    </a:lnTo>
                    <a:lnTo>
                      <a:pt x="50" y="372"/>
                    </a:lnTo>
                    <a:lnTo>
                      <a:pt x="42" y="377"/>
                    </a:lnTo>
                    <a:lnTo>
                      <a:pt x="37" y="382"/>
                    </a:lnTo>
                    <a:lnTo>
                      <a:pt x="36" y="386"/>
                    </a:lnTo>
                    <a:lnTo>
                      <a:pt x="24" y="390"/>
                    </a:lnTo>
                    <a:lnTo>
                      <a:pt x="16" y="388"/>
                    </a:lnTo>
                    <a:lnTo>
                      <a:pt x="11" y="368"/>
                    </a:lnTo>
                    <a:lnTo>
                      <a:pt x="0" y="350"/>
                    </a:lnTo>
                    <a:lnTo>
                      <a:pt x="0" y="280"/>
                    </a:lnTo>
                    <a:lnTo>
                      <a:pt x="5" y="280"/>
                    </a:lnTo>
                    <a:lnTo>
                      <a:pt x="7" y="279"/>
                    </a:lnTo>
                    <a:lnTo>
                      <a:pt x="11" y="275"/>
                    </a:lnTo>
                    <a:lnTo>
                      <a:pt x="11" y="271"/>
                    </a:lnTo>
                    <a:lnTo>
                      <a:pt x="14" y="266"/>
                    </a:lnTo>
                    <a:lnTo>
                      <a:pt x="14" y="260"/>
                    </a:lnTo>
                    <a:lnTo>
                      <a:pt x="16" y="234"/>
                    </a:lnTo>
                    <a:lnTo>
                      <a:pt x="16" y="184"/>
                    </a:lnTo>
                    <a:lnTo>
                      <a:pt x="11" y="179"/>
                    </a:lnTo>
                    <a:lnTo>
                      <a:pt x="35" y="165"/>
                    </a:lnTo>
                    <a:lnTo>
                      <a:pt x="36" y="140"/>
                    </a:lnTo>
                    <a:lnTo>
                      <a:pt x="46" y="122"/>
                    </a:lnTo>
                    <a:lnTo>
                      <a:pt x="48" y="106"/>
                    </a:lnTo>
                    <a:lnTo>
                      <a:pt x="50" y="106"/>
                    </a:lnTo>
                    <a:lnTo>
                      <a:pt x="54" y="105"/>
                    </a:lnTo>
                    <a:lnTo>
                      <a:pt x="55" y="101"/>
                    </a:lnTo>
                    <a:lnTo>
                      <a:pt x="64" y="92"/>
                    </a:lnTo>
                    <a:lnTo>
                      <a:pt x="66" y="88"/>
                    </a:lnTo>
                    <a:lnTo>
                      <a:pt x="70" y="84"/>
                    </a:lnTo>
                    <a:lnTo>
                      <a:pt x="70" y="83"/>
                    </a:lnTo>
                    <a:lnTo>
                      <a:pt x="72" y="83"/>
                    </a:lnTo>
                    <a:lnTo>
                      <a:pt x="72" y="61"/>
                    </a:lnTo>
                    <a:lnTo>
                      <a:pt x="76" y="57"/>
                    </a:lnTo>
                    <a:lnTo>
                      <a:pt x="79" y="53"/>
                    </a:lnTo>
                    <a:lnTo>
                      <a:pt x="79" y="48"/>
                    </a:lnTo>
                    <a:lnTo>
                      <a:pt x="80" y="44"/>
                    </a:lnTo>
                    <a:lnTo>
                      <a:pt x="83" y="40"/>
                    </a:lnTo>
                    <a:lnTo>
                      <a:pt x="85" y="32"/>
                    </a:lnTo>
                    <a:lnTo>
                      <a:pt x="88" y="28"/>
                    </a:lnTo>
                    <a:lnTo>
                      <a:pt x="110" y="6"/>
                    </a:lnTo>
                    <a:lnTo>
                      <a:pt x="114" y="5"/>
                    </a:lnTo>
                    <a:lnTo>
                      <a:pt x="116" y="2"/>
                    </a:lnTo>
                    <a:lnTo>
                      <a:pt x="11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4" name="Freeform 55"/>
              <p:cNvSpPr>
                <a:spLocks/>
              </p:cNvSpPr>
              <p:nvPr/>
            </p:nvSpPr>
            <p:spPr bwMode="gray">
              <a:xfrm>
                <a:off x="1784398" y="2001808"/>
                <a:ext cx="196850" cy="490537"/>
              </a:xfrm>
              <a:custGeom>
                <a:avLst/>
                <a:gdLst/>
                <a:ahLst/>
                <a:cxnLst>
                  <a:cxn ang="0">
                    <a:pos x="92" y="1"/>
                  </a:cxn>
                  <a:cxn ang="0">
                    <a:pos x="120" y="19"/>
                  </a:cxn>
                  <a:cxn ang="0">
                    <a:pos x="116" y="25"/>
                  </a:cxn>
                  <a:cxn ang="0">
                    <a:pos x="102" y="45"/>
                  </a:cxn>
                  <a:cxn ang="0">
                    <a:pos x="121" y="81"/>
                  </a:cxn>
                  <a:cxn ang="0">
                    <a:pos x="110" y="125"/>
                  </a:cxn>
                  <a:cxn ang="0">
                    <a:pos x="111" y="129"/>
                  </a:cxn>
                  <a:cxn ang="0">
                    <a:pos x="116" y="138"/>
                  </a:cxn>
                  <a:cxn ang="0">
                    <a:pos x="117" y="151"/>
                  </a:cxn>
                  <a:cxn ang="0">
                    <a:pos x="114" y="181"/>
                  </a:cxn>
                  <a:cxn ang="0">
                    <a:pos x="117" y="217"/>
                  </a:cxn>
                  <a:cxn ang="0">
                    <a:pos x="124" y="233"/>
                  </a:cxn>
                  <a:cxn ang="0">
                    <a:pos x="121" y="259"/>
                  </a:cxn>
                  <a:cxn ang="0">
                    <a:pos x="89" y="293"/>
                  </a:cxn>
                  <a:cxn ang="0">
                    <a:pos x="84" y="291"/>
                  </a:cxn>
                  <a:cxn ang="0">
                    <a:pos x="76" y="293"/>
                  </a:cxn>
                  <a:cxn ang="0">
                    <a:pos x="54" y="302"/>
                  </a:cxn>
                  <a:cxn ang="0">
                    <a:pos x="48" y="303"/>
                  </a:cxn>
                  <a:cxn ang="0">
                    <a:pos x="37" y="304"/>
                  </a:cxn>
                  <a:cxn ang="0">
                    <a:pos x="24" y="304"/>
                  </a:cxn>
                  <a:cxn ang="0">
                    <a:pos x="20" y="303"/>
                  </a:cxn>
                  <a:cxn ang="0">
                    <a:pos x="9" y="293"/>
                  </a:cxn>
                  <a:cxn ang="0">
                    <a:pos x="4" y="287"/>
                  </a:cxn>
                  <a:cxn ang="0">
                    <a:pos x="6" y="224"/>
                  </a:cxn>
                  <a:cxn ang="0">
                    <a:pos x="13" y="211"/>
                  </a:cxn>
                  <a:cxn ang="0">
                    <a:pos x="41" y="185"/>
                  </a:cxn>
                  <a:cxn ang="0">
                    <a:pos x="50" y="177"/>
                  </a:cxn>
                  <a:cxn ang="0">
                    <a:pos x="57" y="158"/>
                  </a:cxn>
                  <a:cxn ang="0">
                    <a:pos x="50" y="145"/>
                  </a:cxn>
                  <a:cxn ang="0">
                    <a:pos x="48" y="141"/>
                  </a:cxn>
                  <a:cxn ang="0">
                    <a:pos x="33" y="110"/>
                  </a:cxn>
                  <a:cxn ang="0">
                    <a:pos x="36" y="97"/>
                  </a:cxn>
                  <a:cxn ang="0">
                    <a:pos x="40" y="93"/>
                  </a:cxn>
                  <a:cxn ang="0">
                    <a:pos x="37" y="85"/>
                  </a:cxn>
                  <a:cxn ang="0">
                    <a:pos x="32" y="75"/>
                  </a:cxn>
                  <a:cxn ang="0">
                    <a:pos x="22" y="67"/>
                  </a:cxn>
                  <a:cxn ang="0">
                    <a:pos x="18" y="62"/>
                  </a:cxn>
                  <a:cxn ang="0">
                    <a:pos x="4" y="47"/>
                  </a:cxn>
                  <a:cxn ang="0">
                    <a:pos x="2" y="25"/>
                  </a:cxn>
                  <a:cxn ang="0">
                    <a:pos x="18" y="15"/>
                  </a:cxn>
                  <a:cxn ang="0">
                    <a:pos x="37" y="21"/>
                  </a:cxn>
                  <a:cxn ang="0">
                    <a:pos x="48" y="23"/>
                  </a:cxn>
                  <a:cxn ang="0">
                    <a:pos x="66" y="19"/>
                  </a:cxn>
                  <a:cxn ang="0">
                    <a:pos x="72" y="11"/>
                  </a:cxn>
                  <a:cxn ang="0">
                    <a:pos x="76" y="6"/>
                  </a:cxn>
                  <a:cxn ang="0">
                    <a:pos x="81" y="1"/>
                  </a:cxn>
                </a:cxnLst>
                <a:rect l="0" t="0" r="r" b="b"/>
                <a:pathLst>
                  <a:path w="124" h="309">
                    <a:moveTo>
                      <a:pt x="85" y="0"/>
                    </a:moveTo>
                    <a:lnTo>
                      <a:pt x="92" y="1"/>
                    </a:lnTo>
                    <a:lnTo>
                      <a:pt x="121" y="16"/>
                    </a:lnTo>
                    <a:lnTo>
                      <a:pt x="120" y="19"/>
                    </a:lnTo>
                    <a:lnTo>
                      <a:pt x="120" y="21"/>
                    </a:lnTo>
                    <a:lnTo>
                      <a:pt x="116" y="25"/>
                    </a:lnTo>
                    <a:lnTo>
                      <a:pt x="110" y="27"/>
                    </a:lnTo>
                    <a:lnTo>
                      <a:pt x="102" y="45"/>
                    </a:lnTo>
                    <a:lnTo>
                      <a:pt x="102" y="62"/>
                    </a:lnTo>
                    <a:lnTo>
                      <a:pt x="121" y="81"/>
                    </a:lnTo>
                    <a:lnTo>
                      <a:pt x="121" y="111"/>
                    </a:lnTo>
                    <a:lnTo>
                      <a:pt x="110" y="125"/>
                    </a:lnTo>
                    <a:lnTo>
                      <a:pt x="111" y="128"/>
                    </a:lnTo>
                    <a:lnTo>
                      <a:pt x="111" y="129"/>
                    </a:lnTo>
                    <a:lnTo>
                      <a:pt x="114" y="133"/>
                    </a:lnTo>
                    <a:lnTo>
                      <a:pt x="116" y="138"/>
                    </a:lnTo>
                    <a:lnTo>
                      <a:pt x="117" y="143"/>
                    </a:lnTo>
                    <a:lnTo>
                      <a:pt x="117" y="151"/>
                    </a:lnTo>
                    <a:lnTo>
                      <a:pt x="116" y="163"/>
                    </a:lnTo>
                    <a:lnTo>
                      <a:pt x="114" y="181"/>
                    </a:lnTo>
                    <a:lnTo>
                      <a:pt x="114" y="211"/>
                    </a:lnTo>
                    <a:lnTo>
                      <a:pt x="117" y="217"/>
                    </a:lnTo>
                    <a:lnTo>
                      <a:pt x="121" y="221"/>
                    </a:lnTo>
                    <a:lnTo>
                      <a:pt x="124" y="233"/>
                    </a:lnTo>
                    <a:lnTo>
                      <a:pt x="124" y="259"/>
                    </a:lnTo>
                    <a:lnTo>
                      <a:pt x="121" y="259"/>
                    </a:lnTo>
                    <a:lnTo>
                      <a:pt x="89" y="291"/>
                    </a:lnTo>
                    <a:lnTo>
                      <a:pt x="89" y="293"/>
                    </a:lnTo>
                    <a:lnTo>
                      <a:pt x="88" y="293"/>
                    </a:lnTo>
                    <a:lnTo>
                      <a:pt x="84" y="291"/>
                    </a:lnTo>
                    <a:lnTo>
                      <a:pt x="80" y="291"/>
                    </a:lnTo>
                    <a:lnTo>
                      <a:pt x="76" y="293"/>
                    </a:lnTo>
                    <a:lnTo>
                      <a:pt x="68" y="296"/>
                    </a:lnTo>
                    <a:lnTo>
                      <a:pt x="54" y="302"/>
                    </a:lnTo>
                    <a:lnTo>
                      <a:pt x="52" y="302"/>
                    </a:lnTo>
                    <a:lnTo>
                      <a:pt x="48" y="303"/>
                    </a:lnTo>
                    <a:lnTo>
                      <a:pt x="44" y="303"/>
                    </a:lnTo>
                    <a:lnTo>
                      <a:pt x="37" y="304"/>
                    </a:lnTo>
                    <a:lnTo>
                      <a:pt x="33" y="309"/>
                    </a:lnTo>
                    <a:lnTo>
                      <a:pt x="24" y="304"/>
                    </a:lnTo>
                    <a:lnTo>
                      <a:pt x="22" y="303"/>
                    </a:lnTo>
                    <a:lnTo>
                      <a:pt x="20" y="303"/>
                    </a:lnTo>
                    <a:lnTo>
                      <a:pt x="13" y="296"/>
                    </a:lnTo>
                    <a:lnTo>
                      <a:pt x="9" y="293"/>
                    </a:lnTo>
                    <a:lnTo>
                      <a:pt x="6" y="291"/>
                    </a:lnTo>
                    <a:lnTo>
                      <a:pt x="4" y="287"/>
                    </a:lnTo>
                    <a:lnTo>
                      <a:pt x="4" y="228"/>
                    </a:lnTo>
                    <a:lnTo>
                      <a:pt x="6" y="224"/>
                    </a:lnTo>
                    <a:lnTo>
                      <a:pt x="9" y="217"/>
                    </a:lnTo>
                    <a:lnTo>
                      <a:pt x="13" y="211"/>
                    </a:lnTo>
                    <a:lnTo>
                      <a:pt x="20" y="206"/>
                    </a:lnTo>
                    <a:lnTo>
                      <a:pt x="41" y="185"/>
                    </a:lnTo>
                    <a:lnTo>
                      <a:pt x="46" y="182"/>
                    </a:lnTo>
                    <a:lnTo>
                      <a:pt x="50" y="177"/>
                    </a:lnTo>
                    <a:lnTo>
                      <a:pt x="57" y="169"/>
                    </a:lnTo>
                    <a:lnTo>
                      <a:pt x="57" y="158"/>
                    </a:lnTo>
                    <a:lnTo>
                      <a:pt x="48" y="147"/>
                    </a:lnTo>
                    <a:lnTo>
                      <a:pt x="50" y="145"/>
                    </a:lnTo>
                    <a:lnTo>
                      <a:pt x="50" y="143"/>
                    </a:lnTo>
                    <a:lnTo>
                      <a:pt x="48" y="141"/>
                    </a:lnTo>
                    <a:lnTo>
                      <a:pt x="41" y="132"/>
                    </a:lnTo>
                    <a:lnTo>
                      <a:pt x="33" y="110"/>
                    </a:lnTo>
                    <a:lnTo>
                      <a:pt x="33" y="99"/>
                    </a:lnTo>
                    <a:lnTo>
                      <a:pt x="36" y="97"/>
                    </a:lnTo>
                    <a:lnTo>
                      <a:pt x="37" y="95"/>
                    </a:lnTo>
                    <a:lnTo>
                      <a:pt x="40" y="93"/>
                    </a:lnTo>
                    <a:lnTo>
                      <a:pt x="40" y="89"/>
                    </a:lnTo>
                    <a:lnTo>
                      <a:pt x="37" y="85"/>
                    </a:lnTo>
                    <a:lnTo>
                      <a:pt x="36" y="81"/>
                    </a:lnTo>
                    <a:lnTo>
                      <a:pt x="32" y="75"/>
                    </a:lnTo>
                    <a:lnTo>
                      <a:pt x="24" y="69"/>
                    </a:lnTo>
                    <a:lnTo>
                      <a:pt x="22" y="67"/>
                    </a:lnTo>
                    <a:lnTo>
                      <a:pt x="22" y="64"/>
                    </a:lnTo>
                    <a:lnTo>
                      <a:pt x="18" y="62"/>
                    </a:lnTo>
                    <a:lnTo>
                      <a:pt x="15" y="55"/>
                    </a:lnTo>
                    <a:lnTo>
                      <a:pt x="4" y="47"/>
                    </a:lnTo>
                    <a:lnTo>
                      <a:pt x="0" y="27"/>
                    </a:lnTo>
                    <a:lnTo>
                      <a:pt x="2" y="25"/>
                    </a:lnTo>
                    <a:lnTo>
                      <a:pt x="10" y="19"/>
                    </a:lnTo>
                    <a:lnTo>
                      <a:pt x="18" y="15"/>
                    </a:lnTo>
                    <a:lnTo>
                      <a:pt x="28" y="15"/>
                    </a:lnTo>
                    <a:lnTo>
                      <a:pt x="37" y="21"/>
                    </a:lnTo>
                    <a:lnTo>
                      <a:pt x="40" y="23"/>
                    </a:lnTo>
                    <a:lnTo>
                      <a:pt x="48" y="23"/>
                    </a:lnTo>
                    <a:lnTo>
                      <a:pt x="58" y="21"/>
                    </a:lnTo>
                    <a:lnTo>
                      <a:pt x="66" y="19"/>
                    </a:lnTo>
                    <a:lnTo>
                      <a:pt x="72" y="14"/>
                    </a:lnTo>
                    <a:lnTo>
                      <a:pt x="72" y="11"/>
                    </a:lnTo>
                    <a:lnTo>
                      <a:pt x="73" y="7"/>
                    </a:lnTo>
                    <a:lnTo>
                      <a:pt x="76" y="6"/>
                    </a:lnTo>
                    <a:lnTo>
                      <a:pt x="77" y="1"/>
                    </a:lnTo>
                    <a:lnTo>
                      <a:pt x="81" y="1"/>
                    </a:lnTo>
                    <a:lnTo>
                      <a:pt x="8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5" name="Freeform 56"/>
              <p:cNvSpPr>
                <a:spLocks/>
              </p:cNvSpPr>
              <p:nvPr/>
            </p:nvSpPr>
            <p:spPr bwMode="gray">
              <a:xfrm>
                <a:off x="1563736" y="2695545"/>
                <a:ext cx="84137" cy="133350"/>
              </a:xfrm>
              <a:custGeom>
                <a:avLst/>
                <a:gdLst/>
                <a:ahLst/>
                <a:cxnLst>
                  <a:cxn ang="0">
                    <a:pos x="31" y="0"/>
                  </a:cxn>
                  <a:cxn ang="0">
                    <a:pos x="37" y="2"/>
                  </a:cxn>
                  <a:cxn ang="0">
                    <a:pos x="45" y="11"/>
                  </a:cxn>
                  <a:cxn ang="0">
                    <a:pos x="45" y="35"/>
                  </a:cxn>
                  <a:cxn ang="0">
                    <a:pos x="41" y="35"/>
                  </a:cxn>
                  <a:cxn ang="0">
                    <a:pos x="41" y="36"/>
                  </a:cxn>
                  <a:cxn ang="0">
                    <a:pos x="43" y="36"/>
                  </a:cxn>
                  <a:cxn ang="0">
                    <a:pos x="45" y="40"/>
                  </a:cxn>
                  <a:cxn ang="0">
                    <a:pos x="47" y="42"/>
                  </a:cxn>
                  <a:cxn ang="0">
                    <a:pos x="49" y="42"/>
                  </a:cxn>
                  <a:cxn ang="0">
                    <a:pos x="49" y="44"/>
                  </a:cxn>
                  <a:cxn ang="0">
                    <a:pos x="52" y="46"/>
                  </a:cxn>
                  <a:cxn ang="0">
                    <a:pos x="53" y="48"/>
                  </a:cxn>
                  <a:cxn ang="0">
                    <a:pos x="53" y="50"/>
                  </a:cxn>
                  <a:cxn ang="0">
                    <a:pos x="49" y="54"/>
                  </a:cxn>
                  <a:cxn ang="0">
                    <a:pos x="47" y="57"/>
                  </a:cxn>
                  <a:cxn ang="0">
                    <a:pos x="47" y="58"/>
                  </a:cxn>
                  <a:cxn ang="0">
                    <a:pos x="49" y="61"/>
                  </a:cxn>
                  <a:cxn ang="0">
                    <a:pos x="49" y="63"/>
                  </a:cxn>
                  <a:cxn ang="0">
                    <a:pos x="47" y="66"/>
                  </a:cxn>
                  <a:cxn ang="0">
                    <a:pos x="47" y="68"/>
                  </a:cxn>
                  <a:cxn ang="0">
                    <a:pos x="49" y="70"/>
                  </a:cxn>
                  <a:cxn ang="0">
                    <a:pos x="47" y="70"/>
                  </a:cxn>
                  <a:cxn ang="0">
                    <a:pos x="47" y="72"/>
                  </a:cxn>
                  <a:cxn ang="0">
                    <a:pos x="49" y="74"/>
                  </a:cxn>
                  <a:cxn ang="0">
                    <a:pos x="49" y="77"/>
                  </a:cxn>
                  <a:cxn ang="0">
                    <a:pos x="47" y="80"/>
                  </a:cxn>
                  <a:cxn ang="0">
                    <a:pos x="45" y="76"/>
                  </a:cxn>
                  <a:cxn ang="0">
                    <a:pos x="43" y="76"/>
                  </a:cxn>
                  <a:cxn ang="0">
                    <a:pos x="45" y="80"/>
                  </a:cxn>
                  <a:cxn ang="0">
                    <a:pos x="41" y="80"/>
                  </a:cxn>
                  <a:cxn ang="0">
                    <a:pos x="39" y="81"/>
                  </a:cxn>
                  <a:cxn ang="0">
                    <a:pos x="31" y="81"/>
                  </a:cxn>
                  <a:cxn ang="0">
                    <a:pos x="31" y="84"/>
                  </a:cxn>
                  <a:cxn ang="0">
                    <a:pos x="26" y="84"/>
                  </a:cxn>
                  <a:cxn ang="0">
                    <a:pos x="17" y="80"/>
                  </a:cxn>
                  <a:cxn ang="0">
                    <a:pos x="10" y="80"/>
                  </a:cxn>
                  <a:cxn ang="0">
                    <a:pos x="4" y="81"/>
                  </a:cxn>
                  <a:cxn ang="0">
                    <a:pos x="1" y="80"/>
                  </a:cxn>
                  <a:cxn ang="0">
                    <a:pos x="0" y="77"/>
                  </a:cxn>
                  <a:cxn ang="0">
                    <a:pos x="1" y="76"/>
                  </a:cxn>
                  <a:cxn ang="0">
                    <a:pos x="1" y="74"/>
                  </a:cxn>
                  <a:cxn ang="0">
                    <a:pos x="4" y="72"/>
                  </a:cxn>
                  <a:cxn ang="0">
                    <a:pos x="4" y="62"/>
                  </a:cxn>
                  <a:cxn ang="0">
                    <a:pos x="9" y="57"/>
                  </a:cxn>
                  <a:cxn ang="0">
                    <a:pos x="10" y="54"/>
                  </a:cxn>
                  <a:cxn ang="0">
                    <a:pos x="13" y="54"/>
                  </a:cxn>
                  <a:cxn ang="0">
                    <a:pos x="9" y="51"/>
                  </a:cxn>
                  <a:cxn ang="0">
                    <a:pos x="9" y="44"/>
                  </a:cxn>
                  <a:cxn ang="0">
                    <a:pos x="10" y="44"/>
                  </a:cxn>
                  <a:cxn ang="0">
                    <a:pos x="15" y="40"/>
                  </a:cxn>
                  <a:cxn ang="0">
                    <a:pos x="15" y="36"/>
                  </a:cxn>
                  <a:cxn ang="0">
                    <a:pos x="10" y="31"/>
                  </a:cxn>
                  <a:cxn ang="0">
                    <a:pos x="10" y="28"/>
                  </a:cxn>
                  <a:cxn ang="0">
                    <a:pos x="19" y="28"/>
                  </a:cxn>
                  <a:cxn ang="0">
                    <a:pos x="15" y="26"/>
                  </a:cxn>
                  <a:cxn ang="0">
                    <a:pos x="9" y="26"/>
                  </a:cxn>
                  <a:cxn ang="0">
                    <a:pos x="9" y="14"/>
                  </a:cxn>
                  <a:cxn ang="0">
                    <a:pos x="10" y="15"/>
                  </a:cxn>
                  <a:cxn ang="0">
                    <a:pos x="13" y="14"/>
                  </a:cxn>
                  <a:cxn ang="0">
                    <a:pos x="15" y="14"/>
                  </a:cxn>
                  <a:cxn ang="0">
                    <a:pos x="19" y="10"/>
                  </a:cxn>
                  <a:cxn ang="0">
                    <a:pos x="31" y="0"/>
                  </a:cxn>
                </a:cxnLst>
                <a:rect l="0" t="0" r="r" b="b"/>
                <a:pathLst>
                  <a:path w="53" h="84">
                    <a:moveTo>
                      <a:pt x="31" y="0"/>
                    </a:moveTo>
                    <a:lnTo>
                      <a:pt x="37" y="2"/>
                    </a:lnTo>
                    <a:lnTo>
                      <a:pt x="45" y="11"/>
                    </a:lnTo>
                    <a:lnTo>
                      <a:pt x="45" y="35"/>
                    </a:lnTo>
                    <a:lnTo>
                      <a:pt x="41" y="35"/>
                    </a:lnTo>
                    <a:lnTo>
                      <a:pt x="41" y="36"/>
                    </a:lnTo>
                    <a:lnTo>
                      <a:pt x="43" y="36"/>
                    </a:lnTo>
                    <a:lnTo>
                      <a:pt x="45" y="40"/>
                    </a:lnTo>
                    <a:lnTo>
                      <a:pt x="47" y="42"/>
                    </a:lnTo>
                    <a:lnTo>
                      <a:pt x="49" y="42"/>
                    </a:lnTo>
                    <a:lnTo>
                      <a:pt x="49" y="44"/>
                    </a:lnTo>
                    <a:lnTo>
                      <a:pt x="52" y="46"/>
                    </a:lnTo>
                    <a:lnTo>
                      <a:pt x="53" y="48"/>
                    </a:lnTo>
                    <a:lnTo>
                      <a:pt x="53" y="50"/>
                    </a:lnTo>
                    <a:lnTo>
                      <a:pt x="49" y="54"/>
                    </a:lnTo>
                    <a:lnTo>
                      <a:pt x="47" y="57"/>
                    </a:lnTo>
                    <a:lnTo>
                      <a:pt x="47" y="58"/>
                    </a:lnTo>
                    <a:lnTo>
                      <a:pt x="49" y="61"/>
                    </a:lnTo>
                    <a:lnTo>
                      <a:pt x="49" y="63"/>
                    </a:lnTo>
                    <a:lnTo>
                      <a:pt x="47" y="66"/>
                    </a:lnTo>
                    <a:lnTo>
                      <a:pt x="47" y="68"/>
                    </a:lnTo>
                    <a:lnTo>
                      <a:pt x="49" y="70"/>
                    </a:lnTo>
                    <a:lnTo>
                      <a:pt x="47" y="70"/>
                    </a:lnTo>
                    <a:lnTo>
                      <a:pt x="47" y="72"/>
                    </a:lnTo>
                    <a:lnTo>
                      <a:pt x="49" y="74"/>
                    </a:lnTo>
                    <a:lnTo>
                      <a:pt x="49" y="77"/>
                    </a:lnTo>
                    <a:lnTo>
                      <a:pt x="47" y="80"/>
                    </a:lnTo>
                    <a:lnTo>
                      <a:pt x="45" y="76"/>
                    </a:lnTo>
                    <a:lnTo>
                      <a:pt x="43" y="76"/>
                    </a:lnTo>
                    <a:lnTo>
                      <a:pt x="45" y="80"/>
                    </a:lnTo>
                    <a:lnTo>
                      <a:pt x="41" y="80"/>
                    </a:lnTo>
                    <a:lnTo>
                      <a:pt x="39" y="81"/>
                    </a:lnTo>
                    <a:lnTo>
                      <a:pt x="31" y="81"/>
                    </a:lnTo>
                    <a:lnTo>
                      <a:pt x="31" y="84"/>
                    </a:lnTo>
                    <a:lnTo>
                      <a:pt x="26" y="84"/>
                    </a:lnTo>
                    <a:lnTo>
                      <a:pt x="17" y="80"/>
                    </a:lnTo>
                    <a:lnTo>
                      <a:pt x="10" y="80"/>
                    </a:lnTo>
                    <a:lnTo>
                      <a:pt x="4" y="81"/>
                    </a:lnTo>
                    <a:lnTo>
                      <a:pt x="1" y="80"/>
                    </a:lnTo>
                    <a:lnTo>
                      <a:pt x="0" y="77"/>
                    </a:lnTo>
                    <a:lnTo>
                      <a:pt x="1" y="76"/>
                    </a:lnTo>
                    <a:lnTo>
                      <a:pt x="1" y="74"/>
                    </a:lnTo>
                    <a:lnTo>
                      <a:pt x="4" y="72"/>
                    </a:lnTo>
                    <a:lnTo>
                      <a:pt x="4" y="62"/>
                    </a:lnTo>
                    <a:lnTo>
                      <a:pt x="9" y="57"/>
                    </a:lnTo>
                    <a:lnTo>
                      <a:pt x="10" y="54"/>
                    </a:lnTo>
                    <a:lnTo>
                      <a:pt x="13" y="54"/>
                    </a:lnTo>
                    <a:lnTo>
                      <a:pt x="9" y="51"/>
                    </a:lnTo>
                    <a:lnTo>
                      <a:pt x="9" y="44"/>
                    </a:lnTo>
                    <a:lnTo>
                      <a:pt x="10" y="44"/>
                    </a:lnTo>
                    <a:lnTo>
                      <a:pt x="15" y="40"/>
                    </a:lnTo>
                    <a:lnTo>
                      <a:pt x="15" y="36"/>
                    </a:lnTo>
                    <a:lnTo>
                      <a:pt x="10" y="31"/>
                    </a:lnTo>
                    <a:lnTo>
                      <a:pt x="10" y="28"/>
                    </a:lnTo>
                    <a:lnTo>
                      <a:pt x="19" y="28"/>
                    </a:lnTo>
                    <a:lnTo>
                      <a:pt x="15" y="26"/>
                    </a:lnTo>
                    <a:lnTo>
                      <a:pt x="9" y="26"/>
                    </a:lnTo>
                    <a:lnTo>
                      <a:pt x="9" y="14"/>
                    </a:lnTo>
                    <a:lnTo>
                      <a:pt x="10" y="15"/>
                    </a:lnTo>
                    <a:lnTo>
                      <a:pt x="13" y="14"/>
                    </a:lnTo>
                    <a:lnTo>
                      <a:pt x="15" y="14"/>
                    </a:lnTo>
                    <a:lnTo>
                      <a:pt x="19" y="10"/>
                    </a:lnTo>
                    <a:lnTo>
                      <a:pt x="3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6" name="Freeform 57"/>
              <p:cNvSpPr>
                <a:spLocks/>
              </p:cNvSpPr>
              <p:nvPr/>
            </p:nvSpPr>
            <p:spPr bwMode="gray">
              <a:xfrm>
                <a:off x="1882823" y="3079720"/>
                <a:ext cx="354013" cy="173038"/>
              </a:xfrm>
              <a:custGeom>
                <a:avLst/>
                <a:gdLst/>
                <a:ahLst/>
                <a:cxnLst>
                  <a:cxn ang="0">
                    <a:pos x="97" y="0"/>
                  </a:cxn>
                  <a:cxn ang="0">
                    <a:pos x="111" y="4"/>
                  </a:cxn>
                  <a:cxn ang="0">
                    <a:pos x="118" y="8"/>
                  </a:cxn>
                  <a:cxn ang="0">
                    <a:pos x="128" y="16"/>
                  </a:cxn>
                  <a:cxn ang="0">
                    <a:pos x="136" y="13"/>
                  </a:cxn>
                  <a:cxn ang="0">
                    <a:pos x="152" y="12"/>
                  </a:cxn>
                  <a:cxn ang="0">
                    <a:pos x="158" y="16"/>
                  </a:cxn>
                  <a:cxn ang="0">
                    <a:pos x="166" y="22"/>
                  </a:cxn>
                  <a:cxn ang="0">
                    <a:pos x="180" y="26"/>
                  </a:cxn>
                  <a:cxn ang="0">
                    <a:pos x="185" y="27"/>
                  </a:cxn>
                  <a:cxn ang="0">
                    <a:pos x="192" y="31"/>
                  </a:cxn>
                  <a:cxn ang="0">
                    <a:pos x="197" y="35"/>
                  </a:cxn>
                  <a:cxn ang="0">
                    <a:pos x="210" y="46"/>
                  </a:cxn>
                  <a:cxn ang="0">
                    <a:pos x="219" y="70"/>
                  </a:cxn>
                  <a:cxn ang="0">
                    <a:pos x="223" y="79"/>
                  </a:cxn>
                  <a:cxn ang="0">
                    <a:pos x="219" y="82"/>
                  </a:cxn>
                  <a:cxn ang="0">
                    <a:pos x="207" y="79"/>
                  </a:cxn>
                  <a:cxn ang="0">
                    <a:pos x="193" y="82"/>
                  </a:cxn>
                  <a:cxn ang="0">
                    <a:pos x="181" y="87"/>
                  </a:cxn>
                  <a:cxn ang="0">
                    <a:pos x="177" y="90"/>
                  </a:cxn>
                  <a:cxn ang="0">
                    <a:pos x="167" y="92"/>
                  </a:cxn>
                  <a:cxn ang="0">
                    <a:pos x="163" y="96"/>
                  </a:cxn>
                  <a:cxn ang="0">
                    <a:pos x="158" y="100"/>
                  </a:cxn>
                  <a:cxn ang="0">
                    <a:pos x="136" y="102"/>
                  </a:cxn>
                  <a:cxn ang="0">
                    <a:pos x="128" y="98"/>
                  </a:cxn>
                  <a:cxn ang="0">
                    <a:pos x="123" y="100"/>
                  </a:cxn>
                  <a:cxn ang="0">
                    <a:pos x="119" y="108"/>
                  </a:cxn>
                  <a:cxn ang="0">
                    <a:pos x="114" y="109"/>
                  </a:cxn>
                  <a:cxn ang="0">
                    <a:pos x="115" y="104"/>
                  </a:cxn>
                  <a:cxn ang="0">
                    <a:pos x="107" y="102"/>
                  </a:cxn>
                  <a:cxn ang="0">
                    <a:pos x="97" y="104"/>
                  </a:cxn>
                  <a:cxn ang="0">
                    <a:pos x="92" y="105"/>
                  </a:cxn>
                  <a:cxn ang="0">
                    <a:pos x="82" y="108"/>
                  </a:cxn>
                  <a:cxn ang="0">
                    <a:pos x="75" y="104"/>
                  </a:cxn>
                  <a:cxn ang="0">
                    <a:pos x="63" y="102"/>
                  </a:cxn>
                  <a:cxn ang="0">
                    <a:pos x="58" y="104"/>
                  </a:cxn>
                  <a:cxn ang="0">
                    <a:pos x="54" y="108"/>
                  </a:cxn>
                  <a:cxn ang="0">
                    <a:pos x="45" y="109"/>
                  </a:cxn>
                  <a:cxn ang="0">
                    <a:pos x="38" y="105"/>
                  </a:cxn>
                  <a:cxn ang="0">
                    <a:pos x="30" y="104"/>
                  </a:cxn>
                  <a:cxn ang="0">
                    <a:pos x="22" y="100"/>
                  </a:cxn>
                  <a:cxn ang="0">
                    <a:pos x="14" y="94"/>
                  </a:cxn>
                  <a:cxn ang="0">
                    <a:pos x="12" y="86"/>
                  </a:cxn>
                  <a:cxn ang="0">
                    <a:pos x="10" y="78"/>
                  </a:cxn>
                  <a:cxn ang="0">
                    <a:pos x="1" y="70"/>
                  </a:cxn>
                  <a:cxn ang="0">
                    <a:pos x="0" y="61"/>
                  </a:cxn>
                  <a:cxn ang="0">
                    <a:pos x="1" y="55"/>
                  </a:cxn>
                  <a:cxn ang="0">
                    <a:pos x="4" y="50"/>
                  </a:cxn>
                  <a:cxn ang="0">
                    <a:pos x="8" y="44"/>
                  </a:cxn>
                  <a:cxn ang="0">
                    <a:pos x="19" y="46"/>
                  </a:cxn>
                  <a:cxn ang="0">
                    <a:pos x="30" y="44"/>
                  </a:cxn>
                  <a:cxn ang="0">
                    <a:pos x="36" y="39"/>
                  </a:cxn>
                  <a:cxn ang="0">
                    <a:pos x="45" y="38"/>
                  </a:cxn>
                  <a:cxn ang="0">
                    <a:pos x="38" y="34"/>
                  </a:cxn>
                  <a:cxn ang="0">
                    <a:pos x="40" y="24"/>
                  </a:cxn>
                  <a:cxn ang="0">
                    <a:pos x="48" y="16"/>
                  </a:cxn>
                  <a:cxn ang="0">
                    <a:pos x="71" y="13"/>
                  </a:cxn>
                  <a:cxn ang="0">
                    <a:pos x="82" y="8"/>
                  </a:cxn>
                  <a:cxn ang="0">
                    <a:pos x="88" y="4"/>
                  </a:cxn>
                  <a:cxn ang="0">
                    <a:pos x="91" y="0"/>
                  </a:cxn>
                </a:cxnLst>
                <a:rect l="0" t="0" r="r" b="b"/>
                <a:pathLst>
                  <a:path w="223" h="109">
                    <a:moveTo>
                      <a:pt x="91" y="0"/>
                    </a:moveTo>
                    <a:lnTo>
                      <a:pt x="97" y="0"/>
                    </a:lnTo>
                    <a:lnTo>
                      <a:pt x="104" y="1"/>
                    </a:lnTo>
                    <a:lnTo>
                      <a:pt x="111" y="4"/>
                    </a:lnTo>
                    <a:lnTo>
                      <a:pt x="114" y="7"/>
                    </a:lnTo>
                    <a:lnTo>
                      <a:pt x="118" y="8"/>
                    </a:lnTo>
                    <a:lnTo>
                      <a:pt x="122" y="12"/>
                    </a:lnTo>
                    <a:lnTo>
                      <a:pt x="128" y="16"/>
                    </a:lnTo>
                    <a:lnTo>
                      <a:pt x="128" y="13"/>
                    </a:lnTo>
                    <a:lnTo>
                      <a:pt x="136" y="13"/>
                    </a:lnTo>
                    <a:lnTo>
                      <a:pt x="137" y="12"/>
                    </a:lnTo>
                    <a:lnTo>
                      <a:pt x="152" y="12"/>
                    </a:lnTo>
                    <a:lnTo>
                      <a:pt x="155" y="13"/>
                    </a:lnTo>
                    <a:lnTo>
                      <a:pt x="158" y="16"/>
                    </a:lnTo>
                    <a:lnTo>
                      <a:pt x="162" y="17"/>
                    </a:lnTo>
                    <a:lnTo>
                      <a:pt x="166" y="22"/>
                    </a:lnTo>
                    <a:lnTo>
                      <a:pt x="170" y="24"/>
                    </a:lnTo>
                    <a:lnTo>
                      <a:pt x="180" y="26"/>
                    </a:lnTo>
                    <a:lnTo>
                      <a:pt x="181" y="27"/>
                    </a:lnTo>
                    <a:lnTo>
                      <a:pt x="185" y="27"/>
                    </a:lnTo>
                    <a:lnTo>
                      <a:pt x="188" y="30"/>
                    </a:lnTo>
                    <a:lnTo>
                      <a:pt x="192" y="31"/>
                    </a:lnTo>
                    <a:lnTo>
                      <a:pt x="193" y="34"/>
                    </a:lnTo>
                    <a:lnTo>
                      <a:pt x="197" y="35"/>
                    </a:lnTo>
                    <a:lnTo>
                      <a:pt x="202" y="38"/>
                    </a:lnTo>
                    <a:lnTo>
                      <a:pt x="210" y="46"/>
                    </a:lnTo>
                    <a:lnTo>
                      <a:pt x="215" y="57"/>
                    </a:lnTo>
                    <a:lnTo>
                      <a:pt x="219" y="70"/>
                    </a:lnTo>
                    <a:lnTo>
                      <a:pt x="223" y="78"/>
                    </a:lnTo>
                    <a:lnTo>
                      <a:pt x="223" y="79"/>
                    </a:lnTo>
                    <a:lnTo>
                      <a:pt x="221" y="82"/>
                    </a:lnTo>
                    <a:lnTo>
                      <a:pt x="219" y="82"/>
                    </a:lnTo>
                    <a:lnTo>
                      <a:pt x="217" y="78"/>
                    </a:lnTo>
                    <a:lnTo>
                      <a:pt x="207" y="79"/>
                    </a:lnTo>
                    <a:lnTo>
                      <a:pt x="199" y="79"/>
                    </a:lnTo>
                    <a:lnTo>
                      <a:pt x="193" y="82"/>
                    </a:lnTo>
                    <a:lnTo>
                      <a:pt x="189" y="83"/>
                    </a:lnTo>
                    <a:lnTo>
                      <a:pt x="181" y="87"/>
                    </a:lnTo>
                    <a:lnTo>
                      <a:pt x="180" y="87"/>
                    </a:lnTo>
                    <a:lnTo>
                      <a:pt x="177" y="90"/>
                    </a:lnTo>
                    <a:lnTo>
                      <a:pt x="173" y="92"/>
                    </a:lnTo>
                    <a:lnTo>
                      <a:pt x="167" y="92"/>
                    </a:lnTo>
                    <a:lnTo>
                      <a:pt x="166" y="94"/>
                    </a:lnTo>
                    <a:lnTo>
                      <a:pt x="163" y="96"/>
                    </a:lnTo>
                    <a:lnTo>
                      <a:pt x="162" y="98"/>
                    </a:lnTo>
                    <a:lnTo>
                      <a:pt x="158" y="100"/>
                    </a:lnTo>
                    <a:lnTo>
                      <a:pt x="152" y="102"/>
                    </a:lnTo>
                    <a:lnTo>
                      <a:pt x="136" y="102"/>
                    </a:lnTo>
                    <a:lnTo>
                      <a:pt x="132" y="100"/>
                    </a:lnTo>
                    <a:lnTo>
                      <a:pt x="128" y="98"/>
                    </a:lnTo>
                    <a:lnTo>
                      <a:pt x="125" y="98"/>
                    </a:lnTo>
                    <a:lnTo>
                      <a:pt x="123" y="100"/>
                    </a:lnTo>
                    <a:lnTo>
                      <a:pt x="123" y="102"/>
                    </a:lnTo>
                    <a:lnTo>
                      <a:pt x="119" y="108"/>
                    </a:lnTo>
                    <a:lnTo>
                      <a:pt x="118" y="109"/>
                    </a:lnTo>
                    <a:lnTo>
                      <a:pt x="114" y="109"/>
                    </a:lnTo>
                    <a:lnTo>
                      <a:pt x="111" y="108"/>
                    </a:lnTo>
                    <a:lnTo>
                      <a:pt x="115" y="104"/>
                    </a:lnTo>
                    <a:lnTo>
                      <a:pt x="115" y="100"/>
                    </a:lnTo>
                    <a:lnTo>
                      <a:pt x="107" y="102"/>
                    </a:lnTo>
                    <a:lnTo>
                      <a:pt x="101" y="105"/>
                    </a:lnTo>
                    <a:lnTo>
                      <a:pt x="97" y="104"/>
                    </a:lnTo>
                    <a:lnTo>
                      <a:pt x="93" y="104"/>
                    </a:lnTo>
                    <a:lnTo>
                      <a:pt x="92" y="105"/>
                    </a:lnTo>
                    <a:lnTo>
                      <a:pt x="88" y="108"/>
                    </a:lnTo>
                    <a:lnTo>
                      <a:pt x="82" y="108"/>
                    </a:lnTo>
                    <a:lnTo>
                      <a:pt x="80" y="105"/>
                    </a:lnTo>
                    <a:lnTo>
                      <a:pt x="75" y="104"/>
                    </a:lnTo>
                    <a:lnTo>
                      <a:pt x="70" y="104"/>
                    </a:lnTo>
                    <a:lnTo>
                      <a:pt x="63" y="102"/>
                    </a:lnTo>
                    <a:lnTo>
                      <a:pt x="60" y="102"/>
                    </a:lnTo>
                    <a:lnTo>
                      <a:pt x="58" y="104"/>
                    </a:lnTo>
                    <a:lnTo>
                      <a:pt x="58" y="105"/>
                    </a:lnTo>
                    <a:lnTo>
                      <a:pt x="54" y="108"/>
                    </a:lnTo>
                    <a:lnTo>
                      <a:pt x="52" y="109"/>
                    </a:lnTo>
                    <a:lnTo>
                      <a:pt x="45" y="109"/>
                    </a:lnTo>
                    <a:lnTo>
                      <a:pt x="43" y="108"/>
                    </a:lnTo>
                    <a:lnTo>
                      <a:pt x="38" y="105"/>
                    </a:lnTo>
                    <a:lnTo>
                      <a:pt x="32" y="105"/>
                    </a:lnTo>
                    <a:lnTo>
                      <a:pt x="30" y="104"/>
                    </a:lnTo>
                    <a:lnTo>
                      <a:pt x="26" y="102"/>
                    </a:lnTo>
                    <a:lnTo>
                      <a:pt x="22" y="100"/>
                    </a:lnTo>
                    <a:lnTo>
                      <a:pt x="18" y="96"/>
                    </a:lnTo>
                    <a:lnTo>
                      <a:pt x="14" y="94"/>
                    </a:lnTo>
                    <a:lnTo>
                      <a:pt x="12" y="90"/>
                    </a:lnTo>
                    <a:lnTo>
                      <a:pt x="12" y="86"/>
                    </a:lnTo>
                    <a:lnTo>
                      <a:pt x="10" y="82"/>
                    </a:lnTo>
                    <a:lnTo>
                      <a:pt x="10" y="78"/>
                    </a:lnTo>
                    <a:lnTo>
                      <a:pt x="8" y="75"/>
                    </a:lnTo>
                    <a:lnTo>
                      <a:pt x="1" y="70"/>
                    </a:lnTo>
                    <a:lnTo>
                      <a:pt x="1" y="65"/>
                    </a:lnTo>
                    <a:lnTo>
                      <a:pt x="0" y="61"/>
                    </a:lnTo>
                    <a:lnTo>
                      <a:pt x="0" y="55"/>
                    </a:lnTo>
                    <a:lnTo>
                      <a:pt x="1" y="55"/>
                    </a:lnTo>
                    <a:lnTo>
                      <a:pt x="1" y="52"/>
                    </a:lnTo>
                    <a:lnTo>
                      <a:pt x="4" y="50"/>
                    </a:lnTo>
                    <a:lnTo>
                      <a:pt x="6" y="48"/>
                    </a:lnTo>
                    <a:lnTo>
                      <a:pt x="8" y="44"/>
                    </a:lnTo>
                    <a:lnTo>
                      <a:pt x="18" y="44"/>
                    </a:lnTo>
                    <a:lnTo>
                      <a:pt x="19" y="46"/>
                    </a:lnTo>
                    <a:lnTo>
                      <a:pt x="26" y="46"/>
                    </a:lnTo>
                    <a:lnTo>
                      <a:pt x="30" y="44"/>
                    </a:lnTo>
                    <a:lnTo>
                      <a:pt x="32" y="42"/>
                    </a:lnTo>
                    <a:lnTo>
                      <a:pt x="36" y="39"/>
                    </a:lnTo>
                    <a:lnTo>
                      <a:pt x="49" y="39"/>
                    </a:lnTo>
                    <a:lnTo>
                      <a:pt x="45" y="38"/>
                    </a:lnTo>
                    <a:lnTo>
                      <a:pt x="43" y="38"/>
                    </a:lnTo>
                    <a:lnTo>
                      <a:pt x="38" y="34"/>
                    </a:lnTo>
                    <a:lnTo>
                      <a:pt x="38" y="27"/>
                    </a:lnTo>
                    <a:lnTo>
                      <a:pt x="40" y="24"/>
                    </a:lnTo>
                    <a:lnTo>
                      <a:pt x="43" y="20"/>
                    </a:lnTo>
                    <a:lnTo>
                      <a:pt x="48" y="16"/>
                    </a:lnTo>
                    <a:lnTo>
                      <a:pt x="66" y="16"/>
                    </a:lnTo>
                    <a:lnTo>
                      <a:pt x="71" y="13"/>
                    </a:lnTo>
                    <a:lnTo>
                      <a:pt x="75" y="9"/>
                    </a:lnTo>
                    <a:lnTo>
                      <a:pt x="82" y="8"/>
                    </a:lnTo>
                    <a:lnTo>
                      <a:pt x="86" y="4"/>
                    </a:lnTo>
                    <a:lnTo>
                      <a:pt x="88" y="4"/>
                    </a:lnTo>
                    <a:lnTo>
                      <a:pt x="88" y="1"/>
                    </a:lnTo>
                    <a:lnTo>
                      <a:pt x="9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7" name="Freeform 58"/>
              <p:cNvSpPr>
                <a:spLocks/>
              </p:cNvSpPr>
              <p:nvPr/>
            </p:nvSpPr>
            <p:spPr bwMode="gray">
              <a:xfrm>
                <a:off x="1766936" y="2968595"/>
                <a:ext cx="176212" cy="142875"/>
              </a:xfrm>
              <a:custGeom>
                <a:avLst/>
                <a:gdLst/>
                <a:ahLst/>
                <a:cxnLst>
                  <a:cxn ang="0">
                    <a:pos x="0" y="0"/>
                  </a:cxn>
                  <a:cxn ang="0">
                    <a:pos x="11" y="0"/>
                  </a:cxn>
                  <a:cxn ang="0">
                    <a:pos x="20" y="2"/>
                  </a:cxn>
                  <a:cxn ang="0">
                    <a:pos x="20" y="4"/>
                  </a:cxn>
                  <a:cxn ang="0">
                    <a:pos x="21" y="7"/>
                  </a:cxn>
                  <a:cxn ang="0">
                    <a:pos x="25" y="11"/>
                  </a:cxn>
                  <a:cxn ang="0">
                    <a:pos x="29" y="12"/>
                  </a:cxn>
                  <a:cxn ang="0">
                    <a:pos x="33" y="16"/>
                  </a:cxn>
                  <a:cxn ang="0">
                    <a:pos x="39" y="18"/>
                  </a:cxn>
                  <a:cxn ang="0">
                    <a:pos x="44" y="18"/>
                  </a:cxn>
                  <a:cxn ang="0">
                    <a:pos x="48" y="16"/>
                  </a:cxn>
                  <a:cxn ang="0">
                    <a:pos x="59" y="12"/>
                  </a:cxn>
                  <a:cxn ang="0">
                    <a:pos x="72" y="12"/>
                  </a:cxn>
                  <a:cxn ang="0">
                    <a:pos x="85" y="18"/>
                  </a:cxn>
                  <a:cxn ang="0">
                    <a:pos x="99" y="22"/>
                  </a:cxn>
                  <a:cxn ang="0">
                    <a:pos x="100" y="24"/>
                  </a:cxn>
                  <a:cxn ang="0">
                    <a:pos x="103" y="24"/>
                  </a:cxn>
                  <a:cxn ang="0">
                    <a:pos x="105" y="26"/>
                  </a:cxn>
                  <a:cxn ang="0">
                    <a:pos x="109" y="27"/>
                  </a:cxn>
                  <a:cxn ang="0">
                    <a:pos x="111" y="30"/>
                  </a:cxn>
                  <a:cxn ang="0">
                    <a:pos x="111" y="34"/>
                  </a:cxn>
                  <a:cxn ang="0">
                    <a:pos x="109" y="35"/>
                  </a:cxn>
                  <a:cxn ang="0">
                    <a:pos x="109" y="42"/>
                  </a:cxn>
                  <a:cxn ang="0">
                    <a:pos x="107" y="46"/>
                  </a:cxn>
                  <a:cxn ang="0">
                    <a:pos x="105" y="48"/>
                  </a:cxn>
                  <a:cxn ang="0">
                    <a:pos x="105" y="52"/>
                  </a:cxn>
                  <a:cxn ang="0">
                    <a:pos x="100" y="56"/>
                  </a:cxn>
                  <a:cxn ang="0">
                    <a:pos x="99" y="56"/>
                  </a:cxn>
                  <a:cxn ang="0">
                    <a:pos x="99" y="57"/>
                  </a:cxn>
                  <a:cxn ang="0">
                    <a:pos x="96" y="61"/>
                  </a:cxn>
                  <a:cxn ang="0">
                    <a:pos x="95" y="66"/>
                  </a:cxn>
                  <a:cxn ang="0">
                    <a:pos x="96" y="68"/>
                  </a:cxn>
                  <a:cxn ang="0">
                    <a:pos x="92" y="68"/>
                  </a:cxn>
                  <a:cxn ang="0">
                    <a:pos x="91" y="70"/>
                  </a:cxn>
                  <a:cxn ang="0">
                    <a:pos x="87" y="70"/>
                  </a:cxn>
                  <a:cxn ang="0">
                    <a:pos x="83" y="71"/>
                  </a:cxn>
                  <a:cxn ang="0">
                    <a:pos x="74" y="82"/>
                  </a:cxn>
                  <a:cxn ang="0">
                    <a:pos x="73" y="87"/>
                  </a:cxn>
                  <a:cxn ang="0">
                    <a:pos x="57" y="87"/>
                  </a:cxn>
                  <a:cxn ang="0">
                    <a:pos x="55" y="86"/>
                  </a:cxn>
                  <a:cxn ang="0">
                    <a:pos x="37" y="90"/>
                  </a:cxn>
                  <a:cxn ang="0">
                    <a:pos x="25" y="66"/>
                  </a:cxn>
                  <a:cxn ang="0">
                    <a:pos x="33" y="57"/>
                  </a:cxn>
                  <a:cxn ang="0">
                    <a:pos x="33" y="53"/>
                  </a:cxn>
                  <a:cxn ang="0">
                    <a:pos x="31" y="50"/>
                  </a:cxn>
                  <a:cxn ang="0">
                    <a:pos x="29" y="48"/>
                  </a:cxn>
                  <a:cxn ang="0">
                    <a:pos x="26" y="44"/>
                  </a:cxn>
                  <a:cxn ang="0">
                    <a:pos x="24" y="35"/>
                  </a:cxn>
                  <a:cxn ang="0">
                    <a:pos x="24" y="30"/>
                  </a:cxn>
                  <a:cxn ang="0">
                    <a:pos x="20" y="24"/>
                  </a:cxn>
                  <a:cxn ang="0">
                    <a:pos x="20" y="20"/>
                  </a:cxn>
                  <a:cxn ang="0">
                    <a:pos x="15" y="22"/>
                  </a:cxn>
                  <a:cxn ang="0">
                    <a:pos x="4" y="13"/>
                  </a:cxn>
                  <a:cxn ang="0">
                    <a:pos x="4" y="7"/>
                  </a:cxn>
                  <a:cxn ang="0">
                    <a:pos x="3" y="2"/>
                  </a:cxn>
                  <a:cxn ang="0">
                    <a:pos x="0" y="0"/>
                  </a:cxn>
                </a:cxnLst>
                <a:rect l="0" t="0" r="r" b="b"/>
                <a:pathLst>
                  <a:path w="111" h="90">
                    <a:moveTo>
                      <a:pt x="0" y="0"/>
                    </a:moveTo>
                    <a:lnTo>
                      <a:pt x="11" y="0"/>
                    </a:lnTo>
                    <a:lnTo>
                      <a:pt x="20" y="2"/>
                    </a:lnTo>
                    <a:lnTo>
                      <a:pt x="20" y="4"/>
                    </a:lnTo>
                    <a:lnTo>
                      <a:pt x="21" y="7"/>
                    </a:lnTo>
                    <a:lnTo>
                      <a:pt x="25" y="11"/>
                    </a:lnTo>
                    <a:lnTo>
                      <a:pt x="29" y="12"/>
                    </a:lnTo>
                    <a:lnTo>
                      <a:pt x="33" y="16"/>
                    </a:lnTo>
                    <a:lnTo>
                      <a:pt x="39" y="18"/>
                    </a:lnTo>
                    <a:lnTo>
                      <a:pt x="44" y="18"/>
                    </a:lnTo>
                    <a:lnTo>
                      <a:pt x="48" y="16"/>
                    </a:lnTo>
                    <a:lnTo>
                      <a:pt x="59" y="12"/>
                    </a:lnTo>
                    <a:lnTo>
                      <a:pt x="72" y="12"/>
                    </a:lnTo>
                    <a:lnTo>
                      <a:pt x="85" y="18"/>
                    </a:lnTo>
                    <a:lnTo>
                      <a:pt x="99" y="22"/>
                    </a:lnTo>
                    <a:lnTo>
                      <a:pt x="100" y="24"/>
                    </a:lnTo>
                    <a:lnTo>
                      <a:pt x="103" y="24"/>
                    </a:lnTo>
                    <a:lnTo>
                      <a:pt x="105" y="26"/>
                    </a:lnTo>
                    <a:lnTo>
                      <a:pt x="109" y="27"/>
                    </a:lnTo>
                    <a:lnTo>
                      <a:pt x="111" y="30"/>
                    </a:lnTo>
                    <a:lnTo>
                      <a:pt x="111" y="34"/>
                    </a:lnTo>
                    <a:lnTo>
                      <a:pt x="109" y="35"/>
                    </a:lnTo>
                    <a:lnTo>
                      <a:pt x="109" y="42"/>
                    </a:lnTo>
                    <a:lnTo>
                      <a:pt x="107" y="46"/>
                    </a:lnTo>
                    <a:lnTo>
                      <a:pt x="105" y="48"/>
                    </a:lnTo>
                    <a:lnTo>
                      <a:pt x="105" y="52"/>
                    </a:lnTo>
                    <a:lnTo>
                      <a:pt x="100" y="56"/>
                    </a:lnTo>
                    <a:lnTo>
                      <a:pt x="99" y="56"/>
                    </a:lnTo>
                    <a:lnTo>
                      <a:pt x="99" y="57"/>
                    </a:lnTo>
                    <a:lnTo>
                      <a:pt x="96" y="61"/>
                    </a:lnTo>
                    <a:lnTo>
                      <a:pt x="95" y="66"/>
                    </a:lnTo>
                    <a:lnTo>
                      <a:pt x="96" y="68"/>
                    </a:lnTo>
                    <a:lnTo>
                      <a:pt x="92" y="68"/>
                    </a:lnTo>
                    <a:lnTo>
                      <a:pt x="91" y="70"/>
                    </a:lnTo>
                    <a:lnTo>
                      <a:pt x="87" y="70"/>
                    </a:lnTo>
                    <a:lnTo>
                      <a:pt x="83" y="71"/>
                    </a:lnTo>
                    <a:lnTo>
                      <a:pt x="74" y="82"/>
                    </a:lnTo>
                    <a:lnTo>
                      <a:pt x="73" y="87"/>
                    </a:lnTo>
                    <a:lnTo>
                      <a:pt x="57" y="87"/>
                    </a:lnTo>
                    <a:lnTo>
                      <a:pt x="55" y="86"/>
                    </a:lnTo>
                    <a:lnTo>
                      <a:pt x="37" y="90"/>
                    </a:lnTo>
                    <a:lnTo>
                      <a:pt x="25" y="66"/>
                    </a:lnTo>
                    <a:lnTo>
                      <a:pt x="33" y="57"/>
                    </a:lnTo>
                    <a:lnTo>
                      <a:pt x="33" y="53"/>
                    </a:lnTo>
                    <a:lnTo>
                      <a:pt x="31" y="50"/>
                    </a:lnTo>
                    <a:lnTo>
                      <a:pt x="29" y="48"/>
                    </a:lnTo>
                    <a:lnTo>
                      <a:pt x="26" y="44"/>
                    </a:lnTo>
                    <a:lnTo>
                      <a:pt x="24" y="35"/>
                    </a:lnTo>
                    <a:lnTo>
                      <a:pt x="24" y="30"/>
                    </a:lnTo>
                    <a:lnTo>
                      <a:pt x="20" y="24"/>
                    </a:lnTo>
                    <a:lnTo>
                      <a:pt x="20" y="20"/>
                    </a:lnTo>
                    <a:lnTo>
                      <a:pt x="15" y="22"/>
                    </a:lnTo>
                    <a:lnTo>
                      <a:pt x="4" y="13"/>
                    </a:lnTo>
                    <a:lnTo>
                      <a:pt x="4" y="7"/>
                    </a:lnTo>
                    <a:lnTo>
                      <a:pt x="3" y="2"/>
                    </a:lnTo>
                    <a:lnTo>
                      <a:pt x="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8" name="Freeform 59"/>
              <p:cNvSpPr>
                <a:spLocks/>
              </p:cNvSpPr>
              <p:nvPr/>
            </p:nvSpPr>
            <p:spPr bwMode="gray">
              <a:xfrm>
                <a:off x="1749473" y="3105120"/>
                <a:ext cx="133350" cy="133350"/>
              </a:xfrm>
              <a:custGeom>
                <a:avLst/>
                <a:gdLst/>
                <a:ahLst/>
                <a:cxnLst>
                  <a:cxn ang="0">
                    <a:pos x="66" y="0"/>
                  </a:cxn>
                  <a:cxn ang="0">
                    <a:pos x="70" y="4"/>
                  </a:cxn>
                  <a:cxn ang="0">
                    <a:pos x="72" y="4"/>
                  </a:cxn>
                  <a:cxn ang="0">
                    <a:pos x="84" y="1"/>
                  </a:cxn>
                  <a:cxn ang="0">
                    <a:pos x="84" y="18"/>
                  </a:cxn>
                  <a:cxn ang="0">
                    <a:pos x="79" y="15"/>
                  </a:cxn>
                  <a:cxn ang="0">
                    <a:pos x="74" y="15"/>
                  </a:cxn>
                  <a:cxn ang="0">
                    <a:pos x="70" y="18"/>
                  </a:cxn>
                  <a:cxn ang="0">
                    <a:pos x="68" y="19"/>
                  </a:cxn>
                  <a:cxn ang="0">
                    <a:pos x="63" y="22"/>
                  </a:cxn>
                  <a:cxn ang="0">
                    <a:pos x="63" y="26"/>
                  </a:cxn>
                  <a:cxn ang="0">
                    <a:pos x="59" y="32"/>
                  </a:cxn>
                  <a:cxn ang="0">
                    <a:pos x="58" y="39"/>
                  </a:cxn>
                  <a:cxn ang="0">
                    <a:pos x="58" y="48"/>
                  </a:cxn>
                  <a:cxn ang="0">
                    <a:pos x="59" y="48"/>
                  </a:cxn>
                  <a:cxn ang="0">
                    <a:pos x="54" y="56"/>
                  </a:cxn>
                  <a:cxn ang="0">
                    <a:pos x="50" y="62"/>
                  </a:cxn>
                  <a:cxn ang="0">
                    <a:pos x="46" y="66"/>
                  </a:cxn>
                  <a:cxn ang="0">
                    <a:pos x="44" y="66"/>
                  </a:cxn>
                  <a:cxn ang="0">
                    <a:pos x="42" y="84"/>
                  </a:cxn>
                  <a:cxn ang="0">
                    <a:pos x="31" y="84"/>
                  </a:cxn>
                  <a:cxn ang="0">
                    <a:pos x="26" y="76"/>
                  </a:cxn>
                  <a:cxn ang="0">
                    <a:pos x="10" y="56"/>
                  </a:cxn>
                  <a:cxn ang="0">
                    <a:pos x="2" y="44"/>
                  </a:cxn>
                  <a:cxn ang="0">
                    <a:pos x="0" y="40"/>
                  </a:cxn>
                  <a:cxn ang="0">
                    <a:pos x="0" y="36"/>
                  </a:cxn>
                  <a:cxn ang="0">
                    <a:pos x="2" y="30"/>
                  </a:cxn>
                  <a:cxn ang="0">
                    <a:pos x="6" y="26"/>
                  </a:cxn>
                  <a:cxn ang="0">
                    <a:pos x="7" y="22"/>
                  </a:cxn>
                  <a:cxn ang="0">
                    <a:pos x="11" y="19"/>
                  </a:cxn>
                  <a:cxn ang="0">
                    <a:pos x="15" y="18"/>
                  </a:cxn>
                  <a:cxn ang="0">
                    <a:pos x="18" y="15"/>
                  </a:cxn>
                  <a:cxn ang="0">
                    <a:pos x="18" y="11"/>
                  </a:cxn>
                  <a:cxn ang="0">
                    <a:pos x="20" y="10"/>
                  </a:cxn>
                  <a:cxn ang="0">
                    <a:pos x="20" y="8"/>
                  </a:cxn>
                  <a:cxn ang="0">
                    <a:pos x="35" y="6"/>
                  </a:cxn>
                  <a:cxn ang="0">
                    <a:pos x="48" y="4"/>
                  </a:cxn>
                  <a:cxn ang="0">
                    <a:pos x="66" y="0"/>
                  </a:cxn>
                </a:cxnLst>
                <a:rect l="0" t="0" r="r" b="b"/>
                <a:pathLst>
                  <a:path w="84" h="84">
                    <a:moveTo>
                      <a:pt x="66" y="0"/>
                    </a:moveTo>
                    <a:lnTo>
                      <a:pt x="70" y="4"/>
                    </a:lnTo>
                    <a:lnTo>
                      <a:pt x="72" y="4"/>
                    </a:lnTo>
                    <a:lnTo>
                      <a:pt x="84" y="1"/>
                    </a:lnTo>
                    <a:lnTo>
                      <a:pt x="84" y="18"/>
                    </a:lnTo>
                    <a:lnTo>
                      <a:pt x="79" y="15"/>
                    </a:lnTo>
                    <a:lnTo>
                      <a:pt x="74" y="15"/>
                    </a:lnTo>
                    <a:lnTo>
                      <a:pt x="70" y="18"/>
                    </a:lnTo>
                    <a:lnTo>
                      <a:pt x="68" y="19"/>
                    </a:lnTo>
                    <a:lnTo>
                      <a:pt x="63" y="22"/>
                    </a:lnTo>
                    <a:lnTo>
                      <a:pt x="63" y="26"/>
                    </a:lnTo>
                    <a:lnTo>
                      <a:pt x="59" y="32"/>
                    </a:lnTo>
                    <a:lnTo>
                      <a:pt x="58" y="39"/>
                    </a:lnTo>
                    <a:lnTo>
                      <a:pt x="58" y="48"/>
                    </a:lnTo>
                    <a:lnTo>
                      <a:pt x="59" y="48"/>
                    </a:lnTo>
                    <a:lnTo>
                      <a:pt x="54" y="56"/>
                    </a:lnTo>
                    <a:lnTo>
                      <a:pt x="50" y="62"/>
                    </a:lnTo>
                    <a:lnTo>
                      <a:pt x="46" y="66"/>
                    </a:lnTo>
                    <a:lnTo>
                      <a:pt x="44" y="66"/>
                    </a:lnTo>
                    <a:lnTo>
                      <a:pt x="42" y="84"/>
                    </a:lnTo>
                    <a:lnTo>
                      <a:pt x="31" y="84"/>
                    </a:lnTo>
                    <a:lnTo>
                      <a:pt x="26" y="76"/>
                    </a:lnTo>
                    <a:lnTo>
                      <a:pt x="10" y="56"/>
                    </a:lnTo>
                    <a:lnTo>
                      <a:pt x="2" y="44"/>
                    </a:lnTo>
                    <a:lnTo>
                      <a:pt x="0" y="40"/>
                    </a:lnTo>
                    <a:lnTo>
                      <a:pt x="0" y="36"/>
                    </a:lnTo>
                    <a:lnTo>
                      <a:pt x="2" y="30"/>
                    </a:lnTo>
                    <a:lnTo>
                      <a:pt x="6" y="26"/>
                    </a:lnTo>
                    <a:lnTo>
                      <a:pt x="7" y="22"/>
                    </a:lnTo>
                    <a:lnTo>
                      <a:pt x="11" y="19"/>
                    </a:lnTo>
                    <a:lnTo>
                      <a:pt x="15" y="18"/>
                    </a:lnTo>
                    <a:lnTo>
                      <a:pt x="18" y="15"/>
                    </a:lnTo>
                    <a:lnTo>
                      <a:pt x="18" y="11"/>
                    </a:lnTo>
                    <a:lnTo>
                      <a:pt x="20" y="10"/>
                    </a:lnTo>
                    <a:lnTo>
                      <a:pt x="20" y="8"/>
                    </a:lnTo>
                    <a:lnTo>
                      <a:pt x="35" y="6"/>
                    </a:lnTo>
                    <a:lnTo>
                      <a:pt x="48" y="4"/>
                    </a:lnTo>
                    <a:lnTo>
                      <a:pt x="6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49" name="Freeform 60"/>
              <p:cNvSpPr>
                <a:spLocks/>
              </p:cNvSpPr>
              <p:nvPr/>
            </p:nvSpPr>
            <p:spPr bwMode="gray">
              <a:xfrm>
                <a:off x="1736773" y="3059083"/>
                <a:ext cx="44450" cy="96837"/>
              </a:xfrm>
              <a:custGeom>
                <a:avLst/>
                <a:gdLst/>
                <a:ahLst/>
                <a:cxnLst>
                  <a:cxn ang="0">
                    <a:pos x="8" y="0"/>
                  </a:cxn>
                  <a:cxn ang="0">
                    <a:pos x="15" y="0"/>
                  </a:cxn>
                  <a:cxn ang="0">
                    <a:pos x="19" y="4"/>
                  </a:cxn>
                  <a:cxn ang="0">
                    <a:pos x="22" y="9"/>
                  </a:cxn>
                  <a:cxn ang="0">
                    <a:pos x="23" y="14"/>
                  </a:cxn>
                  <a:cxn ang="0">
                    <a:pos x="26" y="20"/>
                  </a:cxn>
                  <a:cxn ang="0">
                    <a:pos x="26" y="35"/>
                  </a:cxn>
                  <a:cxn ang="0">
                    <a:pos x="28" y="37"/>
                  </a:cxn>
                  <a:cxn ang="0">
                    <a:pos x="28" y="39"/>
                  </a:cxn>
                  <a:cxn ang="0">
                    <a:pos x="26" y="40"/>
                  </a:cxn>
                  <a:cxn ang="0">
                    <a:pos x="26" y="44"/>
                  </a:cxn>
                  <a:cxn ang="0">
                    <a:pos x="18" y="51"/>
                  </a:cxn>
                  <a:cxn ang="0">
                    <a:pos x="8" y="61"/>
                  </a:cxn>
                  <a:cxn ang="0">
                    <a:pos x="8" y="48"/>
                  </a:cxn>
                  <a:cxn ang="0">
                    <a:pos x="10" y="44"/>
                  </a:cxn>
                  <a:cxn ang="0">
                    <a:pos x="10" y="40"/>
                  </a:cxn>
                  <a:cxn ang="0">
                    <a:pos x="13" y="40"/>
                  </a:cxn>
                  <a:cxn ang="0">
                    <a:pos x="13" y="37"/>
                  </a:cxn>
                  <a:cxn ang="0">
                    <a:pos x="10" y="33"/>
                  </a:cxn>
                  <a:cxn ang="0">
                    <a:pos x="10" y="29"/>
                  </a:cxn>
                  <a:cxn ang="0">
                    <a:pos x="8" y="29"/>
                  </a:cxn>
                  <a:cxn ang="0">
                    <a:pos x="0" y="21"/>
                  </a:cxn>
                  <a:cxn ang="0">
                    <a:pos x="6" y="3"/>
                  </a:cxn>
                  <a:cxn ang="0">
                    <a:pos x="8" y="0"/>
                  </a:cxn>
                </a:cxnLst>
                <a:rect l="0" t="0" r="r" b="b"/>
                <a:pathLst>
                  <a:path w="28" h="61">
                    <a:moveTo>
                      <a:pt x="8" y="0"/>
                    </a:moveTo>
                    <a:lnTo>
                      <a:pt x="15" y="0"/>
                    </a:lnTo>
                    <a:lnTo>
                      <a:pt x="19" y="4"/>
                    </a:lnTo>
                    <a:lnTo>
                      <a:pt x="22" y="9"/>
                    </a:lnTo>
                    <a:lnTo>
                      <a:pt x="23" y="14"/>
                    </a:lnTo>
                    <a:lnTo>
                      <a:pt x="26" y="20"/>
                    </a:lnTo>
                    <a:lnTo>
                      <a:pt x="26" y="35"/>
                    </a:lnTo>
                    <a:lnTo>
                      <a:pt x="28" y="37"/>
                    </a:lnTo>
                    <a:lnTo>
                      <a:pt x="28" y="39"/>
                    </a:lnTo>
                    <a:lnTo>
                      <a:pt x="26" y="40"/>
                    </a:lnTo>
                    <a:lnTo>
                      <a:pt x="26" y="44"/>
                    </a:lnTo>
                    <a:lnTo>
                      <a:pt x="18" y="51"/>
                    </a:lnTo>
                    <a:lnTo>
                      <a:pt x="8" y="61"/>
                    </a:lnTo>
                    <a:lnTo>
                      <a:pt x="8" y="48"/>
                    </a:lnTo>
                    <a:lnTo>
                      <a:pt x="10" y="44"/>
                    </a:lnTo>
                    <a:lnTo>
                      <a:pt x="10" y="40"/>
                    </a:lnTo>
                    <a:lnTo>
                      <a:pt x="13" y="40"/>
                    </a:lnTo>
                    <a:lnTo>
                      <a:pt x="13" y="37"/>
                    </a:lnTo>
                    <a:lnTo>
                      <a:pt x="10" y="33"/>
                    </a:lnTo>
                    <a:lnTo>
                      <a:pt x="10" y="29"/>
                    </a:lnTo>
                    <a:lnTo>
                      <a:pt x="8" y="29"/>
                    </a:lnTo>
                    <a:lnTo>
                      <a:pt x="0" y="21"/>
                    </a:lnTo>
                    <a:lnTo>
                      <a:pt x="6" y="3"/>
                    </a:lnTo>
                    <a:lnTo>
                      <a:pt x="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0" name="Freeform 61"/>
              <p:cNvSpPr>
                <a:spLocks/>
              </p:cNvSpPr>
              <p:nvPr/>
            </p:nvSpPr>
            <p:spPr bwMode="gray">
              <a:xfrm>
                <a:off x="1600248" y="2938433"/>
                <a:ext cx="225425" cy="179387"/>
              </a:xfrm>
              <a:custGeom>
                <a:avLst/>
                <a:gdLst/>
                <a:ahLst/>
                <a:cxnLst>
                  <a:cxn ang="0">
                    <a:pos x="60" y="0"/>
                  </a:cxn>
                  <a:cxn ang="0">
                    <a:pos x="68" y="23"/>
                  </a:cxn>
                  <a:cxn ang="0">
                    <a:pos x="88" y="21"/>
                  </a:cxn>
                  <a:cxn ang="0">
                    <a:pos x="96" y="19"/>
                  </a:cxn>
                  <a:cxn ang="0">
                    <a:pos x="105" y="17"/>
                  </a:cxn>
                  <a:cxn ang="0">
                    <a:pos x="109" y="23"/>
                  </a:cxn>
                  <a:cxn ang="0">
                    <a:pos x="120" y="41"/>
                  </a:cxn>
                  <a:cxn ang="0">
                    <a:pos x="125" y="43"/>
                  </a:cxn>
                  <a:cxn ang="0">
                    <a:pos x="129" y="54"/>
                  </a:cxn>
                  <a:cxn ang="0">
                    <a:pos x="134" y="67"/>
                  </a:cxn>
                  <a:cxn ang="0">
                    <a:pos x="138" y="72"/>
                  </a:cxn>
                  <a:cxn ang="0">
                    <a:pos x="130" y="85"/>
                  </a:cxn>
                  <a:cxn ang="0">
                    <a:pos x="129" y="111"/>
                  </a:cxn>
                  <a:cxn ang="0">
                    <a:pos x="112" y="109"/>
                  </a:cxn>
                  <a:cxn ang="0">
                    <a:pos x="109" y="90"/>
                  </a:cxn>
                  <a:cxn ang="0">
                    <a:pos x="108" y="85"/>
                  </a:cxn>
                  <a:cxn ang="0">
                    <a:pos x="101" y="76"/>
                  </a:cxn>
                  <a:cxn ang="0">
                    <a:pos x="94" y="79"/>
                  </a:cxn>
                  <a:cxn ang="0">
                    <a:pos x="86" y="97"/>
                  </a:cxn>
                  <a:cxn ang="0">
                    <a:pos x="57" y="75"/>
                  </a:cxn>
                  <a:cxn ang="0">
                    <a:pos x="53" y="71"/>
                  </a:cxn>
                  <a:cxn ang="0">
                    <a:pos x="46" y="59"/>
                  </a:cxn>
                  <a:cxn ang="0">
                    <a:pos x="38" y="59"/>
                  </a:cxn>
                  <a:cxn ang="0">
                    <a:pos x="20" y="41"/>
                  </a:cxn>
                  <a:cxn ang="0">
                    <a:pos x="18" y="37"/>
                  </a:cxn>
                  <a:cxn ang="0">
                    <a:pos x="18" y="32"/>
                  </a:cxn>
                  <a:cxn ang="0">
                    <a:pos x="9" y="31"/>
                  </a:cxn>
                  <a:cxn ang="0">
                    <a:pos x="0" y="26"/>
                  </a:cxn>
                  <a:cxn ang="0">
                    <a:pos x="9" y="19"/>
                  </a:cxn>
                  <a:cxn ang="0">
                    <a:pos x="29" y="13"/>
                  </a:cxn>
                  <a:cxn ang="0">
                    <a:pos x="56" y="9"/>
                  </a:cxn>
                  <a:cxn ang="0">
                    <a:pos x="57" y="1"/>
                  </a:cxn>
                </a:cxnLst>
                <a:rect l="0" t="0" r="r" b="b"/>
                <a:pathLst>
                  <a:path w="142" h="113">
                    <a:moveTo>
                      <a:pt x="57" y="0"/>
                    </a:moveTo>
                    <a:lnTo>
                      <a:pt x="60" y="0"/>
                    </a:lnTo>
                    <a:lnTo>
                      <a:pt x="62" y="9"/>
                    </a:lnTo>
                    <a:lnTo>
                      <a:pt x="68" y="23"/>
                    </a:lnTo>
                    <a:lnTo>
                      <a:pt x="86" y="23"/>
                    </a:lnTo>
                    <a:lnTo>
                      <a:pt x="88" y="21"/>
                    </a:lnTo>
                    <a:lnTo>
                      <a:pt x="92" y="21"/>
                    </a:lnTo>
                    <a:lnTo>
                      <a:pt x="96" y="19"/>
                    </a:lnTo>
                    <a:lnTo>
                      <a:pt x="101" y="17"/>
                    </a:lnTo>
                    <a:lnTo>
                      <a:pt x="105" y="17"/>
                    </a:lnTo>
                    <a:lnTo>
                      <a:pt x="108" y="19"/>
                    </a:lnTo>
                    <a:lnTo>
                      <a:pt x="109" y="23"/>
                    </a:lnTo>
                    <a:lnTo>
                      <a:pt x="109" y="32"/>
                    </a:lnTo>
                    <a:lnTo>
                      <a:pt x="120" y="41"/>
                    </a:lnTo>
                    <a:lnTo>
                      <a:pt x="125" y="39"/>
                    </a:lnTo>
                    <a:lnTo>
                      <a:pt x="125" y="43"/>
                    </a:lnTo>
                    <a:lnTo>
                      <a:pt x="129" y="49"/>
                    </a:lnTo>
                    <a:lnTo>
                      <a:pt x="129" y="54"/>
                    </a:lnTo>
                    <a:lnTo>
                      <a:pt x="131" y="63"/>
                    </a:lnTo>
                    <a:lnTo>
                      <a:pt x="134" y="67"/>
                    </a:lnTo>
                    <a:lnTo>
                      <a:pt x="136" y="69"/>
                    </a:lnTo>
                    <a:lnTo>
                      <a:pt x="138" y="72"/>
                    </a:lnTo>
                    <a:lnTo>
                      <a:pt x="138" y="76"/>
                    </a:lnTo>
                    <a:lnTo>
                      <a:pt x="130" y="85"/>
                    </a:lnTo>
                    <a:lnTo>
                      <a:pt x="142" y="109"/>
                    </a:lnTo>
                    <a:lnTo>
                      <a:pt x="129" y="111"/>
                    </a:lnTo>
                    <a:lnTo>
                      <a:pt x="114" y="113"/>
                    </a:lnTo>
                    <a:lnTo>
                      <a:pt x="112" y="109"/>
                    </a:lnTo>
                    <a:lnTo>
                      <a:pt x="112" y="97"/>
                    </a:lnTo>
                    <a:lnTo>
                      <a:pt x="109" y="90"/>
                    </a:lnTo>
                    <a:lnTo>
                      <a:pt x="109" y="87"/>
                    </a:lnTo>
                    <a:lnTo>
                      <a:pt x="108" y="85"/>
                    </a:lnTo>
                    <a:lnTo>
                      <a:pt x="105" y="80"/>
                    </a:lnTo>
                    <a:lnTo>
                      <a:pt x="101" y="76"/>
                    </a:lnTo>
                    <a:lnTo>
                      <a:pt x="96" y="76"/>
                    </a:lnTo>
                    <a:lnTo>
                      <a:pt x="94" y="79"/>
                    </a:lnTo>
                    <a:lnTo>
                      <a:pt x="92" y="79"/>
                    </a:lnTo>
                    <a:lnTo>
                      <a:pt x="86" y="97"/>
                    </a:lnTo>
                    <a:lnTo>
                      <a:pt x="64" y="75"/>
                    </a:lnTo>
                    <a:lnTo>
                      <a:pt x="57" y="75"/>
                    </a:lnTo>
                    <a:lnTo>
                      <a:pt x="57" y="72"/>
                    </a:lnTo>
                    <a:lnTo>
                      <a:pt x="53" y="71"/>
                    </a:lnTo>
                    <a:lnTo>
                      <a:pt x="48" y="65"/>
                    </a:lnTo>
                    <a:lnTo>
                      <a:pt x="46" y="59"/>
                    </a:lnTo>
                    <a:lnTo>
                      <a:pt x="44" y="54"/>
                    </a:lnTo>
                    <a:lnTo>
                      <a:pt x="38" y="59"/>
                    </a:lnTo>
                    <a:lnTo>
                      <a:pt x="26" y="50"/>
                    </a:lnTo>
                    <a:lnTo>
                      <a:pt x="20" y="41"/>
                    </a:lnTo>
                    <a:lnTo>
                      <a:pt x="20" y="39"/>
                    </a:lnTo>
                    <a:lnTo>
                      <a:pt x="18" y="37"/>
                    </a:lnTo>
                    <a:lnTo>
                      <a:pt x="20" y="35"/>
                    </a:lnTo>
                    <a:lnTo>
                      <a:pt x="18" y="32"/>
                    </a:lnTo>
                    <a:lnTo>
                      <a:pt x="14" y="32"/>
                    </a:lnTo>
                    <a:lnTo>
                      <a:pt x="9" y="31"/>
                    </a:lnTo>
                    <a:lnTo>
                      <a:pt x="5" y="28"/>
                    </a:lnTo>
                    <a:lnTo>
                      <a:pt x="0" y="26"/>
                    </a:lnTo>
                    <a:lnTo>
                      <a:pt x="3" y="23"/>
                    </a:lnTo>
                    <a:lnTo>
                      <a:pt x="9" y="19"/>
                    </a:lnTo>
                    <a:lnTo>
                      <a:pt x="20" y="15"/>
                    </a:lnTo>
                    <a:lnTo>
                      <a:pt x="29" y="13"/>
                    </a:lnTo>
                    <a:lnTo>
                      <a:pt x="33" y="11"/>
                    </a:lnTo>
                    <a:lnTo>
                      <a:pt x="56" y="9"/>
                    </a:lnTo>
                    <a:lnTo>
                      <a:pt x="53" y="5"/>
                    </a:lnTo>
                    <a:lnTo>
                      <a:pt x="57" y="1"/>
                    </a:lnTo>
                    <a:lnTo>
                      <a:pt x="5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1" name="Freeform 62"/>
              <p:cNvSpPr>
                <a:spLocks/>
              </p:cNvSpPr>
              <p:nvPr/>
            </p:nvSpPr>
            <p:spPr bwMode="gray">
              <a:xfrm>
                <a:off x="1695498" y="2882870"/>
                <a:ext cx="120650" cy="92075"/>
              </a:xfrm>
              <a:custGeom>
                <a:avLst/>
                <a:gdLst/>
                <a:ahLst/>
                <a:cxnLst>
                  <a:cxn ang="0">
                    <a:pos x="70" y="0"/>
                  </a:cxn>
                  <a:cxn ang="0">
                    <a:pos x="76" y="10"/>
                  </a:cxn>
                  <a:cxn ang="0">
                    <a:pos x="74" y="11"/>
                  </a:cxn>
                  <a:cxn ang="0">
                    <a:pos x="74" y="15"/>
                  </a:cxn>
                  <a:cxn ang="0">
                    <a:pos x="71" y="19"/>
                  </a:cxn>
                  <a:cxn ang="0">
                    <a:pos x="71" y="30"/>
                  </a:cxn>
                  <a:cxn ang="0">
                    <a:pos x="69" y="41"/>
                  </a:cxn>
                  <a:cxn ang="0">
                    <a:pos x="66" y="46"/>
                  </a:cxn>
                  <a:cxn ang="0">
                    <a:pos x="62" y="48"/>
                  </a:cxn>
                  <a:cxn ang="0">
                    <a:pos x="60" y="52"/>
                  </a:cxn>
                  <a:cxn ang="0">
                    <a:pos x="56" y="52"/>
                  </a:cxn>
                  <a:cxn ang="0">
                    <a:pos x="56" y="54"/>
                  </a:cxn>
                  <a:cxn ang="0">
                    <a:pos x="48" y="54"/>
                  </a:cxn>
                  <a:cxn ang="0">
                    <a:pos x="45" y="52"/>
                  </a:cxn>
                  <a:cxn ang="0">
                    <a:pos x="39" y="54"/>
                  </a:cxn>
                  <a:cxn ang="0">
                    <a:pos x="36" y="54"/>
                  </a:cxn>
                  <a:cxn ang="0">
                    <a:pos x="32" y="56"/>
                  </a:cxn>
                  <a:cxn ang="0">
                    <a:pos x="28" y="58"/>
                  </a:cxn>
                  <a:cxn ang="0">
                    <a:pos x="8" y="58"/>
                  </a:cxn>
                  <a:cxn ang="0">
                    <a:pos x="6" y="56"/>
                  </a:cxn>
                  <a:cxn ang="0">
                    <a:pos x="4" y="52"/>
                  </a:cxn>
                  <a:cxn ang="0">
                    <a:pos x="4" y="48"/>
                  </a:cxn>
                  <a:cxn ang="0">
                    <a:pos x="2" y="41"/>
                  </a:cxn>
                  <a:cxn ang="0">
                    <a:pos x="0" y="37"/>
                  </a:cxn>
                  <a:cxn ang="0">
                    <a:pos x="0" y="24"/>
                  </a:cxn>
                  <a:cxn ang="0">
                    <a:pos x="2" y="19"/>
                  </a:cxn>
                  <a:cxn ang="0">
                    <a:pos x="4" y="18"/>
                  </a:cxn>
                  <a:cxn ang="0">
                    <a:pos x="6" y="18"/>
                  </a:cxn>
                  <a:cxn ang="0">
                    <a:pos x="6" y="15"/>
                  </a:cxn>
                  <a:cxn ang="0">
                    <a:pos x="12" y="22"/>
                  </a:cxn>
                  <a:cxn ang="0">
                    <a:pos x="21" y="24"/>
                  </a:cxn>
                  <a:cxn ang="0">
                    <a:pos x="26" y="22"/>
                  </a:cxn>
                  <a:cxn ang="0">
                    <a:pos x="30" y="22"/>
                  </a:cxn>
                  <a:cxn ang="0">
                    <a:pos x="34" y="19"/>
                  </a:cxn>
                  <a:cxn ang="0">
                    <a:pos x="36" y="18"/>
                  </a:cxn>
                  <a:cxn ang="0">
                    <a:pos x="44" y="18"/>
                  </a:cxn>
                  <a:cxn ang="0">
                    <a:pos x="44" y="15"/>
                  </a:cxn>
                  <a:cxn ang="0">
                    <a:pos x="45" y="14"/>
                  </a:cxn>
                  <a:cxn ang="0">
                    <a:pos x="45" y="7"/>
                  </a:cxn>
                  <a:cxn ang="0">
                    <a:pos x="52" y="4"/>
                  </a:cxn>
                  <a:cxn ang="0">
                    <a:pos x="54" y="4"/>
                  </a:cxn>
                  <a:cxn ang="0">
                    <a:pos x="56" y="2"/>
                  </a:cxn>
                  <a:cxn ang="0">
                    <a:pos x="69" y="2"/>
                  </a:cxn>
                  <a:cxn ang="0">
                    <a:pos x="70" y="0"/>
                  </a:cxn>
                </a:cxnLst>
                <a:rect l="0" t="0" r="r" b="b"/>
                <a:pathLst>
                  <a:path w="76" h="58">
                    <a:moveTo>
                      <a:pt x="70" y="0"/>
                    </a:moveTo>
                    <a:lnTo>
                      <a:pt x="76" y="10"/>
                    </a:lnTo>
                    <a:lnTo>
                      <a:pt x="74" y="11"/>
                    </a:lnTo>
                    <a:lnTo>
                      <a:pt x="74" y="15"/>
                    </a:lnTo>
                    <a:lnTo>
                      <a:pt x="71" y="19"/>
                    </a:lnTo>
                    <a:lnTo>
                      <a:pt x="71" y="30"/>
                    </a:lnTo>
                    <a:lnTo>
                      <a:pt x="69" y="41"/>
                    </a:lnTo>
                    <a:lnTo>
                      <a:pt x="66" y="46"/>
                    </a:lnTo>
                    <a:lnTo>
                      <a:pt x="62" y="48"/>
                    </a:lnTo>
                    <a:lnTo>
                      <a:pt x="60" y="52"/>
                    </a:lnTo>
                    <a:lnTo>
                      <a:pt x="56" y="52"/>
                    </a:lnTo>
                    <a:lnTo>
                      <a:pt x="56" y="54"/>
                    </a:lnTo>
                    <a:lnTo>
                      <a:pt x="48" y="54"/>
                    </a:lnTo>
                    <a:lnTo>
                      <a:pt x="45" y="52"/>
                    </a:lnTo>
                    <a:lnTo>
                      <a:pt x="39" y="54"/>
                    </a:lnTo>
                    <a:lnTo>
                      <a:pt x="36" y="54"/>
                    </a:lnTo>
                    <a:lnTo>
                      <a:pt x="32" y="56"/>
                    </a:lnTo>
                    <a:lnTo>
                      <a:pt x="28" y="58"/>
                    </a:lnTo>
                    <a:lnTo>
                      <a:pt x="8" y="58"/>
                    </a:lnTo>
                    <a:lnTo>
                      <a:pt x="6" y="56"/>
                    </a:lnTo>
                    <a:lnTo>
                      <a:pt x="4" y="52"/>
                    </a:lnTo>
                    <a:lnTo>
                      <a:pt x="4" y="48"/>
                    </a:lnTo>
                    <a:lnTo>
                      <a:pt x="2" y="41"/>
                    </a:lnTo>
                    <a:lnTo>
                      <a:pt x="0" y="37"/>
                    </a:lnTo>
                    <a:lnTo>
                      <a:pt x="0" y="24"/>
                    </a:lnTo>
                    <a:lnTo>
                      <a:pt x="2" y="19"/>
                    </a:lnTo>
                    <a:lnTo>
                      <a:pt x="4" y="18"/>
                    </a:lnTo>
                    <a:lnTo>
                      <a:pt x="6" y="18"/>
                    </a:lnTo>
                    <a:lnTo>
                      <a:pt x="6" y="15"/>
                    </a:lnTo>
                    <a:lnTo>
                      <a:pt x="12" y="22"/>
                    </a:lnTo>
                    <a:lnTo>
                      <a:pt x="21" y="24"/>
                    </a:lnTo>
                    <a:lnTo>
                      <a:pt x="26" y="22"/>
                    </a:lnTo>
                    <a:lnTo>
                      <a:pt x="30" y="22"/>
                    </a:lnTo>
                    <a:lnTo>
                      <a:pt x="34" y="19"/>
                    </a:lnTo>
                    <a:lnTo>
                      <a:pt x="36" y="18"/>
                    </a:lnTo>
                    <a:lnTo>
                      <a:pt x="44" y="18"/>
                    </a:lnTo>
                    <a:lnTo>
                      <a:pt x="44" y="15"/>
                    </a:lnTo>
                    <a:lnTo>
                      <a:pt x="45" y="14"/>
                    </a:lnTo>
                    <a:lnTo>
                      <a:pt x="45" y="7"/>
                    </a:lnTo>
                    <a:lnTo>
                      <a:pt x="52" y="4"/>
                    </a:lnTo>
                    <a:lnTo>
                      <a:pt x="54" y="4"/>
                    </a:lnTo>
                    <a:lnTo>
                      <a:pt x="56" y="2"/>
                    </a:lnTo>
                    <a:lnTo>
                      <a:pt x="69" y="2"/>
                    </a:lnTo>
                    <a:lnTo>
                      <a:pt x="7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2" name="Freeform 63"/>
              <p:cNvSpPr>
                <a:spLocks/>
              </p:cNvSpPr>
              <p:nvPr/>
            </p:nvSpPr>
            <p:spPr bwMode="gray">
              <a:xfrm>
                <a:off x="1605011" y="2816195"/>
                <a:ext cx="217487" cy="104775"/>
              </a:xfrm>
              <a:custGeom>
                <a:avLst/>
                <a:gdLst/>
                <a:ahLst/>
                <a:cxnLst>
                  <a:cxn ang="0">
                    <a:pos x="19" y="0"/>
                  </a:cxn>
                  <a:cxn ang="0">
                    <a:pos x="21" y="4"/>
                  </a:cxn>
                  <a:cxn ang="0">
                    <a:pos x="23" y="5"/>
                  </a:cxn>
                  <a:cxn ang="0">
                    <a:pos x="27" y="1"/>
                  </a:cxn>
                  <a:cxn ang="0">
                    <a:pos x="30" y="0"/>
                  </a:cxn>
                  <a:cxn ang="0">
                    <a:pos x="35" y="4"/>
                  </a:cxn>
                  <a:cxn ang="0">
                    <a:pos x="45" y="8"/>
                  </a:cxn>
                  <a:cxn ang="0">
                    <a:pos x="59" y="13"/>
                  </a:cxn>
                  <a:cxn ang="0">
                    <a:pos x="75" y="20"/>
                  </a:cxn>
                  <a:cxn ang="0">
                    <a:pos x="83" y="22"/>
                  </a:cxn>
                  <a:cxn ang="0">
                    <a:pos x="89" y="24"/>
                  </a:cxn>
                  <a:cxn ang="0">
                    <a:pos x="96" y="22"/>
                  </a:cxn>
                  <a:cxn ang="0">
                    <a:pos x="101" y="24"/>
                  </a:cxn>
                  <a:cxn ang="0">
                    <a:pos x="102" y="18"/>
                  </a:cxn>
                  <a:cxn ang="0">
                    <a:pos x="109" y="13"/>
                  </a:cxn>
                  <a:cxn ang="0">
                    <a:pos x="117" y="12"/>
                  </a:cxn>
                  <a:cxn ang="0">
                    <a:pos x="126" y="16"/>
                  </a:cxn>
                  <a:cxn ang="0">
                    <a:pos x="133" y="22"/>
                  </a:cxn>
                  <a:cxn ang="0">
                    <a:pos x="137" y="26"/>
                  </a:cxn>
                  <a:cxn ang="0">
                    <a:pos x="135" y="35"/>
                  </a:cxn>
                  <a:cxn ang="0">
                    <a:pos x="131" y="38"/>
                  </a:cxn>
                  <a:cxn ang="0">
                    <a:pos x="127" y="42"/>
                  </a:cxn>
                  <a:cxn ang="0">
                    <a:pos x="122" y="44"/>
                  </a:cxn>
                  <a:cxn ang="0">
                    <a:pos x="113" y="44"/>
                  </a:cxn>
                  <a:cxn ang="0">
                    <a:pos x="109" y="46"/>
                  </a:cxn>
                  <a:cxn ang="0">
                    <a:pos x="105" y="49"/>
                  </a:cxn>
                  <a:cxn ang="0">
                    <a:pos x="102" y="56"/>
                  </a:cxn>
                  <a:cxn ang="0">
                    <a:pos x="101" y="60"/>
                  </a:cxn>
                  <a:cxn ang="0">
                    <a:pos x="89" y="61"/>
                  </a:cxn>
                  <a:cxn ang="0">
                    <a:pos x="80" y="66"/>
                  </a:cxn>
                  <a:cxn ang="0">
                    <a:pos x="71" y="64"/>
                  </a:cxn>
                  <a:cxn ang="0">
                    <a:pos x="65" y="60"/>
                  </a:cxn>
                  <a:cxn ang="0">
                    <a:pos x="59" y="53"/>
                  </a:cxn>
                  <a:cxn ang="0">
                    <a:pos x="57" y="49"/>
                  </a:cxn>
                  <a:cxn ang="0">
                    <a:pos x="43" y="48"/>
                  </a:cxn>
                  <a:cxn ang="0">
                    <a:pos x="41" y="42"/>
                  </a:cxn>
                  <a:cxn ang="0">
                    <a:pos x="31" y="46"/>
                  </a:cxn>
                  <a:cxn ang="0">
                    <a:pos x="26" y="48"/>
                  </a:cxn>
                  <a:cxn ang="0">
                    <a:pos x="17" y="46"/>
                  </a:cxn>
                  <a:cxn ang="0">
                    <a:pos x="15" y="42"/>
                  </a:cxn>
                  <a:cxn ang="0">
                    <a:pos x="6" y="20"/>
                  </a:cxn>
                  <a:cxn ang="0">
                    <a:pos x="0" y="8"/>
                  </a:cxn>
                  <a:cxn ang="0">
                    <a:pos x="5" y="5"/>
                  </a:cxn>
                  <a:cxn ang="0">
                    <a:pos x="15" y="4"/>
                  </a:cxn>
                  <a:cxn ang="0">
                    <a:pos x="17" y="0"/>
                  </a:cxn>
                </a:cxnLst>
                <a:rect l="0" t="0" r="r" b="b"/>
                <a:pathLst>
                  <a:path w="137" h="66">
                    <a:moveTo>
                      <a:pt x="17" y="0"/>
                    </a:moveTo>
                    <a:lnTo>
                      <a:pt x="19" y="0"/>
                    </a:lnTo>
                    <a:lnTo>
                      <a:pt x="21" y="1"/>
                    </a:lnTo>
                    <a:lnTo>
                      <a:pt x="21" y="4"/>
                    </a:lnTo>
                    <a:lnTo>
                      <a:pt x="23" y="4"/>
                    </a:lnTo>
                    <a:lnTo>
                      <a:pt x="23" y="5"/>
                    </a:lnTo>
                    <a:lnTo>
                      <a:pt x="27" y="5"/>
                    </a:lnTo>
                    <a:lnTo>
                      <a:pt x="27" y="1"/>
                    </a:lnTo>
                    <a:lnTo>
                      <a:pt x="30" y="1"/>
                    </a:lnTo>
                    <a:lnTo>
                      <a:pt x="30" y="0"/>
                    </a:lnTo>
                    <a:lnTo>
                      <a:pt x="32" y="0"/>
                    </a:lnTo>
                    <a:lnTo>
                      <a:pt x="35" y="4"/>
                    </a:lnTo>
                    <a:lnTo>
                      <a:pt x="41" y="4"/>
                    </a:lnTo>
                    <a:lnTo>
                      <a:pt x="45" y="8"/>
                    </a:lnTo>
                    <a:lnTo>
                      <a:pt x="57" y="8"/>
                    </a:lnTo>
                    <a:lnTo>
                      <a:pt x="59" y="13"/>
                    </a:lnTo>
                    <a:lnTo>
                      <a:pt x="67" y="13"/>
                    </a:lnTo>
                    <a:lnTo>
                      <a:pt x="75" y="20"/>
                    </a:lnTo>
                    <a:lnTo>
                      <a:pt x="79" y="22"/>
                    </a:lnTo>
                    <a:lnTo>
                      <a:pt x="83" y="22"/>
                    </a:lnTo>
                    <a:lnTo>
                      <a:pt x="83" y="26"/>
                    </a:lnTo>
                    <a:lnTo>
                      <a:pt x="89" y="24"/>
                    </a:lnTo>
                    <a:lnTo>
                      <a:pt x="93" y="24"/>
                    </a:lnTo>
                    <a:lnTo>
                      <a:pt x="96" y="22"/>
                    </a:lnTo>
                    <a:lnTo>
                      <a:pt x="98" y="22"/>
                    </a:lnTo>
                    <a:lnTo>
                      <a:pt x="101" y="24"/>
                    </a:lnTo>
                    <a:lnTo>
                      <a:pt x="102" y="24"/>
                    </a:lnTo>
                    <a:lnTo>
                      <a:pt x="102" y="18"/>
                    </a:lnTo>
                    <a:lnTo>
                      <a:pt x="105" y="18"/>
                    </a:lnTo>
                    <a:lnTo>
                      <a:pt x="109" y="13"/>
                    </a:lnTo>
                    <a:lnTo>
                      <a:pt x="113" y="13"/>
                    </a:lnTo>
                    <a:lnTo>
                      <a:pt x="117" y="12"/>
                    </a:lnTo>
                    <a:lnTo>
                      <a:pt x="122" y="12"/>
                    </a:lnTo>
                    <a:lnTo>
                      <a:pt x="126" y="16"/>
                    </a:lnTo>
                    <a:lnTo>
                      <a:pt x="127" y="16"/>
                    </a:lnTo>
                    <a:lnTo>
                      <a:pt x="133" y="22"/>
                    </a:lnTo>
                    <a:lnTo>
                      <a:pt x="137" y="24"/>
                    </a:lnTo>
                    <a:lnTo>
                      <a:pt x="137" y="26"/>
                    </a:lnTo>
                    <a:lnTo>
                      <a:pt x="135" y="30"/>
                    </a:lnTo>
                    <a:lnTo>
                      <a:pt x="135" y="35"/>
                    </a:lnTo>
                    <a:lnTo>
                      <a:pt x="137" y="38"/>
                    </a:lnTo>
                    <a:lnTo>
                      <a:pt x="131" y="38"/>
                    </a:lnTo>
                    <a:lnTo>
                      <a:pt x="128" y="40"/>
                    </a:lnTo>
                    <a:lnTo>
                      <a:pt x="127" y="42"/>
                    </a:lnTo>
                    <a:lnTo>
                      <a:pt x="126" y="44"/>
                    </a:lnTo>
                    <a:lnTo>
                      <a:pt x="122" y="44"/>
                    </a:lnTo>
                    <a:lnTo>
                      <a:pt x="117" y="46"/>
                    </a:lnTo>
                    <a:lnTo>
                      <a:pt x="113" y="44"/>
                    </a:lnTo>
                    <a:lnTo>
                      <a:pt x="111" y="44"/>
                    </a:lnTo>
                    <a:lnTo>
                      <a:pt x="109" y="46"/>
                    </a:lnTo>
                    <a:lnTo>
                      <a:pt x="106" y="48"/>
                    </a:lnTo>
                    <a:lnTo>
                      <a:pt x="105" y="49"/>
                    </a:lnTo>
                    <a:lnTo>
                      <a:pt x="102" y="49"/>
                    </a:lnTo>
                    <a:lnTo>
                      <a:pt x="102" y="56"/>
                    </a:lnTo>
                    <a:lnTo>
                      <a:pt x="101" y="57"/>
                    </a:lnTo>
                    <a:lnTo>
                      <a:pt x="101" y="60"/>
                    </a:lnTo>
                    <a:lnTo>
                      <a:pt x="93" y="60"/>
                    </a:lnTo>
                    <a:lnTo>
                      <a:pt x="89" y="61"/>
                    </a:lnTo>
                    <a:lnTo>
                      <a:pt x="85" y="64"/>
                    </a:lnTo>
                    <a:lnTo>
                      <a:pt x="80" y="66"/>
                    </a:lnTo>
                    <a:lnTo>
                      <a:pt x="74" y="66"/>
                    </a:lnTo>
                    <a:lnTo>
                      <a:pt x="71" y="64"/>
                    </a:lnTo>
                    <a:lnTo>
                      <a:pt x="67" y="64"/>
                    </a:lnTo>
                    <a:lnTo>
                      <a:pt x="65" y="60"/>
                    </a:lnTo>
                    <a:lnTo>
                      <a:pt x="61" y="57"/>
                    </a:lnTo>
                    <a:lnTo>
                      <a:pt x="59" y="53"/>
                    </a:lnTo>
                    <a:lnTo>
                      <a:pt x="59" y="52"/>
                    </a:lnTo>
                    <a:lnTo>
                      <a:pt x="57" y="49"/>
                    </a:lnTo>
                    <a:lnTo>
                      <a:pt x="45" y="49"/>
                    </a:lnTo>
                    <a:lnTo>
                      <a:pt x="43" y="48"/>
                    </a:lnTo>
                    <a:lnTo>
                      <a:pt x="41" y="48"/>
                    </a:lnTo>
                    <a:lnTo>
                      <a:pt x="41" y="42"/>
                    </a:lnTo>
                    <a:lnTo>
                      <a:pt x="32" y="42"/>
                    </a:lnTo>
                    <a:lnTo>
                      <a:pt x="31" y="46"/>
                    </a:lnTo>
                    <a:lnTo>
                      <a:pt x="30" y="46"/>
                    </a:lnTo>
                    <a:lnTo>
                      <a:pt x="26" y="48"/>
                    </a:lnTo>
                    <a:lnTo>
                      <a:pt x="23" y="46"/>
                    </a:lnTo>
                    <a:lnTo>
                      <a:pt x="17" y="46"/>
                    </a:lnTo>
                    <a:lnTo>
                      <a:pt x="17" y="42"/>
                    </a:lnTo>
                    <a:lnTo>
                      <a:pt x="15" y="42"/>
                    </a:lnTo>
                    <a:lnTo>
                      <a:pt x="11" y="26"/>
                    </a:lnTo>
                    <a:lnTo>
                      <a:pt x="6" y="20"/>
                    </a:lnTo>
                    <a:lnTo>
                      <a:pt x="0" y="18"/>
                    </a:lnTo>
                    <a:lnTo>
                      <a:pt x="0" y="8"/>
                    </a:lnTo>
                    <a:lnTo>
                      <a:pt x="5" y="8"/>
                    </a:lnTo>
                    <a:lnTo>
                      <a:pt x="5" y="5"/>
                    </a:lnTo>
                    <a:lnTo>
                      <a:pt x="13" y="5"/>
                    </a:lnTo>
                    <a:lnTo>
                      <a:pt x="15" y="4"/>
                    </a:lnTo>
                    <a:lnTo>
                      <a:pt x="19" y="4"/>
                    </a:lnTo>
                    <a:lnTo>
                      <a:pt x="1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3" name="Freeform 64"/>
              <p:cNvSpPr>
                <a:spLocks/>
              </p:cNvSpPr>
              <p:nvPr/>
            </p:nvSpPr>
            <p:spPr bwMode="gray">
              <a:xfrm>
                <a:off x="1628823" y="2663795"/>
                <a:ext cx="241300" cy="193675"/>
              </a:xfrm>
              <a:custGeom>
                <a:avLst/>
                <a:gdLst/>
                <a:ahLst/>
                <a:cxnLst>
                  <a:cxn ang="0">
                    <a:pos x="90" y="4"/>
                  </a:cxn>
                  <a:cxn ang="0">
                    <a:pos x="94" y="8"/>
                  </a:cxn>
                  <a:cxn ang="0">
                    <a:pos x="111" y="7"/>
                  </a:cxn>
                  <a:cxn ang="0">
                    <a:pos x="112" y="8"/>
                  </a:cxn>
                  <a:cxn ang="0">
                    <a:pos x="116" y="12"/>
                  </a:cxn>
                  <a:cxn ang="0">
                    <a:pos x="122" y="16"/>
                  </a:cxn>
                  <a:cxn ang="0">
                    <a:pos x="126" y="22"/>
                  </a:cxn>
                  <a:cxn ang="0">
                    <a:pos x="130" y="31"/>
                  </a:cxn>
                  <a:cxn ang="0">
                    <a:pos x="134" y="40"/>
                  </a:cxn>
                  <a:cxn ang="0">
                    <a:pos x="134" y="51"/>
                  </a:cxn>
                  <a:cxn ang="0">
                    <a:pos x="129" y="57"/>
                  </a:cxn>
                  <a:cxn ang="0">
                    <a:pos x="130" y="60"/>
                  </a:cxn>
                  <a:cxn ang="0">
                    <a:pos x="139" y="72"/>
                  </a:cxn>
                  <a:cxn ang="0">
                    <a:pos x="144" y="82"/>
                  </a:cxn>
                  <a:cxn ang="0">
                    <a:pos x="146" y="86"/>
                  </a:cxn>
                  <a:cxn ang="0">
                    <a:pos x="150" y="99"/>
                  </a:cxn>
                  <a:cxn ang="0">
                    <a:pos x="152" y="101"/>
                  </a:cxn>
                  <a:cxn ang="0">
                    <a:pos x="129" y="118"/>
                  </a:cxn>
                  <a:cxn ang="0">
                    <a:pos x="122" y="120"/>
                  </a:cxn>
                  <a:cxn ang="0">
                    <a:pos x="112" y="112"/>
                  </a:cxn>
                  <a:cxn ang="0">
                    <a:pos x="107" y="108"/>
                  </a:cxn>
                  <a:cxn ang="0">
                    <a:pos x="98" y="109"/>
                  </a:cxn>
                  <a:cxn ang="0">
                    <a:pos x="90" y="114"/>
                  </a:cxn>
                  <a:cxn ang="0">
                    <a:pos x="87" y="120"/>
                  </a:cxn>
                  <a:cxn ang="0">
                    <a:pos x="83" y="118"/>
                  </a:cxn>
                  <a:cxn ang="0">
                    <a:pos x="78" y="120"/>
                  </a:cxn>
                  <a:cxn ang="0">
                    <a:pos x="68" y="122"/>
                  </a:cxn>
                  <a:cxn ang="0">
                    <a:pos x="64" y="118"/>
                  </a:cxn>
                  <a:cxn ang="0">
                    <a:pos x="52" y="109"/>
                  </a:cxn>
                  <a:cxn ang="0">
                    <a:pos x="42" y="104"/>
                  </a:cxn>
                  <a:cxn ang="0">
                    <a:pos x="26" y="100"/>
                  </a:cxn>
                  <a:cxn ang="0">
                    <a:pos x="17" y="96"/>
                  </a:cxn>
                  <a:cxn ang="0">
                    <a:pos x="15" y="99"/>
                  </a:cxn>
                  <a:cxn ang="0">
                    <a:pos x="12" y="101"/>
                  </a:cxn>
                  <a:cxn ang="0">
                    <a:pos x="8" y="100"/>
                  </a:cxn>
                  <a:cxn ang="0">
                    <a:pos x="8" y="99"/>
                  </a:cxn>
                  <a:cxn ang="0">
                    <a:pos x="6" y="92"/>
                  </a:cxn>
                  <a:cxn ang="0">
                    <a:pos x="8" y="90"/>
                  </a:cxn>
                  <a:cxn ang="0">
                    <a:pos x="6" y="86"/>
                  </a:cxn>
                  <a:cxn ang="0">
                    <a:pos x="8" y="81"/>
                  </a:cxn>
                  <a:cxn ang="0">
                    <a:pos x="6" y="77"/>
                  </a:cxn>
                  <a:cxn ang="0">
                    <a:pos x="11" y="72"/>
                  </a:cxn>
                  <a:cxn ang="0">
                    <a:pos x="12" y="68"/>
                  </a:cxn>
                  <a:cxn ang="0">
                    <a:pos x="8" y="64"/>
                  </a:cxn>
                  <a:cxn ang="0">
                    <a:pos x="6" y="62"/>
                  </a:cxn>
                  <a:cxn ang="0">
                    <a:pos x="2" y="56"/>
                  </a:cxn>
                  <a:cxn ang="0">
                    <a:pos x="0" y="55"/>
                  </a:cxn>
                  <a:cxn ang="0">
                    <a:pos x="4" y="31"/>
                  </a:cxn>
                  <a:cxn ang="0">
                    <a:pos x="30" y="26"/>
                  </a:cxn>
                  <a:cxn ang="0">
                    <a:pos x="35" y="22"/>
                  </a:cxn>
                  <a:cxn ang="0">
                    <a:pos x="42" y="16"/>
                  </a:cxn>
                  <a:cxn ang="0">
                    <a:pos x="52" y="18"/>
                  </a:cxn>
                  <a:cxn ang="0">
                    <a:pos x="78" y="12"/>
                  </a:cxn>
                  <a:cxn ang="0">
                    <a:pos x="82" y="8"/>
                  </a:cxn>
                  <a:cxn ang="0">
                    <a:pos x="83" y="3"/>
                  </a:cxn>
                </a:cxnLst>
                <a:rect l="0" t="0" r="r" b="b"/>
                <a:pathLst>
                  <a:path w="152" h="122">
                    <a:moveTo>
                      <a:pt x="83" y="0"/>
                    </a:moveTo>
                    <a:lnTo>
                      <a:pt x="90" y="4"/>
                    </a:lnTo>
                    <a:lnTo>
                      <a:pt x="91" y="7"/>
                    </a:lnTo>
                    <a:lnTo>
                      <a:pt x="94" y="8"/>
                    </a:lnTo>
                    <a:lnTo>
                      <a:pt x="108" y="8"/>
                    </a:lnTo>
                    <a:lnTo>
                      <a:pt x="111" y="7"/>
                    </a:lnTo>
                    <a:lnTo>
                      <a:pt x="112" y="7"/>
                    </a:lnTo>
                    <a:lnTo>
                      <a:pt x="112" y="8"/>
                    </a:lnTo>
                    <a:lnTo>
                      <a:pt x="113" y="11"/>
                    </a:lnTo>
                    <a:lnTo>
                      <a:pt x="116" y="12"/>
                    </a:lnTo>
                    <a:lnTo>
                      <a:pt x="120" y="14"/>
                    </a:lnTo>
                    <a:lnTo>
                      <a:pt x="122" y="16"/>
                    </a:lnTo>
                    <a:lnTo>
                      <a:pt x="124" y="18"/>
                    </a:lnTo>
                    <a:lnTo>
                      <a:pt x="126" y="22"/>
                    </a:lnTo>
                    <a:lnTo>
                      <a:pt x="129" y="29"/>
                    </a:lnTo>
                    <a:lnTo>
                      <a:pt x="130" y="31"/>
                    </a:lnTo>
                    <a:lnTo>
                      <a:pt x="131" y="35"/>
                    </a:lnTo>
                    <a:lnTo>
                      <a:pt x="134" y="40"/>
                    </a:lnTo>
                    <a:lnTo>
                      <a:pt x="135" y="46"/>
                    </a:lnTo>
                    <a:lnTo>
                      <a:pt x="134" y="51"/>
                    </a:lnTo>
                    <a:lnTo>
                      <a:pt x="131" y="55"/>
                    </a:lnTo>
                    <a:lnTo>
                      <a:pt x="129" y="57"/>
                    </a:lnTo>
                    <a:lnTo>
                      <a:pt x="126" y="57"/>
                    </a:lnTo>
                    <a:lnTo>
                      <a:pt x="130" y="60"/>
                    </a:lnTo>
                    <a:lnTo>
                      <a:pt x="131" y="64"/>
                    </a:lnTo>
                    <a:lnTo>
                      <a:pt x="139" y="72"/>
                    </a:lnTo>
                    <a:lnTo>
                      <a:pt x="142" y="78"/>
                    </a:lnTo>
                    <a:lnTo>
                      <a:pt x="144" y="82"/>
                    </a:lnTo>
                    <a:lnTo>
                      <a:pt x="146" y="83"/>
                    </a:lnTo>
                    <a:lnTo>
                      <a:pt x="146" y="86"/>
                    </a:lnTo>
                    <a:lnTo>
                      <a:pt x="148" y="92"/>
                    </a:lnTo>
                    <a:lnTo>
                      <a:pt x="150" y="99"/>
                    </a:lnTo>
                    <a:lnTo>
                      <a:pt x="152" y="100"/>
                    </a:lnTo>
                    <a:lnTo>
                      <a:pt x="152" y="101"/>
                    </a:lnTo>
                    <a:lnTo>
                      <a:pt x="150" y="104"/>
                    </a:lnTo>
                    <a:lnTo>
                      <a:pt x="129" y="118"/>
                    </a:lnTo>
                    <a:lnTo>
                      <a:pt x="129" y="120"/>
                    </a:lnTo>
                    <a:lnTo>
                      <a:pt x="122" y="120"/>
                    </a:lnTo>
                    <a:lnTo>
                      <a:pt x="118" y="118"/>
                    </a:lnTo>
                    <a:lnTo>
                      <a:pt x="112" y="112"/>
                    </a:lnTo>
                    <a:lnTo>
                      <a:pt x="111" y="112"/>
                    </a:lnTo>
                    <a:lnTo>
                      <a:pt x="107" y="108"/>
                    </a:lnTo>
                    <a:lnTo>
                      <a:pt x="102" y="108"/>
                    </a:lnTo>
                    <a:lnTo>
                      <a:pt x="98" y="109"/>
                    </a:lnTo>
                    <a:lnTo>
                      <a:pt x="94" y="109"/>
                    </a:lnTo>
                    <a:lnTo>
                      <a:pt x="90" y="114"/>
                    </a:lnTo>
                    <a:lnTo>
                      <a:pt x="87" y="114"/>
                    </a:lnTo>
                    <a:lnTo>
                      <a:pt x="87" y="120"/>
                    </a:lnTo>
                    <a:lnTo>
                      <a:pt x="86" y="120"/>
                    </a:lnTo>
                    <a:lnTo>
                      <a:pt x="83" y="118"/>
                    </a:lnTo>
                    <a:lnTo>
                      <a:pt x="81" y="118"/>
                    </a:lnTo>
                    <a:lnTo>
                      <a:pt x="78" y="120"/>
                    </a:lnTo>
                    <a:lnTo>
                      <a:pt x="74" y="120"/>
                    </a:lnTo>
                    <a:lnTo>
                      <a:pt x="68" y="122"/>
                    </a:lnTo>
                    <a:lnTo>
                      <a:pt x="68" y="118"/>
                    </a:lnTo>
                    <a:lnTo>
                      <a:pt x="64" y="118"/>
                    </a:lnTo>
                    <a:lnTo>
                      <a:pt x="60" y="116"/>
                    </a:lnTo>
                    <a:lnTo>
                      <a:pt x="52" y="109"/>
                    </a:lnTo>
                    <a:lnTo>
                      <a:pt x="44" y="109"/>
                    </a:lnTo>
                    <a:lnTo>
                      <a:pt x="42" y="104"/>
                    </a:lnTo>
                    <a:lnTo>
                      <a:pt x="30" y="104"/>
                    </a:lnTo>
                    <a:lnTo>
                      <a:pt x="26" y="100"/>
                    </a:lnTo>
                    <a:lnTo>
                      <a:pt x="20" y="100"/>
                    </a:lnTo>
                    <a:lnTo>
                      <a:pt x="17" y="96"/>
                    </a:lnTo>
                    <a:lnTo>
                      <a:pt x="15" y="96"/>
                    </a:lnTo>
                    <a:lnTo>
                      <a:pt x="15" y="99"/>
                    </a:lnTo>
                    <a:lnTo>
                      <a:pt x="12" y="99"/>
                    </a:lnTo>
                    <a:lnTo>
                      <a:pt x="12" y="101"/>
                    </a:lnTo>
                    <a:lnTo>
                      <a:pt x="8" y="101"/>
                    </a:lnTo>
                    <a:lnTo>
                      <a:pt x="8" y="100"/>
                    </a:lnTo>
                    <a:lnTo>
                      <a:pt x="6" y="100"/>
                    </a:lnTo>
                    <a:lnTo>
                      <a:pt x="8" y="99"/>
                    </a:lnTo>
                    <a:lnTo>
                      <a:pt x="8" y="94"/>
                    </a:lnTo>
                    <a:lnTo>
                      <a:pt x="6" y="92"/>
                    </a:lnTo>
                    <a:lnTo>
                      <a:pt x="6" y="90"/>
                    </a:lnTo>
                    <a:lnTo>
                      <a:pt x="8" y="90"/>
                    </a:lnTo>
                    <a:lnTo>
                      <a:pt x="6" y="88"/>
                    </a:lnTo>
                    <a:lnTo>
                      <a:pt x="6" y="86"/>
                    </a:lnTo>
                    <a:lnTo>
                      <a:pt x="8" y="83"/>
                    </a:lnTo>
                    <a:lnTo>
                      <a:pt x="8" y="81"/>
                    </a:lnTo>
                    <a:lnTo>
                      <a:pt x="6" y="78"/>
                    </a:lnTo>
                    <a:lnTo>
                      <a:pt x="6" y="77"/>
                    </a:lnTo>
                    <a:lnTo>
                      <a:pt x="8" y="74"/>
                    </a:lnTo>
                    <a:lnTo>
                      <a:pt x="11" y="72"/>
                    </a:lnTo>
                    <a:lnTo>
                      <a:pt x="12" y="70"/>
                    </a:lnTo>
                    <a:lnTo>
                      <a:pt x="12" y="68"/>
                    </a:lnTo>
                    <a:lnTo>
                      <a:pt x="11" y="66"/>
                    </a:lnTo>
                    <a:lnTo>
                      <a:pt x="8" y="64"/>
                    </a:lnTo>
                    <a:lnTo>
                      <a:pt x="8" y="62"/>
                    </a:lnTo>
                    <a:lnTo>
                      <a:pt x="6" y="62"/>
                    </a:lnTo>
                    <a:lnTo>
                      <a:pt x="4" y="60"/>
                    </a:lnTo>
                    <a:lnTo>
                      <a:pt x="2" y="56"/>
                    </a:lnTo>
                    <a:lnTo>
                      <a:pt x="0" y="56"/>
                    </a:lnTo>
                    <a:lnTo>
                      <a:pt x="0" y="55"/>
                    </a:lnTo>
                    <a:lnTo>
                      <a:pt x="4" y="55"/>
                    </a:lnTo>
                    <a:lnTo>
                      <a:pt x="4" y="31"/>
                    </a:lnTo>
                    <a:lnTo>
                      <a:pt x="30" y="29"/>
                    </a:lnTo>
                    <a:lnTo>
                      <a:pt x="30" y="26"/>
                    </a:lnTo>
                    <a:lnTo>
                      <a:pt x="33" y="24"/>
                    </a:lnTo>
                    <a:lnTo>
                      <a:pt x="35" y="22"/>
                    </a:lnTo>
                    <a:lnTo>
                      <a:pt x="38" y="20"/>
                    </a:lnTo>
                    <a:lnTo>
                      <a:pt x="42" y="16"/>
                    </a:lnTo>
                    <a:lnTo>
                      <a:pt x="52" y="16"/>
                    </a:lnTo>
                    <a:lnTo>
                      <a:pt x="52" y="18"/>
                    </a:lnTo>
                    <a:lnTo>
                      <a:pt x="60" y="18"/>
                    </a:lnTo>
                    <a:lnTo>
                      <a:pt x="78" y="12"/>
                    </a:lnTo>
                    <a:lnTo>
                      <a:pt x="81" y="11"/>
                    </a:lnTo>
                    <a:lnTo>
                      <a:pt x="82" y="8"/>
                    </a:lnTo>
                    <a:lnTo>
                      <a:pt x="82" y="4"/>
                    </a:lnTo>
                    <a:lnTo>
                      <a:pt x="83" y="3"/>
                    </a:lnTo>
                    <a:lnTo>
                      <a:pt x="8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4" name="Freeform 65"/>
              <p:cNvSpPr>
                <a:spLocks/>
              </p:cNvSpPr>
              <p:nvPr/>
            </p:nvSpPr>
            <p:spPr bwMode="gray">
              <a:xfrm>
                <a:off x="1784398" y="2882870"/>
                <a:ext cx="161925" cy="133350"/>
              </a:xfrm>
              <a:custGeom>
                <a:avLst/>
                <a:gdLst/>
                <a:ahLst/>
                <a:cxnLst>
                  <a:cxn ang="0">
                    <a:pos x="72" y="0"/>
                  </a:cxn>
                  <a:cxn ang="0">
                    <a:pos x="76" y="2"/>
                  </a:cxn>
                  <a:cxn ang="0">
                    <a:pos x="80" y="4"/>
                  </a:cxn>
                  <a:cxn ang="0">
                    <a:pos x="84" y="6"/>
                  </a:cxn>
                  <a:cxn ang="0">
                    <a:pos x="92" y="14"/>
                  </a:cxn>
                  <a:cxn ang="0">
                    <a:pos x="92" y="15"/>
                  </a:cxn>
                  <a:cxn ang="0">
                    <a:pos x="94" y="19"/>
                  </a:cxn>
                  <a:cxn ang="0">
                    <a:pos x="96" y="24"/>
                  </a:cxn>
                  <a:cxn ang="0">
                    <a:pos x="96" y="30"/>
                  </a:cxn>
                  <a:cxn ang="0">
                    <a:pos x="98" y="33"/>
                  </a:cxn>
                  <a:cxn ang="0">
                    <a:pos x="98" y="40"/>
                  </a:cxn>
                  <a:cxn ang="0">
                    <a:pos x="96" y="48"/>
                  </a:cxn>
                  <a:cxn ang="0">
                    <a:pos x="96" y="58"/>
                  </a:cxn>
                  <a:cxn ang="0">
                    <a:pos x="102" y="63"/>
                  </a:cxn>
                  <a:cxn ang="0">
                    <a:pos x="100" y="66"/>
                  </a:cxn>
                  <a:cxn ang="0">
                    <a:pos x="100" y="84"/>
                  </a:cxn>
                  <a:cxn ang="0">
                    <a:pos x="98" y="81"/>
                  </a:cxn>
                  <a:cxn ang="0">
                    <a:pos x="94" y="80"/>
                  </a:cxn>
                  <a:cxn ang="0">
                    <a:pos x="92" y="77"/>
                  </a:cxn>
                  <a:cxn ang="0">
                    <a:pos x="88" y="76"/>
                  </a:cxn>
                  <a:cxn ang="0">
                    <a:pos x="84" y="76"/>
                  </a:cxn>
                  <a:cxn ang="0">
                    <a:pos x="74" y="72"/>
                  </a:cxn>
                  <a:cxn ang="0">
                    <a:pos x="74" y="70"/>
                  </a:cxn>
                  <a:cxn ang="0">
                    <a:pos x="72" y="70"/>
                  </a:cxn>
                  <a:cxn ang="0">
                    <a:pos x="68" y="67"/>
                  </a:cxn>
                  <a:cxn ang="0">
                    <a:pos x="63" y="66"/>
                  </a:cxn>
                  <a:cxn ang="0">
                    <a:pos x="48" y="66"/>
                  </a:cxn>
                  <a:cxn ang="0">
                    <a:pos x="41" y="67"/>
                  </a:cxn>
                  <a:cxn ang="0">
                    <a:pos x="33" y="72"/>
                  </a:cxn>
                  <a:cxn ang="0">
                    <a:pos x="26" y="72"/>
                  </a:cxn>
                  <a:cxn ang="0">
                    <a:pos x="22" y="67"/>
                  </a:cxn>
                  <a:cxn ang="0">
                    <a:pos x="15" y="63"/>
                  </a:cxn>
                  <a:cxn ang="0">
                    <a:pos x="9" y="58"/>
                  </a:cxn>
                  <a:cxn ang="0">
                    <a:pos x="4" y="56"/>
                  </a:cxn>
                  <a:cxn ang="0">
                    <a:pos x="0" y="54"/>
                  </a:cxn>
                  <a:cxn ang="0">
                    <a:pos x="2" y="54"/>
                  </a:cxn>
                  <a:cxn ang="0">
                    <a:pos x="4" y="52"/>
                  </a:cxn>
                  <a:cxn ang="0">
                    <a:pos x="9" y="48"/>
                  </a:cxn>
                  <a:cxn ang="0">
                    <a:pos x="10" y="44"/>
                  </a:cxn>
                  <a:cxn ang="0">
                    <a:pos x="14" y="40"/>
                  </a:cxn>
                  <a:cxn ang="0">
                    <a:pos x="15" y="36"/>
                  </a:cxn>
                  <a:cxn ang="0">
                    <a:pos x="15" y="26"/>
                  </a:cxn>
                  <a:cxn ang="0">
                    <a:pos x="18" y="19"/>
                  </a:cxn>
                  <a:cxn ang="0">
                    <a:pos x="18" y="11"/>
                  </a:cxn>
                  <a:cxn ang="0">
                    <a:pos x="20" y="10"/>
                  </a:cxn>
                  <a:cxn ang="0">
                    <a:pos x="20" y="6"/>
                  </a:cxn>
                  <a:cxn ang="0">
                    <a:pos x="22" y="4"/>
                  </a:cxn>
                  <a:cxn ang="0">
                    <a:pos x="26" y="2"/>
                  </a:cxn>
                  <a:cxn ang="0">
                    <a:pos x="41" y="2"/>
                  </a:cxn>
                  <a:cxn ang="0">
                    <a:pos x="48" y="4"/>
                  </a:cxn>
                  <a:cxn ang="0">
                    <a:pos x="50" y="4"/>
                  </a:cxn>
                  <a:cxn ang="0">
                    <a:pos x="52" y="6"/>
                  </a:cxn>
                  <a:cxn ang="0">
                    <a:pos x="66" y="6"/>
                  </a:cxn>
                  <a:cxn ang="0">
                    <a:pos x="68" y="4"/>
                  </a:cxn>
                  <a:cxn ang="0">
                    <a:pos x="70" y="4"/>
                  </a:cxn>
                  <a:cxn ang="0">
                    <a:pos x="72" y="0"/>
                  </a:cxn>
                </a:cxnLst>
                <a:rect l="0" t="0" r="r" b="b"/>
                <a:pathLst>
                  <a:path w="102" h="84">
                    <a:moveTo>
                      <a:pt x="72" y="0"/>
                    </a:moveTo>
                    <a:lnTo>
                      <a:pt x="76" y="2"/>
                    </a:lnTo>
                    <a:lnTo>
                      <a:pt x="80" y="4"/>
                    </a:lnTo>
                    <a:lnTo>
                      <a:pt x="84" y="6"/>
                    </a:lnTo>
                    <a:lnTo>
                      <a:pt x="92" y="14"/>
                    </a:lnTo>
                    <a:lnTo>
                      <a:pt x="92" y="15"/>
                    </a:lnTo>
                    <a:lnTo>
                      <a:pt x="94" y="19"/>
                    </a:lnTo>
                    <a:lnTo>
                      <a:pt x="96" y="24"/>
                    </a:lnTo>
                    <a:lnTo>
                      <a:pt x="96" y="30"/>
                    </a:lnTo>
                    <a:lnTo>
                      <a:pt x="98" y="33"/>
                    </a:lnTo>
                    <a:lnTo>
                      <a:pt x="98" y="40"/>
                    </a:lnTo>
                    <a:lnTo>
                      <a:pt x="96" y="48"/>
                    </a:lnTo>
                    <a:lnTo>
                      <a:pt x="96" y="58"/>
                    </a:lnTo>
                    <a:lnTo>
                      <a:pt x="102" y="63"/>
                    </a:lnTo>
                    <a:lnTo>
                      <a:pt x="100" y="66"/>
                    </a:lnTo>
                    <a:lnTo>
                      <a:pt x="100" y="84"/>
                    </a:lnTo>
                    <a:lnTo>
                      <a:pt x="98" y="81"/>
                    </a:lnTo>
                    <a:lnTo>
                      <a:pt x="94" y="80"/>
                    </a:lnTo>
                    <a:lnTo>
                      <a:pt x="92" y="77"/>
                    </a:lnTo>
                    <a:lnTo>
                      <a:pt x="88" y="76"/>
                    </a:lnTo>
                    <a:lnTo>
                      <a:pt x="84" y="76"/>
                    </a:lnTo>
                    <a:lnTo>
                      <a:pt x="74" y="72"/>
                    </a:lnTo>
                    <a:lnTo>
                      <a:pt x="74" y="70"/>
                    </a:lnTo>
                    <a:lnTo>
                      <a:pt x="72" y="70"/>
                    </a:lnTo>
                    <a:lnTo>
                      <a:pt x="68" y="67"/>
                    </a:lnTo>
                    <a:lnTo>
                      <a:pt x="63" y="66"/>
                    </a:lnTo>
                    <a:lnTo>
                      <a:pt x="48" y="66"/>
                    </a:lnTo>
                    <a:lnTo>
                      <a:pt x="41" y="67"/>
                    </a:lnTo>
                    <a:lnTo>
                      <a:pt x="33" y="72"/>
                    </a:lnTo>
                    <a:lnTo>
                      <a:pt x="26" y="72"/>
                    </a:lnTo>
                    <a:lnTo>
                      <a:pt x="22" y="67"/>
                    </a:lnTo>
                    <a:lnTo>
                      <a:pt x="15" y="63"/>
                    </a:lnTo>
                    <a:lnTo>
                      <a:pt x="9" y="58"/>
                    </a:lnTo>
                    <a:lnTo>
                      <a:pt x="4" y="56"/>
                    </a:lnTo>
                    <a:lnTo>
                      <a:pt x="0" y="54"/>
                    </a:lnTo>
                    <a:lnTo>
                      <a:pt x="2" y="54"/>
                    </a:lnTo>
                    <a:lnTo>
                      <a:pt x="4" y="52"/>
                    </a:lnTo>
                    <a:lnTo>
                      <a:pt x="9" y="48"/>
                    </a:lnTo>
                    <a:lnTo>
                      <a:pt x="10" y="44"/>
                    </a:lnTo>
                    <a:lnTo>
                      <a:pt x="14" y="40"/>
                    </a:lnTo>
                    <a:lnTo>
                      <a:pt x="15" y="36"/>
                    </a:lnTo>
                    <a:lnTo>
                      <a:pt x="15" y="26"/>
                    </a:lnTo>
                    <a:lnTo>
                      <a:pt x="18" y="19"/>
                    </a:lnTo>
                    <a:lnTo>
                      <a:pt x="18" y="11"/>
                    </a:lnTo>
                    <a:lnTo>
                      <a:pt x="20" y="10"/>
                    </a:lnTo>
                    <a:lnTo>
                      <a:pt x="20" y="6"/>
                    </a:lnTo>
                    <a:lnTo>
                      <a:pt x="22" y="4"/>
                    </a:lnTo>
                    <a:lnTo>
                      <a:pt x="26" y="2"/>
                    </a:lnTo>
                    <a:lnTo>
                      <a:pt x="41" y="2"/>
                    </a:lnTo>
                    <a:lnTo>
                      <a:pt x="48" y="4"/>
                    </a:lnTo>
                    <a:lnTo>
                      <a:pt x="50" y="4"/>
                    </a:lnTo>
                    <a:lnTo>
                      <a:pt x="52" y="6"/>
                    </a:lnTo>
                    <a:lnTo>
                      <a:pt x="66" y="6"/>
                    </a:lnTo>
                    <a:lnTo>
                      <a:pt x="68" y="4"/>
                    </a:lnTo>
                    <a:lnTo>
                      <a:pt x="70" y="4"/>
                    </a:lnTo>
                    <a:lnTo>
                      <a:pt x="7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5" name="Freeform 66"/>
              <p:cNvSpPr>
                <a:spLocks/>
              </p:cNvSpPr>
              <p:nvPr/>
            </p:nvSpPr>
            <p:spPr bwMode="gray">
              <a:xfrm>
                <a:off x="1881236" y="3074958"/>
                <a:ext cx="65087" cy="71437"/>
              </a:xfrm>
              <a:custGeom>
                <a:avLst/>
                <a:gdLst/>
                <a:ahLst/>
                <a:cxnLst>
                  <a:cxn ang="0">
                    <a:pos x="19" y="0"/>
                  </a:cxn>
                  <a:cxn ang="0">
                    <a:pos x="24" y="0"/>
                  </a:cxn>
                  <a:cxn ang="0">
                    <a:pos x="24" y="4"/>
                  </a:cxn>
                  <a:cxn ang="0">
                    <a:pos x="35" y="15"/>
                  </a:cxn>
                  <a:cxn ang="0">
                    <a:pos x="41" y="23"/>
                  </a:cxn>
                  <a:cxn ang="0">
                    <a:pos x="39" y="23"/>
                  </a:cxn>
                  <a:cxn ang="0">
                    <a:pos x="39" y="25"/>
                  </a:cxn>
                  <a:cxn ang="0">
                    <a:pos x="37" y="29"/>
                  </a:cxn>
                  <a:cxn ang="0">
                    <a:pos x="35" y="30"/>
                  </a:cxn>
                  <a:cxn ang="0">
                    <a:pos x="28" y="30"/>
                  </a:cxn>
                  <a:cxn ang="0">
                    <a:pos x="27" y="33"/>
                  </a:cxn>
                  <a:cxn ang="0">
                    <a:pos x="20" y="33"/>
                  </a:cxn>
                  <a:cxn ang="0">
                    <a:pos x="19" y="34"/>
                  </a:cxn>
                  <a:cxn ang="0">
                    <a:pos x="17" y="37"/>
                  </a:cxn>
                  <a:cxn ang="0">
                    <a:pos x="15" y="38"/>
                  </a:cxn>
                  <a:cxn ang="0">
                    <a:pos x="13" y="41"/>
                  </a:cxn>
                  <a:cxn ang="0">
                    <a:pos x="11" y="42"/>
                  </a:cxn>
                  <a:cxn ang="0">
                    <a:pos x="9" y="42"/>
                  </a:cxn>
                  <a:cxn ang="0">
                    <a:pos x="7" y="45"/>
                  </a:cxn>
                  <a:cxn ang="0">
                    <a:pos x="0" y="45"/>
                  </a:cxn>
                  <a:cxn ang="0">
                    <a:pos x="1" y="37"/>
                  </a:cxn>
                  <a:cxn ang="0">
                    <a:pos x="1" y="20"/>
                  </a:cxn>
                  <a:cxn ang="0">
                    <a:pos x="2" y="16"/>
                  </a:cxn>
                  <a:cxn ang="0">
                    <a:pos x="2" y="12"/>
                  </a:cxn>
                  <a:cxn ang="0">
                    <a:pos x="7" y="10"/>
                  </a:cxn>
                  <a:cxn ang="0">
                    <a:pos x="11" y="4"/>
                  </a:cxn>
                  <a:cxn ang="0">
                    <a:pos x="13" y="4"/>
                  </a:cxn>
                  <a:cxn ang="0">
                    <a:pos x="15" y="3"/>
                  </a:cxn>
                  <a:cxn ang="0">
                    <a:pos x="19" y="0"/>
                  </a:cxn>
                </a:cxnLst>
                <a:rect l="0" t="0" r="r" b="b"/>
                <a:pathLst>
                  <a:path w="41" h="45">
                    <a:moveTo>
                      <a:pt x="19" y="0"/>
                    </a:moveTo>
                    <a:lnTo>
                      <a:pt x="24" y="0"/>
                    </a:lnTo>
                    <a:lnTo>
                      <a:pt x="24" y="4"/>
                    </a:lnTo>
                    <a:lnTo>
                      <a:pt x="35" y="15"/>
                    </a:lnTo>
                    <a:lnTo>
                      <a:pt x="41" y="23"/>
                    </a:lnTo>
                    <a:lnTo>
                      <a:pt x="39" y="23"/>
                    </a:lnTo>
                    <a:lnTo>
                      <a:pt x="39" y="25"/>
                    </a:lnTo>
                    <a:lnTo>
                      <a:pt x="37" y="29"/>
                    </a:lnTo>
                    <a:lnTo>
                      <a:pt x="35" y="30"/>
                    </a:lnTo>
                    <a:lnTo>
                      <a:pt x="28" y="30"/>
                    </a:lnTo>
                    <a:lnTo>
                      <a:pt x="27" y="33"/>
                    </a:lnTo>
                    <a:lnTo>
                      <a:pt x="20" y="33"/>
                    </a:lnTo>
                    <a:lnTo>
                      <a:pt x="19" y="34"/>
                    </a:lnTo>
                    <a:lnTo>
                      <a:pt x="17" y="37"/>
                    </a:lnTo>
                    <a:lnTo>
                      <a:pt x="15" y="38"/>
                    </a:lnTo>
                    <a:lnTo>
                      <a:pt x="13" y="41"/>
                    </a:lnTo>
                    <a:lnTo>
                      <a:pt x="11" y="42"/>
                    </a:lnTo>
                    <a:lnTo>
                      <a:pt x="9" y="42"/>
                    </a:lnTo>
                    <a:lnTo>
                      <a:pt x="7" y="45"/>
                    </a:lnTo>
                    <a:lnTo>
                      <a:pt x="0" y="45"/>
                    </a:lnTo>
                    <a:lnTo>
                      <a:pt x="1" y="37"/>
                    </a:lnTo>
                    <a:lnTo>
                      <a:pt x="1" y="20"/>
                    </a:lnTo>
                    <a:lnTo>
                      <a:pt x="2" y="16"/>
                    </a:lnTo>
                    <a:lnTo>
                      <a:pt x="2" y="12"/>
                    </a:lnTo>
                    <a:lnTo>
                      <a:pt x="7" y="10"/>
                    </a:lnTo>
                    <a:lnTo>
                      <a:pt x="11" y="4"/>
                    </a:lnTo>
                    <a:lnTo>
                      <a:pt x="13" y="4"/>
                    </a:lnTo>
                    <a:lnTo>
                      <a:pt x="15" y="3"/>
                    </a:lnTo>
                    <a:lnTo>
                      <a:pt x="1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6" name="Freeform 67"/>
              <p:cNvSpPr>
                <a:spLocks/>
              </p:cNvSpPr>
              <p:nvPr/>
            </p:nvSpPr>
            <p:spPr bwMode="gray">
              <a:xfrm>
                <a:off x="2046336" y="3357533"/>
                <a:ext cx="428625" cy="369887"/>
              </a:xfrm>
              <a:custGeom>
                <a:avLst/>
                <a:gdLst/>
                <a:ahLst/>
                <a:cxnLst>
                  <a:cxn ang="0">
                    <a:pos x="68" y="4"/>
                  </a:cxn>
                  <a:cxn ang="0">
                    <a:pos x="103" y="17"/>
                  </a:cxn>
                  <a:cxn ang="0">
                    <a:pos x="120" y="29"/>
                  </a:cxn>
                  <a:cxn ang="0">
                    <a:pos x="130" y="34"/>
                  </a:cxn>
                  <a:cxn ang="0">
                    <a:pos x="138" y="40"/>
                  </a:cxn>
                  <a:cxn ang="0">
                    <a:pos x="144" y="47"/>
                  </a:cxn>
                  <a:cxn ang="0">
                    <a:pos x="152" y="51"/>
                  </a:cxn>
                  <a:cxn ang="0">
                    <a:pos x="153" y="54"/>
                  </a:cxn>
                  <a:cxn ang="0">
                    <a:pos x="192" y="81"/>
                  </a:cxn>
                  <a:cxn ang="0">
                    <a:pos x="196" y="88"/>
                  </a:cxn>
                  <a:cxn ang="0">
                    <a:pos x="201" y="99"/>
                  </a:cxn>
                  <a:cxn ang="0">
                    <a:pos x="205" y="107"/>
                  </a:cxn>
                  <a:cxn ang="0">
                    <a:pos x="210" y="111"/>
                  </a:cxn>
                  <a:cxn ang="0">
                    <a:pos x="218" y="108"/>
                  </a:cxn>
                  <a:cxn ang="0">
                    <a:pos x="230" y="111"/>
                  </a:cxn>
                  <a:cxn ang="0">
                    <a:pos x="227" y="121"/>
                  </a:cxn>
                  <a:cxn ang="0">
                    <a:pos x="232" y="122"/>
                  </a:cxn>
                  <a:cxn ang="0">
                    <a:pos x="253" y="125"/>
                  </a:cxn>
                  <a:cxn ang="0">
                    <a:pos x="269" y="125"/>
                  </a:cxn>
                  <a:cxn ang="0">
                    <a:pos x="270" y="133"/>
                  </a:cxn>
                  <a:cxn ang="0">
                    <a:pos x="260" y="161"/>
                  </a:cxn>
                  <a:cxn ang="0">
                    <a:pos x="236" y="178"/>
                  </a:cxn>
                  <a:cxn ang="0">
                    <a:pos x="221" y="183"/>
                  </a:cxn>
                  <a:cxn ang="0">
                    <a:pos x="208" y="185"/>
                  </a:cxn>
                  <a:cxn ang="0">
                    <a:pos x="178" y="195"/>
                  </a:cxn>
                  <a:cxn ang="0">
                    <a:pos x="158" y="204"/>
                  </a:cxn>
                  <a:cxn ang="0">
                    <a:pos x="152" y="213"/>
                  </a:cxn>
                  <a:cxn ang="0">
                    <a:pos x="147" y="221"/>
                  </a:cxn>
                  <a:cxn ang="0">
                    <a:pos x="140" y="229"/>
                  </a:cxn>
                  <a:cxn ang="0">
                    <a:pos x="114" y="204"/>
                  </a:cxn>
                  <a:cxn ang="0">
                    <a:pos x="104" y="203"/>
                  </a:cxn>
                  <a:cxn ang="0">
                    <a:pos x="103" y="210"/>
                  </a:cxn>
                  <a:cxn ang="0">
                    <a:pos x="99" y="213"/>
                  </a:cxn>
                  <a:cxn ang="0">
                    <a:pos x="94" y="217"/>
                  </a:cxn>
                  <a:cxn ang="0">
                    <a:pos x="86" y="203"/>
                  </a:cxn>
                  <a:cxn ang="0">
                    <a:pos x="73" y="177"/>
                  </a:cxn>
                  <a:cxn ang="0">
                    <a:pos x="59" y="152"/>
                  </a:cxn>
                  <a:cxn ang="0">
                    <a:pos x="46" y="129"/>
                  </a:cxn>
                  <a:cxn ang="0">
                    <a:pos x="42" y="114"/>
                  </a:cxn>
                  <a:cxn ang="0">
                    <a:pos x="34" y="100"/>
                  </a:cxn>
                  <a:cxn ang="0">
                    <a:pos x="22" y="82"/>
                  </a:cxn>
                  <a:cxn ang="0">
                    <a:pos x="16" y="74"/>
                  </a:cxn>
                  <a:cxn ang="0">
                    <a:pos x="11" y="65"/>
                  </a:cxn>
                  <a:cxn ang="0">
                    <a:pos x="7" y="59"/>
                  </a:cxn>
                  <a:cxn ang="0">
                    <a:pos x="3" y="47"/>
                  </a:cxn>
                  <a:cxn ang="0">
                    <a:pos x="25" y="43"/>
                  </a:cxn>
                  <a:cxn ang="0">
                    <a:pos x="29" y="39"/>
                  </a:cxn>
                  <a:cxn ang="0">
                    <a:pos x="34" y="34"/>
                  </a:cxn>
                  <a:cxn ang="0">
                    <a:pos x="42" y="25"/>
                  </a:cxn>
                  <a:cxn ang="0">
                    <a:pos x="34" y="8"/>
                  </a:cxn>
                  <a:cxn ang="0">
                    <a:pos x="59" y="3"/>
                  </a:cxn>
                  <a:cxn ang="0">
                    <a:pos x="62" y="0"/>
                  </a:cxn>
                </a:cxnLst>
                <a:rect l="0" t="0" r="r" b="b"/>
                <a:pathLst>
                  <a:path w="270" h="233">
                    <a:moveTo>
                      <a:pt x="62" y="0"/>
                    </a:moveTo>
                    <a:lnTo>
                      <a:pt x="68" y="4"/>
                    </a:lnTo>
                    <a:lnTo>
                      <a:pt x="94" y="17"/>
                    </a:lnTo>
                    <a:lnTo>
                      <a:pt x="103" y="17"/>
                    </a:lnTo>
                    <a:lnTo>
                      <a:pt x="114" y="26"/>
                    </a:lnTo>
                    <a:lnTo>
                      <a:pt x="120" y="29"/>
                    </a:lnTo>
                    <a:lnTo>
                      <a:pt x="125" y="30"/>
                    </a:lnTo>
                    <a:lnTo>
                      <a:pt x="130" y="34"/>
                    </a:lnTo>
                    <a:lnTo>
                      <a:pt x="134" y="39"/>
                    </a:lnTo>
                    <a:lnTo>
                      <a:pt x="138" y="40"/>
                    </a:lnTo>
                    <a:lnTo>
                      <a:pt x="142" y="44"/>
                    </a:lnTo>
                    <a:lnTo>
                      <a:pt x="144" y="47"/>
                    </a:lnTo>
                    <a:lnTo>
                      <a:pt x="151" y="48"/>
                    </a:lnTo>
                    <a:lnTo>
                      <a:pt x="152" y="51"/>
                    </a:lnTo>
                    <a:lnTo>
                      <a:pt x="153" y="52"/>
                    </a:lnTo>
                    <a:lnTo>
                      <a:pt x="153" y="54"/>
                    </a:lnTo>
                    <a:lnTo>
                      <a:pt x="173" y="54"/>
                    </a:lnTo>
                    <a:lnTo>
                      <a:pt x="192" y="81"/>
                    </a:lnTo>
                    <a:lnTo>
                      <a:pt x="195" y="85"/>
                    </a:lnTo>
                    <a:lnTo>
                      <a:pt x="196" y="88"/>
                    </a:lnTo>
                    <a:lnTo>
                      <a:pt x="200" y="92"/>
                    </a:lnTo>
                    <a:lnTo>
                      <a:pt x="201" y="99"/>
                    </a:lnTo>
                    <a:lnTo>
                      <a:pt x="204" y="103"/>
                    </a:lnTo>
                    <a:lnTo>
                      <a:pt x="205" y="107"/>
                    </a:lnTo>
                    <a:lnTo>
                      <a:pt x="205" y="108"/>
                    </a:lnTo>
                    <a:lnTo>
                      <a:pt x="210" y="111"/>
                    </a:lnTo>
                    <a:lnTo>
                      <a:pt x="216" y="111"/>
                    </a:lnTo>
                    <a:lnTo>
                      <a:pt x="218" y="108"/>
                    </a:lnTo>
                    <a:lnTo>
                      <a:pt x="221" y="108"/>
                    </a:lnTo>
                    <a:lnTo>
                      <a:pt x="230" y="111"/>
                    </a:lnTo>
                    <a:lnTo>
                      <a:pt x="227" y="117"/>
                    </a:lnTo>
                    <a:lnTo>
                      <a:pt x="227" y="121"/>
                    </a:lnTo>
                    <a:lnTo>
                      <a:pt x="230" y="122"/>
                    </a:lnTo>
                    <a:lnTo>
                      <a:pt x="232" y="122"/>
                    </a:lnTo>
                    <a:lnTo>
                      <a:pt x="234" y="125"/>
                    </a:lnTo>
                    <a:lnTo>
                      <a:pt x="253" y="125"/>
                    </a:lnTo>
                    <a:lnTo>
                      <a:pt x="270" y="122"/>
                    </a:lnTo>
                    <a:lnTo>
                      <a:pt x="269" y="125"/>
                    </a:lnTo>
                    <a:lnTo>
                      <a:pt x="269" y="133"/>
                    </a:lnTo>
                    <a:lnTo>
                      <a:pt x="270" y="133"/>
                    </a:lnTo>
                    <a:lnTo>
                      <a:pt x="269" y="148"/>
                    </a:lnTo>
                    <a:lnTo>
                      <a:pt x="260" y="161"/>
                    </a:lnTo>
                    <a:lnTo>
                      <a:pt x="248" y="170"/>
                    </a:lnTo>
                    <a:lnTo>
                      <a:pt x="236" y="178"/>
                    </a:lnTo>
                    <a:lnTo>
                      <a:pt x="225" y="183"/>
                    </a:lnTo>
                    <a:lnTo>
                      <a:pt x="221" y="183"/>
                    </a:lnTo>
                    <a:lnTo>
                      <a:pt x="221" y="185"/>
                    </a:lnTo>
                    <a:lnTo>
                      <a:pt x="208" y="185"/>
                    </a:lnTo>
                    <a:lnTo>
                      <a:pt x="195" y="188"/>
                    </a:lnTo>
                    <a:lnTo>
                      <a:pt x="178" y="195"/>
                    </a:lnTo>
                    <a:lnTo>
                      <a:pt x="166" y="200"/>
                    </a:lnTo>
                    <a:lnTo>
                      <a:pt x="158" y="204"/>
                    </a:lnTo>
                    <a:lnTo>
                      <a:pt x="156" y="206"/>
                    </a:lnTo>
                    <a:lnTo>
                      <a:pt x="152" y="213"/>
                    </a:lnTo>
                    <a:lnTo>
                      <a:pt x="148" y="217"/>
                    </a:lnTo>
                    <a:lnTo>
                      <a:pt x="147" y="221"/>
                    </a:lnTo>
                    <a:lnTo>
                      <a:pt x="142" y="225"/>
                    </a:lnTo>
                    <a:lnTo>
                      <a:pt x="140" y="229"/>
                    </a:lnTo>
                    <a:lnTo>
                      <a:pt x="136" y="233"/>
                    </a:lnTo>
                    <a:lnTo>
                      <a:pt x="114" y="204"/>
                    </a:lnTo>
                    <a:lnTo>
                      <a:pt x="107" y="204"/>
                    </a:lnTo>
                    <a:lnTo>
                      <a:pt x="104" y="203"/>
                    </a:lnTo>
                    <a:lnTo>
                      <a:pt x="104" y="206"/>
                    </a:lnTo>
                    <a:lnTo>
                      <a:pt x="103" y="210"/>
                    </a:lnTo>
                    <a:lnTo>
                      <a:pt x="100" y="210"/>
                    </a:lnTo>
                    <a:lnTo>
                      <a:pt x="99" y="213"/>
                    </a:lnTo>
                    <a:lnTo>
                      <a:pt x="96" y="213"/>
                    </a:lnTo>
                    <a:lnTo>
                      <a:pt x="94" y="217"/>
                    </a:lnTo>
                    <a:lnTo>
                      <a:pt x="92" y="213"/>
                    </a:lnTo>
                    <a:lnTo>
                      <a:pt x="86" y="203"/>
                    </a:lnTo>
                    <a:lnTo>
                      <a:pt x="81" y="188"/>
                    </a:lnTo>
                    <a:lnTo>
                      <a:pt x="73" y="177"/>
                    </a:lnTo>
                    <a:lnTo>
                      <a:pt x="68" y="170"/>
                    </a:lnTo>
                    <a:lnTo>
                      <a:pt x="59" y="152"/>
                    </a:lnTo>
                    <a:lnTo>
                      <a:pt x="52" y="141"/>
                    </a:lnTo>
                    <a:lnTo>
                      <a:pt x="46" y="129"/>
                    </a:lnTo>
                    <a:lnTo>
                      <a:pt x="42" y="118"/>
                    </a:lnTo>
                    <a:lnTo>
                      <a:pt x="42" y="114"/>
                    </a:lnTo>
                    <a:lnTo>
                      <a:pt x="38" y="111"/>
                    </a:lnTo>
                    <a:lnTo>
                      <a:pt x="34" y="100"/>
                    </a:lnTo>
                    <a:lnTo>
                      <a:pt x="26" y="91"/>
                    </a:lnTo>
                    <a:lnTo>
                      <a:pt x="22" y="82"/>
                    </a:lnTo>
                    <a:lnTo>
                      <a:pt x="18" y="78"/>
                    </a:lnTo>
                    <a:lnTo>
                      <a:pt x="16" y="74"/>
                    </a:lnTo>
                    <a:lnTo>
                      <a:pt x="12" y="69"/>
                    </a:lnTo>
                    <a:lnTo>
                      <a:pt x="11" y="65"/>
                    </a:lnTo>
                    <a:lnTo>
                      <a:pt x="8" y="60"/>
                    </a:lnTo>
                    <a:lnTo>
                      <a:pt x="7" y="59"/>
                    </a:lnTo>
                    <a:lnTo>
                      <a:pt x="7" y="56"/>
                    </a:lnTo>
                    <a:lnTo>
                      <a:pt x="3" y="47"/>
                    </a:lnTo>
                    <a:lnTo>
                      <a:pt x="0" y="40"/>
                    </a:lnTo>
                    <a:lnTo>
                      <a:pt x="25" y="43"/>
                    </a:lnTo>
                    <a:lnTo>
                      <a:pt x="26" y="40"/>
                    </a:lnTo>
                    <a:lnTo>
                      <a:pt x="29" y="39"/>
                    </a:lnTo>
                    <a:lnTo>
                      <a:pt x="30" y="37"/>
                    </a:lnTo>
                    <a:lnTo>
                      <a:pt x="34" y="34"/>
                    </a:lnTo>
                    <a:lnTo>
                      <a:pt x="37" y="30"/>
                    </a:lnTo>
                    <a:lnTo>
                      <a:pt x="42" y="25"/>
                    </a:lnTo>
                    <a:lnTo>
                      <a:pt x="42" y="23"/>
                    </a:lnTo>
                    <a:lnTo>
                      <a:pt x="34" y="8"/>
                    </a:lnTo>
                    <a:lnTo>
                      <a:pt x="55" y="4"/>
                    </a:lnTo>
                    <a:lnTo>
                      <a:pt x="59" y="3"/>
                    </a:lnTo>
                    <a:lnTo>
                      <a:pt x="60" y="3"/>
                    </a:lnTo>
                    <a:lnTo>
                      <a:pt x="6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7" name="Freeform 68"/>
              <p:cNvSpPr>
                <a:spLocks/>
              </p:cNvSpPr>
              <p:nvPr/>
            </p:nvSpPr>
            <p:spPr bwMode="gray">
              <a:xfrm>
                <a:off x="2195561" y="3679796"/>
                <a:ext cx="68262" cy="104775"/>
              </a:xfrm>
              <a:custGeom>
                <a:avLst/>
                <a:gdLst/>
                <a:ahLst/>
                <a:cxnLst>
                  <a:cxn ang="0">
                    <a:pos x="10" y="0"/>
                  </a:cxn>
                  <a:cxn ang="0">
                    <a:pos x="14" y="1"/>
                  </a:cxn>
                  <a:cxn ang="0">
                    <a:pos x="20" y="1"/>
                  </a:cxn>
                  <a:cxn ang="0">
                    <a:pos x="43" y="30"/>
                  </a:cxn>
                  <a:cxn ang="0">
                    <a:pos x="40" y="32"/>
                  </a:cxn>
                  <a:cxn ang="0">
                    <a:pos x="39" y="33"/>
                  </a:cxn>
                  <a:cxn ang="0">
                    <a:pos x="39" y="40"/>
                  </a:cxn>
                  <a:cxn ang="0">
                    <a:pos x="40" y="40"/>
                  </a:cxn>
                  <a:cxn ang="0">
                    <a:pos x="40" y="48"/>
                  </a:cxn>
                  <a:cxn ang="0">
                    <a:pos x="35" y="48"/>
                  </a:cxn>
                  <a:cxn ang="0">
                    <a:pos x="35" y="49"/>
                  </a:cxn>
                  <a:cxn ang="0">
                    <a:pos x="28" y="56"/>
                  </a:cxn>
                  <a:cxn ang="0">
                    <a:pos x="31" y="60"/>
                  </a:cxn>
                  <a:cxn ang="0">
                    <a:pos x="28" y="62"/>
                  </a:cxn>
                  <a:cxn ang="0">
                    <a:pos x="26" y="60"/>
                  </a:cxn>
                  <a:cxn ang="0">
                    <a:pos x="24" y="60"/>
                  </a:cxn>
                  <a:cxn ang="0">
                    <a:pos x="24" y="62"/>
                  </a:cxn>
                  <a:cxn ang="0">
                    <a:pos x="20" y="66"/>
                  </a:cxn>
                  <a:cxn ang="0">
                    <a:pos x="17" y="63"/>
                  </a:cxn>
                  <a:cxn ang="0">
                    <a:pos x="13" y="62"/>
                  </a:cxn>
                  <a:cxn ang="0">
                    <a:pos x="10" y="62"/>
                  </a:cxn>
                  <a:cxn ang="0">
                    <a:pos x="10" y="60"/>
                  </a:cxn>
                  <a:cxn ang="0">
                    <a:pos x="9" y="45"/>
                  </a:cxn>
                  <a:cxn ang="0">
                    <a:pos x="2" y="37"/>
                  </a:cxn>
                  <a:cxn ang="0">
                    <a:pos x="2" y="19"/>
                  </a:cxn>
                  <a:cxn ang="0">
                    <a:pos x="0" y="14"/>
                  </a:cxn>
                  <a:cxn ang="0">
                    <a:pos x="5" y="10"/>
                  </a:cxn>
                  <a:cxn ang="0">
                    <a:pos x="6" y="7"/>
                  </a:cxn>
                  <a:cxn ang="0">
                    <a:pos x="9" y="7"/>
                  </a:cxn>
                  <a:cxn ang="0">
                    <a:pos x="9" y="6"/>
                  </a:cxn>
                  <a:cxn ang="0">
                    <a:pos x="10" y="3"/>
                  </a:cxn>
                  <a:cxn ang="0">
                    <a:pos x="10" y="0"/>
                  </a:cxn>
                </a:cxnLst>
                <a:rect l="0" t="0" r="r" b="b"/>
                <a:pathLst>
                  <a:path w="43" h="66">
                    <a:moveTo>
                      <a:pt x="10" y="0"/>
                    </a:moveTo>
                    <a:lnTo>
                      <a:pt x="14" y="1"/>
                    </a:lnTo>
                    <a:lnTo>
                      <a:pt x="20" y="1"/>
                    </a:lnTo>
                    <a:lnTo>
                      <a:pt x="43" y="30"/>
                    </a:lnTo>
                    <a:lnTo>
                      <a:pt x="40" y="32"/>
                    </a:lnTo>
                    <a:lnTo>
                      <a:pt x="39" y="33"/>
                    </a:lnTo>
                    <a:lnTo>
                      <a:pt x="39" y="40"/>
                    </a:lnTo>
                    <a:lnTo>
                      <a:pt x="40" y="40"/>
                    </a:lnTo>
                    <a:lnTo>
                      <a:pt x="40" y="48"/>
                    </a:lnTo>
                    <a:lnTo>
                      <a:pt x="35" y="48"/>
                    </a:lnTo>
                    <a:lnTo>
                      <a:pt x="35" y="49"/>
                    </a:lnTo>
                    <a:lnTo>
                      <a:pt x="28" y="56"/>
                    </a:lnTo>
                    <a:lnTo>
                      <a:pt x="31" y="60"/>
                    </a:lnTo>
                    <a:lnTo>
                      <a:pt x="28" y="62"/>
                    </a:lnTo>
                    <a:lnTo>
                      <a:pt x="26" y="60"/>
                    </a:lnTo>
                    <a:lnTo>
                      <a:pt x="24" y="60"/>
                    </a:lnTo>
                    <a:lnTo>
                      <a:pt x="24" y="62"/>
                    </a:lnTo>
                    <a:lnTo>
                      <a:pt x="20" y="66"/>
                    </a:lnTo>
                    <a:lnTo>
                      <a:pt x="17" y="63"/>
                    </a:lnTo>
                    <a:lnTo>
                      <a:pt x="13" y="62"/>
                    </a:lnTo>
                    <a:lnTo>
                      <a:pt x="10" y="62"/>
                    </a:lnTo>
                    <a:lnTo>
                      <a:pt x="10" y="60"/>
                    </a:lnTo>
                    <a:lnTo>
                      <a:pt x="9" y="45"/>
                    </a:lnTo>
                    <a:lnTo>
                      <a:pt x="2" y="37"/>
                    </a:lnTo>
                    <a:lnTo>
                      <a:pt x="2" y="19"/>
                    </a:lnTo>
                    <a:lnTo>
                      <a:pt x="0" y="14"/>
                    </a:lnTo>
                    <a:lnTo>
                      <a:pt x="5" y="10"/>
                    </a:lnTo>
                    <a:lnTo>
                      <a:pt x="6" y="7"/>
                    </a:lnTo>
                    <a:lnTo>
                      <a:pt x="9" y="7"/>
                    </a:lnTo>
                    <a:lnTo>
                      <a:pt x="9" y="6"/>
                    </a:lnTo>
                    <a:lnTo>
                      <a:pt x="10" y="3"/>
                    </a:lnTo>
                    <a:lnTo>
                      <a:pt x="1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8" name="Freeform 69"/>
              <p:cNvSpPr>
                <a:spLocks/>
              </p:cNvSpPr>
              <p:nvPr/>
            </p:nvSpPr>
            <p:spPr bwMode="gray">
              <a:xfrm>
                <a:off x="2230486" y="3651221"/>
                <a:ext cx="185737" cy="134938"/>
              </a:xfrm>
              <a:custGeom>
                <a:avLst/>
                <a:gdLst/>
                <a:ahLst/>
                <a:cxnLst>
                  <a:cxn ang="0">
                    <a:pos x="92" y="0"/>
                  </a:cxn>
                  <a:cxn ang="0">
                    <a:pos x="105" y="0"/>
                  </a:cxn>
                  <a:cxn ang="0">
                    <a:pos x="106" y="2"/>
                  </a:cxn>
                  <a:cxn ang="0">
                    <a:pos x="117" y="28"/>
                  </a:cxn>
                  <a:cxn ang="0">
                    <a:pos x="100" y="32"/>
                  </a:cxn>
                  <a:cxn ang="0">
                    <a:pos x="92" y="37"/>
                  </a:cxn>
                  <a:cxn ang="0">
                    <a:pos x="84" y="45"/>
                  </a:cxn>
                  <a:cxn ang="0">
                    <a:pos x="79" y="54"/>
                  </a:cxn>
                  <a:cxn ang="0">
                    <a:pos x="73" y="58"/>
                  </a:cxn>
                  <a:cxn ang="0">
                    <a:pos x="66" y="59"/>
                  </a:cxn>
                  <a:cxn ang="0">
                    <a:pos x="61" y="62"/>
                  </a:cxn>
                  <a:cxn ang="0">
                    <a:pos x="57" y="63"/>
                  </a:cxn>
                  <a:cxn ang="0">
                    <a:pos x="50" y="63"/>
                  </a:cxn>
                  <a:cxn ang="0">
                    <a:pos x="35" y="78"/>
                  </a:cxn>
                  <a:cxn ang="0">
                    <a:pos x="4" y="85"/>
                  </a:cxn>
                  <a:cxn ang="0">
                    <a:pos x="0" y="84"/>
                  </a:cxn>
                  <a:cxn ang="0">
                    <a:pos x="2" y="80"/>
                  </a:cxn>
                  <a:cxn ang="0">
                    <a:pos x="6" y="80"/>
                  </a:cxn>
                  <a:cxn ang="0">
                    <a:pos x="9" y="78"/>
                  </a:cxn>
                  <a:cxn ang="0">
                    <a:pos x="6" y="74"/>
                  </a:cxn>
                  <a:cxn ang="0">
                    <a:pos x="10" y="67"/>
                  </a:cxn>
                  <a:cxn ang="0">
                    <a:pos x="13" y="67"/>
                  </a:cxn>
                  <a:cxn ang="0">
                    <a:pos x="13" y="66"/>
                  </a:cxn>
                  <a:cxn ang="0">
                    <a:pos x="18" y="66"/>
                  </a:cxn>
                  <a:cxn ang="0">
                    <a:pos x="21" y="63"/>
                  </a:cxn>
                  <a:cxn ang="0">
                    <a:pos x="18" y="62"/>
                  </a:cxn>
                  <a:cxn ang="0">
                    <a:pos x="18" y="58"/>
                  </a:cxn>
                  <a:cxn ang="0">
                    <a:pos x="17" y="55"/>
                  </a:cxn>
                  <a:cxn ang="0">
                    <a:pos x="17" y="50"/>
                  </a:cxn>
                  <a:cxn ang="0">
                    <a:pos x="21" y="48"/>
                  </a:cxn>
                  <a:cxn ang="0">
                    <a:pos x="22" y="45"/>
                  </a:cxn>
                  <a:cxn ang="0">
                    <a:pos x="25" y="44"/>
                  </a:cxn>
                  <a:cxn ang="0">
                    <a:pos x="26" y="41"/>
                  </a:cxn>
                  <a:cxn ang="0">
                    <a:pos x="28" y="37"/>
                  </a:cxn>
                  <a:cxn ang="0">
                    <a:pos x="32" y="33"/>
                  </a:cxn>
                  <a:cxn ang="0">
                    <a:pos x="36" y="30"/>
                  </a:cxn>
                  <a:cxn ang="0">
                    <a:pos x="39" y="24"/>
                  </a:cxn>
                  <a:cxn ang="0">
                    <a:pos x="43" y="19"/>
                  </a:cxn>
                  <a:cxn ang="0">
                    <a:pos x="46" y="18"/>
                  </a:cxn>
                  <a:cxn ang="0">
                    <a:pos x="48" y="15"/>
                  </a:cxn>
                  <a:cxn ang="0">
                    <a:pos x="65" y="10"/>
                  </a:cxn>
                  <a:cxn ang="0">
                    <a:pos x="79" y="6"/>
                  </a:cxn>
                  <a:cxn ang="0">
                    <a:pos x="92" y="0"/>
                  </a:cxn>
                </a:cxnLst>
                <a:rect l="0" t="0" r="r" b="b"/>
                <a:pathLst>
                  <a:path w="117" h="85">
                    <a:moveTo>
                      <a:pt x="92" y="0"/>
                    </a:moveTo>
                    <a:lnTo>
                      <a:pt x="105" y="0"/>
                    </a:lnTo>
                    <a:lnTo>
                      <a:pt x="106" y="2"/>
                    </a:lnTo>
                    <a:lnTo>
                      <a:pt x="117" y="28"/>
                    </a:lnTo>
                    <a:lnTo>
                      <a:pt x="100" y="32"/>
                    </a:lnTo>
                    <a:lnTo>
                      <a:pt x="92" y="37"/>
                    </a:lnTo>
                    <a:lnTo>
                      <a:pt x="84" y="45"/>
                    </a:lnTo>
                    <a:lnTo>
                      <a:pt x="79" y="54"/>
                    </a:lnTo>
                    <a:lnTo>
                      <a:pt x="73" y="58"/>
                    </a:lnTo>
                    <a:lnTo>
                      <a:pt x="66" y="59"/>
                    </a:lnTo>
                    <a:lnTo>
                      <a:pt x="61" y="62"/>
                    </a:lnTo>
                    <a:lnTo>
                      <a:pt x="57" y="63"/>
                    </a:lnTo>
                    <a:lnTo>
                      <a:pt x="50" y="63"/>
                    </a:lnTo>
                    <a:lnTo>
                      <a:pt x="35" y="78"/>
                    </a:lnTo>
                    <a:lnTo>
                      <a:pt x="4" y="85"/>
                    </a:lnTo>
                    <a:lnTo>
                      <a:pt x="0" y="84"/>
                    </a:lnTo>
                    <a:lnTo>
                      <a:pt x="2" y="80"/>
                    </a:lnTo>
                    <a:lnTo>
                      <a:pt x="6" y="80"/>
                    </a:lnTo>
                    <a:lnTo>
                      <a:pt x="9" y="78"/>
                    </a:lnTo>
                    <a:lnTo>
                      <a:pt x="6" y="74"/>
                    </a:lnTo>
                    <a:lnTo>
                      <a:pt x="10" y="67"/>
                    </a:lnTo>
                    <a:lnTo>
                      <a:pt x="13" y="67"/>
                    </a:lnTo>
                    <a:lnTo>
                      <a:pt x="13" y="66"/>
                    </a:lnTo>
                    <a:lnTo>
                      <a:pt x="18" y="66"/>
                    </a:lnTo>
                    <a:lnTo>
                      <a:pt x="21" y="63"/>
                    </a:lnTo>
                    <a:lnTo>
                      <a:pt x="18" y="62"/>
                    </a:lnTo>
                    <a:lnTo>
                      <a:pt x="18" y="58"/>
                    </a:lnTo>
                    <a:lnTo>
                      <a:pt x="17" y="55"/>
                    </a:lnTo>
                    <a:lnTo>
                      <a:pt x="17" y="50"/>
                    </a:lnTo>
                    <a:lnTo>
                      <a:pt x="21" y="48"/>
                    </a:lnTo>
                    <a:lnTo>
                      <a:pt x="22" y="45"/>
                    </a:lnTo>
                    <a:lnTo>
                      <a:pt x="25" y="44"/>
                    </a:lnTo>
                    <a:lnTo>
                      <a:pt x="26" y="41"/>
                    </a:lnTo>
                    <a:lnTo>
                      <a:pt x="28" y="37"/>
                    </a:lnTo>
                    <a:lnTo>
                      <a:pt x="32" y="33"/>
                    </a:lnTo>
                    <a:lnTo>
                      <a:pt x="36" y="30"/>
                    </a:lnTo>
                    <a:lnTo>
                      <a:pt x="39" y="24"/>
                    </a:lnTo>
                    <a:lnTo>
                      <a:pt x="43" y="19"/>
                    </a:lnTo>
                    <a:lnTo>
                      <a:pt x="46" y="18"/>
                    </a:lnTo>
                    <a:lnTo>
                      <a:pt x="48" y="15"/>
                    </a:lnTo>
                    <a:lnTo>
                      <a:pt x="65" y="10"/>
                    </a:lnTo>
                    <a:lnTo>
                      <a:pt x="79" y="6"/>
                    </a:lnTo>
                    <a:lnTo>
                      <a:pt x="9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59" name="Freeform 70"/>
              <p:cNvSpPr>
                <a:spLocks/>
              </p:cNvSpPr>
              <p:nvPr/>
            </p:nvSpPr>
            <p:spPr bwMode="gray">
              <a:xfrm>
                <a:off x="2397173" y="3533746"/>
                <a:ext cx="142875" cy="161925"/>
              </a:xfrm>
              <a:custGeom>
                <a:avLst/>
                <a:gdLst/>
                <a:ahLst/>
                <a:cxnLst>
                  <a:cxn ang="0">
                    <a:pos x="71" y="0"/>
                  </a:cxn>
                  <a:cxn ang="0">
                    <a:pos x="71" y="8"/>
                  </a:cxn>
                  <a:cxn ang="0">
                    <a:pos x="75" y="14"/>
                  </a:cxn>
                  <a:cxn ang="0">
                    <a:pos x="83" y="22"/>
                  </a:cxn>
                  <a:cxn ang="0">
                    <a:pos x="87" y="22"/>
                  </a:cxn>
                  <a:cxn ang="0">
                    <a:pos x="89" y="24"/>
                  </a:cxn>
                  <a:cxn ang="0">
                    <a:pos x="90" y="30"/>
                  </a:cxn>
                  <a:cxn ang="0">
                    <a:pos x="90" y="34"/>
                  </a:cxn>
                  <a:cxn ang="0">
                    <a:pos x="89" y="40"/>
                  </a:cxn>
                  <a:cxn ang="0">
                    <a:pos x="85" y="44"/>
                  </a:cxn>
                  <a:cxn ang="0">
                    <a:pos x="80" y="45"/>
                  </a:cxn>
                  <a:cxn ang="0">
                    <a:pos x="76" y="50"/>
                  </a:cxn>
                  <a:cxn ang="0">
                    <a:pos x="72" y="50"/>
                  </a:cxn>
                  <a:cxn ang="0">
                    <a:pos x="72" y="55"/>
                  </a:cxn>
                  <a:cxn ang="0">
                    <a:pos x="71" y="58"/>
                  </a:cxn>
                  <a:cxn ang="0">
                    <a:pos x="69" y="62"/>
                  </a:cxn>
                  <a:cxn ang="0">
                    <a:pos x="65" y="63"/>
                  </a:cxn>
                  <a:cxn ang="0">
                    <a:pos x="63" y="63"/>
                  </a:cxn>
                  <a:cxn ang="0">
                    <a:pos x="63" y="66"/>
                  </a:cxn>
                  <a:cxn ang="0">
                    <a:pos x="57" y="66"/>
                  </a:cxn>
                  <a:cxn ang="0">
                    <a:pos x="53" y="67"/>
                  </a:cxn>
                  <a:cxn ang="0">
                    <a:pos x="52" y="72"/>
                  </a:cxn>
                  <a:cxn ang="0">
                    <a:pos x="49" y="74"/>
                  </a:cxn>
                  <a:cxn ang="0">
                    <a:pos x="49" y="80"/>
                  </a:cxn>
                  <a:cxn ang="0">
                    <a:pos x="48" y="81"/>
                  </a:cxn>
                  <a:cxn ang="0">
                    <a:pos x="41" y="89"/>
                  </a:cxn>
                  <a:cxn ang="0">
                    <a:pos x="30" y="98"/>
                  </a:cxn>
                  <a:cxn ang="0">
                    <a:pos x="12" y="102"/>
                  </a:cxn>
                  <a:cxn ang="0">
                    <a:pos x="1" y="76"/>
                  </a:cxn>
                  <a:cxn ang="0">
                    <a:pos x="0" y="74"/>
                  </a:cxn>
                  <a:cxn ang="0">
                    <a:pos x="1" y="72"/>
                  </a:cxn>
                  <a:cxn ang="0">
                    <a:pos x="12" y="67"/>
                  </a:cxn>
                  <a:cxn ang="0">
                    <a:pos x="26" y="62"/>
                  </a:cxn>
                  <a:cxn ang="0">
                    <a:pos x="37" y="54"/>
                  </a:cxn>
                  <a:cxn ang="0">
                    <a:pos x="45" y="41"/>
                  </a:cxn>
                  <a:cxn ang="0">
                    <a:pos x="49" y="28"/>
                  </a:cxn>
                  <a:cxn ang="0">
                    <a:pos x="49" y="24"/>
                  </a:cxn>
                  <a:cxn ang="0">
                    <a:pos x="48" y="19"/>
                  </a:cxn>
                  <a:cxn ang="0">
                    <a:pos x="48" y="11"/>
                  </a:cxn>
                  <a:cxn ang="0">
                    <a:pos x="53" y="11"/>
                  </a:cxn>
                  <a:cxn ang="0">
                    <a:pos x="57" y="10"/>
                  </a:cxn>
                  <a:cxn ang="0">
                    <a:pos x="59" y="8"/>
                  </a:cxn>
                  <a:cxn ang="0">
                    <a:pos x="59" y="6"/>
                  </a:cxn>
                  <a:cxn ang="0">
                    <a:pos x="61" y="4"/>
                  </a:cxn>
                  <a:cxn ang="0">
                    <a:pos x="63" y="4"/>
                  </a:cxn>
                  <a:cxn ang="0">
                    <a:pos x="71" y="0"/>
                  </a:cxn>
                </a:cxnLst>
                <a:rect l="0" t="0" r="r" b="b"/>
                <a:pathLst>
                  <a:path w="90" h="102">
                    <a:moveTo>
                      <a:pt x="71" y="0"/>
                    </a:moveTo>
                    <a:lnTo>
                      <a:pt x="71" y="8"/>
                    </a:lnTo>
                    <a:lnTo>
                      <a:pt x="75" y="14"/>
                    </a:lnTo>
                    <a:lnTo>
                      <a:pt x="83" y="22"/>
                    </a:lnTo>
                    <a:lnTo>
                      <a:pt x="87" y="22"/>
                    </a:lnTo>
                    <a:lnTo>
                      <a:pt x="89" y="24"/>
                    </a:lnTo>
                    <a:lnTo>
                      <a:pt x="90" y="30"/>
                    </a:lnTo>
                    <a:lnTo>
                      <a:pt x="90" y="34"/>
                    </a:lnTo>
                    <a:lnTo>
                      <a:pt x="89" y="40"/>
                    </a:lnTo>
                    <a:lnTo>
                      <a:pt x="85" y="44"/>
                    </a:lnTo>
                    <a:lnTo>
                      <a:pt x="80" y="45"/>
                    </a:lnTo>
                    <a:lnTo>
                      <a:pt x="76" y="50"/>
                    </a:lnTo>
                    <a:lnTo>
                      <a:pt x="72" y="50"/>
                    </a:lnTo>
                    <a:lnTo>
                      <a:pt x="72" y="55"/>
                    </a:lnTo>
                    <a:lnTo>
                      <a:pt x="71" y="58"/>
                    </a:lnTo>
                    <a:lnTo>
                      <a:pt x="69" y="62"/>
                    </a:lnTo>
                    <a:lnTo>
                      <a:pt x="65" y="63"/>
                    </a:lnTo>
                    <a:lnTo>
                      <a:pt x="63" y="63"/>
                    </a:lnTo>
                    <a:lnTo>
                      <a:pt x="63" y="66"/>
                    </a:lnTo>
                    <a:lnTo>
                      <a:pt x="57" y="66"/>
                    </a:lnTo>
                    <a:lnTo>
                      <a:pt x="53" y="67"/>
                    </a:lnTo>
                    <a:lnTo>
                      <a:pt x="52" y="72"/>
                    </a:lnTo>
                    <a:lnTo>
                      <a:pt x="49" y="74"/>
                    </a:lnTo>
                    <a:lnTo>
                      <a:pt x="49" y="80"/>
                    </a:lnTo>
                    <a:lnTo>
                      <a:pt x="48" y="81"/>
                    </a:lnTo>
                    <a:lnTo>
                      <a:pt x="41" y="89"/>
                    </a:lnTo>
                    <a:lnTo>
                      <a:pt x="30" y="98"/>
                    </a:lnTo>
                    <a:lnTo>
                      <a:pt x="12" y="102"/>
                    </a:lnTo>
                    <a:lnTo>
                      <a:pt x="1" y="76"/>
                    </a:lnTo>
                    <a:lnTo>
                      <a:pt x="0" y="74"/>
                    </a:lnTo>
                    <a:lnTo>
                      <a:pt x="1" y="72"/>
                    </a:lnTo>
                    <a:lnTo>
                      <a:pt x="12" y="67"/>
                    </a:lnTo>
                    <a:lnTo>
                      <a:pt x="26" y="62"/>
                    </a:lnTo>
                    <a:lnTo>
                      <a:pt x="37" y="54"/>
                    </a:lnTo>
                    <a:lnTo>
                      <a:pt x="45" y="41"/>
                    </a:lnTo>
                    <a:lnTo>
                      <a:pt x="49" y="28"/>
                    </a:lnTo>
                    <a:lnTo>
                      <a:pt x="49" y="24"/>
                    </a:lnTo>
                    <a:lnTo>
                      <a:pt x="48" y="19"/>
                    </a:lnTo>
                    <a:lnTo>
                      <a:pt x="48" y="11"/>
                    </a:lnTo>
                    <a:lnTo>
                      <a:pt x="53" y="11"/>
                    </a:lnTo>
                    <a:lnTo>
                      <a:pt x="57" y="10"/>
                    </a:lnTo>
                    <a:lnTo>
                      <a:pt x="59" y="8"/>
                    </a:lnTo>
                    <a:lnTo>
                      <a:pt x="59" y="6"/>
                    </a:lnTo>
                    <a:lnTo>
                      <a:pt x="61" y="4"/>
                    </a:lnTo>
                    <a:lnTo>
                      <a:pt x="63" y="4"/>
                    </a:lnTo>
                    <a:lnTo>
                      <a:pt x="7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0" name="Freeform 71"/>
              <p:cNvSpPr>
                <a:spLocks/>
              </p:cNvSpPr>
              <p:nvPr/>
            </p:nvSpPr>
            <p:spPr bwMode="gray">
              <a:xfrm>
                <a:off x="2117773" y="3203545"/>
                <a:ext cx="182563" cy="212725"/>
              </a:xfrm>
              <a:custGeom>
                <a:avLst/>
                <a:gdLst/>
                <a:ahLst/>
                <a:cxnLst>
                  <a:cxn ang="0">
                    <a:pos x="69" y="1"/>
                  </a:cxn>
                  <a:cxn ang="0">
                    <a:pos x="75" y="4"/>
                  </a:cxn>
                  <a:cxn ang="0">
                    <a:pos x="81" y="4"/>
                  </a:cxn>
                  <a:cxn ang="0">
                    <a:pos x="84" y="9"/>
                  </a:cxn>
                  <a:cxn ang="0">
                    <a:pos x="81" y="12"/>
                  </a:cxn>
                  <a:cxn ang="0">
                    <a:pos x="80" y="16"/>
                  </a:cxn>
                  <a:cxn ang="0">
                    <a:pos x="84" y="18"/>
                  </a:cxn>
                  <a:cxn ang="0">
                    <a:pos x="88" y="22"/>
                  </a:cxn>
                  <a:cxn ang="0">
                    <a:pos x="89" y="26"/>
                  </a:cxn>
                  <a:cxn ang="0">
                    <a:pos x="96" y="31"/>
                  </a:cxn>
                  <a:cxn ang="0">
                    <a:pos x="97" y="38"/>
                  </a:cxn>
                  <a:cxn ang="0">
                    <a:pos x="93" y="46"/>
                  </a:cxn>
                  <a:cxn ang="0">
                    <a:pos x="92" y="56"/>
                  </a:cxn>
                  <a:cxn ang="0">
                    <a:pos x="92" y="64"/>
                  </a:cxn>
                  <a:cxn ang="0">
                    <a:pos x="96" y="71"/>
                  </a:cxn>
                  <a:cxn ang="0">
                    <a:pos x="99" y="82"/>
                  </a:cxn>
                  <a:cxn ang="0">
                    <a:pos x="106" y="86"/>
                  </a:cxn>
                  <a:cxn ang="0">
                    <a:pos x="107" y="96"/>
                  </a:cxn>
                  <a:cxn ang="0">
                    <a:pos x="114" y="104"/>
                  </a:cxn>
                  <a:cxn ang="0">
                    <a:pos x="115" y="111"/>
                  </a:cxn>
                  <a:cxn ang="0">
                    <a:pos x="114" y="123"/>
                  </a:cxn>
                  <a:cxn ang="0">
                    <a:pos x="110" y="126"/>
                  </a:cxn>
                  <a:cxn ang="0">
                    <a:pos x="88" y="134"/>
                  </a:cxn>
                  <a:cxn ang="0">
                    <a:pos x="84" y="131"/>
                  </a:cxn>
                  <a:cxn ang="0">
                    <a:pos x="75" y="126"/>
                  </a:cxn>
                  <a:cxn ang="0">
                    <a:pos x="58" y="114"/>
                  </a:cxn>
                  <a:cxn ang="0">
                    <a:pos x="23" y="101"/>
                  </a:cxn>
                  <a:cxn ang="0">
                    <a:pos x="18" y="96"/>
                  </a:cxn>
                  <a:cxn ang="0">
                    <a:pos x="3" y="75"/>
                  </a:cxn>
                  <a:cxn ang="0">
                    <a:pos x="25" y="46"/>
                  </a:cxn>
                  <a:cxn ang="0">
                    <a:pos x="28" y="30"/>
                  </a:cxn>
                  <a:cxn ang="0">
                    <a:pos x="29" y="26"/>
                  </a:cxn>
                  <a:cxn ang="0">
                    <a:pos x="33" y="22"/>
                  </a:cxn>
                  <a:cxn ang="0">
                    <a:pos x="36" y="16"/>
                  </a:cxn>
                  <a:cxn ang="0">
                    <a:pos x="37" y="9"/>
                  </a:cxn>
                  <a:cxn ang="0">
                    <a:pos x="40" y="5"/>
                  </a:cxn>
                  <a:cxn ang="0">
                    <a:pos x="45" y="4"/>
                  </a:cxn>
                  <a:cxn ang="0">
                    <a:pos x="59" y="1"/>
                  </a:cxn>
                </a:cxnLst>
                <a:rect l="0" t="0" r="r" b="b"/>
                <a:pathLst>
                  <a:path w="115" h="134">
                    <a:moveTo>
                      <a:pt x="69" y="0"/>
                    </a:moveTo>
                    <a:lnTo>
                      <a:pt x="69" y="1"/>
                    </a:lnTo>
                    <a:lnTo>
                      <a:pt x="71" y="4"/>
                    </a:lnTo>
                    <a:lnTo>
                      <a:pt x="75" y="4"/>
                    </a:lnTo>
                    <a:lnTo>
                      <a:pt x="77" y="1"/>
                    </a:lnTo>
                    <a:lnTo>
                      <a:pt x="81" y="4"/>
                    </a:lnTo>
                    <a:lnTo>
                      <a:pt x="81" y="8"/>
                    </a:lnTo>
                    <a:lnTo>
                      <a:pt x="84" y="9"/>
                    </a:lnTo>
                    <a:lnTo>
                      <a:pt x="81" y="9"/>
                    </a:lnTo>
                    <a:lnTo>
                      <a:pt x="81" y="12"/>
                    </a:lnTo>
                    <a:lnTo>
                      <a:pt x="80" y="14"/>
                    </a:lnTo>
                    <a:lnTo>
                      <a:pt x="80" y="16"/>
                    </a:lnTo>
                    <a:lnTo>
                      <a:pt x="81" y="16"/>
                    </a:lnTo>
                    <a:lnTo>
                      <a:pt x="84" y="18"/>
                    </a:lnTo>
                    <a:lnTo>
                      <a:pt x="85" y="20"/>
                    </a:lnTo>
                    <a:lnTo>
                      <a:pt x="88" y="22"/>
                    </a:lnTo>
                    <a:lnTo>
                      <a:pt x="88" y="23"/>
                    </a:lnTo>
                    <a:lnTo>
                      <a:pt x="89" y="26"/>
                    </a:lnTo>
                    <a:lnTo>
                      <a:pt x="93" y="27"/>
                    </a:lnTo>
                    <a:lnTo>
                      <a:pt x="96" y="31"/>
                    </a:lnTo>
                    <a:lnTo>
                      <a:pt x="97" y="34"/>
                    </a:lnTo>
                    <a:lnTo>
                      <a:pt x="97" y="38"/>
                    </a:lnTo>
                    <a:lnTo>
                      <a:pt x="96" y="42"/>
                    </a:lnTo>
                    <a:lnTo>
                      <a:pt x="93" y="46"/>
                    </a:lnTo>
                    <a:lnTo>
                      <a:pt x="92" y="52"/>
                    </a:lnTo>
                    <a:lnTo>
                      <a:pt x="92" y="56"/>
                    </a:lnTo>
                    <a:lnTo>
                      <a:pt x="89" y="60"/>
                    </a:lnTo>
                    <a:lnTo>
                      <a:pt x="92" y="64"/>
                    </a:lnTo>
                    <a:lnTo>
                      <a:pt x="93" y="67"/>
                    </a:lnTo>
                    <a:lnTo>
                      <a:pt x="96" y="71"/>
                    </a:lnTo>
                    <a:lnTo>
                      <a:pt x="97" y="75"/>
                    </a:lnTo>
                    <a:lnTo>
                      <a:pt x="99" y="82"/>
                    </a:lnTo>
                    <a:lnTo>
                      <a:pt x="103" y="83"/>
                    </a:lnTo>
                    <a:lnTo>
                      <a:pt x="106" y="86"/>
                    </a:lnTo>
                    <a:lnTo>
                      <a:pt x="106" y="92"/>
                    </a:lnTo>
                    <a:lnTo>
                      <a:pt x="107" y="96"/>
                    </a:lnTo>
                    <a:lnTo>
                      <a:pt x="107" y="97"/>
                    </a:lnTo>
                    <a:lnTo>
                      <a:pt x="114" y="104"/>
                    </a:lnTo>
                    <a:lnTo>
                      <a:pt x="114" y="108"/>
                    </a:lnTo>
                    <a:lnTo>
                      <a:pt x="115" y="111"/>
                    </a:lnTo>
                    <a:lnTo>
                      <a:pt x="115" y="114"/>
                    </a:lnTo>
                    <a:lnTo>
                      <a:pt x="114" y="123"/>
                    </a:lnTo>
                    <a:lnTo>
                      <a:pt x="111" y="123"/>
                    </a:lnTo>
                    <a:lnTo>
                      <a:pt x="110" y="126"/>
                    </a:lnTo>
                    <a:lnTo>
                      <a:pt x="107" y="127"/>
                    </a:lnTo>
                    <a:lnTo>
                      <a:pt x="88" y="134"/>
                    </a:lnTo>
                    <a:lnTo>
                      <a:pt x="85" y="131"/>
                    </a:lnTo>
                    <a:lnTo>
                      <a:pt x="84" y="131"/>
                    </a:lnTo>
                    <a:lnTo>
                      <a:pt x="80" y="130"/>
                    </a:lnTo>
                    <a:lnTo>
                      <a:pt x="75" y="126"/>
                    </a:lnTo>
                    <a:lnTo>
                      <a:pt x="69" y="123"/>
                    </a:lnTo>
                    <a:lnTo>
                      <a:pt x="58" y="114"/>
                    </a:lnTo>
                    <a:lnTo>
                      <a:pt x="49" y="114"/>
                    </a:lnTo>
                    <a:lnTo>
                      <a:pt x="23" y="101"/>
                    </a:lnTo>
                    <a:lnTo>
                      <a:pt x="18" y="97"/>
                    </a:lnTo>
                    <a:lnTo>
                      <a:pt x="18" y="96"/>
                    </a:lnTo>
                    <a:lnTo>
                      <a:pt x="15" y="92"/>
                    </a:lnTo>
                    <a:lnTo>
                      <a:pt x="3" y="75"/>
                    </a:lnTo>
                    <a:lnTo>
                      <a:pt x="0" y="67"/>
                    </a:lnTo>
                    <a:lnTo>
                      <a:pt x="25" y="46"/>
                    </a:lnTo>
                    <a:lnTo>
                      <a:pt x="25" y="31"/>
                    </a:lnTo>
                    <a:lnTo>
                      <a:pt x="28" y="30"/>
                    </a:lnTo>
                    <a:lnTo>
                      <a:pt x="28" y="27"/>
                    </a:lnTo>
                    <a:lnTo>
                      <a:pt x="29" y="26"/>
                    </a:lnTo>
                    <a:lnTo>
                      <a:pt x="32" y="22"/>
                    </a:lnTo>
                    <a:lnTo>
                      <a:pt x="33" y="22"/>
                    </a:lnTo>
                    <a:lnTo>
                      <a:pt x="33" y="20"/>
                    </a:lnTo>
                    <a:lnTo>
                      <a:pt x="36" y="16"/>
                    </a:lnTo>
                    <a:lnTo>
                      <a:pt x="37" y="12"/>
                    </a:lnTo>
                    <a:lnTo>
                      <a:pt x="37" y="9"/>
                    </a:lnTo>
                    <a:lnTo>
                      <a:pt x="40" y="8"/>
                    </a:lnTo>
                    <a:lnTo>
                      <a:pt x="40" y="5"/>
                    </a:lnTo>
                    <a:lnTo>
                      <a:pt x="41" y="5"/>
                    </a:lnTo>
                    <a:lnTo>
                      <a:pt x="45" y="4"/>
                    </a:lnTo>
                    <a:lnTo>
                      <a:pt x="49" y="1"/>
                    </a:lnTo>
                    <a:lnTo>
                      <a:pt x="59" y="1"/>
                    </a:lnTo>
                    <a:lnTo>
                      <a:pt x="6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1" name="Freeform 72"/>
              <p:cNvSpPr>
                <a:spLocks/>
              </p:cNvSpPr>
              <p:nvPr/>
            </p:nvSpPr>
            <p:spPr bwMode="gray">
              <a:xfrm>
                <a:off x="2046336" y="3309908"/>
                <a:ext cx="100012" cy="115887"/>
              </a:xfrm>
              <a:custGeom>
                <a:avLst/>
                <a:gdLst/>
                <a:ahLst/>
                <a:cxnLst>
                  <a:cxn ang="0">
                    <a:pos x="45" y="0"/>
                  </a:cxn>
                  <a:cxn ang="0">
                    <a:pos x="48" y="8"/>
                  </a:cxn>
                  <a:cxn ang="0">
                    <a:pos x="55" y="15"/>
                  </a:cxn>
                  <a:cxn ang="0">
                    <a:pos x="56" y="19"/>
                  </a:cxn>
                  <a:cxn ang="0">
                    <a:pos x="59" y="23"/>
                  </a:cxn>
                  <a:cxn ang="0">
                    <a:pos x="60" y="26"/>
                  </a:cxn>
                  <a:cxn ang="0">
                    <a:pos x="63" y="29"/>
                  </a:cxn>
                  <a:cxn ang="0">
                    <a:pos x="63" y="30"/>
                  </a:cxn>
                  <a:cxn ang="0">
                    <a:pos x="60" y="33"/>
                  </a:cxn>
                  <a:cxn ang="0">
                    <a:pos x="56" y="34"/>
                  </a:cxn>
                  <a:cxn ang="0">
                    <a:pos x="48" y="34"/>
                  </a:cxn>
                  <a:cxn ang="0">
                    <a:pos x="41" y="37"/>
                  </a:cxn>
                  <a:cxn ang="0">
                    <a:pos x="34" y="38"/>
                  </a:cxn>
                  <a:cxn ang="0">
                    <a:pos x="37" y="42"/>
                  </a:cxn>
                  <a:cxn ang="0">
                    <a:pos x="38" y="47"/>
                  </a:cxn>
                  <a:cxn ang="0">
                    <a:pos x="41" y="51"/>
                  </a:cxn>
                  <a:cxn ang="0">
                    <a:pos x="42" y="53"/>
                  </a:cxn>
                  <a:cxn ang="0">
                    <a:pos x="42" y="56"/>
                  </a:cxn>
                  <a:cxn ang="0">
                    <a:pos x="41" y="56"/>
                  </a:cxn>
                  <a:cxn ang="0">
                    <a:pos x="38" y="59"/>
                  </a:cxn>
                  <a:cxn ang="0">
                    <a:pos x="37" y="63"/>
                  </a:cxn>
                  <a:cxn ang="0">
                    <a:pos x="33" y="67"/>
                  </a:cxn>
                  <a:cxn ang="0">
                    <a:pos x="30" y="69"/>
                  </a:cxn>
                  <a:cxn ang="0">
                    <a:pos x="26" y="69"/>
                  </a:cxn>
                  <a:cxn ang="0">
                    <a:pos x="26" y="73"/>
                  </a:cxn>
                  <a:cxn ang="0">
                    <a:pos x="25" y="73"/>
                  </a:cxn>
                  <a:cxn ang="0">
                    <a:pos x="20" y="71"/>
                  </a:cxn>
                  <a:cxn ang="0">
                    <a:pos x="0" y="71"/>
                  </a:cxn>
                  <a:cxn ang="0">
                    <a:pos x="4" y="41"/>
                  </a:cxn>
                  <a:cxn ang="0">
                    <a:pos x="4" y="8"/>
                  </a:cxn>
                  <a:cxn ang="0">
                    <a:pos x="7" y="11"/>
                  </a:cxn>
                  <a:cxn ang="0">
                    <a:pos x="8" y="11"/>
                  </a:cxn>
                  <a:cxn ang="0">
                    <a:pos x="8" y="12"/>
                  </a:cxn>
                  <a:cxn ang="0">
                    <a:pos x="12" y="16"/>
                  </a:cxn>
                  <a:cxn ang="0">
                    <a:pos x="20" y="16"/>
                  </a:cxn>
                  <a:cxn ang="0">
                    <a:pos x="26" y="15"/>
                  </a:cxn>
                  <a:cxn ang="0">
                    <a:pos x="45" y="0"/>
                  </a:cxn>
                </a:cxnLst>
                <a:rect l="0" t="0" r="r" b="b"/>
                <a:pathLst>
                  <a:path w="63" h="73">
                    <a:moveTo>
                      <a:pt x="45" y="0"/>
                    </a:moveTo>
                    <a:lnTo>
                      <a:pt x="48" y="8"/>
                    </a:lnTo>
                    <a:lnTo>
                      <a:pt x="55" y="15"/>
                    </a:lnTo>
                    <a:lnTo>
                      <a:pt x="56" y="19"/>
                    </a:lnTo>
                    <a:lnTo>
                      <a:pt x="59" y="23"/>
                    </a:lnTo>
                    <a:lnTo>
                      <a:pt x="60" y="26"/>
                    </a:lnTo>
                    <a:lnTo>
                      <a:pt x="63" y="29"/>
                    </a:lnTo>
                    <a:lnTo>
                      <a:pt x="63" y="30"/>
                    </a:lnTo>
                    <a:lnTo>
                      <a:pt x="60" y="33"/>
                    </a:lnTo>
                    <a:lnTo>
                      <a:pt x="56" y="34"/>
                    </a:lnTo>
                    <a:lnTo>
                      <a:pt x="48" y="34"/>
                    </a:lnTo>
                    <a:lnTo>
                      <a:pt x="41" y="37"/>
                    </a:lnTo>
                    <a:lnTo>
                      <a:pt x="34" y="38"/>
                    </a:lnTo>
                    <a:lnTo>
                      <a:pt x="37" y="42"/>
                    </a:lnTo>
                    <a:lnTo>
                      <a:pt x="38" y="47"/>
                    </a:lnTo>
                    <a:lnTo>
                      <a:pt x="41" y="51"/>
                    </a:lnTo>
                    <a:lnTo>
                      <a:pt x="42" y="53"/>
                    </a:lnTo>
                    <a:lnTo>
                      <a:pt x="42" y="56"/>
                    </a:lnTo>
                    <a:lnTo>
                      <a:pt x="41" y="56"/>
                    </a:lnTo>
                    <a:lnTo>
                      <a:pt x="38" y="59"/>
                    </a:lnTo>
                    <a:lnTo>
                      <a:pt x="37" y="63"/>
                    </a:lnTo>
                    <a:lnTo>
                      <a:pt x="33" y="67"/>
                    </a:lnTo>
                    <a:lnTo>
                      <a:pt x="30" y="69"/>
                    </a:lnTo>
                    <a:lnTo>
                      <a:pt x="26" y="69"/>
                    </a:lnTo>
                    <a:lnTo>
                      <a:pt x="26" y="73"/>
                    </a:lnTo>
                    <a:lnTo>
                      <a:pt x="25" y="73"/>
                    </a:lnTo>
                    <a:lnTo>
                      <a:pt x="20" y="71"/>
                    </a:lnTo>
                    <a:lnTo>
                      <a:pt x="0" y="71"/>
                    </a:lnTo>
                    <a:lnTo>
                      <a:pt x="4" y="41"/>
                    </a:lnTo>
                    <a:lnTo>
                      <a:pt x="4" y="8"/>
                    </a:lnTo>
                    <a:lnTo>
                      <a:pt x="7" y="11"/>
                    </a:lnTo>
                    <a:lnTo>
                      <a:pt x="8" y="11"/>
                    </a:lnTo>
                    <a:lnTo>
                      <a:pt x="8" y="12"/>
                    </a:lnTo>
                    <a:lnTo>
                      <a:pt x="12" y="16"/>
                    </a:lnTo>
                    <a:lnTo>
                      <a:pt x="20" y="16"/>
                    </a:lnTo>
                    <a:lnTo>
                      <a:pt x="26" y="15"/>
                    </a:lnTo>
                    <a:lnTo>
                      <a:pt x="4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2" name="Freeform 73"/>
              <p:cNvSpPr>
                <a:spLocks/>
              </p:cNvSpPr>
              <p:nvPr/>
            </p:nvSpPr>
            <p:spPr bwMode="gray">
              <a:xfrm>
                <a:off x="2017761" y="3322608"/>
                <a:ext cx="34925" cy="100012"/>
              </a:xfrm>
              <a:custGeom>
                <a:avLst/>
                <a:gdLst/>
                <a:ahLst/>
                <a:cxnLst>
                  <a:cxn ang="0">
                    <a:pos x="22" y="0"/>
                  </a:cxn>
                  <a:cxn ang="0">
                    <a:pos x="22" y="33"/>
                  </a:cxn>
                  <a:cxn ang="0">
                    <a:pos x="21" y="34"/>
                  </a:cxn>
                  <a:cxn ang="0">
                    <a:pos x="21" y="40"/>
                  </a:cxn>
                  <a:cxn ang="0">
                    <a:pos x="18" y="45"/>
                  </a:cxn>
                  <a:cxn ang="0">
                    <a:pos x="18" y="63"/>
                  </a:cxn>
                  <a:cxn ang="0">
                    <a:pos x="8" y="48"/>
                  </a:cxn>
                  <a:cxn ang="0">
                    <a:pos x="4" y="39"/>
                  </a:cxn>
                  <a:cxn ang="0">
                    <a:pos x="3" y="33"/>
                  </a:cxn>
                  <a:cxn ang="0">
                    <a:pos x="0" y="30"/>
                  </a:cxn>
                  <a:cxn ang="0">
                    <a:pos x="8" y="25"/>
                  </a:cxn>
                  <a:cxn ang="0">
                    <a:pos x="12" y="21"/>
                  </a:cxn>
                  <a:cxn ang="0">
                    <a:pos x="15" y="17"/>
                  </a:cxn>
                  <a:cxn ang="0">
                    <a:pos x="15" y="13"/>
                  </a:cxn>
                  <a:cxn ang="0">
                    <a:pos x="16" y="8"/>
                  </a:cxn>
                  <a:cxn ang="0">
                    <a:pos x="16" y="3"/>
                  </a:cxn>
                  <a:cxn ang="0">
                    <a:pos x="22" y="0"/>
                  </a:cxn>
                </a:cxnLst>
                <a:rect l="0" t="0" r="r" b="b"/>
                <a:pathLst>
                  <a:path w="22" h="63">
                    <a:moveTo>
                      <a:pt x="22" y="0"/>
                    </a:moveTo>
                    <a:lnTo>
                      <a:pt x="22" y="33"/>
                    </a:lnTo>
                    <a:lnTo>
                      <a:pt x="21" y="34"/>
                    </a:lnTo>
                    <a:lnTo>
                      <a:pt x="21" y="40"/>
                    </a:lnTo>
                    <a:lnTo>
                      <a:pt x="18" y="45"/>
                    </a:lnTo>
                    <a:lnTo>
                      <a:pt x="18" y="63"/>
                    </a:lnTo>
                    <a:lnTo>
                      <a:pt x="8" y="48"/>
                    </a:lnTo>
                    <a:lnTo>
                      <a:pt x="4" y="39"/>
                    </a:lnTo>
                    <a:lnTo>
                      <a:pt x="3" y="33"/>
                    </a:lnTo>
                    <a:lnTo>
                      <a:pt x="0" y="30"/>
                    </a:lnTo>
                    <a:lnTo>
                      <a:pt x="8" y="25"/>
                    </a:lnTo>
                    <a:lnTo>
                      <a:pt x="12" y="21"/>
                    </a:lnTo>
                    <a:lnTo>
                      <a:pt x="15" y="17"/>
                    </a:lnTo>
                    <a:lnTo>
                      <a:pt x="15" y="13"/>
                    </a:lnTo>
                    <a:lnTo>
                      <a:pt x="16" y="8"/>
                    </a:lnTo>
                    <a:lnTo>
                      <a:pt x="16" y="3"/>
                    </a:lnTo>
                    <a:lnTo>
                      <a:pt x="2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3" name="Freeform 74"/>
              <p:cNvSpPr>
                <a:spLocks/>
              </p:cNvSpPr>
              <p:nvPr/>
            </p:nvSpPr>
            <p:spPr bwMode="gray">
              <a:xfrm>
                <a:off x="2052686" y="3216245"/>
                <a:ext cx="128587" cy="119063"/>
              </a:xfrm>
              <a:custGeom>
                <a:avLst/>
                <a:gdLst/>
                <a:ahLst/>
                <a:cxnLst>
                  <a:cxn ang="0">
                    <a:pos x="81" y="0"/>
                  </a:cxn>
                  <a:cxn ang="0">
                    <a:pos x="78" y="1"/>
                  </a:cxn>
                  <a:cxn ang="0">
                    <a:pos x="78" y="4"/>
                  </a:cxn>
                  <a:cxn ang="0">
                    <a:pos x="77" y="8"/>
                  </a:cxn>
                  <a:cxn ang="0">
                    <a:pos x="74" y="12"/>
                  </a:cxn>
                  <a:cxn ang="0">
                    <a:pos x="74" y="14"/>
                  </a:cxn>
                  <a:cxn ang="0">
                    <a:pos x="73" y="14"/>
                  </a:cxn>
                  <a:cxn ang="0">
                    <a:pos x="73" y="18"/>
                  </a:cxn>
                  <a:cxn ang="0">
                    <a:pos x="70" y="19"/>
                  </a:cxn>
                  <a:cxn ang="0">
                    <a:pos x="69" y="22"/>
                  </a:cxn>
                  <a:cxn ang="0">
                    <a:pos x="66" y="22"/>
                  </a:cxn>
                  <a:cxn ang="0">
                    <a:pos x="66" y="38"/>
                  </a:cxn>
                  <a:cxn ang="0">
                    <a:pos x="22" y="74"/>
                  </a:cxn>
                  <a:cxn ang="0">
                    <a:pos x="16" y="75"/>
                  </a:cxn>
                  <a:cxn ang="0">
                    <a:pos x="8" y="75"/>
                  </a:cxn>
                  <a:cxn ang="0">
                    <a:pos x="4" y="71"/>
                  </a:cxn>
                  <a:cxn ang="0">
                    <a:pos x="4" y="70"/>
                  </a:cxn>
                  <a:cxn ang="0">
                    <a:pos x="3" y="70"/>
                  </a:cxn>
                  <a:cxn ang="0">
                    <a:pos x="0" y="67"/>
                  </a:cxn>
                  <a:cxn ang="0">
                    <a:pos x="3" y="66"/>
                  </a:cxn>
                  <a:cxn ang="0">
                    <a:pos x="4" y="63"/>
                  </a:cxn>
                  <a:cxn ang="0">
                    <a:pos x="4" y="62"/>
                  </a:cxn>
                  <a:cxn ang="0">
                    <a:pos x="7" y="59"/>
                  </a:cxn>
                  <a:cxn ang="0">
                    <a:pos x="7" y="58"/>
                  </a:cxn>
                  <a:cxn ang="0">
                    <a:pos x="8" y="56"/>
                  </a:cxn>
                  <a:cxn ang="0">
                    <a:pos x="8" y="49"/>
                  </a:cxn>
                  <a:cxn ang="0">
                    <a:pos x="12" y="45"/>
                  </a:cxn>
                  <a:cxn ang="0">
                    <a:pos x="12" y="44"/>
                  </a:cxn>
                  <a:cxn ang="0">
                    <a:pos x="11" y="41"/>
                  </a:cxn>
                  <a:cxn ang="0">
                    <a:pos x="3" y="41"/>
                  </a:cxn>
                  <a:cxn ang="0">
                    <a:pos x="4" y="38"/>
                  </a:cxn>
                  <a:cxn ang="0">
                    <a:pos x="4" y="34"/>
                  </a:cxn>
                  <a:cxn ang="0">
                    <a:pos x="7" y="32"/>
                  </a:cxn>
                  <a:cxn ang="0">
                    <a:pos x="7" y="26"/>
                  </a:cxn>
                  <a:cxn ang="0">
                    <a:pos x="4" y="23"/>
                  </a:cxn>
                  <a:cxn ang="0">
                    <a:pos x="4" y="22"/>
                  </a:cxn>
                  <a:cxn ang="0">
                    <a:pos x="7" y="23"/>
                  </a:cxn>
                  <a:cxn ang="0">
                    <a:pos x="11" y="23"/>
                  </a:cxn>
                  <a:cxn ang="0">
                    <a:pos x="12" y="19"/>
                  </a:cxn>
                  <a:cxn ang="0">
                    <a:pos x="16" y="15"/>
                  </a:cxn>
                  <a:cxn ang="0">
                    <a:pos x="16" y="14"/>
                  </a:cxn>
                  <a:cxn ang="0">
                    <a:pos x="18" y="12"/>
                  </a:cxn>
                  <a:cxn ang="0">
                    <a:pos x="21" y="12"/>
                  </a:cxn>
                  <a:cxn ang="0">
                    <a:pos x="29" y="15"/>
                  </a:cxn>
                  <a:cxn ang="0">
                    <a:pos x="44" y="15"/>
                  </a:cxn>
                  <a:cxn ang="0">
                    <a:pos x="51" y="14"/>
                  </a:cxn>
                  <a:cxn ang="0">
                    <a:pos x="55" y="12"/>
                  </a:cxn>
                  <a:cxn ang="0">
                    <a:pos x="56" y="10"/>
                  </a:cxn>
                  <a:cxn ang="0">
                    <a:pos x="59" y="8"/>
                  </a:cxn>
                  <a:cxn ang="0">
                    <a:pos x="60" y="6"/>
                  </a:cxn>
                  <a:cxn ang="0">
                    <a:pos x="66" y="6"/>
                  </a:cxn>
                  <a:cxn ang="0">
                    <a:pos x="70" y="4"/>
                  </a:cxn>
                  <a:cxn ang="0">
                    <a:pos x="73" y="1"/>
                  </a:cxn>
                  <a:cxn ang="0">
                    <a:pos x="81" y="0"/>
                  </a:cxn>
                </a:cxnLst>
                <a:rect l="0" t="0" r="r" b="b"/>
                <a:pathLst>
                  <a:path w="81" h="75">
                    <a:moveTo>
                      <a:pt x="81" y="0"/>
                    </a:moveTo>
                    <a:lnTo>
                      <a:pt x="78" y="1"/>
                    </a:lnTo>
                    <a:lnTo>
                      <a:pt x="78" y="4"/>
                    </a:lnTo>
                    <a:lnTo>
                      <a:pt x="77" y="8"/>
                    </a:lnTo>
                    <a:lnTo>
                      <a:pt x="74" y="12"/>
                    </a:lnTo>
                    <a:lnTo>
                      <a:pt x="74" y="14"/>
                    </a:lnTo>
                    <a:lnTo>
                      <a:pt x="73" y="14"/>
                    </a:lnTo>
                    <a:lnTo>
                      <a:pt x="73" y="18"/>
                    </a:lnTo>
                    <a:lnTo>
                      <a:pt x="70" y="19"/>
                    </a:lnTo>
                    <a:lnTo>
                      <a:pt x="69" y="22"/>
                    </a:lnTo>
                    <a:lnTo>
                      <a:pt x="66" y="22"/>
                    </a:lnTo>
                    <a:lnTo>
                      <a:pt x="66" y="38"/>
                    </a:lnTo>
                    <a:lnTo>
                      <a:pt x="22" y="74"/>
                    </a:lnTo>
                    <a:lnTo>
                      <a:pt x="16" y="75"/>
                    </a:lnTo>
                    <a:lnTo>
                      <a:pt x="8" y="75"/>
                    </a:lnTo>
                    <a:lnTo>
                      <a:pt x="4" y="71"/>
                    </a:lnTo>
                    <a:lnTo>
                      <a:pt x="4" y="70"/>
                    </a:lnTo>
                    <a:lnTo>
                      <a:pt x="3" y="70"/>
                    </a:lnTo>
                    <a:lnTo>
                      <a:pt x="0" y="67"/>
                    </a:lnTo>
                    <a:lnTo>
                      <a:pt x="3" y="66"/>
                    </a:lnTo>
                    <a:lnTo>
                      <a:pt x="4" y="63"/>
                    </a:lnTo>
                    <a:lnTo>
                      <a:pt x="4" y="62"/>
                    </a:lnTo>
                    <a:lnTo>
                      <a:pt x="7" y="59"/>
                    </a:lnTo>
                    <a:lnTo>
                      <a:pt x="7" y="58"/>
                    </a:lnTo>
                    <a:lnTo>
                      <a:pt x="8" y="56"/>
                    </a:lnTo>
                    <a:lnTo>
                      <a:pt x="8" y="49"/>
                    </a:lnTo>
                    <a:lnTo>
                      <a:pt x="12" y="45"/>
                    </a:lnTo>
                    <a:lnTo>
                      <a:pt x="12" y="44"/>
                    </a:lnTo>
                    <a:lnTo>
                      <a:pt x="11" y="41"/>
                    </a:lnTo>
                    <a:lnTo>
                      <a:pt x="3" y="41"/>
                    </a:lnTo>
                    <a:lnTo>
                      <a:pt x="4" y="38"/>
                    </a:lnTo>
                    <a:lnTo>
                      <a:pt x="4" y="34"/>
                    </a:lnTo>
                    <a:lnTo>
                      <a:pt x="7" y="32"/>
                    </a:lnTo>
                    <a:lnTo>
                      <a:pt x="7" y="26"/>
                    </a:lnTo>
                    <a:lnTo>
                      <a:pt x="4" y="23"/>
                    </a:lnTo>
                    <a:lnTo>
                      <a:pt x="4" y="22"/>
                    </a:lnTo>
                    <a:lnTo>
                      <a:pt x="7" y="23"/>
                    </a:lnTo>
                    <a:lnTo>
                      <a:pt x="11" y="23"/>
                    </a:lnTo>
                    <a:lnTo>
                      <a:pt x="12" y="19"/>
                    </a:lnTo>
                    <a:lnTo>
                      <a:pt x="16" y="15"/>
                    </a:lnTo>
                    <a:lnTo>
                      <a:pt x="16" y="14"/>
                    </a:lnTo>
                    <a:lnTo>
                      <a:pt x="18" y="12"/>
                    </a:lnTo>
                    <a:lnTo>
                      <a:pt x="21" y="12"/>
                    </a:lnTo>
                    <a:lnTo>
                      <a:pt x="29" y="15"/>
                    </a:lnTo>
                    <a:lnTo>
                      <a:pt x="44" y="15"/>
                    </a:lnTo>
                    <a:lnTo>
                      <a:pt x="51" y="14"/>
                    </a:lnTo>
                    <a:lnTo>
                      <a:pt x="55" y="12"/>
                    </a:lnTo>
                    <a:lnTo>
                      <a:pt x="56" y="10"/>
                    </a:lnTo>
                    <a:lnTo>
                      <a:pt x="59" y="8"/>
                    </a:lnTo>
                    <a:lnTo>
                      <a:pt x="60" y="6"/>
                    </a:lnTo>
                    <a:lnTo>
                      <a:pt x="66" y="6"/>
                    </a:lnTo>
                    <a:lnTo>
                      <a:pt x="70" y="4"/>
                    </a:lnTo>
                    <a:lnTo>
                      <a:pt x="73" y="1"/>
                    </a:lnTo>
                    <a:lnTo>
                      <a:pt x="8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4" name="Freeform 75"/>
              <p:cNvSpPr>
                <a:spLocks/>
              </p:cNvSpPr>
              <p:nvPr/>
            </p:nvSpPr>
            <p:spPr bwMode="gray">
              <a:xfrm>
                <a:off x="2217786" y="3141633"/>
                <a:ext cx="369887" cy="395287"/>
              </a:xfrm>
              <a:custGeom>
                <a:avLst/>
                <a:gdLst/>
                <a:ahLst/>
                <a:cxnLst>
                  <a:cxn ang="0">
                    <a:pos x="54" y="5"/>
                  </a:cxn>
                  <a:cxn ang="0">
                    <a:pos x="73" y="26"/>
                  </a:cxn>
                  <a:cxn ang="0">
                    <a:pos x="82" y="51"/>
                  </a:cxn>
                  <a:cxn ang="0">
                    <a:pos x="96" y="59"/>
                  </a:cxn>
                  <a:cxn ang="0">
                    <a:pos x="100" y="61"/>
                  </a:cxn>
                  <a:cxn ang="0">
                    <a:pos x="118" y="59"/>
                  </a:cxn>
                  <a:cxn ang="0">
                    <a:pos x="124" y="57"/>
                  </a:cxn>
                  <a:cxn ang="0">
                    <a:pos x="144" y="44"/>
                  </a:cxn>
                  <a:cxn ang="0">
                    <a:pos x="170" y="47"/>
                  </a:cxn>
                  <a:cxn ang="0">
                    <a:pos x="176" y="48"/>
                  </a:cxn>
                  <a:cxn ang="0">
                    <a:pos x="182" y="51"/>
                  </a:cxn>
                  <a:cxn ang="0">
                    <a:pos x="196" y="55"/>
                  </a:cxn>
                  <a:cxn ang="0">
                    <a:pos x="213" y="70"/>
                  </a:cxn>
                  <a:cxn ang="0">
                    <a:pos x="218" y="81"/>
                  </a:cxn>
                  <a:cxn ang="0">
                    <a:pos x="206" y="121"/>
                  </a:cxn>
                  <a:cxn ang="0">
                    <a:pos x="218" y="173"/>
                  </a:cxn>
                  <a:cxn ang="0">
                    <a:pos x="232" y="196"/>
                  </a:cxn>
                  <a:cxn ang="0">
                    <a:pos x="233" y="203"/>
                  </a:cxn>
                  <a:cxn ang="0">
                    <a:pos x="232" y="209"/>
                  </a:cxn>
                  <a:cxn ang="0">
                    <a:pos x="224" y="214"/>
                  </a:cxn>
                  <a:cxn ang="0">
                    <a:pos x="222" y="236"/>
                  </a:cxn>
                  <a:cxn ang="0">
                    <a:pos x="224" y="240"/>
                  </a:cxn>
                  <a:cxn ang="0">
                    <a:pos x="200" y="240"/>
                  </a:cxn>
                  <a:cxn ang="0">
                    <a:pos x="198" y="232"/>
                  </a:cxn>
                  <a:cxn ang="0">
                    <a:pos x="189" y="228"/>
                  </a:cxn>
                  <a:cxn ang="0">
                    <a:pos x="184" y="231"/>
                  </a:cxn>
                  <a:cxn ang="0">
                    <a:pos x="178" y="232"/>
                  </a:cxn>
                  <a:cxn ang="0">
                    <a:pos x="176" y="235"/>
                  </a:cxn>
                  <a:cxn ang="0">
                    <a:pos x="166" y="214"/>
                  </a:cxn>
                  <a:cxn ang="0">
                    <a:pos x="152" y="210"/>
                  </a:cxn>
                  <a:cxn ang="0">
                    <a:pos x="132" y="209"/>
                  </a:cxn>
                  <a:cxn ang="0">
                    <a:pos x="122" y="207"/>
                  </a:cxn>
                  <a:cxn ang="0">
                    <a:pos x="114" y="205"/>
                  </a:cxn>
                  <a:cxn ang="0">
                    <a:pos x="95" y="183"/>
                  </a:cxn>
                  <a:cxn ang="0">
                    <a:pos x="84" y="169"/>
                  </a:cxn>
                  <a:cxn ang="0">
                    <a:pos x="65" y="165"/>
                  </a:cxn>
                  <a:cxn ang="0">
                    <a:pos x="52" y="153"/>
                  </a:cxn>
                  <a:cxn ang="0">
                    <a:pos x="50" y="147"/>
                  </a:cxn>
                  <a:cxn ang="0">
                    <a:pos x="48" y="140"/>
                  </a:cxn>
                  <a:cxn ang="0">
                    <a:pos x="44" y="135"/>
                  </a:cxn>
                  <a:cxn ang="0">
                    <a:pos x="43" y="125"/>
                  </a:cxn>
                  <a:cxn ang="0">
                    <a:pos x="36" y="121"/>
                  </a:cxn>
                  <a:cxn ang="0">
                    <a:pos x="32" y="110"/>
                  </a:cxn>
                  <a:cxn ang="0">
                    <a:pos x="29" y="103"/>
                  </a:cxn>
                  <a:cxn ang="0">
                    <a:pos x="29" y="95"/>
                  </a:cxn>
                  <a:cxn ang="0">
                    <a:pos x="30" y="85"/>
                  </a:cxn>
                  <a:cxn ang="0">
                    <a:pos x="34" y="77"/>
                  </a:cxn>
                  <a:cxn ang="0">
                    <a:pos x="32" y="70"/>
                  </a:cxn>
                  <a:cxn ang="0">
                    <a:pos x="26" y="65"/>
                  </a:cxn>
                  <a:cxn ang="0">
                    <a:pos x="25" y="61"/>
                  </a:cxn>
                  <a:cxn ang="0">
                    <a:pos x="21" y="57"/>
                  </a:cxn>
                  <a:cxn ang="0">
                    <a:pos x="17" y="55"/>
                  </a:cxn>
                  <a:cxn ang="0">
                    <a:pos x="18" y="51"/>
                  </a:cxn>
                  <a:cxn ang="0">
                    <a:pos x="21" y="48"/>
                  </a:cxn>
                  <a:cxn ang="0">
                    <a:pos x="18" y="43"/>
                  </a:cxn>
                  <a:cxn ang="0">
                    <a:pos x="12" y="40"/>
                  </a:cxn>
                  <a:cxn ang="0">
                    <a:pos x="8" y="26"/>
                  </a:cxn>
                  <a:cxn ang="0">
                    <a:pos x="4" y="21"/>
                  </a:cxn>
                  <a:cxn ang="0">
                    <a:pos x="0" y="13"/>
                  </a:cxn>
                  <a:cxn ang="0">
                    <a:pos x="22" y="16"/>
                  </a:cxn>
                  <a:cxn ang="0">
                    <a:pos x="34" y="18"/>
                  </a:cxn>
                  <a:cxn ang="0">
                    <a:pos x="39" y="17"/>
                  </a:cxn>
                </a:cxnLst>
                <a:rect l="0" t="0" r="r" b="b"/>
                <a:pathLst>
                  <a:path w="233" h="249">
                    <a:moveTo>
                      <a:pt x="52" y="0"/>
                    </a:moveTo>
                    <a:lnTo>
                      <a:pt x="54" y="5"/>
                    </a:lnTo>
                    <a:lnTo>
                      <a:pt x="62" y="13"/>
                    </a:lnTo>
                    <a:lnTo>
                      <a:pt x="73" y="26"/>
                    </a:lnTo>
                    <a:lnTo>
                      <a:pt x="77" y="40"/>
                    </a:lnTo>
                    <a:lnTo>
                      <a:pt x="82" y="51"/>
                    </a:lnTo>
                    <a:lnTo>
                      <a:pt x="91" y="57"/>
                    </a:lnTo>
                    <a:lnTo>
                      <a:pt x="96" y="59"/>
                    </a:lnTo>
                    <a:lnTo>
                      <a:pt x="97" y="61"/>
                    </a:lnTo>
                    <a:lnTo>
                      <a:pt x="100" y="61"/>
                    </a:lnTo>
                    <a:lnTo>
                      <a:pt x="102" y="59"/>
                    </a:lnTo>
                    <a:lnTo>
                      <a:pt x="118" y="59"/>
                    </a:lnTo>
                    <a:lnTo>
                      <a:pt x="122" y="57"/>
                    </a:lnTo>
                    <a:lnTo>
                      <a:pt x="124" y="57"/>
                    </a:lnTo>
                    <a:lnTo>
                      <a:pt x="126" y="55"/>
                    </a:lnTo>
                    <a:lnTo>
                      <a:pt x="144" y="44"/>
                    </a:lnTo>
                    <a:lnTo>
                      <a:pt x="161" y="44"/>
                    </a:lnTo>
                    <a:lnTo>
                      <a:pt x="170" y="47"/>
                    </a:lnTo>
                    <a:lnTo>
                      <a:pt x="172" y="48"/>
                    </a:lnTo>
                    <a:lnTo>
                      <a:pt x="176" y="48"/>
                    </a:lnTo>
                    <a:lnTo>
                      <a:pt x="180" y="51"/>
                    </a:lnTo>
                    <a:lnTo>
                      <a:pt x="182" y="51"/>
                    </a:lnTo>
                    <a:lnTo>
                      <a:pt x="184" y="53"/>
                    </a:lnTo>
                    <a:lnTo>
                      <a:pt x="196" y="55"/>
                    </a:lnTo>
                    <a:lnTo>
                      <a:pt x="206" y="62"/>
                    </a:lnTo>
                    <a:lnTo>
                      <a:pt x="213" y="70"/>
                    </a:lnTo>
                    <a:lnTo>
                      <a:pt x="215" y="77"/>
                    </a:lnTo>
                    <a:lnTo>
                      <a:pt x="218" y="81"/>
                    </a:lnTo>
                    <a:lnTo>
                      <a:pt x="215" y="105"/>
                    </a:lnTo>
                    <a:lnTo>
                      <a:pt x="206" y="121"/>
                    </a:lnTo>
                    <a:lnTo>
                      <a:pt x="206" y="153"/>
                    </a:lnTo>
                    <a:lnTo>
                      <a:pt x="218" y="173"/>
                    </a:lnTo>
                    <a:lnTo>
                      <a:pt x="230" y="195"/>
                    </a:lnTo>
                    <a:lnTo>
                      <a:pt x="232" y="196"/>
                    </a:lnTo>
                    <a:lnTo>
                      <a:pt x="232" y="199"/>
                    </a:lnTo>
                    <a:lnTo>
                      <a:pt x="233" y="203"/>
                    </a:lnTo>
                    <a:lnTo>
                      <a:pt x="232" y="205"/>
                    </a:lnTo>
                    <a:lnTo>
                      <a:pt x="232" y="209"/>
                    </a:lnTo>
                    <a:lnTo>
                      <a:pt x="228" y="210"/>
                    </a:lnTo>
                    <a:lnTo>
                      <a:pt x="224" y="214"/>
                    </a:lnTo>
                    <a:lnTo>
                      <a:pt x="222" y="218"/>
                    </a:lnTo>
                    <a:lnTo>
                      <a:pt x="222" y="236"/>
                    </a:lnTo>
                    <a:lnTo>
                      <a:pt x="224" y="239"/>
                    </a:lnTo>
                    <a:lnTo>
                      <a:pt x="224" y="240"/>
                    </a:lnTo>
                    <a:lnTo>
                      <a:pt x="207" y="249"/>
                    </a:lnTo>
                    <a:lnTo>
                      <a:pt x="200" y="240"/>
                    </a:lnTo>
                    <a:lnTo>
                      <a:pt x="200" y="235"/>
                    </a:lnTo>
                    <a:lnTo>
                      <a:pt x="198" y="232"/>
                    </a:lnTo>
                    <a:lnTo>
                      <a:pt x="193" y="231"/>
                    </a:lnTo>
                    <a:lnTo>
                      <a:pt x="189" y="228"/>
                    </a:lnTo>
                    <a:lnTo>
                      <a:pt x="188" y="228"/>
                    </a:lnTo>
                    <a:lnTo>
                      <a:pt x="184" y="231"/>
                    </a:lnTo>
                    <a:lnTo>
                      <a:pt x="180" y="231"/>
                    </a:lnTo>
                    <a:lnTo>
                      <a:pt x="178" y="232"/>
                    </a:lnTo>
                    <a:lnTo>
                      <a:pt x="176" y="232"/>
                    </a:lnTo>
                    <a:lnTo>
                      <a:pt x="176" y="235"/>
                    </a:lnTo>
                    <a:lnTo>
                      <a:pt x="169" y="227"/>
                    </a:lnTo>
                    <a:lnTo>
                      <a:pt x="166" y="214"/>
                    </a:lnTo>
                    <a:lnTo>
                      <a:pt x="161" y="207"/>
                    </a:lnTo>
                    <a:lnTo>
                      <a:pt x="152" y="210"/>
                    </a:lnTo>
                    <a:lnTo>
                      <a:pt x="136" y="210"/>
                    </a:lnTo>
                    <a:lnTo>
                      <a:pt x="132" y="209"/>
                    </a:lnTo>
                    <a:lnTo>
                      <a:pt x="128" y="209"/>
                    </a:lnTo>
                    <a:lnTo>
                      <a:pt x="122" y="207"/>
                    </a:lnTo>
                    <a:lnTo>
                      <a:pt x="118" y="205"/>
                    </a:lnTo>
                    <a:lnTo>
                      <a:pt x="114" y="205"/>
                    </a:lnTo>
                    <a:lnTo>
                      <a:pt x="114" y="203"/>
                    </a:lnTo>
                    <a:lnTo>
                      <a:pt x="95" y="183"/>
                    </a:lnTo>
                    <a:lnTo>
                      <a:pt x="88" y="175"/>
                    </a:lnTo>
                    <a:lnTo>
                      <a:pt x="84" y="169"/>
                    </a:lnTo>
                    <a:lnTo>
                      <a:pt x="78" y="164"/>
                    </a:lnTo>
                    <a:lnTo>
                      <a:pt x="65" y="165"/>
                    </a:lnTo>
                    <a:lnTo>
                      <a:pt x="50" y="164"/>
                    </a:lnTo>
                    <a:lnTo>
                      <a:pt x="52" y="153"/>
                    </a:lnTo>
                    <a:lnTo>
                      <a:pt x="52" y="151"/>
                    </a:lnTo>
                    <a:lnTo>
                      <a:pt x="50" y="147"/>
                    </a:lnTo>
                    <a:lnTo>
                      <a:pt x="50" y="143"/>
                    </a:lnTo>
                    <a:lnTo>
                      <a:pt x="48" y="140"/>
                    </a:lnTo>
                    <a:lnTo>
                      <a:pt x="44" y="136"/>
                    </a:lnTo>
                    <a:lnTo>
                      <a:pt x="44" y="135"/>
                    </a:lnTo>
                    <a:lnTo>
                      <a:pt x="43" y="131"/>
                    </a:lnTo>
                    <a:lnTo>
                      <a:pt x="43" y="125"/>
                    </a:lnTo>
                    <a:lnTo>
                      <a:pt x="40" y="122"/>
                    </a:lnTo>
                    <a:lnTo>
                      <a:pt x="36" y="121"/>
                    </a:lnTo>
                    <a:lnTo>
                      <a:pt x="34" y="114"/>
                    </a:lnTo>
                    <a:lnTo>
                      <a:pt x="32" y="110"/>
                    </a:lnTo>
                    <a:lnTo>
                      <a:pt x="30" y="107"/>
                    </a:lnTo>
                    <a:lnTo>
                      <a:pt x="29" y="103"/>
                    </a:lnTo>
                    <a:lnTo>
                      <a:pt x="26" y="99"/>
                    </a:lnTo>
                    <a:lnTo>
                      <a:pt x="29" y="95"/>
                    </a:lnTo>
                    <a:lnTo>
                      <a:pt x="29" y="91"/>
                    </a:lnTo>
                    <a:lnTo>
                      <a:pt x="30" y="85"/>
                    </a:lnTo>
                    <a:lnTo>
                      <a:pt x="32" y="81"/>
                    </a:lnTo>
                    <a:lnTo>
                      <a:pt x="34" y="77"/>
                    </a:lnTo>
                    <a:lnTo>
                      <a:pt x="34" y="73"/>
                    </a:lnTo>
                    <a:lnTo>
                      <a:pt x="32" y="70"/>
                    </a:lnTo>
                    <a:lnTo>
                      <a:pt x="30" y="66"/>
                    </a:lnTo>
                    <a:lnTo>
                      <a:pt x="26" y="65"/>
                    </a:lnTo>
                    <a:lnTo>
                      <a:pt x="25" y="62"/>
                    </a:lnTo>
                    <a:lnTo>
                      <a:pt x="25" y="61"/>
                    </a:lnTo>
                    <a:lnTo>
                      <a:pt x="22" y="59"/>
                    </a:lnTo>
                    <a:lnTo>
                      <a:pt x="21" y="57"/>
                    </a:lnTo>
                    <a:lnTo>
                      <a:pt x="18" y="55"/>
                    </a:lnTo>
                    <a:lnTo>
                      <a:pt x="17" y="55"/>
                    </a:lnTo>
                    <a:lnTo>
                      <a:pt x="17" y="53"/>
                    </a:lnTo>
                    <a:lnTo>
                      <a:pt x="18" y="51"/>
                    </a:lnTo>
                    <a:lnTo>
                      <a:pt x="18" y="48"/>
                    </a:lnTo>
                    <a:lnTo>
                      <a:pt x="21" y="48"/>
                    </a:lnTo>
                    <a:lnTo>
                      <a:pt x="18" y="47"/>
                    </a:lnTo>
                    <a:lnTo>
                      <a:pt x="18" y="43"/>
                    </a:lnTo>
                    <a:lnTo>
                      <a:pt x="10" y="43"/>
                    </a:lnTo>
                    <a:lnTo>
                      <a:pt x="12" y="40"/>
                    </a:lnTo>
                    <a:lnTo>
                      <a:pt x="12" y="39"/>
                    </a:lnTo>
                    <a:lnTo>
                      <a:pt x="8" y="26"/>
                    </a:lnTo>
                    <a:lnTo>
                      <a:pt x="6" y="25"/>
                    </a:lnTo>
                    <a:lnTo>
                      <a:pt x="4" y="21"/>
                    </a:lnTo>
                    <a:lnTo>
                      <a:pt x="4" y="17"/>
                    </a:lnTo>
                    <a:lnTo>
                      <a:pt x="0" y="13"/>
                    </a:lnTo>
                    <a:lnTo>
                      <a:pt x="0" y="11"/>
                    </a:lnTo>
                    <a:lnTo>
                      <a:pt x="22" y="16"/>
                    </a:lnTo>
                    <a:lnTo>
                      <a:pt x="26" y="18"/>
                    </a:lnTo>
                    <a:lnTo>
                      <a:pt x="34" y="18"/>
                    </a:lnTo>
                    <a:lnTo>
                      <a:pt x="36" y="17"/>
                    </a:lnTo>
                    <a:lnTo>
                      <a:pt x="39" y="17"/>
                    </a:lnTo>
                    <a:lnTo>
                      <a:pt x="5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5" name="Freeform 76"/>
              <p:cNvSpPr>
                <a:spLocks/>
              </p:cNvSpPr>
              <p:nvPr/>
            </p:nvSpPr>
            <p:spPr bwMode="gray">
              <a:xfrm>
                <a:off x="1558973" y="4132234"/>
                <a:ext cx="46038" cy="34925"/>
              </a:xfrm>
              <a:custGeom>
                <a:avLst/>
                <a:gdLst/>
                <a:ahLst/>
                <a:cxnLst>
                  <a:cxn ang="0">
                    <a:pos x="20" y="0"/>
                  </a:cxn>
                  <a:cxn ang="0">
                    <a:pos x="24" y="0"/>
                  </a:cxn>
                  <a:cxn ang="0">
                    <a:pos x="26" y="3"/>
                  </a:cxn>
                  <a:cxn ang="0">
                    <a:pos x="29" y="4"/>
                  </a:cxn>
                  <a:cxn ang="0">
                    <a:pos x="4" y="22"/>
                  </a:cxn>
                  <a:cxn ang="0">
                    <a:pos x="3" y="11"/>
                  </a:cxn>
                  <a:cxn ang="0">
                    <a:pos x="0" y="8"/>
                  </a:cxn>
                  <a:cxn ang="0">
                    <a:pos x="20" y="0"/>
                  </a:cxn>
                </a:cxnLst>
                <a:rect l="0" t="0" r="r" b="b"/>
                <a:pathLst>
                  <a:path w="29" h="22">
                    <a:moveTo>
                      <a:pt x="20" y="0"/>
                    </a:moveTo>
                    <a:lnTo>
                      <a:pt x="24" y="0"/>
                    </a:lnTo>
                    <a:lnTo>
                      <a:pt x="26" y="3"/>
                    </a:lnTo>
                    <a:lnTo>
                      <a:pt x="29" y="4"/>
                    </a:lnTo>
                    <a:lnTo>
                      <a:pt x="4" y="22"/>
                    </a:lnTo>
                    <a:lnTo>
                      <a:pt x="3" y="11"/>
                    </a:lnTo>
                    <a:lnTo>
                      <a:pt x="0" y="8"/>
                    </a:lnTo>
                    <a:lnTo>
                      <a:pt x="2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6" name="Freeform 77"/>
              <p:cNvSpPr>
                <a:spLocks/>
              </p:cNvSpPr>
              <p:nvPr/>
            </p:nvSpPr>
            <p:spPr bwMode="gray">
              <a:xfrm>
                <a:off x="1154161" y="3217833"/>
                <a:ext cx="411162" cy="390525"/>
              </a:xfrm>
              <a:custGeom>
                <a:avLst/>
                <a:gdLst/>
                <a:ahLst/>
                <a:cxnLst>
                  <a:cxn ang="0">
                    <a:pos x="205" y="0"/>
                  </a:cxn>
                  <a:cxn ang="0">
                    <a:pos x="214" y="3"/>
                  </a:cxn>
                  <a:cxn ang="0">
                    <a:pos x="218" y="9"/>
                  </a:cxn>
                  <a:cxn ang="0">
                    <a:pos x="215" y="15"/>
                  </a:cxn>
                  <a:cxn ang="0">
                    <a:pos x="214" y="25"/>
                  </a:cxn>
                  <a:cxn ang="0">
                    <a:pos x="211" y="35"/>
                  </a:cxn>
                  <a:cxn ang="0">
                    <a:pos x="210" y="42"/>
                  </a:cxn>
                  <a:cxn ang="0">
                    <a:pos x="211" y="48"/>
                  </a:cxn>
                  <a:cxn ang="0">
                    <a:pos x="214" y="57"/>
                  </a:cxn>
                  <a:cxn ang="0">
                    <a:pos x="218" y="61"/>
                  </a:cxn>
                  <a:cxn ang="0">
                    <a:pos x="219" y="65"/>
                  </a:cxn>
                  <a:cxn ang="0">
                    <a:pos x="223" y="88"/>
                  </a:cxn>
                  <a:cxn ang="0">
                    <a:pos x="233" y="111"/>
                  </a:cxn>
                  <a:cxn ang="0">
                    <a:pos x="236" y="127"/>
                  </a:cxn>
                  <a:cxn ang="0">
                    <a:pos x="237" y="135"/>
                  </a:cxn>
                  <a:cxn ang="0">
                    <a:pos x="238" y="142"/>
                  </a:cxn>
                  <a:cxn ang="0">
                    <a:pos x="242" y="155"/>
                  </a:cxn>
                  <a:cxn ang="0">
                    <a:pos x="241" y="166"/>
                  </a:cxn>
                  <a:cxn ang="0">
                    <a:pos x="245" y="170"/>
                  </a:cxn>
                  <a:cxn ang="0">
                    <a:pos x="247" y="184"/>
                  </a:cxn>
                  <a:cxn ang="0">
                    <a:pos x="259" y="201"/>
                  </a:cxn>
                  <a:cxn ang="0">
                    <a:pos x="152" y="246"/>
                  </a:cxn>
                  <a:cxn ang="0">
                    <a:pos x="119" y="231"/>
                  </a:cxn>
                  <a:cxn ang="0">
                    <a:pos x="0" y="129"/>
                  </a:cxn>
                  <a:cxn ang="0">
                    <a:pos x="20" y="114"/>
                  </a:cxn>
                  <a:cxn ang="0">
                    <a:pos x="85" y="92"/>
                  </a:cxn>
                  <a:cxn ang="0">
                    <a:pos x="88" y="77"/>
                  </a:cxn>
                  <a:cxn ang="0">
                    <a:pos x="93" y="73"/>
                  </a:cxn>
                  <a:cxn ang="0">
                    <a:pos x="101" y="65"/>
                  </a:cxn>
                  <a:cxn ang="0">
                    <a:pos x="97" y="57"/>
                  </a:cxn>
                  <a:cxn ang="0">
                    <a:pos x="96" y="37"/>
                  </a:cxn>
                  <a:cxn ang="0">
                    <a:pos x="89" y="31"/>
                  </a:cxn>
                  <a:cxn ang="0">
                    <a:pos x="88" y="29"/>
                  </a:cxn>
                  <a:cxn ang="0">
                    <a:pos x="93" y="25"/>
                  </a:cxn>
                  <a:cxn ang="0">
                    <a:pos x="119" y="15"/>
                  </a:cxn>
                  <a:cxn ang="0">
                    <a:pos x="130" y="13"/>
                  </a:cxn>
                  <a:cxn ang="0">
                    <a:pos x="140" y="11"/>
                  </a:cxn>
                  <a:cxn ang="0">
                    <a:pos x="148" y="9"/>
                  </a:cxn>
                  <a:cxn ang="0">
                    <a:pos x="175" y="5"/>
                  </a:cxn>
                  <a:cxn ang="0">
                    <a:pos x="201" y="0"/>
                  </a:cxn>
                </a:cxnLst>
                <a:rect l="0" t="0" r="r" b="b"/>
                <a:pathLst>
                  <a:path w="259" h="246">
                    <a:moveTo>
                      <a:pt x="201" y="0"/>
                    </a:moveTo>
                    <a:lnTo>
                      <a:pt x="205" y="0"/>
                    </a:lnTo>
                    <a:lnTo>
                      <a:pt x="210" y="3"/>
                    </a:lnTo>
                    <a:lnTo>
                      <a:pt x="214" y="3"/>
                    </a:lnTo>
                    <a:lnTo>
                      <a:pt x="219" y="9"/>
                    </a:lnTo>
                    <a:lnTo>
                      <a:pt x="218" y="9"/>
                    </a:lnTo>
                    <a:lnTo>
                      <a:pt x="218" y="11"/>
                    </a:lnTo>
                    <a:lnTo>
                      <a:pt x="215" y="15"/>
                    </a:lnTo>
                    <a:lnTo>
                      <a:pt x="215" y="25"/>
                    </a:lnTo>
                    <a:lnTo>
                      <a:pt x="214" y="25"/>
                    </a:lnTo>
                    <a:lnTo>
                      <a:pt x="214" y="31"/>
                    </a:lnTo>
                    <a:lnTo>
                      <a:pt x="211" y="35"/>
                    </a:lnTo>
                    <a:lnTo>
                      <a:pt x="210" y="35"/>
                    </a:lnTo>
                    <a:lnTo>
                      <a:pt x="210" y="42"/>
                    </a:lnTo>
                    <a:lnTo>
                      <a:pt x="211" y="44"/>
                    </a:lnTo>
                    <a:lnTo>
                      <a:pt x="211" y="48"/>
                    </a:lnTo>
                    <a:lnTo>
                      <a:pt x="214" y="51"/>
                    </a:lnTo>
                    <a:lnTo>
                      <a:pt x="214" y="57"/>
                    </a:lnTo>
                    <a:lnTo>
                      <a:pt x="215" y="61"/>
                    </a:lnTo>
                    <a:lnTo>
                      <a:pt x="218" y="61"/>
                    </a:lnTo>
                    <a:lnTo>
                      <a:pt x="219" y="62"/>
                    </a:lnTo>
                    <a:lnTo>
                      <a:pt x="219" y="65"/>
                    </a:lnTo>
                    <a:lnTo>
                      <a:pt x="221" y="74"/>
                    </a:lnTo>
                    <a:lnTo>
                      <a:pt x="223" y="88"/>
                    </a:lnTo>
                    <a:lnTo>
                      <a:pt x="227" y="102"/>
                    </a:lnTo>
                    <a:lnTo>
                      <a:pt x="233" y="111"/>
                    </a:lnTo>
                    <a:lnTo>
                      <a:pt x="233" y="121"/>
                    </a:lnTo>
                    <a:lnTo>
                      <a:pt x="236" y="127"/>
                    </a:lnTo>
                    <a:lnTo>
                      <a:pt x="236" y="131"/>
                    </a:lnTo>
                    <a:lnTo>
                      <a:pt x="237" y="135"/>
                    </a:lnTo>
                    <a:lnTo>
                      <a:pt x="237" y="140"/>
                    </a:lnTo>
                    <a:lnTo>
                      <a:pt x="238" y="142"/>
                    </a:lnTo>
                    <a:lnTo>
                      <a:pt x="242" y="144"/>
                    </a:lnTo>
                    <a:lnTo>
                      <a:pt x="242" y="155"/>
                    </a:lnTo>
                    <a:lnTo>
                      <a:pt x="245" y="158"/>
                    </a:lnTo>
                    <a:lnTo>
                      <a:pt x="241" y="166"/>
                    </a:lnTo>
                    <a:lnTo>
                      <a:pt x="242" y="169"/>
                    </a:lnTo>
                    <a:lnTo>
                      <a:pt x="245" y="170"/>
                    </a:lnTo>
                    <a:lnTo>
                      <a:pt x="245" y="180"/>
                    </a:lnTo>
                    <a:lnTo>
                      <a:pt x="247" y="184"/>
                    </a:lnTo>
                    <a:lnTo>
                      <a:pt x="249" y="187"/>
                    </a:lnTo>
                    <a:lnTo>
                      <a:pt x="259" y="201"/>
                    </a:lnTo>
                    <a:lnTo>
                      <a:pt x="192" y="236"/>
                    </a:lnTo>
                    <a:lnTo>
                      <a:pt x="152" y="246"/>
                    </a:lnTo>
                    <a:lnTo>
                      <a:pt x="148" y="231"/>
                    </a:lnTo>
                    <a:lnTo>
                      <a:pt x="119" y="231"/>
                    </a:lnTo>
                    <a:lnTo>
                      <a:pt x="4" y="144"/>
                    </a:lnTo>
                    <a:lnTo>
                      <a:pt x="0" y="129"/>
                    </a:lnTo>
                    <a:lnTo>
                      <a:pt x="12" y="122"/>
                    </a:lnTo>
                    <a:lnTo>
                      <a:pt x="20" y="114"/>
                    </a:lnTo>
                    <a:lnTo>
                      <a:pt x="34" y="111"/>
                    </a:lnTo>
                    <a:lnTo>
                      <a:pt x="85" y="92"/>
                    </a:lnTo>
                    <a:lnTo>
                      <a:pt x="88" y="81"/>
                    </a:lnTo>
                    <a:lnTo>
                      <a:pt x="88" y="77"/>
                    </a:lnTo>
                    <a:lnTo>
                      <a:pt x="92" y="74"/>
                    </a:lnTo>
                    <a:lnTo>
                      <a:pt x="93" y="73"/>
                    </a:lnTo>
                    <a:lnTo>
                      <a:pt x="109" y="73"/>
                    </a:lnTo>
                    <a:lnTo>
                      <a:pt x="101" y="65"/>
                    </a:lnTo>
                    <a:lnTo>
                      <a:pt x="100" y="61"/>
                    </a:lnTo>
                    <a:lnTo>
                      <a:pt x="97" y="57"/>
                    </a:lnTo>
                    <a:lnTo>
                      <a:pt x="97" y="42"/>
                    </a:lnTo>
                    <a:lnTo>
                      <a:pt x="96" y="37"/>
                    </a:lnTo>
                    <a:lnTo>
                      <a:pt x="93" y="33"/>
                    </a:lnTo>
                    <a:lnTo>
                      <a:pt x="89" y="31"/>
                    </a:lnTo>
                    <a:lnTo>
                      <a:pt x="85" y="31"/>
                    </a:lnTo>
                    <a:lnTo>
                      <a:pt x="88" y="29"/>
                    </a:lnTo>
                    <a:lnTo>
                      <a:pt x="92" y="26"/>
                    </a:lnTo>
                    <a:lnTo>
                      <a:pt x="93" y="25"/>
                    </a:lnTo>
                    <a:lnTo>
                      <a:pt x="115" y="17"/>
                    </a:lnTo>
                    <a:lnTo>
                      <a:pt x="119" y="15"/>
                    </a:lnTo>
                    <a:lnTo>
                      <a:pt x="126" y="15"/>
                    </a:lnTo>
                    <a:lnTo>
                      <a:pt x="130" y="13"/>
                    </a:lnTo>
                    <a:lnTo>
                      <a:pt x="136" y="11"/>
                    </a:lnTo>
                    <a:lnTo>
                      <a:pt x="140" y="11"/>
                    </a:lnTo>
                    <a:lnTo>
                      <a:pt x="141" y="9"/>
                    </a:lnTo>
                    <a:lnTo>
                      <a:pt x="148" y="9"/>
                    </a:lnTo>
                    <a:lnTo>
                      <a:pt x="157" y="5"/>
                    </a:lnTo>
                    <a:lnTo>
                      <a:pt x="175" y="5"/>
                    </a:lnTo>
                    <a:lnTo>
                      <a:pt x="197" y="3"/>
                    </a:lnTo>
                    <a:lnTo>
                      <a:pt x="20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7" name="Freeform 78"/>
              <p:cNvSpPr>
                <a:spLocks/>
              </p:cNvSpPr>
              <p:nvPr/>
            </p:nvSpPr>
            <p:spPr bwMode="gray">
              <a:xfrm>
                <a:off x="981123" y="3438495"/>
                <a:ext cx="179388" cy="153988"/>
              </a:xfrm>
              <a:custGeom>
                <a:avLst/>
                <a:gdLst/>
                <a:ahLst/>
                <a:cxnLst>
                  <a:cxn ang="0">
                    <a:pos x="61" y="0"/>
                  </a:cxn>
                  <a:cxn ang="0">
                    <a:pos x="66" y="0"/>
                  </a:cxn>
                  <a:cxn ang="0">
                    <a:pos x="113" y="5"/>
                  </a:cxn>
                  <a:cxn ang="0">
                    <a:pos x="113" y="19"/>
                  </a:cxn>
                  <a:cxn ang="0">
                    <a:pos x="88" y="19"/>
                  </a:cxn>
                  <a:cxn ang="0">
                    <a:pos x="87" y="18"/>
                  </a:cxn>
                  <a:cxn ang="0">
                    <a:pos x="84" y="18"/>
                  </a:cxn>
                  <a:cxn ang="0">
                    <a:pos x="83" y="19"/>
                  </a:cxn>
                  <a:cxn ang="0">
                    <a:pos x="83" y="30"/>
                  </a:cxn>
                  <a:cxn ang="0">
                    <a:pos x="81" y="37"/>
                  </a:cxn>
                  <a:cxn ang="0">
                    <a:pos x="81" y="57"/>
                  </a:cxn>
                  <a:cxn ang="0">
                    <a:pos x="79" y="60"/>
                  </a:cxn>
                  <a:cxn ang="0">
                    <a:pos x="66" y="60"/>
                  </a:cxn>
                  <a:cxn ang="0">
                    <a:pos x="65" y="62"/>
                  </a:cxn>
                  <a:cxn ang="0">
                    <a:pos x="62" y="63"/>
                  </a:cxn>
                  <a:cxn ang="0">
                    <a:pos x="61" y="67"/>
                  </a:cxn>
                  <a:cxn ang="0">
                    <a:pos x="61" y="74"/>
                  </a:cxn>
                  <a:cxn ang="0">
                    <a:pos x="58" y="97"/>
                  </a:cxn>
                  <a:cxn ang="0">
                    <a:pos x="0" y="93"/>
                  </a:cxn>
                  <a:cxn ang="0">
                    <a:pos x="0" y="86"/>
                  </a:cxn>
                  <a:cxn ang="0">
                    <a:pos x="3" y="82"/>
                  </a:cxn>
                  <a:cxn ang="0">
                    <a:pos x="5" y="77"/>
                  </a:cxn>
                  <a:cxn ang="0">
                    <a:pos x="6" y="74"/>
                  </a:cxn>
                  <a:cxn ang="0">
                    <a:pos x="10" y="70"/>
                  </a:cxn>
                  <a:cxn ang="0">
                    <a:pos x="17" y="67"/>
                  </a:cxn>
                  <a:cxn ang="0">
                    <a:pos x="22" y="66"/>
                  </a:cxn>
                  <a:cxn ang="0">
                    <a:pos x="29" y="63"/>
                  </a:cxn>
                  <a:cxn ang="0">
                    <a:pos x="33" y="62"/>
                  </a:cxn>
                  <a:cxn ang="0">
                    <a:pos x="33" y="56"/>
                  </a:cxn>
                  <a:cxn ang="0">
                    <a:pos x="31" y="53"/>
                  </a:cxn>
                  <a:cxn ang="0">
                    <a:pos x="29" y="53"/>
                  </a:cxn>
                  <a:cxn ang="0">
                    <a:pos x="25" y="41"/>
                  </a:cxn>
                  <a:cxn ang="0">
                    <a:pos x="29" y="36"/>
                  </a:cxn>
                  <a:cxn ang="0">
                    <a:pos x="31" y="31"/>
                  </a:cxn>
                  <a:cxn ang="0">
                    <a:pos x="36" y="27"/>
                  </a:cxn>
                  <a:cxn ang="0">
                    <a:pos x="40" y="26"/>
                  </a:cxn>
                  <a:cxn ang="0">
                    <a:pos x="44" y="23"/>
                  </a:cxn>
                  <a:cxn ang="0">
                    <a:pos x="48" y="23"/>
                  </a:cxn>
                  <a:cxn ang="0">
                    <a:pos x="51" y="16"/>
                  </a:cxn>
                  <a:cxn ang="0">
                    <a:pos x="53" y="12"/>
                  </a:cxn>
                  <a:cxn ang="0">
                    <a:pos x="53" y="9"/>
                  </a:cxn>
                  <a:cxn ang="0">
                    <a:pos x="54" y="9"/>
                  </a:cxn>
                  <a:cxn ang="0">
                    <a:pos x="57" y="3"/>
                  </a:cxn>
                  <a:cxn ang="0">
                    <a:pos x="61" y="0"/>
                  </a:cxn>
                </a:cxnLst>
                <a:rect l="0" t="0" r="r" b="b"/>
                <a:pathLst>
                  <a:path w="113" h="97">
                    <a:moveTo>
                      <a:pt x="61" y="0"/>
                    </a:moveTo>
                    <a:lnTo>
                      <a:pt x="66" y="0"/>
                    </a:lnTo>
                    <a:lnTo>
                      <a:pt x="113" y="5"/>
                    </a:lnTo>
                    <a:lnTo>
                      <a:pt x="113" y="19"/>
                    </a:lnTo>
                    <a:lnTo>
                      <a:pt x="88" y="19"/>
                    </a:lnTo>
                    <a:lnTo>
                      <a:pt x="87" y="18"/>
                    </a:lnTo>
                    <a:lnTo>
                      <a:pt x="84" y="18"/>
                    </a:lnTo>
                    <a:lnTo>
                      <a:pt x="83" y="19"/>
                    </a:lnTo>
                    <a:lnTo>
                      <a:pt x="83" y="30"/>
                    </a:lnTo>
                    <a:lnTo>
                      <a:pt x="81" y="37"/>
                    </a:lnTo>
                    <a:lnTo>
                      <a:pt x="81" y="57"/>
                    </a:lnTo>
                    <a:lnTo>
                      <a:pt x="79" y="60"/>
                    </a:lnTo>
                    <a:lnTo>
                      <a:pt x="66" y="60"/>
                    </a:lnTo>
                    <a:lnTo>
                      <a:pt x="65" y="62"/>
                    </a:lnTo>
                    <a:lnTo>
                      <a:pt x="62" y="63"/>
                    </a:lnTo>
                    <a:lnTo>
                      <a:pt x="61" y="67"/>
                    </a:lnTo>
                    <a:lnTo>
                      <a:pt x="61" y="74"/>
                    </a:lnTo>
                    <a:lnTo>
                      <a:pt x="58" y="97"/>
                    </a:lnTo>
                    <a:lnTo>
                      <a:pt x="0" y="93"/>
                    </a:lnTo>
                    <a:lnTo>
                      <a:pt x="0" y="86"/>
                    </a:lnTo>
                    <a:lnTo>
                      <a:pt x="3" y="82"/>
                    </a:lnTo>
                    <a:lnTo>
                      <a:pt x="5" y="77"/>
                    </a:lnTo>
                    <a:lnTo>
                      <a:pt x="6" y="74"/>
                    </a:lnTo>
                    <a:lnTo>
                      <a:pt x="10" y="70"/>
                    </a:lnTo>
                    <a:lnTo>
                      <a:pt x="17" y="67"/>
                    </a:lnTo>
                    <a:lnTo>
                      <a:pt x="22" y="66"/>
                    </a:lnTo>
                    <a:lnTo>
                      <a:pt x="29" y="63"/>
                    </a:lnTo>
                    <a:lnTo>
                      <a:pt x="33" y="62"/>
                    </a:lnTo>
                    <a:lnTo>
                      <a:pt x="33" y="56"/>
                    </a:lnTo>
                    <a:lnTo>
                      <a:pt x="31" y="53"/>
                    </a:lnTo>
                    <a:lnTo>
                      <a:pt x="29" y="53"/>
                    </a:lnTo>
                    <a:lnTo>
                      <a:pt x="25" y="41"/>
                    </a:lnTo>
                    <a:lnTo>
                      <a:pt x="29" y="36"/>
                    </a:lnTo>
                    <a:lnTo>
                      <a:pt x="31" y="31"/>
                    </a:lnTo>
                    <a:lnTo>
                      <a:pt x="36" y="27"/>
                    </a:lnTo>
                    <a:lnTo>
                      <a:pt x="40" y="26"/>
                    </a:lnTo>
                    <a:lnTo>
                      <a:pt x="44" y="23"/>
                    </a:lnTo>
                    <a:lnTo>
                      <a:pt x="48" y="23"/>
                    </a:lnTo>
                    <a:lnTo>
                      <a:pt x="51" y="16"/>
                    </a:lnTo>
                    <a:lnTo>
                      <a:pt x="53" y="12"/>
                    </a:lnTo>
                    <a:lnTo>
                      <a:pt x="53" y="9"/>
                    </a:lnTo>
                    <a:lnTo>
                      <a:pt x="54" y="9"/>
                    </a:lnTo>
                    <a:lnTo>
                      <a:pt x="57" y="3"/>
                    </a:lnTo>
                    <a:lnTo>
                      <a:pt x="6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8" name="Freeform 79"/>
              <p:cNvSpPr>
                <a:spLocks/>
              </p:cNvSpPr>
              <p:nvPr/>
            </p:nvSpPr>
            <p:spPr bwMode="gray">
              <a:xfrm>
                <a:off x="973186" y="3446433"/>
                <a:ext cx="250825" cy="290512"/>
              </a:xfrm>
              <a:custGeom>
                <a:avLst/>
                <a:gdLst/>
                <a:ahLst/>
                <a:cxnLst>
                  <a:cxn ang="0">
                    <a:pos x="158" y="29"/>
                  </a:cxn>
                  <a:cxn ang="0">
                    <a:pos x="136" y="32"/>
                  </a:cxn>
                  <a:cxn ang="0">
                    <a:pos x="144" y="147"/>
                  </a:cxn>
                  <a:cxn ang="0">
                    <a:pos x="145" y="153"/>
                  </a:cxn>
                  <a:cxn ang="0">
                    <a:pos x="140" y="165"/>
                  </a:cxn>
                  <a:cxn ang="0">
                    <a:pos x="86" y="161"/>
                  </a:cxn>
                  <a:cxn ang="0">
                    <a:pos x="82" y="162"/>
                  </a:cxn>
                  <a:cxn ang="0">
                    <a:pos x="78" y="161"/>
                  </a:cxn>
                  <a:cxn ang="0">
                    <a:pos x="75" y="170"/>
                  </a:cxn>
                  <a:cxn ang="0">
                    <a:pos x="71" y="173"/>
                  </a:cxn>
                  <a:cxn ang="0">
                    <a:pos x="70" y="177"/>
                  </a:cxn>
                  <a:cxn ang="0">
                    <a:pos x="66" y="183"/>
                  </a:cxn>
                  <a:cxn ang="0">
                    <a:pos x="62" y="180"/>
                  </a:cxn>
                  <a:cxn ang="0">
                    <a:pos x="53" y="179"/>
                  </a:cxn>
                  <a:cxn ang="0">
                    <a:pos x="47" y="173"/>
                  </a:cxn>
                  <a:cxn ang="0">
                    <a:pos x="42" y="166"/>
                  </a:cxn>
                  <a:cxn ang="0">
                    <a:pos x="36" y="161"/>
                  </a:cxn>
                  <a:cxn ang="0">
                    <a:pos x="26" y="157"/>
                  </a:cxn>
                  <a:cxn ang="0">
                    <a:pos x="0" y="165"/>
                  </a:cxn>
                  <a:cxn ang="0">
                    <a:pos x="5" y="154"/>
                  </a:cxn>
                  <a:cxn ang="0">
                    <a:pos x="12" y="148"/>
                  </a:cxn>
                  <a:cxn ang="0">
                    <a:pos x="16" y="147"/>
                  </a:cxn>
                  <a:cxn ang="0">
                    <a:pos x="18" y="132"/>
                  </a:cxn>
                  <a:cxn ang="0">
                    <a:pos x="14" y="125"/>
                  </a:cxn>
                  <a:cxn ang="0">
                    <a:pos x="12" y="121"/>
                  </a:cxn>
                  <a:cxn ang="0">
                    <a:pos x="16" y="96"/>
                  </a:cxn>
                  <a:cxn ang="0">
                    <a:pos x="14" y="88"/>
                  </a:cxn>
                  <a:cxn ang="0">
                    <a:pos x="66" y="69"/>
                  </a:cxn>
                  <a:cxn ang="0">
                    <a:pos x="67" y="59"/>
                  </a:cxn>
                  <a:cxn ang="0">
                    <a:pos x="84" y="55"/>
                  </a:cxn>
                  <a:cxn ang="0">
                    <a:pos x="86" y="32"/>
                  </a:cxn>
                  <a:cxn ang="0">
                    <a:pos x="88" y="15"/>
                  </a:cxn>
                  <a:cxn ang="0">
                    <a:pos x="92" y="13"/>
                  </a:cxn>
                  <a:cxn ang="0">
                    <a:pos x="118" y="15"/>
                  </a:cxn>
                </a:cxnLst>
                <a:rect l="0" t="0" r="r" b="b"/>
                <a:pathLst>
                  <a:path w="158" h="183">
                    <a:moveTo>
                      <a:pt x="118" y="0"/>
                    </a:moveTo>
                    <a:lnTo>
                      <a:pt x="158" y="29"/>
                    </a:lnTo>
                    <a:lnTo>
                      <a:pt x="136" y="29"/>
                    </a:lnTo>
                    <a:lnTo>
                      <a:pt x="136" y="32"/>
                    </a:lnTo>
                    <a:lnTo>
                      <a:pt x="141" y="143"/>
                    </a:lnTo>
                    <a:lnTo>
                      <a:pt x="144" y="147"/>
                    </a:lnTo>
                    <a:lnTo>
                      <a:pt x="144" y="148"/>
                    </a:lnTo>
                    <a:lnTo>
                      <a:pt x="145" y="153"/>
                    </a:lnTo>
                    <a:lnTo>
                      <a:pt x="145" y="157"/>
                    </a:lnTo>
                    <a:lnTo>
                      <a:pt x="140" y="165"/>
                    </a:lnTo>
                    <a:lnTo>
                      <a:pt x="88" y="159"/>
                    </a:lnTo>
                    <a:lnTo>
                      <a:pt x="86" y="161"/>
                    </a:lnTo>
                    <a:lnTo>
                      <a:pt x="84" y="162"/>
                    </a:lnTo>
                    <a:lnTo>
                      <a:pt x="82" y="162"/>
                    </a:lnTo>
                    <a:lnTo>
                      <a:pt x="80" y="161"/>
                    </a:lnTo>
                    <a:lnTo>
                      <a:pt x="78" y="161"/>
                    </a:lnTo>
                    <a:lnTo>
                      <a:pt x="75" y="162"/>
                    </a:lnTo>
                    <a:lnTo>
                      <a:pt x="75" y="170"/>
                    </a:lnTo>
                    <a:lnTo>
                      <a:pt x="74" y="173"/>
                    </a:lnTo>
                    <a:lnTo>
                      <a:pt x="71" y="173"/>
                    </a:lnTo>
                    <a:lnTo>
                      <a:pt x="71" y="174"/>
                    </a:lnTo>
                    <a:lnTo>
                      <a:pt x="70" y="177"/>
                    </a:lnTo>
                    <a:lnTo>
                      <a:pt x="67" y="179"/>
                    </a:lnTo>
                    <a:lnTo>
                      <a:pt x="66" y="183"/>
                    </a:lnTo>
                    <a:lnTo>
                      <a:pt x="62" y="183"/>
                    </a:lnTo>
                    <a:lnTo>
                      <a:pt x="62" y="180"/>
                    </a:lnTo>
                    <a:lnTo>
                      <a:pt x="60" y="179"/>
                    </a:lnTo>
                    <a:lnTo>
                      <a:pt x="53" y="179"/>
                    </a:lnTo>
                    <a:lnTo>
                      <a:pt x="49" y="177"/>
                    </a:lnTo>
                    <a:lnTo>
                      <a:pt x="47" y="173"/>
                    </a:lnTo>
                    <a:lnTo>
                      <a:pt x="44" y="166"/>
                    </a:lnTo>
                    <a:lnTo>
                      <a:pt x="42" y="166"/>
                    </a:lnTo>
                    <a:lnTo>
                      <a:pt x="40" y="162"/>
                    </a:lnTo>
                    <a:lnTo>
                      <a:pt x="36" y="161"/>
                    </a:lnTo>
                    <a:lnTo>
                      <a:pt x="33" y="159"/>
                    </a:lnTo>
                    <a:lnTo>
                      <a:pt x="26" y="157"/>
                    </a:lnTo>
                    <a:lnTo>
                      <a:pt x="21" y="157"/>
                    </a:lnTo>
                    <a:lnTo>
                      <a:pt x="0" y="165"/>
                    </a:lnTo>
                    <a:lnTo>
                      <a:pt x="4" y="159"/>
                    </a:lnTo>
                    <a:lnTo>
                      <a:pt x="5" y="154"/>
                    </a:lnTo>
                    <a:lnTo>
                      <a:pt x="10" y="150"/>
                    </a:lnTo>
                    <a:lnTo>
                      <a:pt x="12" y="148"/>
                    </a:lnTo>
                    <a:lnTo>
                      <a:pt x="14" y="147"/>
                    </a:lnTo>
                    <a:lnTo>
                      <a:pt x="16" y="147"/>
                    </a:lnTo>
                    <a:lnTo>
                      <a:pt x="18" y="143"/>
                    </a:lnTo>
                    <a:lnTo>
                      <a:pt x="18" y="132"/>
                    </a:lnTo>
                    <a:lnTo>
                      <a:pt x="16" y="129"/>
                    </a:lnTo>
                    <a:lnTo>
                      <a:pt x="14" y="125"/>
                    </a:lnTo>
                    <a:lnTo>
                      <a:pt x="12" y="122"/>
                    </a:lnTo>
                    <a:lnTo>
                      <a:pt x="12" y="121"/>
                    </a:lnTo>
                    <a:lnTo>
                      <a:pt x="5" y="110"/>
                    </a:lnTo>
                    <a:lnTo>
                      <a:pt x="16" y="96"/>
                    </a:lnTo>
                    <a:lnTo>
                      <a:pt x="5" y="88"/>
                    </a:lnTo>
                    <a:lnTo>
                      <a:pt x="14" y="88"/>
                    </a:lnTo>
                    <a:lnTo>
                      <a:pt x="64" y="92"/>
                    </a:lnTo>
                    <a:lnTo>
                      <a:pt x="66" y="69"/>
                    </a:lnTo>
                    <a:lnTo>
                      <a:pt x="66" y="62"/>
                    </a:lnTo>
                    <a:lnTo>
                      <a:pt x="67" y="59"/>
                    </a:lnTo>
                    <a:lnTo>
                      <a:pt x="71" y="55"/>
                    </a:lnTo>
                    <a:lnTo>
                      <a:pt x="84" y="55"/>
                    </a:lnTo>
                    <a:lnTo>
                      <a:pt x="86" y="52"/>
                    </a:lnTo>
                    <a:lnTo>
                      <a:pt x="86" y="32"/>
                    </a:lnTo>
                    <a:lnTo>
                      <a:pt x="88" y="25"/>
                    </a:lnTo>
                    <a:lnTo>
                      <a:pt x="88" y="15"/>
                    </a:lnTo>
                    <a:lnTo>
                      <a:pt x="90" y="13"/>
                    </a:lnTo>
                    <a:lnTo>
                      <a:pt x="92" y="13"/>
                    </a:lnTo>
                    <a:lnTo>
                      <a:pt x="95" y="15"/>
                    </a:lnTo>
                    <a:lnTo>
                      <a:pt x="118" y="15"/>
                    </a:lnTo>
                    <a:lnTo>
                      <a:pt x="11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69" name="Freeform 80"/>
              <p:cNvSpPr>
                <a:spLocks/>
              </p:cNvSpPr>
              <p:nvPr/>
            </p:nvSpPr>
            <p:spPr bwMode="gray">
              <a:xfrm>
                <a:off x="995411" y="3762346"/>
                <a:ext cx="61912" cy="44450"/>
              </a:xfrm>
              <a:custGeom>
                <a:avLst/>
                <a:gdLst/>
                <a:ahLst/>
                <a:cxnLst>
                  <a:cxn ang="0">
                    <a:pos x="20" y="0"/>
                  </a:cxn>
                  <a:cxn ang="0">
                    <a:pos x="24" y="0"/>
                  </a:cxn>
                  <a:cxn ang="0">
                    <a:pos x="38" y="2"/>
                  </a:cxn>
                  <a:cxn ang="0">
                    <a:pos x="38" y="8"/>
                  </a:cxn>
                  <a:cxn ang="0">
                    <a:pos x="39" y="15"/>
                  </a:cxn>
                  <a:cxn ang="0">
                    <a:pos x="38" y="15"/>
                  </a:cxn>
                  <a:cxn ang="0">
                    <a:pos x="38" y="19"/>
                  </a:cxn>
                  <a:cxn ang="0">
                    <a:pos x="35" y="22"/>
                  </a:cxn>
                  <a:cxn ang="0">
                    <a:pos x="31" y="22"/>
                  </a:cxn>
                  <a:cxn ang="0">
                    <a:pos x="27" y="23"/>
                  </a:cxn>
                  <a:cxn ang="0">
                    <a:pos x="24" y="26"/>
                  </a:cxn>
                  <a:cxn ang="0">
                    <a:pos x="20" y="26"/>
                  </a:cxn>
                  <a:cxn ang="0">
                    <a:pos x="18" y="28"/>
                  </a:cxn>
                  <a:cxn ang="0">
                    <a:pos x="16" y="28"/>
                  </a:cxn>
                  <a:cxn ang="0">
                    <a:pos x="9" y="22"/>
                  </a:cxn>
                  <a:cxn ang="0">
                    <a:pos x="5" y="15"/>
                  </a:cxn>
                  <a:cxn ang="0">
                    <a:pos x="1" y="11"/>
                  </a:cxn>
                  <a:cxn ang="0">
                    <a:pos x="0" y="8"/>
                  </a:cxn>
                  <a:cxn ang="0">
                    <a:pos x="13" y="2"/>
                  </a:cxn>
                  <a:cxn ang="0">
                    <a:pos x="18" y="2"/>
                  </a:cxn>
                  <a:cxn ang="0">
                    <a:pos x="20" y="0"/>
                  </a:cxn>
                </a:cxnLst>
                <a:rect l="0" t="0" r="r" b="b"/>
                <a:pathLst>
                  <a:path w="39" h="28">
                    <a:moveTo>
                      <a:pt x="20" y="0"/>
                    </a:moveTo>
                    <a:lnTo>
                      <a:pt x="24" y="0"/>
                    </a:lnTo>
                    <a:lnTo>
                      <a:pt x="38" y="2"/>
                    </a:lnTo>
                    <a:lnTo>
                      <a:pt x="38" y="8"/>
                    </a:lnTo>
                    <a:lnTo>
                      <a:pt x="39" y="15"/>
                    </a:lnTo>
                    <a:lnTo>
                      <a:pt x="38" y="15"/>
                    </a:lnTo>
                    <a:lnTo>
                      <a:pt x="38" y="19"/>
                    </a:lnTo>
                    <a:lnTo>
                      <a:pt x="35" y="22"/>
                    </a:lnTo>
                    <a:lnTo>
                      <a:pt x="31" y="22"/>
                    </a:lnTo>
                    <a:lnTo>
                      <a:pt x="27" y="23"/>
                    </a:lnTo>
                    <a:lnTo>
                      <a:pt x="24" y="26"/>
                    </a:lnTo>
                    <a:lnTo>
                      <a:pt x="20" y="26"/>
                    </a:lnTo>
                    <a:lnTo>
                      <a:pt x="18" y="28"/>
                    </a:lnTo>
                    <a:lnTo>
                      <a:pt x="16" y="28"/>
                    </a:lnTo>
                    <a:lnTo>
                      <a:pt x="9" y="22"/>
                    </a:lnTo>
                    <a:lnTo>
                      <a:pt x="5" y="15"/>
                    </a:lnTo>
                    <a:lnTo>
                      <a:pt x="1" y="11"/>
                    </a:lnTo>
                    <a:lnTo>
                      <a:pt x="0" y="8"/>
                    </a:lnTo>
                    <a:lnTo>
                      <a:pt x="13" y="2"/>
                    </a:lnTo>
                    <a:lnTo>
                      <a:pt x="18" y="2"/>
                    </a:lnTo>
                    <a:lnTo>
                      <a:pt x="2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0" name="Freeform 81"/>
              <p:cNvSpPr>
                <a:spLocks/>
              </p:cNvSpPr>
              <p:nvPr/>
            </p:nvSpPr>
            <p:spPr bwMode="gray">
              <a:xfrm>
                <a:off x="973186" y="3695671"/>
                <a:ext cx="104775" cy="79375"/>
              </a:xfrm>
              <a:custGeom>
                <a:avLst/>
                <a:gdLst/>
                <a:ahLst/>
                <a:cxnLst>
                  <a:cxn ang="0">
                    <a:pos x="19" y="0"/>
                  </a:cxn>
                  <a:cxn ang="0">
                    <a:pos x="26" y="0"/>
                  </a:cxn>
                  <a:cxn ang="0">
                    <a:pos x="32" y="2"/>
                  </a:cxn>
                  <a:cxn ang="0">
                    <a:pos x="38" y="4"/>
                  </a:cxn>
                  <a:cxn ang="0">
                    <a:pos x="40" y="8"/>
                  </a:cxn>
                  <a:cxn ang="0">
                    <a:pos x="42" y="9"/>
                  </a:cxn>
                  <a:cxn ang="0">
                    <a:pos x="44" y="9"/>
                  </a:cxn>
                  <a:cxn ang="0">
                    <a:pos x="45" y="13"/>
                  </a:cxn>
                  <a:cxn ang="0">
                    <a:pos x="48" y="17"/>
                  </a:cxn>
                  <a:cxn ang="0">
                    <a:pos x="49" y="20"/>
                  </a:cxn>
                  <a:cxn ang="0">
                    <a:pos x="56" y="22"/>
                  </a:cxn>
                  <a:cxn ang="0">
                    <a:pos x="59" y="23"/>
                  </a:cxn>
                  <a:cxn ang="0">
                    <a:pos x="62" y="26"/>
                  </a:cxn>
                  <a:cxn ang="0">
                    <a:pos x="63" y="26"/>
                  </a:cxn>
                  <a:cxn ang="0">
                    <a:pos x="63" y="35"/>
                  </a:cxn>
                  <a:cxn ang="0">
                    <a:pos x="66" y="42"/>
                  </a:cxn>
                  <a:cxn ang="0">
                    <a:pos x="66" y="44"/>
                  </a:cxn>
                  <a:cxn ang="0">
                    <a:pos x="40" y="44"/>
                  </a:cxn>
                  <a:cxn ang="0">
                    <a:pos x="38" y="42"/>
                  </a:cxn>
                  <a:cxn ang="0">
                    <a:pos x="34" y="42"/>
                  </a:cxn>
                  <a:cxn ang="0">
                    <a:pos x="30" y="44"/>
                  </a:cxn>
                  <a:cxn ang="0">
                    <a:pos x="26" y="44"/>
                  </a:cxn>
                  <a:cxn ang="0">
                    <a:pos x="22" y="46"/>
                  </a:cxn>
                  <a:cxn ang="0">
                    <a:pos x="18" y="48"/>
                  </a:cxn>
                  <a:cxn ang="0">
                    <a:pos x="16" y="48"/>
                  </a:cxn>
                  <a:cxn ang="0">
                    <a:pos x="14" y="50"/>
                  </a:cxn>
                  <a:cxn ang="0">
                    <a:pos x="12" y="46"/>
                  </a:cxn>
                  <a:cxn ang="0">
                    <a:pos x="5" y="39"/>
                  </a:cxn>
                  <a:cxn ang="0">
                    <a:pos x="4" y="35"/>
                  </a:cxn>
                  <a:cxn ang="0">
                    <a:pos x="3" y="30"/>
                  </a:cxn>
                  <a:cxn ang="0">
                    <a:pos x="3" y="22"/>
                  </a:cxn>
                  <a:cxn ang="0">
                    <a:pos x="0" y="16"/>
                  </a:cxn>
                  <a:cxn ang="0">
                    <a:pos x="0" y="5"/>
                  </a:cxn>
                  <a:cxn ang="0">
                    <a:pos x="3" y="5"/>
                  </a:cxn>
                  <a:cxn ang="0">
                    <a:pos x="19" y="0"/>
                  </a:cxn>
                </a:cxnLst>
                <a:rect l="0" t="0" r="r" b="b"/>
                <a:pathLst>
                  <a:path w="66" h="50">
                    <a:moveTo>
                      <a:pt x="19" y="0"/>
                    </a:moveTo>
                    <a:lnTo>
                      <a:pt x="26" y="0"/>
                    </a:lnTo>
                    <a:lnTo>
                      <a:pt x="32" y="2"/>
                    </a:lnTo>
                    <a:lnTo>
                      <a:pt x="38" y="4"/>
                    </a:lnTo>
                    <a:lnTo>
                      <a:pt x="40" y="8"/>
                    </a:lnTo>
                    <a:lnTo>
                      <a:pt x="42" y="9"/>
                    </a:lnTo>
                    <a:lnTo>
                      <a:pt x="44" y="9"/>
                    </a:lnTo>
                    <a:lnTo>
                      <a:pt x="45" y="13"/>
                    </a:lnTo>
                    <a:lnTo>
                      <a:pt x="48" y="17"/>
                    </a:lnTo>
                    <a:lnTo>
                      <a:pt x="49" y="20"/>
                    </a:lnTo>
                    <a:lnTo>
                      <a:pt x="56" y="22"/>
                    </a:lnTo>
                    <a:lnTo>
                      <a:pt x="59" y="23"/>
                    </a:lnTo>
                    <a:lnTo>
                      <a:pt x="62" y="26"/>
                    </a:lnTo>
                    <a:lnTo>
                      <a:pt x="63" y="26"/>
                    </a:lnTo>
                    <a:lnTo>
                      <a:pt x="63" y="35"/>
                    </a:lnTo>
                    <a:lnTo>
                      <a:pt x="66" y="42"/>
                    </a:lnTo>
                    <a:lnTo>
                      <a:pt x="66" y="44"/>
                    </a:lnTo>
                    <a:lnTo>
                      <a:pt x="40" y="44"/>
                    </a:lnTo>
                    <a:lnTo>
                      <a:pt x="38" y="42"/>
                    </a:lnTo>
                    <a:lnTo>
                      <a:pt x="34" y="42"/>
                    </a:lnTo>
                    <a:lnTo>
                      <a:pt x="30" y="44"/>
                    </a:lnTo>
                    <a:lnTo>
                      <a:pt x="26" y="44"/>
                    </a:lnTo>
                    <a:lnTo>
                      <a:pt x="22" y="46"/>
                    </a:lnTo>
                    <a:lnTo>
                      <a:pt x="18" y="48"/>
                    </a:lnTo>
                    <a:lnTo>
                      <a:pt x="16" y="48"/>
                    </a:lnTo>
                    <a:lnTo>
                      <a:pt x="14" y="50"/>
                    </a:lnTo>
                    <a:lnTo>
                      <a:pt x="12" y="46"/>
                    </a:lnTo>
                    <a:lnTo>
                      <a:pt x="5" y="39"/>
                    </a:lnTo>
                    <a:lnTo>
                      <a:pt x="4" y="35"/>
                    </a:lnTo>
                    <a:lnTo>
                      <a:pt x="3" y="30"/>
                    </a:lnTo>
                    <a:lnTo>
                      <a:pt x="3" y="22"/>
                    </a:lnTo>
                    <a:lnTo>
                      <a:pt x="0" y="16"/>
                    </a:lnTo>
                    <a:lnTo>
                      <a:pt x="0" y="5"/>
                    </a:lnTo>
                    <a:lnTo>
                      <a:pt x="3" y="5"/>
                    </a:lnTo>
                    <a:lnTo>
                      <a:pt x="1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1" name="Freeform 82"/>
              <p:cNvSpPr>
                <a:spLocks/>
              </p:cNvSpPr>
              <p:nvPr/>
            </p:nvSpPr>
            <p:spPr bwMode="gray">
              <a:xfrm>
                <a:off x="979536" y="3727421"/>
                <a:ext cx="65087" cy="15875"/>
              </a:xfrm>
              <a:custGeom>
                <a:avLst/>
                <a:gdLst/>
                <a:ahLst/>
                <a:cxnLst>
                  <a:cxn ang="0">
                    <a:pos x="0" y="0"/>
                  </a:cxn>
                  <a:cxn ang="0">
                    <a:pos x="10" y="0"/>
                  </a:cxn>
                  <a:cxn ang="0">
                    <a:pos x="11" y="2"/>
                  </a:cxn>
                  <a:cxn ang="0">
                    <a:pos x="23" y="2"/>
                  </a:cxn>
                  <a:cxn ang="0">
                    <a:pos x="28" y="0"/>
                  </a:cxn>
                  <a:cxn ang="0">
                    <a:pos x="32" y="0"/>
                  </a:cxn>
                  <a:cxn ang="0">
                    <a:pos x="40" y="3"/>
                  </a:cxn>
                  <a:cxn ang="0">
                    <a:pos x="41" y="3"/>
                  </a:cxn>
                  <a:cxn ang="0">
                    <a:pos x="41" y="6"/>
                  </a:cxn>
                  <a:cxn ang="0">
                    <a:pos x="34" y="6"/>
                  </a:cxn>
                  <a:cxn ang="0">
                    <a:pos x="32" y="7"/>
                  </a:cxn>
                  <a:cxn ang="0">
                    <a:pos x="30" y="7"/>
                  </a:cxn>
                  <a:cxn ang="0">
                    <a:pos x="28" y="10"/>
                  </a:cxn>
                  <a:cxn ang="0">
                    <a:pos x="22" y="10"/>
                  </a:cxn>
                  <a:cxn ang="0">
                    <a:pos x="15" y="7"/>
                  </a:cxn>
                  <a:cxn ang="0">
                    <a:pos x="10" y="6"/>
                  </a:cxn>
                  <a:cxn ang="0">
                    <a:pos x="6" y="6"/>
                  </a:cxn>
                  <a:cxn ang="0">
                    <a:pos x="1" y="7"/>
                  </a:cxn>
                  <a:cxn ang="0">
                    <a:pos x="0" y="7"/>
                  </a:cxn>
                  <a:cxn ang="0">
                    <a:pos x="0" y="0"/>
                  </a:cxn>
                </a:cxnLst>
                <a:rect l="0" t="0" r="r" b="b"/>
                <a:pathLst>
                  <a:path w="41" h="10">
                    <a:moveTo>
                      <a:pt x="0" y="0"/>
                    </a:moveTo>
                    <a:lnTo>
                      <a:pt x="10" y="0"/>
                    </a:lnTo>
                    <a:lnTo>
                      <a:pt x="11" y="2"/>
                    </a:lnTo>
                    <a:lnTo>
                      <a:pt x="23" y="2"/>
                    </a:lnTo>
                    <a:lnTo>
                      <a:pt x="28" y="0"/>
                    </a:lnTo>
                    <a:lnTo>
                      <a:pt x="32" y="0"/>
                    </a:lnTo>
                    <a:lnTo>
                      <a:pt x="40" y="3"/>
                    </a:lnTo>
                    <a:lnTo>
                      <a:pt x="41" y="3"/>
                    </a:lnTo>
                    <a:lnTo>
                      <a:pt x="41" y="6"/>
                    </a:lnTo>
                    <a:lnTo>
                      <a:pt x="34" y="6"/>
                    </a:lnTo>
                    <a:lnTo>
                      <a:pt x="32" y="7"/>
                    </a:lnTo>
                    <a:lnTo>
                      <a:pt x="30" y="7"/>
                    </a:lnTo>
                    <a:lnTo>
                      <a:pt x="28" y="10"/>
                    </a:lnTo>
                    <a:lnTo>
                      <a:pt x="22" y="10"/>
                    </a:lnTo>
                    <a:lnTo>
                      <a:pt x="15" y="7"/>
                    </a:lnTo>
                    <a:lnTo>
                      <a:pt x="10" y="6"/>
                    </a:lnTo>
                    <a:lnTo>
                      <a:pt x="6" y="6"/>
                    </a:lnTo>
                    <a:lnTo>
                      <a:pt x="1" y="7"/>
                    </a:lnTo>
                    <a:lnTo>
                      <a:pt x="0" y="7"/>
                    </a:lnTo>
                    <a:lnTo>
                      <a:pt x="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2" name="Freeform 83"/>
              <p:cNvSpPr>
                <a:spLocks/>
              </p:cNvSpPr>
              <p:nvPr/>
            </p:nvSpPr>
            <p:spPr bwMode="gray">
              <a:xfrm>
                <a:off x="1100186" y="3860771"/>
                <a:ext cx="131762" cy="88900"/>
              </a:xfrm>
              <a:custGeom>
                <a:avLst/>
                <a:gdLst/>
                <a:ahLst/>
                <a:cxnLst>
                  <a:cxn ang="0">
                    <a:pos x="16" y="0"/>
                  </a:cxn>
                  <a:cxn ang="0">
                    <a:pos x="27" y="0"/>
                  </a:cxn>
                  <a:cxn ang="0">
                    <a:pos x="30" y="1"/>
                  </a:cxn>
                  <a:cxn ang="0">
                    <a:pos x="34" y="4"/>
                  </a:cxn>
                  <a:cxn ang="0">
                    <a:pos x="38" y="5"/>
                  </a:cxn>
                  <a:cxn ang="0">
                    <a:pos x="39" y="8"/>
                  </a:cxn>
                  <a:cxn ang="0">
                    <a:pos x="43" y="9"/>
                  </a:cxn>
                  <a:cxn ang="0">
                    <a:pos x="46" y="9"/>
                  </a:cxn>
                  <a:cxn ang="0">
                    <a:pos x="46" y="8"/>
                  </a:cxn>
                  <a:cxn ang="0">
                    <a:pos x="47" y="8"/>
                  </a:cxn>
                  <a:cxn ang="0">
                    <a:pos x="52" y="4"/>
                  </a:cxn>
                  <a:cxn ang="0">
                    <a:pos x="57" y="4"/>
                  </a:cxn>
                  <a:cxn ang="0">
                    <a:pos x="61" y="5"/>
                  </a:cxn>
                  <a:cxn ang="0">
                    <a:pos x="64" y="9"/>
                  </a:cxn>
                  <a:cxn ang="0">
                    <a:pos x="64" y="18"/>
                  </a:cxn>
                  <a:cxn ang="0">
                    <a:pos x="65" y="22"/>
                  </a:cxn>
                  <a:cxn ang="0">
                    <a:pos x="69" y="23"/>
                  </a:cxn>
                  <a:cxn ang="0">
                    <a:pos x="78" y="23"/>
                  </a:cxn>
                  <a:cxn ang="0">
                    <a:pos x="79" y="26"/>
                  </a:cxn>
                  <a:cxn ang="0">
                    <a:pos x="82" y="30"/>
                  </a:cxn>
                  <a:cxn ang="0">
                    <a:pos x="83" y="36"/>
                  </a:cxn>
                  <a:cxn ang="0">
                    <a:pos x="82" y="40"/>
                  </a:cxn>
                  <a:cxn ang="0">
                    <a:pos x="82" y="41"/>
                  </a:cxn>
                  <a:cxn ang="0">
                    <a:pos x="79" y="44"/>
                  </a:cxn>
                  <a:cxn ang="0">
                    <a:pos x="79" y="45"/>
                  </a:cxn>
                  <a:cxn ang="0">
                    <a:pos x="47" y="56"/>
                  </a:cxn>
                  <a:cxn ang="0">
                    <a:pos x="43" y="56"/>
                  </a:cxn>
                  <a:cxn ang="0">
                    <a:pos x="38" y="53"/>
                  </a:cxn>
                  <a:cxn ang="0">
                    <a:pos x="31" y="52"/>
                  </a:cxn>
                  <a:cxn ang="0">
                    <a:pos x="27" y="49"/>
                  </a:cxn>
                  <a:cxn ang="0">
                    <a:pos x="26" y="48"/>
                  </a:cxn>
                  <a:cxn ang="0">
                    <a:pos x="24" y="44"/>
                  </a:cxn>
                  <a:cxn ang="0">
                    <a:pos x="21" y="37"/>
                  </a:cxn>
                  <a:cxn ang="0">
                    <a:pos x="0" y="19"/>
                  </a:cxn>
                  <a:cxn ang="0">
                    <a:pos x="4" y="18"/>
                  </a:cxn>
                  <a:cxn ang="0">
                    <a:pos x="6" y="16"/>
                  </a:cxn>
                  <a:cxn ang="0">
                    <a:pos x="12" y="12"/>
                  </a:cxn>
                  <a:cxn ang="0">
                    <a:pos x="16" y="0"/>
                  </a:cxn>
                </a:cxnLst>
                <a:rect l="0" t="0" r="r" b="b"/>
                <a:pathLst>
                  <a:path w="83" h="56">
                    <a:moveTo>
                      <a:pt x="16" y="0"/>
                    </a:moveTo>
                    <a:lnTo>
                      <a:pt x="27" y="0"/>
                    </a:lnTo>
                    <a:lnTo>
                      <a:pt x="30" y="1"/>
                    </a:lnTo>
                    <a:lnTo>
                      <a:pt x="34" y="4"/>
                    </a:lnTo>
                    <a:lnTo>
                      <a:pt x="38" y="5"/>
                    </a:lnTo>
                    <a:lnTo>
                      <a:pt x="39" y="8"/>
                    </a:lnTo>
                    <a:lnTo>
                      <a:pt x="43" y="9"/>
                    </a:lnTo>
                    <a:lnTo>
                      <a:pt x="46" y="9"/>
                    </a:lnTo>
                    <a:lnTo>
                      <a:pt x="46" y="8"/>
                    </a:lnTo>
                    <a:lnTo>
                      <a:pt x="47" y="8"/>
                    </a:lnTo>
                    <a:lnTo>
                      <a:pt x="52" y="4"/>
                    </a:lnTo>
                    <a:lnTo>
                      <a:pt x="57" y="4"/>
                    </a:lnTo>
                    <a:lnTo>
                      <a:pt x="61" y="5"/>
                    </a:lnTo>
                    <a:lnTo>
                      <a:pt x="64" y="9"/>
                    </a:lnTo>
                    <a:lnTo>
                      <a:pt x="64" y="18"/>
                    </a:lnTo>
                    <a:lnTo>
                      <a:pt x="65" y="22"/>
                    </a:lnTo>
                    <a:lnTo>
                      <a:pt x="69" y="23"/>
                    </a:lnTo>
                    <a:lnTo>
                      <a:pt x="78" y="23"/>
                    </a:lnTo>
                    <a:lnTo>
                      <a:pt x="79" y="26"/>
                    </a:lnTo>
                    <a:lnTo>
                      <a:pt x="82" y="30"/>
                    </a:lnTo>
                    <a:lnTo>
                      <a:pt x="83" y="36"/>
                    </a:lnTo>
                    <a:lnTo>
                      <a:pt x="82" y="40"/>
                    </a:lnTo>
                    <a:lnTo>
                      <a:pt x="82" y="41"/>
                    </a:lnTo>
                    <a:lnTo>
                      <a:pt x="79" y="44"/>
                    </a:lnTo>
                    <a:lnTo>
                      <a:pt x="79" y="45"/>
                    </a:lnTo>
                    <a:lnTo>
                      <a:pt x="47" y="56"/>
                    </a:lnTo>
                    <a:lnTo>
                      <a:pt x="43" y="56"/>
                    </a:lnTo>
                    <a:lnTo>
                      <a:pt x="38" y="53"/>
                    </a:lnTo>
                    <a:lnTo>
                      <a:pt x="31" y="52"/>
                    </a:lnTo>
                    <a:lnTo>
                      <a:pt x="27" y="49"/>
                    </a:lnTo>
                    <a:lnTo>
                      <a:pt x="26" y="48"/>
                    </a:lnTo>
                    <a:lnTo>
                      <a:pt x="24" y="44"/>
                    </a:lnTo>
                    <a:lnTo>
                      <a:pt x="21" y="37"/>
                    </a:lnTo>
                    <a:lnTo>
                      <a:pt x="0" y="19"/>
                    </a:lnTo>
                    <a:lnTo>
                      <a:pt x="4" y="18"/>
                    </a:lnTo>
                    <a:lnTo>
                      <a:pt x="6" y="16"/>
                    </a:lnTo>
                    <a:lnTo>
                      <a:pt x="12" y="12"/>
                    </a:lnTo>
                    <a:lnTo>
                      <a:pt x="1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3" name="Freeform 84"/>
              <p:cNvSpPr>
                <a:spLocks/>
              </p:cNvSpPr>
              <p:nvPr/>
            </p:nvSpPr>
            <p:spPr bwMode="gray">
              <a:xfrm>
                <a:off x="1071611" y="3821084"/>
                <a:ext cx="55562" cy="69850"/>
              </a:xfrm>
              <a:custGeom>
                <a:avLst/>
                <a:gdLst/>
                <a:ahLst/>
                <a:cxnLst>
                  <a:cxn ang="0">
                    <a:pos x="13" y="0"/>
                  </a:cxn>
                  <a:cxn ang="0">
                    <a:pos x="24" y="0"/>
                  </a:cxn>
                  <a:cxn ang="0">
                    <a:pos x="26" y="3"/>
                  </a:cxn>
                  <a:cxn ang="0">
                    <a:pos x="27" y="3"/>
                  </a:cxn>
                  <a:cxn ang="0">
                    <a:pos x="30" y="4"/>
                  </a:cxn>
                  <a:cxn ang="0">
                    <a:pos x="31" y="4"/>
                  </a:cxn>
                  <a:cxn ang="0">
                    <a:pos x="34" y="8"/>
                  </a:cxn>
                  <a:cxn ang="0">
                    <a:pos x="35" y="13"/>
                  </a:cxn>
                  <a:cxn ang="0">
                    <a:pos x="35" y="21"/>
                  </a:cxn>
                  <a:cxn ang="0">
                    <a:pos x="34" y="29"/>
                  </a:cxn>
                  <a:cxn ang="0">
                    <a:pos x="30" y="34"/>
                  </a:cxn>
                  <a:cxn ang="0">
                    <a:pos x="27" y="39"/>
                  </a:cxn>
                  <a:cxn ang="0">
                    <a:pos x="24" y="40"/>
                  </a:cxn>
                  <a:cxn ang="0">
                    <a:pos x="20" y="44"/>
                  </a:cxn>
                  <a:cxn ang="0">
                    <a:pos x="16" y="44"/>
                  </a:cxn>
                  <a:cxn ang="0">
                    <a:pos x="13" y="43"/>
                  </a:cxn>
                  <a:cxn ang="0">
                    <a:pos x="9" y="40"/>
                  </a:cxn>
                  <a:cxn ang="0">
                    <a:pos x="8" y="39"/>
                  </a:cxn>
                  <a:cxn ang="0">
                    <a:pos x="0" y="18"/>
                  </a:cxn>
                  <a:cxn ang="0">
                    <a:pos x="0" y="13"/>
                  </a:cxn>
                  <a:cxn ang="0">
                    <a:pos x="1" y="8"/>
                  </a:cxn>
                  <a:cxn ang="0">
                    <a:pos x="4" y="7"/>
                  </a:cxn>
                  <a:cxn ang="0">
                    <a:pos x="8" y="3"/>
                  </a:cxn>
                  <a:cxn ang="0">
                    <a:pos x="13" y="0"/>
                  </a:cxn>
                </a:cxnLst>
                <a:rect l="0" t="0" r="r" b="b"/>
                <a:pathLst>
                  <a:path w="35" h="44">
                    <a:moveTo>
                      <a:pt x="13" y="0"/>
                    </a:moveTo>
                    <a:lnTo>
                      <a:pt x="24" y="0"/>
                    </a:lnTo>
                    <a:lnTo>
                      <a:pt x="26" y="3"/>
                    </a:lnTo>
                    <a:lnTo>
                      <a:pt x="27" y="3"/>
                    </a:lnTo>
                    <a:lnTo>
                      <a:pt x="30" y="4"/>
                    </a:lnTo>
                    <a:lnTo>
                      <a:pt x="31" y="4"/>
                    </a:lnTo>
                    <a:lnTo>
                      <a:pt x="34" y="8"/>
                    </a:lnTo>
                    <a:lnTo>
                      <a:pt x="35" y="13"/>
                    </a:lnTo>
                    <a:lnTo>
                      <a:pt x="35" y="21"/>
                    </a:lnTo>
                    <a:lnTo>
                      <a:pt x="34" y="29"/>
                    </a:lnTo>
                    <a:lnTo>
                      <a:pt x="30" y="34"/>
                    </a:lnTo>
                    <a:lnTo>
                      <a:pt x="27" y="39"/>
                    </a:lnTo>
                    <a:lnTo>
                      <a:pt x="24" y="40"/>
                    </a:lnTo>
                    <a:lnTo>
                      <a:pt x="20" y="44"/>
                    </a:lnTo>
                    <a:lnTo>
                      <a:pt x="16" y="44"/>
                    </a:lnTo>
                    <a:lnTo>
                      <a:pt x="13" y="43"/>
                    </a:lnTo>
                    <a:lnTo>
                      <a:pt x="9" y="40"/>
                    </a:lnTo>
                    <a:lnTo>
                      <a:pt x="8" y="39"/>
                    </a:lnTo>
                    <a:lnTo>
                      <a:pt x="0" y="18"/>
                    </a:lnTo>
                    <a:lnTo>
                      <a:pt x="0" y="13"/>
                    </a:lnTo>
                    <a:lnTo>
                      <a:pt x="1" y="8"/>
                    </a:lnTo>
                    <a:lnTo>
                      <a:pt x="4" y="7"/>
                    </a:lnTo>
                    <a:lnTo>
                      <a:pt x="8" y="3"/>
                    </a:lnTo>
                    <a:lnTo>
                      <a:pt x="1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4" name="Freeform 85"/>
              <p:cNvSpPr>
                <a:spLocks/>
              </p:cNvSpPr>
              <p:nvPr/>
            </p:nvSpPr>
            <p:spPr bwMode="gray">
              <a:xfrm>
                <a:off x="1020811" y="3765521"/>
                <a:ext cx="158750" cy="109538"/>
              </a:xfrm>
              <a:custGeom>
                <a:avLst/>
                <a:gdLst/>
                <a:ahLst/>
                <a:cxnLst>
                  <a:cxn ang="0">
                    <a:pos x="22" y="0"/>
                  </a:cxn>
                  <a:cxn ang="0">
                    <a:pos x="33" y="0"/>
                  </a:cxn>
                  <a:cxn ang="0">
                    <a:pos x="37" y="4"/>
                  </a:cxn>
                  <a:cxn ang="0">
                    <a:pos x="37" y="6"/>
                  </a:cxn>
                  <a:cxn ang="0">
                    <a:pos x="44" y="6"/>
                  </a:cxn>
                  <a:cxn ang="0">
                    <a:pos x="45" y="8"/>
                  </a:cxn>
                  <a:cxn ang="0">
                    <a:pos x="52" y="9"/>
                  </a:cxn>
                  <a:cxn ang="0">
                    <a:pos x="62" y="9"/>
                  </a:cxn>
                  <a:cxn ang="0">
                    <a:pos x="63" y="8"/>
                  </a:cxn>
                  <a:cxn ang="0">
                    <a:pos x="66" y="6"/>
                  </a:cxn>
                  <a:cxn ang="0">
                    <a:pos x="63" y="6"/>
                  </a:cxn>
                  <a:cxn ang="0">
                    <a:pos x="63" y="4"/>
                  </a:cxn>
                  <a:cxn ang="0">
                    <a:pos x="66" y="4"/>
                  </a:cxn>
                  <a:cxn ang="0">
                    <a:pos x="70" y="2"/>
                  </a:cxn>
                  <a:cxn ang="0">
                    <a:pos x="71" y="2"/>
                  </a:cxn>
                  <a:cxn ang="0">
                    <a:pos x="76" y="4"/>
                  </a:cxn>
                  <a:cxn ang="0">
                    <a:pos x="77" y="6"/>
                  </a:cxn>
                  <a:cxn ang="0">
                    <a:pos x="77" y="9"/>
                  </a:cxn>
                  <a:cxn ang="0">
                    <a:pos x="80" y="13"/>
                  </a:cxn>
                  <a:cxn ang="0">
                    <a:pos x="81" y="17"/>
                  </a:cxn>
                  <a:cxn ang="0">
                    <a:pos x="84" y="21"/>
                  </a:cxn>
                  <a:cxn ang="0">
                    <a:pos x="88" y="26"/>
                  </a:cxn>
                  <a:cxn ang="0">
                    <a:pos x="88" y="30"/>
                  </a:cxn>
                  <a:cxn ang="0">
                    <a:pos x="89" y="35"/>
                  </a:cxn>
                  <a:cxn ang="0">
                    <a:pos x="92" y="39"/>
                  </a:cxn>
                  <a:cxn ang="0">
                    <a:pos x="96" y="50"/>
                  </a:cxn>
                  <a:cxn ang="0">
                    <a:pos x="97" y="57"/>
                  </a:cxn>
                  <a:cxn ang="0">
                    <a:pos x="100" y="64"/>
                  </a:cxn>
                  <a:cxn ang="0">
                    <a:pos x="97" y="68"/>
                  </a:cxn>
                  <a:cxn ang="0">
                    <a:pos x="96" y="69"/>
                  </a:cxn>
                  <a:cxn ang="0">
                    <a:pos x="92" y="69"/>
                  </a:cxn>
                  <a:cxn ang="0">
                    <a:pos x="88" y="65"/>
                  </a:cxn>
                  <a:cxn ang="0">
                    <a:pos x="81" y="64"/>
                  </a:cxn>
                  <a:cxn ang="0">
                    <a:pos x="77" y="60"/>
                  </a:cxn>
                  <a:cxn ang="0">
                    <a:pos x="67" y="60"/>
                  </a:cxn>
                  <a:cxn ang="0">
                    <a:pos x="67" y="46"/>
                  </a:cxn>
                  <a:cxn ang="0">
                    <a:pos x="66" y="42"/>
                  </a:cxn>
                  <a:cxn ang="0">
                    <a:pos x="62" y="39"/>
                  </a:cxn>
                  <a:cxn ang="0">
                    <a:pos x="50" y="35"/>
                  </a:cxn>
                  <a:cxn ang="0">
                    <a:pos x="48" y="35"/>
                  </a:cxn>
                  <a:cxn ang="0">
                    <a:pos x="44" y="38"/>
                  </a:cxn>
                  <a:cxn ang="0">
                    <a:pos x="40" y="39"/>
                  </a:cxn>
                  <a:cxn ang="0">
                    <a:pos x="36" y="42"/>
                  </a:cxn>
                  <a:cxn ang="0">
                    <a:pos x="32" y="46"/>
                  </a:cxn>
                  <a:cxn ang="0">
                    <a:pos x="32" y="52"/>
                  </a:cxn>
                  <a:cxn ang="0">
                    <a:pos x="18" y="39"/>
                  </a:cxn>
                  <a:cxn ang="0">
                    <a:pos x="0" y="26"/>
                  </a:cxn>
                  <a:cxn ang="0">
                    <a:pos x="18" y="20"/>
                  </a:cxn>
                  <a:cxn ang="0">
                    <a:pos x="19" y="17"/>
                  </a:cxn>
                  <a:cxn ang="0">
                    <a:pos x="22" y="16"/>
                  </a:cxn>
                  <a:cxn ang="0">
                    <a:pos x="23" y="12"/>
                  </a:cxn>
                  <a:cxn ang="0">
                    <a:pos x="23" y="8"/>
                  </a:cxn>
                  <a:cxn ang="0">
                    <a:pos x="22" y="4"/>
                  </a:cxn>
                  <a:cxn ang="0">
                    <a:pos x="22" y="0"/>
                  </a:cxn>
                </a:cxnLst>
                <a:rect l="0" t="0" r="r" b="b"/>
                <a:pathLst>
                  <a:path w="100" h="69">
                    <a:moveTo>
                      <a:pt x="22" y="0"/>
                    </a:moveTo>
                    <a:lnTo>
                      <a:pt x="33" y="0"/>
                    </a:lnTo>
                    <a:lnTo>
                      <a:pt x="37" y="4"/>
                    </a:lnTo>
                    <a:lnTo>
                      <a:pt x="37" y="6"/>
                    </a:lnTo>
                    <a:lnTo>
                      <a:pt x="44" y="6"/>
                    </a:lnTo>
                    <a:lnTo>
                      <a:pt x="45" y="8"/>
                    </a:lnTo>
                    <a:lnTo>
                      <a:pt x="52" y="9"/>
                    </a:lnTo>
                    <a:lnTo>
                      <a:pt x="62" y="9"/>
                    </a:lnTo>
                    <a:lnTo>
                      <a:pt x="63" y="8"/>
                    </a:lnTo>
                    <a:lnTo>
                      <a:pt x="66" y="6"/>
                    </a:lnTo>
                    <a:lnTo>
                      <a:pt x="63" y="6"/>
                    </a:lnTo>
                    <a:lnTo>
                      <a:pt x="63" y="4"/>
                    </a:lnTo>
                    <a:lnTo>
                      <a:pt x="66" y="4"/>
                    </a:lnTo>
                    <a:lnTo>
                      <a:pt x="70" y="2"/>
                    </a:lnTo>
                    <a:lnTo>
                      <a:pt x="71" y="2"/>
                    </a:lnTo>
                    <a:lnTo>
                      <a:pt x="76" y="4"/>
                    </a:lnTo>
                    <a:lnTo>
                      <a:pt x="77" y="6"/>
                    </a:lnTo>
                    <a:lnTo>
                      <a:pt x="77" y="9"/>
                    </a:lnTo>
                    <a:lnTo>
                      <a:pt x="80" y="13"/>
                    </a:lnTo>
                    <a:lnTo>
                      <a:pt x="81" y="17"/>
                    </a:lnTo>
                    <a:lnTo>
                      <a:pt x="84" y="21"/>
                    </a:lnTo>
                    <a:lnTo>
                      <a:pt x="88" y="26"/>
                    </a:lnTo>
                    <a:lnTo>
                      <a:pt x="88" y="30"/>
                    </a:lnTo>
                    <a:lnTo>
                      <a:pt x="89" y="35"/>
                    </a:lnTo>
                    <a:lnTo>
                      <a:pt x="92" y="39"/>
                    </a:lnTo>
                    <a:lnTo>
                      <a:pt x="96" y="50"/>
                    </a:lnTo>
                    <a:lnTo>
                      <a:pt x="97" y="57"/>
                    </a:lnTo>
                    <a:lnTo>
                      <a:pt x="100" y="64"/>
                    </a:lnTo>
                    <a:lnTo>
                      <a:pt x="97" y="68"/>
                    </a:lnTo>
                    <a:lnTo>
                      <a:pt x="96" y="69"/>
                    </a:lnTo>
                    <a:lnTo>
                      <a:pt x="92" y="69"/>
                    </a:lnTo>
                    <a:lnTo>
                      <a:pt x="88" y="65"/>
                    </a:lnTo>
                    <a:lnTo>
                      <a:pt x="81" y="64"/>
                    </a:lnTo>
                    <a:lnTo>
                      <a:pt x="77" y="60"/>
                    </a:lnTo>
                    <a:lnTo>
                      <a:pt x="67" y="60"/>
                    </a:lnTo>
                    <a:lnTo>
                      <a:pt x="67" y="46"/>
                    </a:lnTo>
                    <a:lnTo>
                      <a:pt x="66" y="42"/>
                    </a:lnTo>
                    <a:lnTo>
                      <a:pt x="62" y="39"/>
                    </a:lnTo>
                    <a:lnTo>
                      <a:pt x="50" y="35"/>
                    </a:lnTo>
                    <a:lnTo>
                      <a:pt x="48" y="35"/>
                    </a:lnTo>
                    <a:lnTo>
                      <a:pt x="44" y="38"/>
                    </a:lnTo>
                    <a:lnTo>
                      <a:pt x="40" y="39"/>
                    </a:lnTo>
                    <a:lnTo>
                      <a:pt x="36" y="42"/>
                    </a:lnTo>
                    <a:lnTo>
                      <a:pt x="32" y="46"/>
                    </a:lnTo>
                    <a:lnTo>
                      <a:pt x="32" y="52"/>
                    </a:lnTo>
                    <a:lnTo>
                      <a:pt x="18" y="39"/>
                    </a:lnTo>
                    <a:lnTo>
                      <a:pt x="0" y="26"/>
                    </a:lnTo>
                    <a:lnTo>
                      <a:pt x="18" y="20"/>
                    </a:lnTo>
                    <a:lnTo>
                      <a:pt x="19" y="17"/>
                    </a:lnTo>
                    <a:lnTo>
                      <a:pt x="22" y="16"/>
                    </a:lnTo>
                    <a:lnTo>
                      <a:pt x="23" y="12"/>
                    </a:lnTo>
                    <a:lnTo>
                      <a:pt x="23" y="8"/>
                    </a:lnTo>
                    <a:lnTo>
                      <a:pt x="22" y="4"/>
                    </a:lnTo>
                    <a:lnTo>
                      <a:pt x="2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5" name="Freeform 86"/>
              <p:cNvSpPr>
                <a:spLocks/>
              </p:cNvSpPr>
              <p:nvPr/>
            </p:nvSpPr>
            <p:spPr bwMode="gray">
              <a:xfrm>
                <a:off x="1160511" y="3797271"/>
                <a:ext cx="133350" cy="139700"/>
              </a:xfrm>
              <a:custGeom>
                <a:avLst/>
                <a:gdLst/>
                <a:ahLst/>
                <a:cxnLst>
                  <a:cxn ang="0">
                    <a:pos x="23" y="0"/>
                  </a:cxn>
                  <a:cxn ang="0">
                    <a:pos x="27" y="0"/>
                  </a:cxn>
                  <a:cxn ang="0">
                    <a:pos x="30" y="1"/>
                  </a:cxn>
                  <a:cxn ang="0">
                    <a:pos x="30" y="3"/>
                  </a:cxn>
                  <a:cxn ang="0">
                    <a:pos x="31" y="3"/>
                  </a:cxn>
                  <a:cxn ang="0">
                    <a:pos x="34" y="6"/>
                  </a:cxn>
                  <a:cxn ang="0">
                    <a:pos x="36" y="3"/>
                  </a:cxn>
                  <a:cxn ang="0">
                    <a:pos x="37" y="1"/>
                  </a:cxn>
                  <a:cxn ang="0">
                    <a:pos x="40" y="1"/>
                  </a:cxn>
                  <a:cxn ang="0">
                    <a:pos x="41" y="0"/>
                  </a:cxn>
                  <a:cxn ang="0">
                    <a:pos x="49" y="0"/>
                  </a:cxn>
                  <a:cxn ang="0">
                    <a:pos x="56" y="1"/>
                  </a:cxn>
                  <a:cxn ang="0">
                    <a:pos x="62" y="1"/>
                  </a:cxn>
                  <a:cxn ang="0">
                    <a:pos x="64" y="0"/>
                  </a:cxn>
                  <a:cxn ang="0">
                    <a:pos x="71" y="0"/>
                  </a:cxn>
                  <a:cxn ang="0">
                    <a:pos x="74" y="1"/>
                  </a:cxn>
                  <a:cxn ang="0">
                    <a:pos x="75" y="3"/>
                  </a:cxn>
                  <a:cxn ang="0">
                    <a:pos x="75" y="7"/>
                  </a:cxn>
                  <a:cxn ang="0">
                    <a:pos x="78" y="11"/>
                  </a:cxn>
                  <a:cxn ang="0">
                    <a:pos x="79" y="19"/>
                  </a:cxn>
                  <a:cxn ang="0">
                    <a:pos x="82" y="32"/>
                  </a:cxn>
                  <a:cxn ang="0">
                    <a:pos x="79" y="41"/>
                  </a:cxn>
                  <a:cxn ang="0">
                    <a:pos x="79" y="45"/>
                  </a:cxn>
                  <a:cxn ang="0">
                    <a:pos x="78" y="56"/>
                  </a:cxn>
                  <a:cxn ang="0">
                    <a:pos x="75" y="67"/>
                  </a:cxn>
                  <a:cxn ang="0">
                    <a:pos x="78" y="76"/>
                  </a:cxn>
                  <a:cxn ang="0">
                    <a:pos x="84" y="88"/>
                  </a:cxn>
                  <a:cxn ang="0">
                    <a:pos x="66" y="81"/>
                  </a:cxn>
                  <a:cxn ang="0">
                    <a:pos x="41" y="85"/>
                  </a:cxn>
                  <a:cxn ang="0">
                    <a:pos x="41" y="84"/>
                  </a:cxn>
                  <a:cxn ang="0">
                    <a:pos x="44" y="81"/>
                  </a:cxn>
                  <a:cxn ang="0">
                    <a:pos x="44" y="77"/>
                  </a:cxn>
                  <a:cxn ang="0">
                    <a:pos x="45" y="73"/>
                  </a:cxn>
                  <a:cxn ang="0">
                    <a:pos x="44" y="67"/>
                  </a:cxn>
                  <a:cxn ang="0">
                    <a:pos x="41" y="66"/>
                  </a:cxn>
                  <a:cxn ang="0">
                    <a:pos x="40" y="63"/>
                  </a:cxn>
                  <a:cxn ang="0">
                    <a:pos x="30" y="63"/>
                  </a:cxn>
                  <a:cxn ang="0">
                    <a:pos x="27" y="62"/>
                  </a:cxn>
                  <a:cxn ang="0">
                    <a:pos x="26" y="58"/>
                  </a:cxn>
                  <a:cxn ang="0">
                    <a:pos x="26" y="48"/>
                  </a:cxn>
                  <a:cxn ang="0">
                    <a:pos x="22" y="44"/>
                  </a:cxn>
                  <a:cxn ang="0">
                    <a:pos x="18" y="41"/>
                  </a:cxn>
                  <a:cxn ang="0">
                    <a:pos x="14" y="44"/>
                  </a:cxn>
                  <a:cxn ang="0">
                    <a:pos x="9" y="48"/>
                  </a:cxn>
                  <a:cxn ang="0">
                    <a:pos x="9" y="36"/>
                  </a:cxn>
                  <a:cxn ang="0">
                    <a:pos x="8" y="32"/>
                  </a:cxn>
                  <a:cxn ang="0">
                    <a:pos x="5" y="28"/>
                  </a:cxn>
                  <a:cxn ang="0">
                    <a:pos x="4" y="23"/>
                  </a:cxn>
                  <a:cxn ang="0">
                    <a:pos x="1" y="19"/>
                  </a:cxn>
                  <a:cxn ang="0">
                    <a:pos x="1" y="14"/>
                  </a:cxn>
                  <a:cxn ang="0">
                    <a:pos x="0" y="10"/>
                  </a:cxn>
                  <a:cxn ang="0">
                    <a:pos x="0" y="6"/>
                  </a:cxn>
                  <a:cxn ang="0">
                    <a:pos x="1" y="6"/>
                  </a:cxn>
                  <a:cxn ang="0">
                    <a:pos x="5" y="7"/>
                  </a:cxn>
                  <a:cxn ang="0">
                    <a:pos x="9" y="7"/>
                  </a:cxn>
                  <a:cxn ang="0">
                    <a:pos x="16" y="6"/>
                  </a:cxn>
                  <a:cxn ang="0">
                    <a:pos x="19" y="3"/>
                  </a:cxn>
                  <a:cxn ang="0">
                    <a:pos x="22" y="3"/>
                  </a:cxn>
                  <a:cxn ang="0">
                    <a:pos x="22" y="1"/>
                  </a:cxn>
                  <a:cxn ang="0">
                    <a:pos x="23" y="0"/>
                  </a:cxn>
                </a:cxnLst>
                <a:rect l="0" t="0" r="r" b="b"/>
                <a:pathLst>
                  <a:path w="84" h="88">
                    <a:moveTo>
                      <a:pt x="23" y="0"/>
                    </a:moveTo>
                    <a:lnTo>
                      <a:pt x="27" y="0"/>
                    </a:lnTo>
                    <a:lnTo>
                      <a:pt x="30" y="1"/>
                    </a:lnTo>
                    <a:lnTo>
                      <a:pt x="30" y="3"/>
                    </a:lnTo>
                    <a:lnTo>
                      <a:pt x="31" y="3"/>
                    </a:lnTo>
                    <a:lnTo>
                      <a:pt x="34" y="6"/>
                    </a:lnTo>
                    <a:lnTo>
                      <a:pt x="36" y="3"/>
                    </a:lnTo>
                    <a:lnTo>
                      <a:pt x="37" y="1"/>
                    </a:lnTo>
                    <a:lnTo>
                      <a:pt x="40" y="1"/>
                    </a:lnTo>
                    <a:lnTo>
                      <a:pt x="41" y="0"/>
                    </a:lnTo>
                    <a:lnTo>
                      <a:pt x="49" y="0"/>
                    </a:lnTo>
                    <a:lnTo>
                      <a:pt x="56" y="1"/>
                    </a:lnTo>
                    <a:lnTo>
                      <a:pt x="62" y="1"/>
                    </a:lnTo>
                    <a:lnTo>
                      <a:pt x="64" y="0"/>
                    </a:lnTo>
                    <a:lnTo>
                      <a:pt x="71" y="0"/>
                    </a:lnTo>
                    <a:lnTo>
                      <a:pt x="74" y="1"/>
                    </a:lnTo>
                    <a:lnTo>
                      <a:pt x="75" y="3"/>
                    </a:lnTo>
                    <a:lnTo>
                      <a:pt x="75" y="7"/>
                    </a:lnTo>
                    <a:lnTo>
                      <a:pt x="78" y="11"/>
                    </a:lnTo>
                    <a:lnTo>
                      <a:pt x="79" y="19"/>
                    </a:lnTo>
                    <a:lnTo>
                      <a:pt x="82" y="32"/>
                    </a:lnTo>
                    <a:lnTo>
                      <a:pt x="79" y="41"/>
                    </a:lnTo>
                    <a:lnTo>
                      <a:pt x="79" y="45"/>
                    </a:lnTo>
                    <a:lnTo>
                      <a:pt x="78" y="56"/>
                    </a:lnTo>
                    <a:lnTo>
                      <a:pt x="75" y="67"/>
                    </a:lnTo>
                    <a:lnTo>
                      <a:pt x="78" y="76"/>
                    </a:lnTo>
                    <a:lnTo>
                      <a:pt x="84" y="88"/>
                    </a:lnTo>
                    <a:lnTo>
                      <a:pt x="66" y="81"/>
                    </a:lnTo>
                    <a:lnTo>
                      <a:pt x="41" y="85"/>
                    </a:lnTo>
                    <a:lnTo>
                      <a:pt x="41" y="84"/>
                    </a:lnTo>
                    <a:lnTo>
                      <a:pt x="44" y="81"/>
                    </a:lnTo>
                    <a:lnTo>
                      <a:pt x="44" y="77"/>
                    </a:lnTo>
                    <a:lnTo>
                      <a:pt x="45" y="73"/>
                    </a:lnTo>
                    <a:lnTo>
                      <a:pt x="44" y="67"/>
                    </a:lnTo>
                    <a:lnTo>
                      <a:pt x="41" y="66"/>
                    </a:lnTo>
                    <a:lnTo>
                      <a:pt x="40" y="63"/>
                    </a:lnTo>
                    <a:lnTo>
                      <a:pt x="30" y="63"/>
                    </a:lnTo>
                    <a:lnTo>
                      <a:pt x="27" y="62"/>
                    </a:lnTo>
                    <a:lnTo>
                      <a:pt x="26" y="58"/>
                    </a:lnTo>
                    <a:lnTo>
                      <a:pt x="26" y="48"/>
                    </a:lnTo>
                    <a:lnTo>
                      <a:pt x="22" y="44"/>
                    </a:lnTo>
                    <a:lnTo>
                      <a:pt x="18" y="41"/>
                    </a:lnTo>
                    <a:lnTo>
                      <a:pt x="14" y="44"/>
                    </a:lnTo>
                    <a:lnTo>
                      <a:pt x="9" y="48"/>
                    </a:lnTo>
                    <a:lnTo>
                      <a:pt x="9" y="36"/>
                    </a:lnTo>
                    <a:lnTo>
                      <a:pt x="8" y="32"/>
                    </a:lnTo>
                    <a:lnTo>
                      <a:pt x="5" y="28"/>
                    </a:lnTo>
                    <a:lnTo>
                      <a:pt x="4" y="23"/>
                    </a:lnTo>
                    <a:lnTo>
                      <a:pt x="1" y="19"/>
                    </a:lnTo>
                    <a:lnTo>
                      <a:pt x="1" y="14"/>
                    </a:lnTo>
                    <a:lnTo>
                      <a:pt x="0" y="10"/>
                    </a:lnTo>
                    <a:lnTo>
                      <a:pt x="0" y="6"/>
                    </a:lnTo>
                    <a:lnTo>
                      <a:pt x="1" y="6"/>
                    </a:lnTo>
                    <a:lnTo>
                      <a:pt x="5" y="7"/>
                    </a:lnTo>
                    <a:lnTo>
                      <a:pt x="9" y="7"/>
                    </a:lnTo>
                    <a:lnTo>
                      <a:pt x="16" y="6"/>
                    </a:lnTo>
                    <a:lnTo>
                      <a:pt x="19" y="3"/>
                    </a:lnTo>
                    <a:lnTo>
                      <a:pt x="22" y="3"/>
                    </a:lnTo>
                    <a:lnTo>
                      <a:pt x="22" y="1"/>
                    </a:lnTo>
                    <a:lnTo>
                      <a:pt x="2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6" name="Freeform 87"/>
              <p:cNvSpPr>
                <a:spLocks/>
              </p:cNvSpPr>
              <p:nvPr/>
            </p:nvSpPr>
            <p:spPr bwMode="gray">
              <a:xfrm>
                <a:off x="1219248" y="3738534"/>
                <a:ext cx="119063" cy="60325"/>
              </a:xfrm>
              <a:custGeom>
                <a:avLst/>
                <a:gdLst/>
                <a:ahLst/>
                <a:cxnLst>
                  <a:cxn ang="0">
                    <a:pos x="56" y="0"/>
                  </a:cxn>
                  <a:cxn ang="0">
                    <a:pos x="59" y="0"/>
                  </a:cxn>
                  <a:cxn ang="0">
                    <a:pos x="60" y="3"/>
                  </a:cxn>
                  <a:cxn ang="0">
                    <a:pos x="60" y="4"/>
                  </a:cxn>
                  <a:cxn ang="0">
                    <a:pos x="63" y="8"/>
                  </a:cxn>
                  <a:cxn ang="0">
                    <a:pos x="64" y="12"/>
                  </a:cxn>
                  <a:cxn ang="0">
                    <a:pos x="67" y="15"/>
                  </a:cxn>
                  <a:cxn ang="0">
                    <a:pos x="71" y="17"/>
                  </a:cxn>
                  <a:cxn ang="0">
                    <a:pos x="73" y="17"/>
                  </a:cxn>
                  <a:cxn ang="0">
                    <a:pos x="75" y="19"/>
                  </a:cxn>
                  <a:cxn ang="0">
                    <a:pos x="75" y="21"/>
                  </a:cxn>
                  <a:cxn ang="0">
                    <a:pos x="73" y="23"/>
                  </a:cxn>
                  <a:cxn ang="0">
                    <a:pos x="64" y="23"/>
                  </a:cxn>
                  <a:cxn ang="0">
                    <a:pos x="63" y="21"/>
                  </a:cxn>
                  <a:cxn ang="0">
                    <a:pos x="51" y="21"/>
                  </a:cxn>
                  <a:cxn ang="0">
                    <a:pos x="47" y="23"/>
                  </a:cxn>
                  <a:cxn ang="0">
                    <a:pos x="45" y="23"/>
                  </a:cxn>
                  <a:cxn ang="0">
                    <a:pos x="42" y="25"/>
                  </a:cxn>
                  <a:cxn ang="0">
                    <a:pos x="41" y="26"/>
                  </a:cxn>
                  <a:cxn ang="0">
                    <a:pos x="41" y="29"/>
                  </a:cxn>
                  <a:cxn ang="0">
                    <a:pos x="38" y="30"/>
                  </a:cxn>
                  <a:cxn ang="0">
                    <a:pos x="37" y="33"/>
                  </a:cxn>
                  <a:cxn ang="0">
                    <a:pos x="37" y="37"/>
                  </a:cxn>
                  <a:cxn ang="0">
                    <a:pos x="29" y="37"/>
                  </a:cxn>
                  <a:cxn ang="0">
                    <a:pos x="23" y="38"/>
                  </a:cxn>
                  <a:cxn ang="0">
                    <a:pos x="16" y="38"/>
                  </a:cxn>
                  <a:cxn ang="0">
                    <a:pos x="11" y="37"/>
                  </a:cxn>
                  <a:cxn ang="0">
                    <a:pos x="7" y="37"/>
                  </a:cxn>
                  <a:cxn ang="0">
                    <a:pos x="3" y="38"/>
                  </a:cxn>
                  <a:cxn ang="0">
                    <a:pos x="0" y="38"/>
                  </a:cxn>
                  <a:cxn ang="0">
                    <a:pos x="4" y="23"/>
                  </a:cxn>
                  <a:cxn ang="0">
                    <a:pos x="8" y="17"/>
                  </a:cxn>
                  <a:cxn ang="0">
                    <a:pos x="12" y="12"/>
                  </a:cxn>
                  <a:cxn ang="0">
                    <a:pos x="16" y="11"/>
                  </a:cxn>
                  <a:cxn ang="0">
                    <a:pos x="20" y="8"/>
                  </a:cxn>
                  <a:cxn ang="0">
                    <a:pos x="37" y="8"/>
                  </a:cxn>
                  <a:cxn ang="0">
                    <a:pos x="41" y="7"/>
                  </a:cxn>
                  <a:cxn ang="0">
                    <a:pos x="47" y="4"/>
                  </a:cxn>
                  <a:cxn ang="0">
                    <a:pos x="51" y="3"/>
                  </a:cxn>
                  <a:cxn ang="0">
                    <a:pos x="55" y="3"/>
                  </a:cxn>
                  <a:cxn ang="0">
                    <a:pos x="56" y="0"/>
                  </a:cxn>
                </a:cxnLst>
                <a:rect l="0" t="0" r="r" b="b"/>
                <a:pathLst>
                  <a:path w="75" h="38">
                    <a:moveTo>
                      <a:pt x="56" y="0"/>
                    </a:moveTo>
                    <a:lnTo>
                      <a:pt x="59" y="0"/>
                    </a:lnTo>
                    <a:lnTo>
                      <a:pt x="60" y="3"/>
                    </a:lnTo>
                    <a:lnTo>
                      <a:pt x="60" y="4"/>
                    </a:lnTo>
                    <a:lnTo>
                      <a:pt x="63" y="8"/>
                    </a:lnTo>
                    <a:lnTo>
                      <a:pt x="64" y="12"/>
                    </a:lnTo>
                    <a:lnTo>
                      <a:pt x="67" y="15"/>
                    </a:lnTo>
                    <a:lnTo>
                      <a:pt x="71" y="17"/>
                    </a:lnTo>
                    <a:lnTo>
                      <a:pt x="73" y="17"/>
                    </a:lnTo>
                    <a:lnTo>
                      <a:pt x="75" y="19"/>
                    </a:lnTo>
                    <a:lnTo>
                      <a:pt x="75" y="21"/>
                    </a:lnTo>
                    <a:lnTo>
                      <a:pt x="73" y="23"/>
                    </a:lnTo>
                    <a:lnTo>
                      <a:pt x="64" y="23"/>
                    </a:lnTo>
                    <a:lnTo>
                      <a:pt x="63" y="21"/>
                    </a:lnTo>
                    <a:lnTo>
                      <a:pt x="51" y="21"/>
                    </a:lnTo>
                    <a:lnTo>
                      <a:pt x="47" y="23"/>
                    </a:lnTo>
                    <a:lnTo>
                      <a:pt x="45" y="23"/>
                    </a:lnTo>
                    <a:lnTo>
                      <a:pt x="42" y="25"/>
                    </a:lnTo>
                    <a:lnTo>
                      <a:pt x="41" y="26"/>
                    </a:lnTo>
                    <a:lnTo>
                      <a:pt x="41" y="29"/>
                    </a:lnTo>
                    <a:lnTo>
                      <a:pt x="38" y="30"/>
                    </a:lnTo>
                    <a:lnTo>
                      <a:pt x="37" y="33"/>
                    </a:lnTo>
                    <a:lnTo>
                      <a:pt x="37" y="37"/>
                    </a:lnTo>
                    <a:lnTo>
                      <a:pt x="29" y="37"/>
                    </a:lnTo>
                    <a:lnTo>
                      <a:pt x="23" y="38"/>
                    </a:lnTo>
                    <a:lnTo>
                      <a:pt x="16" y="38"/>
                    </a:lnTo>
                    <a:lnTo>
                      <a:pt x="11" y="37"/>
                    </a:lnTo>
                    <a:lnTo>
                      <a:pt x="7" y="37"/>
                    </a:lnTo>
                    <a:lnTo>
                      <a:pt x="3" y="38"/>
                    </a:lnTo>
                    <a:lnTo>
                      <a:pt x="0" y="38"/>
                    </a:lnTo>
                    <a:lnTo>
                      <a:pt x="4" y="23"/>
                    </a:lnTo>
                    <a:lnTo>
                      <a:pt x="8" y="17"/>
                    </a:lnTo>
                    <a:lnTo>
                      <a:pt x="12" y="12"/>
                    </a:lnTo>
                    <a:lnTo>
                      <a:pt x="16" y="11"/>
                    </a:lnTo>
                    <a:lnTo>
                      <a:pt x="20" y="8"/>
                    </a:lnTo>
                    <a:lnTo>
                      <a:pt x="37" y="8"/>
                    </a:lnTo>
                    <a:lnTo>
                      <a:pt x="41" y="7"/>
                    </a:lnTo>
                    <a:lnTo>
                      <a:pt x="47" y="4"/>
                    </a:lnTo>
                    <a:lnTo>
                      <a:pt x="51" y="3"/>
                    </a:lnTo>
                    <a:lnTo>
                      <a:pt x="55" y="3"/>
                    </a:lnTo>
                    <a:lnTo>
                      <a:pt x="5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7" name="Freeform 88"/>
              <p:cNvSpPr>
                <a:spLocks/>
              </p:cNvSpPr>
              <p:nvPr/>
            </p:nvSpPr>
            <p:spPr bwMode="gray">
              <a:xfrm>
                <a:off x="1277986" y="3771871"/>
                <a:ext cx="49212" cy="166688"/>
              </a:xfrm>
              <a:custGeom>
                <a:avLst/>
                <a:gdLst/>
                <a:ahLst/>
                <a:cxnLst>
                  <a:cxn ang="0">
                    <a:pos x="11" y="0"/>
                  </a:cxn>
                  <a:cxn ang="0">
                    <a:pos x="14" y="0"/>
                  </a:cxn>
                  <a:cxn ang="0">
                    <a:pos x="19" y="2"/>
                  </a:cxn>
                  <a:cxn ang="0">
                    <a:pos x="23" y="8"/>
                  </a:cxn>
                  <a:cxn ang="0">
                    <a:pos x="30" y="35"/>
                  </a:cxn>
                  <a:cxn ang="0">
                    <a:pos x="30" y="39"/>
                  </a:cxn>
                  <a:cxn ang="0">
                    <a:pos x="31" y="49"/>
                  </a:cxn>
                  <a:cxn ang="0">
                    <a:pos x="31" y="74"/>
                  </a:cxn>
                  <a:cxn ang="0">
                    <a:pos x="30" y="87"/>
                  </a:cxn>
                  <a:cxn ang="0">
                    <a:pos x="27" y="101"/>
                  </a:cxn>
                  <a:cxn ang="0">
                    <a:pos x="27" y="105"/>
                  </a:cxn>
                  <a:cxn ang="0">
                    <a:pos x="10" y="104"/>
                  </a:cxn>
                  <a:cxn ang="0">
                    <a:pos x="1" y="87"/>
                  </a:cxn>
                  <a:cxn ang="0">
                    <a:pos x="1" y="79"/>
                  </a:cxn>
                  <a:cxn ang="0">
                    <a:pos x="4" y="74"/>
                  </a:cxn>
                  <a:cxn ang="0">
                    <a:pos x="4" y="68"/>
                  </a:cxn>
                  <a:cxn ang="0">
                    <a:pos x="5" y="61"/>
                  </a:cxn>
                  <a:cxn ang="0">
                    <a:pos x="5" y="57"/>
                  </a:cxn>
                  <a:cxn ang="0">
                    <a:pos x="8" y="49"/>
                  </a:cxn>
                  <a:cxn ang="0">
                    <a:pos x="5" y="44"/>
                  </a:cxn>
                  <a:cxn ang="0">
                    <a:pos x="5" y="31"/>
                  </a:cxn>
                  <a:cxn ang="0">
                    <a:pos x="4" y="27"/>
                  </a:cxn>
                  <a:cxn ang="0">
                    <a:pos x="1" y="23"/>
                  </a:cxn>
                  <a:cxn ang="0">
                    <a:pos x="1" y="17"/>
                  </a:cxn>
                  <a:cxn ang="0">
                    <a:pos x="0" y="13"/>
                  </a:cxn>
                  <a:cxn ang="0">
                    <a:pos x="0" y="12"/>
                  </a:cxn>
                  <a:cxn ang="0">
                    <a:pos x="1" y="12"/>
                  </a:cxn>
                  <a:cxn ang="0">
                    <a:pos x="4" y="9"/>
                  </a:cxn>
                  <a:cxn ang="0">
                    <a:pos x="4" y="5"/>
                  </a:cxn>
                  <a:cxn ang="0">
                    <a:pos x="5" y="4"/>
                  </a:cxn>
                  <a:cxn ang="0">
                    <a:pos x="8" y="2"/>
                  </a:cxn>
                  <a:cxn ang="0">
                    <a:pos x="11" y="0"/>
                  </a:cxn>
                </a:cxnLst>
                <a:rect l="0" t="0" r="r" b="b"/>
                <a:pathLst>
                  <a:path w="31" h="105">
                    <a:moveTo>
                      <a:pt x="11" y="0"/>
                    </a:moveTo>
                    <a:lnTo>
                      <a:pt x="14" y="0"/>
                    </a:lnTo>
                    <a:lnTo>
                      <a:pt x="19" y="2"/>
                    </a:lnTo>
                    <a:lnTo>
                      <a:pt x="23" y="8"/>
                    </a:lnTo>
                    <a:lnTo>
                      <a:pt x="30" y="35"/>
                    </a:lnTo>
                    <a:lnTo>
                      <a:pt x="30" y="39"/>
                    </a:lnTo>
                    <a:lnTo>
                      <a:pt x="31" y="49"/>
                    </a:lnTo>
                    <a:lnTo>
                      <a:pt x="31" y="74"/>
                    </a:lnTo>
                    <a:lnTo>
                      <a:pt x="30" y="87"/>
                    </a:lnTo>
                    <a:lnTo>
                      <a:pt x="27" y="101"/>
                    </a:lnTo>
                    <a:lnTo>
                      <a:pt x="27" y="105"/>
                    </a:lnTo>
                    <a:lnTo>
                      <a:pt x="10" y="104"/>
                    </a:lnTo>
                    <a:lnTo>
                      <a:pt x="1" y="87"/>
                    </a:lnTo>
                    <a:lnTo>
                      <a:pt x="1" y="79"/>
                    </a:lnTo>
                    <a:lnTo>
                      <a:pt x="4" y="74"/>
                    </a:lnTo>
                    <a:lnTo>
                      <a:pt x="4" y="68"/>
                    </a:lnTo>
                    <a:lnTo>
                      <a:pt x="5" y="61"/>
                    </a:lnTo>
                    <a:lnTo>
                      <a:pt x="5" y="57"/>
                    </a:lnTo>
                    <a:lnTo>
                      <a:pt x="8" y="49"/>
                    </a:lnTo>
                    <a:lnTo>
                      <a:pt x="5" y="44"/>
                    </a:lnTo>
                    <a:lnTo>
                      <a:pt x="5" y="31"/>
                    </a:lnTo>
                    <a:lnTo>
                      <a:pt x="4" y="27"/>
                    </a:lnTo>
                    <a:lnTo>
                      <a:pt x="1" y="23"/>
                    </a:lnTo>
                    <a:lnTo>
                      <a:pt x="1" y="17"/>
                    </a:lnTo>
                    <a:lnTo>
                      <a:pt x="0" y="13"/>
                    </a:lnTo>
                    <a:lnTo>
                      <a:pt x="0" y="12"/>
                    </a:lnTo>
                    <a:lnTo>
                      <a:pt x="1" y="12"/>
                    </a:lnTo>
                    <a:lnTo>
                      <a:pt x="4" y="9"/>
                    </a:lnTo>
                    <a:lnTo>
                      <a:pt x="4" y="5"/>
                    </a:lnTo>
                    <a:lnTo>
                      <a:pt x="5" y="4"/>
                    </a:lnTo>
                    <a:lnTo>
                      <a:pt x="8" y="2"/>
                    </a:lnTo>
                    <a:lnTo>
                      <a:pt x="1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8" name="Freeform 89"/>
              <p:cNvSpPr>
                <a:spLocks/>
              </p:cNvSpPr>
              <p:nvPr/>
            </p:nvSpPr>
            <p:spPr bwMode="gray">
              <a:xfrm>
                <a:off x="1308148" y="3771871"/>
                <a:ext cx="41275" cy="166688"/>
              </a:xfrm>
              <a:custGeom>
                <a:avLst/>
                <a:gdLst/>
                <a:ahLst/>
                <a:cxnLst>
                  <a:cxn ang="0">
                    <a:pos x="4" y="0"/>
                  </a:cxn>
                  <a:cxn ang="0">
                    <a:pos x="8" y="2"/>
                  </a:cxn>
                  <a:cxn ang="0">
                    <a:pos x="15" y="2"/>
                  </a:cxn>
                  <a:cxn ang="0">
                    <a:pos x="15" y="9"/>
                  </a:cxn>
                  <a:cxn ang="0">
                    <a:pos x="17" y="12"/>
                  </a:cxn>
                  <a:cxn ang="0">
                    <a:pos x="19" y="13"/>
                  </a:cxn>
                  <a:cxn ang="0">
                    <a:pos x="21" y="17"/>
                  </a:cxn>
                  <a:cxn ang="0">
                    <a:pos x="25" y="22"/>
                  </a:cxn>
                  <a:cxn ang="0">
                    <a:pos x="25" y="27"/>
                  </a:cxn>
                  <a:cxn ang="0">
                    <a:pos x="26" y="35"/>
                  </a:cxn>
                  <a:cxn ang="0">
                    <a:pos x="26" y="96"/>
                  </a:cxn>
                  <a:cxn ang="0">
                    <a:pos x="25" y="96"/>
                  </a:cxn>
                  <a:cxn ang="0">
                    <a:pos x="21" y="97"/>
                  </a:cxn>
                  <a:cxn ang="0">
                    <a:pos x="19" y="100"/>
                  </a:cxn>
                  <a:cxn ang="0">
                    <a:pos x="15" y="101"/>
                  </a:cxn>
                  <a:cxn ang="0">
                    <a:pos x="8" y="105"/>
                  </a:cxn>
                  <a:cxn ang="0">
                    <a:pos x="8" y="101"/>
                  </a:cxn>
                  <a:cxn ang="0">
                    <a:pos x="11" y="87"/>
                  </a:cxn>
                  <a:cxn ang="0">
                    <a:pos x="12" y="74"/>
                  </a:cxn>
                  <a:cxn ang="0">
                    <a:pos x="12" y="60"/>
                  </a:cxn>
                  <a:cxn ang="0">
                    <a:pos x="11" y="48"/>
                  </a:cxn>
                  <a:cxn ang="0">
                    <a:pos x="11" y="34"/>
                  </a:cxn>
                  <a:cxn ang="0">
                    <a:pos x="8" y="27"/>
                  </a:cxn>
                  <a:cxn ang="0">
                    <a:pos x="7" y="9"/>
                  </a:cxn>
                  <a:cxn ang="0">
                    <a:pos x="4" y="9"/>
                  </a:cxn>
                  <a:cxn ang="0">
                    <a:pos x="4" y="8"/>
                  </a:cxn>
                  <a:cxn ang="0">
                    <a:pos x="3" y="4"/>
                  </a:cxn>
                  <a:cxn ang="0">
                    <a:pos x="3" y="2"/>
                  </a:cxn>
                  <a:cxn ang="0">
                    <a:pos x="0" y="2"/>
                  </a:cxn>
                  <a:cxn ang="0">
                    <a:pos x="4" y="0"/>
                  </a:cxn>
                </a:cxnLst>
                <a:rect l="0" t="0" r="r" b="b"/>
                <a:pathLst>
                  <a:path w="26" h="105">
                    <a:moveTo>
                      <a:pt x="4" y="0"/>
                    </a:moveTo>
                    <a:lnTo>
                      <a:pt x="8" y="2"/>
                    </a:lnTo>
                    <a:lnTo>
                      <a:pt x="15" y="2"/>
                    </a:lnTo>
                    <a:lnTo>
                      <a:pt x="15" y="9"/>
                    </a:lnTo>
                    <a:lnTo>
                      <a:pt x="17" y="12"/>
                    </a:lnTo>
                    <a:lnTo>
                      <a:pt x="19" y="13"/>
                    </a:lnTo>
                    <a:lnTo>
                      <a:pt x="21" y="17"/>
                    </a:lnTo>
                    <a:lnTo>
                      <a:pt x="25" y="22"/>
                    </a:lnTo>
                    <a:lnTo>
                      <a:pt x="25" y="27"/>
                    </a:lnTo>
                    <a:lnTo>
                      <a:pt x="26" y="35"/>
                    </a:lnTo>
                    <a:lnTo>
                      <a:pt x="26" y="96"/>
                    </a:lnTo>
                    <a:lnTo>
                      <a:pt x="25" y="96"/>
                    </a:lnTo>
                    <a:lnTo>
                      <a:pt x="21" y="97"/>
                    </a:lnTo>
                    <a:lnTo>
                      <a:pt x="19" y="100"/>
                    </a:lnTo>
                    <a:lnTo>
                      <a:pt x="15" y="101"/>
                    </a:lnTo>
                    <a:lnTo>
                      <a:pt x="8" y="105"/>
                    </a:lnTo>
                    <a:lnTo>
                      <a:pt x="8" y="101"/>
                    </a:lnTo>
                    <a:lnTo>
                      <a:pt x="11" y="87"/>
                    </a:lnTo>
                    <a:lnTo>
                      <a:pt x="12" y="74"/>
                    </a:lnTo>
                    <a:lnTo>
                      <a:pt x="12" y="60"/>
                    </a:lnTo>
                    <a:lnTo>
                      <a:pt x="11" y="48"/>
                    </a:lnTo>
                    <a:lnTo>
                      <a:pt x="11" y="34"/>
                    </a:lnTo>
                    <a:lnTo>
                      <a:pt x="8" y="27"/>
                    </a:lnTo>
                    <a:lnTo>
                      <a:pt x="7" y="9"/>
                    </a:lnTo>
                    <a:lnTo>
                      <a:pt x="4" y="9"/>
                    </a:lnTo>
                    <a:lnTo>
                      <a:pt x="4" y="8"/>
                    </a:lnTo>
                    <a:lnTo>
                      <a:pt x="3" y="4"/>
                    </a:lnTo>
                    <a:lnTo>
                      <a:pt x="3" y="2"/>
                    </a:lnTo>
                    <a:lnTo>
                      <a:pt x="0" y="2"/>
                    </a:lnTo>
                    <a:lnTo>
                      <a:pt x="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79" name="Freeform 90"/>
              <p:cNvSpPr>
                <a:spLocks/>
              </p:cNvSpPr>
              <p:nvPr/>
            </p:nvSpPr>
            <p:spPr bwMode="gray">
              <a:xfrm>
                <a:off x="1327198" y="3762346"/>
                <a:ext cx="68263" cy="161925"/>
              </a:xfrm>
              <a:custGeom>
                <a:avLst/>
                <a:gdLst/>
                <a:ahLst/>
                <a:cxnLst>
                  <a:cxn ang="0">
                    <a:pos x="17" y="0"/>
                  </a:cxn>
                  <a:cxn ang="0">
                    <a:pos x="28" y="10"/>
                  </a:cxn>
                  <a:cxn ang="0">
                    <a:pos x="31" y="11"/>
                  </a:cxn>
                  <a:cxn ang="0">
                    <a:pos x="35" y="15"/>
                  </a:cxn>
                  <a:cxn ang="0">
                    <a:pos x="40" y="22"/>
                  </a:cxn>
                  <a:cxn ang="0">
                    <a:pos x="43" y="33"/>
                  </a:cxn>
                  <a:cxn ang="0">
                    <a:pos x="39" y="48"/>
                  </a:cxn>
                  <a:cxn ang="0">
                    <a:pos x="39" y="51"/>
                  </a:cxn>
                  <a:cxn ang="0">
                    <a:pos x="36" y="63"/>
                  </a:cxn>
                  <a:cxn ang="0">
                    <a:pos x="36" y="81"/>
                  </a:cxn>
                  <a:cxn ang="0">
                    <a:pos x="35" y="98"/>
                  </a:cxn>
                  <a:cxn ang="0">
                    <a:pos x="14" y="102"/>
                  </a:cxn>
                  <a:cxn ang="0">
                    <a:pos x="14" y="36"/>
                  </a:cxn>
                  <a:cxn ang="0">
                    <a:pos x="13" y="29"/>
                  </a:cxn>
                  <a:cxn ang="0">
                    <a:pos x="9" y="23"/>
                  </a:cxn>
                  <a:cxn ang="0">
                    <a:pos x="7" y="19"/>
                  </a:cxn>
                  <a:cxn ang="0">
                    <a:pos x="3" y="18"/>
                  </a:cxn>
                  <a:cxn ang="0">
                    <a:pos x="0" y="11"/>
                  </a:cxn>
                  <a:cxn ang="0">
                    <a:pos x="3" y="7"/>
                  </a:cxn>
                  <a:cxn ang="0">
                    <a:pos x="14" y="7"/>
                  </a:cxn>
                  <a:cxn ang="0">
                    <a:pos x="17" y="0"/>
                  </a:cxn>
                </a:cxnLst>
                <a:rect l="0" t="0" r="r" b="b"/>
                <a:pathLst>
                  <a:path w="43" h="102">
                    <a:moveTo>
                      <a:pt x="17" y="0"/>
                    </a:moveTo>
                    <a:lnTo>
                      <a:pt x="28" y="10"/>
                    </a:lnTo>
                    <a:lnTo>
                      <a:pt x="31" y="11"/>
                    </a:lnTo>
                    <a:lnTo>
                      <a:pt x="35" y="15"/>
                    </a:lnTo>
                    <a:lnTo>
                      <a:pt x="40" y="22"/>
                    </a:lnTo>
                    <a:lnTo>
                      <a:pt x="43" y="33"/>
                    </a:lnTo>
                    <a:lnTo>
                      <a:pt x="39" y="48"/>
                    </a:lnTo>
                    <a:lnTo>
                      <a:pt x="39" y="51"/>
                    </a:lnTo>
                    <a:lnTo>
                      <a:pt x="36" y="63"/>
                    </a:lnTo>
                    <a:lnTo>
                      <a:pt x="36" y="81"/>
                    </a:lnTo>
                    <a:lnTo>
                      <a:pt x="35" y="98"/>
                    </a:lnTo>
                    <a:lnTo>
                      <a:pt x="14" y="102"/>
                    </a:lnTo>
                    <a:lnTo>
                      <a:pt x="14" y="36"/>
                    </a:lnTo>
                    <a:lnTo>
                      <a:pt x="13" y="29"/>
                    </a:lnTo>
                    <a:lnTo>
                      <a:pt x="9" y="23"/>
                    </a:lnTo>
                    <a:lnTo>
                      <a:pt x="7" y="19"/>
                    </a:lnTo>
                    <a:lnTo>
                      <a:pt x="3" y="18"/>
                    </a:lnTo>
                    <a:lnTo>
                      <a:pt x="0" y="11"/>
                    </a:lnTo>
                    <a:lnTo>
                      <a:pt x="3" y="7"/>
                    </a:lnTo>
                    <a:lnTo>
                      <a:pt x="14" y="7"/>
                    </a:lnTo>
                    <a:lnTo>
                      <a:pt x="1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0" name="Freeform 91"/>
              <p:cNvSpPr>
                <a:spLocks/>
              </p:cNvSpPr>
              <p:nvPr/>
            </p:nvSpPr>
            <p:spPr bwMode="gray">
              <a:xfrm>
                <a:off x="1077961" y="3246408"/>
                <a:ext cx="249237" cy="200025"/>
              </a:xfrm>
              <a:custGeom>
                <a:avLst/>
                <a:gdLst/>
                <a:ahLst/>
                <a:cxnLst>
                  <a:cxn ang="0">
                    <a:pos x="79" y="0"/>
                  </a:cxn>
                  <a:cxn ang="0">
                    <a:pos x="82" y="0"/>
                  </a:cxn>
                  <a:cxn ang="0">
                    <a:pos x="83" y="3"/>
                  </a:cxn>
                  <a:cxn ang="0">
                    <a:pos x="88" y="4"/>
                  </a:cxn>
                  <a:cxn ang="0">
                    <a:pos x="92" y="7"/>
                  </a:cxn>
                  <a:cxn ang="0">
                    <a:pos x="97" y="8"/>
                  </a:cxn>
                  <a:cxn ang="0">
                    <a:pos x="104" y="11"/>
                  </a:cxn>
                  <a:cxn ang="0">
                    <a:pos x="114" y="13"/>
                  </a:cxn>
                  <a:cxn ang="0">
                    <a:pos x="137" y="13"/>
                  </a:cxn>
                  <a:cxn ang="0">
                    <a:pos x="141" y="15"/>
                  </a:cxn>
                  <a:cxn ang="0">
                    <a:pos x="144" y="19"/>
                  </a:cxn>
                  <a:cxn ang="0">
                    <a:pos x="145" y="24"/>
                  </a:cxn>
                  <a:cxn ang="0">
                    <a:pos x="145" y="39"/>
                  </a:cxn>
                  <a:cxn ang="0">
                    <a:pos x="148" y="43"/>
                  </a:cxn>
                  <a:cxn ang="0">
                    <a:pos x="149" y="47"/>
                  </a:cxn>
                  <a:cxn ang="0">
                    <a:pos x="157" y="55"/>
                  </a:cxn>
                  <a:cxn ang="0">
                    <a:pos x="141" y="55"/>
                  </a:cxn>
                  <a:cxn ang="0">
                    <a:pos x="140" y="56"/>
                  </a:cxn>
                  <a:cxn ang="0">
                    <a:pos x="136" y="59"/>
                  </a:cxn>
                  <a:cxn ang="0">
                    <a:pos x="136" y="63"/>
                  </a:cxn>
                  <a:cxn ang="0">
                    <a:pos x="134" y="74"/>
                  </a:cxn>
                  <a:cxn ang="0">
                    <a:pos x="82" y="93"/>
                  </a:cxn>
                  <a:cxn ang="0">
                    <a:pos x="68" y="98"/>
                  </a:cxn>
                  <a:cxn ang="0">
                    <a:pos x="60" y="104"/>
                  </a:cxn>
                  <a:cxn ang="0">
                    <a:pos x="48" y="111"/>
                  </a:cxn>
                  <a:cxn ang="0">
                    <a:pos x="52" y="126"/>
                  </a:cxn>
                  <a:cxn ang="0">
                    <a:pos x="0" y="121"/>
                  </a:cxn>
                  <a:cxn ang="0">
                    <a:pos x="1" y="118"/>
                  </a:cxn>
                  <a:cxn ang="0">
                    <a:pos x="1" y="117"/>
                  </a:cxn>
                  <a:cxn ang="0">
                    <a:pos x="14" y="113"/>
                  </a:cxn>
                  <a:cxn ang="0">
                    <a:pos x="22" y="107"/>
                  </a:cxn>
                  <a:cxn ang="0">
                    <a:pos x="38" y="91"/>
                  </a:cxn>
                  <a:cxn ang="0">
                    <a:pos x="44" y="82"/>
                  </a:cxn>
                  <a:cxn ang="0">
                    <a:pos x="45" y="81"/>
                  </a:cxn>
                  <a:cxn ang="0">
                    <a:pos x="45" y="69"/>
                  </a:cxn>
                  <a:cxn ang="0">
                    <a:pos x="49" y="61"/>
                  </a:cxn>
                  <a:cxn ang="0">
                    <a:pos x="56" y="55"/>
                  </a:cxn>
                  <a:cxn ang="0">
                    <a:pos x="60" y="48"/>
                  </a:cxn>
                  <a:cxn ang="0">
                    <a:pos x="60" y="44"/>
                  </a:cxn>
                  <a:cxn ang="0">
                    <a:pos x="64" y="41"/>
                  </a:cxn>
                  <a:cxn ang="0">
                    <a:pos x="66" y="37"/>
                  </a:cxn>
                  <a:cxn ang="0">
                    <a:pos x="70" y="35"/>
                  </a:cxn>
                  <a:cxn ang="0">
                    <a:pos x="74" y="33"/>
                  </a:cxn>
                  <a:cxn ang="0">
                    <a:pos x="75" y="30"/>
                  </a:cxn>
                  <a:cxn ang="0">
                    <a:pos x="78" y="30"/>
                  </a:cxn>
                  <a:cxn ang="0">
                    <a:pos x="75" y="21"/>
                  </a:cxn>
                  <a:cxn ang="0">
                    <a:pos x="75" y="15"/>
                  </a:cxn>
                  <a:cxn ang="0">
                    <a:pos x="78" y="8"/>
                  </a:cxn>
                  <a:cxn ang="0">
                    <a:pos x="78" y="4"/>
                  </a:cxn>
                  <a:cxn ang="0">
                    <a:pos x="79" y="0"/>
                  </a:cxn>
                </a:cxnLst>
                <a:rect l="0" t="0" r="r" b="b"/>
                <a:pathLst>
                  <a:path w="157" h="126">
                    <a:moveTo>
                      <a:pt x="79" y="0"/>
                    </a:moveTo>
                    <a:lnTo>
                      <a:pt x="82" y="0"/>
                    </a:lnTo>
                    <a:lnTo>
                      <a:pt x="83" y="3"/>
                    </a:lnTo>
                    <a:lnTo>
                      <a:pt x="88" y="4"/>
                    </a:lnTo>
                    <a:lnTo>
                      <a:pt x="92" y="7"/>
                    </a:lnTo>
                    <a:lnTo>
                      <a:pt x="97" y="8"/>
                    </a:lnTo>
                    <a:lnTo>
                      <a:pt x="104" y="11"/>
                    </a:lnTo>
                    <a:lnTo>
                      <a:pt x="114" y="13"/>
                    </a:lnTo>
                    <a:lnTo>
                      <a:pt x="137" y="13"/>
                    </a:lnTo>
                    <a:lnTo>
                      <a:pt x="141" y="15"/>
                    </a:lnTo>
                    <a:lnTo>
                      <a:pt x="144" y="19"/>
                    </a:lnTo>
                    <a:lnTo>
                      <a:pt x="145" y="24"/>
                    </a:lnTo>
                    <a:lnTo>
                      <a:pt x="145" y="39"/>
                    </a:lnTo>
                    <a:lnTo>
                      <a:pt x="148" y="43"/>
                    </a:lnTo>
                    <a:lnTo>
                      <a:pt x="149" y="47"/>
                    </a:lnTo>
                    <a:lnTo>
                      <a:pt x="157" y="55"/>
                    </a:lnTo>
                    <a:lnTo>
                      <a:pt x="141" y="55"/>
                    </a:lnTo>
                    <a:lnTo>
                      <a:pt x="140" y="56"/>
                    </a:lnTo>
                    <a:lnTo>
                      <a:pt x="136" y="59"/>
                    </a:lnTo>
                    <a:lnTo>
                      <a:pt x="136" y="63"/>
                    </a:lnTo>
                    <a:lnTo>
                      <a:pt x="134" y="74"/>
                    </a:lnTo>
                    <a:lnTo>
                      <a:pt x="82" y="93"/>
                    </a:lnTo>
                    <a:lnTo>
                      <a:pt x="68" y="98"/>
                    </a:lnTo>
                    <a:lnTo>
                      <a:pt x="60" y="104"/>
                    </a:lnTo>
                    <a:lnTo>
                      <a:pt x="48" y="111"/>
                    </a:lnTo>
                    <a:lnTo>
                      <a:pt x="52" y="126"/>
                    </a:lnTo>
                    <a:lnTo>
                      <a:pt x="0" y="121"/>
                    </a:lnTo>
                    <a:lnTo>
                      <a:pt x="1" y="118"/>
                    </a:lnTo>
                    <a:lnTo>
                      <a:pt x="1" y="117"/>
                    </a:lnTo>
                    <a:lnTo>
                      <a:pt x="14" y="113"/>
                    </a:lnTo>
                    <a:lnTo>
                      <a:pt x="22" y="107"/>
                    </a:lnTo>
                    <a:lnTo>
                      <a:pt x="38" y="91"/>
                    </a:lnTo>
                    <a:lnTo>
                      <a:pt x="44" y="82"/>
                    </a:lnTo>
                    <a:lnTo>
                      <a:pt x="45" y="81"/>
                    </a:lnTo>
                    <a:lnTo>
                      <a:pt x="45" y="69"/>
                    </a:lnTo>
                    <a:lnTo>
                      <a:pt x="49" y="61"/>
                    </a:lnTo>
                    <a:lnTo>
                      <a:pt x="56" y="55"/>
                    </a:lnTo>
                    <a:lnTo>
                      <a:pt x="60" y="48"/>
                    </a:lnTo>
                    <a:lnTo>
                      <a:pt x="60" y="44"/>
                    </a:lnTo>
                    <a:lnTo>
                      <a:pt x="64" y="41"/>
                    </a:lnTo>
                    <a:lnTo>
                      <a:pt x="66" y="37"/>
                    </a:lnTo>
                    <a:lnTo>
                      <a:pt x="70" y="35"/>
                    </a:lnTo>
                    <a:lnTo>
                      <a:pt x="74" y="33"/>
                    </a:lnTo>
                    <a:lnTo>
                      <a:pt x="75" y="30"/>
                    </a:lnTo>
                    <a:lnTo>
                      <a:pt x="78" y="30"/>
                    </a:lnTo>
                    <a:lnTo>
                      <a:pt x="75" y="21"/>
                    </a:lnTo>
                    <a:lnTo>
                      <a:pt x="75" y="15"/>
                    </a:lnTo>
                    <a:lnTo>
                      <a:pt x="78" y="8"/>
                    </a:lnTo>
                    <a:lnTo>
                      <a:pt x="78" y="4"/>
                    </a:lnTo>
                    <a:lnTo>
                      <a:pt x="7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1" name="Freeform 92"/>
              <p:cNvSpPr>
                <a:spLocks/>
              </p:cNvSpPr>
              <p:nvPr/>
            </p:nvSpPr>
            <p:spPr bwMode="gray">
              <a:xfrm>
                <a:off x="1487536" y="3211483"/>
                <a:ext cx="82550" cy="179387"/>
              </a:xfrm>
              <a:custGeom>
                <a:avLst/>
                <a:gdLst/>
                <a:ahLst/>
                <a:cxnLst>
                  <a:cxn ang="0">
                    <a:pos x="26" y="0"/>
                  </a:cxn>
                  <a:cxn ang="0">
                    <a:pos x="28" y="0"/>
                  </a:cxn>
                  <a:cxn ang="0">
                    <a:pos x="31" y="3"/>
                  </a:cxn>
                  <a:cxn ang="0">
                    <a:pos x="48" y="13"/>
                  </a:cxn>
                  <a:cxn ang="0">
                    <a:pos x="52" y="21"/>
                  </a:cxn>
                  <a:cxn ang="0">
                    <a:pos x="49" y="22"/>
                  </a:cxn>
                  <a:cxn ang="0">
                    <a:pos x="45" y="25"/>
                  </a:cxn>
                  <a:cxn ang="0">
                    <a:pos x="45" y="26"/>
                  </a:cxn>
                  <a:cxn ang="0">
                    <a:pos x="43" y="29"/>
                  </a:cxn>
                  <a:cxn ang="0">
                    <a:pos x="43" y="33"/>
                  </a:cxn>
                  <a:cxn ang="0">
                    <a:pos x="45" y="37"/>
                  </a:cxn>
                  <a:cxn ang="0">
                    <a:pos x="45" y="39"/>
                  </a:cxn>
                  <a:cxn ang="0">
                    <a:pos x="49" y="43"/>
                  </a:cxn>
                  <a:cxn ang="0">
                    <a:pos x="49" y="47"/>
                  </a:cxn>
                  <a:cxn ang="0">
                    <a:pos x="48" y="47"/>
                  </a:cxn>
                  <a:cxn ang="0">
                    <a:pos x="45" y="48"/>
                  </a:cxn>
                  <a:cxn ang="0">
                    <a:pos x="43" y="51"/>
                  </a:cxn>
                  <a:cxn ang="0">
                    <a:pos x="41" y="55"/>
                  </a:cxn>
                  <a:cxn ang="0">
                    <a:pos x="41" y="61"/>
                  </a:cxn>
                  <a:cxn ang="0">
                    <a:pos x="43" y="61"/>
                  </a:cxn>
                  <a:cxn ang="0">
                    <a:pos x="43" y="62"/>
                  </a:cxn>
                  <a:cxn ang="0">
                    <a:pos x="45" y="65"/>
                  </a:cxn>
                  <a:cxn ang="0">
                    <a:pos x="45" y="69"/>
                  </a:cxn>
                  <a:cxn ang="0">
                    <a:pos x="48" y="73"/>
                  </a:cxn>
                  <a:cxn ang="0">
                    <a:pos x="48" y="77"/>
                  </a:cxn>
                  <a:cxn ang="0">
                    <a:pos x="45" y="81"/>
                  </a:cxn>
                  <a:cxn ang="0">
                    <a:pos x="43" y="83"/>
                  </a:cxn>
                  <a:cxn ang="0">
                    <a:pos x="41" y="83"/>
                  </a:cxn>
                  <a:cxn ang="0">
                    <a:pos x="37" y="85"/>
                  </a:cxn>
                  <a:cxn ang="0">
                    <a:pos x="37" y="91"/>
                  </a:cxn>
                  <a:cxn ang="0">
                    <a:pos x="39" y="92"/>
                  </a:cxn>
                  <a:cxn ang="0">
                    <a:pos x="39" y="96"/>
                  </a:cxn>
                  <a:cxn ang="0">
                    <a:pos x="35" y="99"/>
                  </a:cxn>
                  <a:cxn ang="0">
                    <a:pos x="32" y="103"/>
                  </a:cxn>
                  <a:cxn ang="0">
                    <a:pos x="28" y="106"/>
                  </a:cxn>
                  <a:cxn ang="0">
                    <a:pos x="26" y="109"/>
                  </a:cxn>
                  <a:cxn ang="0">
                    <a:pos x="23" y="113"/>
                  </a:cxn>
                  <a:cxn ang="0">
                    <a:pos x="21" y="113"/>
                  </a:cxn>
                  <a:cxn ang="0">
                    <a:pos x="17" y="103"/>
                  </a:cxn>
                  <a:cxn ang="0">
                    <a:pos x="13" y="88"/>
                  </a:cxn>
                  <a:cxn ang="0">
                    <a:pos x="11" y="77"/>
                  </a:cxn>
                  <a:cxn ang="0">
                    <a:pos x="9" y="69"/>
                  </a:cxn>
                  <a:cxn ang="0">
                    <a:pos x="9" y="66"/>
                  </a:cxn>
                  <a:cxn ang="0">
                    <a:pos x="8" y="65"/>
                  </a:cxn>
                  <a:cxn ang="0">
                    <a:pos x="5" y="65"/>
                  </a:cxn>
                  <a:cxn ang="0">
                    <a:pos x="4" y="62"/>
                  </a:cxn>
                  <a:cxn ang="0">
                    <a:pos x="1" y="59"/>
                  </a:cxn>
                  <a:cxn ang="0">
                    <a:pos x="1" y="51"/>
                  </a:cxn>
                  <a:cxn ang="0">
                    <a:pos x="0" y="48"/>
                  </a:cxn>
                  <a:cxn ang="0">
                    <a:pos x="0" y="41"/>
                  </a:cxn>
                  <a:cxn ang="0">
                    <a:pos x="1" y="39"/>
                  </a:cxn>
                  <a:cxn ang="0">
                    <a:pos x="4" y="37"/>
                  </a:cxn>
                  <a:cxn ang="0">
                    <a:pos x="4" y="22"/>
                  </a:cxn>
                  <a:cxn ang="0">
                    <a:pos x="5" y="18"/>
                  </a:cxn>
                  <a:cxn ang="0">
                    <a:pos x="8" y="15"/>
                  </a:cxn>
                  <a:cxn ang="0">
                    <a:pos x="8" y="13"/>
                  </a:cxn>
                  <a:cxn ang="0">
                    <a:pos x="9" y="13"/>
                  </a:cxn>
                  <a:cxn ang="0">
                    <a:pos x="11" y="9"/>
                  </a:cxn>
                  <a:cxn ang="0">
                    <a:pos x="13" y="7"/>
                  </a:cxn>
                  <a:cxn ang="0">
                    <a:pos x="15" y="4"/>
                  </a:cxn>
                  <a:cxn ang="0">
                    <a:pos x="17" y="4"/>
                  </a:cxn>
                  <a:cxn ang="0">
                    <a:pos x="21" y="3"/>
                  </a:cxn>
                  <a:cxn ang="0">
                    <a:pos x="26" y="0"/>
                  </a:cxn>
                </a:cxnLst>
                <a:rect l="0" t="0" r="r" b="b"/>
                <a:pathLst>
                  <a:path w="52" h="113">
                    <a:moveTo>
                      <a:pt x="26" y="0"/>
                    </a:moveTo>
                    <a:lnTo>
                      <a:pt x="28" y="0"/>
                    </a:lnTo>
                    <a:lnTo>
                      <a:pt x="31" y="3"/>
                    </a:lnTo>
                    <a:lnTo>
                      <a:pt x="48" y="13"/>
                    </a:lnTo>
                    <a:lnTo>
                      <a:pt x="52" y="21"/>
                    </a:lnTo>
                    <a:lnTo>
                      <a:pt x="49" y="22"/>
                    </a:lnTo>
                    <a:lnTo>
                      <a:pt x="45" y="25"/>
                    </a:lnTo>
                    <a:lnTo>
                      <a:pt x="45" y="26"/>
                    </a:lnTo>
                    <a:lnTo>
                      <a:pt x="43" y="29"/>
                    </a:lnTo>
                    <a:lnTo>
                      <a:pt x="43" y="33"/>
                    </a:lnTo>
                    <a:lnTo>
                      <a:pt x="45" y="37"/>
                    </a:lnTo>
                    <a:lnTo>
                      <a:pt x="45" y="39"/>
                    </a:lnTo>
                    <a:lnTo>
                      <a:pt x="49" y="43"/>
                    </a:lnTo>
                    <a:lnTo>
                      <a:pt x="49" y="47"/>
                    </a:lnTo>
                    <a:lnTo>
                      <a:pt x="48" y="47"/>
                    </a:lnTo>
                    <a:lnTo>
                      <a:pt x="45" y="48"/>
                    </a:lnTo>
                    <a:lnTo>
                      <a:pt x="43" y="51"/>
                    </a:lnTo>
                    <a:lnTo>
                      <a:pt x="41" y="55"/>
                    </a:lnTo>
                    <a:lnTo>
                      <a:pt x="41" y="61"/>
                    </a:lnTo>
                    <a:lnTo>
                      <a:pt x="43" y="61"/>
                    </a:lnTo>
                    <a:lnTo>
                      <a:pt x="43" y="62"/>
                    </a:lnTo>
                    <a:lnTo>
                      <a:pt x="45" y="65"/>
                    </a:lnTo>
                    <a:lnTo>
                      <a:pt x="45" y="69"/>
                    </a:lnTo>
                    <a:lnTo>
                      <a:pt x="48" y="73"/>
                    </a:lnTo>
                    <a:lnTo>
                      <a:pt x="48" y="77"/>
                    </a:lnTo>
                    <a:lnTo>
                      <a:pt x="45" y="81"/>
                    </a:lnTo>
                    <a:lnTo>
                      <a:pt x="43" y="83"/>
                    </a:lnTo>
                    <a:lnTo>
                      <a:pt x="41" y="83"/>
                    </a:lnTo>
                    <a:lnTo>
                      <a:pt x="37" y="85"/>
                    </a:lnTo>
                    <a:lnTo>
                      <a:pt x="37" y="91"/>
                    </a:lnTo>
                    <a:lnTo>
                      <a:pt x="39" y="92"/>
                    </a:lnTo>
                    <a:lnTo>
                      <a:pt x="39" y="96"/>
                    </a:lnTo>
                    <a:lnTo>
                      <a:pt x="35" y="99"/>
                    </a:lnTo>
                    <a:lnTo>
                      <a:pt x="32" y="103"/>
                    </a:lnTo>
                    <a:lnTo>
                      <a:pt x="28" y="106"/>
                    </a:lnTo>
                    <a:lnTo>
                      <a:pt x="26" y="109"/>
                    </a:lnTo>
                    <a:lnTo>
                      <a:pt x="23" y="113"/>
                    </a:lnTo>
                    <a:lnTo>
                      <a:pt x="21" y="113"/>
                    </a:lnTo>
                    <a:lnTo>
                      <a:pt x="17" y="103"/>
                    </a:lnTo>
                    <a:lnTo>
                      <a:pt x="13" y="88"/>
                    </a:lnTo>
                    <a:lnTo>
                      <a:pt x="11" y="77"/>
                    </a:lnTo>
                    <a:lnTo>
                      <a:pt x="9" y="69"/>
                    </a:lnTo>
                    <a:lnTo>
                      <a:pt x="9" y="66"/>
                    </a:lnTo>
                    <a:lnTo>
                      <a:pt x="8" y="65"/>
                    </a:lnTo>
                    <a:lnTo>
                      <a:pt x="5" y="65"/>
                    </a:lnTo>
                    <a:lnTo>
                      <a:pt x="4" y="62"/>
                    </a:lnTo>
                    <a:lnTo>
                      <a:pt x="1" y="59"/>
                    </a:lnTo>
                    <a:lnTo>
                      <a:pt x="1" y="51"/>
                    </a:lnTo>
                    <a:lnTo>
                      <a:pt x="0" y="48"/>
                    </a:lnTo>
                    <a:lnTo>
                      <a:pt x="0" y="41"/>
                    </a:lnTo>
                    <a:lnTo>
                      <a:pt x="1" y="39"/>
                    </a:lnTo>
                    <a:lnTo>
                      <a:pt x="4" y="37"/>
                    </a:lnTo>
                    <a:lnTo>
                      <a:pt x="4" y="22"/>
                    </a:lnTo>
                    <a:lnTo>
                      <a:pt x="5" y="18"/>
                    </a:lnTo>
                    <a:lnTo>
                      <a:pt x="8" y="15"/>
                    </a:lnTo>
                    <a:lnTo>
                      <a:pt x="8" y="13"/>
                    </a:lnTo>
                    <a:lnTo>
                      <a:pt x="9" y="13"/>
                    </a:lnTo>
                    <a:lnTo>
                      <a:pt x="11" y="9"/>
                    </a:lnTo>
                    <a:lnTo>
                      <a:pt x="13" y="7"/>
                    </a:lnTo>
                    <a:lnTo>
                      <a:pt x="15" y="4"/>
                    </a:lnTo>
                    <a:lnTo>
                      <a:pt x="17" y="4"/>
                    </a:lnTo>
                    <a:lnTo>
                      <a:pt x="21" y="3"/>
                    </a:lnTo>
                    <a:lnTo>
                      <a:pt x="2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2" name="Freeform 93"/>
              <p:cNvSpPr>
                <a:spLocks/>
              </p:cNvSpPr>
              <p:nvPr/>
            </p:nvSpPr>
            <p:spPr bwMode="gray">
              <a:xfrm>
                <a:off x="1524048" y="3309908"/>
                <a:ext cx="323850" cy="322262"/>
              </a:xfrm>
              <a:custGeom>
                <a:avLst/>
                <a:gdLst/>
                <a:ahLst/>
                <a:cxnLst>
                  <a:cxn ang="0">
                    <a:pos x="35" y="4"/>
                  </a:cxn>
                  <a:cxn ang="0">
                    <a:pos x="44" y="7"/>
                  </a:cxn>
                  <a:cxn ang="0">
                    <a:pos x="53" y="11"/>
                  </a:cxn>
                  <a:cxn ang="0">
                    <a:pos x="77" y="16"/>
                  </a:cxn>
                  <a:cxn ang="0">
                    <a:pos x="81" y="22"/>
                  </a:cxn>
                  <a:cxn ang="0">
                    <a:pos x="86" y="37"/>
                  </a:cxn>
                  <a:cxn ang="0">
                    <a:pos x="94" y="44"/>
                  </a:cxn>
                  <a:cxn ang="0">
                    <a:pos x="104" y="52"/>
                  </a:cxn>
                  <a:cxn ang="0">
                    <a:pos x="120" y="56"/>
                  </a:cxn>
                  <a:cxn ang="0">
                    <a:pos x="136" y="55"/>
                  </a:cxn>
                  <a:cxn ang="0">
                    <a:pos x="138" y="44"/>
                  </a:cxn>
                  <a:cxn ang="0">
                    <a:pos x="136" y="38"/>
                  </a:cxn>
                  <a:cxn ang="0">
                    <a:pos x="136" y="33"/>
                  </a:cxn>
                  <a:cxn ang="0">
                    <a:pos x="140" y="26"/>
                  </a:cxn>
                  <a:cxn ang="0">
                    <a:pos x="152" y="25"/>
                  </a:cxn>
                  <a:cxn ang="0">
                    <a:pos x="173" y="22"/>
                  </a:cxn>
                  <a:cxn ang="0">
                    <a:pos x="179" y="25"/>
                  </a:cxn>
                  <a:cxn ang="0">
                    <a:pos x="190" y="30"/>
                  </a:cxn>
                  <a:cxn ang="0">
                    <a:pos x="197" y="34"/>
                  </a:cxn>
                  <a:cxn ang="0">
                    <a:pos x="204" y="185"/>
                  </a:cxn>
                  <a:cxn ang="0">
                    <a:pos x="182" y="203"/>
                  </a:cxn>
                  <a:cxn ang="0">
                    <a:pos x="46" y="158"/>
                  </a:cxn>
                  <a:cxn ang="0">
                    <a:pos x="42" y="152"/>
                  </a:cxn>
                  <a:cxn ang="0">
                    <a:pos x="34" y="143"/>
                  </a:cxn>
                  <a:cxn ang="0">
                    <a:pos x="12" y="122"/>
                  </a:cxn>
                  <a:cxn ang="0">
                    <a:pos x="9" y="111"/>
                  </a:cxn>
                  <a:cxn ang="0">
                    <a:pos x="9" y="107"/>
                  </a:cxn>
                  <a:cxn ang="0">
                    <a:pos x="8" y="84"/>
                  </a:cxn>
                  <a:cxn ang="0">
                    <a:pos x="4" y="81"/>
                  </a:cxn>
                  <a:cxn ang="0">
                    <a:pos x="3" y="73"/>
                  </a:cxn>
                  <a:cxn ang="0">
                    <a:pos x="0" y="56"/>
                  </a:cxn>
                  <a:cxn ang="0">
                    <a:pos x="4" y="47"/>
                  </a:cxn>
                  <a:cxn ang="0">
                    <a:pos x="9" y="40"/>
                  </a:cxn>
                  <a:cxn ang="0">
                    <a:pos x="14" y="34"/>
                  </a:cxn>
                  <a:cxn ang="0">
                    <a:pos x="16" y="30"/>
                  </a:cxn>
                  <a:cxn ang="0">
                    <a:pos x="14" y="22"/>
                  </a:cxn>
                  <a:cxn ang="0">
                    <a:pos x="16" y="21"/>
                  </a:cxn>
                  <a:cxn ang="0">
                    <a:pos x="25" y="16"/>
                  </a:cxn>
                  <a:cxn ang="0">
                    <a:pos x="22" y="4"/>
                  </a:cxn>
                </a:cxnLst>
                <a:rect l="0" t="0" r="r" b="b"/>
                <a:pathLst>
                  <a:path w="204" h="203">
                    <a:moveTo>
                      <a:pt x="22" y="0"/>
                    </a:moveTo>
                    <a:lnTo>
                      <a:pt x="35" y="4"/>
                    </a:lnTo>
                    <a:lnTo>
                      <a:pt x="40" y="4"/>
                    </a:lnTo>
                    <a:lnTo>
                      <a:pt x="44" y="7"/>
                    </a:lnTo>
                    <a:lnTo>
                      <a:pt x="51" y="8"/>
                    </a:lnTo>
                    <a:lnTo>
                      <a:pt x="53" y="11"/>
                    </a:lnTo>
                    <a:lnTo>
                      <a:pt x="56" y="12"/>
                    </a:lnTo>
                    <a:lnTo>
                      <a:pt x="77" y="16"/>
                    </a:lnTo>
                    <a:lnTo>
                      <a:pt x="78" y="19"/>
                    </a:lnTo>
                    <a:lnTo>
                      <a:pt x="81" y="22"/>
                    </a:lnTo>
                    <a:lnTo>
                      <a:pt x="83" y="30"/>
                    </a:lnTo>
                    <a:lnTo>
                      <a:pt x="86" y="37"/>
                    </a:lnTo>
                    <a:lnTo>
                      <a:pt x="88" y="40"/>
                    </a:lnTo>
                    <a:lnTo>
                      <a:pt x="94" y="44"/>
                    </a:lnTo>
                    <a:lnTo>
                      <a:pt x="99" y="48"/>
                    </a:lnTo>
                    <a:lnTo>
                      <a:pt x="104" y="52"/>
                    </a:lnTo>
                    <a:lnTo>
                      <a:pt x="112" y="55"/>
                    </a:lnTo>
                    <a:lnTo>
                      <a:pt x="120" y="56"/>
                    </a:lnTo>
                    <a:lnTo>
                      <a:pt x="130" y="56"/>
                    </a:lnTo>
                    <a:lnTo>
                      <a:pt x="136" y="55"/>
                    </a:lnTo>
                    <a:lnTo>
                      <a:pt x="138" y="47"/>
                    </a:lnTo>
                    <a:lnTo>
                      <a:pt x="138" y="44"/>
                    </a:lnTo>
                    <a:lnTo>
                      <a:pt x="136" y="42"/>
                    </a:lnTo>
                    <a:lnTo>
                      <a:pt x="136" y="38"/>
                    </a:lnTo>
                    <a:lnTo>
                      <a:pt x="134" y="34"/>
                    </a:lnTo>
                    <a:lnTo>
                      <a:pt x="136" y="33"/>
                    </a:lnTo>
                    <a:lnTo>
                      <a:pt x="136" y="29"/>
                    </a:lnTo>
                    <a:lnTo>
                      <a:pt x="140" y="26"/>
                    </a:lnTo>
                    <a:lnTo>
                      <a:pt x="147" y="26"/>
                    </a:lnTo>
                    <a:lnTo>
                      <a:pt x="152" y="25"/>
                    </a:lnTo>
                    <a:lnTo>
                      <a:pt x="160" y="22"/>
                    </a:lnTo>
                    <a:lnTo>
                      <a:pt x="173" y="22"/>
                    </a:lnTo>
                    <a:lnTo>
                      <a:pt x="174" y="25"/>
                    </a:lnTo>
                    <a:lnTo>
                      <a:pt x="179" y="25"/>
                    </a:lnTo>
                    <a:lnTo>
                      <a:pt x="184" y="26"/>
                    </a:lnTo>
                    <a:lnTo>
                      <a:pt x="190" y="30"/>
                    </a:lnTo>
                    <a:lnTo>
                      <a:pt x="195" y="33"/>
                    </a:lnTo>
                    <a:lnTo>
                      <a:pt x="197" y="34"/>
                    </a:lnTo>
                    <a:lnTo>
                      <a:pt x="204" y="34"/>
                    </a:lnTo>
                    <a:lnTo>
                      <a:pt x="204" y="185"/>
                    </a:lnTo>
                    <a:lnTo>
                      <a:pt x="182" y="185"/>
                    </a:lnTo>
                    <a:lnTo>
                      <a:pt x="182" y="203"/>
                    </a:lnTo>
                    <a:lnTo>
                      <a:pt x="74" y="156"/>
                    </a:lnTo>
                    <a:lnTo>
                      <a:pt x="46" y="158"/>
                    </a:lnTo>
                    <a:lnTo>
                      <a:pt x="44" y="155"/>
                    </a:lnTo>
                    <a:lnTo>
                      <a:pt x="42" y="152"/>
                    </a:lnTo>
                    <a:lnTo>
                      <a:pt x="40" y="148"/>
                    </a:lnTo>
                    <a:lnTo>
                      <a:pt x="34" y="143"/>
                    </a:lnTo>
                    <a:lnTo>
                      <a:pt x="26" y="143"/>
                    </a:lnTo>
                    <a:lnTo>
                      <a:pt x="12" y="122"/>
                    </a:lnTo>
                    <a:lnTo>
                      <a:pt x="12" y="112"/>
                    </a:lnTo>
                    <a:lnTo>
                      <a:pt x="9" y="111"/>
                    </a:lnTo>
                    <a:lnTo>
                      <a:pt x="8" y="108"/>
                    </a:lnTo>
                    <a:lnTo>
                      <a:pt x="9" y="107"/>
                    </a:lnTo>
                    <a:lnTo>
                      <a:pt x="9" y="89"/>
                    </a:lnTo>
                    <a:lnTo>
                      <a:pt x="8" y="84"/>
                    </a:lnTo>
                    <a:lnTo>
                      <a:pt x="5" y="82"/>
                    </a:lnTo>
                    <a:lnTo>
                      <a:pt x="4" y="81"/>
                    </a:lnTo>
                    <a:lnTo>
                      <a:pt x="4" y="77"/>
                    </a:lnTo>
                    <a:lnTo>
                      <a:pt x="3" y="73"/>
                    </a:lnTo>
                    <a:lnTo>
                      <a:pt x="3" y="60"/>
                    </a:lnTo>
                    <a:lnTo>
                      <a:pt x="0" y="56"/>
                    </a:lnTo>
                    <a:lnTo>
                      <a:pt x="0" y="48"/>
                    </a:lnTo>
                    <a:lnTo>
                      <a:pt x="4" y="47"/>
                    </a:lnTo>
                    <a:lnTo>
                      <a:pt x="5" y="42"/>
                    </a:lnTo>
                    <a:lnTo>
                      <a:pt x="9" y="40"/>
                    </a:lnTo>
                    <a:lnTo>
                      <a:pt x="12" y="37"/>
                    </a:lnTo>
                    <a:lnTo>
                      <a:pt x="14" y="34"/>
                    </a:lnTo>
                    <a:lnTo>
                      <a:pt x="16" y="33"/>
                    </a:lnTo>
                    <a:lnTo>
                      <a:pt x="16" y="30"/>
                    </a:lnTo>
                    <a:lnTo>
                      <a:pt x="14" y="26"/>
                    </a:lnTo>
                    <a:lnTo>
                      <a:pt x="14" y="22"/>
                    </a:lnTo>
                    <a:lnTo>
                      <a:pt x="16" y="22"/>
                    </a:lnTo>
                    <a:lnTo>
                      <a:pt x="16" y="21"/>
                    </a:lnTo>
                    <a:lnTo>
                      <a:pt x="20" y="21"/>
                    </a:lnTo>
                    <a:lnTo>
                      <a:pt x="25" y="16"/>
                    </a:lnTo>
                    <a:lnTo>
                      <a:pt x="25" y="8"/>
                    </a:lnTo>
                    <a:lnTo>
                      <a:pt x="22" y="4"/>
                    </a:lnTo>
                    <a:lnTo>
                      <a:pt x="2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3" name="Freeform 94"/>
              <p:cNvSpPr>
                <a:spLocks/>
              </p:cNvSpPr>
              <p:nvPr/>
            </p:nvSpPr>
            <p:spPr bwMode="gray">
              <a:xfrm>
                <a:off x="1382761" y="3757584"/>
                <a:ext cx="230187" cy="192087"/>
              </a:xfrm>
              <a:custGeom>
                <a:avLst/>
                <a:gdLst/>
                <a:ahLst/>
                <a:cxnLst>
                  <a:cxn ang="0">
                    <a:pos x="145" y="0"/>
                  </a:cxn>
                  <a:cxn ang="0">
                    <a:pos x="142" y="9"/>
                  </a:cxn>
                  <a:cxn ang="0">
                    <a:pos x="145" y="25"/>
                  </a:cxn>
                  <a:cxn ang="0">
                    <a:pos x="142" y="36"/>
                  </a:cxn>
                  <a:cxn ang="0">
                    <a:pos x="141" y="47"/>
                  </a:cxn>
                  <a:cxn ang="0">
                    <a:pos x="135" y="65"/>
                  </a:cxn>
                  <a:cxn ang="0">
                    <a:pos x="127" y="70"/>
                  </a:cxn>
                  <a:cxn ang="0">
                    <a:pos x="122" y="73"/>
                  </a:cxn>
                  <a:cxn ang="0">
                    <a:pos x="111" y="70"/>
                  </a:cxn>
                  <a:cxn ang="0">
                    <a:pos x="103" y="77"/>
                  </a:cxn>
                  <a:cxn ang="0">
                    <a:pos x="97" y="84"/>
                  </a:cxn>
                  <a:cxn ang="0">
                    <a:pos x="93" y="88"/>
                  </a:cxn>
                  <a:cxn ang="0">
                    <a:pos x="85" y="121"/>
                  </a:cxn>
                  <a:cxn ang="0">
                    <a:pos x="52" y="118"/>
                  </a:cxn>
                  <a:cxn ang="0">
                    <a:pos x="34" y="113"/>
                  </a:cxn>
                  <a:cxn ang="0">
                    <a:pos x="16" y="101"/>
                  </a:cxn>
                  <a:cxn ang="0">
                    <a:pos x="0" y="101"/>
                  </a:cxn>
                  <a:cxn ang="0">
                    <a:pos x="1" y="58"/>
                  </a:cxn>
                  <a:cxn ang="0">
                    <a:pos x="4" y="51"/>
                  </a:cxn>
                  <a:cxn ang="0">
                    <a:pos x="5" y="28"/>
                  </a:cxn>
                  <a:cxn ang="0">
                    <a:pos x="4" y="22"/>
                  </a:cxn>
                  <a:cxn ang="0">
                    <a:pos x="4" y="18"/>
                  </a:cxn>
                  <a:cxn ang="0">
                    <a:pos x="9" y="13"/>
                  </a:cxn>
                  <a:cxn ang="0">
                    <a:pos x="22" y="7"/>
                  </a:cxn>
                  <a:cxn ang="0">
                    <a:pos x="41" y="9"/>
                  </a:cxn>
                  <a:cxn ang="0">
                    <a:pos x="49" y="10"/>
                  </a:cxn>
                  <a:cxn ang="0">
                    <a:pos x="57" y="14"/>
                  </a:cxn>
                  <a:cxn ang="0">
                    <a:pos x="64" y="14"/>
                  </a:cxn>
                  <a:cxn ang="0">
                    <a:pos x="70" y="9"/>
                  </a:cxn>
                  <a:cxn ang="0">
                    <a:pos x="79" y="7"/>
                  </a:cxn>
                  <a:cxn ang="0">
                    <a:pos x="96" y="5"/>
                  </a:cxn>
                  <a:cxn ang="0">
                    <a:pos x="119" y="9"/>
                  </a:cxn>
                  <a:cxn ang="0">
                    <a:pos x="123" y="7"/>
                  </a:cxn>
                  <a:cxn ang="0">
                    <a:pos x="131" y="3"/>
                  </a:cxn>
                </a:cxnLst>
                <a:rect l="0" t="0" r="r" b="b"/>
                <a:pathLst>
                  <a:path w="145" h="121">
                    <a:moveTo>
                      <a:pt x="135" y="0"/>
                    </a:moveTo>
                    <a:lnTo>
                      <a:pt x="145" y="0"/>
                    </a:lnTo>
                    <a:lnTo>
                      <a:pt x="145" y="5"/>
                    </a:lnTo>
                    <a:lnTo>
                      <a:pt x="142" y="9"/>
                    </a:lnTo>
                    <a:lnTo>
                      <a:pt x="142" y="18"/>
                    </a:lnTo>
                    <a:lnTo>
                      <a:pt x="145" y="25"/>
                    </a:lnTo>
                    <a:lnTo>
                      <a:pt x="145" y="31"/>
                    </a:lnTo>
                    <a:lnTo>
                      <a:pt x="142" y="36"/>
                    </a:lnTo>
                    <a:lnTo>
                      <a:pt x="142" y="43"/>
                    </a:lnTo>
                    <a:lnTo>
                      <a:pt x="141" y="47"/>
                    </a:lnTo>
                    <a:lnTo>
                      <a:pt x="137" y="57"/>
                    </a:lnTo>
                    <a:lnTo>
                      <a:pt x="135" y="65"/>
                    </a:lnTo>
                    <a:lnTo>
                      <a:pt x="131" y="69"/>
                    </a:lnTo>
                    <a:lnTo>
                      <a:pt x="127" y="70"/>
                    </a:lnTo>
                    <a:lnTo>
                      <a:pt x="124" y="73"/>
                    </a:lnTo>
                    <a:lnTo>
                      <a:pt x="122" y="73"/>
                    </a:lnTo>
                    <a:lnTo>
                      <a:pt x="118" y="69"/>
                    </a:lnTo>
                    <a:lnTo>
                      <a:pt x="111" y="70"/>
                    </a:lnTo>
                    <a:lnTo>
                      <a:pt x="107" y="73"/>
                    </a:lnTo>
                    <a:lnTo>
                      <a:pt x="103" y="77"/>
                    </a:lnTo>
                    <a:lnTo>
                      <a:pt x="98" y="80"/>
                    </a:lnTo>
                    <a:lnTo>
                      <a:pt x="97" y="84"/>
                    </a:lnTo>
                    <a:lnTo>
                      <a:pt x="96" y="87"/>
                    </a:lnTo>
                    <a:lnTo>
                      <a:pt x="93" y="88"/>
                    </a:lnTo>
                    <a:lnTo>
                      <a:pt x="93" y="102"/>
                    </a:lnTo>
                    <a:lnTo>
                      <a:pt x="85" y="121"/>
                    </a:lnTo>
                    <a:lnTo>
                      <a:pt x="61" y="121"/>
                    </a:lnTo>
                    <a:lnTo>
                      <a:pt x="52" y="118"/>
                    </a:lnTo>
                    <a:lnTo>
                      <a:pt x="48" y="118"/>
                    </a:lnTo>
                    <a:lnTo>
                      <a:pt x="34" y="113"/>
                    </a:lnTo>
                    <a:lnTo>
                      <a:pt x="23" y="106"/>
                    </a:lnTo>
                    <a:lnTo>
                      <a:pt x="16" y="101"/>
                    </a:lnTo>
                    <a:lnTo>
                      <a:pt x="13" y="98"/>
                    </a:lnTo>
                    <a:lnTo>
                      <a:pt x="0" y="101"/>
                    </a:lnTo>
                    <a:lnTo>
                      <a:pt x="0" y="65"/>
                    </a:lnTo>
                    <a:lnTo>
                      <a:pt x="1" y="58"/>
                    </a:lnTo>
                    <a:lnTo>
                      <a:pt x="1" y="54"/>
                    </a:lnTo>
                    <a:lnTo>
                      <a:pt x="4" y="51"/>
                    </a:lnTo>
                    <a:lnTo>
                      <a:pt x="5" y="48"/>
                    </a:lnTo>
                    <a:lnTo>
                      <a:pt x="5" y="28"/>
                    </a:lnTo>
                    <a:lnTo>
                      <a:pt x="4" y="25"/>
                    </a:lnTo>
                    <a:lnTo>
                      <a:pt x="4" y="22"/>
                    </a:lnTo>
                    <a:lnTo>
                      <a:pt x="1" y="21"/>
                    </a:lnTo>
                    <a:lnTo>
                      <a:pt x="4" y="18"/>
                    </a:lnTo>
                    <a:lnTo>
                      <a:pt x="5" y="14"/>
                    </a:lnTo>
                    <a:lnTo>
                      <a:pt x="9" y="13"/>
                    </a:lnTo>
                    <a:lnTo>
                      <a:pt x="16" y="9"/>
                    </a:lnTo>
                    <a:lnTo>
                      <a:pt x="22" y="7"/>
                    </a:lnTo>
                    <a:lnTo>
                      <a:pt x="39" y="7"/>
                    </a:lnTo>
                    <a:lnTo>
                      <a:pt x="41" y="9"/>
                    </a:lnTo>
                    <a:lnTo>
                      <a:pt x="45" y="9"/>
                    </a:lnTo>
                    <a:lnTo>
                      <a:pt x="49" y="10"/>
                    </a:lnTo>
                    <a:lnTo>
                      <a:pt x="53" y="10"/>
                    </a:lnTo>
                    <a:lnTo>
                      <a:pt x="57" y="14"/>
                    </a:lnTo>
                    <a:lnTo>
                      <a:pt x="61" y="17"/>
                    </a:lnTo>
                    <a:lnTo>
                      <a:pt x="64" y="14"/>
                    </a:lnTo>
                    <a:lnTo>
                      <a:pt x="67" y="13"/>
                    </a:lnTo>
                    <a:lnTo>
                      <a:pt x="70" y="9"/>
                    </a:lnTo>
                    <a:lnTo>
                      <a:pt x="75" y="7"/>
                    </a:lnTo>
                    <a:lnTo>
                      <a:pt x="79" y="7"/>
                    </a:lnTo>
                    <a:lnTo>
                      <a:pt x="83" y="9"/>
                    </a:lnTo>
                    <a:lnTo>
                      <a:pt x="96" y="5"/>
                    </a:lnTo>
                    <a:lnTo>
                      <a:pt x="107" y="3"/>
                    </a:lnTo>
                    <a:lnTo>
                      <a:pt x="119" y="9"/>
                    </a:lnTo>
                    <a:lnTo>
                      <a:pt x="119" y="7"/>
                    </a:lnTo>
                    <a:lnTo>
                      <a:pt x="123" y="7"/>
                    </a:lnTo>
                    <a:lnTo>
                      <a:pt x="124" y="5"/>
                    </a:lnTo>
                    <a:lnTo>
                      <a:pt x="131" y="3"/>
                    </a:lnTo>
                    <a:lnTo>
                      <a:pt x="13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4" name="Freeform 95"/>
              <p:cNvSpPr>
                <a:spLocks/>
              </p:cNvSpPr>
              <p:nvPr/>
            </p:nvSpPr>
            <p:spPr bwMode="gray">
              <a:xfrm>
                <a:off x="1571673" y="3536921"/>
                <a:ext cx="82550" cy="207963"/>
              </a:xfrm>
              <a:custGeom>
                <a:avLst/>
                <a:gdLst/>
                <a:ahLst/>
                <a:cxnLst>
                  <a:cxn ang="0">
                    <a:pos x="0" y="0"/>
                  </a:cxn>
                  <a:cxn ang="0">
                    <a:pos x="4" y="2"/>
                  </a:cxn>
                  <a:cxn ang="0">
                    <a:pos x="8" y="4"/>
                  </a:cxn>
                  <a:cxn ang="0">
                    <a:pos x="12" y="8"/>
                  </a:cxn>
                  <a:cxn ang="0">
                    <a:pos x="14" y="12"/>
                  </a:cxn>
                  <a:cxn ang="0">
                    <a:pos x="16" y="13"/>
                  </a:cxn>
                  <a:cxn ang="0">
                    <a:pos x="16" y="16"/>
                  </a:cxn>
                  <a:cxn ang="0">
                    <a:pos x="44" y="13"/>
                  </a:cxn>
                  <a:cxn ang="0">
                    <a:pos x="44" y="24"/>
                  </a:cxn>
                  <a:cxn ang="0">
                    <a:pos x="47" y="30"/>
                  </a:cxn>
                  <a:cxn ang="0">
                    <a:pos x="48" y="35"/>
                  </a:cxn>
                  <a:cxn ang="0">
                    <a:pos x="51" y="39"/>
                  </a:cxn>
                  <a:cxn ang="0">
                    <a:pos x="51" y="43"/>
                  </a:cxn>
                  <a:cxn ang="0">
                    <a:pos x="52" y="43"/>
                  </a:cxn>
                  <a:cxn ang="0">
                    <a:pos x="47" y="52"/>
                  </a:cxn>
                  <a:cxn ang="0">
                    <a:pos x="44" y="65"/>
                  </a:cxn>
                  <a:cxn ang="0">
                    <a:pos x="44" y="96"/>
                  </a:cxn>
                  <a:cxn ang="0">
                    <a:pos x="32" y="108"/>
                  </a:cxn>
                  <a:cxn ang="0">
                    <a:pos x="32" y="112"/>
                  </a:cxn>
                  <a:cxn ang="0">
                    <a:pos x="30" y="116"/>
                  </a:cxn>
                  <a:cxn ang="0">
                    <a:pos x="30" y="117"/>
                  </a:cxn>
                  <a:cxn ang="0">
                    <a:pos x="27" y="131"/>
                  </a:cxn>
                  <a:cxn ang="0">
                    <a:pos x="0" y="0"/>
                  </a:cxn>
                </a:cxnLst>
                <a:rect l="0" t="0" r="r" b="b"/>
                <a:pathLst>
                  <a:path w="52" h="131">
                    <a:moveTo>
                      <a:pt x="0" y="0"/>
                    </a:moveTo>
                    <a:lnTo>
                      <a:pt x="4" y="2"/>
                    </a:lnTo>
                    <a:lnTo>
                      <a:pt x="8" y="4"/>
                    </a:lnTo>
                    <a:lnTo>
                      <a:pt x="12" y="8"/>
                    </a:lnTo>
                    <a:lnTo>
                      <a:pt x="14" y="12"/>
                    </a:lnTo>
                    <a:lnTo>
                      <a:pt x="16" y="13"/>
                    </a:lnTo>
                    <a:lnTo>
                      <a:pt x="16" y="16"/>
                    </a:lnTo>
                    <a:lnTo>
                      <a:pt x="44" y="13"/>
                    </a:lnTo>
                    <a:lnTo>
                      <a:pt x="44" y="24"/>
                    </a:lnTo>
                    <a:lnTo>
                      <a:pt x="47" y="30"/>
                    </a:lnTo>
                    <a:lnTo>
                      <a:pt x="48" y="35"/>
                    </a:lnTo>
                    <a:lnTo>
                      <a:pt x="51" y="39"/>
                    </a:lnTo>
                    <a:lnTo>
                      <a:pt x="51" y="43"/>
                    </a:lnTo>
                    <a:lnTo>
                      <a:pt x="52" y="43"/>
                    </a:lnTo>
                    <a:lnTo>
                      <a:pt x="47" y="52"/>
                    </a:lnTo>
                    <a:lnTo>
                      <a:pt x="44" y="65"/>
                    </a:lnTo>
                    <a:lnTo>
                      <a:pt x="44" y="96"/>
                    </a:lnTo>
                    <a:lnTo>
                      <a:pt x="32" y="108"/>
                    </a:lnTo>
                    <a:lnTo>
                      <a:pt x="32" y="112"/>
                    </a:lnTo>
                    <a:lnTo>
                      <a:pt x="30" y="116"/>
                    </a:lnTo>
                    <a:lnTo>
                      <a:pt x="30" y="117"/>
                    </a:lnTo>
                    <a:lnTo>
                      <a:pt x="27" y="131"/>
                    </a:lnTo>
                    <a:lnTo>
                      <a:pt x="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5" name="Freeform 96"/>
              <p:cNvSpPr>
                <a:spLocks/>
              </p:cNvSpPr>
              <p:nvPr/>
            </p:nvSpPr>
            <p:spPr bwMode="gray">
              <a:xfrm>
                <a:off x="1308148" y="3536921"/>
                <a:ext cx="346075" cy="255588"/>
              </a:xfrm>
              <a:custGeom>
                <a:avLst/>
                <a:gdLst/>
                <a:ahLst/>
                <a:cxnLst>
                  <a:cxn ang="0">
                    <a:pos x="166" y="0"/>
                  </a:cxn>
                  <a:cxn ang="0">
                    <a:pos x="174" y="4"/>
                  </a:cxn>
                  <a:cxn ang="0">
                    <a:pos x="180" y="12"/>
                  </a:cxn>
                  <a:cxn ang="0">
                    <a:pos x="182" y="16"/>
                  </a:cxn>
                  <a:cxn ang="0">
                    <a:pos x="210" y="24"/>
                  </a:cxn>
                  <a:cxn ang="0">
                    <a:pos x="214" y="35"/>
                  </a:cxn>
                  <a:cxn ang="0">
                    <a:pos x="217" y="43"/>
                  </a:cxn>
                  <a:cxn ang="0">
                    <a:pos x="213" y="52"/>
                  </a:cxn>
                  <a:cxn ang="0">
                    <a:pos x="210" y="96"/>
                  </a:cxn>
                  <a:cxn ang="0">
                    <a:pos x="198" y="112"/>
                  </a:cxn>
                  <a:cxn ang="0">
                    <a:pos x="196" y="117"/>
                  </a:cxn>
                  <a:cxn ang="0">
                    <a:pos x="182" y="139"/>
                  </a:cxn>
                  <a:cxn ang="0">
                    <a:pos x="174" y="144"/>
                  </a:cxn>
                  <a:cxn ang="0">
                    <a:pos x="169" y="148"/>
                  </a:cxn>
                  <a:cxn ang="0">
                    <a:pos x="154" y="144"/>
                  </a:cxn>
                  <a:cxn ang="0">
                    <a:pos x="134" y="146"/>
                  </a:cxn>
                  <a:cxn ang="0">
                    <a:pos x="126" y="146"/>
                  </a:cxn>
                  <a:cxn ang="0">
                    <a:pos x="118" y="148"/>
                  </a:cxn>
                  <a:cxn ang="0">
                    <a:pos x="111" y="153"/>
                  </a:cxn>
                  <a:cxn ang="0">
                    <a:pos x="108" y="156"/>
                  </a:cxn>
                  <a:cxn ang="0">
                    <a:pos x="103" y="152"/>
                  </a:cxn>
                  <a:cxn ang="0">
                    <a:pos x="92" y="148"/>
                  </a:cxn>
                  <a:cxn ang="0">
                    <a:pos x="88" y="146"/>
                  </a:cxn>
                  <a:cxn ang="0">
                    <a:pos x="63" y="148"/>
                  </a:cxn>
                  <a:cxn ang="0">
                    <a:pos x="55" y="156"/>
                  </a:cxn>
                  <a:cxn ang="0">
                    <a:pos x="51" y="161"/>
                  </a:cxn>
                  <a:cxn ang="0">
                    <a:pos x="44" y="156"/>
                  </a:cxn>
                  <a:cxn ang="0">
                    <a:pos x="39" y="152"/>
                  </a:cxn>
                  <a:cxn ang="0">
                    <a:pos x="30" y="146"/>
                  </a:cxn>
                  <a:cxn ang="0">
                    <a:pos x="29" y="142"/>
                  </a:cxn>
                  <a:cxn ang="0">
                    <a:pos x="17" y="150"/>
                  </a:cxn>
                  <a:cxn ang="0">
                    <a:pos x="15" y="144"/>
                  </a:cxn>
                  <a:cxn ang="0">
                    <a:pos x="8" y="139"/>
                  </a:cxn>
                  <a:cxn ang="0">
                    <a:pos x="7" y="135"/>
                  </a:cxn>
                  <a:cxn ang="0">
                    <a:pos x="3" y="130"/>
                  </a:cxn>
                  <a:cxn ang="0">
                    <a:pos x="0" y="127"/>
                  </a:cxn>
                  <a:cxn ang="0">
                    <a:pos x="25" y="122"/>
                  </a:cxn>
                  <a:cxn ang="0">
                    <a:pos x="33" y="120"/>
                  </a:cxn>
                  <a:cxn ang="0">
                    <a:pos x="39" y="116"/>
                  </a:cxn>
                  <a:cxn ang="0">
                    <a:pos x="56" y="79"/>
                  </a:cxn>
                  <a:cxn ang="0">
                    <a:pos x="63" y="48"/>
                  </a:cxn>
                  <a:cxn ang="0">
                    <a:pos x="69" y="42"/>
                  </a:cxn>
                  <a:cxn ang="0">
                    <a:pos x="91" y="38"/>
                  </a:cxn>
                  <a:cxn ang="0">
                    <a:pos x="162" y="0"/>
                  </a:cxn>
                </a:cxnLst>
                <a:rect l="0" t="0" r="r" b="b"/>
                <a:pathLst>
                  <a:path w="218" h="161">
                    <a:moveTo>
                      <a:pt x="162" y="0"/>
                    </a:moveTo>
                    <a:lnTo>
                      <a:pt x="166" y="0"/>
                    </a:lnTo>
                    <a:lnTo>
                      <a:pt x="170" y="2"/>
                    </a:lnTo>
                    <a:lnTo>
                      <a:pt x="174" y="4"/>
                    </a:lnTo>
                    <a:lnTo>
                      <a:pt x="178" y="8"/>
                    </a:lnTo>
                    <a:lnTo>
                      <a:pt x="180" y="12"/>
                    </a:lnTo>
                    <a:lnTo>
                      <a:pt x="182" y="13"/>
                    </a:lnTo>
                    <a:lnTo>
                      <a:pt x="182" y="16"/>
                    </a:lnTo>
                    <a:lnTo>
                      <a:pt x="210" y="13"/>
                    </a:lnTo>
                    <a:lnTo>
                      <a:pt x="210" y="24"/>
                    </a:lnTo>
                    <a:lnTo>
                      <a:pt x="213" y="30"/>
                    </a:lnTo>
                    <a:lnTo>
                      <a:pt x="214" y="35"/>
                    </a:lnTo>
                    <a:lnTo>
                      <a:pt x="217" y="39"/>
                    </a:lnTo>
                    <a:lnTo>
                      <a:pt x="217" y="43"/>
                    </a:lnTo>
                    <a:lnTo>
                      <a:pt x="218" y="43"/>
                    </a:lnTo>
                    <a:lnTo>
                      <a:pt x="213" y="52"/>
                    </a:lnTo>
                    <a:lnTo>
                      <a:pt x="210" y="65"/>
                    </a:lnTo>
                    <a:lnTo>
                      <a:pt x="210" y="96"/>
                    </a:lnTo>
                    <a:lnTo>
                      <a:pt x="198" y="108"/>
                    </a:lnTo>
                    <a:lnTo>
                      <a:pt x="198" y="112"/>
                    </a:lnTo>
                    <a:lnTo>
                      <a:pt x="196" y="116"/>
                    </a:lnTo>
                    <a:lnTo>
                      <a:pt x="196" y="117"/>
                    </a:lnTo>
                    <a:lnTo>
                      <a:pt x="192" y="139"/>
                    </a:lnTo>
                    <a:lnTo>
                      <a:pt x="182" y="139"/>
                    </a:lnTo>
                    <a:lnTo>
                      <a:pt x="178" y="142"/>
                    </a:lnTo>
                    <a:lnTo>
                      <a:pt x="174" y="144"/>
                    </a:lnTo>
                    <a:lnTo>
                      <a:pt x="170" y="146"/>
                    </a:lnTo>
                    <a:lnTo>
                      <a:pt x="169" y="148"/>
                    </a:lnTo>
                    <a:lnTo>
                      <a:pt x="166" y="148"/>
                    </a:lnTo>
                    <a:lnTo>
                      <a:pt x="154" y="144"/>
                    </a:lnTo>
                    <a:lnTo>
                      <a:pt x="144" y="144"/>
                    </a:lnTo>
                    <a:lnTo>
                      <a:pt x="134" y="146"/>
                    </a:lnTo>
                    <a:lnTo>
                      <a:pt x="130" y="148"/>
                    </a:lnTo>
                    <a:lnTo>
                      <a:pt x="126" y="146"/>
                    </a:lnTo>
                    <a:lnTo>
                      <a:pt x="122" y="148"/>
                    </a:lnTo>
                    <a:lnTo>
                      <a:pt x="118" y="148"/>
                    </a:lnTo>
                    <a:lnTo>
                      <a:pt x="114" y="152"/>
                    </a:lnTo>
                    <a:lnTo>
                      <a:pt x="111" y="153"/>
                    </a:lnTo>
                    <a:lnTo>
                      <a:pt x="111" y="156"/>
                    </a:lnTo>
                    <a:lnTo>
                      <a:pt x="108" y="156"/>
                    </a:lnTo>
                    <a:lnTo>
                      <a:pt x="107" y="153"/>
                    </a:lnTo>
                    <a:lnTo>
                      <a:pt x="103" y="152"/>
                    </a:lnTo>
                    <a:lnTo>
                      <a:pt x="96" y="150"/>
                    </a:lnTo>
                    <a:lnTo>
                      <a:pt x="92" y="148"/>
                    </a:lnTo>
                    <a:lnTo>
                      <a:pt x="88" y="148"/>
                    </a:lnTo>
                    <a:lnTo>
                      <a:pt x="88" y="146"/>
                    </a:lnTo>
                    <a:lnTo>
                      <a:pt x="69" y="146"/>
                    </a:lnTo>
                    <a:lnTo>
                      <a:pt x="63" y="148"/>
                    </a:lnTo>
                    <a:lnTo>
                      <a:pt x="56" y="152"/>
                    </a:lnTo>
                    <a:lnTo>
                      <a:pt x="55" y="156"/>
                    </a:lnTo>
                    <a:lnTo>
                      <a:pt x="51" y="157"/>
                    </a:lnTo>
                    <a:lnTo>
                      <a:pt x="51" y="161"/>
                    </a:lnTo>
                    <a:lnTo>
                      <a:pt x="47" y="157"/>
                    </a:lnTo>
                    <a:lnTo>
                      <a:pt x="44" y="156"/>
                    </a:lnTo>
                    <a:lnTo>
                      <a:pt x="43" y="153"/>
                    </a:lnTo>
                    <a:lnTo>
                      <a:pt x="39" y="152"/>
                    </a:lnTo>
                    <a:lnTo>
                      <a:pt x="34" y="148"/>
                    </a:lnTo>
                    <a:lnTo>
                      <a:pt x="30" y="146"/>
                    </a:lnTo>
                    <a:lnTo>
                      <a:pt x="29" y="144"/>
                    </a:lnTo>
                    <a:lnTo>
                      <a:pt x="29" y="142"/>
                    </a:lnTo>
                    <a:lnTo>
                      <a:pt x="26" y="150"/>
                    </a:lnTo>
                    <a:lnTo>
                      <a:pt x="17" y="150"/>
                    </a:lnTo>
                    <a:lnTo>
                      <a:pt x="17" y="144"/>
                    </a:lnTo>
                    <a:lnTo>
                      <a:pt x="15" y="144"/>
                    </a:lnTo>
                    <a:lnTo>
                      <a:pt x="11" y="142"/>
                    </a:lnTo>
                    <a:lnTo>
                      <a:pt x="8" y="139"/>
                    </a:lnTo>
                    <a:lnTo>
                      <a:pt x="8" y="138"/>
                    </a:lnTo>
                    <a:lnTo>
                      <a:pt x="7" y="135"/>
                    </a:lnTo>
                    <a:lnTo>
                      <a:pt x="4" y="131"/>
                    </a:lnTo>
                    <a:lnTo>
                      <a:pt x="3" y="130"/>
                    </a:lnTo>
                    <a:lnTo>
                      <a:pt x="3" y="127"/>
                    </a:lnTo>
                    <a:lnTo>
                      <a:pt x="0" y="127"/>
                    </a:lnTo>
                    <a:lnTo>
                      <a:pt x="4" y="122"/>
                    </a:lnTo>
                    <a:lnTo>
                      <a:pt x="25" y="122"/>
                    </a:lnTo>
                    <a:lnTo>
                      <a:pt x="29" y="120"/>
                    </a:lnTo>
                    <a:lnTo>
                      <a:pt x="33" y="120"/>
                    </a:lnTo>
                    <a:lnTo>
                      <a:pt x="37" y="117"/>
                    </a:lnTo>
                    <a:lnTo>
                      <a:pt x="39" y="116"/>
                    </a:lnTo>
                    <a:lnTo>
                      <a:pt x="51" y="100"/>
                    </a:lnTo>
                    <a:lnTo>
                      <a:pt x="56" y="79"/>
                    </a:lnTo>
                    <a:lnTo>
                      <a:pt x="60" y="61"/>
                    </a:lnTo>
                    <a:lnTo>
                      <a:pt x="63" y="48"/>
                    </a:lnTo>
                    <a:lnTo>
                      <a:pt x="63" y="42"/>
                    </a:lnTo>
                    <a:lnTo>
                      <a:pt x="69" y="42"/>
                    </a:lnTo>
                    <a:lnTo>
                      <a:pt x="78" y="39"/>
                    </a:lnTo>
                    <a:lnTo>
                      <a:pt x="91" y="38"/>
                    </a:lnTo>
                    <a:lnTo>
                      <a:pt x="95" y="35"/>
                    </a:lnTo>
                    <a:lnTo>
                      <a:pt x="16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6" name="Freeform 97"/>
              <p:cNvSpPr>
                <a:spLocks/>
              </p:cNvSpPr>
              <p:nvPr/>
            </p:nvSpPr>
            <p:spPr bwMode="gray">
              <a:xfrm>
                <a:off x="1517698" y="3757584"/>
                <a:ext cx="138113" cy="234950"/>
              </a:xfrm>
              <a:custGeom>
                <a:avLst/>
                <a:gdLst/>
                <a:ahLst/>
                <a:cxnLst>
                  <a:cxn ang="0">
                    <a:pos x="66" y="3"/>
                  </a:cxn>
                  <a:cxn ang="0">
                    <a:pos x="72" y="9"/>
                  </a:cxn>
                  <a:cxn ang="0">
                    <a:pos x="74" y="40"/>
                  </a:cxn>
                  <a:cxn ang="0">
                    <a:pos x="78" y="47"/>
                  </a:cxn>
                  <a:cxn ang="0">
                    <a:pos x="74" y="57"/>
                  </a:cxn>
                  <a:cxn ang="0">
                    <a:pos x="61" y="58"/>
                  </a:cxn>
                  <a:cxn ang="0">
                    <a:pos x="64" y="73"/>
                  </a:cxn>
                  <a:cxn ang="0">
                    <a:pos x="72" y="83"/>
                  </a:cxn>
                  <a:cxn ang="0">
                    <a:pos x="70" y="91"/>
                  </a:cxn>
                  <a:cxn ang="0">
                    <a:pos x="68" y="96"/>
                  </a:cxn>
                  <a:cxn ang="0">
                    <a:pos x="66" y="101"/>
                  </a:cxn>
                  <a:cxn ang="0">
                    <a:pos x="66" y="102"/>
                  </a:cxn>
                  <a:cxn ang="0">
                    <a:pos x="70" y="117"/>
                  </a:cxn>
                  <a:cxn ang="0">
                    <a:pos x="82" y="131"/>
                  </a:cxn>
                  <a:cxn ang="0">
                    <a:pos x="87" y="135"/>
                  </a:cxn>
                  <a:cxn ang="0">
                    <a:pos x="86" y="143"/>
                  </a:cxn>
                  <a:cxn ang="0">
                    <a:pos x="87" y="146"/>
                  </a:cxn>
                  <a:cxn ang="0">
                    <a:pos x="37" y="148"/>
                  </a:cxn>
                  <a:cxn ang="0">
                    <a:pos x="18" y="140"/>
                  </a:cxn>
                  <a:cxn ang="0">
                    <a:pos x="9" y="135"/>
                  </a:cxn>
                  <a:cxn ang="0">
                    <a:pos x="2" y="131"/>
                  </a:cxn>
                  <a:cxn ang="0">
                    <a:pos x="0" y="125"/>
                  </a:cxn>
                  <a:cxn ang="0">
                    <a:pos x="8" y="102"/>
                  </a:cxn>
                  <a:cxn ang="0">
                    <a:pos x="12" y="84"/>
                  </a:cxn>
                  <a:cxn ang="0">
                    <a:pos x="22" y="73"/>
                  </a:cxn>
                  <a:cxn ang="0">
                    <a:pos x="33" y="70"/>
                  </a:cxn>
                  <a:cxn ang="0">
                    <a:pos x="39" y="73"/>
                  </a:cxn>
                  <a:cxn ang="0">
                    <a:pos x="46" y="69"/>
                  </a:cxn>
                  <a:cxn ang="0">
                    <a:pos x="52" y="57"/>
                  </a:cxn>
                  <a:cxn ang="0">
                    <a:pos x="56" y="47"/>
                  </a:cxn>
                  <a:cxn ang="0">
                    <a:pos x="57" y="36"/>
                  </a:cxn>
                  <a:cxn ang="0">
                    <a:pos x="60" y="25"/>
                  </a:cxn>
                  <a:cxn ang="0">
                    <a:pos x="57" y="9"/>
                  </a:cxn>
                  <a:cxn ang="0">
                    <a:pos x="60" y="0"/>
                  </a:cxn>
                </a:cxnLst>
                <a:rect l="0" t="0" r="r" b="b"/>
                <a:pathLst>
                  <a:path w="87" h="148">
                    <a:moveTo>
                      <a:pt x="60" y="0"/>
                    </a:moveTo>
                    <a:lnTo>
                      <a:pt x="66" y="3"/>
                    </a:lnTo>
                    <a:lnTo>
                      <a:pt x="70" y="5"/>
                    </a:lnTo>
                    <a:lnTo>
                      <a:pt x="72" y="9"/>
                    </a:lnTo>
                    <a:lnTo>
                      <a:pt x="72" y="35"/>
                    </a:lnTo>
                    <a:lnTo>
                      <a:pt x="74" y="40"/>
                    </a:lnTo>
                    <a:lnTo>
                      <a:pt x="76" y="43"/>
                    </a:lnTo>
                    <a:lnTo>
                      <a:pt x="78" y="47"/>
                    </a:lnTo>
                    <a:lnTo>
                      <a:pt x="78" y="54"/>
                    </a:lnTo>
                    <a:lnTo>
                      <a:pt x="74" y="57"/>
                    </a:lnTo>
                    <a:lnTo>
                      <a:pt x="72" y="58"/>
                    </a:lnTo>
                    <a:lnTo>
                      <a:pt x="61" y="58"/>
                    </a:lnTo>
                    <a:lnTo>
                      <a:pt x="61" y="69"/>
                    </a:lnTo>
                    <a:lnTo>
                      <a:pt x="64" y="73"/>
                    </a:lnTo>
                    <a:lnTo>
                      <a:pt x="70" y="79"/>
                    </a:lnTo>
                    <a:lnTo>
                      <a:pt x="72" y="83"/>
                    </a:lnTo>
                    <a:lnTo>
                      <a:pt x="72" y="87"/>
                    </a:lnTo>
                    <a:lnTo>
                      <a:pt x="70" y="91"/>
                    </a:lnTo>
                    <a:lnTo>
                      <a:pt x="70" y="95"/>
                    </a:lnTo>
                    <a:lnTo>
                      <a:pt x="68" y="96"/>
                    </a:lnTo>
                    <a:lnTo>
                      <a:pt x="66" y="98"/>
                    </a:lnTo>
                    <a:lnTo>
                      <a:pt x="66" y="101"/>
                    </a:lnTo>
                    <a:lnTo>
                      <a:pt x="61" y="101"/>
                    </a:lnTo>
                    <a:lnTo>
                      <a:pt x="66" y="102"/>
                    </a:lnTo>
                    <a:lnTo>
                      <a:pt x="68" y="110"/>
                    </a:lnTo>
                    <a:lnTo>
                      <a:pt x="70" y="117"/>
                    </a:lnTo>
                    <a:lnTo>
                      <a:pt x="74" y="122"/>
                    </a:lnTo>
                    <a:lnTo>
                      <a:pt x="82" y="131"/>
                    </a:lnTo>
                    <a:lnTo>
                      <a:pt x="85" y="132"/>
                    </a:lnTo>
                    <a:lnTo>
                      <a:pt x="87" y="135"/>
                    </a:lnTo>
                    <a:lnTo>
                      <a:pt x="87" y="139"/>
                    </a:lnTo>
                    <a:lnTo>
                      <a:pt x="86" y="143"/>
                    </a:lnTo>
                    <a:lnTo>
                      <a:pt x="86" y="144"/>
                    </a:lnTo>
                    <a:lnTo>
                      <a:pt x="87" y="146"/>
                    </a:lnTo>
                    <a:lnTo>
                      <a:pt x="52" y="146"/>
                    </a:lnTo>
                    <a:lnTo>
                      <a:pt x="37" y="148"/>
                    </a:lnTo>
                    <a:lnTo>
                      <a:pt x="18" y="148"/>
                    </a:lnTo>
                    <a:lnTo>
                      <a:pt x="18" y="140"/>
                    </a:lnTo>
                    <a:lnTo>
                      <a:pt x="12" y="135"/>
                    </a:lnTo>
                    <a:lnTo>
                      <a:pt x="9" y="135"/>
                    </a:lnTo>
                    <a:lnTo>
                      <a:pt x="7" y="132"/>
                    </a:lnTo>
                    <a:lnTo>
                      <a:pt x="2" y="131"/>
                    </a:lnTo>
                    <a:lnTo>
                      <a:pt x="2" y="127"/>
                    </a:lnTo>
                    <a:lnTo>
                      <a:pt x="0" y="125"/>
                    </a:lnTo>
                    <a:lnTo>
                      <a:pt x="0" y="121"/>
                    </a:lnTo>
                    <a:lnTo>
                      <a:pt x="8" y="102"/>
                    </a:lnTo>
                    <a:lnTo>
                      <a:pt x="8" y="88"/>
                    </a:lnTo>
                    <a:lnTo>
                      <a:pt x="12" y="84"/>
                    </a:lnTo>
                    <a:lnTo>
                      <a:pt x="13" y="81"/>
                    </a:lnTo>
                    <a:lnTo>
                      <a:pt x="22" y="73"/>
                    </a:lnTo>
                    <a:lnTo>
                      <a:pt x="26" y="70"/>
                    </a:lnTo>
                    <a:lnTo>
                      <a:pt x="33" y="70"/>
                    </a:lnTo>
                    <a:lnTo>
                      <a:pt x="37" y="73"/>
                    </a:lnTo>
                    <a:lnTo>
                      <a:pt x="39" y="73"/>
                    </a:lnTo>
                    <a:lnTo>
                      <a:pt x="42" y="70"/>
                    </a:lnTo>
                    <a:lnTo>
                      <a:pt x="46" y="69"/>
                    </a:lnTo>
                    <a:lnTo>
                      <a:pt x="50" y="65"/>
                    </a:lnTo>
                    <a:lnTo>
                      <a:pt x="52" y="57"/>
                    </a:lnTo>
                    <a:lnTo>
                      <a:pt x="56" y="48"/>
                    </a:lnTo>
                    <a:lnTo>
                      <a:pt x="56" y="47"/>
                    </a:lnTo>
                    <a:lnTo>
                      <a:pt x="57" y="43"/>
                    </a:lnTo>
                    <a:lnTo>
                      <a:pt x="57" y="36"/>
                    </a:lnTo>
                    <a:lnTo>
                      <a:pt x="60" y="31"/>
                    </a:lnTo>
                    <a:lnTo>
                      <a:pt x="60" y="25"/>
                    </a:lnTo>
                    <a:lnTo>
                      <a:pt x="57" y="21"/>
                    </a:lnTo>
                    <a:lnTo>
                      <a:pt x="57" y="9"/>
                    </a:lnTo>
                    <a:lnTo>
                      <a:pt x="60" y="5"/>
                    </a:lnTo>
                    <a:lnTo>
                      <a:pt x="6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7" name="Freeform 98"/>
              <p:cNvSpPr>
                <a:spLocks/>
              </p:cNvSpPr>
              <p:nvPr/>
            </p:nvSpPr>
            <p:spPr bwMode="gray">
              <a:xfrm>
                <a:off x="1612948" y="3557559"/>
                <a:ext cx="200025" cy="338137"/>
              </a:xfrm>
              <a:custGeom>
                <a:avLst/>
                <a:gdLst/>
                <a:ahLst/>
                <a:cxnLst>
                  <a:cxn ang="0">
                    <a:pos x="126" y="47"/>
                  </a:cxn>
                  <a:cxn ang="0">
                    <a:pos x="122" y="91"/>
                  </a:cxn>
                  <a:cxn ang="0">
                    <a:pos x="117" y="89"/>
                  </a:cxn>
                  <a:cxn ang="0">
                    <a:pos x="110" y="91"/>
                  </a:cxn>
                  <a:cxn ang="0">
                    <a:pos x="106" y="96"/>
                  </a:cxn>
                  <a:cxn ang="0">
                    <a:pos x="104" y="109"/>
                  </a:cxn>
                  <a:cxn ang="0">
                    <a:pos x="100" y="110"/>
                  </a:cxn>
                  <a:cxn ang="0">
                    <a:pos x="96" y="117"/>
                  </a:cxn>
                  <a:cxn ang="0">
                    <a:pos x="97" y="125"/>
                  </a:cxn>
                  <a:cxn ang="0">
                    <a:pos x="101" y="129"/>
                  </a:cxn>
                  <a:cxn ang="0">
                    <a:pos x="104" y="135"/>
                  </a:cxn>
                  <a:cxn ang="0">
                    <a:pos x="101" y="154"/>
                  </a:cxn>
                  <a:cxn ang="0">
                    <a:pos x="104" y="162"/>
                  </a:cxn>
                  <a:cxn ang="0">
                    <a:pos x="108" y="173"/>
                  </a:cxn>
                  <a:cxn ang="0">
                    <a:pos x="104" y="179"/>
                  </a:cxn>
                  <a:cxn ang="0">
                    <a:pos x="96" y="180"/>
                  </a:cxn>
                  <a:cxn ang="0">
                    <a:pos x="88" y="187"/>
                  </a:cxn>
                  <a:cxn ang="0">
                    <a:pos x="86" y="194"/>
                  </a:cxn>
                  <a:cxn ang="0">
                    <a:pos x="82" y="200"/>
                  </a:cxn>
                  <a:cxn ang="0">
                    <a:pos x="74" y="205"/>
                  </a:cxn>
                  <a:cxn ang="0">
                    <a:pos x="69" y="203"/>
                  </a:cxn>
                  <a:cxn ang="0">
                    <a:pos x="60" y="200"/>
                  </a:cxn>
                  <a:cxn ang="0">
                    <a:pos x="58" y="205"/>
                  </a:cxn>
                  <a:cxn ang="0">
                    <a:pos x="45" y="209"/>
                  </a:cxn>
                  <a:cxn ang="0">
                    <a:pos x="12" y="213"/>
                  </a:cxn>
                  <a:cxn ang="0">
                    <a:pos x="10" y="206"/>
                  </a:cxn>
                  <a:cxn ang="0">
                    <a:pos x="6" y="203"/>
                  </a:cxn>
                  <a:cxn ang="0">
                    <a:pos x="4" y="199"/>
                  </a:cxn>
                  <a:cxn ang="0">
                    <a:pos x="1" y="184"/>
                  </a:cxn>
                  <a:cxn ang="0">
                    <a:pos x="6" y="187"/>
                  </a:cxn>
                  <a:cxn ang="0">
                    <a:pos x="12" y="184"/>
                  </a:cxn>
                  <a:cxn ang="0">
                    <a:pos x="18" y="180"/>
                  </a:cxn>
                  <a:cxn ang="0">
                    <a:pos x="16" y="169"/>
                  </a:cxn>
                  <a:cxn ang="0">
                    <a:pos x="12" y="157"/>
                  </a:cxn>
                  <a:cxn ang="0">
                    <a:pos x="14" y="144"/>
                  </a:cxn>
                  <a:cxn ang="0">
                    <a:pos x="12" y="136"/>
                  </a:cxn>
                  <a:cxn ang="0">
                    <a:pos x="10" y="131"/>
                  </a:cxn>
                  <a:cxn ang="0">
                    <a:pos x="6" y="129"/>
                  </a:cxn>
                  <a:cxn ang="0">
                    <a:pos x="0" y="129"/>
                  </a:cxn>
                  <a:cxn ang="0">
                    <a:pos x="1" y="121"/>
                  </a:cxn>
                  <a:cxn ang="0">
                    <a:pos x="6" y="104"/>
                  </a:cxn>
                  <a:cxn ang="0">
                    <a:pos x="4" y="100"/>
                  </a:cxn>
                  <a:cxn ang="0">
                    <a:pos x="8" y="92"/>
                  </a:cxn>
                  <a:cxn ang="0">
                    <a:pos x="18" y="83"/>
                  </a:cxn>
                  <a:cxn ang="0">
                    <a:pos x="21" y="39"/>
                  </a:cxn>
                  <a:cxn ang="0">
                    <a:pos x="25" y="30"/>
                  </a:cxn>
                  <a:cxn ang="0">
                    <a:pos x="22" y="22"/>
                  </a:cxn>
                  <a:cxn ang="0">
                    <a:pos x="18" y="13"/>
                  </a:cxn>
                </a:cxnLst>
                <a:rect l="0" t="0" r="r" b="b"/>
                <a:pathLst>
                  <a:path w="126" h="213">
                    <a:moveTo>
                      <a:pt x="18" y="0"/>
                    </a:moveTo>
                    <a:lnTo>
                      <a:pt x="126" y="47"/>
                    </a:lnTo>
                    <a:lnTo>
                      <a:pt x="123" y="91"/>
                    </a:lnTo>
                    <a:lnTo>
                      <a:pt x="122" y="91"/>
                    </a:lnTo>
                    <a:lnTo>
                      <a:pt x="121" y="89"/>
                    </a:lnTo>
                    <a:lnTo>
                      <a:pt x="117" y="89"/>
                    </a:lnTo>
                    <a:lnTo>
                      <a:pt x="112" y="91"/>
                    </a:lnTo>
                    <a:lnTo>
                      <a:pt x="110" y="91"/>
                    </a:lnTo>
                    <a:lnTo>
                      <a:pt x="108" y="92"/>
                    </a:lnTo>
                    <a:lnTo>
                      <a:pt x="106" y="96"/>
                    </a:lnTo>
                    <a:lnTo>
                      <a:pt x="106" y="104"/>
                    </a:lnTo>
                    <a:lnTo>
                      <a:pt x="104" y="109"/>
                    </a:lnTo>
                    <a:lnTo>
                      <a:pt x="101" y="110"/>
                    </a:lnTo>
                    <a:lnTo>
                      <a:pt x="100" y="110"/>
                    </a:lnTo>
                    <a:lnTo>
                      <a:pt x="97" y="114"/>
                    </a:lnTo>
                    <a:lnTo>
                      <a:pt x="96" y="117"/>
                    </a:lnTo>
                    <a:lnTo>
                      <a:pt x="97" y="121"/>
                    </a:lnTo>
                    <a:lnTo>
                      <a:pt x="97" y="125"/>
                    </a:lnTo>
                    <a:lnTo>
                      <a:pt x="100" y="126"/>
                    </a:lnTo>
                    <a:lnTo>
                      <a:pt x="101" y="129"/>
                    </a:lnTo>
                    <a:lnTo>
                      <a:pt x="104" y="133"/>
                    </a:lnTo>
                    <a:lnTo>
                      <a:pt x="104" y="135"/>
                    </a:lnTo>
                    <a:lnTo>
                      <a:pt x="101" y="139"/>
                    </a:lnTo>
                    <a:lnTo>
                      <a:pt x="101" y="154"/>
                    </a:lnTo>
                    <a:lnTo>
                      <a:pt x="104" y="158"/>
                    </a:lnTo>
                    <a:lnTo>
                      <a:pt x="104" y="162"/>
                    </a:lnTo>
                    <a:lnTo>
                      <a:pt x="106" y="169"/>
                    </a:lnTo>
                    <a:lnTo>
                      <a:pt x="108" y="173"/>
                    </a:lnTo>
                    <a:lnTo>
                      <a:pt x="108" y="176"/>
                    </a:lnTo>
                    <a:lnTo>
                      <a:pt x="104" y="179"/>
                    </a:lnTo>
                    <a:lnTo>
                      <a:pt x="100" y="179"/>
                    </a:lnTo>
                    <a:lnTo>
                      <a:pt x="96" y="180"/>
                    </a:lnTo>
                    <a:lnTo>
                      <a:pt x="92" y="183"/>
                    </a:lnTo>
                    <a:lnTo>
                      <a:pt x="88" y="187"/>
                    </a:lnTo>
                    <a:lnTo>
                      <a:pt x="86" y="191"/>
                    </a:lnTo>
                    <a:lnTo>
                      <a:pt x="86" y="194"/>
                    </a:lnTo>
                    <a:lnTo>
                      <a:pt x="84" y="199"/>
                    </a:lnTo>
                    <a:lnTo>
                      <a:pt x="82" y="200"/>
                    </a:lnTo>
                    <a:lnTo>
                      <a:pt x="78" y="203"/>
                    </a:lnTo>
                    <a:lnTo>
                      <a:pt x="74" y="205"/>
                    </a:lnTo>
                    <a:lnTo>
                      <a:pt x="69" y="205"/>
                    </a:lnTo>
                    <a:lnTo>
                      <a:pt x="69" y="203"/>
                    </a:lnTo>
                    <a:lnTo>
                      <a:pt x="64" y="203"/>
                    </a:lnTo>
                    <a:lnTo>
                      <a:pt x="60" y="200"/>
                    </a:lnTo>
                    <a:lnTo>
                      <a:pt x="58" y="203"/>
                    </a:lnTo>
                    <a:lnTo>
                      <a:pt x="58" y="205"/>
                    </a:lnTo>
                    <a:lnTo>
                      <a:pt x="56" y="205"/>
                    </a:lnTo>
                    <a:lnTo>
                      <a:pt x="45" y="209"/>
                    </a:lnTo>
                    <a:lnTo>
                      <a:pt x="32" y="210"/>
                    </a:lnTo>
                    <a:lnTo>
                      <a:pt x="12" y="213"/>
                    </a:lnTo>
                    <a:lnTo>
                      <a:pt x="12" y="210"/>
                    </a:lnTo>
                    <a:lnTo>
                      <a:pt x="10" y="206"/>
                    </a:lnTo>
                    <a:lnTo>
                      <a:pt x="10" y="205"/>
                    </a:lnTo>
                    <a:lnTo>
                      <a:pt x="6" y="203"/>
                    </a:lnTo>
                    <a:lnTo>
                      <a:pt x="6" y="200"/>
                    </a:lnTo>
                    <a:lnTo>
                      <a:pt x="4" y="199"/>
                    </a:lnTo>
                    <a:lnTo>
                      <a:pt x="1" y="194"/>
                    </a:lnTo>
                    <a:lnTo>
                      <a:pt x="1" y="184"/>
                    </a:lnTo>
                    <a:lnTo>
                      <a:pt x="4" y="184"/>
                    </a:lnTo>
                    <a:lnTo>
                      <a:pt x="6" y="187"/>
                    </a:lnTo>
                    <a:lnTo>
                      <a:pt x="8" y="184"/>
                    </a:lnTo>
                    <a:lnTo>
                      <a:pt x="12" y="184"/>
                    </a:lnTo>
                    <a:lnTo>
                      <a:pt x="14" y="183"/>
                    </a:lnTo>
                    <a:lnTo>
                      <a:pt x="18" y="180"/>
                    </a:lnTo>
                    <a:lnTo>
                      <a:pt x="18" y="173"/>
                    </a:lnTo>
                    <a:lnTo>
                      <a:pt x="16" y="169"/>
                    </a:lnTo>
                    <a:lnTo>
                      <a:pt x="14" y="162"/>
                    </a:lnTo>
                    <a:lnTo>
                      <a:pt x="12" y="157"/>
                    </a:lnTo>
                    <a:lnTo>
                      <a:pt x="12" y="147"/>
                    </a:lnTo>
                    <a:lnTo>
                      <a:pt x="14" y="144"/>
                    </a:lnTo>
                    <a:lnTo>
                      <a:pt x="12" y="140"/>
                    </a:lnTo>
                    <a:lnTo>
                      <a:pt x="12" y="136"/>
                    </a:lnTo>
                    <a:lnTo>
                      <a:pt x="10" y="133"/>
                    </a:lnTo>
                    <a:lnTo>
                      <a:pt x="10" y="131"/>
                    </a:lnTo>
                    <a:lnTo>
                      <a:pt x="8" y="131"/>
                    </a:lnTo>
                    <a:lnTo>
                      <a:pt x="6" y="129"/>
                    </a:lnTo>
                    <a:lnTo>
                      <a:pt x="4" y="126"/>
                    </a:lnTo>
                    <a:lnTo>
                      <a:pt x="0" y="129"/>
                    </a:lnTo>
                    <a:lnTo>
                      <a:pt x="0" y="125"/>
                    </a:lnTo>
                    <a:lnTo>
                      <a:pt x="1" y="121"/>
                    </a:lnTo>
                    <a:lnTo>
                      <a:pt x="4" y="114"/>
                    </a:lnTo>
                    <a:lnTo>
                      <a:pt x="6" y="104"/>
                    </a:lnTo>
                    <a:lnTo>
                      <a:pt x="4" y="104"/>
                    </a:lnTo>
                    <a:lnTo>
                      <a:pt x="4" y="100"/>
                    </a:lnTo>
                    <a:lnTo>
                      <a:pt x="6" y="96"/>
                    </a:lnTo>
                    <a:lnTo>
                      <a:pt x="8" y="92"/>
                    </a:lnTo>
                    <a:lnTo>
                      <a:pt x="12" y="89"/>
                    </a:lnTo>
                    <a:lnTo>
                      <a:pt x="18" y="83"/>
                    </a:lnTo>
                    <a:lnTo>
                      <a:pt x="18" y="51"/>
                    </a:lnTo>
                    <a:lnTo>
                      <a:pt x="21" y="39"/>
                    </a:lnTo>
                    <a:lnTo>
                      <a:pt x="26" y="30"/>
                    </a:lnTo>
                    <a:lnTo>
                      <a:pt x="25" y="30"/>
                    </a:lnTo>
                    <a:lnTo>
                      <a:pt x="25" y="26"/>
                    </a:lnTo>
                    <a:lnTo>
                      <a:pt x="22" y="22"/>
                    </a:lnTo>
                    <a:lnTo>
                      <a:pt x="21" y="17"/>
                    </a:lnTo>
                    <a:lnTo>
                      <a:pt x="18" y="13"/>
                    </a:lnTo>
                    <a:lnTo>
                      <a:pt x="1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8" name="Freeform 99"/>
              <p:cNvSpPr>
                <a:spLocks/>
              </p:cNvSpPr>
              <p:nvPr/>
            </p:nvSpPr>
            <p:spPr bwMode="gray">
              <a:xfrm>
                <a:off x="1766936" y="3568671"/>
                <a:ext cx="346075" cy="396875"/>
              </a:xfrm>
              <a:custGeom>
                <a:avLst/>
                <a:gdLst/>
                <a:ahLst/>
                <a:cxnLst>
                  <a:cxn ang="0">
                    <a:pos x="192" y="8"/>
                  </a:cxn>
                  <a:cxn ang="0">
                    <a:pos x="198" y="18"/>
                  </a:cxn>
                  <a:cxn ang="0">
                    <a:pos x="201" y="32"/>
                  </a:cxn>
                  <a:cxn ang="0">
                    <a:pos x="205" y="37"/>
                  </a:cxn>
                  <a:cxn ang="0">
                    <a:pos x="206" y="44"/>
                  </a:cxn>
                  <a:cxn ang="0">
                    <a:pos x="213" y="54"/>
                  </a:cxn>
                  <a:cxn ang="0">
                    <a:pos x="217" y="63"/>
                  </a:cxn>
                  <a:cxn ang="0">
                    <a:pos x="218" y="67"/>
                  </a:cxn>
                  <a:cxn ang="0">
                    <a:pos x="214" y="71"/>
                  </a:cxn>
                  <a:cxn ang="0">
                    <a:pos x="209" y="77"/>
                  </a:cxn>
                  <a:cxn ang="0">
                    <a:pos x="205" y="80"/>
                  </a:cxn>
                  <a:cxn ang="0">
                    <a:pos x="198" y="87"/>
                  </a:cxn>
                  <a:cxn ang="0">
                    <a:pos x="192" y="93"/>
                  </a:cxn>
                  <a:cxn ang="0">
                    <a:pos x="188" y="97"/>
                  </a:cxn>
                  <a:cxn ang="0">
                    <a:pos x="183" y="118"/>
                  </a:cxn>
                  <a:cxn ang="0">
                    <a:pos x="176" y="129"/>
                  </a:cxn>
                  <a:cxn ang="0">
                    <a:pos x="165" y="144"/>
                  </a:cxn>
                  <a:cxn ang="0">
                    <a:pos x="159" y="154"/>
                  </a:cxn>
                  <a:cxn ang="0">
                    <a:pos x="157" y="181"/>
                  </a:cxn>
                  <a:cxn ang="0">
                    <a:pos x="153" y="189"/>
                  </a:cxn>
                  <a:cxn ang="0">
                    <a:pos x="159" y="193"/>
                  </a:cxn>
                  <a:cxn ang="0">
                    <a:pos x="165" y="200"/>
                  </a:cxn>
                  <a:cxn ang="0">
                    <a:pos x="173" y="210"/>
                  </a:cxn>
                  <a:cxn ang="0">
                    <a:pos x="179" y="217"/>
                  </a:cxn>
                  <a:cxn ang="0">
                    <a:pos x="183" y="221"/>
                  </a:cxn>
                  <a:cxn ang="0">
                    <a:pos x="180" y="244"/>
                  </a:cxn>
                  <a:cxn ang="0">
                    <a:pos x="153" y="247"/>
                  </a:cxn>
                  <a:cxn ang="0">
                    <a:pos x="88" y="250"/>
                  </a:cxn>
                  <a:cxn ang="0">
                    <a:pos x="81" y="241"/>
                  </a:cxn>
                  <a:cxn ang="0">
                    <a:pos x="73" y="240"/>
                  </a:cxn>
                  <a:cxn ang="0">
                    <a:pos x="63" y="236"/>
                  </a:cxn>
                  <a:cxn ang="0">
                    <a:pos x="55" y="229"/>
                  </a:cxn>
                  <a:cxn ang="0">
                    <a:pos x="51" y="221"/>
                  </a:cxn>
                  <a:cxn ang="0">
                    <a:pos x="39" y="203"/>
                  </a:cxn>
                  <a:cxn ang="0">
                    <a:pos x="26" y="189"/>
                  </a:cxn>
                  <a:cxn ang="0">
                    <a:pos x="17" y="177"/>
                  </a:cxn>
                  <a:cxn ang="0">
                    <a:pos x="13" y="170"/>
                  </a:cxn>
                  <a:cxn ang="0">
                    <a:pos x="4" y="145"/>
                  </a:cxn>
                  <a:cxn ang="0">
                    <a:pos x="7" y="136"/>
                  </a:cxn>
                  <a:cxn ang="0">
                    <a:pos x="4" y="122"/>
                  </a:cxn>
                  <a:cxn ang="0">
                    <a:pos x="0" y="114"/>
                  </a:cxn>
                  <a:cxn ang="0">
                    <a:pos x="3" y="106"/>
                  </a:cxn>
                  <a:cxn ang="0">
                    <a:pos x="7" y="102"/>
                  </a:cxn>
                  <a:cxn ang="0">
                    <a:pos x="9" y="97"/>
                  </a:cxn>
                  <a:cxn ang="0">
                    <a:pos x="11" y="89"/>
                  </a:cxn>
                  <a:cxn ang="0">
                    <a:pos x="15" y="84"/>
                  </a:cxn>
                  <a:cxn ang="0">
                    <a:pos x="29" y="82"/>
                  </a:cxn>
                  <a:cxn ang="0">
                    <a:pos x="161" y="22"/>
                  </a:cxn>
                  <a:cxn ang="0">
                    <a:pos x="174" y="15"/>
                  </a:cxn>
                  <a:cxn ang="0">
                    <a:pos x="184" y="8"/>
                  </a:cxn>
                  <a:cxn ang="0">
                    <a:pos x="188" y="2"/>
                  </a:cxn>
                </a:cxnLst>
                <a:rect l="0" t="0" r="r" b="b"/>
                <a:pathLst>
                  <a:path w="218" h="250">
                    <a:moveTo>
                      <a:pt x="188" y="0"/>
                    </a:moveTo>
                    <a:lnTo>
                      <a:pt x="192" y="8"/>
                    </a:lnTo>
                    <a:lnTo>
                      <a:pt x="196" y="12"/>
                    </a:lnTo>
                    <a:lnTo>
                      <a:pt x="198" y="18"/>
                    </a:lnTo>
                    <a:lnTo>
                      <a:pt x="201" y="22"/>
                    </a:lnTo>
                    <a:lnTo>
                      <a:pt x="201" y="32"/>
                    </a:lnTo>
                    <a:lnTo>
                      <a:pt x="202" y="33"/>
                    </a:lnTo>
                    <a:lnTo>
                      <a:pt x="205" y="37"/>
                    </a:lnTo>
                    <a:lnTo>
                      <a:pt x="205" y="40"/>
                    </a:lnTo>
                    <a:lnTo>
                      <a:pt x="206" y="44"/>
                    </a:lnTo>
                    <a:lnTo>
                      <a:pt x="210" y="50"/>
                    </a:lnTo>
                    <a:lnTo>
                      <a:pt x="213" y="54"/>
                    </a:lnTo>
                    <a:lnTo>
                      <a:pt x="214" y="59"/>
                    </a:lnTo>
                    <a:lnTo>
                      <a:pt x="217" y="63"/>
                    </a:lnTo>
                    <a:lnTo>
                      <a:pt x="218" y="66"/>
                    </a:lnTo>
                    <a:lnTo>
                      <a:pt x="218" y="67"/>
                    </a:lnTo>
                    <a:lnTo>
                      <a:pt x="217" y="70"/>
                    </a:lnTo>
                    <a:lnTo>
                      <a:pt x="214" y="71"/>
                    </a:lnTo>
                    <a:lnTo>
                      <a:pt x="213" y="76"/>
                    </a:lnTo>
                    <a:lnTo>
                      <a:pt x="209" y="77"/>
                    </a:lnTo>
                    <a:lnTo>
                      <a:pt x="206" y="77"/>
                    </a:lnTo>
                    <a:lnTo>
                      <a:pt x="205" y="80"/>
                    </a:lnTo>
                    <a:lnTo>
                      <a:pt x="201" y="82"/>
                    </a:lnTo>
                    <a:lnTo>
                      <a:pt x="198" y="87"/>
                    </a:lnTo>
                    <a:lnTo>
                      <a:pt x="194" y="89"/>
                    </a:lnTo>
                    <a:lnTo>
                      <a:pt x="192" y="93"/>
                    </a:lnTo>
                    <a:lnTo>
                      <a:pt x="191" y="96"/>
                    </a:lnTo>
                    <a:lnTo>
                      <a:pt x="188" y="97"/>
                    </a:lnTo>
                    <a:lnTo>
                      <a:pt x="188" y="107"/>
                    </a:lnTo>
                    <a:lnTo>
                      <a:pt x="183" y="118"/>
                    </a:lnTo>
                    <a:lnTo>
                      <a:pt x="179" y="128"/>
                    </a:lnTo>
                    <a:lnTo>
                      <a:pt x="176" y="129"/>
                    </a:lnTo>
                    <a:lnTo>
                      <a:pt x="169" y="136"/>
                    </a:lnTo>
                    <a:lnTo>
                      <a:pt x="165" y="144"/>
                    </a:lnTo>
                    <a:lnTo>
                      <a:pt x="161" y="150"/>
                    </a:lnTo>
                    <a:lnTo>
                      <a:pt x="159" y="154"/>
                    </a:lnTo>
                    <a:lnTo>
                      <a:pt x="157" y="158"/>
                    </a:lnTo>
                    <a:lnTo>
                      <a:pt x="157" y="181"/>
                    </a:lnTo>
                    <a:lnTo>
                      <a:pt x="153" y="184"/>
                    </a:lnTo>
                    <a:lnTo>
                      <a:pt x="153" y="189"/>
                    </a:lnTo>
                    <a:lnTo>
                      <a:pt x="157" y="193"/>
                    </a:lnTo>
                    <a:lnTo>
                      <a:pt x="159" y="193"/>
                    </a:lnTo>
                    <a:lnTo>
                      <a:pt x="161" y="196"/>
                    </a:lnTo>
                    <a:lnTo>
                      <a:pt x="165" y="200"/>
                    </a:lnTo>
                    <a:lnTo>
                      <a:pt x="169" y="203"/>
                    </a:lnTo>
                    <a:lnTo>
                      <a:pt x="173" y="210"/>
                    </a:lnTo>
                    <a:lnTo>
                      <a:pt x="176" y="214"/>
                    </a:lnTo>
                    <a:lnTo>
                      <a:pt x="179" y="217"/>
                    </a:lnTo>
                    <a:lnTo>
                      <a:pt x="180" y="221"/>
                    </a:lnTo>
                    <a:lnTo>
                      <a:pt x="183" y="221"/>
                    </a:lnTo>
                    <a:lnTo>
                      <a:pt x="184" y="240"/>
                    </a:lnTo>
                    <a:lnTo>
                      <a:pt x="180" y="244"/>
                    </a:lnTo>
                    <a:lnTo>
                      <a:pt x="169" y="246"/>
                    </a:lnTo>
                    <a:lnTo>
                      <a:pt x="153" y="247"/>
                    </a:lnTo>
                    <a:lnTo>
                      <a:pt x="139" y="250"/>
                    </a:lnTo>
                    <a:lnTo>
                      <a:pt x="88" y="250"/>
                    </a:lnTo>
                    <a:lnTo>
                      <a:pt x="85" y="244"/>
                    </a:lnTo>
                    <a:lnTo>
                      <a:pt x="81" y="241"/>
                    </a:lnTo>
                    <a:lnTo>
                      <a:pt x="79" y="240"/>
                    </a:lnTo>
                    <a:lnTo>
                      <a:pt x="73" y="240"/>
                    </a:lnTo>
                    <a:lnTo>
                      <a:pt x="68" y="237"/>
                    </a:lnTo>
                    <a:lnTo>
                      <a:pt x="63" y="236"/>
                    </a:lnTo>
                    <a:lnTo>
                      <a:pt x="57" y="229"/>
                    </a:lnTo>
                    <a:lnTo>
                      <a:pt x="55" y="229"/>
                    </a:lnTo>
                    <a:lnTo>
                      <a:pt x="55" y="228"/>
                    </a:lnTo>
                    <a:lnTo>
                      <a:pt x="51" y="221"/>
                    </a:lnTo>
                    <a:lnTo>
                      <a:pt x="44" y="214"/>
                    </a:lnTo>
                    <a:lnTo>
                      <a:pt x="39" y="203"/>
                    </a:lnTo>
                    <a:lnTo>
                      <a:pt x="33" y="196"/>
                    </a:lnTo>
                    <a:lnTo>
                      <a:pt x="26" y="189"/>
                    </a:lnTo>
                    <a:lnTo>
                      <a:pt x="25" y="185"/>
                    </a:lnTo>
                    <a:lnTo>
                      <a:pt x="17" y="177"/>
                    </a:lnTo>
                    <a:lnTo>
                      <a:pt x="15" y="173"/>
                    </a:lnTo>
                    <a:lnTo>
                      <a:pt x="13" y="170"/>
                    </a:lnTo>
                    <a:lnTo>
                      <a:pt x="7" y="151"/>
                    </a:lnTo>
                    <a:lnTo>
                      <a:pt x="4" y="145"/>
                    </a:lnTo>
                    <a:lnTo>
                      <a:pt x="4" y="140"/>
                    </a:lnTo>
                    <a:lnTo>
                      <a:pt x="7" y="136"/>
                    </a:lnTo>
                    <a:lnTo>
                      <a:pt x="7" y="124"/>
                    </a:lnTo>
                    <a:lnTo>
                      <a:pt x="4" y="122"/>
                    </a:lnTo>
                    <a:lnTo>
                      <a:pt x="3" y="118"/>
                    </a:lnTo>
                    <a:lnTo>
                      <a:pt x="0" y="114"/>
                    </a:lnTo>
                    <a:lnTo>
                      <a:pt x="0" y="107"/>
                    </a:lnTo>
                    <a:lnTo>
                      <a:pt x="3" y="106"/>
                    </a:lnTo>
                    <a:lnTo>
                      <a:pt x="4" y="103"/>
                    </a:lnTo>
                    <a:lnTo>
                      <a:pt x="7" y="102"/>
                    </a:lnTo>
                    <a:lnTo>
                      <a:pt x="7" y="100"/>
                    </a:lnTo>
                    <a:lnTo>
                      <a:pt x="9" y="97"/>
                    </a:lnTo>
                    <a:lnTo>
                      <a:pt x="9" y="93"/>
                    </a:lnTo>
                    <a:lnTo>
                      <a:pt x="11" y="89"/>
                    </a:lnTo>
                    <a:lnTo>
                      <a:pt x="11" y="87"/>
                    </a:lnTo>
                    <a:lnTo>
                      <a:pt x="15" y="84"/>
                    </a:lnTo>
                    <a:lnTo>
                      <a:pt x="20" y="82"/>
                    </a:lnTo>
                    <a:lnTo>
                      <a:pt x="29" y="82"/>
                    </a:lnTo>
                    <a:lnTo>
                      <a:pt x="29" y="22"/>
                    </a:lnTo>
                    <a:lnTo>
                      <a:pt x="161" y="22"/>
                    </a:lnTo>
                    <a:lnTo>
                      <a:pt x="169" y="19"/>
                    </a:lnTo>
                    <a:lnTo>
                      <a:pt x="174" y="15"/>
                    </a:lnTo>
                    <a:lnTo>
                      <a:pt x="180" y="12"/>
                    </a:lnTo>
                    <a:lnTo>
                      <a:pt x="184" y="8"/>
                    </a:lnTo>
                    <a:lnTo>
                      <a:pt x="187" y="4"/>
                    </a:lnTo>
                    <a:lnTo>
                      <a:pt x="188" y="2"/>
                    </a:lnTo>
                    <a:lnTo>
                      <a:pt x="18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89" name="Freeform 100"/>
              <p:cNvSpPr>
                <a:spLocks/>
              </p:cNvSpPr>
              <p:nvPr/>
            </p:nvSpPr>
            <p:spPr bwMode="gray">
              <a:xfrm>
                <a:off x="1614536" y="3838546"/>
                <a:ext cx="234950" cy="133350"/>
              </a:xfrm>
              <a:custGeom>
                <a:avLst/>
                <a:gdLst/>
                <a:ahLst/>
                <a:cxnLst>
                  <a:cxn ang="0">
                    <a:pos x="103" y="0"/>
                  </a:cxn>
                  <a:cxn ang="0">
                    <a:pos x="107" y="0"/>
                  </a:cxn>
                  <a:cxn ang="0">
                    <a:pos x="109" y="2"/>
                  </a:cxn>
                  <a:cxn ang="0">
                    <a:pos x="113" y="7"/>
                  </a:cxn>
                  <a:cxn ang="0">
                    <a:pos x="116" y="11"/>
                  </a:cxn>
                  <a:cxn ang="0">
                    <a:pos x="120" y="15"/>
                  </a:cxn>
                  <a:cxn ang="0">
                    <a:pos x="121" y="19"/>
                  </a:cxn>
                  <a:cxn ang="0">
                    <a:pos x="122" y="22"/>
                  </a:cxn>
                  <a:cxn ang="0">
                    <a:pos x="125" y="22"/>
                  </a:cxn>
                  <a:cxn ang="0">
                    <a:pos x="133" y="33"/>
                  </a:cxn>
                  <a:cxn ang="0">
                    <a:pos x="140" y="44"/>
                  </a:cxn>
                  <a:cxn ang="0">
                    <a:pos x="147" y="51"/>
                  </a:cxn>
                  <a:cxn ang="0">
                    <a:pos x="148" y="55"/>
                  </a:cxn>
                  <a:cxn ang="0">
                    <a:pos x="120" y="62"/>
                  </a:cxn>
                  <a:cxn ang="0">
                    <a:pos x="91" y="67"/>
                  </a:cxn>
                  <a:cxn ang="0">
                    <a:pos x="74" y="67"/>
                  </a:cxn>
                  <a:cxn ang="0">
                    <a:pos x="69" y="70"/>
                  </a:cxn>
                  <a:cxn ang="0">
                    <a:pos x="65" y="70"/>
                  </a:cxn>
                  <a:cxn ang="0">
                    <a:pos x="63" y="67"/>
                  </a:cxn>
                  <a:cxn ang="0">
                    <a:pos x="61" y="66"/>
                  </a:cxn>
                  <a:cxn ang="0">
                    <a:pos x="61" y="62"/>
                  </a:cxn>
                  <a:cxn ang="0">
                    <a:pos x="59" y="59"/>
                  </a:cxn>
                  <a:cxn ang="0">
                    <a:pos x="53" y="59"/>
                  </a:cxn>
                  <a:cxn ang="0">
                    <a:pos x="48" y="62"/>
                  </a:cxn>
                  <a:cxn ang="0">
                    <a:pos x="43" y="67"/>
                  </a:cxn>
                  <a:cxn ang="0">
                    <a:pos x="42" y="71"/>
                  </a:cxn>
                  <a:cxn ang="0">
                    <a:pos x="39" y="74"/>
                  </a:cxn>
                  <a:cxn ang="0">
                    <a:pos x="26" y="84"/>
                  </a:cxn>
                  <a:cxn ang="0">
                    <a:pos x="15" y="74"/>
                  </a:cxn>
                  <a:cxn ang="0">
                    <a:pos x="7" y="66"/>
                  </a:cxn>
                  <a:cxn ang="0">
                    <a:pos x="7" y="59"/>
                  </a:cxn>
                  <a:cxn ang="0">
                    <a:pos x="5" y="55"/>
                  </a:cxn>
                  <a:cxn ang="0">
                    <a:pos x="5" y="51"/>
                  </a:cxn>
                  <a:cxn ang="0">
                    <a:pos x="3" y="51"/>
                  </a:cxn>
                  <a:cxn ang="0">
                    <a:pos x="0" y="50"/>
                  </a:cxn>
                  <a:cxn ang="0">
                    <a:pos x="5" y="50"/>
                  </a:cxn>
                  <a:cxn ang="0">
                    <a:pos x="7" y="45"/>
                  </a:cxn>
                  <a:cxn ang="0">
                    <a:pos x="9" y="41"/>
                  </a:cxn>
                  <a:cxn ang="0">
                    <a:pos x="11" y="37"/>
                  </a:cxn>
                  <a:cxn ang="0">
                    <a:pos x="11" y="36"/>
                  </a:cxn>
                  <a:cxn ang="0">
                    <a:pos x="31" y="36"/>
                  </a:cxn>
                  <a:cxn ang="0">
                    <a:pos x="37" y="33"/>
                  </a:cxn>
                  <a:cxn ang="0">
                    <a:pos x="48" y="30"/>
                  </a:cxn>
                  <a:cxn ang="0">
                    <a:pos x="53" y="28"/>
                  </a:cxn>
                  <a:cxn ang="0">
                    <a:pos x="57" y="28"/>
                  </a:cxn>
                  <a:cxn ang="0">
                    <a:pos x="59" y="26"/>
                  </a:cxn>
                  <a:cxn ang="0">
                    <a:pos x="61" y="23"/>
                  </a:cxn>
                  <a:cxn ang="0">
                    <a:pos x="61" y="26"/>
                  </a:cxn>
                  <a:cxn ang="0">
                    <a:pos x="65" y="26"/>
                  </a:cxn>
                  <a:cxn ang="0">
                    <a:pos x="69" y="28"/>
                  </a:cxn>
                  <a:cxn ang="0">
                    <a:pos x="77" y="28"/>
                  </a:cxn>
                  <a:cxn ang="0">
                    <a:pos x="83" y="22"/>
                  </a:cxn>
                  <a:cxn ang="0">
                    <a:pos x="85" y="18"/>
                  </a:cxn>
                  <a:cxn ang="0">
                    <a:pos x="85" y="11"/>
                  </a:cxn>
                  <a:cxn ang="0">
                    <a:pos x="91" y="6"/>
                  </a:cxn>
                  <a:cxn ang="0">
                    <a:pos x="95" y="4"/>
                  </a:cxn>
                  <a:cxn ang="0">
                    <a:pos x="99" y="2"/>
                  </a:cxn>
                  <a:cxn ang="0">
                    <a:pos x="103" y="0"/>
                  </a:cxn>
                </a:cxnLst>
                <a:rect l="0" t="0" r="r" b="b"/>
                <a:pathLst>
                  <a:path w="148" h="84">
                    <a:moveTo>
                      <a:pt x="103" y="0"/>
                    </a:moveTo>
                    <a:lnTo>
                      <a:pt x="107" y="0"/>
                    </a:lnTo>
                    <a:lnTo>
                      <a:pt x="109" y="2"/>
                    </a:lnTo>
                    <a:lnTo>
                      <a:pt x="113" y="7"/>
                    </a:lnTo>
                    <a:lnTo>
                      <a:pt x="116" y="11"/>
                    </a:lnTo>
                    <a:lnTo>
                      <a:pt x="120" y="15"/>
                    </a:lnTo>
                    <a:lnTo>
                      <a:pt x="121" y="19"/>
                    </a:lnTo>
                    <a:lnTo>
                      <a:pt x="122" y="22"/>
                    </a:lnTo>
                    <a:lnTo>
                      <a:pt x="125" y="22"/>
                    </a:lnTo>
                    <a:lnTo>
                      <a:pt x="133" y="33"/>
                    </a:lnTo>
                    <a:lnTo>
                      <a:pt x="140" y="44"/>
                    </a:lnTo>
                    <a:lnTo>
                      <a:pt x="147" y="51"/>
                    </a:lnTo>
                    <a:lnTo>
                      <a:pt x="148" y="55"/>
                    </a:lnTo>
                    <a:lnTo>
                      <a:pt x="120" y="62"/>
                    </a:lnTo>
                    <a:lnTo>
                      <a:pt x="91" y="67"/>
                    </a:lnTo>
                    <a:lnTo>
                      <a:pt x="74" y="67"/>
                    </a:lnTo>
                    <a:lnTo>
                      <a:pt x="69" y="70"/>
                    </a:lnTo>
                    <a:lnTo>
                      <a:pt x="65" y="70"/>
                    </a:lnTo>
                    <a:lnTo>
                      <a:pt x="63" y="67"/>
                    </a:lnTo>
                    <a:lnTo>
                      <a:pt x="61" y="66"/>
                    </a:lnTo>
                    <a:lnTo>
                      <a:pt x="61" y="62"/>
                    </a:lnTo>
                    <a:lnTo>
                      <a:pt x="59" y="59"/>
                    </a:lnTo>
                    <a:lnTo>
                      <a:pt x="53" y="59"/>
                    </a:lnTo>
                    <a:lnTo>
                      <a:pt x="48" y="62"/>
                    </a:lnTo>
                    <a:lnTo>
                      <a:pt x="43" y="67"/>
                    </a:lnTo>
                    <a:lnTo>
                      <a:pt x="42" y="71"/>
                    </a:lnTo>
                    <a:lnTo>
                      <a:pt x="39" y="74"/>
                    </a:lnTo>
                    <a:lnTo>
                      <a:pt x="26" y="84"/>
                    </a:lnTo>
                    <a:lnTo>
                      <a:pt x="15" y="74"/>
                    </a:lnTo>
                    <a:lnTo>
                      <a:pt x="7" y="66"/>
                    </a:lnTo>
                    <a:lnTo>
                      <a:pt x="7" y="59"/>
                    </a:lnTo>
                    <a:lnTo>
                      <a:pt x="5" y="55"/>
                    </a:lnTo>
                    <a:lnTo>
                      <a:pt x="5" y="51"/>
                    </a:lnTo>
                    <a:lnTo>
                      <a:pt x="3" y="51"/>
                    </a:lnTo>
                    <a:lnTo>
                      <a:pt x="0" y="50"/>
                    </a:lnTo>
                    <a:lnTo>
                      <a:pt x="5" y="50"/>
                    </a:lnTo>
                    <a:lnTo>
                      <a:pt x="7" y="45"/>
                    </a:lnTo>
                    <a:lnTo>
                      <a:pt x="9" y="41"/>
                    </a:lnTo>
                    <a:lnTo>
                      <a:pt x="11" y="37"/>
                    </a:lnTo>
                    <a:lnTo>
                      <a:pt x="11" y="36"/>
                    </a:lnTo>
                    <a:lnTo>
                      <a:pt x="31" y="36"/>
                    </a:lnTo>
                    <a:lnTo>
                      <a:pt x="37" y="33"/>
                    </a:lnTo>
                    <a:lnTo>
                      <a:pt x="48" y="30"/>
                    </a:lnTo>
                    <a:lnTo>
                      <a:pt x="53" y="28"/>
                    </a:lnTo>
                    <a:lnTo>
                      <a:pt x="57" y="28"/>
                    </a:lnTo>
                    <a:lnTo>
                      <a:pt x="59" y="26"/>
                    </a:lnTo>
                    <a:lnTo>
                      <a:pt x="61" y="23"/>
                    </a:lnTo>
                    <a:lnTo>
                      <a:pt x="61" y="26"/>
                    </a:lnTo>
                    <a:lnTo>
                      <a:pt x="65" y="26"/>
                    </a:lnTo>
                    <a:lnTo>
                      <a:pt x="69" y="28"/>
                    </a:lnTo>
                    <a:lnTo>
                      <a:pt x="77" y="28"/>
                    </a:lnTo>
                    <a:lnTo>
                      <a:pt x="83" y="22"/>
                    </a:lnTo>
                    <a:lnTo>
                      <a:pt x="85" y="18"/>
                    </a:lnTo>
                    <a:lnTo>
                      <a:pt x="85" y="11"/>
                    </a:lnTo>
                    <a:lnTo>
                      <a:pt x="91" y="6"/>
                    </a:lnTo>
                    <a:lnTo>
                      <a:pt x="95" y="4"/>
                    </a:lnTo>
                    <a:lnTo>
                      <a:pt x="99" y="2"/>
                    </a:lnTo>
                    <a:lnTo>
                      <a:pt x="10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0" name="Freeform 101"/>
              <p:cNvSpPr>
                <a:spLocks/>
              </p:cNvSpPr>
              <p:nvPr/>
            </p:nvSpPr>
            <p:spPr bwMode="gray">
              <a:xfrm>
                <a:off x="1504998" y="3989359"/>
                <a:ext cx="117475" cy="130175"/>
              </a:xfrm>
              <a:custGeom>
                <a:avLst/>
                <a:gdLst/>
                <a:ahLst/>
                <a:cxnLst>
                  <a:cxn ang="0">
                    <a:pos x="52" y="0"/>
                  </a:cxn>
                  <a:cxn ang="0">
                    <a:pos x="52" y="11"/>
                  </a:cxn>
                  <a:cxn ang="0">
                    <a:pos x="54" y="12"/>
                  </a:cxn>
                  <a:cxn ang="0">
                    <a:pos x="72" y="12"/>
                  </a:cxn>
                  <a:cxn ang="0">
                    <a:pos x="72" y="15"/>
                  </a:cxn>
                  <a:cxn ang="0">
                    <a:pos x="74" y="19"/>
                  </a:cxn>
                  <a:cxn ang="0">
                    <a:pos x="74" y="23"/>
                  </a:cxn>
                  <a:cxn ang="0">
                    <a:pos x="72" y="26"/>
                  </a:cxn>
                  <a:cxn ang="0">
                    <a:pos x="68" y="26"/>
                  </a:cxn>
                  <a:cxn ang="0">
                    <a:pos x="68" y="37"/>
                  </a:cxn>
                  <a:cxn ang="0">
                    <a:pos x="74" y="38"/>
                  </a:cxn>
                  <a:cxn ang="0">
                    <a:pos x="74" y="53"/>
                  </a:cxn>
                  <a:cxn ang="0">
                    <a:pos x="72" y="56"/>
                  </a:cxn>
                  <a:cxn ang="0">
                    <a:pos x="69" y="60"/>
                  </a:cxn>
                  <a:cxn ang="0">
                    <a:pos x="68" y="63"/>
                  </a:cxn>
                  <a:cxn ang="0">
                    <a:pos x="63" y="64"/>
                  </a:cxn>
                  <a:cxn ang="0">
                    <a:pos x="56" y="67"/>
                  </a:cxn>
                  <a:cxn ang="0">
                    <a:pos x="52" y="67"/>
                  </a:cxn>
                  <a:cxn ang="0">
                    <a:pos x="47" y="68"/>
                  </a:cxn>
                  <a:cxn ang="0">
                    <a:pos x="46" y="68"/>
                  </a:cxn>
                  <a:cxn ang="0">
                    <a:pos x="45" y="63"/>
                  </a:cxn>
                  <a:cxn ang="0">
                    <a:pos x="42" y="68"/>
                  </a:cxn>
                  <a:cxn ang="0">
                    <a:pos x="32" y="72"/>
                  </a:cxn>
                  <a:cxn ang="0">
                    <a:pos x="30" y="74"/>
                  </a:cxn>
                  <a:cxn ang="0">
                    <a:pos x="28" y="78"/>
                  </a:cxn>
                  <a:cxn ang="0">
                    <a:pos x="24" y="82"/>
                  </a:cxn>
                  <a:cxn ang="0">
                    <a:pos x="21" y="74"/>
                  </a:cxn>
                  <a:cxn ang="0">
                    <a:pos x="20" y="72"/>
                  </a:cxn>
                  <a:cxn ang="0">
                    <a:pos x="20" y="68"/>
                  </a:cxn>
                  <a:cxn ang="0">
                    <a:pos x="16" y="68"/>
                  </a:cxn>
                  <a:cxn ang="0">
                    <a:pos x="16" y="67"/>
                  </a:cxn>
                  <a:cxn ang="0">
                    <a:pos x="15" y="67"/>
                  </a:cxn>
                  <a:cxn ang="0">
                    <a:pos x="2" y="55"/>
                  </a:cxn>
                  <a:cxn ang="0">
                    <a:pos x="0" y="46"/>
                  </a:cxn>
                  <a:cxn ang="0">
                    <a:pos x="0" y="45"/>
                  </a:cxn>
                  <a:cxn ang="0">
                    <a:pos x="6" y="19"/>
                  </a:cxn>
                  <a:cxn ang="0">
                    <a:pos x="30" y="19"/>
                  </a:cxn>
                  <a:cxn ang="0">
                    <a:pos x="30" y="15"/>
                  </a:cxn>
                  <a:cxn ang="0">
                    <a:pos x="32" y="2"/>
                  </a:cxn>
                  <a:cxn ang="0">
                    <a:pos x="52" y="0"/>
                  </a:cxn>
                </a:cxnLst>
                <a:rect l="0" t="0" r="r" b="b"/>
                <a:pathLst>
                  <a:path w="74" h="82">
                    <a:moveTo>
                      <a:pt x="52" y="0"/>
                    </a:moveTo>
                    <a:lnTo>
                      <a:pt x="52" y="11"/>
                    </a:lnTo>
                    <a:lnTo>
                      <a:pt x="54" y="12"/>
                    </a:lnTo>
                    <a:lnTo>
                      <a:pt x="72" y="12"/>
                    </a:lnTo>
                    <a:lnTo>
                      <a:pt x="72" y="15"/>
                    </a:lnTo>
                    <a:lnTo>
                      <a:pt x="74" y="19"/>
                    </a:lnTo>
                    <a:lnTo>
                      <a:pt x="74" y="23"/>
                    </a:lnTo>
                    <a:lnTo>
                      <a:pt x="72" y="26"/>
                    </a:lnTo>
                    <a:lnTo>
                      <a:pt x="68" y="26"/>
                    </a:lnTo>
                    <a:lnTo>
                      <a:pt x="68" y="37"/>
                    </a:lnTo>
                    <a:lnTo>
                      <a:pt x="74" y="38"/>
                    </a:lnTo>
                    <a:lnTo>
                      <a:pt x="74" y="53"/>
                    </a:lnTo>
                    <a:lnTo>
                      <a:pt x="72" y="56"/>
                    </a:lnTo>
                    <a:lnTo>
                      <a:pt x="69" y="60"/>
                    </a:lnTo>
                    <a:lnTo>
                      <a:pt x="68" y="63"/>
                    </a:lnTo>
                    <a:lnTo>
                      <a:pt x="63" y="64"/>
                    </a:lnTo>
                    <a:lnTo>
                      <a:pt x="56" y="67"/>
                    </a:lnTo>
                    <a:lnTo>
                      <a:pt x="52" y="67"/>
                    </a:lnTo>
                    <a:lnTo>
                      <a:pt x="47" y="68"/>
                    </a:lnTo>
                    <a:lnTo>
                      <a:pt x="46" y="68"/>
                    </a:lnTo>
                    <a:lnTo>
                      <a:pt x="45" y="63"/>
                    </a:lnTo>
                    <a:lnTo>
                      <a:pt x="42" y="68"/>
                    </a:lnTo>
                    <a:lnTo>
                      <a:pt x="32" y="72"/>
                    </a:lnTo>
                    <a:lnTo>
                      <a:pt x="30" y="74"/>
                    </a:lnTo>
                    <a:lnTo>
                      <a:pt x="28" y="78"/>
                    </a:lnTo>
                    <a:lnTo>
                      <a:pt x="24" y="82"/>
                    </a:lnTo>
                    <a:lnTo>
                      <a:pt x="21" y="74"/>
                    </a:lnTo>
                    <a:lnTo>
                      <a:pt x="20" y="72"/>
                    </a:lnTo>
                    <a:lnTo>
                      <a:pt x="20" y="68"/>
                    </a:lnTo>
                    <a:lnTo>
                      <a:pt x="16" y="68"/>
                    </a:lnTo>
                    <a:lnTo>
                      <a:pt x="16" y="67"/>
                    </a:lnTo>
                    <a:lnTo>
                      <a:pt x="15" y="67"/>
                    </a:lnTo>
                    <a:lnTo>
                      <a:pt x="2" y="55"/>
                    </a:lnTo>
                    <a:lnTo>
                      <a:pt x="0" y="46"/>
                    </a:lnTo>
                    <a:lnTo>
                      <a:pt x="0" y="45"/>
                    </a:lnTo>
                    <a:lnTo>
                      <a:pt x="6" y="19"/>
                    </a:lnTo>
                    <a:lnTo>
                      <a:pt x="30" y="19"/>
                    </a:lnTo>
                    <a:lnTo>
                      <a:pt x="30" y="15"/>
                    </a:lnTo>
                    <a:lnTo>
                      <a:pt x="32" y="2"/>
                    </a:lnTo>
                    <a:lnTo>
                      <a:pt x="5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1" name="Freeform 102"/>
              <p:cNvSpPr>
                <a:spLocks/>
              </p:cNvSpPr>
              <p:nvPr/>
            </p:nvSpPr>
            <p:spPr bwMode="gray">
              <a:xfrm>
                <a:off x="1514523" y="3992534"/>
                <a:ext cx="41275" cy="26987"/>
              </a:xfrm>
              <a:custGeom>
                <a:avLst/>
                <a:gdLst/>
                <a:ahLst/>
                <a:cxnLst>
                  <a:cxn ang="0">
                    <a:pos x="14" y="0"/>
                  </a:cxn>
                  <a:cxn ang="0">
                    <a:pos x="26" y="0"/>
                  </a:cxn>
                  <a:cxn ang="0">
                    <a:pos x="26" y="6"/>
                  </a:cxn>
                  <a:cxn ang="0">
                    <a:pos x="24" y="10"/>
                  </a:cxn>
                  <a:cxn ang="0">
                    <a:pos x="24" y="14"/>
                  </a:cxn>
                  <a:cxn ang="0">
                    <a:pos x="22" y="17"/>
                  </a:cxn>
                  <a:cxn ang="0">
                    <a:pos x="0" y="17"/>
                  </a:cxn>
                  <a:cxn ang="0">
                    <a:pos x="4" y="9"/>
                  </a:cxn>
                  <a:cxn ang="0">
                    <a:pos x="6" y="5"/>
                  </a:cxn>
                  <a:cxn ang="0">
                    <a:pos x="10" y="2"/>
                  </a:cxn>
                  <a:cxn ang="0">
                    <a:pos x="14" y="0"/>
                  </a:cxn>
                </a:cxnLst>
                <a:rect l="0" t="0" r="r" b="b"/>
                <a:pathLst>
                  <a:path w="26" h="17">
                    <a:moveTo>
                      <a:pt x="14" y="0"/>
                    </a:moveTo>
                    <a:lnTo>
                      <a:pt x="26" y="0"/>
                    </a:lnTo>
                    <a:lnTo>
                      <a:pt x="26" y="6"/>
                    </a:lnTo>
                    <a:lnTo>
                      <a:pt x="24" y="10"/>
                    </a:lnTo>
                    <a:lnTo>
                      <a:pt x="24" y="14"/>
                    </a:lnTo>
                    <a:lnTo>
                      <a:pt x="22" y="17"/>
                    </a:lnTo>
                    <a:lnTo>
                      <a:pt x="0" y="17"/>
                    </a:lnTo>
                    <a:lnTo>
                      <a:pt x="4" y="9"/>
                    </a:lnTo>
                    <a:lnTo>
                      <a:pt x="6" y="5"/>
                    </a:lnTo>
                    <a:lnTo>
                      <a:pt x="10" y="2"/>
                    </a:lnTo>
                    <a:lnTo>
                      <a:pt x="1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2" name="Freeform 103"/>
              <p:cNvSpPr>
                <a:spLocks/>
              </p:cNvSpPr>
              <p:nvPr/>
            </p:nvSpPr>
            <p:spPr bwMode="gray">
              <a:xfrm>
                <a:off x="1543098" y="3954434"/>
                <a:ext cx="139700" cy="190500"/>
              </a:xfrm>
              <a:custGeom>
                <a:avLst/>
                <a:gdLst/>
                <a:ahLst/>
                <a:cxnLst>
                  <a:cxn ang="0">
                    <a:pos x="88" y="0"/>
                  </a:cxn>
                  <a:cxn ang="0">
                    <a:pos x="87" y="24"/>
                  </a:cxn>
                  <a:cxn ang="0">
                    <a:pos x="84" y="55"/>
                  </a:cxn>
                  <a:cxn ang="0">
                    <a:pos x="82" y="67"/>
                  </a:cxn>
                  <a:cxn ang="0">
                    <a:pos x="80" y="71"/>
                  </a:cxn>
                  <a:cxn ang="0">
                    <a:pos x="76" y="78"/>
                  </a:cxn>
                  <a:cxn ang="0">
                    <a:pos x="71" y="89"/>
                  </a:cxn>
                  <a:cxn ang="0">
                    <a:pos x="69" y="96"/>
                  </a:cxn>
                  <a:cxn ang="0">
                    <a:pos x="66" y="100"/>
                  </a:cxn>
                  <a:cxn ang="0">
                    <a:pos x="62" y="107"/>
                  </a:cxn>
                  <a:cxn ang="0">
                    <a:pos x="56" y="112"/>
                  </a:cxn>
                  <a:cxn ang="0">
                    <a:pos x="45" y="111"/>
                  </a:cxn>
                  <a:cxn ang="0">
                    <a:pos x="41" y="112"/>
                  </a:cxn>
                  <a:cxn ang="0">
                    <a:pos x="34" y="115"/>
                  </a:cxn>
                  <a:cxn ang="0">
                    <a:pos x="28" y="112"/>
                  </a:cxn>
                  <a:cxn ang="0">
                    <a:pos x="18" y="116"/>
                  </a:cxn>
                  <a:cxn ang="0">
                    <a:pos x="0" y="108"/>
                  </a:cxn>
                  <a:cxn ang="0">
                    <a:pos x="6" y="99"/>
                  </a:cxn>
                  <a:cxn ang="0">
                    <a:pos x="8" y="96"/>
                  </a:cxn>
                  <a:cxn ang="0">
                    <a:pos x="14" y="93"/>
                  </a:cxn>
                  <a:cxn ang="0">
                    <a:pos x="21" y="85"/>
                  </a:cxn>
                  <a:cxn ang="0">
                    <a:pos x="28" y="90"/>
                  </a:cxn>
                  <a:cxn ang="0">
                    <a:pos x="39" y="86"/>
                  </a:cxn>
                  <a:cxn ang="0">
                    <a:pos x="45" y="82"/>
                  </a:cxn>
                  <a:cxn ang="0">
                    <a:pos x="48" y="78"/>
                  </a:cxn>
                  <a:cxn ang="0">
                    <a:pos x="50" y="59"/>
                  </a:cxn>
                  <a:cxn ang="0">
                    <a:pos x="44" y="48"/>
                  </a:cxn>
                  <a:cxn ang="0">
                    <a:pos x="48" y="42"/>
                  </a:cxn>
                  <a:cxn ang="0">
                    <a:pos x="50" y="37"/>
                  </a:cxn>
                  <a:cxn ang="0">
                    <a:pos x="30" y="33"/>
                  </a:cxn>
                  <a:cxn ang="0">
                    <a:pos x="28" y="22"/>
                  </a:cxn>
                  <a:cxn ang="0">
                    <a:pos x="56" y="20"/>
                  </a:cxn>
                  <a:cxn ang="0">
                    <a:pos x="71" y="22"/>
                  </a:cxn>
                  <a:cxn ang="0">
                    <a:pos x="70" y="16"/>
                  </a:cxn>
                  <a:cxn ang="0">
                    <a:pos x="74" y="8"/>
                  </a:cxn>
                  <a:cxn ang="0">
                    <a:pos x="80" y="7"/>
                  </a:cxn>
                </a:cxnLst>
                <a:rect l="0" t="0" r="r" b="b"/>
                <a:pathLst>
                  <a:path w="88" h="120">
                    <a:moveTo>
                      <a:pt x="87" y="0"/>
                    </a:moveTo>
                    <a:lnTo>
                      <a:pt x="88" y="0"/>
                    </a:lnTo>
                    <a:lnTo>
                      <a:pt x="88" y="18"/>
                    </a:lnTo>
                    <a:lnTo>
                      <a:pt x="87" y="24"/>
                    </a:lnTo>
                    <a:lnTo>
                      <a:pt x="87" y="48"/>
                    </a:lnTo>
                    <a:lnTo>
                      <a:pt x="84" y="55"/>
                    </a:lnTo>
                    <a:lnTo>
                      <a:pt x="84" y="60"/>
                    </a:lnTo>
                    <a:lnTo>
                      <a:pt x="82" y="67"/>
                    </a:lnTo>
                    <a:lnTo>
                      <a:pt x="80" y="68"/>
                    </a:lnTo>
                    <a:lnTo>
                      <a:pt x="80" y="71"/>
                    </a:lnTo>
                    <a:lnTo>
                      <a:pt x="78" y="72"/>
                    </a:lnTo>
                    <a:lnTo>
                      <a:pt x="76" y="78"/>
                    </a:lnTo>
                    <a:lnTo>
                      <a:pt x="74" y="82"/>
                    </a:lnTo>
                    <a:lnTo>
                      <a:pt x="71" y="89"/>
                    </a:lnTo>
                    <a:lnTo>
                      <a:pt x="70" y="93"/>
                    </a:lnTo>
                    <a:lnTo>
                      <a:pt x="69" y="96"/>
                    </a:lnTo>
                    <a:lnTo>
                      <a:pt x="66" y="99"/>
                    </a:lnTo>
                    <a:lnTo>
                      <a:pt x="66" y="100"/>
                    </a:lnTo>
                    <a:lnTo>
                      <a:pt x="65" y="103"/>
                    </a:lnTo>
                    <a:lnTo>
                      <a:pt x="62" y="107"/>
                    </a:lnTo>
                    <a:lnTo>
                      <a:pt x="60" y="111"/>
                    </a:lnTo>
                    <a:lnTo>
                      <a:pt x="56" y="112"/>
                    </a:lnTo>
                    <a:lnTo>
                      <a:pt x="50" y="112"/>
                    </a:lnTo>
                    <a:lnTo>
                      <a:pt x="45" y="111"/>
                    </a:lnTo>
                    <a:lnTo>
                      <a:pt x="44" y="112"/>
                    </a:lnTo>
                    <a:lnTo>
                      <a:pt x="41" y="112"/>
                    </a:lnTo>
                    <a:lnTo>
                      <a:pt x="39" y="116"/>
                    </a:lnTo>
                    <a:lnTo>
                      <a:pt x="34" y="115"/>
                    </a:lnTo>
                    <a:lnTo>
                      <a:pt x="34" y="112"/>
                    </a:lnTo>
                    <a:lnTo>
                      <a:pt x="28" y="112"/>
                    </a:lnTo>
                    <a:lnTo>
                      <a:pt x="23" y="115"/>
                    </a:lnTo>
                    <a:lnTo>
                      <a:pt x="18" y="116"/>
                    </a:lnTo>
                    <a:lnTo>
                      <a:pt x="10" y="120"/>
                    </a:lnTo>
                    <a:lnTo>
                      <a:pt x="0" y="108"/>
                    </a:lnTo>
                    <a:lnTo>
                      <a:pt x="0" y="104"/>
                    </a:lnTo>
                    <a:lnTo>
                      <a:pt x="6" y="99"/>
                    </a:lnTo>
                    <a:lnTo>
                      <a:pt x="6" y="96"/>
                    </a:lnTo>
                    <a:lnTo>
                      <a:pt x="8" y="96"/>
                    </a:lnTo>
                    <a:lnTo>
                      <a:pt x="10" y="93"/>
                    </a:lnTo>
                    <a:lnTo>
                      <a:pt x="14" y="93"/>
                    </a:lnTo>
                    <a:lnTo>
                      <a:pt x="18" y="90"/>
                    </a:lnTo>
                    <a:lnTo>
                      <a:pt x="21" y="85"/>
                    </a:lnTo>
                    <a:lnTo>
                      <a:pt x="22" y="90"/>
                    </a:lnTo>
                    <a:lnTo>
                      <a:pt x="28" y="90"/>
                    </a:lnTo>
                    <a:lnTo>
                      <a:pt x="32" y="89"/>
                    </a:lnTo>
                    <a:lnTo>
                      <a:pt x="39" y="86"/>
                    </a:lnTo>
                    <a:lnTo>
                      <a:pt x="44" y="85"/>
                    </a:lnTo>
                    <a:lnTo>
                      <a:pt x="45" y="82"/>
                    </a:lnTo>
                    <a:lnTo>
                      <a:pt x="48" y="82"/>
                    </a:lnTo>
                    <a:lnTo>
                      <a:pt x="48" y="78"/>
                    </a:lnTo>
                    <a:lnTo>
                      <a:pt x="50" y="75"/>
                    </a:lnTo>
                    <a:lnTo>
                      <a:pt x="50" y="59"/>
                    </a:lnTo>
                    <a:lnTo>
                      <a:pt x="44" y="59"/>
                    </a:lnTo>
                    <a:lnTo>
                      <a:pt x="44" y="48"/>
                    </a:lnTo>
                    <a:lnTo>
                      <a:pt x="48" y="48"/>
                    </a:lnTo>
                    <a:lnTo>
                      <a:pt x="48" y="42"/>
                    </a:lnTo>
                    <a:lnTo>
                      <a:pt x="50" y="41"/>
                    </a:lnTo>
                    <a:lnTo>
                      <a:pt x="50" y="37"/>
                    </a:lnTo>
                    <a:lnTo>
                      <a:pt x="48" y="34"/>
                    </a:lnTo>
                    <a:lnTo>
                      <a:pt x="30" y="33"/>
                    </a:lnTo>
                    <a:lnTo>
                      <a:pt x="28" y="29"/>
                    </a:lnTo>
                    <a:lnTo>
                      <a:pt x="28" y="22"/>
                    </a:lnTo>
                    <a:lnTo>
                      <a:pt x="41" y="22"/>
                    </a:lnTo>
                    <a:lnTo>
                      <a:pt x="56" y="20"/>
                    </a:lnTo>
                    <a:lnTo>
                      <a:pt x="66" y="20"/>
                    </a:lnTo>
                    <a:lnTo>
                      <a:pt x="71" y="22"/>
                    </a:lnTo>
                    <a:lnTo>
                      <a:pt x="71" y="18"/>
                    </a:lnTo>
                    <a:lnTo>
                      <a:pt x="70" y="16"/>
                    </a:lnTo>
                    <a:lnTo>
                      <a:pt x="71" y="12"/>
                    </a:lnTo>
                    <a:lnTo>
                      <a:pt x="74" y="8"/>
                    </a:lnTo>
                    <a:lnTo>
                      <a:pt x="78" y="7"/>
                    </a:lnTo>
                    <a:lnTo>
                      <a:pt x="80" y="7"/>
                    </a:lnTo>
                    <a:lnTo>
                      <a:pt x="8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3" name="Freeform 104"/>
              <p:cNvSpPr>
                <a:spLocks/>
              </p:cNvSpPr>
              <p:nvPr/>
            </p:nvSpPr>
            <p:spPr bwMode="gray">
              <a:xfrm>
                <a:off x="1558973" y="4178271"/>
                <a:ext cx="206375" cy="246063"/>
              </a:xfrm>
              <a:custGeom>
                <a:avLst/>
                <a:gdLst/>
                <a:ahLst/>
                <a:cxnLst>
                  <a:cxn ang="0">
                    <a:pos x="31" y="0"/>
                  </a:cxn>
                  <a:cxn ang="0">
                    <a:pos x="56" y="0"/>
                  </a:cxn>
                  <a:cxn ang="0">
                    <a:pos x="64" y="23"/>
                  </a:cxn>
                  <a:cxn ang="0">
                    <a:pos x="86" y="25"/>
                  </a:cxn>
                  <a:cxn ang="0">
                    <a:pos x="86" y="18"/>
                  </a:cxn>
                  <a:cxn ang="0">
                    <a:pos x="88" y="14"/>
                  </a:cxn>
                  <a:cxn ang="0">
                    <a:pos x="103" y="11"/>
                  </a:cxn>
                  <a:cxn ang="0">
                    <a:pos x="103" y="18"/>
                  </a:cxn>
                  <a:cxn ang="0">
                    <a:pos x="112" y="18"/>
                  </a:cxn>
                  <a:cxn ang="0">
                    <a:pos x="112" y="33"/>
                  </a:cxn>
                  <a:cxn ang="0">
                    <a:pos x="114" y="37"/>
                  </a:cxn>
                  <a:cxn ang="0">
                    <a:pos x="116" y="41"/>
                  </a:cxn>
                  <a:cxn ang="0">
                    <a:pos x="116" y="51"/>
                  </a:cxn>
                  <a:cxn ang="0">
                    <a:pos x="114" y="55"/>
                  </a:cxn>
                  <a:cxn ang="0">
                    <a:pos x="114" y="59"/>
                  </a:cxn>
                  <a:cxn ang="0">
                    <a:pos x="127" y="62"/>
                  </a:cxn>
                  <a:cxn ang="0">
                    <a:pos x="127" y="88"/>
                  </a:cxn>
                  <a:cxn ang="0">
                    <a:pos x="112" y="89"/>
                  </a:cxn>
                  <a:cxn ang="0">
                    <a:pos x="112" y="136"/>
                  </a:cxn>
                  <a:cxn ang="0">
                    <a:pos x="116" y="140"/>
                  </a:cxn>
                  <a:cxn ang="0">
                    <a:pos x="118" y="144"/>
                  </a:cxn>
                  <a:cxn ang="0">
                    <a:pos x="125" y="147"/>
                  </a:cxn>
                  <a:cxn ang="0">
                    <a:pos x="130" y="151"/>
                  </a:cxn>
                  <a:cxn ang="0">
                    <a:pos x="122" y="151"/>
                  </a:cxn>
                  <a:cxn ang="0">
                    <a:pos x="116" y="154"/>
                  </a:cxn>
                  <a:cxn ang="0">
                    <a:pos x="109" y="154"/>
                  </a:cxn>
                  <a:cxn ang="0">
                    <a:pos x="107" y="155"/>
                  </a:cxn>
                  <a:cxn ang="0">
                    <a:pos x="92" y="155"/>
                  </a:cxn>
                  <a:cxn ang="0">
                    <a:pos x="88" y="154"/>
                  </a:cxn>
                  <a:cxn ang="0">
                    <a:pos x="82" y="154"/>
                  </a:cxn>
                  <a:cxn ang="0">
                    <a:pos x="78" y="151"/>
                  </a:cxn>
                  <a:cxn ang="0">
                    <a:pos x="77" y="149"/>
                  </a:cxn>
                  <a:cxn ang="0">
                    <a:pos x="24" y="149"/>
                  </a:cxn>
                  <a:cxn ang="0">
                    <a:pos x="22" y="147"/>
                  </a:cxn>
                  <a:cxn ang="0">
                    <a:pos x="20" y="144"/>
                  </a:cxn>
                  <a:cxn ang="0">
                    <a:pos x="18" y="144"/>
                  </a:cxn>
                  <a:cxn ang="0">
                    <a:pos x="16" y="141"/>
                  </a:cxn>
                  <a:cxn ang="0">
                    <a:pos x="7" y="141"/>
                  </a:cxn>
                  <a:cxn ang="0">
                    <a:pos x="0" y="144"/>
                  </a:cxn>
                  <a:cxn ang="0">
                    <a:pos x="3" y="140"/>
                  </a:cxn>
                  <a:cxn ang="0">
                    <a:pos x="4" y="129"/>
                  </a:cxn>
                  <a:cxn ang="0">
                    <a:pos x="7" y="118"/>
                  </a:cxn>
                  <a:cxn ang="0">
                    <a:pos x="11" y="107"/>
                  </a:cxn>
                  <a:cxn ang="0">
                    <a:pos x="11" y="97"/>
                  </a:cxn>
                  <a:cxn ang="0">
                    <a:pos x="16" y="81"/>
                  </a:cxn>
                  <a:cxn ang="0">
                    <a:pos x="20" y="75"/>
                  </a:cxn>
                  <a:cxn ang="0">
                    <a:pos x="24" y="67"/>
                  </a:cxn>
                  <a:cxn ang="0">
                    <a:pos x="26" y="67"/>
                  </a:cxn>
                  <a:cxn ang="0">
                    <a:pos x="29" y="66"/>
                  </a:cxn>
                  <a:cxn ang="0">
                    <a:pos x="29" y="53"/>
                  </a:cxn>
                  <a:cxn ang="0">
                    <a:pos x="26" y="45"/>
                  </a:cxn>
                  <a:cxn ang="0">
                    <a:pos x="24" y="37"/>
                  </a:cxn>
                  <a:cxn ang="0">
                    <a:pos x="13" y="15"/>
                  </a:cxn>
                  <a:cxn ang="0">
                    <a:pos x="7" y="10"/>
                  </a:cxn>
                  <a:cxn ang="0">
                    <a:pos x="7" y="3"/>
                  </a:cxn>
                  <a:cxn ang="0">
                    <a:pos x="24" y="1"/>
                  </a:cxn>
                  <a:cxn ang="0">
                    <a:pos x="31" y="0"/>
                  </a:cxn>
                </a:cxnLst>
                <a:rect l="0" t="0" r="r" b="b"/>
                <a:pathLst>
                  <a:path w="130" h="155">
                    <a:moveTo>
                      <a:pt x="31" y="0"/>
                    </a:moveTo>
                    <a:lnTo>
                      <a:pt x="56" y="0"/>
                    </a:lnTo>
                    <a:lnTo>
                      <a:pt x="64" y="23"/>
                    </a:lnTo>
                    <a:lnTo>
                      <a:pt x="86" y="25"/>
                    </a:lnTo>
                    <a:lnTo>
                      <a:pt x="86" y="18"/>
                    </a:lnTo>
                    <a:lnTo>
                      <a:pt x="88" y="14"/>
                    </a:lnTo>
                    <a:lnTo>
                      <a:pt x="103" y="11"/>
                    </a:lnTo>
                    <a:lnTo>
                      <a:pt x="103" y="18"/>
                    </a:lnTo>
                    <a:lnTo>
                      <a:pt x="112" y="18"/>
                    </a:lnTo>
                    <a:lnTo>
                      <a:pt x="112" y="33"/>
                    </a:lnTo>
                    <a:lnTo>
                      <a:pt x="114" y="37"/>
                    </a:lnTo>
                    <a:lnTo>
                      <a:pt x="116" y="41"/>
                    </a:lnTo>
                    <a:lnTo>
                      <a:pt x="116" y="51"/>
                    </a:lnTo>
                    <a:lnTo>
                      <a:pt x="114" y="55"/>
                    </a:lnTo>
                    <a:lnTo>
                      <a:pt x="114" y="59"/>
                    </a:lnTo>
                    <a:lnTo>
                      <a:pt x="127" y="62"/>
                    </a:lnTo>
                    <a:lnTo>
                      <a:pt x="127" y="88"/>
                    </a:lnTo>
                    <a:lnTo>
                      <a:pt x="112" y="89"/>
                    </a:lnTo>
                    <a:lnTo>
                      <a:pt x="112" y="136"/>
                    </a:lnTo>
                    <a:lnTo>
                      <a:pt x="116" y="140"/>
                    </a:lnTo>
                    <a:lnTo>
                      <a:pt x="118" y="144"/>
                    </a:lnTo>
                    <a:lnTo>
                      <a:pt x="125" y="147"/>
                    </a:lnTo>
                    <a:lnTo>
                      <a:pt x="130" y="151"/>
                    </a:lnTo>
                    <a:lnTo>
                      <a:pt x="122" y="151"/>
                    </a:lnTo>
                    <a:lnTo>
                      <a:pt x="116" y="154"/>
                    </a:lnTo>
                    <a:lnTo>
                      <a:pt x="109" y="154"/>
                    </a:lnTo>
                    <a:lnTo>
                      <a:pt x="107" y="155"/>
                    </a:lnTo>
                    <a:lnTo>
                      <a:pt x="92" y="155"/>
                    </a:lnTo>
                    <a:lnTo>
                      <a:pt x="88" y="154"/>
                    </a:lnTo>
                    <a:lnTo>
                      <a:pt x="82" y="154"/>
                    </a:lnTo>
                    <a:lnTo>
                      <a:pt x="78" y="151"/>
                    </a:lnTo>
                    <a:lnTo>
                      <a:pt x="77" y="149"/>
                    </a:lnTo>
                    <a:lnTo>
                      <a:pt x="24" y="149"/>
                    </a:lnTo>
                    <a:lnTo>
                      <a:pt x="22" y="147"/>
                    </a:lnTo>
                    <a:lnTo>
                      <a:pt x="20" y="144"/>
                    </a:lnTo>
                    <a:lnTo>
                      <a:pt x="18" y="144"/>
                    </a:lnTo>
                    <a:lnTo>
                      <a:pt x="16" y="141"/>
                    </a:lnTo>
                    <a:lnTo>
                      <a:pt x="7" y="141"/>
                    </a:lnTo>
                    <a:lnTo>
                      <a:pt x="0" y="144"/>
                    </a:lnTo>
                    <a:lnTo>
                      <a:pt x="3" y="140"/>
                    </a:lnTo>
                    <a:lnTo>
                      <a:pt x="4" y="129"/>
                    </a:lnTo>
                    <a:lnTo>
                      <a:pt x="7" y="118"/>
                    </a:lnTo>
                    <a:lnTo>
                      <a:pt x="11" y="107"/>
                    </a:lnTo>
                    <a:lnTo>
                      <a:pt x="11" y="97"/>
                    </a:lnTo>
                    <a:lnTo>
                      <a:pt x="16" y="81"/>
                    </a:lnTo>
                    <a:lnTo>
                      <a:pt x="20" y="75"/>
                    </a:lnTo>
                    <a:lnTo>
                      <a:pt x="24" y="67"/>
                    </a:lnTo>
                    <a:lnTo>
                      <a:pt x="26" y="67"/>
                    </a:lnTo>
                    <a:lnTo>
                      <a:pt x="29" y="66"/>
                    </a:lnTo>
                    <a:lnTo>
                      <a:pt x="29" y="53"/>
                    </a:lnTo>
                    <a:lnTo>
                      <a:pt x="26" y="45"/>
                    </a:lnTo>
                    <a:lnTo>
                      <a:pt x="24" y="37"/>
                    </a:lnTo>
                    <a:lnTo>
                      <a:pt x="13" y="15"/>
                    </a:lnTo>
                    <a:lnTo>
                      <a:pt x="7" y="10"/>
                    </a:lnTo>
                    <a:lnTo>
                      <a:pt x="7" y="3"/>
                    </a:lnTo>
                    <a:lnTo>
                      <a:pt x="24" y="1"/>
                    </a:lnTo>
                    <a:lnTo>
                      <a:pt x="3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4" name="Freeform 105"/>
              <p:cNvSpPr>
                <a:spLocks/>
              </p:cNvSpPr>
              <p:nvPr/>
            </p:nvSpPr>
            <p:spPr bwMode="gray">
              <a:xfrm>
                <a:off x="1565323" y="3925859"/>
                <a:ext cx="403225" cy="409575"/>
              </a:xfrm>
              <a:custGeom>
                <a:avLst/>
                <a:gdLst/>
                <a:ahLst/>
                <a:cxnLst>
                  <a:cxn ang="0">
                    <a:pos x="182" y="4"/>
                  </a:cxn>
                  <a:cxn ang="0">
                    <a:pos x="193" y="12"/>
                  </a:cxn>
                  <a:cxn ang="0">
                    <a:pos x="204" y="16"/>
                  </a:cxn>
                  <a:cxn ang="0">
                    <a:pos x="215" y="25"/>
                  </a:cxn>
                  <a:cxn ang="0">
                    <a:pos x="244" y="26"/>
                  </a:cxn>
                  <a:cxn ang="0">
                    <a:pos x="241" y="38"/>
                  </a:cxn>
                  <a:cxn ang="0">
                    <a:pos x="234" y="64"/>
                  </a:cxn>
                  <a:cxn ang="0">
                    <a:pos x="230" y="107"/>
                  </a:cxn>
                  <a:cxn ang="0">
                    <a:pos x="240" y="152"/>
                  </a:cxn>
                  <a:cxn ang="0">
                    <a:pos x="249" y="192"/>
                  </a:cxn>
                  <a:cxn ang="0">
                    <a:pos x="232" y="196"/>
                  </a:cxn>
                  <a:cxn ang="0">
                    <a:pos x="226" y="204"/>
                  </a:cxn>
                  <a:cxn ang="0">
                    <a:pos x="230" y="218"/>
                  </a:cxn>
                  <a:cxn ang="0">
                    <a:pos x="236" y="234"/>
                  </a:cxn>
                  <a:cxn ang="0">
                    <a:pos x="254" y="243"/>
                  </a:cxn>
                  <a:cxn ang="0">
                    <a:pos x="237" y="255"/>
                  </a:cxn>
                  <a:cxn ang="0">
                    <a:pos x="214" y="232"/>
                  </a:cxn>
                  <a:cxn ang="0">
                    <a:pos x="207" y="230"/>
                  </a:cxn>
                  <a:cxn ang="0">
                    <a:pos x="204" y="229"/>
                  </a:cxn>
                  <a:cxn ang="0">
                    <a:pos x="182" y="229"/>
                  </a:cxn>
                  <a:cxn ang="0">
                    <a:pos x="162" y="225"/>
                  </a:cxn>
                  <a:cxn ang="0">
                    <a:pos x="158" y="221"/>
                  </a:cxn>
                  <a:cxn ang="0">
                    <a:pos x="130" y="218"/>
                  </a:cxn>
                  <a:cxn ang="0">
                    <a:pos x="110" y="214"/>
                  </a:cxn>
                  <a:cxn ang="0">
                    <a:pos x="110" y="196"/>
                  </a:cxn>
                  <a:cxn ang="0">
                    <a:pos x="99" y="177"/>
                  </a:cxn>
                  <a:cxn ang="0">
                    <a:pos x="82" y="177"/>
                  </a:cxn>
                  <a:cxn ang="0">
                    <a:pos x="52" y="159"/>
                  </a:cxn>
                  <a:cxn ang="0">
                    <a:pos x="3" y="163"/>
                  </a:cxn>
                  <a:cxn ang="0">
                    <a:pos x="25" y="133"/>
                  </a:cxn>
                  <a:cxn ang="0">
                    <a:pos x="31" y="129"/>
                  </a:cxn>
                  <a:cxn ang="0">
                    <a:pos x="46" y="129"/>
                  </a:cxn>
                  <a:cxn ang="0">
                    <a:pos x="51" y="121"/>
                  </a:cxn>
                  <a:cxn ang="0">
                    <a:pos x="66" y="86"/>
                  </a:cxn>
                  <a:cxn ang="0">
                    <a:pos x="70" y="74"/>
                  </a:cxn>
                  <a:cxn ang="0">
                    <a:pos x="71" y="40"/>
                  </a:cxn>
                  <a:cxn ang="0">
                    <a:pos x="75" y="30"/>
                  </a:cxn>
                  <a:cxn ang="0">
                    <a:pos x="71" y="18"/>
                  </a:cxn>
                  <a:cxn ang="0">
                    <a:pos x="84" y="7"/>
                  </a:cxn>
                  <a:cxn ang="0">
                    <a:pos x="94" y="11"/>
                  </a:cxn>
                  <a:cxn ang="0">
                    <a:pos x="99" y="16"/>
                  </a:cxn>
                  <a:cxn ang="0">
                    <a:pos x="110" y="12"/>
                  </a:cxn>
                  <a:cxn ang="0">
                    <a:pos x="179" y="0"/>
                  </a:cxn>
                </a:cxnLst>
                <a:rect l="0" t="0" r="r" b="b"/>
                <a:pathLst>
                  <a:path w="254" h="258">
                    <a:moveTo>
                      <a:pt x="179" y="0"/>
                    </a:moveTo>
                    <a:lnTo>
                      <a:pt x="179" y="3"/>
                    </a:lnTo>
                    <a:lnTo>
                      <a:pt x="182" y="4"/>
                    </a:lnTo>
                    <a:lnTo>
                      <a:pt x="184" y="7"/>
                    </a:lnTo>
                    <a:lnTo>
                      <a:pt x="188" y="11"/>
                    </a:lnTo>
                    <a:lnTo>
                      <a:pt x="193" y="12"/>
                    </a:lnTo>
                    <a:lnTo>
                      <a:pt x="200" y="15"/>
                    </a:lnTo>
                    <a:lnTo>
                      <a:pt x="201" y="15"/>
                    </a:lnTo>
                    <a:lnTo>
                      <a:pt x="204" y="16"/>
                    </a:lnTo>
                    <a:lnTo>
                      <a:pt x="207" y="16"/>
                    </a:lnTo>
                    <a:lnTo>
                      <a:pt x="211" y="18"/>
                    </a:lnTo>
                    <a:lnTo>
                      <a:pt x="215" y="25"/>
                    </a:lnTo>
                    <a:lnTo>
                      <a:pt x="227" y="25"/>
                    </a:lnTo>
                    <a:lnTo>
                      <a:pt x="236" y="26"/>
                    </a:lnTo>
                    <a:lnTo>
                      <a:pt x="244" y="26"/>
                    </a:lnTo>
                    <a:lnTo>
                      <a:pt x="244" y="29"/>
                    </a:lnTo>
                    <a:lnTo>
                      <a:pt x="241" y="33"/>
                    </a:lnTo>
                    <a:lnTo>
                      <a:pt x="241" y="38"/>
                    </a:lnTo>
                    <a:lnTo>
                      <a:pt x="237" y="42"/>
                    </a:lnTo>
                    <a:lnTo>
                      <a:pt x="237" y="56"/>
                    </a:lnTo>
                    <a:lnTo>
                      <a:pt x="234" y="64"/>
                    </a:lnTo>
                    <a:lnTo>
                      <a:pt x="232" y="70"/>
                    </a:lnTo>
                    <a:lnTo>
                      <a:pt x="230" y="74"/>
                    </a:lnTo>
                    <a:lnTo>
                      <a:pt x="230" y="107"/>
                    </a:lnTo>
                    <a:lnTo>
                      <a:pt x="234" y="118"/>
                    </a:lnTo>
                    <a:lnTo>
                      <a:pt x="237" y="134"/>
                    </a:lnTo>
                    <a:lnTo>
                      <a:pt x="240" y="152"/>
                    </a:lnTo>
                    <a:lnTo>
                      <a:pt x="244" y="170"/>
                    </a:lnTo>
                    <a:lnTo>
                      <a:pt x="248" y="184"/>
                    </a:lnTo>
                    <a:lnTo>
                      <a:pt x="249" y="192"/>
                    </a:lnTo>
                    <a:lnTo>
                      <a:pt x="249" y="195"/>
                    </a:lnTo>
                    <a:lnTo>
                      <a:pt x="236" y="195"/>
                    </a:lnTo>
                    <a:lnTo>
                      <a:pt x="232" y="196"/>
                    </a:lnTo>
                    <a:lnTo>
                      <a:pt x="230" y="199"/>
                    </a:lnTo>
                    <a:lnTo>
                      <a:pt x="227" y="200"/>
                    </a:lnTo>
                    <a:lnTo>
                      <a:pt x="226" y="204"/>
                    </a:lnTo>
                    <a:lnTo>
                      <a:pt x="226" y="211"/>
                    </a:lnTo>
                    <a:lnTo>
                      <a:pt x="227" y="214"/>
                    </a:lnTo>
                    <a:lnTo>
                      <a:pt x="230" y="218"/>
                    </a:lnTo>
                    <a:lnTo>
                      <a:pt x="232" y="225"/>
                    </a:lnTo>
                    <a:lnTo>
                      <a:pt x="234" y="229"/>
                    </a:lnTo>
                    <a:lnTo>
                      <a:pt x="236" y="234"/>
                    </a:lnTo>
                    <a:lnTo>
                      <a:pt x="237" y="239"/>
                    </a:lnTo>
                    <a:lnTo>
                      <a:pt x="240" y="240"/>
                    </a:lnTo>
                    <a:lnTo>
                      <a:pt x="254" y="243"/>
                    </a:lnTo>
                    <a:lnTo>
                      <a:pt x="254" y="256"/>
                    </a:lnTo>
                    <a:lnTo>
                      <a:pt x="249" y="258"/>
                    </a:lnTo>
                    <a:lnTo>
                      <a:pt x="237" y="255"/>
                    </a:lnTo>
                    <a:lnTo>
                      <a:pt x="222" y="244"/>
                    </a:lnTo>
                    <a:lnTo>
                      <a:pt x="214" y="230"/>
                    </a:lnTo>
                    <a:lnTo>
                      <a:pt x="214" y="232"/>
                    </a:lnTo>
                    <a:lnTo>
                      <a:pt x="211" y="232"/>
                    </a:lnTo>
                    <a:lnTo>
                      <a:pt x="210" y="230"/>
                    </a:lnTo>
                    <a:lnTo>
                      <a:pt x="207" y="230"/>
                    </a:lnTo>
                    <a:lnTo>
                      <a:pt x="206" y="229"/>
                    </a:lnTo>
                    <a:lnTo>
                      <a:pt x="206" y="226"/>
                    </a:lnTo>
                    <a:lnTo>
                      <a:pt x="204" y="229"/>
                    </a:lnTo>
                    <a:lnTo>
                      <a:pt x="204" y="230"/>
                    </a:lnTo>
                    <a:lnTo>
                      <a:pt x="192" y="230"/>
                    </a:lnTo>
                    <a:lnTo>
                      <a:pt x="182" y="229"/>
                    </a:lnTo>
                    <a:lnTo>
                      <a:pt x="170" y="226"/>
                    </a:lnTo>
                    <a:lnTo>
                      <a:pt x="163" y="225"/>
                    </a:lnTo>
                    <a:lnTo>
                      <a:pt x="162" y="225"/>
                    </a:lnTo>
                    <a:lnTo>
                      <a:pt x="160" y="222"/>
                    </a:lnTo>
                    <a:lnTo>
                      <a:pt x="158" y="222"/>
                    </a:lnTo>
                    <a:lnTo>
                      <a:pt x="158" y="221"/>
                    </a:lnTo>
                    <a:lnTo>
                      <a:pt x="156" y="221"/>
                    </a:lnTo>
                    <a:lnTo>
                      <a:pt x="153" y="218"/>
                    </a:lnTo>
                    <a:lnTo>
                      <a:pt x="130" y="218"/>
                    </a:lnTo>
                    <a:lnTo>
                      <a:pt x="123" y="221"/>
                    </a:lnTo>
                    <a:lnTo>
                      <a:pt x="110" y="218"/>
                    </a:lnTo>
                    <a:lnTo>
                      <a:pt x="110" y="214"/>
                    </a:lnTo>
                    <a:lnTo>
                      <a:pt x="112" y="211"/>
                    </a:lnTo>
                    <a:lnTo>
                      <a:pt x="112" y="200"/>
                    </a:lnTo>
                    <a:lnTo>
                      <a:pt x="110" y="196"/>
                    </a:lnTo>
                    <a:lnTo>
                      <a:pt x="108" y="192"/>
                    </a:lnTo>
                    <a:lnTo>
                      <a:pt x="108" y="177"/>
                    </a:lnTo>
                    <a:lnTo>
                      <a:pt x="99" y="177"/>
                    </a:lnTo>
                    <a:lnTo>
                      <a:pt x="99" y="170"/>
                    </a:lnTo>
                    <a:lnTo>
                      <a:pt x="84" y="173"/>
                    </a:lnTo>
                    <a:lnTo>
                      <a:pt x="82" y="177"/>
                    </a:lnTo>
                    <a:lnTo>
                      <a:pt x="82" y="184"/>
                    </a:lnTo>
                    <a:lnTo>
                      <a:pt x="60" y="182"/>
                    </a:lnTo>
                    <a:lnTo>
                      <a:pt x="52" y="159"/>
                    </a:lnTo>
                    <a:lnTo>
                      <a:pt x="27" y="159"/>
                    </a:lnTo>
                    <a:lnTo>
                      <a:pt x="20" y="160"/>
                    </a:lnTo>
                    <a:lnTo>
                      <a:pt x="3" y="163"/>
                    </a:lnTo>
                    <a:lnTo>
                      <a:pt x="0" y="152"/>
                    </a:lnTo>
                    <a:lnTo>
                      <a:pt x="25" y="134"/>
                    </a:lnTo>
                    <a:lnTo>
                      <a:pt x="25" y="133"/>
                    </a:lnTo>
                    <a:lnTo>
                      <a:pt x="26" y="133"/>
                    </a:lnTo>
                    <a:lnTo>
                      <a:pt x="27" y="130"/>
                    </a:lnTo>
                    <a:lnTo>
                      <a:pt x="31" y="129"/>
                    </a:lnTo>
                    <a:lnTo>
                      <a:pt x="38" y="130"/>
                    </a:lnTo>
                    <a:lnTo>
                      <a:pt x="44" y="130"/>
                    </a:lnTo>
                    <a:lnTo>
                      <a:pt x="46" y="129"/>
                    </a:lnTo>
                    <a:lnTo>
                      <a:pt x="48" y="125"/>
                    </a:lnTo>
                    <a:lnTo>
                      <a:pt x="51" y="125"/>
                    </a:lnTo>
                    <a:lnTo>
                      <a:pt x="51" y="121"/>
                    </a:lnTo>
                    <a:lnTo>
                      <a:pt x="53" y="114"/>
                    </a:lnTo>
                    <a:lnTo>
                      <a:pt x="57" y="107"/>
                    </a:lnTo>
                    <a:lnTo>
                      <a:pt x="66" y="86"/>
                    </a:lnTo>
                    <a:lnTo>
                      <a:pt x="68" y="85"/>
                    </a:lnTo>
                    <a:lnTo>
                      <a:pt x="68" y="81"/>
                    </a:lnTo>
                    <a:lnTo>
                      <a:pt x="70" y="74"/>
                    </a:lnTo>
                    <a:lnTo>
                      <a:pt x="70" y="73"/>
                    </a:lnTo>
                    <a:lnTo>
                      <a:pt x="71" y="70"/>
                    </a:lnTo>
                    <a:lnTo>
                      <a:pt x="71" y="40"/>
                    </a:lnTo>
                    <a:lnTo>
                      <a:pt x="74" y="34"/>
                    </a:lnTo>
                    <a:lnTo>
                      <a:pt x="74" y="33"/>
                    </a:lnTo>
                    <a:lnTo>
                      <a:pt x="75" y="30"/>
                    </a:lnTo>
                    <a:lnTo>
                      <a:pt x="75" y="25"/>
                    </a:lnTo>
                    <a:lnTo>
                      <a:pt x="74" y="21"/>
                    </a:lnTo>
                    <a:lnTo>
                      <a:pt x="71" y="18"/>
                    </a:lnTo>
                    <a:lnTo>
                      <a:pt x="71" y="15"/>
                    </a:lnTo>
                    <a:lnTo>
                      <a:pt x="79" y="7"/>
                    </a:lnTo>
                    <a:lnTo>
                      <a:pt x="84" y="7"/>
                    </a:lnTo>
                    <a:lnTo>
                      <a:pt x="90" y="4"/>
                    </a:lnTo>
                    <a:lnTo>
                      <a:pt x="90" y="7"/>
                    </a:lnTo>
                    <a:lnTo>
                      <a:pt x="94" y="11"/>
                    </a:lnTo>
                    <a:lnTo>
                      <a:pt x="96" y="15"/>
                    </a:lnTo>
                    <a:lnTo>
                      <a:pt x="96" y="16"/>
                    </a:lnTo>
                    <a:lnTo>
                      <a:pt x="99" y="16"/>
                    </a:lnTo>
                    <a:lnTo>
                      <a:pt x="100" y="15"/>
                    </a:lnTo>
                    <a:lnTo>
                      <a:pt x="104" y="15"/>
                    </a:lnTo>
                    <a:lnTo>
                      <a:pt x="110" y="12"/>
                    </a:lnTo>
                    <a:lnTo>
                      <a:pt x="130" y="12"/>
                    </a:lnTo>
                    <a:lnTo>
                      <a:pt x="134" y="11"/>
                    </a:lnTo>
                    <a:lnTo>
                      <a:pt x="17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5" name="Freeform 106"/>
              <p:cNvSpPr>
                <a:spLocks/>
              </p:cNvSpPr>
              <p:nvPr/>
            </p:nvSpPr>
            <p:spPr bwMode="gray">
              <a:xfrm>
                <a:off x="1736773" y="4230659"/>
                <a:ext cx="306388" cy="192087"/>
              </a:xfrm>
              <a:custGeom>
                <a:avLst/>
                <a:gdLst/>
                <a:ahLst/>
                <a:cxnLst>
                  <a:cxn ang="0">
                    <a:pos x="159" y="4"/>
                  </a:cxn>
                  <a:cxn ang="0">
                    <a:pos x="184" y="20"/>
                  </a:cxn>
                  <a:cxn ang="0">
                    <a:pos x="193" y="47"/>
                  </a:cxn>
                  <a:cxn ang="0">
                    <a:pos x="189" y="56"/>
                  </a:cxn>
                  <a:cxn ang="0">
                    <a:pos x="192" y="89"/>
                  </a:cxn>
                  <a:cxn ang="0">
                    <a:pos x="110" y="114"/>
                  </a:cxn>
                  <a:cxn ang="0">
                    <a:pos x="89" y="121"/>
                  </a:cxn>
                  <a:cxn ang="0">
                    <a:pos x="66" y="118"/>
                  </a:cxn>
                  <a:cxn ang="0">
                    <a:pos x="54" y="116"/>
                  </a:cxn>
                  <a:cxn ang="0">
                    <a:pos x="19" y="118"/>
                  </a:cxn>
                  <a:cxn ang="0">
                    <a:pos x="13" y="114"/>
                  </a:cxn>
                  <a:cxn ang="0">
                    <a:pos x="4" y="108"/>
                  </a:cxn>
                  <a:cxn ang="0">
                    <a:pos x="0" y="103"/>
                  </a:cxn>
                  <a:cxn ang="0">
                    <a:pos x="15" y="55"/>
                  </a:cxn>
                  <a:cxn ang="0">
                    <a:pos x="14" y="48"/>
                  </a:cxn>
                  <a:cxn ang="0">
                    <a:pos x="15" y="38"/>
                  </a:cxn>
                  <a:cxn ang="0">
                    <a:pos x="22" y="26"/>
                  </a:cxn>
                  <a:cxn ang="0">
                    <a:pos x="48" y="29"/>
                  </a:cxn>
                  <a:cxn ang="0">
                    <a:pos x="50" y="30"/>
                  </a:cxn>
                  <a:cxn ang="0">
                    <a:pos x="54" y="33"/>
                  </a:cxn>
                  <a:cxn ang="0">
                    <a:pos x="62" y="34"/>
                  </a:cxn>
                  <a:cxn ang="0">
                    <a:pos x="84" y="38"/>
                  </a:cxn>
                  <a:cxn ang="0">
                    <a:pos x="96" y="36"/>
                  </a:cxn>
                  <a:cxn ang="0">
                    <a:pos x="98" y="36"/>
                  </a:cxn>
                  <a:cxn ang="0">
                    <a:pos x="102" y="38"/>
                  </a:cxn>
                  <a:cxn ang="0">
                    <a:pos x="106" y="40"/>
                  </a:cxn>
                  <a:cxn ang="0">
                    <a:pos x="114" y="52"/>
                  </a:cxn>
                  <a:cxn ang="0">
                    <a:pos x="141" y="66"/>
                  </a:cxn>
                  <a:cxn ang="0">
                    <a:pos x="146" y="51"/>
                  </a:cxn>
                  <a:cxn ang="0">
                    <a:pos x="130" y="47"/>
                  </a:cxn>
                  <a:cxn ang="0">
                    <a:pos x="126" y="36"/>
                  </a:cxn>
                  <a:cxn ang="0">
                    <a:pos x="122" y="26"/>
                  </a:cxn>
                  <a:cxn ang="0">
                    <a:pos x="118" y="18"/>
                  </a:cxn>
                  <a:cxn ang="0">
                    <a:pos x="119" y="8"/>
                  </a:cxn>
                  <a:cxn ang="0">
                    <a:pos x="124" y="4"/>
                  </a:cxn>
                  <a:cxn ang="0">
                    <a:pos x="141" y="3"/>
                  </a:cxn>
                </a:cxnLst>
                <a:rect l="0" t="0" r="r" b="b"/>
                <a:pathLst>
                  <a:path w="193" h="121">
                    <a:moveTo>
                      <a:pt x="141" y="0"/>
                    </a:moveTo>
                    <a:lnTo>
                      <a:pt x="159" y="4"/>
                    </a:lnTo>
                    <a:lnTo>
                      <a:pt x="174" y="11"/>
                    </a:lnTo>
                    <a:lnTo>
                      <a:pt x="184" y="20"/>
                    </a:lnTo>
                    <a:lnTo>
                      <a:pt x="189" y="34"/>
                    </a:lnTo>
                    <a:lnTo>
                      <a:pt x="193" y="47"/>
                    </a:lnTo>
                    <a:lnTo>
                      <a:pt x="193" y="51"/>
                    </a:lnTo>
                    <a:lnTo>
                      <a:pt x="189" y="56"/>
                    </a:lnTo>
                    <a:lnTo>
                      <a:pt x="192" y="64"/>
                    </a:lnTo>
                    <a:lnTo>
                      <a:pt x="192" y="89"/>
                    </a:lnTo>
                    <a:lnTo>
                      <a:pt x="114" y="104"/>
                    </a:lnTo>
                    <a:lnTo>
                      <a:pt x="110" y="114"/>
                    </a:lnTo>
                    <a:lnTo>
                      <a:pt x="102" y="118"/>
                    </a:lnTo>
                    <a:lnTo>
                      <a:pt x="89" y="121"/>
                    </a:lnTo>
                    <a:lnTo>
                      <a:pt x="71" y="121"/>
                    </a:lnTo>
                    <a:lnTo>
                      <a:pt x="66" y="118"/>
                    </a:lnTo>
                    <a:lnTo>
                      <a:pt x="59" y="118"/>
                    </a:lnTo>
                    <a:lnTo>
                      <a:pt x="54" y="116"/>
                    </a:lnTo>
                    <a:lnTo>
                      <a:pt x="23" y="116"/>
                    </a:lnTo>
                    <a:lnTo>
                      <a:pt x="19" y="118"/>
                    </a:lnTo>
                    <a:lnTo>
                      <a:pt x="18" y="118"/>
                    </a:lnTo>
                    <a:lnTo>
                      <a:pt x="13" y="114"/>
                    </a:lnTo>
                    <a:lnTo>
                      <a:pt x="8" y="112"/>
                    </a:lnTo>
                    <a:lnTo>
                      <a:pt x="4" y="108"/>
                    </a:lnTo>
                    <a:lnTo>
                      <a:pt x="2" y="104"/>
                    </a:lnTo>
                    <a:lnTo>
                      <a:pt x="0" y="103"/>
                    </a:lnTo>
                    <a:lnTo>
                      <a:pt x="0" y="56"/>
                    </a:lnTo>
                    <a:lnTo>
                      <a:pt x="15" y="55"/>
                    </a:lnTo>
                    <a:lnTo>
                      <a:pt x="15" y="52"/>
                    </a:lnTo>
                    <a:lnTo>
                      <a:pt x="14" y="48"/>
                    </a:lnTo>
                    <a:lnTo>
                      <a:pt x="14" y="42"/>
                    </a:lnTo>
                    <a:lnTo>
                      <a:pt x="15" y="38"/>
                    </a:lnTo>
                    <a:lnTo>
                      <a:pt x="15" y="29"/>
                    </a:lnTo>
                    <a:lnTo>
                      <a:pt x="22" y="26"/>
                    </a:lnTo>
                    <a:lnTo>
                      <a:pt x="45" y="26"/>
                    </a:lnTo>
                    <a:lnTo>
                      <a:pt x="48" y="29"/>
                    </a:lnTo>
                    <a:lnTo>
                      <a:pt x="50" y="29"/>
                    </a:lnTo>
                    <a:lnTo>
                      <a:pt x="50" y="30"/>
                    </a:lnTo>
                    <a:lnTo>
                      <a:pt x="52" y="30"/>
                    </a:lnTo>
                    <a:lnTo>
                      <a:pt x="54" y="33"/>
                    </a:lnTo>
                    <a:lnTo>
                      <a:pt x="56" y="33"/>
                    </a:lnTo>
                    <a:lnTo>
                      <a:pt x="62" y="34"/>
                    </a:lnTo>
                    <a:lnTo>
                      <a:pt x="74" y="36"/>
                    </a:lnTo>
                    <a:lnTo>
                      <a:pt x="84" y="38"/>
                    </a:lnTo>
                    <a:lnTo>
                      <a:pt x="96" y="38"/>
                    </a:lnTo>
                    <a:lnTo>
                      <a:pt x="96" y="36"/>
                    </a:lnTo>
                    <a:lnTo>
                      <a:pt x="98" y="34"/>
                    </a:lnTo>
                    <a:lnTo>
                      <a:pt x="98" y="36"/>
                    </a:lnTo>
                    <a:lnTo>
                      <a:pt x="100" y="38"/>
                    </a:lnTo>
                    <a:lnTo>
                      <a:pt x="102" y="38"/>
                    </a:lnTo>
                    <a:lnTo>
                      <a:pt x="103" y="40"/>
                    </a:lnTo>
                    <a:lnTo>
                      <a:pt x="106" y="40"/>
                    </a:lnTo>
                    <a:lnTo>
                      <a:pt x="106" y="38"/>
                    </a:lnTo>
                    <a:lnTo>
                      <a:pt x="114" y="52"/>
                    </a:lnTo>
                    <a:lnTo>
                      <a:pt x="130" y="63"/>
                    </a:lnTo>
                    <a:lnTo>
                      <a:pt x="141" y="66"/>
                    </a:lnTo>
                    <a:lnTo>
                      <a:pt x="146" y="64"/>
                    </a:lnTo>
                    <a:lnTo>
                      <a:pt x="146" y="51"/>
                    </a:lnTo>
                    <a:lnTo>
                      <a:pt x="132" y="48"/>
                    </a:lnTo>
                    <a:lnTo>
                      <a:pt x="130" y="47"/>
                    </a:lnTo>
                    <a:lnTo>
                      <a:pt x="128" y="42"/>
                    </a:lnTo>
                    <a:lnTo>
                      <a:pt x="126" y="36"/>
                    </a:lnTo>
                    <a:lnTo>
                      <a:pt x="124" y="33"/>
                    </a:lnTo>
                    <a:lnTo>
                      <a:pt x="122" y="26"/>
                    </a:lnTo>
                    <a:lnTo>
                      <a:pt x="119" y="22"/>
                    </a:lnTo>
                    <a:lnTo>
                      <a:pt x="118" y="18"/>
                    </a:lnTo>
                    <a:lnTo>
                      <a:pt x="118" y="12"/>
                    </a:lnTo>
                    <a:lnTo>
                      <a:pt x="119" y="8"/>
                    </a:lnTo>
                    <a:lnTo>
                      <a:pt x="122" y="7"/>
                    </a:lnTo>
                    <a:lnTo>
                      <a:pt x="124" y="4"/>
                    </a:lnTo>
                    <a:lnTo>
                      <a:pt x="128" y="3"/>
                    </a:lnTo>
                    <a:lnTo>
                      <a:pt x="141" y="3"/>
                    </a:lnTo>
                    <a:lnTo>
                      <a:pt x="14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6" name="Freeform 107"/>
              <p:cNvSpPr>
                <a:spLocks/>
              </p:cNvSpPr>
              <p:nvPr/>
            </p:nvSpPr>
            <p:spPr bwMode="gray">
              <a:xfrm>
                <a:off x="1555798" y="4402109"/>
                <a:ext cx="301625" cy="263525"/>
              </a:xfrm>
              <a:custGeom>
                <a:avLst/>
                <a:gdLst/>
                <a:ahLst/>
                <a:cxnLst>
                  <a:cxn ang="0">
                    <a:pos x="18" y="0"/>
                  </a:cxn>
                  <a:cxn ang="0">
                    <a:pos x="24" y="6"/>
                  </a:cxn>
                  <a:cxn ang="0">
                    <a:pos x="76" y="8"/>
                  </a:cxn>
                  <a:cxn ang="0">
                    <a:pos x="84" y="13"/>
                  </a:cxn>
                  <a:cxn ang="0">
                    <a:pos x="94" y="14"/>
                  </a:cxn>
                  <a:cxn ang="0">
                    <a:pos x="111" y="13"/>
                  </a:cxn>
                  <a:cxn ang="0">
                    <a:pos x="122" y="10"/>
                  </a:cxn>
                  <a:cxn ang="0">
                    <a:pos x="157" y="8"/>
                  </a:cxn>
                  <a:cxn ang="0">
                    <a:pos x="177" y="10"/>
                  </a:cxn>
                  <a:cxn ang="0">
                    <a:pos x="190" y="13"/>
                  </a:cxn>
                  <a:cxn ang="0">
                    <a:pos x="181" y="17"/>
                  </a:cxn>
                  <a:cxn ang="0">
                    <a:pos x="172" y="21"/>
                  </a:cxn>
                  <a:cxn ang="0">
                    <a:pos x="168" y="21"/>
                  </a:cxn>
                  <a:cxn ang="0">
                    <a:pos x="164" y="17"/>
                  </a:cxn>
                  <a:cxn ang="0">
                    <a:pos x="144" y="17"/>
                  </a:cxn>
                  <a:cxn ang="0">
                    <a:pos x="128" y="61"/>
                  </a:cxn>
                  <a:cxn ang="0">
                    <a:pos x="114" y="161"/>
                  </a:cxn>
                  <a:cxn ang="0">
                    <a:pos x="109" y="165"/>
                  </a:cxn>
                  <a:cxn ang="0">
                    <a:pos x="98" y="166"/>
                  </a:cxn>
                  <a:cxn ang="0">
                    <a:pos x="84" y="165"/>
                  </a:cxn>
                  <a:cxn ang="0">
                    <a:pos x="81" y="152"/>
                  </a:cxn>
                  <a:cxn ang="0">
                    <a:pos x="79" y="150"/>
                  </a:cxn>
                  <a:cxn ang="0">
                    <a:pos x="76" y="154"/>
                  </a:cxn>
                  <a:cxn ang="0">
                    <a:pos x="74" y="158"/>
                  </a:cxn>
                  <a:cxn ang="0">
                    <a:pos x="61" y="165"/>
                  </a:cxn>
                  <a:cxn ang="0">
                    <a:pos x="58" y="158"/>
                  </a:cxn>
                  <a:cxn ang="0">
                    <a:pos x="52" y="148"/>
                  </a:cxn>
                  <a:cxn ang="0">
                    <a:pos x="48" y="140"/>
                  </a:cxn>
                  <a:cxn ang="0">
                    <a:pos x="46" y="136"/>
                  </a:cxn>
                  <a:cxn ang="0">
                    <a:pos x="33" y="110"/>
                  </a:cxn>
                  <a:cxn ang="0">
                    <a:pos x="24" y="73"/>
                  </a:cxn>
                  <a:cxn ang="0">
                    <a:pos x="18" y="55"/>
                  </a:cxn>
                  <a:cxn ang="0">
                    <a:pos x="13" y="33"/>
                  </a:cxn>
                  <a:cxn ang="0">
                    <a:pos x="0" y="10"/>
                  </a:cxn>
                  <a:cxn ang="0">
                    <a:pos x="9" y="0"/>
                  </a:cxn>
                </a:cxnLst>
                <a:rect l="0" t="0" r="r" b="b"/>
                <a:pathLst>
                  <a:path w="190" h="166">
                    <a:moveTo>
                      <a:pt x="9" y="0"/>
                    </a:moveTo>
                    <a:lnTo>
                      <a:pt x="18" y="0"/>
                    </a:lnTo>
                    <a:lnTo>
                      <a:pt x="20" y="3"/>
                    </a:lnTo>
                    <a:lnTo>
                      <a:pt x="24" y="6"/>
                    </a:lnTo>
                    <a:lnTo>
                      <a:pt x="26" y="8"/>
                    </a:lnTo>
                    <a:lnTo>
                      <a:pt x="76" y="8"/>
                    </a:lnTo>
                    <a:lnTo>
                      <a:pt x="80" y="10"/>
                    </a:lnTo>
                    <a:lnTo>
                      <a:pt x="84" y="13"/>
                    </a:lnTo>
                    <a:lnTo>
                      <a:pt x="88" y="13"/>
                    </a:lnTo>
                    <a:lnTo>
                      <a:pt x="94" y="14"/>
                    </a:lnTo>
                    <a:lnTo>
                      <a:pt x="106" y="14"/>
                    </a:lnTo>
                    <a:lnTo>
                      <a:pt x="111" y="13"/>
                    </a:lnTo>
                    <a:lnTo>
                      <a:pt x="118" y="13"/>
                    </a:lnTo>
                    <a:lnTo>
                      <a:pt x="122" y="10"/>
                    </a:lnTo>
                    <a:lnTo>
                      <a:pt x="132" y="10"/>
                    </a:lnTo>
                    <a:lnTo>
                      <a:pt x="157" y="8"/>
                    </a:lnTo>
                    <a:lnTo>
                      <a:pt x="166" y="8"/>
                    </a:lnTo>
                    <a:lnTo>
                      <a:pt x="177" y="10"/>
                    </a:lnTo>
                    <a:lnTo>
                      <a:pt x="188" y="13"/>
                    </a:lnTo>
                    <a:lnTo>
                      <a:pt x="190" y="13"/>
                    </a:lnTo>
                    <a:lnTo>
                      <a:pt x="185" y="14"/>
                    </a:lnTo>
                    <a:lnTo>
                      <a:pt x="181" y="17"/>
                    </a:lnTo>
                    <a:lnTo>
                      <a:pt x="176" y="18"/>
                    </a:lnTo>
                    <a:lnTo>
                      <a:pt x="172" y="21"/>
                    </a:lnTo>
                    <a:lnTo>
                      <a:pt x="170" y="22"/>
                    </a:lnTo>
                    <a:lnTo>
                      <a:pt x="168" y="21"/>
                    </a:lnTo>
                    <a:lnTo>
                      <a:pt x="168" y="18"/>
                    </a:lnTo>
                    <a:lnTo>
                      <a:pt x="164" y="17"/>
                    </a:lnTo>
                    <a:lnTo>
                      <a:pt x="157" y="14"/>
                    </a:lnTo>
                    <a:lnTo>
                      <a:pt x="144" y="17"/>
                    </a:lnTo>
                    <a:lnTo>
                      <a:pt x="128" y="17"/>
                    </a:lnTo>
                    <a:lnTo>
                      <a:pt x="128" y="61"/>
                    </a:lnTo>
                    <a:lnTo>
                      <a:pt x="114" y="61"/>
                    </a:lnTo>
                    <a:lnTo>
                      <a:pt x="114" y="161"/>
                    </a:lnTo>
                    <a:lnTo>
                      <a:pt x="111" y="162"/>
                    </a:lnTo>
                    <a:lnTo>
                      <a:pt x="109" y="165"/>
                    </a:lnTo>
                    <a:lnTo>
                      <a:pt x="105" y="166"/>
                    </a:lnTo>
                    <a:lnTo>
                      <a:pt x="98" y="166"/>
                    </a:lnTo>
                    <a:lnTo>
                      <a:pt x="94" y="165"/>
                    </a:lnTo>
                    <a:lnTo>
                      <a:pt x="84" y="165"/>
                    </a:lnTo>
                    <a:lnTo>
                      <a:pt x="81" y="162"/>
                    </a:lnTo>
                    <a:lnTo>
                      <a:pt x="81" y="152"/>
                    </a:lnTo>
                    <a:lnTo>
                      <a:pt x="80" y="152"/>
                    </a:lnTo>
                    <a:lnTo>
                      <a:pt x="79" y="150"/>
                    </a:lnTo>
                    <a:lnTo>
                      <a:pt x="76" y="152"/>
                    </a:lnTo>
                    <a:lnTo>
                      <a:pt x="76" y="154"/>
                    </a:lnTo>
                    <a:lnTo>
                      <a:pt x="74" y="157"/>
                    </a:lnTo>
                    <a:lnTo>
                      <a:pt x="74" y="158"/>
                    </a:lnTo>
                    <a:lnTo>
                      <a:pt x="72" y="161"/>
                    </a:lnTo>
                    <a:lnTo>
                      <a:pt x="61" y="165"/>
                    </a:lnTo>
                    <a:lnTo>
                      <a:pt x="61" y="162"/>
                    </a:lnTo>
                    <a:lnTo>
                      <a:pt x="58" y="158"/>
                    </a:lnTo>
                    <a:lnTo>
                      <a:pt x="57" y="152"/>
                    </a:lnTo>
                    <a:lnTo>
                      <a:pt x="52" y="148"/>
                    </a:lnTo>
                    <a:lnTo>
                      <a:pt x="50" y="144"/>
                    </a:lnTo>
                    <a:lnTo>
                      <a:pt x="48" y="140"/>
                    </a:lnTo>
                    <a:lnTo>
                      <a:pt x="48" y="136"/>
                    </a:lnTo>
                    <a:lnTo>
                      <a:pt x="46" y="136"/>
                    </a:lnTo>
                    <a:lnTo>
                      <a:pt x="42" y="126"/>
                    </a:lnTo>
                    <a:lnTo>
                      <a:pt x="33" y="110"/>
                    </a:lnTo>
                    <a:lnTo>
                      <a:pt x="28" y="91"/>
                    </a:lnTo>
                    <a:lnTo>
                      <a:pt x="24" y="73"/>
                    </a:lnTo>
                    <a:lnTo>
                      <a:pt x="20" y="59"/>
                    </a:lnTo>
                    <a:lnTo>
                      <a:pt x="18" y="55"/>
                    </a:lnTo>
                    <a:lnTo>
                      <a:pt x="15" y="43"/>
                    </a:lnTo>
                    <a:lnTo>
                      <a:pt x="13" y="33"/>
                    </a:lnTo>
                    <a:lnTo>
                      <a:pt x="6" y="21"/>
                    </a:lnTo>
                    <a:lnTo>
                      <a:pt x="0" y="10"/>
                    </a:lnTo>
                    <a:lnTo>
                      <a:pt x="2" y="3"/>
                    </a:lnTo>
                    <a:lnTo>
                      <a:pt x="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7" name="Freeform 108"/>
              <p:cNvSpPr>
                <a:spLocks/>
              </p:cNvSpPr>
              <p:nvPr/>
            </p:nvSpPr>
            <p:spPr bwMode="gray">
              <a:xfrm>
                <a:off x="1736773" y="4424334"/>
                <a:ext cx="188913" cy="219075"/>
              </a:xfrm>
              <a:custGeom>
                <a:avLst/>
                <a:gdLst/>
                <a:ahLst/>
                <a:cxnLst>
                  <a:cxn ang="0">
                    <a:pos x="45" y="3"/>
                  </a:cxn>
                  <a:cxn ang="0">
                    <a:pos x="56" y="11"/>
                  </a:cxn>
                  <a:cxn ang="0">
                    <a:pos x="61" y="7"/>
                  </a:cxn>
                  <a:cxn ang="0">
                    <a:pos x="67" y="3"/>
                  </a:cxn>
                  <a:cxn ang="0">
                    <a:pos x="78" y="0"/>
                  </a:cxn>
                  <a:cxn ang="0">
                    <a:pos x="80" y="11"/>
                  </a:cxn>
                  <a:cxn ang="0">
                    <a:pos x="84" y="22"/>
                  </a:cxn>
                  <a:cxn ang="0">
                    <a:pos x="88" y="29"/>
                  </a:cxn>
                  <a:cxn ang="0">
                    <a:pos x="91" y="33"/>
                  </a:cxn>
                  <a:cxn ang="0">
                    <a:pos x="98" y="41"/>
                  </a:cxn>
                  <a:cxn ang="0">
                    <a:pos x="100" y="47"/>
                  </a:cxn>
                  <a:cxn ang="0">
                    <a:pos x="102" y="48"/>
                  </a:cxn>
                  <a:cxn ang="0">
                    <a:pos x="110" y="60"/>
                  </a:cxn>
                  <a:cxn ang="0">
                    <a:pos x="119" y="66"/>
                  </a:cxn>
                  <a:cxn ang="0">
                    <a:pos x="118" y="73"/>
                  </a:cxn>
                  <a:cxn ang="0">
                    <a:pos x="111" y="78"/>
                  </a:cxn>
                  <a:cxn ang="0">
                    <a:pos x="108" y="81"/>
                  </a:cxn>
                  <a:cxn ang="0">
                    <a:pos x="104" y="85"/>
                  </a:cxn>
                  <a:cxn ang="0">
                    <a:pos x="93" y="89"/>
                  </a:cxn>
                  <a:cxn ang="0">
                    <a:pos x="82" y="99"/>
                  </a:cxn>
                  <a:cxn ang="0">
                    <a:pos x="76" y="107"/>
                  </a:cxn>
                  <a:cxn ang="0">
                    <a:pos x="74" y="116"/>
                  </a:cxn>
                  <a:cxn ang="0">
                    <a:pos x="63" y="114"/>
                  </a:cxn>
                  <a:cxn ang="0">
                    <a:pos x="56" y="108"/>
                  </a:cxn>
                  <a:cxn ang="0">
                    <a:pos x="50" y="110"/>
                  </a:cxn>
                  <a:cxn ang="0">
                    <a:pos x="44" y="112"/>
                  </a:cxn>
                  <a:cxn ang="0">
                    <a:pos x="43" y="118"/>
                  </a:cxn>
                  <a:cxn ang="0">
                    <a:pos x="40" y="125"/>
                  </a:cxn>
                  <a:cxn ang="0">
                    <a:pos x="32" y="130"/>
                  </a:cxn>
                  <a:cxn ang="0">
                    <a:pos x="19" y="136"/>
                  </a:cxn>
                  <a:cxn ang="0">
                    <a:pos x="13" y="138"/>
                  </a:cxn>
                  <a:cxn ang="0">
                    <a:pos x="8" y="130"/>
                  </a:cxn>
                  <a:cxn ang="0">
                    <a:pos x="14" y="118"/>
                  </a:cxn>
                  <a:cxn ang="0">
                    <a:pos x="10" y="108"/>
                  </a:cxn>
                  <a:cxn ang="0">
                    <a:pos x="2" y="103"/>
                  </a:cxn>
                  <a:cxn ang="0">
                    <a:pos x="0" y="48"/>
                  </a:cxn>
                  <a:cxn ang="0">
                    <a:pos x="14" y="4"/>
                  </a:cxn>
                  <a:cxn ang="0">
                    <a:pos x="26" y="3"/>
                  </a:cxn>
                </a:cxnLst>
                <a:rect l="0" t="0" r="r" b="b"/>
                <a:pathLst>
                  <a:path w="119" h="138">
                    <a:moveTo>
                      <a:pt x="36" y="0"/>
                    </a:moveTo>
                    <a:lnTo>
                      <a:pt x="45" y="3"/>
                    </a:lnTo>
                    <a:lnTo>
                      <a:pt x="52" y="4"/>
                    </a:lnTo>
                    <a:lnTo>
                      <a:pt x="56" y="11"/>
                    </a:lnTo>
                    <a:lnTo>
                      <a:pt x="56" y="8"/>
                    </a:lnTo>
                    <a:lnTo>
                      <a:pt x="61" y="7"/>
                    </a:lnTo>
                    <a:lnTo>
                      <a:pt x="63" y="4"/>
                    </a:lnTo>
                    <a:lnTo>
                      <a:pt x="67" y="3"/>
                    </a:lnTo>
                    <a:lnTo>
                      <a:pt x="71" y="0"/>
                    </a:lnTo>
                    <a:lnTo>
                      <a:pt x="78" y="0"/>
                    </a:lnTo>
                    <a:lnTo>
                      <a:pt x="80" y="4"/>
                    </a:lnTo>
                    <a:lnTo>
                      <a:pt x="80" y="11"/>
                    </a:lnTo>
                    <a:lnTo>
                      <a:pt x="82" y="16"/>
                    </a:lnTo>
                    <a:lnTo>
                      <a:pt x="84" y="22"/>
                    </a:lnTo>
                    <a:lnTo>
                      <a:pt x="87" y="26"/>
                    </a:lnTo>
                    <a:lnTo>
                      <a:pt x="88" y="29"/>
                    </a:lnTo>
                    <a:lnTo>
                      <a:pt x="91" y="30"/>
                    </a:lnTo>
                    <a:lnTo>
                      <a:pt x="91" y="33"/>
                    </a:lnTo>
                    <a:lnTo>
                      <a:pt x="96" y="38"/>
                    </a:lnTo>
                    <a:lnTo>
                      <a:pt x="98" y="41"/>
                    </a:lnTo>
                    <a:lnTo>
                      <a:pt x="98" y="45"/>
                    </a:lnTo>
                    <a:lnTo>
                      <a:pt x="100" y="47"/>
                    </a:lnTo>
                    <a:lnTo>
                      <a:pt x="98" y="48"/>
                    </a:lnTo>
                    <a:lnTo>
                      <a:pt x="102" y="48"/>
                    </a:lnTo>
                    <a:lnTo>
                      <a:pt x="104" y="55"/>
                    </a:lnTo>
                    <a:lnTo>
                      <a:pt x="110" y="60"/>
                    </a:lnTo>
                    <a:lnTo>
                      <a:pt x="111" y="60"/>
                    </a:lnTo>
                    <a:lnTo>
                      <a:pt x="119" y="66"/>
                    </a:lnTo>
                    <a:lnTo>
                      <a:pt x="119" y="70"/>
                    </a:lnTo>
                    <a:lnTo>
                      <a:pt x="118" y="73"/>
                    </a:lnTo>
                    <a:lnTo>
                      <a:pt x="115" y="77"/>
                    </a:lnTo>
                    <a:lnTo>
                      <a:pt x="111" y="78"/>
                    </a:lnTo>
                    <a:lnTo>
                      <a:pt x="110" y="78"/>
                    </a:lnTo>
                    <a:lnTo>
                      <a:pt x="108" y="81"/>
                    </a:lnTo>
                    <a:lnTo>
                      <a:pt x="106" y="82"/>
                    </a:lnTo>
                    <a:lnTo>
                      <a:pt x="104" y="85"/>
                    </a:lnTo>
                    <a:lnTo>
                      <a:pt x="98" y="86"/>
                    </a:lnTo>
                    <a:lnTo>
                      <a:pt x="93" y="89"/>
                    </a:lnTo>
                    <a:lnTo>
                      <a:pt x="91" y="90"/>
                    </a:lnTo>
                    <a:lnTo>
                      <a:pt x="82" y="99"/>
                    </a:lnTo>
                    <a:lnTo>
                      <a:pt x="80" y="103"/>
                    </a:lnTo>
                    <a:lnTo>
                      <a:pt x="76" y="107"/>
                    </a:lnTo>
                    <a:lnTo>
                      <a:pt x="74" y="112"/>
                    </a:lnTo>
                    <a:lnTo>
                      <a:pt x="74" y="116"/>
                    </a:lnTo>
                    <a:lnTo>
                      <a:pt x="67" y="116"/>
                    </a:lnTo>
                    <a:lnTo>
                      <a:pt x="63" y="114"/>
                    </a:lnTo>
                    <a:lnTo>
                      <a:pt x="61" y="110"/>
                    </a:lnTo>
                    <a:lnTo>
                      <a:pt x="56" y="108"/>
                    </a:lnTo>
                    <a:lnTo>
                      <a:pt x="52" y="108"/>
                    </a:lnTo>
                    <a:lnTo>
                      <a:pt x="50" y="110"/>
                    </a:lnTo>
                    <a:lnTo>
                      <a:pt x="45" y="110"/>
                    </a:lnTo>
                    <a:lnTo>
                      <a:pt x="44" y="112"/>
                    </a:lnTo>
                    <a:lnTo>
                      <a:pt x="44" y="116"/>
                    </a:lnTo>
                    <a:lnTo>
                      <a:pt x="43" y="118"/>
                    </a:lnTo>
                    <a:lnTo>
                      <a:pt x="40" y="122"/>
                    </a:lnTo>
                    <a:lnTo>
                      <a:pt x="40" y="125"/>
                    </a:lnTo>
                    <a:lnTo>
                      <a:pt x="39" y="125"/>
                    </a:lnTo>
                    <a:lnTo>
                      <a:pt x="32" y="130"/>
                    </a:lnTo>
                    <a:lnTo>
                      <a:pt x="26" y="134"/>
                    </a:lnTo>
                    <a:lnTo>
                      <a:pt x="19" y="136"/>
                    </a:lnTo>
                    <a:lnTo>
                      <a:pt x="15" y="138"/>
                    </a:lnTo>
                    <a:lnTo>
                      <a:pt x="13" y="138"/>
                    </a:lnTo>
                    <a:lnTo>
                      <a:pt x="8" y="134"/>
                    </a:lnTo>
                    <a:lnTo>
                      <a:pt x="8" y="130"/>
                    </a:lnTo>
                    <a:lnTo>
                      <a:pt x="13" y="126"/>
                    </a:lnTo>
                    <a:lnTo>
                      <a:pt x="14" y="118"/>
                    </a:lnTo>
                    <a:lnTo>
                      <a:pt x="13" y="112"/>
                    </a:lnTo>
                    <a:lnTo>
                      <a:pt x="10" y="108"/>
                    </a:lnTo>
                    <a:lnTo>
                      <a:pt x="4" y="103"/>
                    </a:lnTo>
                    <a:lnTo>
                      <a:pt x="2" y="103"/>
                    </a:lnTo>
                    <a:lnTo>
                      <a:pt x="0" y="100"/>
                    </a:lnTo>
                    <a:lnTo>
                      <a:pt x="0" y="48"/>
                    </a:lnTo>
                    <a:lnTo>
                      <a:pt x="14" y="47"/>
                    </a:lnTo>
                    <a:lnTo>
                      <a:pt x="14" y="4"/>
                    </a:lnTo>
                    <a:lnTo>
                      <a:pt x="18" y="3"/>
                    </a:lnTo>
                    <a:lnTo>
                      <a:pt x="26" y="3"/>
                    </a:lnTo>
                    <a:lnTo>
                      <a:pt x="3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8" name="Freeform 109"/>
              <p:cNvSpPr>
                <a:spLocks/>
              </p:cNvSpPr>
              <p:nvPr/>
            </p:nvSpPr>
            <p:spPr bwMode="gray">
              <a:xfrm>
                <a:off x="2176511" y="3797271"/>
                <a:ext cx="185737" cy="258763"/>
              </a:xfrm>
              <a:custGeom>
                <a:avLst/>
                <a:gdLst/>
                <a:ahLst/>
                <a:cxnLst>
                  <a:cxn ang="0">
                    <a:pos x="108" y="0"/>
                  </a:cxn>
                  <a:cxn ang="0">
                    <a:pos x="117" y="0"/>
                  </a:cxn>
                  <a:cxn ang="0">
                    <a:pos x="117" y="18"/>
                  </a:cxn>
                  <a:cxn ang="0">
                    <a:pos x="108" y="32"/>
                  </a:cxn>
                  <a:cxn ang="0">
                    <a:pos x="107" y="36"/>
                  </a:cxn>
                  <a:cxn ang="0">
                    <a:pos x="92" y="66"/>
                  </a:cxn>
                  <a:cxn ang="0">
                    <a:pos x="82" y="84"/>
                  </a:cxn>
                  <a:cxn ang="0">
                    <a:pos x="73" y="97"/>
                  </a:cxn>
                  <a:cxn ang="0">
                    <a:pos x="51" y="125"/>
                  </a:cxn>
                  <a:cxn ang="0">
                    <a:pos x="38" y="136"/>
                  </a:cxn>
                  <a:cxn ang="0">
                    <a:pos x="32" y="144"/>
                  </a:cxn>
                  <a:cxn ang="0">
                    <a:pos x="29" y="148"/>
                  </a:cxn>
                  <a:cxn ang="0">
                    <a:pos x="4" y="163"/>
                  </a:cxn>
                  <a:cxn ang="0">
                    <a:pos x="0" y="155"/>
                  </a:cxn>
                  <a:cxn ang="0">
                    <a:pos x="0" y="121"/>
                  </a:cxn>
                  <a:cxn ang="0">
                    <a:pos x="7" y="107"/>
                  </a:cxn>
                  <a:cxn ang="0">
                    <a:pos x="22" y="107"/>
                  </a:cxn>
                  <a:cxn ang="0">
                    <a:pos x="25" y="102"/>
                  </a:cxn>
                  <a:cxn ang="0">
                    <a:pos x="40" y="96"/>
                  </a:cxn>
                  <a:cxn ang="0">
                    <a:pos x="70" y="54"/>
                  </a:cxn>
                  <a:cxn ang="0">
                    <a:pos x="56" y="52"/>
                  </a:cxn>
                  <a:cxn ang="0">
                    <a:pos x="25" y="33"/>
                  </a:cxn>
                  <a:cxn ang="0">
                    <a:pos x="14" y="28"/>
                  </a:cxn>
                  <a:cxn ang="0">
                    <a:pos x="17" y="22"/>
                  </a:cxn>
                  <a:cxn ang="0">
                    <a:pos x="14" y="19"/>
                  </a:cxn>
                  <a:cxn ang="0">
                    <a:pos x="21" y="10"/>
                  </a:cxn>
                  <a:cxn ang="0">
                    <a:pos x="25" y="11"/>
                  </a:cxn>
                  <a:cxn ang="0">
                    <a:pos x="26" y="11"/>
                  </a:cxn>
                  <a:cxn ang="0">
                    <a:pos x="29" y="14"/>
                  </a:cxn>
                  <a:cxn ang="0">
                    <a:pos x="51" y="10"/>
                  </a:cxn>
                  <a:cxn ang="0">
                    <a:pos x="55" y="10"/>
                  </a:cxn>
                  <a:cxn ang="0">
                    <a:pos x="66" y="7"/>
                  </a:cxn>
                  <a:cxn ang="0">
                    <a:pos x="80" y="6"/>
                  </a:cxn>
                  <a:cxn ang="0">
                    <a:pos x="92" y="4"/>
                  </a:cxn>
                  <a:cxn ang="0">
                    <a:pos x="99" y="4"/>
                  </a:cxn>
                  <a:cxn ang="0">
                    <a:pos x="103" y="1"/>
                  </a:cxn>
                  <a:cxn ang="0">
                    <a:pos x="107" y="1"/>
                  </a:cxn>
                  <a:cxn ang="0">
                    <a:pos x="108" y="0"/>
                  </a:cxn>
                </a:cxnLst>
                <a:rect l="0" t="0" r="r" b="b"/>
                <a:pathLst>
                  <a:path w="117" h="163">
                    <a:moveTo>
                      <a:pt x="108" y="0"/>
                    </a:moveTo>
                    <a:lnTo>
                      <a:pt x="117" y="0"/>
                    </a:lnTo>
                    <a:lnTo>
                      <a:pt x="117" y="18"/>
                    </a:lnTo>
                    <a:lnTo>
                      <a:pt x="108" y="32"/>
                    </a:lnTo>
                    <a:lnTo>
                      <a:pt x="107" y="36"/>
                    </a:lnTo>
                    <a:lnTo>
                      <a:pt x="92" y="66"/>
                    </a:lnTo>
                    <a:lnTo>
                      <a:pt x="82" y="84"/>
                    </a:lnTo>
                    <a:lnTo>
                      <a:pt x="73" y="97"/>
                    </a:lnTo>
                    <a:lnTo>
                      <a:pt x="51" y="125"/>
                    </a:lnTo>
                    <a:lnTo>
                      <a:pt x="38" y="136"/>
                    </a:lnTo>
                    <a:lnTo>
                      <a:pt x="32" y="144"/>
                    </a:lnTo>
                    <a:lnTo>
                      <a:pt x="29" y="148"/>
                    </a:lnTo>
                    <a:lnTo>
                      <a:pt x="4" y="163"/>
                    </a:lnTo>
                    <a:lnTo>
                      <a:pt x="0" y="155"/>
                    </a:lnTo>
                    <a:lnTo>
                      <a:pt x="0" y="121"/>
                    </a:lnTo>
                    <a:lnTo>
                      <a:pt x="7" y="107"/>
                    </a:lnTo>
                    <a:lnTo>
                      <a:pt x="22" y="107"/>
                    </a:lnTo>
                    <a:lnTo>
                      <a:pt x="25" y="102"/>
                    </a:lnTo>
                    <a:lnTo>
                      <a:pt x="40" y="96"/>
                    </a:lnTo>
                    <a:lnTo>
                      <a:pt x="70" y="54"/>
                    </a:lnTo>
                    <a:lnTo>
                      <a:pt x="56" y="52"/>
                    </a:lnTo>
                    <a:lnTo>
                      <a:pt x="25" y="33"/>
                    </a:lnTo>
                    <a:lnTo>
                      <a:pt x="14" y="28"/>
                    </a:lnTo>
                    <a:lnTo>
                      <a:pt x="17" y="22"/>
                    </a:lnTo>
                    <a:lnTo>
                      <a:pt x="14" y="19"/>
                    </a:lnTo>
                    <a:lnTo>
                      <a:pt x="21" y="10"/>
                    </a:lnTo>
                    <a:lnTo>
                      <a:pt x="25" y="11"/>
                    </a:lnTo>
                    <a:lnTo>
                      <a:pt x="26" y="11"/>
                    </a:lnTo>
                    <a:lnTo>
                      <a:pt x="29" y="14"/>
                    </a:lnTo>
                    <a:lnTo>
                      <a:pt x="51" y="10"/>
                    </a:lnTo>
                    <a:lnTo>
                      <a:pt x="55" y="10"/>
                    </a:lnTo>
                    <a:lnTo>
                      <a:pt x="66" y="7"/>
                    </a:lnTo>
                    <a:lnTo>
                      <a:pt x="80" y="6"/>
                    </a:lnTo>
                    <a:lnTo>
                      <a:pt x="92" y="4"/>
                    </a:lnTo>
                    <a:lnTo>
                      <a:pt x="99" y="4"/>
                    </a:lnTo>
                    <a:lnTo>
                      <a:pt x="103" y="1"/>
                    </a:lnTo>
                    <a:lnTo>
                      <a:pt x="107" y="1"/>
                    </a:lnTo>
                    <a:lnTo>
                      <a:pt x="10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199" name="Freeform 110"/>
              <p:cNvSpPr>
                <a:spLocks/>
              </p:cNvSpPr>
              <p:nvPr/>
            </p:nvSpPr>
            <p:spPr bwMode="gray">
              <a:xfrm>
                <a:off x="2017761" y="3949671"/>
                <a:ext cx="169862" cy="195263"/>
              </a:xfrm>
              <a:custGeom>
                <a:avLst/>
                <a:gdLst/>
                <a:ahLst/>
                <a:cxnLst>
                  <a:cxn ang="0">
                    <a:pos x="26" y="0"/>
                  </a:cxn>
                  <a:cxn ang="0">
                    <a:pos x="40" y="0"/>
                  </a:cxn>
                  <a:cxn ang="0">
                    <a:pos x="59" y="15"/>
                  </a:cxn>
                  <a:cxn ang="0">
                    <a:pos x="77" y="18"/>
                  </a:cxn>
                  <a:cxn ang="0">
                    <a:pos x="84" y="10"/>
                  </a:cxn>
                  <a:cxn ang="0">
                    <a:pos x="104" y="6"/>
                  </a:cxn>
                  <a:cxn ang="0">
                    <a:pos x="107" y="11"/>
                  </a:cxn>
                  <a:cxn ang="0">
                    <a:pos x="100" y="25"/>
                  </a:cxn>
                  <a:cxn ang="0">
                    <a:pos x="100" y="59"/>
                  </a:cxn>
                  <a:cxn ang="0">
                    <a:pos x="104" y="67"/>
                  </a:cxn>
                  <a:cxn ang="0">
                    <a:pos x="103" y="67"/>
                  </a:cxn>
                  <a:cxn ang="0">
                    <a:pos x="82" y="99"/>
                  </a:cxn>
                  <a:cxn ang="0">
                    <a:pos x="66" y="115"/>
                  </a:cxn>
                  <a:cxn ang="0">
                    <a:pos x="63" y="123"/>
                  </a:cxn>
                  <a:cxn ang="0">
                    <a:pos x="51" y="115"/>
                  </a:cxn>
                  <a:cxn ang="0">
                    <a:pos x="48" y="114"/>
                  </a:cxn>
                  <a:cxn ang="0">
                    <a:pos x="48" y="111"/>
                  </a:cxn>
                  <a:cxn ang="0">
                    <a:pos x="47" y="110"/>
                  </a:cxn>
                  <a:cxn ang="0">
                    <a:pos x="3" y="78"/>
                  </a:cxn>
                  <a:cxn ang="0">
                    <a:pos x="4" y="74"/>
                  </a:cxn>
                  <a:cxn ang="0">
                    <a:pos x="7" y="70"/>
                  </a:cxn>
                  <a:cxn ang="0">
                    <a:pos x="4" y="66"/>
                  </a:cxn>
                  <a:cxn ang="0">
                    <a:pos x="4" y="62"/>
                  </a:cxn>
                  <a:cxn ang="0">
                    <a:pos x="3" y="58"/>
                  </a:cxn>
                  <a:cxn ang="0">
                    <a:pos x="0" y="55"/>
                  </a:cxn>
                  <a:cxn ang="0">
                    <a:pos x="15" y="40"/>
                  </a:cxn>
                  <a:cxn ang="0">
                    <a:pos x="11" y="11"/>
                  </a:cxn>
                  <a:cxn ang="0">
                    <a:pos x="8" y="6"/>
                  </a:cxn>
                  <a:cxn ang="0">
                    <a:pos x="16" y="3"/>
                  </a:cxn>
                  <a:cxn ang="0">
                    <a:pos x="22" y="3"/>
                  </a:cxn>
                  <a:cxn ang="0">
                    <a:pos x="25" y="1"/>
                  </a:cxn>
                  <a:cxn ang="0">
                    <a:pos x="26" y="0"/>
                  </a:cxn>
                </a:cxnLst>
                <a:rect l="0" t="0" r="r" b="b"/>
                <a:pathLst>
                  <a:path w="107" h="123">
                    <a:moveTo>
                      <a:pt x="26" y="0"/>
                    </a:moveTo>
                    <a:lnTo>
                      <a:pt x="40" y="0"/>
                    </a:lnTo>
                    <a:lnTo>
                      <a:pt x="59" y="15"/>
                    </a:lnTo>
                    <a:lnTo>
                      <a:pt x="77" y="18"/>
                    </a:lnTo>
                    <a:lnTo>
                      <a:pt x="84" y="10"/>
                    </a:lnTo>
                    <a:lnTo>
                      <a:pt x="104" y="6"/>
                    </a:lnTo>
                    <a:lnTo>
                      <a:pt x="107" y="11"/>
                    </a:lnTo>
                    <a:lnTo>
                      <a:pt x="100" y="25"/>
                    </a:lnTo>
                    <a:lnTo>
                      <a:pt x="100" y="59"/>
                    </a:lnTo>
                    <a:lnTo>
                      <a:pt x="104" y="67"/>
                    </a:lnTo>
                    <a:lnTo>
                      <a:pt x="103" y="67"/>
                    </a:lnTo>
                    <a:lnTo>
                      <a:pt x="82" y="99"/>
                    </a:lnTo>
                    <a:lnTo>
                      <a:pt x="66" y="115"/>
                    </a:lnTo>
                    <a:lnTo>
                      <a:pt x="63" y="123"/>
                    </a:lnTo>
                    <a:lnTo>
                      <a:pt x="51" y="115"/>
                    </a:lnTo>
                    <a:lnTo>
                      <a:pt x="48" y="114"/>
                    </a:lnTo>
                    <a:lnTo>
                      <a:pt x="48" y="111"/>
                    </a:lnTo>
                    <a:lnTo>
                      <a:pt x="47" y="110"/>
                    </a:lnTo>
                    <a:lnTo>
                      <a:pt x="3" y="78"/>
                    </a:lnTo>
                    <a:lnTo>
                      <a:pt x="4" y="74"/>
                    </a:lnTo>
                    <a:lnTo>
                      <a:pt x="7" y="70"/>
                    </a:lnTo>
                    <a:lnTo>
                      <a:pt x="4" y="66"/>
                    </a:lnTo>
                    <a:lnTo>
                      <a:pt x="4" y="62"/>
                    </a:lnTo>
                    <a:lnTo>
                      <a:pt x="3" y="58"/>
                    </a:lnTo>
                    <a:lnTo>
                      <a:pt x="0" y="55"/>
                    </a:lnTo>
                    <a:lnTo>
                      <a:pt x="15" y="40"/>
                    </a:lnTo>
                    <a:lnTo>
                      <a:pt x="11" y="11"/>
                    </a:lnTo>
                    <a:lnTo>
                      <a:pt x="8" y="6"/>
                    </a:lnTo>
                    <a:lnTo>
                      <a:pt x="16" y="3"/>
                    </a:lnTo>
                    <a:lnTo>
                      <a:pt x="22" y="3"/>
                    </a:lnTo>
                    <a:lnTo>
                      <a:pt x="25" y="1"/>
                    </a:lnTo>
                    <a:lnTo>
                      <a:pt x="2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0" name="Freeform 111"/>
              <p:cNvSpPr>
                <a:spLocks/>
              </p:cNvSpPr>
              <p:nvPr/>
            </p:nvSpPr>
            <p:spPr bwMode="gray">
              <a:xfrm>
                <a:off x="1925686" y="3959196"/>
                <a:ext cx="115887" cy="119063"/>
              </a:xfrm>
              <a:custGeom>
                <a:avLst/>
                <a:gdLst/>
                <a:ahLst/>
                <a:cxnLst>
                  <a:cxn ang="0">
                    <a:pos x="65" y="0"/>
                  </a:cxn>
                  <a:cxn ang="0">
                    <a:pos x="69" y="4"/>
                  </a:cxn>
                  <a:cxn ang="0">
                    <a:pos x="69" y="9"/>
                  </a:cxn>
                  <a:cxn ang="0">
                    <a:pos x="73" y="34"/>
                  </a:cxn>
                  <a:cxn ang="0">
                    <a:pos x="57" y="49"/>
                  </a:cxn>
                  <a:cxn ang="0">
                    <a:pos x="47" y="49"/>
                  </a:cxn>
                  <a:cxn ang="0">
                    <a:pos x="44" y="52"/>
                  </a:cxn>
                  <a:cxn ang="0">
                    <a:pos x="44" y="56"/>
                  </a:cxn>
                  <a:cxn ang="0">
                    <a:pos x="29" y="68"/>
                  </a:cxn>
                  <a:cxn ang="0">
                    <a:pos x="25" y="69"/>
                  </a:cxn>
                  <a:cxn ang="0">
                    <a:pos x="18" y="72"/>
                  </a:cxn>
                  <a:cxn ang="0">
                    <a:pos x="13" y="74"/>
                  </a:cxn>
                  <a:cxn ang="0">
                    <a:pos x="9" y="74"/>
                  </a:cxn>
                  <a:cxn ang="0">
                    <a:pos x="5" y="75"/>
                  </a:cxn>
                  <a:cxn ang="0">
                    <a:pos x="3" y="75"/>
                  </a:cxn>
                  <a:cxn ang="0">
                    <a:pos x="3" y="72"/>
                  </a:cxn>
                  <a:cxn ang="0">
                    <a:pos x="0" y="68"/>
                  </a:cxn>
                  <a:cxn ang="0">
                    <a:pos x="0" y="57"/>
                  </a:cxn>
                  <a:cxn ang="0">
                    <a:pos x="3" y="53"/>
                  </a:cxn>
                  <a:cxn ang="0">
                    <a:pos x="3" y="52"/>
                  </a:cxn>
                  <a:cxn ang="0">
                    <a:pos x="5" y="48"/>
                  </a:cxn>
                  <a:cxn ang="0">
                    <a:pos x="7" y="43"/>
                  </a:cxn>
                  <a:cxn ang="0">
                    <a:pos x="9" y="38"/>
                  </a:cxn>
                  <a:cxn ang="0">
                    <a:pos x="9" y="34"/>
                  </a:cxn>
                  <a:cxn ang="0">
                    <a:pos x="11" y="31"/>
                  </a:cxn>
                  <a:cxn ang="0">
                    <a:pos x="11" y="21"/>
                  </a:cxn>
                  <a:cxn ang="0">
                    <a:pos x="13" y="19"/>
                  </a:cxn>
                  <a:cxn ang="0">
                    <a:pos x="16" y="17"/>
                  </a:cxn>
                  <a:cxn ang="0">
                    <a:pos x="16" y="8"/>
                  </a:cxn>
                  <a:cxn ang="0">
                    <a:pos x="17" y="5"/>
                  </a:cxn>
                  <a:cxn ang="0">
                    <a:pos x="22" y="4"/>
                  </a:cxn>
                  <a:cxn ang="0">
                    <a:pos x="44" y="4"/>
                  </a:cxn>
                  <a:cxn ang="0">
                    <a:pos x="48" y="1"/>
                  </a:cxn>
                  <a:cxn ang="0">
                    <a:pos x="61" y="1"/>
                  </a:cxn>
                  <a:cxn ang="0">
                    <a:pos x="65" y="0"/>
                  </a:cxn>
                </a:cxnLst>
                <a:rect l="0" t="0" r="r" b="b"/>
                <a:pathLst>
                  <a:path w="73" h="75">
                    <a:moveTo>
                      <a:pt x="65" y="0"/>
                    </a:moveTo>
                    <a:lnTo>
                      <a:pt x="69" y="4"/>
                    </a:lnTo>
                    <a:lnTo>
                      <a:pt x="69" y="9"/>
                    </a:lnTo>
                    <a:lnTo>
                      <a:pt x="73" y="34"/>
                    </a:lnTo>
                    <a:lnTo>
                      <a:pt x="57" y="49"/>
                    </a:lnTo>
                    <a:lnTo>
                      <a:pt x="47" y="49"/>
                    </a:lnTo>
                    <a:lnTo>
                      <a:pt x="44" y="52"/>
                    </a:lnTo>
                    <a:lnTo>
                      <a:pt x="44" y="56"/>
                    </a:lnTo>
                    <a:lnTo>
                      <a:pt x="29" y="68"/>
                    </a:lnTo>
                    <a:lnTo>
                      <a:pt x="25" y="69"/>
                    </a:lnTo>
                    <a:lnTo>
                      <a:pt x="18" y="72"/>
                    </a:lnTo>
                    <a:lnTo>
                      <a:pt x="13" y="74"/>
                    </a:lnTo>
                    <a:lnTo>
                      <a:pt x="9" y="74"/>
                    </a:lnTo>
                    <a:lnTo>
                      <a:pt x="5" y="75"/>
                    </a:lnTo>
                    <a:lnTo>
                      <a:pt x="3" y="75"/>
                    </a:lnTo>
                    <a:lnTo>
                      <a:pt x="3" y="72"/>
                    </a:lnTo>
                    <a:lnTo>
                      <a:pt x="0" y="68"/>
                    </a:lnTo>
                    <a:lnTo>
                      <a:pt x="0" y="57"/>
                    </a:lnTo>
                    <a:lnTo>
                      <a:pt x="3" y="53"/>
                    </a:lnTo>
                    <a:lnTo>
                      <a:pt x="3" y="52"/>
                    </a:lnTo>
                    <a:lnTo>
                      <a:pt x="5" y="48"/>
                    </a:lnTo>
                    <a:lnTo>
                      <a:pt x="7" y="43"/>
                    </a:lnTo>
                    <a:lnTo>
                      <a:pt x="9" y="38"/>
                    </a:lnTo>
                    <a:lnTo>
                      <a:pt x="9" y="34"/>
                    </a:lnTo>
                    <a:lnTo>
                      <a:pt x="11" y="31"/>
                    </a:lnTo>
                    <a:lnTo>
                      <a:pt x="11" y="21"/>
                    </a:lnTo>
                    <a:lnTo>
                      <a:pt x="13" y="19"/>
                    </a:lnTo>
                    <a:lnTo>
                      <a:pt x="16" y="17"/>
                    </a:lnTo>
                    <a:lnTo>
                      <a:pt x="16" y="8"/>
                    </a:lnTo>
                    <a:lnTo>
                      <a:pt x="17" y="5"/>
                    </a:lnTo>
                    <a:lnTo>
                      <a:pt x="22" y="4"/>
                    </a:lnTo>
                    <a:lnTo>
                      <a:pt x="44" y="4"/>
                    </a:lnTo>
                    <a:lnTo>
                      <a:pt x="48" y="1"/>
                    </a:lnTo>
                    <a:lnTo>
                      <a:pt x="61" y="1"/>
                    </a:lnTo>
                    <a:lnTo>
                      <a:pt x="6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1" name="Freeform 112"/>
              <p:cNvSpPr>
                <a:spLocks/>
              </p:cNvSpPr>
              <p:nvPr/>
            </p:nvSpPr>
            <p:spPr bwMode="gray">
              <a:xfrm>
                <a:off x="2009823" y="3675034"/>
                <a:ext cx="282575" cy="303212"/>
              </a:xfrm>
              <a:custGeom>
                <a:avLst/>
                <a:gdLst/>
                <a:ahLst/>
                <a:cxnLst>
                  <a:cxn ang="0">
                    <a:pos x="69" y="6"/>
                  </a:cxn>
                  <a:cxn ang="0">
                    <a:pos x="71" y="13"/>
                  </a:cxn>
                  <a:cxn ang="0">
                    <a:pos x="74" y="17"/>
                  </a:cxn>
                  <a:cxn ang="0">
                    <a:pos x="78" y="26"/>
                  </a:cxn>
                  <a:cxn ang="0">
                    <a:pos x="89" y="39"/>
                  </a:cxn>
                  <a:cxn ang="0">
                    <a:pos x="96" y="43"/>
                  </a:cxn>
                  <a:cxn ang="0">
                    <a:pos x="104" y="51"/>
                  </a:cxn>
                  <a:cxn ang="0">
                    <a:pos x="116" y="65"/>
                  </a:cxn>
                  <a:cxn ang="0">
                    <a:pos x="117" y="70"/>
                  </a:cxn>
                  <a:cxn ang="0">
                    <a:pos x="112" y="73"/>
                  </a:cxn>
                  <a:cxn ang="0">
                    <a:pos x="105" y="92"/>
                  </a:cxn>
                  <a:cxn ang="0">
                    <a:pos x="122" y="99"/>
                  </a:cxn>
                  <a:cxn ang="0">
                    <a:pos x="130" y="110"/>
                  </a:cxn>
                  <a:cxn ang="0">
                    <a:pos x="178" y="131"/>
                  </a:cxn>
                  <a:cxn ang="0">
                    <a:pos x="130" y="179"/>
                  </a:cxn>
                  <a:cxn ang="0">
                    <a:pos x="112" y="184"/>
                  </a:cxn>
                  <a:cxn ang="0">
                    <a:pos x="89" y="183"/>
                  </a:cxn>
                  <a:cxn ang="0">
                    <a:pos x="64" y="188"/>
                  </a:cxn>
                  <a:cxn ang="0">
                    <a:pos x="31" y="173"/>
                  </a:cxn>
                  <a:cxn ang="0">
                    <a:pos x="27" y="154"/>
                  </a:cxn>
                  <a:cxn ang="0">
                    <a:pos x="23" y="148"/>
                  </a:cxn>
                  <a:cxn ang="0">
                    <a:pos x="17" y="140"/>
                  </a:cxn>
                  <a:cxn ang="0">
                    <a:pos x="5" y="126"/>
                  </a:cxn>
                  <a:cxn ang="0">
                    <a:pos x="0" y="122"/>
                  </a:cxn>
                  <a:cxn ang="0">
                    <a:pos x="4" y="114"/>
                  </a:cxn>
                  <a:cxn ang="0">
                    <a:pos x="5" y="87"/>
                  </a:cxn>
                  <a:cxn ang="0">
                    <a:pos x="16" y="69"/>
                  </a:cxn>
                  <a:cxn ang="0">
                    <a:pos x="26" y="61"/>
                  </a:cxn>
                  <a:cxn ang="0">
                    <a:pos x="34" y="40"/>
                  </a:cxn>
                  <a:cxn ang="0">
                    <a:pos x="38" y="29"/>
                  </a:cxn>
                  <a:cxn ang="0">
                    <a:pos x="41" y="22"/>
                  </a:cxn>
                  <a:cxn ang="0">
                    <a:pos x="48" y="14"/>
                  </a:cxn>
                  <a:cxn ang="0">
                    <a:pos x="53" y="10"/>
                  </a:cxn>
                  <a:cxn ang="0">
                    <a:pos x="61" y="4"/>
                  </a:cxn>
                  <a:cxn ang="0">
                    <a:pos x="65" y="0"/>
                  </a:cxn>
                </a:cxnLst>
                <a:rect l="0" t="0" r="r" b="b"/>
                <a:pathLst>
                  <a:path w="178" h="191">
                    <a:moveTo>
                      <a:pt x="65" y="0"/>
                    </a:moveTo>
                    <a:lnTo>
                      <a:pt x="69" y="6"/>
                    </a:lnTo>
                    <a:lnTo>
                      <a:pt x="69" y="10"/>
                    </a:lnTo>
                    <a:lnTo>
                      <a:pt x="71" y="13"/>
                    </a:lnTo>
                    <a:lnTo>
                      <a:pt x="71" y="14"/>
                    </a:lnTo>
                    <a:lnTo>
                      <a:pt x="74" y="17"/>
                    </a:lnTo>
                    <a:lnTo>
                      <a:pt x="75" y="21"/>
                    </a:lnTo>
                    <a:lnTo>
                      <a:pt x="78" y="26"/>
                    </a:lnTo>
                    <a:lnTo>
                      <a:pt x="86" y="35"/>
                    </a:lnTo>
                    <a:lnTo>
                      <a:pt x="89" y="39"/>
                    </a:lnTo>
                    <a:lnTo>
                      <a:pt x="93" y="40"/>
                    </a:lnTo>
                    <a:lnTo>
                      <a:pt x="96" y="43"/>
                    </a:lnTo>
                    <a:lnTo>
                      <a:pt x="96" y="44"/>
                    </a:lnTo>
                    <a:lnTo>
                      <a:pt x="104" y="51"/>
                    </a:lnTo>
                    <a:lnTo>
                      <a:pt x="113" y="61"/>
                    </a:lnTo>
                    <a:lnTo>
                      <a:pt x="116" y="65"/>
                    </a:lnTo>
                    <a:lnTo>
                      <a:pt x="117" y="66"/>
                    </a:lnTo>
                    <a:lnTo>
                      <a:pt x="117" y="70"/>
                    </a:lnTo>
                    <a:lnTo>
                      <a:pt x="113" y="74"/>
                    </a:lnTo>
                    <a:lnTo>
                      <a:pt x="112" y="73"/>
                    </a:lnTo>
                    <a:lnTo>
                      <a:pt x="104" y="80"/>
                    </a:lnTo>
                    <a:lnTo>
                      <a:pt x="105" y="92"/>
                    </a:lnTo>
                    <a:lnTo>
                      <a:pt x="119" y="96"/>
                    </a:lnTo>
                    <a:lnTo>
                      <a:pt x="122" y="99"/>
                    </a:lnTo>
                    <a:lnTo>
                      <a:pt x="119" y="105"/>
                    </a:lnTo>
                    <a:lnTo>
                      <a:pt x="130" y="110"/>
                    </a:lnTo>
                    <a:lnTo>
                      <a:pt x="161" y="129"/>
                    </a:lnTo>
                    <a:lnTo>
                      <a:pt x="178" y="131"/>
                    </a:lnTo>
                    <a:lnTo>
                      <a:pt x="145" y="173"/>
                    </a:lnTo>
                    <a:lnTo>
                      <a:pt x="130" y="179"/>
                    </a:lnTo>
                    <a:lnTo>
                      <a:pt x="127" y="184"/>
                    </a:lnTo>
                    <a:lnTo>
                      <a:pt x="112" y="184"/>
                    </a:lnTo>
                    <a:lnTo>
                      <a:pt x="109" y="179"/>
                    </a:lnTo>
                    <a:lnTo>
                      <a:pt x="89" y="183"/>
                    </a:lnTo>
                    <a:lnTo>
                      <a:pt x="82" y="191"/>
                    </a:lnTo>
                    <a:lnTo>
                      <a:pt x="64" y="188"/>
                    </a:lnTo>
                    <a:lnTo>
                      <a:pt x="45" y="173"/>
                    </a:lnTo>
                    <a:lnTo>
                      <a:pt x="31" y="173"/>
                    </a:lnTo>
                    <a:lnTo>
                      <a:pt x="30" y="154"/>
                    </a:lnTo>
                    <a:lnTo>
                      <a:pt x="27" y="154"/>
                    </a:lnTo>
                    <a:lnTo>
                      <a:pt x="27" y="153"/>
                    </a:lnTo>
                    <a:lnTo>
                      <a:pt x="23" y="148"/>
                    </a:lnTo>
                    <a:lnTo>
                      <a:pt x="21" y="144"/>
                    </a:lnTo>
                    <a:lnTo>
                      <a:pt x="17" y="140"/>
                    </a:lnTo>
                    <a:lnTo>
                      <a:pt x="13" y="135"/>
                    </a:lnTo>
                    <a:lnTo>
                      <a:pt x="5" y="126"/>
                    </a:lnTo>
                    <a:lnTo>
                      <a:pt x="4" y="126"/>
                    </a:lnTo>
                    <a:lnTo>
                      <a:pt x="0" y="122"/>
                    </a:lnTo>
                    <a:lnTo>
                      <a:pt x="0" y="117"/>
                    </a:lnTo>
                    <a:lnTo>
                      <a:pt x="4" y="114"/>
                    </a:lnTo>
                    <a:lnTo>
                      <a:pt x="4" y="91"/>
                    </a:lnTo>
                    <a:lnTo>
                      <a:pt x="5" y="87"/>
                    </a:lnTo>
                    <a:lnTo>
                      <a:pt x="8" y="83"/>
                    </a:lnTo>
                    <a:lnTo>
                      <a:pt x="16" y="69"/>
                    </a:lnTo>
                    <a:lnTo>
                      <a:pt x="23" y="62"/>
                    </a:lnTo>
                    <a:lnTo>
                      <a:pt x="26" y="61"/>
                    </a:lnTo>
                    <a:lnTo>
                      <a:pt x="30" y="51"/>
                    </a:lnTo>
                    <a:lnTo>
                      <a:pt x="34" y="40"/>
                    </a:lnTo>
                    <a:lnTo>
                      <a:pt x="35" y="30"/>
                    </a:lnTo>
                    <a:lnTo>
                      <a:pt x="38" y="29"/>
                    </a:lnTo>
                    <a:lnTo>
                      <a:pt x="39" y="26"/>
                    </a:lnTo>
                    <a:lnTo>
                      <a:pt x="41" y="22"/>
                    </a:lnTo>
                    <a:lnTo>
                      <a:pt x="45" y="18"/>
                    </a:lnTo>
                    <a:lnTo>
                      <a:pt x="48" y="14"/>
                    </a:lnTo>
                    <a:lnTo>
                      <a:pt x="52" y="13"/>
                    </a:lnTo>
                    <a:lnTo>
                      <a:pt x="53" y="10"/>
                    </a:lnTo>
                    <a:lnTo>
                      <a:pt x="56" y="10"/>
                    </a:lnTo>
                    <a:lnTo>
                      <a:pt x="61" y="4"/>
                    </a:lnTo>
                    <a:lnTo>
                      <a:pt x="64" y="3"/>
                    </a:lnTo>
                    <a:lnTo>
                      <a:pt x="6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2" name="Freeform 113"/>
              <p:cNvSpPr>
                <a:spLocks/>
              </p:cNvSpPr>
              <p:nvPr/>
            </p:nvSpPr>
            <p:spPr bwMode="gray">
              <a:xfrm>
                <a:off x="1930448" y="4068734"/>
                <a:ext cx="34925" cy="42862"/>
              </a:xfrm>
              <a:custGeom>
                <a:avLst/>
                <a:gdLst/>
                <a:ahLst/>
                <a:cxnLst>
                  <a:cxn ang="0">
                    <a:pos x="18" y="0"/>
                  </a:cxn>
                  <a:cxn ang="0">
                    <a:pos x="19" y="0"/>
                  </a:cxn>
                  <a:cxn ang="0">
                    <a:pos x="19" y="3"/>
                  </a:cxn>
                  <a:cxn ang="0">
                    <a:pos x="22" y="5"/>
                  </a:cxn>
                  <a:cxn ang="0">
                    <a:pos x="22" y="21"/>
                  </a:cxn>
                  <a:cxn ang="0">
                    <a:pos x="18" y="22"/>
                  </a:cxn>
                  <a:cxn ang="0">
                    <a:pos x="15" y="22"/>
                  </a:cxn>
                  <a:cxn ang="0">
                    <a:pos x="11" y="24"/>
                  </a:cxn>
                  <a:cxn ang="0">
                    <a:pos x="11" y="27"/>
                  </a:cxn>
                  <a:cxn ang="0">
                    <a:pos x="8" y="27"/>
                  </a:cxn>
                  <a:cxn ang="0">
                    <a:pos x="2" y="24"/>
                  </a:cxn>
                  <a:cxn ang="0">
                    <a:pos x="2" y="22"/>
                  </a:cxn>
                  <a:cxn ang="0">
                    <a:pos x="0" y="18"/>
                  </a:cxn>
                  <a:cxn ang="0">
                    <a:pos x="0" y="6"/>
                  </a:cxn>
                  <a:cxn ang="0">
                    <a:pos x="18" y="0"/>
                  </a:cxn>
                </a:cxnLst>
                <a:rect l="0" t="0" r="r" b="b"/>
                <a:pathLst>
                  <a:path w="22" h="27">
                    <a:moveTo>
                      <a:pt x="18" y="0"/>
                    </a:moveTo>
                    <a:lnTo>
                      <a:pt x="19" y="0"/>
                    </a:lnTo>
                    <a:lnTo>
                      <a:pt x="19" y="3"/>
                    </a:lnTo>
                    <a:lnTo>
                      <a:pt x="22" y="5"/>
                    </a:lnTo>
                    <a:lnTo>
                      <a:pt x="22" y="21"/>
                    </a:lnTo>
                    <a:lnTo>
                      <a:pt x="18" y="22"/>
                    </a:lnTo>
                    <a:lnTo>
                      <a:pt x="15" y="22"/>
                    </a:lnTo>
                    <a:lnTo>
                      <a:pt x="11" y="24"/>
                    </a:lnTo>
                    <a:lnTo>
                      <a:pt x="11" y="27"/>
                    </a:lnTo>
                    <a:lnTo>
                      <a:pt x="8" y="27"/>
                    </a:lnTo>
                    <a:lnTo>
                      <a:pt x="2" y="24"/>
                    </a:lnTo>
                    <a:lnTo>
                      <a:pt x="2" y="22"/>
                    </a:lnTo>
                    <a:lnTo>
                      <a:pt x="0" y="18"/>
                    </a:lnTo>
                    <a:lnTo>
                      <a:pt x="0" y="6"/>
                    </a:lnTo>
                    <a:lnTo>
                      <a:pt x="1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3" name="Freeform 114"/>
              <p:cNvSpPr>
                <a:spLocks/>
              </p:cNvSpPr>
              <p:nvPr/>
            </p:nvSpPr>
            <p:spPr bwMode="gray">
              <a:xfrm>
                <a:off x="1933623" y="4097309"/>
                <a:ext cx="36513" cy="52387"/>
              </a:xfrm>
              <a:custGeom>
                <a:avLst/>
                <a:gdLst/>
                <a:ahLst/>
                <a:cxnLst>
                  <a:cxn ang="0">
                    <a:pos x="17" y="0"/>
                  </a:cxn>
                  <a:cxn ang="0">
                    <a:pos x="20" y="4"/>
                  </a:cxn>
                  <a:cxn ang="0">
                    <a:pos x="20" y="6"/>
                  </a:cxn>
                  <a:cxn ang="0">
                    <a:pos x="22" y="9"/>
                  </a:cxn>
                  <a:cxn ang="0">
                    <a:pos x="23" y="10"/>
                  </a:cxn>
                  <a:cxn ang="0">
                    <a:pos x="23" y="13"/>
                  </a:cxn>
                  <a:cxn ang="0">
                    <a:pos x="20" y="21"/>
                  </a:cxn>
                  <a:cxn ang="0">
                    <a:pos x="16" y="25"/>
                  </a:cxn>
                  <a:cxn ang="0">
                    <a:pos x="13" y="29"/>
                  </a:cxn>
                  <a:cxn ang="0">
                    <a:pos x="11" y="30"/>
                  </a:cxn>
                  <a:cxn ang="0">
                    <a:pos x="8" y="33"/>
                  </a:cxn>
                  <a:cxn ang="0">
                    <a:pos x="0" y="6"/>
                  </a:cxn>
                  <a:cxn ang="0">
                    <a:pos x="2" y="6"/>
                  </a:cxn>
                  <a:cxn ang="0">
                    <a:pos x="6" y="9"/>
                  </a:cxn>
                  <a:cxn ang="0">
                    <a:pos x="11" y="9"/>
                  </a:cxn>
                  <a:cxn ang="0">
                    <a:pos x="11" y="6"/>
                  </a:cxn>
                  <a:cxn ang="0">
                    <a:pos x="12" y="6"/>
                  </a:cxn>
                  <a:cxn ang="0">
                    <a:pos x="16" y="3"/>
                  </a:cxn>
                  <a:cxn ang="0">
                    <a:pos x="17" y="3"/>
                  </a:cxn>
                  <a:cxn ang="0">
                    <a:pos x="17" y="0"/>
                  </a:cxn>
                </a:cxnLst>
                <a:rect l="0" t="0" r="r" b="b"/>
                <a:pathLst>
                  <a:path w="23" h="33">
                    <a:moveTo>
                      <a:pt x="17" y="0"/>
                    </a:moveTo>
                    <a:lnTo>
                      <a:pt x="20" y="4"/>
                    </a:lnTo>
                    <a:lnTo>
                      <a:pt x="20" y="6"/>
                    </a:lnTo>
                    <a:lnTo>
                      <a:pt x="22" y="9"/>
                    </a:lnTo>
                    <a:lnTo>
                      <a:pt x="23" y="10"/>
                    </a:lnTo>
                    <a:lnTo>
                      <a:pt x="23" y="13"/>
                    </a:lnTo>
                    <a:lnTo>
                      <a:pt x="20" y="21"/>
                    </a:lnTo>
                    <a:lnTo>
                      <a:pt x="16" y="25"/>
                    </a:lnTo>
                    <a:lnTo>
                      <a:pt x="13" y="29"/>
                    </a:lnTo>
                    <a:lnTo>
                      <a:pt x="11" y="30"/>
                    </a:lnTo>
                    <a:lnTo>
                      <a:pt x="8" y="33"/>
                    </a:lnTo>
                    <a:lnTo>
                      <a:pt x="0" y="6"/>
                    </a:lnTo>
                    <a:lnTo>
                      <a:pt x="2" y="6"/>
                    </a:lnTo>
                    <a:lnTo>
                      <a:pt x="6" y="9"/>
                    </a:lnTo>
                    <a:lnTo>
                      <a:pt x="11" y="9"/>
                    </a:lnTo>
                    <a:lnTo>
                      <a:pt x="11" y="6"/>
                    </a:lnTo>
                    <a:lnTo>
                      <a:pt x="12" y="6"/>
                    </a:lnTo>
                    <a:lnTo>
                      <a:pt x="16" y="3"/>
                    </a:lnTo>
                    <a:lnTo>
                      <a:pt x="17" y="3"/>
                    </a:lnTo>
                    <a:lnTo>
                      <a:pt x="1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4" name="Freeform 115"/>
              <p:cNvSpPr>
                <a:spLocks/>
              </p:cNvSpPr>
              <p:nvPr/>
            </p:nvSpPr>
            <p:spPr bwMode="gray">
              <a:xfrm>
                <a:off x="1946323" y="4067146"/>
                <a:ext cx="200025" cy="223838"/>
              </a:xfrm>
              <a:custGeom>
                <a:avLst/>
                <a:gdLst/>
                <a:ahLst/>
                <a:cxnLst>
                  <a:cxn ang="0">
                    <a:pos x="18" y="0"/>
                  </a:cxn>
                  <a:cxn ang="0">
                    <a:pos x="18" y="6"/>
                  </a:cxn>
                  <a:cxn ang="0">
                    <a:pos x="20" y="10"/>
                  </a:cxn>
                  <a:cxn ang="0">
                    <a:pos x="22" y="11"/>
                  </a:cxn>
                  <a:cxn ang="0">
                    <a:pos x="23" y="15"/>
                  </a:cxn>
                  <a:cxn ang="0">
                    <a:pos x="27" y="18"/>
                  </a:cxn>
                  <a:cxn ang="0">
                    <a:pos x="31" y="18"/>
                  </a:cxn>
                  <a:cxn ang="0">
                    <a:pos x="35" y="15"/>
                  </a:cxn>
                  <a:cxn ang="0">
                    <a:pos x="38" y="11"/>
                  </a:cxn>
                  <a:cxn ang="0">
                    <a:pos x="38" y="10"/>
                  </a:cxn>
                  <a:cxn ang="0">
                    <a:pos x="40" y="6"/>
                  </a:cxn>
                  <a:cxn ang="0">
                    <a:pos x="40" y="4"/>
                  </a:cxn>
                  <a:cxn ang="0">
                    <a:pos x="48" y="4"/>
                  </a:cxn>
                  <a:cxn ang="0">
                    <a:pos x="93" y="36"/>
                  </a:cxn>
                  <a:cxn ang="0">
                    <a:pos x="93" y="40"/>
                  </a:cxn>
                  <a:cxn ang="0">
                    <a:pos x="96" y="41"/>
                  </a:cxn>
                  <a:cxn ang="0">
                    <a:pos x="97" y="44"/>
                  </a:cxn>
                  <a:cxn ang="0">
                    <a:pos x="109" y="49"/>
                  </a:cxn>
                  <a:cxn ang="0">
                    <a:pos x="101" y="70"/>
                  </a:cxn>
                  <a:cxn ang="0">
                    <a:pos x="100" y="76"/>
                  </a:cxn>
                  <a:cxn ang="0">
                    <a:pos x="101" y="80"/>
                  </a:cxn>
                  <a:cxn ang="0">
                    <a:pos x="101" y="84"/>
                  </a:cxn>
                  <a:cxn ang="0">
                    <a:pos x="104" y="88"/>
                  </a:cxn>
                  <a:cxn ang="0">
                    <a:pos x="105" y="89"/>
                  </a:cxn>
                  <a:cxn ang="0">
                    <a:pos x="108" y="89"/>
                  </a:cxn>
                  <a:cxn ang="0">
                    <a:pos x="109" y="107"/>
                  </a:cxn>
                  <a:cxn ang="0">
                    <a:pos x="126" y="133"/>
                  </a:cxn>
                  <a:cxn ang="0">
                    <a:pos x="105" y="141"/>
                  </a:cxn>
                  <a:cxn ang="0">
                    <a:pos x="85" y="141"/>
                  </a:cxn>
                  <a:cxn ang="0">
                    <a:pos x="83" y="139"/>
                  </a:cxn>
                  <a:cxn ang="0">
                    <a:pos x="79" y="141"/>
                  </a:cxn>
                  <a:cxn ang="0">
                    <a:pos x="67" y="141"/>
                  </a:cxn>
                  <a:cxn ang="0">
                    <a:pos x="64" y="137"/>
                  </a:cxn>
                  <a:cxn ang="0">
                    <a:pos x="61" y="132"/>
                  </a:cxn>
                  <a:cxn ang="0">
                    <a:pos x="61" y="128"/>
                  </a:cxn>
                  <a:cxn ang="0">
                    <a:pos x="60" y="125"/>
                  </a:cxn>
                  <a:cxn ang="0">
                    <a:pos x="60" y="123"/>
                  </a:cxn>
                  <a:cxn ang="0">
                    <a:pos x="56" y="115"/>
                  </a:cxn>
                  <a:cxn ang="0">
                    <a:pos x="48" y="107"/>
                  </a:cxn>
                  <a:cxn ang="0">
                    <a:pos x="26" y="107"/>
                  </a:cxn>
                  <a:cxn ang="0">
                    <a:pos x="22" y="106"/>
                  </a:cxn>
                  <a:cxn ang="0">
                    <a:pos x="16" y="106"/>
                  </a:cxn>
                  <a:cxn ang="0">
                    <a:pos x="14" y="103"/>
                  </a:cxn>
                  <a:cxn ang="0">
                    <a:pos x="9" y="103"/>
                  </a:cxn>
                  <a:cxn ang="0">
                    <a:pos x="0" y="54"/>
                  </a:cxn>
                  <a:cxn ang="0">
                    <a:pos x="7" y="48"/>
                  </a:cxn>
                  <a:cxn ang="0">
                    <a:pos x="9" y="41"/>
                  </a:cxn>
                  <a:cxn ang="0">
                    <a:pos x="14" y="37"/>
                  </a:cxn>
                  <a:cxn ang="0">
                    <a:pos x="16" y="36"/>
                  </a:cxn>
                  <a:cxn ang="0">
                    <a:pos x="16" y="32"/>
                  </a:cxn>
                  <a:cxn ang="0">
                    <a:pos x="14" y="28"/>
                  </a:cxn>
                  <a:cxn ang="0">
                    <a:pos x="12" y="25"/>
                  </a:cxn>
                  <a:cxn ang="0">
                    <a:pos x="12" y="18"/>
                  </a:cxn>
                  <a:cxn ang="0">
                    <a:pos x="14" y="15"/>
                  </a:cxn>
                  <a:cxn ang="0">
                    <a:pos x="12" y="14"/>
                  </a:cxn>
                  <a:cxn ang="0">
                    <a:pos x="12" y="10"/>
                  </a:cxn>
                  <a:cxn ang="0">
                    <a:pos x="9" y="6"/>
                  </a:cxn>
                  <a:cxn ang="0">
                    <a:pos x="9" y="1"/>
                  </a:cxn>
                  <a:cxn ang="0">
                    <a:pos x="18" y="0"/>
                  </a:cxn>
                </a:cxnLst>
                <a:rect l="0" t="0" r="r" b="b"/>
                <a:pathLst>
                  <a:path w="126" h="141">
                    <a:moveTo>
                      <a:pt x="18" y="0"/>
                    </a:moveTo>
                    <a:lnTo>
                      <a:pt x="18" y="6"/>
                    </a:lnTo>
                    <a:lnTo>
                      <a:pt x="20" y="10"/>
                    </a:lnTo>
                    <a:lnTo>
                      <a:pt x="22" y="11"/>
                    </a:lnTo>
                    <a:lnTo>
                      <a:pt x="23" y="15"/>
                    </a:lnTo>
                    <a:lnTo>
                      <a:pt x="27" y="18"/>
                    </a:lnTo>
                    <a:lnTo>
                      <a:pt x="31" y="18"/>
                    </a:lnTo>
                    <a:lnTo>
                      <a:pt x="35" y="15"/>
                    </a:lnTo>
                    <a:lnTo>
                      <a:pt x="38" y="11"/>
                    </a:lnTo>
                    <a:lnTo>
                      <a:pt x="38" y="10"/>
                    </a:lnTo>
                    <a:lnTo>
                      <a:pt x="40" y="6"/>
                    </a:lnTo>
                    <a:lnTo>
                      <a:pt x="40" y="4"/>
                    </a:lnTo>
                    <a:lnTo>
                      <a:pt x="48" y="4"/>
                    </a:lnTo>
                    <a:lnTo>
                      <a:pt x="93" y="36"/>
                    </a:lnTo>
                    <a:lnTo>
                      <a:pt x="93" y="40"/>
                    </a:lnTo>
                    <a:lnTo>
                      <a:pt x="96" y="41"/>
                    </a:lnTo>
                    <a:lnTo>
                      <a:pt x="97" y="44"/>
                    </a:lnTo>
                    <a:lnTo>
                      <a:pt x="109" y="49"/>
                    </a:lnTo>
                    <a:lnTo>
                      <a:pt x="101" y="70"/>
                    </a:lnTo>
                    <a:lnTo>
                      <a:pt x="100" y="76"/>
                    </a:lnTo>
                    <a:lnTo>
                      <a:pt x="101" y="80"/>
                    </a:lnTo>
                    <a:lnTo>
                      <a:pt x="101" y="84"/>
                    </a:lnTo>
                    <a:lnTo>
                      <a:pt x="104" y="88"/>
                    </a:lnTo>
                    <a:lnTo>
                      <a:pt x="105" y="89"/>
                    </a:lnTo>
                    <a:lnTo>
                      <a:pt x="108" y="89"/>
                    </a:lnTo>
                    <a:lnTo>
                      <a:pt x="109" y="107"/>
                    </a:lnTo>
                    <a:lnTo>
                      <a:pt x="126" y="133"/>
                    </a:lnTo>
                    <a:lnTo>
                      <a:pt x="105" y="141"/>
                    </a:lnTo>
                    <a:lnTo>
                      <a:pt x="85" y="141"/>
                    </a:lnTo>
                    <a:lnTo>
                      <a:pt x="83" y="139"/>
                    </a:lnTo>
                    <a:lnTo>
                      <a:pt x="79" y="141"/>
                    </a:lnTo>
                    <a:lnTo>
                      <a:pt x="67" y="141"/>
                    </a:lnTo>
                    <a:lnTo>
                      <a:pt x="64" y="137"/>
                    </a:lnTo>
                    <a:lnTo>
                      <a:pt x="61" y="132"/>
                    </a:lnTo>
                    <a:lnTo>
                      <a:pt x="61" y="128"/>
                    </a:lnTo>
                    <a:lnTo>
                      <a:pt x="60" y="125"/>
                    </a:lnTo>
                    <a:lnTo>
                      <a:pt x="60" y="123"/>
                    </a:lnTo>
                    <a:lnTo>
                      <a:pt x="56" y="115"/>
                    </a:lnTo>
                    <a:lnTo>
                      <a:pt x="48" y="107"/>
                    </a:lnTo>
                    <a:lnTo>
                      <a:pt x="26" y="107"/>
                    </a:lnTo>
                    <a:lnTo>
                      <a:pt x="22" y="106"/>
                    </a:lnTo>
                    <a:lnTo>
                      <a:pt x="16" y="106"/>
                    </a:lnTo>
                    <a:lnTo>
                      <a:pt x="14" y="103"/>
                    </a:lnTo>
                    <a:lnTo>
                      <a:pt x="9" y="103"/>
                    </a:lnTo>
                    <a:lnTo>
                      <a:pt x="0" y="54"/>
                    </a:lnTo>
                    <a:lnTo>
                      <a:pt x="7" y="48"/>
                    </a:lnTo>
                    <a:lnTo>
                      <a:pt x="9" y="41"/>
                    </a:lnTo>
                    <a:lnTo>
                      <a:pt x="14" y="37"/>
                    </a:lnTo>
                    <a:lnTo>
                      <a:pt x="16" y="36"/>
                    </a:lnTo>
                    <a:lnTo>
                      <a:pt x="16" y="32"/>
                    </a:lnTo>
                    <a:lnTo>
                      <a:pt x="14" y="28"/>
                    </a:lnTo>
                    <a:lnTo>
                      <a:pt x="12" y="25"/>
                    </a:lnTo>
                    <a:lnTo>
                      <a:pt x="12" y="18"/>
                    </a:lnTo>
                    <a:lnTo>
                      <a:pt x="14" y="15"/>
                    </a:lnTo>
                    <a:lnTo>
                      <a:pt x="12" y="14"/>
                    </a:lnTo>
                    <a:lnTo>
                      <a:pt x="12" y="10"/>
                    </a:lnTo>
                    <a:lnTo>
                      <a:pt x="9" y="6"/>
                    </a:lnTo>
                    <a:lnTo>
                      <a:pt x="9" y="1"/>
                    </a:lnTo>
                    <a:lnTo>
                      <a:pt x="1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5" name="Freeform 116"/>
              <p:cNvSpPr>
                <a:spLocks/>
              </p:cNvSpPr>
              <p:nvPr/>
            </p:nvSpPr>
            <p:spPr bwMode="gray">
              <a:xfrm>
                <a:off x="1970136" y="4278284"/>
                <a:ext cx="177800" cy="338137"/>
              </a:xfrm>
              <a:custGeom>
                <a:avLst/>
                <a:gdLst/>
                <a:ahLst/>
                <a:cxnLst>
                  <a:cxn ang="0">
                    <a:pos x="111" y="36"/>
                  </a:cxn>
                  <a:cxn ang="0">
                    <a:pos x="112" y="59"/>
                  </a:cxn>
                  <a:cxn ang="0">
                    <a:pos x="103" y="77"/>
                  </a:cxn>
                  <a:cxn ang="0">
                    <a:pos x="90" y="82"/>
                  </a:cxn>
                  <a:cxn ang="0">
                    <a:pos x="82" y="86"/>
                  </a:cxn>
                  <a:cxn ang="0">
                    <a:pos x="74" y="92"/>
                  </a:cxn>
                  <a:cxn ang="0">
                    <a:pos x="68" y="100"/>
                  </a:cxn>
                  <a:cxn ang="0">
                    <a:pos x="60" y="108"/>
                  </a:cxn>
                  <a:cxn ang="0">
                    <a:pos x="51" y="114"/>
                  </a:cxn>
                  <a:cxn ang="0">
                    <a:pos x="45" y="126"/>
                  </a:cxn>
                  <a:cxn ang="0">
                    <a:pos x="46" y="169"/>
                  </a:cxn>
                  <a:cxn ang="0">
                    <a:pos x="42" y="188"/>
                  </a:cxn>
                  <a:cxn ang="0">
                    <a:pos x="34" y="192"/>
                  </a:cxn>
                  <a:cxn ang="0">
                    <a:pos x="25" y="196"/>
                  </a:cxn>
                  <a:cxn ang="0">
                    <a:pos x="20" y="200"/>
                  </a:cxn>
                  <a:cxn ang="0">
                    <a:pos x="22" y="208"/>
                  </a:cxn>
                  <a:cxn ang="0">
                    <a:pos x="20" y="213"/>
                  </a:cxn>
                  <a:cxn ang="0">
                    <a:pos x="12" y="204"/>
                  </a:cxn>
                  <a:cxn ang="0">
                    <a:pos x="11" y="195"/>
                  </a:cxn>
                  <a:cxn ang="0">
                    <a:pos x="7" y="192"/>
                  </a:cxn>
                  <a:cxn ang="0">
                    <a:pos x="7" y="174"/>
                  </a:cxn>
                  <a:cxn ang="0">
                    <a:pos x="3" y="165"/>
                  </a:cxn>
                  <a:cxn ang="0">
                    <a:pos x="0" y="161"/>
                  </a:cxn>
                  <a:cxn ang="0">
                    <a:pos x="20" y="140"/>
                  </a:cxn>
                  <a:cxn ang="0">
                    <a:pos x="30" y="113"/>
                  </a:cxn>
                  <a:cxn ang="0">
                    <a:pos x="30" y="82"/>
                  </a:cxn>
                  <a:cxn ang="0">
                    <a:pos x="8" y="73"/>
                  </a:cxn>
                  <a:cxn ang="0">
                    <a:pos x="45" y="59"/>
                  </a:cxn>
                  <a:cxn ang="0">
                    <a:pos x="42" y="26"/>
                  </a:cxn>
                  <a:cxn ang="0">
                    <a:pos x="51" y="29"/>
                  </a:cxn>
                  <a:cxn ang="0">
                    <a:pos x="56" y="34"/>
                  </a:cxn>
                  <a:cxn ang="0">
                    <a:pos x="60" y="38"/>
                  </a:cxn>
                  <a:cxn ang="0">
                    <a:pos x="64" y="40"/>
                  </a:cxn>
                  <a:cxn ang="0">
                    <a:pos x="63" y="26"/>
                  </a:cxn>
                  <a:cxn ang="0">
                    <a:pos x="56" y="22"/>
                  </a:cxn>
                  <a:cxn ang="0">
                    <a:pos x="52" y="8"/>
                  </a:cxn>
                  <a:cxn ang="0">
                    <a:pos x="68" y="6"/>
                  </a:cxn>
                  <a:cxn ang="0">
                    <a:pos x="93" y="8"/>
                  </a:cxn>
                </a:cxnLst>
                <a:rect l="0" t="0" r="r" b="b"/>
                <a:pathLst>
                  <a:path w="112" h="213">
                    <a:moveTo>
                      <a:pt x="111" y="0"/>
                    </a:moveTo>
                    <a:lnTo>
                      <a:pt x="111" y="36"/>
                    </a:lnTo>
                    <a:lnTo>
                      <a:pt x="112" y="40"/>
                    </a:lnTo>
                    <a:lnTo>
                      <a:pt x="112" y="59"/>
                    </a:lnTo>
                    <a:lnTo>
                      <a:pt x="108" y="70"/>
                    </a:lnTo>
                    <a:lnTo>
                      <a:pt x="103" y="77"/>
                    </a:lnTo>
                    <a:lnTo>
                      <a:pt x="96" y="80"/>
                    </a:lnTo>
                    <a:lnTo>
                      <a:pt x="90" y="82"/>
                    </a:lnTo>
                    <a:lnTo>
                      <a:pt x="89" y="82"/>
                    </a:lnTo>
                    <a:lnTo>
                      <a:pt x="82" y="86"/>
                    </a:lnTo>
                    <a:lnTo>
                      <a:pt x="78" y="88"/>
                    </a:lnTo>
                    <a:lnTo>
                      <a:pt x="74" y="92"/>
                    </a:lnTo>
                    <a:lnTo>
                      <a:pt x="73" y="95"/>
                    </a:lnTo>
                    <a:lnTo>
                      <a:pt x="68" y="100"/>
                    </a:lnTo>
                    <a:lnTo>
                      <a:pt x="63" y="107"/>
                    </a:lnTo>
                    <a:lnTo>
                      <a:pt x="60" y="108"/>
                    </a:lnTo>
                    <a:lnTo>
                      <a:pt x="56" y="110"/>
                    </a:lnTo>
                    <a:lnTo>
                      <a:pt x="51" y="114"/>
                    </a:lnTo>
                    <a:lnTo>
                      <a:pt x="48" y="118"/>
                    </a:lnTo>
                    <a:lnTo>
                      <a:pt x="45" y="126"/>
                    </a:lnTo>
                    <a:lnTo>
                      <a:pt x="45" y="158"/>
                    </a:lnTo>
                    <a:lnTo>
                      <a:pt x="46" y="169"/>
                    </a:lnTo>
                    <a:lnTo>
                      <a:pt x="46" y="184"/>
                    </a:lnTo>
                    <a:lnTo>
                      <a:pt x="42" y="188"/>
                    </a:lnTo>
                    <a:lnTo>
                      <a:pt x="38" y="191"/>
                    </a:lnTo>
                    <a:lnTo>
                      <a:pt x="34" y="192"/>
                    </a:lnTo>
                    <a:lnTo>
                      <a:pt x="30" y="195"/>
                    </a:lnTo>
                    <a:lnTo>
                      <a:pt x="25" y="196"/>
                    </a:lnTo>
                    <a:lnTo>
                      <a:pt x="22" y="198"/>
                    </a:lnTo>
                    <a:lnTo>
                      <a:pt x="20" y="200"/>
                    </a:lnTo>
                    <a:lnTo>
                      <a:pt x="20" y="206"/>
                    </a:lnTo>
                    <a:lnTo>
                      <a:pt x="22" y="208"/>
                    </a:lnTo>
                    <a:lnTo>
                      <a:pt x="22" y="210"/>
                    </a:lnTo>
                    <a:lnTo>
                      <a:pt x="20" y="213"/>
                    </a:lnTo>
                    <a:lnTo>
                      <a:pt x="15" y="213"/>
                    </a:lnTo>
                    <a:lnTo>
                      <a:pt x="12" y="204"/>
                    </a:lnTo>
                    <a:lnTo>
                      <a:pt x="11" y="198"/>
                    </a:lnTo>
                    <a:lnTo>
                      <a:pt x="11" y="195"/>
                    </a:lnTo>
                    <a:lnTo>
                      <a:pt x="8" y="192"/>
                    </a:lnTo>
                    <a:lnTo>
                      <a:pt x="7" y="192"/>
                    </a:lnTo>
                    <a:lnTo>
                      <a:pt x="8" y="182"/>
                    </a:lnTo>
                    <a:lnTo>
                      <a:pt x="7" y="174"/>
                    </a:lnTo>
                    <a:lnTo>
                      <a:pt x="4" y="169"/>
                    </a:lnTo>
                    <a:lnTo>
                      <a:pt x="3" y="165"/>
                    </a:lnTo>
                    <a:lnTo>
                      <a:pt x="0" y="162"/>
                    </a:lnTo>
                    <a:lnTo>
                      <a:pt x="0" y="161"/>
                    </a:lnTo>
                    <a:lnTo>
                      <a:pt x="8" y="148"/>
                    </a:lnTo>
                    <a:lnTo>
                      <a:pt x="20" y="140"/>
                    </a:lnTo>
                    <a:lnTo>
                      <a:pt x="29" y="129"/>
                    </a:lnTo>
                    <a:lnTo>
                      <a:pt x="30" y="113"/>
                    </a:lnTo>
                    <a:lnTo>
                      <a:pt x="29" y="96"/>
                    </a:lnTo>
                    <a:lnTo>
                      <a:pt x="30" y="82"/>
                    </a:lnTo>
                    <a:lnTo>
                      <a:pt x="18" y="77"/>
                    </a:lnTo>
                    <a:lnTo>
                      <a:pt x="8" y="73"/>
                    </a:lnTo>
                    <a:lnTo>
                      <a:pt x="8" y="66"/>
                    </a:lnTo>
                    <a:lnTo>
                      <a:pt x="45" y="59"/>
                    </a:lnTo>
                    <a:lnTo>
                      <a:pt x="45" y="34"/>
                    </a:lnTo>
                    <a:lnTo>
                      <a:pt x="42" y="26"/>
                    </a:lnTo>
                    <a:lnTo>
                      <a:pt x="46" y="21"/>
                    </a:lnTo>
                    <a:lnTo>
                      <a:pt x="51" y="29"/>
                    </a:lnTo>
                    <a:lnTo>
                      <a:pt x="55" y="29"/>
                    </a:lnTo>
                    <a:lnTo>
                      <a:pt x="56" y="34"/>
                    </a:lnTo>
                    <a:lnTo>
                      <a:pt x="59" y="36"/>
                    </a:lnTo>
                    <a:lnTo>
                      <a:pt x="60" y="38"/>
                    </a:lnTo>
                    <a:lnTo>
                      <a:pt x="63" y="40"/>
                    </a:lnTo>
                    <a:lnTo>
                      <a:pt x="64" y="40"/>
                    </a:lnTo>
                    <a:lnTo>
                      <a:pt x="64" y="33"/>
                    </a:lnTo>
                    <a:lnTo>
                      <a:pt x="63" y="26"/>
                    </a:lnTo>
                    <a:lnTo>
                      <a:pt x="60" y="26"/>
                    </a:lnTo>
                    <a:lnTo>
                      <a:pt x="56" y="22"/>
                    </a:lnTo>
                    <a:lnTo>
                      <a:pt x="56" y="21"/>
                    </a:lnTo>
                    <a:lnTo>
                      <a:pt x="52" y="8"/>
                    </a:lnTo>
                    <a:lnTo>
                      <a:pt x="64" y="8"/>
                    </a:lnTo>
                    <a:lnTo>
                      <a:pt x="68" y="6"/>
                    </a:lnTo>
                    <a:lnTo>
                      <a:pt x="70" y="8"/>
                    </a:lnTo>
                    <a:lnTo>
                      <a:pt x="93" y="8"/>
                    </a:lnTo>
                    <a:lnTo>
                      <a:pt x="11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6" name="Freeform 117"/>
              <p:cNvSpPr>
                <a:spLocks/>
              </p:cNvSpPr>
              <p:nvPr/>
            </p:nvSpPr>
            <p:spPr bwMode="gray">
              <a:xfrm>
                <a:off x="1652636" y="4533871"/>
                <a:ext cx="352425" cy="277813"/>
              </a:xfrm>
              <a:custGeom>
                <a:avLst/>
                <a:gdLst/>
                <a:ahLst/>
                <a:cxnLst>
                  <a:cxn ang="0">
                    <a:pos x="200" y="0"/>
                  </a:cxn>
                  <a:cxn ang="0">
                    <a:pos x="207" y="8"/>
                  </a:cxn>
                  <a:cxn ang="0">
                    <a:pos x="208" y="19"/>
                  </a:cxn>
                  <a:cxn ang="0">
                    <a:pos x="207" y="30"/>
                  </a:cxn>
                  <a:cxn ang="0">
                    <a:pos x="211" y="35"/>
                  </a:cxn>
                  <a:cxn ang="0">
                    <a:pos x="212" y="52"/>
                  </a:cxn>
                  <a:cxn ang="0">
                    <a:pos x="222" y="53"/>
                  </a:cxn>
                  <a:cxn ang="0">
                    <a:pos x="218" y="61"/>
                  </a:cxn>
                  <a:cxn ang="0">
                    <a:pos x="215" y="69"/>
                  </a:cxn>
                  <a:cxn ang="0">
                    <a:pos x="204" y="82"/>
                  </a:cxn>
                  <a:cxn ang="0">
                    <a:pos x="199" y="86"/>
                  </a:cxn>
                  <a:cxn ang="0">
                    <a:pos x="197" y="87"/>
                  </a:cxn>
                  <a:cxn ang="0">
                    <a:pos x="193" y="93"/>
                  </a:cxn>
                  <a:cxn ang="0">
                    <a:pos x="186" y="100"/>
                  </a:cxn>
                  <a:cxn ang="0">
                    <a:pos x="185" y="104"/>
                  </a:cxn>
                  <a:cxn ang="0">
                    <a:pos x="172" y="115"/>
                  </a:cxn>
                  <a:cxn ang="0">
                    <a:pos x="156" y="135"/>
                  </a:cxn>
                  <a:cxn ang="0">
                    <a:pos x="153" y="141"/>
                  </a:cxn>
                  <a:cxn ang="0">
                    <a:pos x="142" y="150"/>
                  </a:cxn>
                  <a:cxn ang="0">
                    <a:pos x="127" y="160"/>
                  </a:cxn>
                  <a:cxn ang="0">
                    <a:pos x="92" y="163"/>
                  </a:cxn>
                  <a:cxn ang="0">
                    <a:pos x="68" y="171"/>
                  </a:cxn>
                  <a:cxn ang="0">
                    <a:pos x="55" y="175"/>
                  </a:cxn>
                  <a:cxn ang="0">
                    <a:pos x="27" y="167"/>
                  </a:cxn>
                  <a:cxn ang="0">
                    <a:pos x="19" y="126"/>
                  </a:cxn>
                  <a:cxn ang="0">
                    <a:pos x="0" y="82"/>
                  </a:cxn>
                  <a:cxn ang="0">
                    <a:pos x="15" y="67"/>
                  </a:cxn>
                  <a:cxn ang="0">
                    <a:pos x="19" y="69"/>
                  </a:cxn>
                  <a:cxn ang="0">
                    <a:pos x="20" y="75"/>
                  </a:cxn>
                  <a:cxn ang="0">
                    <a:pos x="24" y="82"/>
                  </a:cxn>
                  <a:cxn ang="0">
                    <a:pos x="50" y="79"/>
                  </a:cxn>
                  <a:cxn ang="0">
                    <a:pos x="53" y="31"/>
                  </a:cxn>
                  <a:cxn ang="0">
                    <a:pos x="57" y="32"/>
                  </a:cxn>
                  <a:cxn ang="0">
                    <a:pos x="63" y="37"/>
                  </a:cxn>
                  <a:cxn ang="0">
                    <a:pos x="67" y="49"/>
                  </a:cxn>
                  <a:cxn ang="0">
                    <a:pos x="64" y="57"/>
                  </a:cxn>
                  <a:cxn ang="0">
                    <a:pos x="61" y="63"/>
                  </a:cxn>
                  <a:cxn ang="0">
                    <a:pos x="72" y="67"/>
                  </a:cxn>
                  <a:cxn ang="0">
                    <a:pos x="87" y="61"/>
                  </a:cxn>
                  <a:cxn ang="0">
                    <a:pos x="93" y="52"/>
                  </a:cxn>
                  <a:cxn ang="0">
                    <a:pos x="97" y="45"/>
                  </a:cxn>
                  <a:cxn ang="0">
                    <a:pos x="98" y="41"/>
                  </a:cxn>
                  <a:cxn ang="0">
                    <a:pos x="105" y="39"/>
                  </a:cxn>
                  <a:cxn ang="0">
                    <a:pos x="116" y="43"/>
                  </a:cxn>
                  <a:cxn ang="0">
                    <a:pos x="123" y="47"/>
                  </a:cxn>
                  <a:cxn ang="0">
                    <a:pos x="127" y="45"/>
                  </a:cxn>
                  <a:cxn ang="0">
                    <a:pos x="131" y="37"/>
                  </a:cxn>
                  <a:cxn ang="0">
                    <a:pos x="135" y="27"/>
                  </a:cxn>
                  <a:cxn ang="0">
                    <a:pos x="142" y="21"/>
                  </a:cxn>
                  <a:cxn ang="0">
                    <a:pos x="146" y="19"/>
                  </a:cxn>
                  <a:cxn ang="0">
                    <a:pos x="156" y="16"/>
                  </a:cxn>
                  <a:cxn ang="0">
                    <a:pos x="160" y="9"/>
                  </a:cxn>
                  <a:cxn ang="0">
                    <a:pos x="164" y="8"/>
                  </a:cxn>
                  <a:cxn ang="0">
                    <a:pos x="172" y="4"/>
                  </a:cxn>
                </a:cxnLst>
                <a:rect l="0" t="0" r="r" b="b"/>
                <a:pathLst>
                  <a:path w="222" h="175">
                    <a:moveTo>
                      <a:pt x="175" y="0"/>
                    </a:moveTo>
                    <a:lnTo>
                      <a:pt x="200" y="0"/>
                    </a:lnTo>
                    <a:lnTo>
                      <a:pt x="203" y="4"/>
                    </a:lnTo>
                    <a:lnTo>
                      <a:pt x="207" y="8"/>
                    </a:lnTo>
                    <a:lnTo>
                      <a:pt x="207" y="13"/>
                    </a:lnTo>
                    <a:lnTo>
                      <a:pt x="208" y="19"/>
                    </a:lnTo>
                    <a:lnTo>
                      <a:pt x="208" y="26"/>
                    </a:lnTo>
                    <a:lnTo>
                      <a:pt x="207" y="30"/>
                    </a:lnTo>
                    <a:lnTo>
                      <a:pt x="208" y="31"/>
                    </a:lnTo>
                    <a:lnTo>
                      <a:pt x="211" y="35"/>
                    </a:lnTo>
                    <a:lnTo>
                      <a:pt x="212" y="39"/>
                    </a:lnTo>
                    <a:lnTo>
                      <a:pt x="212" y="52"/>
                    </a:lnTo>
                    <a:lnTo>
                      <a:pt x="222" y="52"/>
                    </a:lnTo>
                    <a:lnTo>
                      <a:pt x="222" y="53"/>
                    </a:lnTo>
                    <a:lnTo>
                      <a:pt x="220" y="57"/>
                    </a:lnTo>
                    <a:lnTo>
                      <a:pt x="218" y="61"/>
                    </a:lnTo>
                    <a:lnTo>
                      <a:pt x="216" y="67"/>
                    </a:lnTo>
                    <a:lnTo>
                      <a:pt x="215" y="69"/>
                    </a:lnTo>
                    <a:lnTo>
                      <a:pt x="215" y="71"/>
                    </a:lnTo>
                    <a:lnTo>
                      <a:pt x="204" y="82"/>
                    </a:lnTo>
                    <a:lnTo>
                      <a:pt x="200" y="83"/>
                    </a:lnTo>
                    <a:lnTo>
                      <a:pt x="199" y="86"/>
                    </a:lnTo>
                    <a:lnTo>
                      <a:pt x="197" y="86"/>
                    </a:lnTo>
                    <a:lnTo>
                      <a:pt x="197" y="87"/>
                    </a:lnTo>
                    <a:lnTo>
                      <a:pt x="194" y="89"/>
                    </a:lnTo>
                    <a:lnTo>
                      <a:pt x="193" y="93"/>
                    </a:lnTo>
                    <a:lnTo>
                      <a:pt x="189" y="95"/>
                    </a:lnTo>
                    <a:lnTo>
                      <a:pt x="186" y="100"/>
                    </a:lnTo>
                    <a:lnTo>
                      <a:pt x="185" y="101"/>
                    </a:lnTo>
                    <a:lnTo>
                      <a:pt x="185" y="104"/>
                    </a:lnTo>
                    <a:lnTo>
                      <a:pt x="181" y="106"/>
                    </a:lnTo>
                    <a:lnTo>
                      <a:pt x="172" y="115"/>
                    </a:lnTo>
                    <a:lnTo>
                      <a:pt x="164" y="126"/>
                    </a:lnTo>
                    <a:lnTo>
                      <a:pt x="156" y="135"/>
                    </a:lnTo>
                    <a:lnTo>
                      <a:pt x="155" y="137"/>
                    </a:lnTo>
                    <a:lnTo>
                      <a:pt x="153" y="141"/>
                    </a:lnTo>
                    <a:lnTo>
                      <a:pt x="145" y="149"/>
                    </a:lnTo>
                    <a:lnTo>
                      <a:pt x="142" y="150"/>
                    </a:lnTo>
                    <a:lnTo>
                      <a:pt x="141" y="153"/>
                    </a:lnTo>
                    <a:lnTo>
                      <a:pt x="127" y="160"/>
                    </a:lnTo>
                    <a:lnTo>
                      <a:pt x="115" y="163"/>
                    </a:lnTo>
                    <a:lnTo>
                      <a:pt x="92" y="163"/>
                    </a:lnTo>
                    <a:lnTo>
                      <a:pt x="81" y="165"/>
                    </a:lnTo>
                    <a:lnTo>
                      <a:pt x="68" y="171"/>
                    </a:lnTo>
                    <a:lnTo>
                      <a:pt x="59" y="175"/>
                    </a:lnTo>
                    <a:lnTo>
                      <a:pt x="55" y="175"/>
                    </a:lnTo>
                    <a:lnTo>
                      <a:pt x="37" y="171"/>
                    </a:lnTo>
                    <a:lnTo>
                      <a:pt x="27" y="167"/>
                    </a:lnTo>
                    <a:lnTo>
                      <a:pt x="19" y="161"/>
                    </a:lnTo>
                    <a:lnTo>
                      <a:pt x="19" y="126"/>
                    </a:lnTo>
                    <a:lnTo>
                      <a:pt x="7" y="109"/>
                    </a:lnTo>
                    <a:lnTo>
                      <a:pt x="0" y="82"/>
                    </a:lnTo>
                    <a:lnTo>
                      <a:pt x="11" y="78"/>
                    </a:lnTo>
                    <a:lnTo>
                      <a:pt x="15" y="67"/>
                    </a:lnTo>
                    <a:lnTo>
                      <a:pt x="19" y="67"/>
                    </a:lnTo>
                    <a:lnTo>
                      <a:pt x="19" y="69"/>
                    </a:lnTo>
                    <a:lnTo>
                      <a:pt x="20" y="69"/>
                    </a:lnTo>
                    <a:lnTo>
                      <a:pt x="20" y="75"/>
                    </a:lnTo>
                    <a:lnTo>
                      <a:pt x="23" y="79"/>
                    </a:lnTo>
                    <a:lnTo>
                      <a:pt x="24" y="82"/>
                    </a:lnTo>
                    <a:lnTo>
                      <a:pt x="49" y="82"/>
                    </a:lnTo>
                    <a:lnTo>
                      <a:pt x="50" y="79"/>
                    </a:lnTo>
                    <a:lnTo>
                      <a:pt x="53" y="79"/>
                    </a:lnTo>
                    <a:lnTo>
                      <a:pt x="53" y="31"/>
                    </a:lnTo>
                    <a:lnTo>
                      <a:pt x="55" y="31"/>
                    </a:lnTo>
                    <a:lnTo>
                      <a:pt x="57" y="32"/>
                    </a:lnTo>
                    <a:lnTo>
                      <a:pt x="59" y="35"/>
                    </a:lnTo>
                    <a:lnTo>
                      <a:pt x="63" y="37"/>
                    </a:lnTo>
                    <a:lnTo>
                      <a:pt x="64" y="43"/>
                    </a:lnTo>
                    <a:lnTo>
                      <a:pt x="67" y="49"/>
                    </a:lnTo>
                    <a:lnTo>
                      <a:pt x="67" y="56"/>
                    </a:lnTo>
                    <a:lnTo>
                      <a:pt x="64" y="57"/>
                    </a:lnTo>
                    <a:lnTo>
                      <a:pt x="63" y="61"/>
                    </a:lnTo>
                    <a:lnTo>
                      <a:pt x="61" y="63"/>
                    </a:lnTo>
                    <a:lnTo>
                      <a:pt x="63" y="67"/>
                    </a:lnTo>
                    <a:lnTo>
                      <a:pt x="72" y="67"/>
                    </a:lnTo>
                    <a:lnTo>
                      <a:pt x="79" y="65"/>
                    </a:lnTo>
                    <a:lnTo>
                      <a:pt x="87" y="61"/>
                    </a:lnTo>
                    <a:lnTo>
                      <a:pt x="93" y="56"/>
                    </a:lnTo>
                    <a:lnTo>
                      <a:pt x="93" y="52"/>
                    </a:lnTo>
                    <a:lnTo>
                      <a:pt x="94" y="49"/>
                    </a:lnTo>
                    <a:lnTo>
                      <a:pt x="97" y="45"/>
                    </a:lnTo>
                    <a:lnTo>
                      <a:pt x="97" y="43"/>
                    </a:lnTo>
                    <a:lnTo>
                      <a:pt x="98" y="41"/>
                    </a:lnTo>
                    <a:lnTo>
                      <a:pt x="101" y="41"/>
                    </a:lnTo>
                    <a:lnTo>
                      <a:pt x="105" y="39"/>
                    </a:lnTo>
                    <a:lnTo>
                      <a:pt x="112" y="39"/>
                    </a:lnTo>
                    <a:lnTo>
                      <a:pt x="116" y="43"/>
                    </a:lnTo>
                    <a:lnTo>
                      <a:pt x="119" y="43"/>
                    </a:lnTo>
                    <a:lnTo>
                      <a:pt x="123" y="47"/>
                    </a:lnTo>
                    <a:lnTo>
                      <a:pt x="127" y="47"/>
                    </a:lnTo>
                    <a:lnTo>
                      <a:pt x="127" y="45"/>
                    </a:lnTo>
                    <a:lnTo>
                      <a:pt x="129" y="41"/>
                    </a:lnTo>
                    <a:lnTo>
                      <a:pt x="131" y="37"/>
                    </a:lnTo>
                    <a:lnTo>
                      <a:pt x="133" y="32"/>
                    </a:lnTo>
                    <a:lnTo>
                      <a:pt x="135" y="27"/>
                    </a:lnTo>
                    <a:lnTo>
                      <a:pt x="138" y="23"/>
                    </a:lnTo>
                    <a:lnTo>
                      <a:pt x="142" y="21"/>
                    </a:lnTo>
                    <a:lnTo>
                      <a:pt x="145" y="19"/>
                    </a:lnTo>
                    <a:lnTo>
                      <a:pt x="146" y="19"/>
                    </a:lnTo>
                    <a:lnTo>
                      <a:pt x="151" y="17"/>
                    </a:lnTo>
                    <a:lnTo>
                      <a:pt x="156" y="16"/>
                    </a:lnTo>
                    <a:lnTo>
                      <a:pt x="159" y="13"/>
                    </a:lnTo>
                    <a:lnTo>
                      <a:pt x="160" y="9"/>
                    </a:lnTo>
                    <a:lnTo>
                      <a:pt x="163" y="9"/>
                    </a:lnTo>
                    <a:lnTo>
                      <a:pt x="164" y="8"/>
                    </a:lnTo>
                    <a:lnTo>
                      <a:pt x="168" y="5"/>
                    </a:lnTo>
                    <a:lnTo>
                      <a:pt x="172" y="4"/>
                    </a:lnTo>
                    <a:lnTo>
                      <a:pt x="17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7" name="Freeform 118"/>
              <p:cNvSpPr>
                <a:spLocks/>
              </p:cNvSpPr>
              <p:nvPr/>
            </p:nvSpPr>
            <p:spPr bwMode="gray">
              <a:xfrm>
                <a:off x="1970136" y="4583084"/>
                <a:ext cx="23812" cy="41275"/>
              </a:xfrm>
              <a:custGeom>
                <a:avLst/>
                <a:gdLst/>
                <a:ahLst/>
                <a:cxnLst>
                  <a:cxn ang="0">
                    <a:pos x="4" y="0"/>
                  </a:cxn>
                  <a:cxn ang="0">
                    <a:pos x="8" y="0"/>
                  </a:cxn>
                  <a:cxn ang="0">
                    <a:pos x="8" y="3"/>
                  </a:cxn>
                  <a:cxn ang="0">
                    <a:pos x="11" y="4"/>
                  </a:cxn>
                  <a:cxn ang="0">
                    <a:pos x="12" y="8"/>
                  </a:cxn>
                  <a:cxn ang="0">
                    <a:pos x="12" y="12"/>
                  </a:cxn>
                  <a:cxn ang="0">
                    <a:pos x="15" y="21"/>
                  </a:cxn>
                  <a:cxn ang="0">
                    <a:pos x="12" y="22"/>
                  </a:cxn>
                  <a:cxn ang="0">
                    <a:pos x="11" y="25"/>
                  </a:cxn>
                  <a:cxn ang="0">
                    <a:pos x="7" y="26"/>
                  </a:cxn>
                  <a:cxn ang="0">
                    <a:pos x="4" y="25"/>
                  </a:cxn>
                  <a:cxn ang="0">
                    <a:pos x="3" y="22"/>
                  </a:cxn>
                  <a:cxn ang="0">
                    <a:pos x="3" y="21"/>
                  </a:cxn>
                  <a:cxn ang="0">
                    <a:pos x="0" y="16"/>
                  </a:cxn>
                  <a:cxn ang="0">
                    <a:pos x="0" y="6"/>
                  </a:cxn>
                  <a:cxn ang="0">
                    <a:pos x="4" y="0"/>
                  </a:cxn>
                </a:cxnLst>
                <a:rect l="0" t="0" r="r" b="b"/>
                <a:pathLst>
                  <a:path w="15" h="26">
                    <a:moveTo>
                      <a:pt x="4" y="0"/>
                    </a:moveTo>
                    <a:lnTo>
                      <a:pt x="8" y="0"/>
                    </a:lnTo>
                    <a:lnTo>
                      <a:pt x="8" y="3"/>
                    </a:lnTo>
                    <a:lnTo>
                      <a:pt x="11" y="4"/>
                    </a:lnTo>
                    <a:lnTo>
                      <a:pt x="12" y="8"/>
                    </a:lnTo>
                    <a:lnTo>
                      <a:pt x="12" y="12"/>
                    </a:lnTo>
                    <a:lnTo>
                      <a:pt x="15" y="21"/>
                    </a:lnTo>
                    <a:lnTo>
                      <a:pt x="12" y="22"/>
                    </a:lnTo>
                    <a:lnTo>
                      <a:pt x="11" y="25"/>
                    </a:lnTo>
                    <a:lnTo>
                      <a:pt x="7" y="26"/>
                    </a:lnTo>
                    <a:lnTo>
                      <a:pt x="4" y="25"/>
                    </a:lnTo>
                    <a:lnTo>
                      <a:pt x="3" y="22"/>
                    </a:lnTo>
                    <a:lnTo>
                      <a:pt x="3" y="21"/>
                    </a:lnTo>
                    <a:lnTo>
                      <a:pt x="0" y="16"/>
                    </a:lnTo>
                    <a:lnTo>
                      <a:pt x="0" y="6"/>
                    </a:lnTo>
                    <a:lnTo>
                      <a:pt x="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8" name="Freeform 119"/>
              <p:cNvSpPr>
                <a:spLocks/>
              </p:cNvSpPr>
              <p:nvPr/>
            </p:nvSpPr>
            <p:spPr bwMode="gray">
              <a:xfrm>
                <a:off x="1881236" y="4652934"/>
                <a:ext cx="31750" cy="41275"/>
              </a:xfrm>
              <a:custGeom>
                <a:avLst/>
                <a:gdLst/>
                <a:ahLst/>
                <a:cxnLst>
                  <a:cxn ang="0">
                    <a:pos x="11" y="0"/>
                  </a:cxn>
                  <a:cxn ang="0">
                    <a:pos x="20" y="8"/>
                  </a:cxn>
                  <a:cxn ang="0">
                    <a:pos x="15" y="19"/>
                  </a:cxn>
                  <a:cxn ang="0">
                    <a:pos x="13" y="20"/>
                  </a:cxn>
                  <a:cxn ang="0">
                    <a:pos x="13" y="22"/>
                  </a:cxn>
                  <a:cxn ang="0">
                    <a:pos x="11" y="25"/>
                  </a:cxn>
                  <a:cxn ang="0">
                    <a:pos x="11" y="26"/>
                  </a:cxn>
                  <a:cxn ang="0">
                    <a:pos x="7" y="26"/>
                  </a:cxn>
                  <a:cxn ang="0">
                    <a:pos x="0" y="12"/>
                  </a:cxn>
                  <a:cxn ang="0">
                    <a:pos x="2" y="7"/>
                  </a:cxn>
                  <a:cxn ang="0">
                    <a:pos x="2" y="4"/>
                  </a:cxn>
                  <a:cxn ang="0">
                    <a:pos x="5" y="3"/>
                  </a:cxn>
                  <a:cxn ang="0">
                    <a:pos x="7" y="3"/>
                  </a:cxn>
                  <a:cxn ang="0">
                    <a:pos x="11" y="0"/>
                  </a:cxn>
                </a:cxnLst>
                <a:rect l="0" t="0" r="r" b="b"/>
                <a:pathLst>
                  <a:path w="20" h="26">
                    <a:moveTo>
                      <a:pt x="11" y="0"/>
                    </a:moveTo>
                    <a:lnTo>
                      <a:pt x="20" y="8"/>
                    </a:lnTo>
                    <a:lnTo>
                      <a:pt x="15" y="19"/>
                    </a:lnTo>
                    <a:lnTo>
                      <a:pt x="13" y="20"/>
                    </a:lnTo>
                    <a:lnTo>
                      <a:pt x="13" y="22"/>
                    </a:lnTo>
                    <a:lnTo>
                      <a:pt x="11" y="25"/>
                    </a:lnTo>
                    <a:lnTo>
                      <a:pt x="11" y="26"/>
                    </a:lnTo>
                    <a:lnTo>
                      <a:pt x="7" y="26"/>
                    </a:lnTo>
                    <a:lnTo>
                      <a:pt x="0" y="12"/>
                    </a:lnTo>
                    <a:lnTo>
                      <a:pt x="2" y="7"/>
                    </a:lnTo>
                    <a:lnTo>
                      <a:pt x="2" y="4"/>
                    </a:lnTo>
                    <a:lnTo>
                      <a:pt x="5" y="3"/>
                    </a:lnTo>
                    <a:lnTo>
                      <a:pt x="7" y="3"/>
                    </a:lnTo>
                    <a:lnTo>
                      <a:pt x="1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09" name="Freeform 120"/>
              <p:cNvSpPr>
                <a:spLocks noEditPoints="1"/>
              </p:cNvSpPr>
              <p:nvPr/>
            </p:nvSpPr>
            <p:spPr bwMode="gray">
              <a:xfrm>
                <a:off x="1860598" y="4381471"/>
                <a:ext cx="157163" cy="152400"/>
              </a:xfrm>
              <a:custGeom>
                <a:avLst/>
                <a:gdLst/>
                <a:ahLst/>
                <a:cxnLst>
                  <a:cxn ang="0">
                    <a:pos x="26" y="79"/>
                  </a:cxn>
                  <a:cxn ang="0">
                    <a:pos x="28" y="83"/>
                  </a:cxn>
                  <a:cxn ang="0">
                    <a:pos x="28" y="85"/>
                  </a:cxn>
                  <a:cxn ang="0">
                    <a:pos x="26" y="83"/>
                  </a:cxn>
                  <a:cxn ang="0">
                    <a:pos x="26" y="79"/>
                  </a:cxn>
                  <a:cxn ang="0">
                    <a:pos x="13" y="57"/>
                  </a:cxn>
                  <a:cxn ang="0">
                    <a:pos x="15" y="64"/>
                  </a:cxn>
                  <a:cxn ang="0">
                    <a:pos x="14" y="61"/>
                  </a:cxn>
                  <a:cxn ang="0">
                    <a:pos x="13" y="57"/>
                  </a:cxn>
                  <a:cxn ang="0">
                    <a:pos x="4" y="46"/>
                  </a:cxn>
                  <a:cxn ang="0">
                    <a:pos x="13" y="57"/>
                  </a:cxn>
                  <a:cxn ang="0">
                    <a:pos x="10" y="56"/>
                  </a:cxn>
                  <a:cxn ang="0">
                    <a:pos x="9" y="53"/>
                  </a:cxn>
                  <a:cxn ang="0">
                    <a:pos x="6" y="49"/>
                  </a:cxn>
                  <a:cxn ang="0">
                    <a:pos x="4" y="46"/>
                  </a:cxn>
                  <a:cxn ang="0">
                    <a:pos x="4" y="42"/>
                  </a:cxn>
                  <a:cxn ang="0">
                    <a:pos x="4" y="46"/>
                  </a:cxn>
                  <a:cxn ang="0">
                    <a:pos x="4" y="42"/>
                  </a:cxn>
                  <a:cxn ang="0">
                    <a:pos x="2" y="32"/>
                  </a:cxn>
                  <a:cxn ang="0">
                    <a:pos x="4" y="42"/>
                  </a:cxn>
                  <a:cxn ang="0">
                    <a:pos x="2" y="38"/>
                  </a:cxn>
                  <a:cxn ang="0">
                    <a:pos x="2" y="32"/>
                  </a:cxn>
                  <a:cxn ang="0">
                    <a:pos x="2" y="30"/>
                  </a:cxn>
                  <a:cxn ang="0">
                    <a:pos x="2" y="32"/>
                  </a:cxn>
                  <a:cxn ang="0">
                    <a:pos x="2" y="30"/>
                  </a:cxn>
                  <a:cxn ang="0">
                    <a:pos x="0" y="26"/>
                  </a:cxn>
                  <a:cxn ang="0">
                    <a:pos x="2" y="30"/>
                  </a:cxn>
                  <a:cxn ang="0">
                    <a:pos x="0" y="27"/>
                  </a:cxn>
                  <a:cxn ang="0">
                    <a:pos x="0" y="26"/>
                  </a:cxn>
                  <a:cxn ang="0">
                    <a:pos x="77" y="0"/>
                  </a:cxn>
                  <a:cxn ang="0">
                    <a:pos x="77" y="8"/>
                  </a:cxn>
                  <a:cxn ang="0">
                    <a:pos x="87" y="12"/>
                  </a:cxn>
                  <a:cxn ang="0">
                    <a:pos x="99" y="17"/>
                  </a:cxn>
                  <a:cxn ang="0">
                    <a:pos x="98" y="31"/>
                  </a:cxn>
                  <a:cxn ang="0">
                    <a:pos x="99" y="48"/>
                  </a:cxn>
                  <a:cxn ang="0">
                    <a:pos x="98" y="64"/>
                  </a:cxn>
                  <a:cxn ang="0">
                    <a:pos x="89" y="75"/>
                  </a:cxn>
                  <a:cxn ang="0">
                    <a:pos x="77" y="85"/>
                  </a:cxn>
                  <a:cxn ang="0">
                    <a:pos x="72" y="91"/>
                  </a:cxn>
                  <a:cxn ang="0">
                    <a:pos x="70" y="96"/>
                  </a:cxn>
                  <a:cxn ang="0">
                    <a:pos x="41" y="96"/>
                  </a:cxn>
                  <a:cxn ang="0">
                    <a:pos x="39" y="90"/>
                  </a:cxn>
                  <a:cxn ang="0">
                    <a:pos x="0" y="26"/>
                  </a:cxn>
                  <a:cxn ang="0">
                    <a:pos x="18" y="26"/>
                  </a:cxn>
                  <a:cxn ang="0">
                    <a:pos x="29" y="21"/>
                  </a:cxn>
                  <a:cxn ang="0">
                    <a:pos x="33" y="16"/>
                  </a:cxn>
                  <a:cxn ang="0">
                    <a:pos x="36" y="12"/>
                  </a:cxn>
                  <a:cxn ang="0">
                    <a:pos x="36" y="9"/>
                  </a:cxn>
                  <a:cxn ang="0">
                    <a:pos x="77" y="0"/>
                  </a:cxn>
                </a:cxnLst>
                <a:rect l="0" t="0" r="r" b="b"/>
                <a:pathLst>
                  <a:path w="99" h="96">
                    <a:moveTo>
                      <a:pt x="26" y="79"/>
                    </a:moveTo>
                    <a:lnTo>
                      <a:pt x="28" y="83"/>
                    </a:lnTo>
                    <a:lnTo>
                      <a:pt x="28" y="85"/>
                    </a:lnTo>
                    <a:lnTo>
                      <a:pt x="26" y="83"/>
                    </a:lnTo>
                    <a:lnTo>
                      <a:pt x="26" y="79"/>
                    </a:lnTo>
                    <a:close/>
                    <a:moveTo>
                      <a:pt x="13" y="57"/>
                    </a:moveTo>
                    <a:lnTo>
                      <a:pt x="15" y="64"/>
                    </a:lnTo>
                    <a:lnTo>
                      <a:pt x="14" y="61"/>
                    </a:lnTo>
                    <a:lnTo>
                      <a:pt x="13" y="57"/>
                    </a:lnTo>
                    <a:close/>
                    <a:moveTo>
                      <a:pt x="4" y="46"/>
                    </a:moveTo>
                    <a:lnTo>
                      <a:pt x="13" y="57"/>
                    </a:lnTo>
                    <a:lnTo>
                      <a:pt x="10" y="56"/>
                    </a:lnTo>
                    <a:lnTo>
                      <a:pt x="9" y="53"/>
                    </a:lnTo>
                    <a:lnTo>
                      <a:pt x="6" y="49"/>
                    </a:lnTo>
                    <a:lnTo>
                      <a:pt x="4" y="46"/>
                    </a:lnTo>
                    <a:close/>
                    <a:moveTo>
                      <a:pt x="4" y="42"/>
                    </a:moveTo>
                    <a:lnTo>
                      <a:pt x="4" y="46"/>
                    </a:lnTo>
                    <a:lnTo>
                      <a:pt x="4" y="42"/>
                    </a:lnTo>
                    <a:close/>
                    <a:moveTo>
                      <a:pt x="2" y="32"/>
                    </a:moveTo>
                    <a:lnTo>
                      <a:pt x="4" y="42"/>
                    </a:lnTo>
                    <a:lnTo>
                      <a:pt x="2" y="38"/>
                    </a:lnTo>
                    <a:lnTo>
                      <a:pt x="2" y="32"/>
                    </a:lnTo>
                    <a:close/>
                    <a:moveTo>
                      <a:pt x="2" y="30"/>
                    </a:moveTo>
                    <a:lnTo>
                      <a:pt x="2" y="32"/>
                    </a:lnTo>
                    <a:lnTo>
                      <a:pt x="2" y="30"/>
                    </a:lnTo>
                    <a:close/>
                    <a:moveTo>
                      <a:pt x="0" y="26"/>
                    </a:moveTo>
                    <a:lnTo>
                      <a:pt x="2" y="30"/>
                    </a:lnTo>
                    <a:lnTo>
                      <a:pt x="0" y="27"/>
                    </a:lnTo>
                    <a:lnTo>
                      <a:pt x="0" y="26"/>
                    </a:lnTo>
                    <a:close/>
                    <a:moveTo>
                      <a:pt x="77" y="0"/>
                    </a:moveTo>
                    <a:lnTo>
                      <a:pt x="77" y="8"/>
                    </a:lnTo>
                    <a:lnTo>
                      <a:pt x="87" y="12"/>
                    </a:lnTo>
                    <a:lnTo>
                      <a:pt x="99" y="17"/>
                    </a:lnTo>
                    <a:lnTo>
                      <a:pt x="98" y="31"/>
                    </a:lnTo>
                    <a:lnTo>
                      <a:pt x="99" y="48"/>
                    </a:lnTo>
                    <a:lnTo>
                      <a:pt x="98" y="64"/>
                    </a:lnTo>
                    <a:lnTo>
                      <a:pt x="89" y="75"/>
                    </a:lnTo>
                    <a:lnTo>
                      <a:pt x="77" y="85"/>
                    </a:lnTo>
                    <a:lnTo>
                      <a:pt x="72" y="91"/>
                    </a:lnTo>
                    <a:lnTo>
                      <a:pt x="70" y="96"/>
                    </a:lnTo>
                    <a:lnTo>
                      <a:pt x="41" y="96"/>
                    </a:lnTo>
                    <a:lnTo>
                      <a:pt x="39" y="90"/>
                    </a:lnTo>
                    <a:lnTo>
                      <a:pt x="0" y="26"/>
                    </a:lnTo>
                    <a:lnTo>
                      <a:pt x="18" y="26"/>
                    </a:lnTo>
                    <a:lnTo>
                      <a:pt x="29" y="21"/>
                    </a:lnTo>
                    <a:lnTo>
                      <a:pt x="33" y="16"/>
                    </a:lnTo>
                    <a:lnTo>
                      <a:pt x="36" y="12"/>
                    </a:lnTo>
                    <a:lnTo>
                      <a:pt x="36" y="9"/>
                    </a:lnTo>
                    <a:lnTo>
                      <a:pt x="7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0" name="Freeform 121"/>
              <p:cNvSpPr>
                <a:spLocks/>
              </p:cNvSpPr>
              <p:nvPr/>
            </p:nvSpPr>
            <p:spPr bwMode="gray">
              <a:xfrm>
                <a:off x="1073198" y="3492471"/>
                <a:ext cx="334963" cy="315913"/>
              </a:xfrm>
              <a:custGeom>
                <a:avLst/>
                <a:gdLst/>
                <a:ahLst/>
                <a:cxnLst>
                  <a:cxn ang="0">
                    <a:pos x="95" y="0"/>
                  </a:cxn>
                  <a:cxn ang="0">
                    <a:pos x="199" y="58"/>
                  </a:cxn>
                  <a:cxn ang="0">
                    <a:pos x="211" y="71"/>
                  </a:cxn>
                  <a:cxn ang="0">
                    <a:pos x="204" y="107"/>
                  </a:cxn>
                  <a:cxn ang="0">
                    <a:pos x="200" y="124"/>
                  </a:cxn>
                  <a:cxn ang="0">
                    <a:pos x="192" y="137"/>
                  </a:cxn>
                  <a:cxn ang="0">
                    <a:pos x="182" y="145"/>
                  </a:cxn>
                  <a:cxn ang="0">
                    <a:pos x="177" y="148"/>
                  </a:cxn>
                  <a:cxn ang="0">
                    <a:pos x="152" y="150"/>
                  </a:cxn>
                  <a:cxn ang="0">
                    <a:pos x="140" y="159"/>
                  </a:cxn>
                  <a:cxn ang="0">
                    <a:pos x="121" y="163"/>
                  </a:cxn>
                  <a:cxn ang="0">
                    <a:pos x="107" y="166"/>
                  </a:cxn>
                  <a:cxn ang="0">
                    <a:pos x="103" y="170"/>
                  </a:cxn>
                  <a:cxn ang="0">
                    <a:pos x="99" y="176"/>
                  </a:cxn>
                  <a:cxn ang="0">
                    <a:pos x="95" y="185"/>
                  </a:cxn>
                  <a:cxn ang="0">
                    <a:pos x="92" y="193"/>
                  </a:cxn>
                  <a:cxn ang="0">
                    <a:pos x="89" y="198"/>
                  </a:cxn>
                  <a:cxn ang="0">
                    <a:pos x="85" y="196"/>
                  </a:cxn>
                  <a:cxn ang="0">
                    <a:pos x="78" y="192"/>
                  </a:cxn>
                  <a:cxn ang="0">
                    <a:pos x="71" y="198"/>
                  </a:cxn>
                  <a:cxn ang="0">
                    <a:pos x="60" y="199"/>
                  </a:cxn>
                  <a:cxn ang="0">
                    <a:pos x="51" y="193"/>
                  </a:cxn>
                  <a:cxn ang="0">
                    <a:pos x="47" y="185"/>
                  </a:cxn>
                  <a:cxn ang="0">
                    <a:pos x="44" y="178"/>
                  </a:cxn>
                  <a:cxn ang="0">
                    <a:pos x="38" y="174"/>
                  </a:cxn>
                  <a:cxn ang="0">
                    <a:pos x="33" y="176"/>
                  </a:cxn>
                  <a:cxn ang="0">
                    <a:pos x="30" y="181"/>
                  </a:cxn>
                  <a:cxn ang="0">
                    <a:pos x="11" y="178"/>
                  </a:cxn>
                  <a:cxn ang="0">
                    <a:pos x="4" y="176"/>
                  </a:cxn>
                  <a:cxn ang="0">
                    <a:pos x="3" y="167"/>
                  </a:cxn>
                  <a:cxn ang="0">
                    <a:pos x="0" y="154"/>
                  </a:cxn>
                  <a:cxn ang="0">
                    <a:pos x="7" y="150"/>
                  </a:cxn>
                  <a:cxn ang="0">
                    <a:pos x="8" y="144"/>
                  </a:cxn>
                  <a:cxn ang="0">
                    <a:pos x="12" y="135"/>
                  </a:cxn>
                  <a:cxn ang="0">
                    <a:pos x="17" y="132"/>
                  </a:cxn>
                  <a:cxn ang="0">
                    <a:pos x="21" y="135"/>
                  </a:cxn>
                  <a:cxn ang="0">
                    <a:pos x="77" y="136"/>
                  </a:cxn>
                  <a:cxn ang="0">
                    <a:pos x="82" y="124"/>
                  </a:cxn>
                  <a:cxn ang="0">
                    <a:pos x="81" y="118"/>
                  </a:cxn>
                  <a:cxn ang="0">
                    <a:pos x="73" y="2"/>
                  </a:cxn>
                </a:cxnLst>
                <a:rect l="0" t="0" r="r" b="b"/>
                <a:pathLst>
                  <a:path w="211" h="199">
                    <a:moveTo>
                      <a:pt x="73" y="0"/>
                    </a:moveTo>
                    <a:lnTo>
                      <a:pt x="95" y="0"/>
                    </a:lnTo>
                    <a:lnTo>
                      <a:pt x="170" y="58"/>
                    </a:lnTo>
                    <a:lnTo>
                      <a:pt x="199" y="58"/>
                    </a:lnTo>
                    <a:lnTo>
                      <a:pt x="203" y="74"/>
                    </a:lnTo>
                    <a:lnTo>
                      <a:pt x="211" y="71"/>
                    </a:lnTo>
                    <a:lnTo>
                      <a:pt x="208" y="92"/>
                    </a:lnTo>
                    <a:lnTo>
                      <a:pt x="204" y="107"/>
                    </a:lnTo>
                    <a:lnTo>
                      <a:pt x="203" y="119"/>
                    </a:lnTo>
                    <a:lnTo>
                      <a:pt x="200" y="124"/>
                    </a:lnTo>
                    <a:lnTo>
                      <a:pt x="196" y="132"/>
                    </a:lnTo>
                    <a:lnTo>
                      <a:pt x="192" y="137"/>
                    </a:lnTo>
                    <a:lnTo>
                      <a:pt x="187" y="141"/>
                    </a:lnTo>
                    <a:lnTo>
                      <a:pt x="182" y="145"/>
                    </a:lnTo>
                    <a:lnTo>
                      <a:pt x="181" y="148"/>
                    </a:lnTo>
                    <a:lnTo>
                      <a:pt x="177" y="148"/>
                    </a:lnTo>
                    <a:lnTo>
                      <a:pt x="169" y="150"/>
                    </a:lnTo>
                    <a:lnTo>
                      <a:pt x="152" y="150"/>
                    </a:lnTo>
                    <a:lnTo>
                      <a:pt x="148" y="155"/>
                    </a:lnTo>
                    <a:lnTo>
                      <a:pt x="140" y="159"/>
                    </a:lnTo>
                    <a:lnTo>
                      <a:pt x="130" y="162"/>
                    </a:lnTo>
                    <a:lnTo>
                      <a:pt x="121" y="163"/>
                    </a:lnTo>
                    <a:lnTo>
                      <a:pt x="108" y="163"/>
                    </a:lnTo>
                    <a:lnTo>
                      <a:pt x="107" y="166"/>
                    </a:lnTo>
                    <a:lnTo>
                      <a:pt x="103" y="167"/>
                    </a:lnTo>
                    <a:lnTo>
                      <a:pt x="103" y="170"/>
                    </a:lnTo>
                    <a:lnTo>
                      <a:pt x="100" y="172"/>
                    </a:lnTo>
                    <a:lnTo>
                      <a:pt x="99" y="176"/>
                    </a:lnTo>
                    <a:lnTo>
                      <a:pt x="96" y="180"/>
                    </a:lnTo>
                    <a:lnTo>
                      <a:pt x="95" y="185"/>
                    </a:lnTo>
                    <a:lnTo>
                      <a:pt x="92" y="189"/>
                    </a:lnTo>
                    <a:lnTo>
                      <a:pt x="92" y="193"/>
                    </a:lnTo>
                    <a:lnTo>
                      <a:pt x="91" y="196"/>
                    </a:lnTo>
                    <a:lnTo>
                      <a:pt x="89" y="198"/>
                    </a:lnTo>
                    <a:lnTo>
                      <a:pt x="86" y="196"/>
                    </a:lnTo>
                    <a:lnTo>
                      <a:pt x="85" y="196"/>
                    </a:lnTo>
                    <a:lnTo>
                      <a:pt x="82" y="192"/>
                    </a:lnTo>
                    <a:lnTo>
                      <a:pt x="78" y="192"/>
                    </a:lnTo>
                    <a:lnTo>
                      <a:pt x="74" y="196"/>
                    </a:lnTo>
                    <a:lnTo>
                      <a:pt x="71" y="198"/>
                    </a:lnTo>
                    <a:lnTo>
                      <a:pt x="64" y="199"/>
                    </a:lnTo>
                    <a:lnTo>
                      <a:pt x="60" y="199"/>
                    </a:lnTo>
                    <a:lnTo>
                      <a:pt x="56" y="198"/>
                    </a:lnTo>
                    <a:lnTo>
                      <a:pt x="51" y="193"/>
                    </a:lnTo>
                    <a:lnTo>
                      <a:pt x="48" y="189"/>
                    </a:lnTo>
                    <a:lnTo>
                      <a:pt x="47" y="185"/>
                    </a:lnTo>
                    <a:lnTo>
                      <a:pt x="44" y="181"/>
                    </a:lnTo>
                    <a:lnTo>
                      <a:pt x="44" y="178"/>
                    </a:lnTo>
                    <a:lnTo>
                      <a:pt x="43" y="176"/>
                    </a:lnTo>
                    <a:lnTo>
                      <a:pt x="38" y="174"/>
                    </a:lnTo>
                    <a:lnTo>
                      <a:pt x="37" y="174"/>
                    </a:lnTo>
                    <a:lnTo>
                      <a:pt x="33" y="176"/>
                    </a:lnTo>
                    <a:lnTo>
                      <a:pt x="30" y="176"/>
                    </a:lnTo>
                    <a:lnTo>
                      <a:pt x="30" y="181"/>
                    </a:lnTo>
                    <a:lnTo>
                      <a:pt x="19" y="181"/>
                    </a:lnTo>
                    <a:lnTo>
                      <a:pt x="11" y="178"/>
                    </a:lnTo>
                    <a:lnTo>
                      <a:pt x="7" y="178"/>
                    </a:lnTo>
                    <a:lnTo>
                      <a:pt x="4" y="176"/>
                    </a:lnTo>
                    <a:lnTo>
                      <a:pt x="3" y="176"/>
                    </a:lnTo>
                    <a:lnTo>
                      <a:pt x="3" y="167"/>
                    </a:lnTo>
                    <a:lnTo>
                      <a:pt x="0" y="163"/>
                    </a:lnTo>
                    <a:lnTo>
                      <a:pt x="0" y="154"/>
                    </a:lnTo>
                    <a:lnTo>
                      <a:pt x="4" y="154"/>
                    </a:lnTo>
                    <a:lnTo>
                      <a:pt x="7" y="150"/>
                    </a:lnTo>
                    <a:lnTo>
                      <a:pt x="8" y="148"/>
                    </a:lnTo>
                    <a:lnTo>
                      <a:pt x="8" y="144"/>
                    </a:lnTo>
                    <a:lnTo>
                      <a:pt x="12" y="144"/>
                    </a:lnTo>
                    <a:lnTo>
                      <a:pt x="12" y="135"/>
                    </a:lnTo>
                    <a:lnTo>
                      <a:pt x="15" y="132"/>
                    </a:lnTo>
                    <a:lnTo>
                      <a:pt x="17" y="132"/>
                    </a:lnTo>
                    <a:lnTo>
                      <a:pt x="19" y="135"/>
                    </a:lnTo>
                    <a:lnTo>
                      <a:pt x="21" y="135"/>
                    </a:lnTo>
                    <a:lnTo>
                      <a:pt x="25" y="130"/>
                    </a:lnTo>
                    <a:lnTo>
                      <a:pt x="77" y="136"/>
                    </a:lnTo>
                    <a:lnTo>
                      <a:pt x="82" y="128"/>
                    </a:lnTo>
                    <a:lnTo>
                      <a:pt x="82" y="124"/>
                    </a:lnTo>
                    <a:lnTo>
                      <a:pt x="81" y="119"/>
                    </a:lnTo>
                    <a:lnTo>
                      <a:pt x="81" y="118"/>
                    </a:lnTo>
                    <a:lnTo>
                      <a:pt x="78" y="114"/>
                    </a:lnTo>
                    <a:lnTo>
                      <a:pt x="73" y="2"/>
                    </a:lnTo>
                    <a:lnTo>
                      <a:pt x="7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1" name="Freeform 122"/>
              <p:cNvSpPr>
                <a:spLocks/>
              </p:cNvSpPr>
              <p:nvPr/>
            </p:nvSpPr>
            <p:spPr bwMode="gray">
              <a:xfrm>
                <a:off x="1847898" y="3363883"/>
                <a:ext cx="217488" cy="239712"/>
              </a:xfrm>
              <a:custGeom>
                <a:avLst/>
                <a:gdLst/>
                <a:ahLst/>
                <a:cxnLst>
                  <a:cxn ang="0">
                    <a:pos x="0" y="0"/>
                  </a:cxn>
                  <a:cxn ang="0">
                    <a:pos x="1" y="0"/>
                  </a:cxn>
                  <a:cxn ang="0">
                    <a:pos x="6" y="3"/>
                  </a:cxn>
                  <a:cxn ang="0">
                    <a:pos x="22" y="3"/>
                  </a:cxn>
                  <a:cxn ang="0">
                    <a:pos x="26" y="4"/>
                  </a:cxn>
                  <a:cxn ang="0">
                    <a:pos x="28" y="4"/>
                  </a:cxn>
                  <a:cxn ang="0">
                    <a:pos x="30" y="7"/>
                  </a:cxn>
                  <a:cxn ang="0">
                    <a:pos x="34" y="8"/>
                  </a:cxn>
                  <a:cxn ang="0">
                    <a:pos x="37" y="10"/>
                  </a:cxn>
                  <a:cxn ang="0">
                    <a:pos x="44" y="10"/>
                  </a:cxn>
                  <a:cxn ang="0">
                    <a:pos x="67" y="4"/>
                  </a:cxn>
                  <a:cxn ang="0">
                    <a:pos x="70" y="4"/>
                  </a:cxn>
                  <a:cxn ang="0">
                    <a:pos x="71" y="3"/>
                  </a:cxn>
                  <a:cxn ang="0">
                    <a:pos x="76" y="3"/>
                  </a:cxn>
                  <a:cxn ang="0">
                    <a:pos x="80" y="4"/>
                  </a:cxn>
                  <a:cxn ang="0">
                    <a:pos x="85" y="7"/>
                  </a:cxn>
                  <a:cxn ang="0">
                    <a:pos x="85" y="14"/>
                  </a:cxn>
                  <a:cxn ang="0">
                    <a:pos x="88" y="21"/>
                  </a:cxn>
                  <a:cxn ang="0">
                    <a:pos x="92" y="26"/>
                  </a:cxn>
                  <a:cxn ang="0">
                    <a:pos x="92" y="30"/>
                  </a:cxn>
                  <a:cxn ang="0">
                    <a:pos x="97" y="40"/>
                  </a:cxn>
                  <a:cxn ang="0">
                    <a:pos x="106" y="56"/>
                  </a:cxn>
                  <a:cxn ang="0">
                    <a:pos x="122" y="92"/>
                  </a:cxn>
                  <a:cxn ang="0">
                    <a:pos x="129" y="109"/>
                  </a:cxn>
                  <a:cxn ang="0">
                    <a:pos x="136" y="122"/>
                  </a:cxn>
                  <a:cxn ang="0">
                    <a:pos x="137" y="129"/>
                  </a:cxn>
                  <a:cxn ang="0">
                    <a:pos x="137" y="131"/>
                  </a:cxn>
                  <a:cxn ang="0">
                    <a:pos x="136" y="133"/>
                  </a:cxn>
                  <a:cxn ang="0">
                    <a:pos x="132" y="139"/>
                  </a:cxn>
                  <a:cxn ang="0">
                    <a:pos x="125" y="143"/>
                  </a:cxn>
                  <a:cxn ang="0">
                    <a:pos x="119" y="147"/>
                  </a:cxn>
                  <a:cxn ang="0">
                    <a:pos x="110" y="151"/>
                  </a:cxn>
                  <a:cxn ang="0">
                    <a:pos x="0" y="151"/>
                  </a:cxn>
                  <a:cxn ang="0">
                    <a:pos x="0" y="0"/>
                  </a:cxn>
                </a:cxnLst>
                <a:rect l="0" t="0" r="r" b="b"/>
                <a:pathLst>
                  <a:path w="137" h="151">
                    <a:moveTo>
                      <a:pt x="0" y="0"/>
                    </a:moveTo>
                    <a:lnTo>
                      <a:pt x="1" y="0"/>
                    </a:lnTo>
                    <a:lnTo>
                      <a:pt x="6" y="3"/>
                    </a:lnTo>
                    <a:lnTo>
                      <a:pt x="22" y="3"/>
                    </a:lnTo>
                    <a:lnTo>
                      <a:pt x="26" y="4"/>
                    </a:lnTo>
                    <a:lnTo>
                      <a:pt x="28" y="4"/>
                    </a:lnTo>
                    <a:lnTo>
                      <a:pt x="30" y="7"/>
                    </a:lnTo>
                    <a:lnTo>
                      <a:pt x="34" y="8"/>
                    </a:lnTo>
                    <a:lnTo>
                      <a:pt x="37" y="10"/>
                    </a:lnTo>
                    <a:lnTo>
                      <a:pt x="44" y="10"/>
                    </a:lnTo>
                    <a:lnTo>
                      <a:pt x="67" y="4"/>
                    </a:lnTo>
                    <a:lnTo>
                      <a:pt x="70" y="4"/>
                    </a:lnTo>
                    <a:lnTo>
                      <a:pt x="71" y="3"/>
                    </a:lnTo>
                    <a:lnTo>
                      <a:pt x="76" y="3"/>
                    </a:lnTo>
                    <a:lnTo>
                      <a:pt x="80" y="4"/>
                    </a:lnTo>
                    <a:lnTo>
                      <a:pt x="85" y="7"/>
                    </a:lnTo>
                    <a:lnTo>
                      <a:pt x="85" y="14"/>
                    </a:lnTo>
                    <a:lnTo>
                      <a:pt x="88" y="21"/>
                    </a:lnTo>
                    <a:lnTo>
                      <a:pt x="92" y="26"/>
                    </a:lnTo>
                    <a:lnTo>
                      <a:pt x="92" y="30"/>
                    </a:lnTo>
                    <a:lnTo>
                      <a:pt x="97" y="40"/>
                    </a:lnTo>
                    <a:lnTo>
                      <a:pt x="106" y="56"/>
                    </a:lnTo>
                    <a:lnTo>
                      <a:pt x="122" y="92"/>
                    </a:lnTo>
                    <a:lnTo>
                      <a:pt x="129" y="109"/>
                    </a:lnTo>
                    <a:lnTo>
                      <a:pt x="136" y="122"/>
                    </a:lnTo>
                    <a:lnTo>
                      <a:pt x="137" y="129"/>
                    </a:lnTo>
                    <a:lnTo>
                      <a:pt x="137" y="131"/>
                    </a:lnTo>
                    <a:lnTo>
                      <a:pt x="136" y="133"/>
                    </a:lnTo>
                    <a:lnTo>
                      <a:pt x="132" y="139"/>
                    </a:lnTo>
                    <a:lnTo>
                      <a:pt x="125" y="143"/>
                    </a:lnTo>
                    <a:lnTo>
                      <a:pt x="119" y="147"/>
                    </a:lnTo>
                    <a:lnTo>
                      <a:pt x="110" y="151"/>
                    </a:lnTo>
                    <a:lnTo>
                      <a:pt x="0" y="151"/>
                    </a:lnTo>
                    <a:lnTo>
                      <a:pt x="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2" name="Freeform 123"/>
              <p:cNvSpPr>
                <a:spLocks/>
              </p:cNvSpPr>
              <p:nvPr/>
            </p:nvSpPr>
            <p:spPr bwMode="gray">
              <a:xfrm>
                <a:off x="1982836" y="3370233"/>
                <a:ext cx="63500" cy="80962"/>
              </a:xfrm>
              <a:custGeom>
                <a:avLst/>
                <a:gdLst/>
                <a:ahLst/>
                <a:cxnLst>
                  <a:cxn ang="0">
                    <a:pos x="0" y="0"/>
                  </a:cxn>
                  <a:cxn ang="0">
                    <a:pos x="22" y="0"/>
                  </a:cxn>
                  <a:cxn ang="0">
                    <a:pos x="26" y="9"/>
                  </a:cxn>
                  <a:cxn ang="0">
                    <a:pos x="33" y="18"/>
                  </a:cxn>
                  <a:cxn ang="0">
                    <a:pos x="38" y="29"/>
                  </a:cxn>
                  <a:cxn ang="0">
                    <a:pos x="40" y="33"/>
                  </a:cxn>
                  <a:cxn ang="0">
                    <a:pos x="38" y="44"/>
                  </a:cxn>
                  <a:cxn ang="0">
                    <a:pos x="37" y="48"/>
                  </a:cxn>
                  <a:cxn ang="0">
                    <a:pos x="34" y="51"/>
                  </a:cxn>
                  <a:cxn ang="0">
                    <a:pos x="33" y="51"/>
                  </a:cxn>
                  <a:cxn ang="0">
                    <a:pos x="26" y="44"/>
                  </a:cxn>
                  <a:cxn ang="0">
                    <a:pos x="22" y="43"/>
                  </a:cxn>
                  <a:cxn ang="0">
                    <a:pos x="17" y="39"/>
                  </a:cxn>
                  <a:cxn ang="0">
                    <a:pos x="14" y="35"/>
                  </a:cxn>
                  <a:cxn ang="0">
                    <a:pos x="8" y="29"/>
                  </a:cxn>
                  <a:cxn ang="0">
                    <a:pos x="7" y="25"/>
                  </a:cxn>
                  <a:cxn ang="0">
                    <a:pos x="4" y="21"/>
                  </a:cxn>
                  <a:cxn ang="0">
                    <a:pos x="3" y="17"/>
                  </a:cxn>
                  <a:cxn ang="0">
                    <a:pos x="3" y="13"/>
                  </a:cxn>
                  <a:cxn ang="0">
                    <a:pos x="0" y="10"/>
                  </a:cxn>
                  <a:cxn ang="0">
                    <a:pos x="0" y="0"/>
                  </a:cxn>
                </a:cxnLst>
                <a:rect l="0" t="0" r="r" b="b"/>
                <a:pathLst>
                  <a:path w="40" h="51">
                    <a:moveTo>
                      <a:pt x="0" y="0"/>
                    </a:moveTo>
                    <a:lnTo>
                      <a:pt x="22" y="0"/>
                    </a:lnTo>
                    <a:lnTo>
                      <a:pt x="26" y="9"/>
                    </a:lnTo>
                    <a:lnTo>
                      <a:pt x="33" y="18"/>
                    </a:lnTo>
                    <a:lnTo>
                      <a:pt x="38" y="29"/>
                    </a:lnTo>
                    <a:lnTo>
                      <a:pt x="40" y="33"/>
                    </a:lnTo>
                    <a:lnTo>
                      <a:pt x="38" y="44"/>
                    </a:lnTo>
                    <a:lnTo>
                      <a:pt x="37" y="48"/>
                    </a:lnTo>
                    <a:lnTo>
                      <a:pt x="34" y="51"/>
                    </a:lnTo>
                    <a:lnTo>
                      <a:pt x="33" y="51"/>
                    </a:lnTo>
                    <a:lnTo>
                      <a:pt x="26" y="44"/>
                    </a:lnTo>
                    <a:lnTo>
                      <a:pt x="22" y="43"/>
                    </a:lnTo>
                    <a:lnTo>
                      <a:pt x="17" y="39"/>
                    </a:lnTo>
                    <a:lnTo>
                      <a:pt x="14" y="35"/>
                    </a:lnTo>
                    <a:lnTo>
                      <a:pt x="8" y="29"/>
                    </a:lnTo>
                    <a:lnTo>
                      <a:pt x="7" y="25"/>
                    </a:lnTo>
                    <a:lnTo>
                      <a:pt x="4" y="21"/>
                    </a:lnTo>
                    <a:lnTo>
                      <a:pt x="3" y="17"/>
                    </a:lnTo>
                    <a:lnTo>
                      <a:pt x="3" y="13"/>
                    </a:lnTo>
                    <a:lnTo>
                      <a:pt x="0" y="10"/>
                    </a:lnTo>
                    <a:lnTo>
                      <a:pt x="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3" name="Freeform 124"/>
              <p:cNvSpPr>
                <a:spLocks/>
              </p:cNvSpPr>
              <p:nvPr/>
            </p:nvSpPr>
            <p:spPr bwMode="gray">
              <a:xfrm>
                <a:off x="2203498" y="4283046"/>
                <a:ext cx="136525" cy="287338"/>
              </a:xfrm>
              <a:custGeom>
                <a:avLst/>
                <a:gdLst/>
                <a:ahLst/>
                <a:cxnLst>
                  <a:cxn ang="0">
                    <a:pos x="78" y="0"/>
                  </a:cxn>
                  <a:cxn ang="0">
                    <a:pos x="83" y="1"/>
                  </a:cxn>
                  <a:cxn ang="0">
                    <a:pos x="86" y="3"/>
                  </a:cxn>
                  <a:cxn ang="0">
                    <a:pos x="86" y="15"/>
                  </a:cxn>
                  <a:cxn ang="0">
                    <a:pos x="83" y="19"/>
                  </a:cxn>
                  <a:cxn ang="0">
                    <a:pos x="83" y="27"/>
                  </a:cxn>
                  <a:cxn ang="0">
                    <a:pos x="82" y="33"/>
                  </a:cxn>
                  <a:cxn ang="0">
                    <a:pos x="82" y="40"/>
                  </a:cxn>
                  <a:cxn ang="0">
                    <a:pos x="79" y="44"/>
                  </a:cxn>
                  <a:cxn ang="0">
                    <a:pos x="78" y="49"/>
                  </a:cxn>
                  <a:cxn ang="0">
                    <a:pos x="78" y="53"/>
                  </a:cxn>
                  <a:cxn ang="0">
                    <a:pos x="75" y="66"/>
                  </a:cxn>
                  <a:cxn ang="0">
                    <a:pos x="71" y="81"/>
                  </a:cxn>
                  <a:cxn ang="0">
                    <a:pos x="69" y="97"/>
                  </a:cxn>
                  <a:cxn ang="0">
                    <a:pos x="65" y="107"/>
                  </a:cxn>
                  <a:cxn ang="0">
                    <a:pos x="61" y="114"/>
                  </a:cxn>
                  <a:cxn ang="0">
                    <a:pos x="60" y="119"/>
                  </a:cxn>
                  <a:cxn ang="0">
                    <a:pos x="57" y="123"/>
                  </a:cxn>
                  <a:cxn ang="0">
                    <a:pos x="57" y="126"/>
                  </a:cxn>
                  <a:cxn ang="0">
                    <a:pos x="60" y="127"/>
                  </a:cxn>
                  <a:cxn ang="0">
                    <a:pos x="57" y="133"/>
                  </a:cxn>
                  <a:cxn ang="0">
                    <a:pos x="56" y="145"/>
                  </a:cxn>
                  <a:cxn ang="0">
                    <a:pos x="49" y="163"/>
                  </a:cxn>
                  <a:cxn ang="0">
                    <a:pos x="45" y="171"/>
                  </a:cxn>
                  <a:cxn ang="0">
                    <a:pos x="43" y="177"/>
                  </a:cxn>
                  <a:cxn ang="0">
                    <a:pos x="39" y="181"/>
                  </a:cxn>
                  <a:cxn ang="0">
                    <a:pos x="27" y="181"/>
                  </a:cxn>
                  <a:cxn ang="0">
                    <a:pos x="21" y="175"/>
                  </a:cxn>
                  <a:cxn ang="0">
                    <a:pos x="19" y="174"/>
                  </a:cxn>
                  <a:cxn ang="0">
                    <a:pos x="21" y="171"/>
                  </a:cxn>
                  <a:cxn ang="0">
                    <a:pos x="5" y="171"/>
                  </a:cxn>
                  <a:cxn ang="0">
                    <a:pos x="0" y="153"/>
                  </a:cxn>
                  <a:cxn ang="0">
                    <a:pos x="0" y="137"/>
                  </a:cxn>
                  <a:cxn ang="0">
                    <a:pos x="1" y="123"/>
                  </a:cxn>
                  <a:cxn ang="0">
                    <a:pos x="5" y="115"/>
                  </a:cxn>
                  <a:cxn ang="0">
                    <a:pos x="8" y="111"/>
                  </a:cxn>
                  <a:cxn ang="0">
                    <a:pos x="13" y="105"/>
                  </a:cxn>
                  <a:cxn ang="0">
                    <a:pos x="13" y="100"/>
                  </a:cxn>
                  <a:cxn ang="0">
                    <a:pos x="12" y="96"/>
                  </a:cxn>
                  <a:cxn ang="0">
                    <a:pos x="8" y="92"/>
                  </a:cxn>
                  <a:cxn ang="0">
                    <a:pos x="5" y="92"/>
                  </a:cxn>
                  <a:cxn ang="0">
                    <a:pos x="5" y="89"/>
                  </a:cxn>
                  <a:cxn ang="0">
                    <a:pos x="4" y="89"/>
                  </a:cxn>
                  <a:cxn ang="0">
                    <a:pos x="5" y="88"/>
                  </a:cxn>
                  <a:cxn ang="0">
                    <a:pos x="5" y="67"/>
                  </a:cxn>
                  <a:cxn ang="0">
                    <a:pos x="8" y="63"/>
                  </a:cxn>
                  <a:cxn ang="0">
                    <a:pos x="9" y="59"/>
                  </a:cxn>
                  <a:cxn ang="0">
                    <a:pos x="13" y="56"/>
                  </a:cxn>
                  <a:cxn ang="0">
                    <a:pos x="15" y="53"/>
                  </a:cxn>
                  <a:cxn ang="0">
                    <a:pos x="27" y="53"/>
                  </a:cxn>
                  <a:cxn ang="0">
                    <a:pos x="30" y="52"/>
                  </a:cxn>
                  <a:cxn ang="0">
                    <a:pos x="34" y="49"/>
                  </a:cxn>
                  <a:cxn ang="0">
                    <a:pos x="38" y="45"/>
                  </a:cxn>
                  <a:cxn ang="0">
                    <a:pos x="39" y="41"/>
                  </a:cxn>
                  <a:cxn ang="0">
                    <a:pos x="43" y="35"/>
                  </a:cxn>
                  <a:cxn ang="0">
                    <a:pos x="60" y="19"/>
                  </a:cxn>
                  <a:cxn ang="0">
                    <a:pos x="61" y="19"/>
                  </a:cxn>
                  <a:cxn ang="0">
                    <a:pos x="63" y="11"/>
                  </a:cxn>
                  <a:cxn ang="0">
                    <a:pos x="67" y="5"/>
                  </a:cxn>
                  <a:cxn ang="0">
                    <a:pos x="71" y="3"/>
                  </a:cxn>
                  <a:cxn ang="0">
                    <a:pos x="75" y="1"/>
                  </a:cxn>
                  <a:cxn ang="0">
                    <a:pos x="78" y="0"/>
                  </a:cxn>
                </a:cxnLst>
                <a:rect l="0" t="0" r="r" b="b"/>
                <a:pathLst>
                  <a:path w="86" h="181">
                    <a:moveTo>
                      <a:pt x="78" y="0"/>
                    </a:moveTo>
                    <a:lnTo>
                      <a:pt x="83" y="1"/>
                    </a:lnTo>
                    <a:lnTo>
                      <a:pt x="86" y="3"/>
                    </a:lnTo>
                    <a:lnTo>
                      <a:pt x="86" y="15"/>
                    </a:lnTo>
                    <a:lnTo>
                      <a:pt x="83" y="19"/>
                    </a:lnTo>
                    <a:lnTo>
                      <a:pt x="83" y="27"/>
                    </a:lnTo>
                    <a:lnTo>
                      <a:pt x="82" y="33"/>
                    </a:lnTo>
                    <a:lnTo>
                      <a:pt x="82" y="40"/>
                    </a:lnTo>
                    <a:lnTo>
                      <a:pt x="79" y="44"/>
                    </a:lnTo>
                    <a:lnTo>
                      <a:pt x="78" y="49"/>
                    </a:lnTo>
                    <a:lnTo>
                      <a:pt x="78" y="53"/>
                    </a:lnTo>
                    <a:lnTo>
                      <a:pt x="75" y="66"/>
                    </a:lnTo>
                    <a:lnTo>
                      <a:pt x="71" y="81"/>
                    </a:lnTo>
                    <a:lnTo>
                      <a:pt x="69" y="97"/>
                    </a:lnTo>
                    <a:lnTo>
                      <a:pt x="65" y="107"/>
                    </a:lnTo>
                    <a:lnTo>
                      <a:pt x="61" y="114"/>
                    </a:lnTo>
                    <a:lnTo>
                      <a:pt x="60" y="119"/>
                    </a:lnTo>
                    <a:lnTo>
                      <a:pt x="57" y="123"/>
                    </a:lnTo>
                    <a:lnTo>
                      <a:pt x="57" y="126"/>
                    </a:lnTo>
                    <a:lnTo>
                      <a:pt x="60" y="127"/>
                    </a:lnTo>
                    <a:lnTo>
                      <a:pt x="57" y="133"/>
                    </a:lnTo>
                    <a:lnTo>
                      <a:pt x="56" y="145"/>
                    </a:lnTo>
                    <a:lnTo>
                      <a:pt x="49" y="163"/>
                    </a:lnTo>
                    <a:lnTo>
                      <a:pt x="45" y="171"/>
                    </a:lnTo>
                    <a:lnTo>
                      <a:pt x="43" y="177"/>
                    </a:lnTo>
                    <a:lnTo>
                      <a:pt x="39" y="181"/>
                    </a:lnTo>
                    <a:lnTo>
                      <a:pt x="27" y="181"/>
                    </a:lnTo>
                    <a:lnTo>
                      <a:pt x="21" y="175"/>
                    </a:lnTo>
                    <a:lnTo>
                      <a:pt x="19" y="174"/>
                    </a:lnTo>
                    <a:lnTo>
                      <a:pt x="21" y="171"/>
                    </a:lnTo>
                    <a:lnTo>
                      <a:pt x="5" y="171"/>
                    </a:lnTo>
                    <a:lnTo>
                      <a:pt x="0" y="153"/>
                    </a:lnTo>
                    <a:lnTo>
                      <a:pt x="0" y="137"/>
                    </a:lnTo>
                    <a:lnTo>
                      <a:pt x="1" y="123"/>
                    </a:lnTo>
                    <a:lnTo>
                      <a:pt x="5" y="115"/>
                    </a:lnTo>
                    <a:lnTo>
                      <a:pt x="8" y="111"/>
                    </a:lnTo>
                    <a:lnTo>
                      <a:pt x="13" y="105"/>
                    </a:lnTo>
                    <a:lnTo>
                      <a:pt x="13" y="100"/>
                    </a:lnTo>
                    <a:lnTo>
                      <a:pt x="12" y="96"/>
                    </a:lnTo>
                    <a:lnTo>
                      <a:pt x="8" y="92"/>
                    </a:lnTo>
                    <a:lnTo>
                      <a:pt x="5" y="92"/>
                    </a:lnTo>
                    <a:lnTo>
                      <a:pt x="5" y="89"/>
                    </a:lnTo>
                    <a:lnTo>
                      <a:pt x="4" y="89"/>
                    </a:lnTo>
                    <a:lnTo>
                      <a:pt x="5" y="88"/>
                    </a:lnTo>
                    <a:lnTo>
                      <a:pt x="5" y="67"/>
                    </a:lnTo>
                    <a:lnTo>
                      <a:pt x="8" y="63"/>
                    </a:lnTo>
                    <a:lnTo>
                      <a:pt x="9" y="59"/>
                    </a:lnTo>
                    <a:lnTo>
                      <a:pt x="13" y="56"/>
                    </a:lnTo>
                    <a:lnTo>
                      <a:pt x="15" y="53"/>
                    </a:lnTo>
                    <a:lnTo>
                      <a:pt x="27" y="53"/>
                    </a:lnTo>
                    <a:lnTo>
                      <a:pt x="30" y="52"/>
                    </a:lnTo>
                    <a:lnTo>
                      <a:pt x="34" y="49"/>
                    </a:lnTo>
                    <a:lnTo>
                      <a:pt x="38" y="45"/>
                    </a:lnTo>
                    <a:lnTo>
                      <a:pt x="39" y="41"/>
                    </a:lnTo>
                    <a:lnTo>
                      <a:pt x="43" y="35"/>
                    </a:lnTo>
                    <a:lnTo>
                      <a:pt x="60" y="19"/>
                    </a:lnTo>
                    <a:lnTo>
                      <a:pt x="61" y="19"/>
                    </a:lnTo>
                    <a:lnTo>
                      <a:pt x="63" y="11"/>
                    </a:lnTo>
                    <a:lnTo>
                      <a:pt x="67" y="5"/>
                    </a:lnTo>
                    <a:lnTo>
                      <a:pt x="71" y="3"/>
                    </a:lnTo>
                    <a:lnTo>
                      <a:pt x="75" y="1"/>
                    </a:lnTo>
                    <a:lnTo>
                      <a:pt x="7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4" name="Freeform 125"/>
              <p:cNvSpPr>
                <a:spLocks/>
              </p:cNvSpPr>
              <p:nvPr/>
            </p:nvSpPr>
            <p:spPr bwMode="gray">
              <a:xfrm>
                <a:off x="4235498" y="5011709"/>
                <a:ext cx="93663" cy="88900"/>
              </a:xfrm>
              <a:custGeom>
                <a:avLst/>
                <a:gdLst/>
                <a:ahLst/>
                <a:cxnLst>
                  <a:cxn ang="0">
                    <a:pos x="41" y="0"/>
                  </a:cxn>
                  <a:cxn ang="0">
                    <a:pos x="47" y="0"/>
                  </a:cxn>
                  <a:cxn ang="0">
                    <a:pos x="51" y="3"/>
                  </a:cxn>
                  <a:cxn ang="0">
                    <a:pos x="52" y="4"/>
                  </a:cxn>
                  <a:cxn ang="0">
                    <a:pos x="55" y="6"/>
                  </a:cxn>
                  <a:cxn ang="0">
                    <a:pos x="56" y="6"/>
                  </a:cxn>
                  <a:cxn ang="0">
                    <a:pos x="56" y="25"/>
                  </a:cxn>
                  <a:cxn ang="0">
                    <a:pos x="59" y="30"/>
                  </a:cxn>
                  <a:cxn ang="0">
                    <a:pos x="56" y="34"/>
                  </a:cxn>
                  <a:cxn ang="0">
                    <a:pos x="55" y="40"/>
                  </a:cxn>
                  <a:cxn ang="0">
                    <a:pos x="51" y="44"/>
                  </a:cxn>
                  <a:cxn ang="0">
                    <a:pos x="47" y="51"/>
                  </a:cxn>
                  <a:cxn ang="0">
                    <a:pos x="42" y="52"/>
                  </a:cxn>
                  <a:cxn ang="0">
                    <a:pos x="41" y="54"/>
                  </a:cxn>
                  <a:cxn ang="0">
                    <a:pos x="37" y="56"/>
                  </a:cxn>
                  <a:cxn ang="0">
                    <a:pos x="33" y="54"/>
                  </a:cxn>
                  <a:cxn ang="0">
                    <a:pos x="27" y="52"/>
                  </a:cxn>
                  <a:cxn ang="0">
                    <a:pos x="23" y="51"/>
                  </a:cxn>
                  <a:cxn ang="0">
                    <a:pos x="19" y="45"/>
                  </a:cxn>
                  <a:cxn ang="0">
                    <a:pos x="15" y="44"/>
                  </a:cxn>
                  <a:cxn ang="0">
                    <a:pos x="15" y="40"/>
                  </a:cxn>
                  <a:cxn ang="0">
                    <a:pos x="11" y="36"/>
                  </a:cxn>
                  <a:cxn ang="0">
                    <a:pos x="8" y="32"/>
                  </a:cxn>
                  <a:cxn ang="0">
                    <a:pos x="7" y="30"/>
                  </a:cxn>
                  <a:cxn ang="0">
                    <a:pos x="0" y="14"/>
                  </a:cxn>
                  <a:cxn ang="0">
                    <a:pos x="0" y="8"/>
                  </a:cxn>
                  <a:cxn ang="0">
                    <a:pos x="4" y="4"/>
                  </a:cxn>
                  <a:cxn ang="0">
                    <a:pos x="7" y="3"/>
                  </a:cxn>
                  <a:cxn ang="0">
                    <a:pos x="16" y="3"/>
                  </a:cxn>
                  <a:cxn ang="0">
                    <a:pos x="33" y="10"/>
                  </a:cxn>
                  <a:cxn ang="0">
                    <a:pos x="34" y="8"/>
                  </a:cxn>
                  <a:cxn ang="0">
                    <a:pos x="37" y="4"/>
                  </a:cxn>
                  <a:cxn ang="0">
                    <a:pos x="41" y="0"/>
                  </a:cxn>
                </a:cxnLst>
                <a:rect l="0" t="0" r="r" b="b"/>
                <a:pathLst>
                  <a:path w="59" h="56">
                    <a:moveTo>
                      <a:pt x="41" y="0"/>
                    </a:moveTo>
                    <a:lnTo>
                      <a:pt x="47" y="0"/>
                    </a:lnTo>
                    <a:lnTo>
                      <a:pt x="51" y="3"/>
                    </a:lnTo>
                    <a:lnTo>
                      <a:pt x="52" y="4"/>
                    </a:lnTo>
                    <a:lnTo>
                      <a:pt x="55" y="6"/>
                    </a:lnTo>
                    <a:lnTo>
                      <a:pt x="56" y="6"/>
                    </a:lnTo>
                    <a:lnTo>
                      <a:pt x="56" y="25"/>
                    </a:lnTo>
                    <a:lnTo>
                      <a:pt x="59" y="30"/>
                    </a:lnTo>
                    <a:lnTo>
                      <a:pt x="56" y="34"/>
                    </a:lnTo>
                    <a:lnTo>
                      <a:pt x="55" y="40"/>
                    </a:lnTo>
                    <a:lnTo>
                      <a:pt x="51" y="44"/>
                    </a:lnTo>
                    <a:lnTo>
                      <a:pt x="47" y="51"/>
                    </a:lnTo>
                    <a:lnTo>
                      <a:pt x="42" y="52"/>
                    </a:lnTo>
                    <a:lnTo>
                      <a:pt x="41" y="54"/>
                    </a:lnTo>
                    <a:lnTo>
                      <a:pt x="37" y="56"/>
                    </a:lnTo>
                    <a:lnTo>
                      <a:pt x="33" y="54"/>
                    </a:lnTo>
                    <a:lnTo>
                      <a:pt x="27" y="52"/>
                    </a:lnTo>
                    <a:lnTo>
                      <a:pt x="23" y="51"/>
                    </a:lnTo>
                    <a:lnTo>
                      <a:pt x="19" y="45"/>
                    </a:lnTo>
                    <a:lnTo>
                      <a:pt x="15" y="44"/>
                    </a:lnTo>
                    <a:lnTo>
                      <a:pt x="15" y="40"/>
                    </a:lnTo>
                    <a:lnTo>
                      <a:pt x="11" y="36"/>
                    </a:lnTo>
                    <a:lnTo>
                      <a:pt x="8" y="32"/>
                    </a:lnTo>
                    <a:lnTo>
                      <a:pt x="7" y="30"/>
                    </a:lnTo>
                    <a:lnTo>
                      <a:pt x="0" y="14"/>
                    </a:lnTo>
                    <a:lnTo>
                      <a:pt x="0" y="8"/>
                    </a:lnTo>
                    <a:lnTo>
                      <a:pt x="4" y="4"/>
                    </a:lnTo>
                    <a:lnTo>
                      <a:pt x="7" y="3"/>
                    </a:lnTo>
                    <a:lnTo>
                      <a:pt x="16" y="3"/>
                    </a:lnTo>
                    <a:lnTo>
                      <a:pt x="33" y="10"/>
                    </a:lnTo>
                    <a:lnTo>
                      <a:pt x="34" y="8"/>
                    </a:lnTo>
                    <a:lnTo>
                      <a:pt x="37" y="4"/>
                    </a:lnTo>
                    <a:lnTo>
                      <a:pt x="4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5" name="Freeform 126"/>
              <p:cNvSpPr>
                <a:spLocks/>
              </p:cNvSpPr>
              <p:nvPr/>
            </p:nvSpPr>
            <p:spPr bwMode="gray">
              <a:xfrm>
                <a:off x="4322811" y="4078259"/>
                <a:ext cx="111125" cy="87312"/>
              </a:xfrm>
              <a:custGeom>
                <a:avLst/>
                <a:gdLst/>
                <a:ahLst/>
                <a:cxnLst>
                  <a:cxn ang="0">
                    <a:pos x="53" y="0"/>
                  </a:cxn>
                  <a:cxn ang="0">
                    <a:pos x="64" y="0"/>
                  </a:cxn>
                  <a:cxn ang="0">
                    <a:pos x="70" y="8"/>
                  </a:cxn>
                  <a:cxn ang="0">
                    <a:pos x="68" y="12"/>
                  </a:cxn>
                  <a:cxn ang="0">
                    <a:pos x="64" y="22"/>
                  </a:cxn>
                  <a:cxn ang="0">
                    <a:pos x="56" y="33"/>
                  </a:cxn>
                  <a:cxn ang="0">
                    <a:pos x="45" y="42"/>
                  </a:cxn>
                  <a:cxn ang="0">
                    <a:pos x="27" y="51"/>
                  </a:cxn>
                  <a:cxn ang="0">
                    <a:pos x="16" y="55"/>
                  </a:cxn>
                  <a:cxn ang="0">
                    <a:pos x="5" y="55"/>
                  </a:cxn>
                  <a:cxn ang="0">
                    <a:pos x="4" y="52"/>
                  </a:cxn>
                  <a:cxn ang="0">
                    <a:pos x="1" y="52"/>
                  </a:cxn>
                  <a:cxn ang="0">
                    <a:pos x="0" y="51"/>
                  </a:cxn>
                  <a:cxn ang="0">
                    <a:pos x="0" y="48"/>
                  </a:cxn>
                  <a:cxn ang="0">
                    <a:pos x="1" y="45"/>
                  </a:cxn>
                  <a:cxn ang="0">
                    <a:pos x="34" y="29"/>
                  </a:cxn>
                  <a:cxn ang="0">
                    <a:pos x="38" y="26"/>
                  </a:cxn>
                  <a:cxn ang="0">
                    <a:pos x="40" y="22"/>
                  </a:cxn>
                  <a:cxn ang="0">
                    <a:pos x="44" y="18"/>
                  </a:cxn>
                  <a:cxn ang="0">
                    <a:pos x="48" y="15"/>
                  </a:cxn>
                  <a:cxn ang="0">
                    <a:pos x="52" y="11"/>
                  </a:cxn>
                  <a:cxn ang="0">
                    <a:pos x="53" y="4"/>
                  </a:cxn>
                  <a:cxn ang="0">
                    <a:pos x="53" y="0"/>
                  </a:cxn>
                </a:cxnLst>
                <a:rect l="0" t="0" r="r" b="b"/>
                <a:pathLst>
                  <a:path w="70" h="55">
                    <a:moveTo>
                      <a:pt x="53" y="0"/>
                    </a:moveTo>
                    <a:lnTo>
                      <a:pt x="64" y="0"/>
                    </a:lnTo>
                    <a:lnTo>
                      <a:pt x="70" y="8"/>
                    </a:lnTo>
                    <a:lnTo>
                      <a:pt x="68" y="12"/>
                    </a:lnTo>
                    <a:lnTo>
                      <a:pt x="64" y="22"/>
                    </a:lnTo>
                    <a:lnTo>
                      <a:pt x="56" y="33"/>
                    </a:lnTo>
                    <a:lnTo>
                      <a:pt x="45" y="42"/>
                    </a:lnTo>
                    <a:lnTo>
                      <a:pt x="27" y="51"/>
                    </a:lnTo>
                    <a:lnTo>
                      <a:pt x="16" y="55"/>
                    </a:lnTo>
                    <a:lnTo>
                      <a:pt x="5" y="55"/>
                    </a:lnTo>
                    <a:lnTo>
                      <a:pt x="4" y="52"/>
                    </a:lnTo>
                    <a:lnTo>
                      <a:pt x="1" y="52"/>
                    </a:lnTo>
                    <a:lnTo>
                      <a:pt x="0" y="51"/>
                    </a:lnTo>
                    <a:lnTo>
                      <a:pt x="0" y="48"/>
                    </a:lnTo>
                    <a:lnTo>
                      <a:pt x="1" y="45"/>
                    </a:lnTo>
                    <a:lnTo>
                      <a:pt x="34" y="29"/>
                    </a:lnTo>
                    <a:lnTo>
                      <a:pt x="38" y="26"/>
                    </a:lnTo>
                    <a:lnTo>
                      <a:pt x="40" y="22"/>
                    </a:lnTo>
                    <a:lnTo>
                      <a:pt x="44" y="18"/>
                    </a:lnTo>
                    <a:lnTo>
                      <a:pt x="48" y="15"/>
                    </a:lnTo>
                    <a:lnTo>
                      <a:pt x="52" y="11"/>
                    </a:lnTo>
                    <a:lnTo>
                      <a:pt x="53" y="4"/>
                    </a:lnTo>
                    <a:lnTo>
                      <a:pt x="5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6" name="Freeform 127"/>
              <p:cNvSpPr>
                <a:spLocks/>
              </p:cNvSpPr>
              <p:nvPr/>
            </p:nvSpPr>
            <p:spPr bwMode="gray">
              <a:xfrm>
                <a:off x="4679999" y="4981546"/>
                <a:ext cx="114300" cy="174625"/>
              </a:xfrm>
              <a:custGeom>
                <a:avLst/>
                <a:gdLst/>
                <a:ahLst/>
                <a:cxnLst>
                  <a:cxn ang="0">
                    <a:pos x="8" y="0"/>
                  </a:cxn>
                  <a:cxn ang="0">
                    <a:pos x="11" y="0"/>
                  </a:cxn>
                  <a:cxn ang="0">
                    <a:pos x="12" y="1"/>
                  </a:cxn>
                  <a:cxn ang="0">
                    <a:pos x="16" y="1"/>
                  </a:cxn>
                  <a:cxn ang="0">
                    <a:pos x="17" y="5"/>
                  </a:cxn>
                  <a:cxn ang="0">
                    <a:pos x="17" y="10"/>
                  </a:cxn>
                  <a:cxn ang="0">
                    <a:pos x="33" y="27"/>
                  </a:cxn>
                  <a:cxn ang="0">
                    <a:pos x="33" y="29"/>
                  </a:cxn>
                  <a:cxn ang="0">
                    <a:pos x="34" y="31"/>
                  </a:cxn>
                  <a:cxn ang="0">
                    <a:pos x="37" y="36"/>
                  </a:cxn>
                  <a:cxn ang="0">
                    <a:pos x="38" y="40"/>
                  </a:cxn>
                  <a:cxn ang="0">
                    <a:pos x="42" y="44"/>
                  </a:cxn>
                  <a:cxn ang="0">
                    <a:pos x="46" y="47"/>
                  </a:cxn>
                  <a:cxn ang="0">
                    <a:pos x="48" y="49"/>
                  </a:cxn>
                  <a:cxn ang="0">
                    <a:pos x="54" y="51"/>
                  </a:cxn>
                  <a:cxn ang="0">
                    <a:pos x="64" y="51"/>
                  </a:cxn>
                  <a:cxn ang="0">
                    <a:pos x="68" y="49"/>
                  </a:cxn>
                  <a:cxn ang="0">
                    <a:pos x="72" y="49"/>
                  </a:cxn>
                  <a:cxn ang="0">
                    <a:pos x="72" y="53"/>
                  </a:cxn>
                  <a:cxn ang="0">
                    <a:pos x="70" y="58"/>
                  </a:cxn>
                  <a:cxn ang="0">
                    <a:pos x="68" y="63"/>
                  </a:cxn>
                  <a:cxn ang="0">
                    <a:pos x="65" y="67"/>
                  </a:cxn>
                  <a:cxn ang="0">
                    <a:pos x="64" y="74"/>
                  </a:cxn>
                  <a:cxn ang="0">
                    <a:pos x="56" y="79"/>
                  </a:cxn>
                  <a:cxn ang="0">
                    <a:pos x="46" y="89"/>
                  </a:cxn>
                  <a:cxn ang="0">
                    <a:pos x="44" y="95"/>
                  </a:cxn>
                  <a:cxn ang="0">
                    <a:pos x="41" y="101"/>
                  </a:cxn>
                  <a:cxn ang="0">
                    <a:pos x="38" y="105"/>
                  </a:cxn>
                  <a:cxn ang="0">
                    <a:pos x="38" y="110"/>
                  </a:cxn>
                  <a:cxn ang="0">
                    <a:pos x="37" y="110"/>
                  </a:cxn>
                  <a:cxn ang="0">
                    <a:pos x="34" y="105"/>
                  </a:cxn>
                  <a:cxn ang="0">
                    <a:pos x="33" y="101"/>
                  </a:cxn>
                  <a:cxn ang="0">
                    <a:pos x="30" y="95"/>
                  </a:cxn>
                  <a:cxn ang="0">
                    <a:pos x="28" y="90"/>
                  </a:cxn>
                  <a:cxn ang="0">
                    <a:pos x="24" y="88"/>
                  </a:cxn>
                  <a:cxn ang="0">
                    <a:pos x="22" y="84"/>
                  </a:cxn>
                  <a:cxn ang="0">
                    <a:pos x="17" y="79"/>
                  </a:cxn>
                  <a:cxn ang="0">
                    <a:pos x="17" y="74"/>
                  </a:cxn>
                  <a:cxn ang="0">
                    <a:pos x="20" y="63"/>
                  </a:cxn>
                  <a:cxn ang="0">
                    <a:pos x="22" y="53"/>
                  </a:cxn>
                  <a:cxn ang="0">
                    <a:pos x="22" y="40"/>
                  </a:cxn>
                  <a:cxn ang="0">
                    <a:pos x="20" y="37"/>
                  </a:cxn>
                  <a:cxn ang="0">
                    <a:pos x="16" y="33"/>
                  </a:cxn>
                  <a:cxn ang="0">
                    <a:pos x="11" y="25"/>
                  </a:cxn>
                  <a:cxn ang="0">
                    <a:pos x="8" y="19"/>
                  </a:cxn>
                  <a:cxn ang="0">
                    <a:pos x="4" y="15"/>
                  </a:cxn>
                  <a:cxn ang="0">
                    <a:pos x="2" y="11"/>
                  </a:cxn>
                  <a:cxn ang="0">
                    <a:pos x="0" y="7"/>
                  </a:cxn>
                  <a:cxn ang="0">
                    <a:pos x="2" y="4"/>
                  </a:cxn>
                  <a:cxn ang="0">
                    <a:pos x="2" y="1"/>
                  </a:cxn>
                  <a:cxn ang="0">
                    <a:pos x="7" y="1"/>
                  </a:cxn>
                  <a:cxn ang="0">
                    <a:pos x="8" y="0"/>
                  </a:cxn>
                </a:cxnLst>
                <a:rect l="0" t="0" r="r" b="b"/>
                <a:pathLst>
                  <a:path w="72" h="110">
                    <a:moveTo>
                      <a:pt x="8" y="0"/>
                    </a:moveTo>
                    <a:lnTo>
                      <a:pt x="11" y="0"/>
                    </a:lnTo>
                    <a:lnTo>
                      <a:pt x="12" y="1"/>
                    </a:lnTo>
                    <a:lnTo>
                      <a:pt x="16" y="1"/>
                    </a:lnTo>
                    <a:lnTo>
                      <a:pt x="17" y="5"/>
                    </a:lnTo>
                    <a:lnTo>
                      <a:pt x="17" y="10"/>
                    </a:lnTo>
                    <a:lnTo>
                      <a:pt x="33" y="27"/>
                    </a:lnTo>
                    <a:lnTo>
                      <a:pt x="33" y="29"/>
                    </a:lnTo>
                    <a:lnTo>
                      <a:pt x="34" y="31"/>
                    </a:lnTo>
                    <a:lnTo>
                      <a:pt x="37" y="36"/>
                    </a:lnTo>
                    <a:lnTo>
                      <a:pt x="38" y="40"/>
                    </a:lnTo>
                    <a:lnTo>
                      <a:pt x="42" y="44"/>
                    </a:lnTo>
                    <a:lnTo>
                      <a:pt x="46" y="47"/>
                    </a:lnTo>
                    <a:lnTo>
                      <a:pt x="48" y="49"/>
                    </a:lnTo>
                    <a:lnTo>
                      <a:pt x="54" y="51"/>
                    </a:lnTo>
                    <a:lnTo>
                      <a:pt x="64" y="51"/>
                    </a:lnTo>
                    <a:lnTo>
                      <a:pt x="68" y="49"/>
                    </a:lnTo>
                    <a:lnTo>
                      <a:pt x="72" y="49"/>
                    </a:lnTo>
                    <a:lnTo>
                      <a:pt x="72" y="53"/>
                    </a:lnTo>
                    <a:lnTo>
                      <a:pt x="70" y="58"/>
                    </a:lnTo>
                    <a:lnTo>
                      <a:pt x="68" y="63"/>
                    </a:lnTo>
                    <a:lnTo>
                      <a:pt x="65" y="67"/>
                    </a:lnTo>
                    <a:lnTo>
                      <a:pt x="64" y="74"/>
                    </a:lnTo>
                    <a:lnTo>
                      <a:pt x="56" y="79"/>
                    </a:lnTo>
                    <a:lnTo>
                      <a:pt x="46" y="89"/>
                    </a:lnTo>
                    <a:lnTo>
                      <a:pt x="44" y="95"/>
                    </a:lnTo>
                    <a:lnTo>
                      <a:pt x="41" y="101"/>
                    </a:lnTo>
                    <a:lnTo>
                      <a:pt x="38" y="105"/>
                    </a:lnTo>
                    <a:lnTo>
                      <a:pt x="38" y="110"/>
                    </a:lnTo>
                    <a:lnTo>
                      <a:pt x="37" y="110"/>
                    </a:lnTo>
                    <a:lnTo>
                      <a:pt x="34" y="105"/>
                    </a:lnTo>
                    <a:lnTo>
                      <a:pt x="33" y="101"/>
                    </a:lnTo>
                    <a:lnTo>
                      <a:pt x="30" y="95"/>
                    </a:lnTo>
                    <a:lnTo>
                      <a:pt x="28" y="90"/>
                    </a:lnTo>
                    <a:lnTo>
                      <a:pt x="24" y="88"/>
                    </a:lnTo>
                    <a:lnTo>
                      <a:pt x="22" y="84"/>
                    </a:lnTo>
                    <a:lnTo>
                      <a:pt x="17" y="79"/>
                    </a:lnTo>
                    <a:lnTo>
                      <a:pt x="17" y="74"/>
                    </a:lnTo>
                    <a:lnTo>
                      <a:pt x="20" y="63"/>
                    </a:lnTo>
                    <a:lnTo>
                      <a:pt x="22" y="53"/>
                    </a:lnTo>
                    <a:lnTo>
                      <a:pt x="22" y="40"/>
                    </a:lnTo>
                    <a:lnTo>
                      <a:pt x="20" y="37"/>
                    </a:lnTo>
                    <a:lnTo>
                      <a:pt x="16" y="33"/>
                    </a:lnTo>
                    <a:lnTo>
                      <a:pt x="11" y="25"/>
                    </a:lnTo>
                    <a:lnTo>
                      <a:pt x="8" y="19"/>
                    </a:lnTo>
                    <a:lnTo>
                      <a:pt x="4" y="15"/>
                    </a:lnTo>
                    <a:lnTo>
                      <a:pt x="2" y="11"/>
                    </a:lnTo>
                    <a:lnTo>
                      <a:pt x="0" y="7"/>
                    </a:lnTo>
                    <a:lnTo>
                      <a:pt x="2" y="4"/>
                    </a:lnTo>
                    <a:lnTo>
                      <a:pt x="2" y="1"/>
                    </a:lnTo>
                    <a:lnTo>
                      <a:pt x="7" y="1"/>
                    </a:lnTo>
                    <a:lnTo>
                      <a:pt x="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7" name="Freeform 128"/>
              <p:cNvSpPr>
                <a:spLocks/>
              </p:cNvSpPr>
              <p:nvPr/>
            </p:nvSpPr>
            <p:spPr bwMode="gray">
              <a:xfrm>
                <a:off x="4568874" y="5145059"/>
                <a:ext cx="146050" cy="165100"/>
              </a:xfrm>
              <a:custGeom>
                <a:avLst/>
                <a:gdLst/>
                <a:ahLst/>
                <a:cxnLst>
                  <a:cxn ang="0">
                    <a:pos x="70" y="0"/>
                  </a:cxn>
                  <a:cxn ang="0">
                    <a:pos x="78" y="0"/>
                  </a:cxn>
                  <a:cxn ang="0">
                    <a:pos x="82" y="2"/>
                  </a:cxn>
                  <a:cxn ang="0">
                    <a:pos x="86" y="4"/>
                  </a:cxn>
                  <a:cxn ang="0">
                    <a:pos x="90" y="7"/>
                  </a:cxn>
                  <a:cxn ang="0">
                    <a:pos x="92" y="8"/>
                  </a:cxn>
                  <a:cxn ang="0">
                    <a:pos x="92" y="12"/>
                  </a:cxn>
                  <a:cxn ang="0">
                    <a:pos x="90" y="16"/>
                  </a:cxn>
                  <a:cxn ang="0">
                    <a:pos x="87" y="20"/>
                  </a:cxn>
                  <a:cxn ang="0">
                    <a:pos x="86" y="24"/>
                  </a:cxn>
                  <a:cxn ang="0">
                    <a:pos x="83" y="26"/>
                  </a:cxn>
                  <a:cxn ang="0">
                    <a:pos x="82" y="29"/>
                  </a:cxn>
                  <a:cxn ang="0">
                    <a:pos x="81" y="30"/>
                  </a:cxn>
                  <a:cxn ang="0">
                    <a:pos x="74" y="42"/>
                  </a:cxn>
                  <a:cxn ang="0">
                    <a:pos x="74" y="44"/>
                  </a:cxn>
                  <a:cxn ang="0">
                    <a:pos x="72" y="46"/>
                  </a:cxn>
                  <a:cxn ang="0">
                    <a:pos x="70" y="50"/>
                  </a:cxn>
                  <a:cxn ang="0">
                    <a:pos x="66" y="55"/>
                  </a:cxn>
                  <a:cxn ang="0">
                    <a:pos x="63" y="60"/>
                  </a:cxn>
                  <a:cxn ang="0">
                    <a:pos x="59" y="64"/>
                  </a:cxn>
                  <a:cxn ang="0">
                    <a:pos x="55" y="66"/>
                  </a:cxn>
                  <a:cxn ang="0">
                    <a:pos x="52" y="70"/>
                  </a:cxn>
                  <a:cxn ang="0">
                    <a:pos x="50" y="74"/>
                  </a:cxn>
                  <a:cxn ang="0">
                    <a:pos x="52" y="78"/>
                  </a:cxn>
                  <a:cxn ang="0">
                    <a:pos x="52" y="86"/>
                  </a:cxn>
                  <a:cxn ang="0">
                    <a:pos x="50" y="90"/>
                  </a:cxn>
                  <a:cxn ang="0">
                    <a:pos x="45" y="98"/>
                  </a:cxn>
                  <a:cxn ang="0">
                    <a:pos x="39" y="103"/>
                  </a:cxn>
                  <a:cxn ang="0">
                    <a:pos x="35" y="104"/>
                  </a:cxn>
                  <a:cxn ang="0">
                    <a:pos x="29" y="104"/>
                  </a:cxn>
                  <a:cxn ang="0">
                    <a:pos x="22" y="103"/>
                  </a:cxn>
                  <a:cxn ang="0">
                    <a:pos x="16" y="100"/>
                  </a:cxn>
                  <a:cxn ang="0">
                    <a:pos x="11" y="98"/>
                  </a:cxn>
                  <a:cxn ang="0">
                    <a:pos x="4" y="96"/>
                  </a:cxn>
                  <a:cxn ang="0">
                    <a:pos x="0" y="94"/>
                  </a:cxn>
                  <a:cxn ang="0">
                    <a:pos x="0" y="85"/>
                  </a:cxn>
                  <a:cxn ang="0">
                    <a:pos x="4" y="81"/>
                  </a:cxn>
                  <a:cxn ang="0">
                    <a:pos x="7" y="77"/>
                  </a:cxn>
                  <a:cxn ang="0">
                    <a:pos x="8" y="72"/>
                  </a:cxn>
                  <a:cxn ang="0">
                    <a:pos x="15" y="72"/>
                  </a:cxn>
                  <a:cxn ang="0">
                    <a:pos x="20" y="63"/>
                  </a:cxn>
                  <a:cxn ang="0">
                    <a:pos x="33" y="44"/>
                  </a:cxn>
                  <a:cxn ang="0">
                    <a:pos x="42" y="35"/>
                  </a:cxn>
                  <a:cxn ang="0">
                    <a:pos x="59" y="26"/>
                  </a:cxn>
                  <a:cxn ang="0">
                    <a:pos x="60" y="12"/>
                  </a:cxn>
                  <a:cxn ang="0">
                    <a:pos x="63" y="11"/>
                  </a:cxn>
                  <a:cxn ang="0">
                    <a:pos x="64" y="8"/>
                  </a:cxn>
                  <a:cxn ang="0">
                    <a:pos x="66" y="4"/>
                  </a:cxn>
                  <a:cxn ang="0">
                    <a:pos x="68" y="2"/>
                  </a:cxn>
                  <a:cxn ang="0">
                    <a:pos x="70" y="0"/>
                  </a:cxn>
                </a:cxnLst>
                <a:rect l="0" t="0" r="r" b="b"/>
                <a:pathLst>
                  <a:path w="92" h="104">
                    <a:moveTo>
                      <a:pt x="70" y="0"/>
                    </a:moveTo>
                    <a:lnTo>
                      <a:pt x="78" y="0"/>
                    </a:lnTo>
                    <a:lnTo>
                      <a:pt x="82" y="2"/>
                    </a:lnTo>
                    <a:lnTo>
                      <a:pt x="86" y="4"/>
                    </a:lnTo>
                    <a:lnTo>
                      <a:pt x="90" y="7"/>
                    </a:lnTo>
                    <a:lnTo>
                      <a:pt x="92" y="8"/>
                    </a:lnTo>
                    <a:lnTo>
                      <a:pt x="92" y="12"/>
                    </a:lnTo>
                    <a:lnTo>
                      <a:pt x="90" y="16"/>
                    </a:lnTo>
                    <a:lnTo>
                      <a:pt x="87" y="20"/>
                    </a:lnTo>
                    <a:lnTo>
                      <a:pt x="86" y="24"/>
                    </a:lnTo>
                    <a:lnTo>
                      <a:pt x="83" y="26"/>
                    </a:lnTo>
                    <a:lnTo>
                      <a:pt x="82" y="29"/>
                    </a:lnTo>
                    <a:lnTo>
                      <a:pt x="81" y="30"/>
                    </a:lnTo>
                    <a:lnTo>
                      <a:pt x="74" y="42"/>
                    </a:lnTo>
                    <a:lnTo>
                      <a:pt x="74" y="44"/>
                    </a:lnTo>
                    <a:lnTo>
                      <a:pt x="72" y="46"/>
                    </a:lnTo>
                    <a:lnTo>
                      <a:pt x="70" y="50"/>
                    </a:lnTo>
                    <a:lnTo>
                      <a:pt x="66" y="55"/>
                    </a:lnTo>
                    <a:lnTo>
                      <a:pt x="63" y="60"/>
                    </a:lnTo>
                    <a:lnTo>
                      <a:pt x="59" y="64"/>
                    </a:lnTo>
                    <a:lnTo>
                      <a:pt x="55" y="66"/>
                    </a:lnTo>
                    <a:lnTo>
                      <a:pt x="52" y="70"/>
                    </a:lnTo>
                    <a:lnTo>
                      <a:pt x="50" y="74"/>
                    </a:lnTo>
                    <a:lnTo>
                      <a:pt x="52" y="78"/>
                    </a:lnTo>
                    <a:lnTo>
                      <a:pt x="52" y="86"/>
                    </a:lnTo>
                    <a:lnTo>
                      <a:pt x="50" y="90"/>
                    </a:lnTo>
                    <a:lnTo>
                      <a:pt x="45" y="98"/>
                    </a:lnTo>
                    <a:lnTo>
                      <a:pt x="39" y="103"/>
                    </a:lnTo>
                    <a:lnTo>
                      <a:pt x="35" y="104"/>
                    </a:lnTo>
                    <a:lnTo>
                      <a:pt x="29" y="104"/>
                    </a:lnTo>
                    <a:lnTo>
                      <a:pt x="22" y="103"/>
                    </a:lnTo>
                    <a:lnTo>
                      <a:pt x="16" y="100"/>
                    </a:lnTo>
                    <a:lnTo>
                      <a:pt x="11" y="98"/>
                    </a:lnTo>
                    <a:lnTo>
                      <a:pt x="4" y="96"/>
                    </a:lnTo>
                    <a:lnTo>
                      <a:pt x="0" y="94"/>
                    </a:lnTo>
                    <a:lnTo>
                      <a:pt x="0" y="85"/>
                    </a:lnTo>
                    <a:lnTo>
                      <a:pt x="4" y="81"/>
                    </a:lnTo>
                    <a:lnTo>
                      <a:pt x="7" y="77"/>
                    </a:lnTo>
                    <a:lnTo>
                      <a:pt x="8" y="72"/>
                    </a:lnTo>
                    <a:lnTo>
                      <a:pt x="15" y="72"/>
                    </a:lnTo>
                    <a:lnTo>
                      <a:pt x="20" y="63"/>
                    </a:lnTo>
                    <a:lnTo>
                      <a:pt x="33" y="44"/>
                    </a:lnTo>
                    <a:lnTo>
                      <a:pt x="42" y="35"/>
                    </a:lnTo>
                    <a:lnTo>
                      <a:pt x="59" y="26"/>
                    </a:lnTo>
                    <a:lnTo>
                      <a:pt x="60" y="12"/>
                    </a:lnTo>
                    <a:lnTo>
                      <a:pt x="63" y="11"/>
                    </a:lnTo>
                    <a:lnTo>
                      <a:pt x="64" y="8"/>
                    </a:lnTo>
                    <a:lnTo>
                      <a:pt x="66" y="4"/>
                    </a:lnTo>
                    <a:lnTo>
                      <a:pt x="68" y="2"/>
                    </a:lnTo>
                    <a:lnTo>
                      <a:pt x="7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8" name="Freeform 129"/>
              <p:cNvSpPr>
                <a:spLocks/>
              </p:cNvSpPr>
              <p:nvPr/>
            </p:nvSpPr>
            <p:spPr bwMode="gray">
              <a:xfrm>
                <a:off x="3738611" y="3651221"/>
                <a:ext cx="57150" cy="152400"/>
              </a:xfrm>
              <a:custGeom>
                <a:avLst/>
                <a:gdLst/>
                <a:ahLst/>
                <a:cxnLst>
                  <a:cxn ang="0">
                    <a:pos x="13" y="0"/>
                  </a:cxn>
                  <a:cxn ang="0">
                    <a:pos x="20" y="0"/>
                  </a:cxn>
                  <a:cxn ang="0">
                    <a:pos x="24" y="2"/>
                  </a:cxn>
                  <a:cxn ang="0">
                    <a:pos x="28" y="2"/>
                  </a:cxn>
                  <a:cxn ang="0">
                    <a:pos x="32" y="0"/>
                  </a:cxn>
                  <a:cxn ang="0">
                    <a:pos x="36" y="0"/>
                  </a:cxn>
                  <a:cxn ang="0">
                    <a:pos x="35" y="2"/>
                  </a:cxn>
                  <a:cxn ang="0">
                    <a:pos x="35" y="21"/>
                  </a:cxn>
                  <a:cxn ang="0">
                    <a:pos x="32" y="24"/>
                  </a:cxn>
                  <a:cxn ang="0">
                    <a:pos x="31" y="28"/>
                  </a:cxn>
                  <a:cxn ang="0">
                    <a:pos x="31" y="41"/>
                  </a:cxn>
                  <a:cxn ang="0">
                    <a:pos x="24" y="55"/>
                  </a:cxn>
                  <a:cxn ang="0">
                    <a:pos x="24" y="88"/>
                  </a:cxn>
                  <a:cxn ang="0">
                    <a:pos x="18" y="93"/>
                  </a:cxn>
                  <a:cxn ang="0">
                    <a:pos x="17" y="96"/>
                  </a:cxn>
                  <a:cxn ang="0">
                    <a:pos x="13" y="92"/>
                  </a:cxn>
                  <a:cxn ang="0">
                    <a:pos x="10" y="88"/>
                  </a:cxn>
                  <a:cxn ang="0">
                    <a:pos x="6" y="81"/>
                  </a:cxn>
                  <a:cxn ang="0">
                    <a:pos x="5" y="76"/>
                  </a:cxn>
                  <a:cxn ang="0">
                    <a:pos x="2" y="70"/>
                  </a:cxn>
                  <a:cxn ang="0">
                    <a:pos x="0" y="66"/>
                  </a:cxn>
                  <a:cxn ang="0">
                    <a:pos x="0" y="63"/>
                  </a:cxn>
                  <a:cxn ang="0">
                    <a:pos x="2" y="59"/>
                  </a:cxn>
                  <a:cxn ang="0">
                    <a:pos x="2" y="58"/>
                  </a:cxn>
                  <a:cxn ang="0">
                    <a:pos x="5" y="55"/>
                  </a:cxn>
                  <a:cxn ang="0">
                    <a:pos x="5" y="54"/>
                  </a:cxn>
                  <a:cxn ang="0">
                    <a:pos x="2" y="51"/>
                  </a:cxn>
                  <a:cxn ang="0">
                    <a:pos x="2" y="48"/>
                  </a:cxn>
                  <a:cxn ang="0">
                    <a:pos x="0" y="40"/>
                  </a:cxn>
                  <a:cxn ang="0">
                    <a:pos x="0" y="25"/>
                  </a:cxn>
                  <a:cxn ang="0">
                    <a:pos x="2" y="11"/>
                  </a:cxn>
                  <a:cxn ang="0">
                    <a:pos x="2" y="7"/>
                  </a:cxn>
                  <a:cxn ang="0">
                    <a:pos x="5" y="3"/>
                  </a:cxn>
                  <a:cxn ang="0">
                    <a:pos x="13" y="0"/>
                  </a:cxn>
                </a:cxnLst>
                <a:rect l="0" t="0" r="r" b="b"/>
                <a:pathLst>
                  <a:path w="36" h="96">
                    <a:moveTo>
                      <a:pt x="13" y="0"/>
                    </a:moveTo>
                    <a:lnTo>
                      <a:pt x="20" y="0"/>
                    </a:lnTo>
                    <a:lnTo>
                      <a:pt x="24" y="2"/>
                    </a:lnTo>
                    <a:lnTo>
                      <a:pt x="28" y="2"/>
                    </a:lnTo>
                    <a:lnTo>
                      <a:pt x="32" y="0"/>
                    </a:lnTo>
                    <a:lnTo>
                      <a:pt x="36" y="0"/>
                    </a:lnTo>
                    <a:lnTo>
                      <a:pt x="35" y="2"/>
                    </a:lnTo>
                    <a:lnTo>
                      <a:pt x="35" y="21"/>
                    </a:lnTo>
                    <a:lnTo>
                      <a:pt x="32" y="24"/>
                    </a:lnTo>
                    <a:lnTo>
                      <a:pt x="31" y="28"/>
                    </a:lnTo>
                    <a:lnTo>
                      <a:pt x="31" y="41"/>
                    </a:lnTo>
                    <a:lnTo>
                      <a:pt x="24" y="55"/>
                    </a:lnTo>
                    <a:lnTo>
                      <a:pt x="24" y="88"/>
                    </a:lnTo>
                    <a:lnTo>
                      <a:pt x="18" y="93"/>
                    </a:lnTo>
                    <a:lnTo>
                      <a:pt x="17" y="96"/>
                    </a:lnTo>
                    <a:lnTo>
                      <a:pt x="13" y="92"/>
                    </a:lnTo>
                    <a:lnTo>
                      <a:pt x="10" y="88"/>
                    </a:lnTo>
                    <a:lnTo>
                      <a:pt x="6" y="81"/>
                    </a:lnTo>
                    <a:lnTo>
                      <a:pt x="5" y="76"/>
                    </a:lnTo>
                    <a:lnTo>
                      <a:pt x="2" y="70"/>
                    </a:lnTo>
                    <a:lnTo>
                      <a:pt x="0" y="66"/>
                    </a:lnTo>
                    <a:lnTo>
                      <a:pt x="0" y="63"/>
                    </a:lnTo>
                    <a:lnTo>
                      <a:pt x="2" y="59"/>
                    </a:lnTo>
                    <a:lnTo>
                      <a:pt x="2" y="58"/>
                    </a:lnTo>
                    <a:lnTo>
                      <a:pt x="5" y="55"/>
                    </a:lnTo>
                    <a:lnTo>
                      <a:pt x="5" y="54"/>
                    </a:lnTo>
                    <a:lnTo>
                      <a:pt x="2" y="51"/>
                    </a:lnTo>
                    <a:lnTo>
                      <a:pt x="2" y="48"/>
                    </a:lnTo>
                    <a:lnTo>
                      <a:pt x="0" y="40"/>
                    </a:lnTo>
                    <a:lnTo>
                      <a:pt x="0" y="25"/>
                    </a:lnTo>
                    <a:lnTo>
                      <a:pt x="2" y="11"/>
                    </a:lnTo>
                    <a:lnTo>
                      <a:pt x="2" y="7"/>
                    </a:lnTo>
                    <a:lnTo>
                      <a:pt x="5" y="3"/>
                    </a:lnTo>
                    <a:lnTo>
                      <a:pt x="1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19" name="Freeform 130"/>
              <p:cNvSpPr>
                <a:spLocks/>
              </p:cNvSpPr>
              <p:nvPr/>
            </p:nvSpPr>
            <p:spPr bwMode="gray">
              <a:xfrm>
                <a:off x="3689398" y="3808384"/>
                <a:ext cx="49213" cy="53975"/>
              </a:xfrm>
              <a:custGeom>
                <a:avLst/>
                <a:gdLst/>
                <a:ahLst/>
                <a:cxnLst>
                  <a:cxn ang="0">
                    <a:pos x="26" y="0"/>
                  </a:cxn>
                  <a:cxn ang="0">
                    <a:pos x="30" y="0"/>
                  </a:cxn>
                  <a:cxn ang="0">
                    <a:pos x="31" y="3"/>
                  </a:cxn>
                  <a:cxn ang="0">
                    <a:pos x="31" y="7"/>
                  </a:cxn>
                  <a:cxn ang="0">
                    <a:pos x="30" y="11"/>
                  </a:cxn>
                  <a:cxn ang="0">
                    <a:pos x="27" y="12"/>
                  </a:cxn>
                  <a:cxn ang="0">
                    <a:pos x="26" y="16"/>
                  </a:cxn>
                  <a:cxn ang="0">
                    <a:pos x="23" y="21"/>
                  </a:cxn>
                  <a:cxn ang="0">
                    <a:pos x="22" y="23"/>
                  </a:cxn>
                  <a:cxn ang="0">
                    <a:pos x="19" y="25"/>
                  </a:cxn>
                  <a:cxn ang="0">
                    <a:pos x="11" y="30"/>
                  </a:cxn>
                  <a:cxn ang="0">
                    <a:pos x="9" y="33"/>
                  </a:cxn>
                  <a:cxn ang="0">
                    <a:pos x="5" y="33"/>
                  </a:cxn>
                  <a:cxn ang="0">
                    <a:pos x="3" y="34"/>
                  </a:cxn>
                  <a:cxn ang="0">
                    <a:pos x="1" y="33"/>
                  </a:cxn>
                  <a:cxn ang="0">
                    <a:pos x="0" y="30"/>
                  </a:cxn>
                  <a:cxn ang="0">
                    <a:pos x="1" y="29"/>
                  </a:cxn>
                  <a:cxn ang="0">
                    <a:pos x="1" y="27"/>
                  </a:cxn>
                  <a:cxn ang="0">
                    <a:pos x="3" y="25"/>
                  </a:cxn>
                  <a:cxn ang="0">
                    <a:pos x="7" y="21"/>
                  </a:cxn>
                  <a:cxn ang="0">
                    <a:pos x="11" y="15"/>
                  </a:cxn>
                  <a:cxn ang="0">
                    <a:pos x="19" y="7"/>
                  </a:cxn>
                  <a:cxn ang="0">
                    <a:pos x="22" y="3"/>
                  </a:cxn>
                  <a:cxn ang="0">
                    <a:pos x="26" y="0"/>
                  </a:cxn>
                </a:cxnLst>
                <a:rect l="0" t="0" r="r" b="b"/>
                <a:pathLst>
                  <a:path w="31" h="34">
                    <a:moveTo>
                      <a:pt x="26" y="0"/>
                    </a:moveTo>
                    <a:lnTo>
                      <a:pt x="30" y="0"/>
                    </a:lnTo>
                    <a:lnTo>
                      <a:pt x="31" y="3"/>
                    </a:lnTo>
                    <a:lnTo>
                      <a:pt x="31" y="7"/>
                    </a:lnTo>
                    <a:lnTo>
                      <a:pt x="30" y="11"/>
                    </a:lnTo>
                    <a:lnTo>
                      <a:pt x="27" y="12"/>
                    </a:lnTo>
                    <a:lnTo>
                      <a:pt x="26" y="16"/>
                    </a:lnTo>
                    <a:lnTo>
                      <a:pt x="23" y="21"/>
                    </a:lnTo>
                    <a:lnTo>
                      <a:pt x="22" y="23"/>
                    </a:lnTo>
                    <a:lnTo>
                      <a:pt x="19" y="25"/>
                    </a:lnTo>
                    <a:lnTo>
                      <a:pt x="11" y="30"/>
                    </a:lnTo>
                    <a:lnTo>
                      <a:pt x="9" y="33"/>
                    </a:lnTo>
                    <a:lnTo>
                      <a:pt x="5" y="33"/>
                    </a:lnTo>
                    <a:lnTo>
                      <a:pt x="3" y="34"/>
                    </a:lnTo>
                    <a:lnTo>
                      <a:pt x="1" y="33"/>
                    </a:lnTo>
                    <a:lnTo>
                      <a:pt x="0" y="30"/>
                    </a:lnTo>
                    <a:lnTo>
                      <a:pt x="1" y="29"/>
                    </a:lnTo>
                    <a:lnTo>
                      <a:pt x="1" y="27"/>
                    </a:lnTo>
                    <a:lnTo>
                      <a:pt x="3" y="25"/>
                    </a:lnTo>
                    <a:lnTo>
                      <a:pt x="7" y="21"/>
                    </a:lnTo>
                    <a:lnTo>
                      <a:pt x="11" y="15"/>
                    </a:lnTo>
                    <a:lnTo>
                      <a:pt x="19" y="7"/>
                    </a:lnTo>
                    <a:lnTo>
                      <a:pt x="22" y="3"/>
                    </a:lnTo>
                    <a:lnTo>
                      <a:pt x="2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0" name="Freeform 131"/>
              <p:cNvSpPr>
                <a:spLocks/>
              </p:cNvSpPr>
              <p:nvPr/>
            </p:nvSpPr>
            <p:spPr bwMode="gray">
              <a:xfrm>
                <a:off x="3783061" y="3848071"/>
                <a:ext cx="95250" cy="71438"/>
              </a:xfrm>
              <a:custGeom>
                <a:avLst/>
                <a:gdLst/>
                <a:ahLst/>
                <a:cxnLst>
                  <a:cxn ang="0">
                    <a:pos x="46" y="0"/>
                  </a:cxn>
                  <a:cxn ang="0">
                    <a:pos x="48" y="1"/>
                  </a:cxn>
                  <a:cxn ang="0">
                    <a:pos x="52" y="4"/>
                  </a:cxn>
                  <a:cxn ang="0">
                    <a:pos x="56" y="8"/>
                  </a:cxn>
                  <a:cxn ang="0">
                    <a:pos x="59" y="12"/>
                  </a:cxn>
                  <a:cxn ang="0">
                    <a:pos x="60" y="16"/>
                  </a:cxn>
                  <a:cxn ang="0">
                    <a:pos x="60" y="24"/>
                  </a:cxn>
                  <a:cxn ang="0">
                    <a:pos x="59" y="30"/>
                  </a:cxn>
                  <a:cxn ang="0">
                    <a:pos x="56" y="34"/>
                  </a:cxn>
                  <a:cxn ang="0">
                    <a:pos x="55" y="35"/>
                  </a:cxn>
                  <a:cxn ang="0">
                    <a:pos x="52" y="34"/>
                  </a:cxn>
                  <a:cxn ang="0">
                    <a:pos x="51" y="31"/>
                  </a:cxn>
                  <a:cxn ang="0">
                    <a:pos x="48" y="30"/>
                  </a:cxn>
                  <a:cxn ang="0">
                    <a:pos x="46" y="27"/>
                  </a:cxn>
                  <a:cxn ang="0">
                    <a:pos x="44" y="27"/>
                  </a:cxn>
                  <a:cxn ang="0">
                    <a:pos x="42" y="30"/>
                  </a:cxn>
                  <a:cxn ang="0">
                    <a:pos x="42" y="31"/>
                  </a:cxn>
                  <a:cxn ang="0">
                    <a:pos x="44" y="34"/>
                  </a:cxn>
                  <a:cxn ang="0">
                    <a:pos x="44" y="41"/>
                  </a:cxn>
                  <a:cxn ang="0">
                    <a:pos x="42" y="45"/>
                  </a:cxn>
                  <a:cxn ang="0">
                    <a:pos x="33" y="45"/>
                  </a:cxn>
                  <a:cxn ang="0">
                    <a:pos x="30" y="44"/>
                  </a:cxn>
                  <a:cxn ang="0">
                    <a:pos x="26" y="44"/>
                  </a:cxn>
                  <a:cxn ang="0">
                    <a:pos x="25" y="41"/>
                  </a:cxn>
                  <a:cxn ang="0">
                    <a:pos x="22" y="39"/>
                  </a:cxn>
                  <a:cxn ang="0">
                    <a:pos x="20" y="38"/>
                  </a:cxn>
                  <a:cxn ang="0">
                    <a:pos x="20" y="31"/>
                  </a:cxn>
                  <a:cxn ang="0">
                    <a:pos x="16" y="31"/>
                  </a:cxn>
                  <a:cxn ang="0">
                    <a:pos x="12" y="34"/>
                  </a:cxn>
                  <a:cxn ang="0">
                    <a:pos x="8" y="34"/>
                  </a:cxn>
                  <a:cxn ang="0">
                    <a:pos x="3" y="35"/>
                  </a:cxn>
                  <a:cxn ang="0">
                    <a:pos x="0" y="34"/>
                  </a:cxn>
                  <a:cxn ang="0">
                    <a:pos x="0" y="30"/>
                  </a:cxn>
                  <a:cxn ang="0">
                    <a:pos x="3" y="26"/>
                  </a:cxn>
                  <a:cxn ang="0">
                    <a:pos x="3" y="22"/>
                  </a:cxn>
                  <a:cxn ang="0">
                    <a:pos x="7" y="17"/>
                  </a:cxn>
                  <a:cxn ang="0">
                    <a:pos x="7" y="16"/>
                  </a:cxn>
                  <a:cxn ang="0">
                    <a:pos x="20" y="9"/>
                  </a:cxn>
                  <a:cxn ang="0">
                    <a:pos x="30" y="8"/>
                  </a:cxn>
                  <a:cxn ang="0">
                    <a:pos x="42" y="1"/>
                  </a:cxn>
                  <a:cxn ang="0">
                    <a:pos x="46" y="0"/>
                  </a:cxn>
                </a:cxnLst>
                <a:rect l="0" t="0" r="r" b="b"/>
                <a:pathLst>
                  <a:path w="60" h="45">
                    <a:moveTo>
                      <a:pt x="46" y="0"/>
                    </a:moveTo>
                    <a:lnTo>
                      <a:pt x="48" y="1"/>
                    </a:lnTo>
                    <a:lnTo>
                      <a:pt x="52" y="4"/>
                    </a:lnTo>
                    <a:lnTo>
                      <a:pt x="56" y="8"/>
                    </a:lnTo>
                    <a:lnTo>
                      <a:pt x="59" y="12"/>
                    </a:lnTo>
                    <a:lnTo>
                      <a:pt x="60" y="16"/>
                    </a:lnTo>
                    <a:lnTo>
                      <a:pt x="60" y="24"/>
                    </a:lnTo>
                    <a:lnTo>
                      <a:pt x="59" y="30"/>
                    </a:lnTo>
                    <a:lnTo>
                      <a:pt x="56" y="34"/>
                    </a:lnTo>
                    <a:lnTo>
                      <a:pt x="55" y="35"/>
                    </a:lnTo>
                    <a:lnTo>
                      <a:pt x="52" y="34"/>
                    </a:lnTo>
                    <a:lnTo>
                      <a:pt x="51" y="31"/>
                    </a:lnTo>
                    <a:lnTo>
                      <a:pt x="48" y="30"/>
                    </a:lnTo>
                    <a:lnTo>
                      <a:pt x="46" y="27"/>
                    </a:lnTo>
                    <a:lnTo>
                      <a:pt x="44" y="27"/>
                    </a:lnTo>
                    <a:lnTo>
                      <a:pt x="42" y="30"/>
                    </a:lnTo>
                    <a:lnTo>
                      <a:pt x="42" y="31"/>
                    </a:lnTo>
                    <a:lnTo>
                      <a:pt x="44" y="34"/>
                    </a:lnTo>
                    <a:lnTo>
                      <a:pt x="44" y="41"/>
                    </a:lnTo>
                    <a:lnTo>
                      <a:pt x="42" y="45"/>
                    </a:lnTo>
                    <a:lnTo>
                      <a:pt x="33" y="45"/>
                    </a:lnTo>
                    <a:lnTo>
                      <a:pt x="30" y="44"/>
                    </a:lnTo>
                    <a:lnTo>
                      <a:pt x="26" y="44"/>
                    </a:lnTo>
                    <a:lnTo>
                      <a:pt x="25" y="41"/>
                    </a:lnTo>
                    <a:lnTo>
                      <a:pt x="22" y="39"/>
                    </a:lnTo>
                    <a:lnTo>
                      <a:pt x="20" y="38"/>
                    </a:lnTo>
                    <a:lnTo>
                      <a:pt x="20" y="31"/>
                    </a:lnTo>
                    <a:lnTo>
                      <a:pt x="16" y="31"/>
                    </a:lnTo>
                    <a:lnTo>
                      <a:pt x="12" y="34"/>
                    </a:lnTo>
                    <a:lnTo>
                      <a:pt x="8" y="34"/>
                    </a:lnTo>
                    <a:lnTo>
                      <a:pt x="3" y="35"/>
                    </a:lnTo>
                    <a:lnTo>
                      <a:pt x="0" y="34"/>
                    </a:lnTo>
                    <a:lnTo>
                      <a:pt x="0" y="30"/>
                    </a:lnTo>
                    <a:lnTo>
                      <a:pt x="3" y="26"/>
                    </a:lnTo>
                    <a:lnTo>
                      <a:pt x="3" y="22"/>
                    </a:lnTo>
                    <a:lnTo>
                      <a:pt x="7" y="17"/>
                    </a:lnTo>
                    <a:lnTo>
                      <a:pt x="7" y="16"/>
                    </a:lnTo>
                    <a:lnTo>
                      <a:pt x="20" y="9"/>
                    </a:lnTo>
                    <a:lnTo>
                      <a:pt x="30" y="8"/>
                    </a:lnTo>
                    <a:lnTo>
                      <a:pt x="42" y="1"/>
                    </a:lnTo>
                    <a:lnTo>
                      <a:pt x="4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1" name="Freeform 132"/>
              <p:cNvSpPr>
                <a:spLocks/>
              </p:cNvSpPr>
              <p:nvPr/>
            </p:nvSpPr>
            <p:spPr bwMode="gray">
              <a:xfrm>
                <a:off x="3559223" y="3890934"/>
                <a:ext cx="171450" cy="152400"/>
              </a:xfrm>
              <a:custGeom>
                <a:avLst/>
                <a:gdLst/>
                <a:ahLst/>
                <a:cxnLst>
                  <a:cxn ang="0">
                    <a:pos x="82" y="0"/>
                  </a:cxn>
                  <a:cxn ang="0">
                    <a:pos x="83" y="0"/>
                  </a:cxn>
                  <a:cxn ang="0">
                    <a:pos x="85" y="3"/>
                  </a:cxn>
                  <a:cxn ang="0">
                    <a:pos x="87" y="4"/>
                  </a:cxn>
                  <a:cxn ang="0">
                    <a:pos x="87" y="7"/>
                  </a:cxn>
                  <a:cxn ang="0">
                    <a:pos x="89" y="7"/>
                  </a:cxn>
                  <a:cxn ang="0">
                    <a:pos x="89" y="8"/>
                  </a:cxn>
                  <a:cxn ang="0">
                    <a:pos x="91" y="10"/>
                  </a:cxn>
                  <a:cxn ang="0">
                    <a:pos x="96" y="14"/>
                  </a:cxn>
                  <a:cxn ang="0">
                    <a:pos x="97" y="17"/>
                  </a:cxn>
                  <a:cxn ang="0">
                    <a:pos x="101" y="21"/>
                  </a:cxn>
                  <a:cxn ang="0">
                    <a:pos x="104" y="22"/>
                  </a:cxn>
                  <a:cxn ang="0">
                    <a:pos x="104" y="25"/>
                  </a:cxn>
                  <a:cxn ang="0">
                    <a:pos x="108" y="26"/>
                  </a:cxn>
                  <a:cxn ang="0">
                    <a:pos x="108" y="33"/>
                  </a:cxn>
                  <a:cxn ang="0">
                    <a:pos x="85" y="38"/>
                  </a:cxn>
                  <a:cxn ang="0">
                    <a:pos x="101" y="43"/>
                  </a:cxn>
                  <a:cxn ang="0">
                    <a:pos x="100" y="44"/>
                  </a:cxn>
                  <a:cxn ang="0">
                    <a:pos x="96" y="44"/>
                  </a:cxn>
                  <a:cxn ang="0">
                    <a:pos x="89" y="47"/>
                  </a:cxn>
                  <a:cxn ang="0">
                    <a:pos x="70" y="47"/>
                  </a:cxn>
                  <a:cxn ang="0">
                    <a:pos x="61" y="56"/>
                  </a:cxn>
                  <a:cxn ang="0">
                    <a:pos x="53" y="70"/>
                  </a:cxn>
                  <a:cxn ang="0">
                    <a:pos x="31" y="81"/>
                  </a:cxn>
                  <a:cxn ang="0">
                    <a:pos x="27" y="82"/>
                  </a:cxn>
                  <a:cxn ang="0">
                    <a:pos x="26" y="85"/>
                  </a:cxn>
                  <a:cxn ang="0">
                    <a:pos x="23" y="86"/>
                  </a:cxn>
                  <a:cxn ang="0">
                    <a:pos x="22" y="91"/>
                  </a:cxn>
                  <a:cxn ang="0">
                    <a:pos x="16" y="96"/>
                  </a:cxn>
                  <a:cxn ang="0">
                    <a:pos x="13" y="96"/>
                  </a:cxn>
                  <a:cxn ang="0">
                    <a:pos x="9" y="95"/>
                  </a:cxn>
                  <a:cxn ang="0">
                    <a:pos x="5" y="92"/>
                  </a:cxn>
                  <a:cxn ang="0">
                    <a:pos x="1" y="91"/>
                  </a:cxn>
                  <a:cxn ang="0">
                    <a:pos x="0" y="88"/>
                  </a:cxn>
                  <a:cxn ang="0">
                    <a:pos x="8" y="85"/>
                  </a:cxn>
                  <a:cxn ang="0">
                    <a:pos x="16" y="64"/>
                  </a:cxn>
                  <a:cxn ang="0">
                    <a:pos x="16" y="62"/>
                  </a:cxn>
                  <a:cxn ang="0">
                    <a:pos x="17" y="60"/>
                  </a:cxn>
                  <a:cxn ang="0">
                    <a:pos x="19" y="58"/>
                  </a:cxn>
                  <a:cxn ang="0">
                    <a:pos x="23" y="55"/>
                  </a:cxn>
                  <a:cxn ang="0">
                    <a:pos x="30" y="48"/>
                  </a:cxn>
                  <a:cxn ang="0">
                    <a:pos x="31" y="48"/>
                  </a:cxn>
                  <a:cxn ang="0">
                    <a:pos x="35" y="47"/>
                  </a:cxn>
                  <a:cxn ang="0">
                    <a:pos x="37" y="44"/>
                  </a:cxn>
                  <a:cxn ang="0">
                    <a:pos x="41" y="40"/>
                  </a:cxn>
                  <a:cxn ang="0">
                    <a:pos x="45" y="38"/>
                  </a:cxn>
                  <a:cxn ang="0">
                    <a:pos x="48" y="38"/>
                  </a:cxn>
                  <a:cxn ang="0">
                    <a:pos x="48" y="37"/>
                  </a:cxn>
                  <a:cxn ang="0">
                    <a:pos x="57" y="14"/>
                  </a:cxn>
                  <a:cxn ang="0">
                    <a:pos x="61" y="12"/>
                  </a:cxn>
                  <a:cxn ang="0">
                    <a:pos x="70" y="7"/>
                  </a:cxn>
                  <a:cxn ang="0">
                    <a:pos x="71" y="4"/>
                  </a:cxn>
                  <a:cxn ang="0">
                    <a:pos x="74" y="4"/>
                  </a:cxn>
                  <a:cxn ang="0">
                    <a:pos x="78" y="3"/>
                  </a:cxn>
                  <a:cxn ang="0">
                    <a:pos x="82" y="0"/>
                  </a:cxn>
                </a:cxnLst>
                <a:rect l="0" t="0" r="r" b="b"/>
                <a:pathLst>
                  <a:path w="108" h="96">
                    <a:moveTo>
                      <a:pt x="82" y="0"/>
                    </a:moveTo>
                    <a:lnTo>
                      <a:pt x="83" y="0"/>
                    </a:lnTo>
                    <a:lnTo>
                      <a:pt x="85" y="3"/>
                    </a:lnTo>
                    <a:lnTo>
                      <a:pt x="87" y="4"/>
                    </a:lnTo>
                    <a:lnTo>
                      <a:pt x="87" y="7"/>
                    </a:lnTo>
                    <a:lnTo>
                      <a:pt x="89" y="7"/>
                    </a:lnTo>
                    <a:lnTo>
                      <a:pt x="89" y="8"/>
                    </a:lnTo>
                    <a:lnTo>
                      <a:pt x="91" y="10"/>
                    </a:lnTo>
                    <a:lnTo>
                      <a:pt x="96" y="14"/>
                    </a:lnTo>
                    <a:lnTo>
                      <a:pt x="97" y="17"/>
                    </a:lnTo>
                    <a:lnTo>
                      <a:pt x="101" y="21"/>
                    </a:lnTo>
                    <a:lnTo>
                      <a:pt x="104" y="22"/>
                    </a:lnTo>
                    <a:lnTo>
                      <a:pt x="104" y="25"/>
                    </a:lnTo>
                    <a:lnTo>
                      <a:pt x="108" y="26"/>
                    </a:lnTo>
                    <a:lnTo>
                      <a:pt x="108" y="33"/>
                    </a:lnTo>
                    <a:lnTo>
                      <a:pt x="85" y="38"/>
                    </a:lnTo>
                    <a:lnTo>
                      <a:pt x="101" y="43"/>
                    </a:lnTo>
                    <a:lnTo>
                      <a:pt x="100" y="44"/>
                    </a:lnTo>
                    <a:lnTo>
                      <a:pt x="96" y="44"/>
                    </a:lnTo>
                    <a:lnTo>
                      <a:pt x="89" y="47"/>
                    </a:lnTo>
                    <a:lnTo>
                      <a:pt x="70" y="47"/>
                    </a:lnTo>
                    <a:lnTo>
                      <a:pt x="61" y="56"/>
                    </a:lnTo>
                    <a:lnTo>
                      <a:pt x="53" y="70"/>
                    </a:lnTo>
                    <a:lnTo>
                      <a:pt x="31" y="81"/>
                    </a:lnTo>
                    <a:lnTo>
                      <a:pt x="27" y="82"/>
                    </a:lnTo>
                    <a:lnTo>
                      <a:pt x="26" y="85"/>
                    </a:lnTo>
                    <a:lnTo>
                      <a:pt x="23" y="86"/>
                    </a:lnTo>
                    <a:lnTo>
                      <a:pt x="22" y="91"/>
                    </a:lnTo>
                    <a:lnTo>
                      <a:pt x="16" y="96"/>
                    </a:lnTo>
                    <a:lnTo>
                      <a:pt x="13" y="96"/>
                    </a:lnTo>
                    <a:lnTo>
                      <a:pt x="9" y="95"/>
                    </a:lnTo>
                    <a:lnTo>
                      <a:pt x="5" y="92"/>
                    </a:lnTo>
                    <a:lnTo>
                      <a:pt x="1" y="91"/>
                    </a:lnTo>
                    <a:lnTo>
                      <a:pt x="0" y="88"/>
                    </a:lnTo>
                    <a:lnTo>
                      <a:pt x="8" y="85"/>
                    </a:lnTo>
                    <a:lnTo>
                      <a:pt x="16" y="64"/>
                    </a:lnTo>
                    <a:lnTo>
                      <a:pt x="16" y="62"/>
                    </a:lnTo>
                    <a:lnTo>
                      <a:pt x="17" y="60"/>
                    </a:lnTo>
                    <a:lnTo>
                      <a:pt x="19" y="58"/>
                    </a:lnTo>
                    <a:lnTo>
                      <a:pt x="23" y="55"/>
                    </a:lnTo>
                    <a:lnTo>
                      <a:pt x="30" y="48"/>
                    </a:lnTo>
                    <a:lnTo>
                      <a:pt x="31" y="48"/>
                    </a:lnTo>
                    <a:lnTo>
                      <a:pt x="35" y="47"/>
                    </a:lnTo>
                    <a:lnTo>
                      <a:pt x="37" y="44"/>
                    </a:lnTo>
                    <a:lnTo>
                      <a:pt x="41" y="40"/>
                    </a:lnTo>
                    <a:lnTo>
                      <a:pt x="45" y="38"/>
                    </a:lnTo>
                    <a:lnTo>
                      <a:pt x="48" y="38"/>
                    </a:lnTo>
                    <a:lnTo>
                      <a:pt x="48" y="37"/>
                    </a:lnTo>
                    <a:lnTo>
                      <a:pt x="57" y="14"/>
                    </a:lnTo>
                    <a:lnTo>
                      <a:pt x="61" y="12"/>
                    </a:lnTo>
                    <a:lnTo>
                      <a:pt x="70" y="7"/>
                    </a:lnTo>
                    <a:lnTo>
                      <a:pt x="71" y="4"/>
                    </a:lnTo>
                    <a:lnTo>
                      <a:pt x="74" y="4"/>
                    </a:lnTo>
                    <a:lnTo>
                      <a:pt x="78" y="3"/>
                    </a:lnTo>
                    <a:lnTo>
                      <a:pt x="8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2" name="Freeform 133"/>
              <p:cNvSpPr>
                <a:spLocks/>
              </p:cNvSpPr>
              <p:nvPr/>
            </p:nvSpPr>
            <p:spPr bwMode="gray">
              <a:xfrm>
                <a:off x="3525886" y="3959196"/>
                <a:ext cx="192087" cy="173038"/>
              </a:xfrm>
              <a:custGeom>
                <a:avLst/>
                <a:gdLst/>
                <a:ahLst/>
                <a:cxnLst>
                  <a:cxn ang="0">
                    <a:pos x="121" y="1"/>
                  </a:cxn>
                  <a:cxn ang="0">
                    <a:pos x="112" y="8"/>
                  </a:cxn>
                  <a:cxn ang="0">
                    <a:pos x="103" y="13"/>
                  </a:cxn>
                  <a:cxn ang="0">
                    <a:pos x="106" y="34"/>
                  </a:cxn>
                  <a:cxn ang="0">
                    <a:pos x="117" y="38"/>
                  </a:cxn>
                  <a:cxn ang="0">
                    <a:pos x="118" y="43"/>
                  </a:cxn>
                  <a:cxn ang="0">
                    <a:pos x="108" y="48"/>
                  </a:cxn>
                  <a:cxn ang="0">
                    <a:pos x="103" y="52"/>
                  </a:cxn>
                  <a:cxn ang="0">
                    <a:pos x="100" y="56"/>
                  </a:cxn>
                  <a:cxn ang="0">
                    <a:pos x="95" y="69"/>
                  </a:cxn>
                  <a:cxn ang="0">
                    <a:pos x="88" y="75"/>
                  </a:cxn>
                  <a:cxn ang="0">
                    <a:pos x="86" y="79"/>
                  </a:cxn>
                  <a:cxn ang="0">
                    <a:pos x="85" y="83"/>
                  </a:cxn>
                  <a:cxn ang="0">
                    <a:pos x="82" y="93"/>
                  </a:cxn>
                  <a:cxn ang="0">
                    <a:pos x="78" y="101"/>
                  </a:cxn>
                  <a:cxn ang="0">
                    <a:pos x="74" y="105"/>
                  </a:cxn>
                  <a:cxn ang="0">
                    <a:pos x="66" y="108"/>
                  </a:cxn>
                  <a:cxn ang="0">
                    <a:pos x="60" y="100"/>
                  </a:cxn>
                  <a:cxn ang="0">
                    <a:pos x="51" y="96"/>
                  </a:cxn>
                  <a:cxn ang="0">
                    <a:pos x="26" y="93"/>
                  </a:cxn>
                  <a:cxn ang="0">
                    <a:pos x="22" y="90"/>
                  </a:cxn>
                  <a:cxn ang="0">
                    <a:pos x="17" y="86"/>
                  </a:cxn>
                  <a:cxn ang="0">
                    <a:pos x="7" y="82"/>
                  </a:cxn>
                  <a:cxn ang="0">
                    <a:pos x="0" y="78"/>
                  </a:cxn>
                  <a:cxn ang="0">
                    <a:pos x="3" y="74"/>
                  </a:cxn>
                  <a:cxn ang="0">
                    <a:pos x="3" y="60"/>
                  </a:cxn>
                  <a:cxn ang="0">
                    <a:pos x="4" y="48"/>
                  </a:cxn>
                  <a:cxn ang="0">
                    <a:pos x="8" y="42"/>
                  </a:cxn>
                  <a:cxn ang="0">
                    <a:pos x="21" y="45"/>
                  </a:cxn>
                  <a:cxn ang="0">
                    <a:pos x="26" y="49"/>
                  </a:cxn>
                  <a:cxn ang="0">
                    <a:pos x="33" y="53"/>
                  </a:cxn>
                  <a:cxn ang="0">
                    <a:pos x="40" y="49"/>
                  </a:cxn>
                  <a:cxn ang="0">
                    <a:pos x="48" y="42"/>
                  </a:cxn>
                  <a:cxn ang="0">
                    <a:pos x="56" y="38"/>
                  </a:cxn>
                  <a:cxn ang="0">
                    <a:pos x="62" y="34"/>
                  </a:cxn>
                  <a:cxn ang="0">
                    <a:pos x="70" y="30"/>
                  </a:cxn>
                  <a:cxn ang="0">
                    <a:pos x="74" y="27"/>
                  </a:cxn>
                  <a:cxn ang="0">
                    <a:pos x="91" y="4"/>
                  </a:cxn>
                  <a:cxn ang="0">
                    <a:pos x="117" y="1"/>
                  </a:cxn>
                </a:cxnLst>
                <a:rect l="0" t="0" r="r" b="b"/>
                <a:pathLst>
                  <a:path w="121" h="109">
                    <a:moveTo>
                      <a:pt x="121" y="0"/>
                    </a:moveTo>
                    <a:lnTo>
                      <a:pt x="121" y="1"/>
                    </a:lnTo>
                    <a:lnTo>
                      <a:pt x="117" y="5"/>
                    </a:lnTo>
                    <a:lnTo>
                      <a:pt x="112" y="8"/>
                    </a:lnTo>
                    <a:lnTo>
                      <a:pt x="108" y="12"/>
                    </a:lnTo>
                    <a:lnTo>
                      <a:pt x="103" y="13"/>
                    </a:lnTo>
                    <a:lnTo>
                      <a:pt x="103" y="34"/>
                    </a:lnTo>
                    <a:lnTo>
                      <a:pt x="106" y="34"/>
                    </a:lnTo>
                    <a:lnTo>
                      <a:pt x="112" y="35"/>
                    </a:lnTo>
                    <a:lnTo>
                      <a:pt x="117" y="38"/>
                    </a:lnTo>
                    <a:lnTo>
                      <a:pt x="121" y="42"/>
                    </a:lnTo>
                    <a:lnTo>
                      <a:pt x="118" y="43"/>
                    </a:lnTo>
                    <a:lnTo>
                      <a:pt x="114" y="48"/>
                    </a:lnTo>
                    <a:lnTo>
                      <a:pt x="108" y="48"/>
                    </a:lnTo>
                    <a:lnTo>
                      <a:pt x="106" y="49"/>
                    </a:lnTo>
                    <a:lnTo>
                      <a:pt x="103" y="52"/>
                    </a:lnTo>
                    <a:lnTo>
                      <a:pt x="103" y="53"/>
                    </a:lnTo>
                    <a:lnTo>
                      <a:pt x="100" y="56"/>
                    </a:lnTo>
                    <a:lnTo>
                      <a:pt x="99" y="69"/>
                    </a:lnTo>
                    <a:lnTo>
                      <a:pt x="95" y="69"/>
                    </a:lnTo>
                    <a:lnTo>
                      <a:pt x="91" y="74"/>
                    </a:lnTo>
                    <a:lnTo>
                      <a:pt x="88" y="75"/>
                    </a:lnTo>
                    <a:lnTo>
                      <a:pt x="86" y="78"/>
                    </a:lnTo>
                    <a:lnTo>
                      <a:pt x="86" y="79"/>
                    </a:lnTo>
                    <a:lnTo>
                      <a:pt x="85" y="82"/>
                    </a:lnTo>
                    <a:lnTo>
                      <a:pt x="85" y="83"/>
                    </a:lnTo>
                    <a:lnTo>
                      <a:pt x="82" y="90"/>
                    </a:lnTo>
                    <a:lnTo>
                      <a:pt x="82" y="93"/>
                    </a:lnTo>
                    <a:lnTo>
                      <a:pt x="81" y="97"/>
                    </a:lnTo>
                    <a:lnTo>
                      <a:pt x="78" y="101"/>
                    </a:lnTo>
                    <a:lnTo>
                      <a:pt x="77" y="104"/>
                    </a:lnTo>
                    <a:lnTo>
                      <a:pt x="74" y="105"/>
                    </a:lnTo>
                    <a:lnTo>
                      <a:pt x="70" y="108"/>
                    </a:lnTo>
                    <a:lnTo>
                      <a:pt x="66" y="108"/>
                    </a:lnTo>
                    <a:lnTo>
                      <a:pt x="65" y="109"/>
                    </a:lnTo>
                    <a:lnTo>
                      <a:pt x="60" y="100"/>
                    </a:lnTo>
                    <a:lnTo>
                      <a:pt x="51" y="100"/>
                    </a:lnTo>
                    <a:lnTo>
                      <a:pt x="51" y="96"/>
                    </a:lnTo>
                    <a:lnTo>
                      <a:pt x="30" y="96"/>
                    </a:lnTo>
                    <a:lnTo>
                      <a:pt x="26" y="93"/>
                    </a:lnTo>
                    <a:lnTo>
                      <a:pt x="25" y="91"/>
                    </a:lnTo>
                    <a:lnTo>
                      <a:pt x="22" y="90"/>
                    </a:lnTo>
                    <a:lnTo>
                      <a:pt x="21" y="87"/>
                    </a:lnTo>
                    <a:lnTo>
                      <a:pt x="17" y="86"/>
                    </a:lnTo>
                    <a:lnTo>
                      <a:pt x="12" y="83"/>
                    </a:lnTo>
                    <a:lnTo>
                      <a:pt x="7" y="82"/>
                    </a:lnTo>
                    <a:lnTo>
                      <a:pt x="3" y="79"/>
                    </a:lnTo>
                    <a:lnTo>
                      <a:pt x="0" y="78"/>
                    </a:lnTo>
                    <a:lnTo>
                      <a:pt x="0" y="74"/>
                    </a:lnTo>
                    <a:lnTo>
                      <a:pt x="3" y="74"/>
                    </a:lnTo>
                    <a:lnTo>
                      <a:pt x="4" y="72"/>
                    </a:lnTo>
                    <a:lnTo>
                      <a:pt x="3" y="60"/>
                    </a:lnTo>
                    <a:lnTo>
                      <a:pt x="3" y="52"/>
                    </a:lnTo>
                    <a:lnTo>
                      <a:pt x="4" y="48"/>
                    </a:lnTo>
                    <a:lnTo>
                      <a:pt x="7" y="43"/>
                    </a:lnTo>
                    <a:lnTo>
                      <a:pt x="8" y="42"/>
                    </a:lnTo>
                    <a:lnTo>
                      <a:pt x="29" y="42"/>
                    </a:lnTo>
                    <a:lnTo>
                      <a:pt x="21" y="45"/>
                    </a:lnTo>
                    <a:lnTo>
                      <a:pt x="22" y="48"/>
                    </a:lnTo>
                    <a:lnTo>
                      <a:pt x="26" y="49"/>
                    </a:lnTo>
                    <a:lnTo>
                      <a:pt x="29" y="52"/>
                    </a:lnTo>
                    <a:lnTo>
                      <a:pt x="33" y="53"/>
                    </a:lnTo>
                    <a:lnTo>
                      <a:pt x="37" y="52"/>
                    </a:lnTo>
                    <a:lnTo>
                      <a:pt x="40" y="49"/>
                    </a:lnTo>
                    <a:lnTo>
                      <a:pt x="44" y="43"/>
                    </a:lnTo>
                    <a:lnTo>
                      <a:pt x="48" y="42"/>
                    </a:lnTo>
                    <a:lnTo>
                      <a:pt x="51" y="38"/>
                    </a:lnTo>
                    <a:lnTo>
                      <a:pt x="56" y="38"/>
                    </a:lnTo>
                    <a:lnTo>
                      <a:pt x="58" y="35"/>
                    </a:lnTo>
                    <a:lnTo>
                      <a:pt x="62" y="34"/>
                    </a:lnTo>
                    <a:lnTo>
                      <a:pt x="66" y="31"/>
                    </a:lnTo>
                    <a:lnTo>
                      <a:pt x="70" y="30"/>
                    </a:lnTo>
                    <a:lnTo>
                      <a:pt x="73" y="27"/>
                    </a:lnTo>
                    <a:lnTo>
                      <a:pt x="74" y="27"/>
                    </a:lnTo>
                    <a:lnTo>
                      <a:pt x="82" y="13"/>
                    </a:lnTo>
                    <a:lnTo>
                      <a:pt x="91" y="4"/>
                    </a:lnTo>
                    <a:lnTo>
                      <a:pt x="112" y="4"/>
                    </a:lnTo>
                    <a:lnTo>
                      <a:pt x="117" y="1"/>
                    </a:lnTo>
                    <a:lnTo>
                      <a:pt x="12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3" name="Freeform 134"/>
              <p:cNvSpPr>
                <a:spLocks/>
              </p:cNvSpPr>
              <p:nvPr/>
            </p:nvSpPr>
            <p:spPr bwMode="gray">
              <a:xfrm>
                <a:off x="4165648" y="4090959"/>
                <a:ext cx="204788" cy="171450"/>
              </a:xfrm>
              <a:custGeom>
                <a:avLst/>
                <a:gdLst/>
                <a:ahLst/>
                <a:cxnLst>
                  <a:cxn ang="0">
                    <a:pos x="4" y="0"/>
                  </a:cxn>
                  <a:cxn ang="0">
                    <a:pos x="26" y="8"/>
                  </a:cxn>
                  <a:cxn ang="0">
                    <a:pos x="34" y="10"/>
                  </a:cxn>
                  <a:cxn ang="0">
                    <a:pos x="41" y="10"/>
                  </a:cxn>
                  <a:cxn ang="0">
                    <a:pos x="43" y="13"/>
                  </a:cxn>
                  <a:cxn ang="0">
                    <a:pos x="47" y="17"/>
                  </a:cxn>
                  <a:cxn ang="0">
                    <a:pos x="52" y="21"/>
                  </a:cxn>
                  <a:cxn ang="0">
                    <a:pos x="59" y="25"/>
                  </a:cxn>
                  <a:cxn ang="0">
                    <a:pos x="63" y="29"/>
                  </a:cxn>
                  <a:cxn ang="0">
                    <a:pos x="69" y="33"/>
                  </a:cxn>
                  <a:cxn ang="0">
                    <a:pos x="71" y="34"/>
                  </a:cxn>
                  <a:cxn ang="0">
                    <a:pos x="73" y="36"/>
                  </a:cxn>
                  <a:cxn ang="0">
                    <a:pos x="77" y="36"/>
                  </a:cxn>
                  <a:cxn ang="0">
                    <a:pos x="78" y="39"/>
                  </a:cxn>
                  <a:cxn ang="0">
                    <a:pos x="78" y="43"/>
                  </a:cxn>
                  <a:cxn ang="0">
                    <a:pos x="81" y="43"/>
                  </a:cxn>
                  <a:cxn ang="0">
                    <a:pos x="85" y="44"/>
                  </a:cxn>
                  <a:cxn ang="0">
                    <a:pos x="89" y="44"/>
                  </a:cxn>
                  <a:cxn ang="0">
                    <a:pos x="91" y="47"/>
                  </a:cxn>
                  <a:cxn ang="0">
                    <a:pos x="92" y="47"/>
                  </a:cxn>
                  <a:cxn ang="0">
                    <a:pos x="96" y="55"/>
                  </a:cxn>
                  <a:cxn ang="0">
                    <a:pos x="81" y="61"/>
                  </a:cxn>
                  <a:cxn ang="0">
                    <a:pos x="96" y="70"/>
                  </a:cxn>
                  <a:cxn ang="0">
                    <a:pos x="103" y="77"/>
                  </a:cxn>
                  <a:cxn ang="0">
                    <a:pos x="107" y="80"/>
                  </a:cxn>
                  <a:cxn ang="0">
                    <a:pos x="111" y="84"/>
                  </a:cxn>
                  <a:cxn ang="0">
                    <a:pos x="117" y="88"/>
                  </a:cxn>
                  <a:cxn ang="0">
                    <a:pos x="121" y="92"/>
                  </a:cxn>
                  <a:cxn ang="0">
                    <a:pos x="125" y="95"/>
                  </a:cxn>
                  <a:cxn ang="0">
                    <a:pos x="126" y="99"/>
                  </a:cxn>
                  <a:cxn ang="0">
                    <a:pos x="129" y="100"/>
                  </a:cxn>
                  <a:cxn ang="0">
                    <a:pos x="129" y="108"/>
                  </a:cxn>
                  <a:cxn ang="0">
                    <a:pos x="126" y="108"/>
                  </a:cxn>
                  <a:cxn ang="0">
                    <a:pos x="104" y="103"/>
                  </a:cxn>
                  <a:cxn ang="0">
                    <a:pos x="86" y="95"/>
                  </a:cxn>
                  <a:cxn ang="0">
                    <a:pos x="77" y="82"/>
                  </a:cxn>
                  <a:cxn ang="0">
                    <a:pos x="52" y="69"/>
                  </a:cxn>
                  <a:cxn ang="0">
                    <a:pos x="47" y="66"/>
                  </a:cxn>
                  <a:cxn ang="0">
                    <a:pos x="43" y="69"/>
                  </a:cxn>
                  <a:cxn ang="0">
                    <a:pos x="39" y="69"/>
                  </a:cxn>
                  <a:cxn ang="0">
                    <a:pos x="34" y="73"/>
                  </a:cxn>
                  <a:cxn ang="0">
                    <a:pos x="30" y="74"/>
                  </a:cxn>
                  <a:cxn ang="0">
                    <a:pos x="29" y="77"/>
                  </a:cxn>
                  <a:cxn ang="0">
                    <a:pos x="29" y="80"/>
                  </a:cxn>
                  <a:cxn ang="0">
                    <a:pos x="12" y="87"/>
                  </a:cxn>
                  <a:cxn ang="0">
                    <a:pos x="0" y="80"/>
                  </a:cxn>
                  <a:cxn ang="0">
                    <a:pos x="4" y="0"/>
                  </a:cxn>
                </a:cxnLst>
                <a:rect l="0" t="0" r="r" b="b"/>
                <a:pathLst>
                  <a:path w="129" h="108">
                    <a:moveTo>
                      <a:pt x="4" y="0"/>
                    </a:moveTo>
                    <a:lnTo>
                      <a:pt x="26" y="8"/>
                    </a:lnTo>
                    <a:lnTo>
                      <a:pt x="34" y="10"/>
                    </a:lnTo>
                    <a:lnTo>
                      <a:pt x="41" y="10"/>
                    </a:lnTo>
                    <a:lnTo>
                      <a:pt x="43" y="13"/>
                    </a:lnTo>
                    <a:lnTo>
                      <a:pt x="47" y="17"/>
                    </a:lnTo>
                    <a:lnTo>
                      <a:pt x="52" y="21"/>
                    </a:lnTo>
                    <a:lnTo>
                      <a:pt x="59" y="25"/>
                    </a:lnTo>
                    <a:lnTo>
                      <a:pt x="63" y="29"/>
                    </a:lnTo>
                    <a:lnTo>
                      <a:pt x="69" y="33"/>
                    </a:lnTo>
                    <a:lnTo>
                      <a:pt x="71" y="34"/>
                    </a:lnTo>
                    <a:lnTo>
                      <a:pt x="73" y="36"/>
                    </a:lnTo>
                    <a:lnTo>
                      <a:pt x="77" y="36"/>
                    </a:lnTo>
                    <a:lnTo>
                      <a:pt x="78" y="39"/>
                    </a:lnTo>
                    <a:lnTo>
                      <a:pt x="78" y="43"/>
                    </a:lnTo>
                    <a:lnTo>
                      <a:pt x="81" y="43"/>
                    </a:lnTo>
                    <a:lnTo>
                      <a:pt x="85" y="44"/>
                    </a:lnTo>
                    <a:lnTo>
                      <a:pt x="89" y="44"/>
                    </a:lnTo>
                    <a:lnTo>
                      <a:pt x="91" y="47"/>
                    </a:lnTo>
                    <a:lnTo>
                      <a:pt x="92" y="47"/>
                    </a:lnTo>
                    <a:lnTo>
                      <a:pt x="96" y="55"/>
                    </a:lnTo>
                    <a:lnTo>
                      <a:pt x="81" y="61"/>
                    </a:lnTo>
                    <a:lnTo>
                      <a:pt x="96" y="70"/>
                    </a:lnTo>
                    <a:lnTo>
                      <a:pt x="103" y="77"/>
                    </a:lnTo>
                    <a:lnTo>
                      <a:pt x="107" y="80"/>
                    </a:lnTo>
                    <a:lnTo>
                      <a:pt x="111" y="84"/>
                    </a:lnTo>
                    <a:lnTo>
                      <a:pt x="117" y="88"/>
                    </a:lnTo>
                    <a:lnTo>
                      <a:pt x="121" y="92"/>
                    </a:lnTo>
                    <a:lnTo>
                      <a:pt x="125" y="95"/>
                    </a:lnTo>
                    <a:lnTo>
                      <a:pt x="126" y="99"/>
                    </a:lnTo>
                    <a:lnTo>
                      <a:pt x="129" y="100"/>
                    </a:lnTo>
                    <a:lnTo>
                      <a:pt x="129" y="108"/>
                    </a:lnTo>
                    <a:lnTo>
                      <a:pt x="126" y="108"/>
                    </a:lnTo>
                    <a:lnTo>
                      <a:pt x="104" y="103"/>
                    </a:lnTo>
                    <a:lnTo>
                      <a:pt x="86" y="95"/>
                    </a:lnTo>
                    <a:lnTo>
                      <a:pt x="77" y="82"/>
                    </a:lnTo>
                    <a:lnTo>
                      <a:pt x="52" y="69"/>
                    </a:lnTo>
                    <a:lnTo>
                      <a:pt x="47" y="66"/>
                    </a:lnTo>
                    <a:lnTo>
                      <a:pt x="43" y="69"/>
                    </a:lnTo>
                    <a:lnTo>
                      <a:pt x="39" y="69"/>
                    </a:lnTo>
                    <a:lnTo>
                      <a:pt x="34" y="73"/>
                    </a:lnTo>
                    <a:lnTo>
                      <a:pt x="30" y="74"/>
                    </a:lnTo>
                    <a:lnTo>
                      <a:pt x="29" y="77"/>
                    </a:lnTo>
                    <a:lnTo>
                      <a:pt x="29" y="80"/>
                    </a:lnTo>
                    <a:lnTo>
                      <a:pt x="12" y="87"/>
                    </a:lnTo>
                    <a:lnTo>
                      <a:pt x="0" y="80"/>
                    </a:lnTo>
                    <a:lnTo>
                      <a:pt x="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4" name="Freeform 135"/>
              <p:cNvSpPr>
                <a:spLocks/>
              </p:cNvSpPr>
              <p:nvPr/>
            </p:nvSpPr>
            <p:spPr bwMode="gray">
              <a:xfrm>
                <a:off x="3976736" y="4048096"/>
                <a:ext cx="193675" cy="169863"/>
              </a:xfrm>
              <a:custGeom>
                <a:avLst/>
                <a:gdLst/>
                <a:ahLst/>
                <a:cxnLst>
                  <a:cxn ang="0">
                    <a:pos x="12" y="0"/>
                  </a:cxn>
                  <a:cxn ang="0">
                    <a:pos x="18" y="1"/>
                  </a:cxn>
                  <a:cxn ang="0">
                    <a:pos x="22" y="4"/>
                  </a:cxn>
                  <a:cxn ang="0">
                    <a:pos x="26" y="5"/>
                  </a:cxn>
                  <a:cxn ang="0">
                    <a:pos x="29" y="9"/>
                  </a:cxn>
                  <a:cxn ang="0">
                    <a:pos x="30" y="12"/>
                  </a:cxn>
                  <a:cxn ang="0">
                    <a:pos x="31" y="12"/>
                  </a:cxn>
                  <a:cxn ang="0">
                    <a:pos x="31" y="13"/>
                  </a:cxn>
                  <a:cxn ang="0">
                    <a:pos x="34" y="18"/>
                  </a:cxn>
                  <a:cxn ang="0">
                    <a:pos x="34" y="22"/>
                  </a:cxn>
                  <a:cxn ang="0">
                    <a:pos x="38" y="27"/>
                  </a:cxn>
                  <a:cxn ang="0">
                    <a:pos x="40" y="31"/>
                  </a:cxn>
                  <a:cxn ang="0">
                    <a:pos x="42" y="37"/>
                  </a:cxn>
                  <a:cxn ang="0">
                    <a:pos x="48" y="40"/>
                  </a:cxn>
                  <a:cxn ang="0">
                    <a:pos x="52" y="41"/>
                  </a:cxn>
                  <a:cxn ang="0">
                    <a:pos x="64" y="41"/>
                  </a:cxn>
                  <a:cxn ang="0">
                    <a:pos x="70" y="35"/>
                  </a:cxn>
                  <a:cxn ang="0">
                    <a:pos x="70" y="31"/>
                  </a:cxn>
                  <a:cxn ang="0">
                    <a:pos x="73" y="27"/>
                  </a:cxn>
                  <a:cxn ang="0">
                    <a:pos x="73" y="19"/>
                  </a:cxn>
                  <a:cxn ang="0">
                    <a:pos x="79" y="13"/>
                  </a:cxn>
                  <a:cxn ang="0">
                    <a:pos x="92" y="13"/>
                  </a:cxn>
                  <a:cxn ang="0">
                    <a:pos x="101" y="18"/>
                  </a:cxn>
                  <a:cxn ang="0">
                    <a:pos x="114" y="23"/>
                  </a:cxn>
                  <a:cxn ang="0">
                    <a:pos x="122" y="27"/>
                  </a:cxn>
                  <a:cxn ang="0">
                    <a:pos x="118" y="107"/>
                  </a:cxn>
                  <a:cxn ang="0">
                    <a:pos x="114" y="103"/>
                  </a:cxn>
                  <a:cxn ang="0">
                    <a:pos x="97" y="89"/>
                  </a:cxn>
                  <a:cxn ang="0">
                    <a:pos x="88" y="71"/>
                  </a:cxn>
                  <a:cxn ang="0">
                    <a:pos x="73" y="57"/>
                  </a:cxn>
                  <a:cxn ang="0">
                    <a:pos x="67" y="57"/>
                  </a:cxn>
                  <a:cxn ang="0">
                    <a:pos x="62" y="56"/>
                  </a:cxn>
                  <a:cxn ang="0">
                    <a:pos x="56" y="56"/>
                  </a:cxn>
                  <a:cxn ang="0">
                    <a:pos x="49" y="53"/>
                  </a:cxn>
                  <a:cxn ang="0">
                    <a:pos x="46" y="53"/>
                  </a:cxn>
                  <a:cxn ang="0">
                    <a:pos x="42" y="52"/>
                  </a:cxn>
                  <a:cxn ang="0">
                    <a:pos x="38" y="49"/>
                  </a:cxn>
                  <a:cxn ang="0">
                    <a:pos x="34" y="48"/>
                  </a:cxn>
                  <a:cxn ang="0">
                    <a:pos x="29" y="48"/>
                  </a:cxn>
                  <a:cxn ang="0">
                    <a:pos x="25" y="49"/>
                  </a:cxn>
                  <a:cxn ang="0">
                    <a:pos x="20" y="49"/>
                  </a:cxn>
                  <a:cxn ang="0">
                    <a:pos x="18" y="48"/>
                  </a:cxn>
                  <a:cxn ang="0">
                    <a:pos x="16" y="45"/>
                  </a:cxn>
                  <a:cxn ang="0">
                    <a:pos x="14" y="41"/>
                  </a:cxn>
                  <a:cxn ang="0">
                    <a:pos x="14" y="37"/>
                  </a:cxn>
                  <a:cxn ang="0">
                    <a:pos x="12" y="31"/>
                  </a:cxn>
                  <a:cxn ang="0">
                    <a:pos x="5" y="18"/>
                  </a:cxn>
                  <a:cxn ang="0">
                    <a:pos x="1" y="13"/>
                  </a:cxn>
                  <a:cxn ang="0">
                    <a:pos x="0" y="9"/>
                  </a:cxn>
                  <a:cxn ang="0">
                    <a:pos x="0" y="8"/>
                  </a:cxn>
                  <a:cxn ang="0">
                    <a:pos x="1" y="5"/>
                  </a:cxn>
                  <a:cxn ang="0">
                    <a:pos x="1" y="4"/>
                  </a:cxn>
                  <a:cxn ang="0">
                    <a:pos x="8" y="1"/>
                  </a:cxn>
                  <a:cxn ang="0">
                    <a:pos x="12" y="0"/>
                  </a:cxn>
                </a:cxnLst>
                <a:rect l="0" t="0" r="r" b="b"/>
                <a:pathLst>
                  <a:path w="122" h="107">
                    <a:moveTo>
                      <a:pt x="12" y="0"/>
                    </a:moveTo>
                    <a:lnTo>
                      <a:pt x="18" y="1"/>
                    </a:lnTo>
                    <a:lnTo>
                      <a:pt x="22" y="4"/>
                    </a:lnTo>
                    <a:lnTo>
                      <a:pt x="26" y="5"/>
                    </a:lnTo>
                    <a:lnTo>
                      <a:pt x="29" y="9"/>
                    </a:lnTo>
                    <a:lnTo>
                      <a:pt x="30" y="12"/>
                    </a:lnTo>
                    <a:lnTo>
                      <a:pt x="31" y="12"/>
                    </a:lnTo>
                    <a:lnTo>
                      <a:pt x="31" y="13"/>
                    </a:lnTo>
                    <a:lnTo>
                      <a:pt x="34" y="18"/>
                    </a:lnTo>
                    <a:lnTo>
                      <a:pt x="34" y="22"/>
                    </a:lnTo>
                    <a:lnTo>
                      <a:pt x="38" y="27"/>
                    </a:lnTo>
                    <a:lnTo>
                      <a:pt x="40" y="31"/>
                    </a:lnTo>
                    <a:lnTo>
                      <a:pt x="42" y="37"/>
                    </a:lnTo>
                    <a:lnTo>
                      <a:pt x="48" y="40"/>
                    </a:lnTo>
                    <a:lnTo>
                      <a:pt x="52" y="41"/>
                    </a:lnTo>
                    <a:lnTo>
                      <a:pt x="64" y="41"/>
                    </a:lnTo>
                    <a:lnTo>
                      <a:pt x="70" y="35"/>
                    </a:lnTo>
                    <a:lnTo>
                      <a:pt x="70" y="31"/>
                    </a:lnTo>
                    <a:lnTo>
                      <a:pt x="73" y="27"/>
                    </a:lnTo>
                    <a:lnTo>
                      <a:pt x="73" y="19"/>
                    </a:lnTo>
                    <a:lnTo>
                      <a:pt x="79" y="13"/>
                    </a:lnTo>
                    <a:lnTo>
                      <a:pt x="92" y="13"/>
                    </a:lnTo>
                    <a:lnTo>
                      <a:pt x="101" y="18"/>
                    </a:lnTo>
                    <a:lnTo>
                      <a:pt x="114" y="23"/>
                    </a:lnTo>
                    <a:lnTo>
                      <a:pt x="122" y="27"/>
                    </a:lnTo>
                    <a:lnTo>
                      <a:pt x="118" y="107"/>
                    </a:lnTo>
                    <a:lnTo>
                      <a:pt x="114" y="103"/>
                    </a:lnTo>
                    <a:lnTo>
                      <a:pt x="97" y="89"/>
                    </a:lnTo>
                    <a:lnTo>
                      <a:pt x="88" y="71"/>
                    </a:lnTo>
                    <a:lnTo>
                      <a:pt x="73" y="57"/>
                    </a:lnTo>
                    <a:lnTo>
                      <a:pt x="67" y="57"/>
                    </a:lnTo>
                    <a:lnTo>
                      <a:pt x="62" y="56"/>
                    </a:lnTo>
                    <a:lnTo>
                      <a:pt x="56" y="56"/>
                    </a:lnTo>
                    <a:lnTo>
                      <a:pt x="49" y="53"/>
                    </a:lnTo>
                    <a:lnTo>
                      <a:pt x="46" y="53"/>
                    </a:lnTo>
                    <a:lnTo>
                      <a:pt x="42" y="52"/>
                    </a:lnTo>
                    <a:lnTo>
                      <a:pt x="38" y="49"/>
                    </a:lnTo>
                    <a:lnTo>
                      <a:pt x="34" y="48"/>
                    </a:lnTo>
                    <a:lnTo>
                      <a:pt x="29" y="48"/>
                    </a:lnTo>
                    <a:lnTo>
                      <a:pt x="25" y="49"/>
                    </a:lnTo>
                    <a:lnTo>
                      <a:pt x="20" y="49"/>
                    </a:lnTo>
                    <a:lnTo>
                      <a:pt x="18" y="48"/>
                    </a:lnTo>
                    <a:lnTo>
                      <a:pt x="16" y="45"/>
                    </a:lnTo>
                    <a:lnTo>
                      <a:pt x="14" y="41"/>
                    </a:lnTo>
                    <a:lnTo>
                      <a:pt x="14" y="37"/>
                    </a:lnTo>
                    <a:lnTo>
                      <a:pt x="12" y="31"/>
                    </a:lnTo>
                    <a:lnTo>
                      <a:pt x="5" y="18"/>
                    </a:lnTo>
                    <a:lnTo>
                      <a:pt x="1" y="13"/>
                    </a:lnTo>
                    <a:lnTo>
                      <a:pt x="0" y="9"/>
                    </a:lnTo>
                    <a:lnTo>
                      <a:pt x="0" y="8"/>
                    </a:lnTo>
                    <a:lnTo>
                      <a:pt x="1" y="5"/>
                    </a:lnTo>
                    <a:lnTo>
                      <a:pt x="1" y="4"/>
                    </a:lnTo>
                    <a:lnTo>
                      <a:pt x="8" y="1"/>
                    </a:lnTo>
                    <a:lnTo>
                      <a:pt x="1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5" name="Freeform 136"/>
              <p:cNvSpPr>
                <a:spLocks/>
              </p:cNvSpPr>
              <p:nvPr/>
            </p:nvSpPr>
            <p:spPr bwMode="gray">
              <a:xfrm>
                <a:off x="3614786" y="4330671"/>
                <a:ext cx="806450" cy="646113"/>
              </a:xfrm>
              <a:custGeom>
                <a:avLst/>
                <a:gdLst/>
                <a:ahLst/>
                <a:cxnLst>
                  <a:cxn ang="0">
                    <a:pos x="246" y="5"/>
                  </a:cxn>
                  <a:cxn ang="0">
                    <a:pos x="248" y="11"/>
                  </a:cxn>
                  <a:cxn ang="0">
                    <a:pos x="262" y="5"/>
                  </a:cxn>
                  <a:cxn ang="0">
                    <a:pos x="280" y="14"/>
                  </a:cxn>
                  <a:cxn ang="0">
                    <a:pos x="302" y="23"/>
                  </a:cxn>
                  <a:cxn ang="0">
                    <a:pos x="298" y="33"/>
                  </a:cxn>
                  <a:cxn ang="0">
                    <a:pos x="285" y="51"/>
                  </a:cxn>
                  <a:cxn ang="0">
                    <a:pos x="318" y="75"/>
                  </a:cxn>
                  <a:cxn ang="0">
                    <a:pos x="340" y="81"/>
                  </a:cxn>
                  <a:cxn ang="0">
                    <a:pos x="358" y="11"/>
                  </a:cxn>
                  <a:cxn ang="0">
                    <a:pos x="376" y="5"/>
                  </a:cxn>
                  <a:cxn ang="0">
                    <a:pos x="376" y="36"/>
                  </a:cxn>
                  <a:cxn ang="0">
                    <a:pos x="395" y="49"/>
                  </a:cxn>
                  <a:cxn ang="0">
                    <a:pos x="407" y="70"/>
                  </a:cxn>
                  <a:cxn ang="0">
                    <a:pos x="416" y="88"/>
                  </a:cxn>
                  <a:cxn ang="0">
                    <a:pos x="425" y="104"/>
                  </a:cxn>
                  <a:cxn ang="0">
                    <a:pos x="487" y="169"/>
                  </a:cxn>
                  <a:cxn ang="0">
                    <a:pos x="508" y="239"/>
                  </a:cxn>
                  <a:cxn ang="0">
                    <a:pos x="487" y="293"/>
                  </a:cxn>
                  <a:cxn ang="0">
                    <a:pos x="472" y="332"/>
                  </a:cxn>
                  <a:cxn ang="0">
                    <a:pos x="460" y="351"/>
                  </a:cxn>
                  <a:cxn ang="0">
                    <a:pos x="464" y="380"/>
                  </a:cxn>
                  <a:cxn ang="0">
                    <a:pos x="420" y="406"/>
                  </a:cxn>
                  <a:cxn ang="0">
                    <a:pos x="402" y="399"/>
                  </a:cxn>
                  <a:cxn ang="0">
                    <a:pos x="384" y="395"/>
                  </a:cxn>
                  <a:cxn ang="0">
                    <a:pos x="346" y="391"/>
                  </a:cxn>
                  <a:cxn ang="0">
                    <a:pos x="318" y="333"/>
                  </a:cxn>
                  <a:cxn ang="0">
                    <a:pos x="257" y="303"/>
                  </a:cxn>
                  <a:cxn ang="0">
                    <a:pos x="189" y="299"/>
                  </a:cxn>
                  <a:cxn ang="0">
                    <a:pos x="135" y="328"/>
                  </a:cxn>
                  <a:cxn ang="0">
                    <a:pos x="106" y="340"/>
                  </a:cxn>
                  <a:cxn ang="0">
                    <a:pos x="70" y="343"/>
                  </a:cxn>
                  <a:cxn ang="0">
                    <a:pos x="35" y="350"/>
                  </a:cxn>
                  <a:cxn ang="0">
                    <a:pos x="29" y="341"/>
                  </a:cxn>
                  <a:cxn ang="0">
                    <a:pos x="17" y="337"/>
                  </a:cxn>
                  <a:cxn ang="0">
                    <a:pos x="29" y="296"/>
                  </a:cxn>
                  <a:cxn ang="0">
                    <a:pos x="22" y="277"/>
                  </a:cxn>
                  <a:cxn ang="0">
                    <a:pos x="4" y="218"/>
                  </a:cxn>
                  <a:cxn ang="0">
                    <a:pos x="2" y="188"/>
                  </a:cxn>
                  <a:cxn ang="0">
                    <a:pos x="17" y="149"/>
                  </a:cxn>
                  <a:cxn ang="0">
                    <a:pos x="92" y="129"/>
                  </a:cxn>
                  <a:cxn ang="0">
                    <a:pos x="109" y="107"/>
                  </a:cxn>
                  <a:cxn ang="0">
                    <a:pos x="118" y="85"/>
                  </a:cxn>
                  <a:cxn ang="0">
                    <a:pos x="135" y="70"/>
                  </a:cxn>
                  <a:cxn ang="0">
                    <a:pos x="170" y="47"/>
                  </a:cxn>
                  <a:cxn ang="0">
                    <a:pos x="187" y="58"/>
                  </a:cxn>
                  <a:cxn ang="0">
                    <a:pos x="200" y="58"/>
                  </a:cxn>
                  <a:cxn ang="0">
                    <a:pos x="198" y="41"/>
                  </a:cxn>
                  <a:cxn ang="0">
                    <a:pos x="205" y="27"/>
                  </a:cxn>
                  <a:cxn ang="0">
                    <a:pos x="228" y="18"/>
                  </a:cxn>
                  <a:cxn ang="0">
                    <a:pos x="222" y="7"/>
                  </a:cxn>
                </a:cxnLst>
                <a:rect l="0" t="0" r="r" b="b"/>
                <a:pathLst>
                  <a:path w="508" h="407">
                    <a:moveTo>
                      <a:pt x="232" y="0"/>
                    </a:moveTo>
                    <a:lnTo>
                      <a:pt x="244" y="0"/>
                    </a:lnTo>
                    <a:lnTo>
                      <a:pt x="246" y="1"/>
                    </a:lnTo>
                    <a:lnTo>
                      <a:pt x="248" y="1"/>
                    </a:lnTo>
                    <a:lnTo>
                      <a:pt x="246" y="5"/>
                    </a:lnTo>
                    <a:lnTo>
                      <a:pt x="246" y="7"/>
                    </a:lnTo>
                    <a:lnTo>
                      <a:pt x="244" y="7"/>
                    </a:lnTo>
                    <a:lnTo>
                      <a:pt x="244" y="10"/>
                    </a:lnTo>
                    <a:lnTo>
                      <a:pt x="246" y="10"/>
                    </a:lnTo>
                    <a:lnTo>
                      <a:pt x="248" y="11"/>
                    </a:lnTo>
                    <a:lnTo>
                      <a:pt x="253" y="11"/>
                    </a:lnTo>
                    <a:lnTo>
                      <a:pt x="254" y="10"/>
                    </a:lnTo>
                    <a:lnTo>
                      <a:pt x="254" y="3"/>
                    </a:lnTo>
                    <a:lnTo>
                      <a:pt x="258" y="3"/>
                    </a:lnTo>
                    <a:lnTo>
                      <a:pt x="262" y="5"/>
                    </a:lnTo>
                    <a:lnTo>
                      <a:pt x="265" y="11"/>
                    </a:lnTo>
                    <a:lnTo>
                      <a:pt x="266" y="15"/>
                    </a:lnTo>
                    <a:lnTo>
                      <a:pt x="268" y="18"/>
                    </a:lnTo>
                    <a:lnTo>
                      <a:pt x="268" y="19"/>
                    </a:lnTo>
                    <a:lnTo>
                      <a:pt x="280" y="14"/>
                    </a:lnTo>
                    <a:lnTo>
                      <a:pt x="290" y="14"/>
                    </a:lnTo>
                    <a:lnTo>
                      <a:pt x="294" y="15"/>
                    </a:lnTo>
                    <a:lnTo>
                      <a:pt x="298" y="18"/>
                    </a:lnTo>
                    <a:lnTo>
                      <a:pt x="301" y="19"/>
                    </a:lnTo>
                    <a:lnTo>
                      <a:pt x="302" y="23"/>
                    </a:lnTo>
                    <a:lnTo>
                      <a:pt x="305" y="27"/>
                    </a:lnTo>
                    <a:lnTo>
                      <a:pt x="302" y="30"/>
                    </a:lnTo>
                    <a:lnTo>
                      <a:pt x="302" y="32"/>
                    </a:lnTo>
                    <a:lnTo>
                      <a:pt x="301" y="32"/>
                    </a:lnTo>
                    <a:lnTo>
                      <a:pt x="298" y="33"/>
                    </a:lnTo>
                    <a:lnTo>
                      <a:pt x="294" y="36"/>
                    </a:lnTo>
                    <a:lnTo>
                      <a:pt x="292" y="40"/>
                    </a:lnTo>
                    <a:lnTo>
                      <a:pt x="290" y="44"/>
                    </a:lnTo>
                    <a:lnTo>
                      <a:pt x="288" y="47"/>
                    </a:lnTo>
                    <a:lnTo>
                      <a:pt x="285" y="51"/>
                    </a:lnTo>
                    <a:lnTo>
                      <a:pt x="285" y="53"/>
                    </a:lnTo>
                    <a:lnTo>
                      <a:pt x="290" y="55"/>
                    </a:lnTo>
                    <a:lnTo>
                      <a:pt x="298" y="62"/>
                    </a:lnTo>
                    <a:lnTo>
                      <a:pt x="309" y="70"/>
                    </a:lnTo>
                    <a:lnTo>
                      <a:pt x="318" y="75"/>
                    </a:lnTo>
                    <a:lnTo>
                      <a:pt x="327" y="81"/>
                    </a:lnTo>
                    <a:lnTo>
                      <a:pt x="329" y="81"/>
                    </a:lnTo>
                    <a:lnTo>
                      <a:pt x="329" y="84"/>
                    </a:lnTo>
                    <a:lnTo>
                      <a:pt x="336" y="84"/>
                    </a:lnTo>
                    <a:lnTo>
                      <a:pt x="340" y="81"/>
                    </a:lnTo>
                    <a:lnTo>
                      <a:pt x="344" y="77"/>
                    </a:lnTo>
                    <a:lnTo>
                      <a:pt x="347" y="70"/>
                    </a:lnTo>
                    <a:lnTo>
                      <a:pt x="351" y="58"/>
                    </a:lnTo>
                    <a:lnTo>
                      <a:pt x="355" y="41"/>
                    </a:lnTo>
                    <a:lnTo>
                      <a:pt x="358" y="11"/>
                    </a:lnTo>
                    <a:lnTo>
                      <a:pt x="358" y="3"/>
                    </a:lnTo>
                    <a:lnTo>
                      <a:pt x="359" y="1"/>
                    </a:lnTo>
                    <a:lnTo>
                      <a:pt x="359" y="0"/>
                    </a:lnTo>
                    <a:lnTo>
                      <a:pt x="368" y="0"/>
                    </a:lnTo>
                    <a:lnTo>
                      <a:pt x="376" y="5"/>
                    </a:lnTo>
                    <a:lnTo>
                      <a:pt x="376" y="11"/>
                    </a:lnTo>
                    <a:lnTo>
                      <a:pt x="377" y="15"/>
                    </a:lnTo>
                    <a:lnTo>
                      <a:pt x="377" y="23"/>
                    </a:lnTo>
                    <a:lnTo>
                      <a:pt x="376" y="23"/>
                    </a:lnTo>
                    <a:lnTo>
                      <a:pt x="376" y="36"/>
                    </a:lnTo>
                    <a:lnTo>
                      <a:pt x="377" y="40"/>
                    </a:lnTo>
                    <a:lnTo>
                      <a:pt x="377" y="41"/>
                    </a:lnTo>
                    <a:lnTo>
                      <a:pt x="390" y="41"/>
                    </a:lnTo>
                    <a:lnTo>
                      <a:pt x="394" y="45"/>
                    </a:lnTo>
                    <a:lnTo>
                      <a:pt x="395" y="49"/>
                    </a:lnTo>
                    <a:lnTo>
                      <a:pt x="398" y="55"/>
                    </a:lnTo>
                    <a:lnTo>
                      <a:pt x="402" y="62"/>
                    </a:lnTo>
                    <a:lnTo>
                      <a:pt x="403" y="66"/>
                    </a:lnTo>
                    <a:lnTo>
                      <a:pt x="407" y="67"/>
                    </a:lnTo>
                    <a:lnTo>
                      <a:pt x="407" y="70"/>
                    </a:lnTo>
                    <a:lnTo>
                      <a:pt x="410" y="71"/>
                    </a:lnTo>
                    <a:lnTo>
                      <a:pt x="410" y="75"/>
                    </a:lnTo>
                    <a:lnTo>
                      <a:pt x="412" y="80"/>
                    </a:lnTo>
                    <a:lnTo>
                      <a:pt x="414" y="84"/>
                    </a:lnTo>
                    <a:lnTo>
                      <a:pt x="416" y="88"/>
                    </a:lnTo>
                    <a:lnTo>
                      <a:pt x="416" y="92"/>
                    </a:lnTo>
                    <a:lnTo>
                      <a:pt x="418" y="93"/>
                    </a:lnTo>
                    <a:lnTo>
                      <a:pt x="420" y="97"/>
                    </a:lnTo>
                    <a:lnTo>
                      <a:pt x="424" y="100"/>
                    </a:lnTo>
                    <a:lnTo>
                      <a:pt x="425" y="104"/>
                    </a:lnTo>
                    <a:lnTo>
                      <a:pt x="429" y="107"/>
                    </a:lnTo>
                    <a:lnTo>
                      <a:pt x="436" y="114"/>
                    </a:lnTo>
                    <a:lnTo>
                      <a:pt x="454" y="136"/>
                    </a:lnTo>
                    <a:lnTo>
                      <a:pt x="454" y="144"/>
                    </a:lnTo>
                    <a:lnTo>
                      <a:pt x="487" y="169"/>
                    </a:lnTo>
                    <a:lnTo>
                      <a:pt x="495" y="181"/>
                    </a:lnTo>
                    <a:lnTo>
                      <a:pt x="502" y="193"/>
                    </a:lnTo>
                    <a:lnTo>
                      <a:pt x="506" y="210"/>
                    </a:lnTo>
                    <a:lnTo>
                      <a:pt x="506" y="223"/>
                    </a:lnTo>
                    <a:lnTo>
                      <a:pt x="508" y="239"/>
                    </a:lnTo>
                    <a:lnTo>
                      <a:pt x="508" y="276"/>
                    </a:lnTo>
                    <a:lnTo>
                      <a:pt x="503" y="280"/>
                    </a:lnTo>
                    <a:lnTo>
                      <a:pt x="502" y="284"/>
                    </a:lnTo>
                    <a:lnTo>
                      <a:pt x="494" y="292"/>
                    </a:lnTo>
                    <a:lnTo>
                      <a:pt x="487" y="293"/>
                    </a:lnTo>
                    <a:lnTo>
                      <a:pt x="480" y="311"/>
                    </a:lnTo>
                    <a:lnTo>
                      <a:pt x="477" y="315"/>
                    </a:lnTo>
                    <a:lnTo>
                      <a:pt x="476" y="321"/>
                    </a:lnTo>
                    <a:lnTo>
                      <a:pt x="473" y="325"/>
                    </a:lnTo>
                    <a:lnTo>
                      <a:pt x="472" y="332"/>
                    </a:lnTo>
                    <a:lnTo>
                      <a:pt x="469" y="336"/>
                    </a:lnTo>
                    <a:lnTo>
                      <a:pt x="466" y="337"/>
                    </a:lnTo>
                    <a:lnTo>
                      <a:pt x="462" y="340"/>
                    </a:lnTo>
                    <a:lnTo>
                      <a:pt x="460" y="343"/>
                    </a:lnTo>
                    <a:lnTo>
                      <a:pt x="460" y="351"/>
                    </a:lnTo>
                    <a:lnTo>
                      <a:pt x="462" y="358"/>
                    </a:lnTo>
                    <a:lnTo>
                      <a:pt x="464" y="363"/>
                    </a:lnTo>
                    <a:lnTo>
                      <a:pt x="466" y="369"/>
                    </a:lnTo>
                    <a:lnTo>
                      <a:pt x="466" y="376"/>
                    </a:lnTo>
                    <a:lnTo>
                      <a:pt x="464" y="380"/>
                    </a:lnTo>
                    <a:lnTo>
                      <a:pt x="460" y="384"/>
                    </a:lnTo>
                    <a:lnTo>
                      <a:pt x="451" y="387"/>
                    </a:lnTo>
                    <a:lnTo>
                      <a:pt x="439" y="393"/>
                    </a:lnTo>
                    <a:lnTo>
                      <a:pt x="429" y="402"/>
                    </a:lnTo>
                    <a:lnTo>
                      <a:pt x="420" y="406"/>
                    </a:lnTo>
                    <a:lnTo>
                      <a:pt x="416" y="407"/>
                    </a:lnTo>
                    <a:lnTo>
                      <a:pt x="414" y="407"/>
                    </a:lnTo>
                    <a:lnTo>
                      <a:pt x="412" y="406"/>
                    </a:lnTo>
                    <a:lnTo>
                      <a:pt x="407" y="403"/>
                    </a:lnTo>
                    <a:lnTo>
                      <a:pt x="402" y="399"/>
                    </a:lnTo>
                    <a:lnTo>
                      <a:pt x="398" y="395"/>
                    </a:lnTo>
                    <a:lnTo>
                      <a:pt x="395" y="391"/>
                    </a:lnTo>
                    <a:lnTo>
                      <a:pt x="390" y="391"/>
                    </a:lnTo>
                    <a:lnTo>
                      <a:pt x="386" y="393"/>
                    </a:lnTo>
                    <a:lnTo>
                      <a:pt x="384" y="395"/>
                    </a:lnTo>
                    <a:lnTo>
                      <a:pt x="372" y="395"/>
                    </a:lnTo>
                    <a:lnTo>
                      <a:pt x="368" y="393"/>
                    </a:lnTo>
                    <a:lnTo>
                      <a:pt x="366" y="393"/>
                    </a:lnTo>
                    <a:lnTo>
                      <a:pt x="364" y="391"/>
                    </a:lnTo>
                    <a:lnTo>
                      <a:pt x="346" y="391"/>
                    </a:lnTo>
                    <a:lnTo>
                      <a:pt x="344" y="387"/>
                    </a:lnTo>
                    <a:lnTo>
                      <a:pt x="338" y="380"/>
                    </a:lnTo>
                    <a:lnTo>
                      <a:pt x="333" y="365"/>
                    </a:lnTo>
                    <a:lnTo>
                      <a:pt x="329" y="354"/>
                    </a:lnTo>
                    <a:lnTo>
                      <a:pt x="318" y="333"/>
                    </a:lnTo>
                    <a:lnTo>
                      <a:pt x="292" y="332"/>
                    </a:lnTo>
                    <a:lnTo>
                      <a:pt x="274" y="317"/>
                    </a:lnTo>
                    <a:lnTo>
                      <a:pt x="272" y="315"/>
                    </a:lnTo>
                    <a:lnTo>
                      <a:pt x="266" y="310"/>
                    </a:lnTo>
                    <a:lnTo>
                      <a:pt x="257" y="303"/>
                    </a:lnTo>
                    <a:lnTo>
                      <a:pt x="240" y="296"/>
                    </a:lnTo>
                    <a:lnTo>
                      <a:pt x="220" y="292"/>
                    </a:lnTo>
                    <a:lnTo>
                      <a:pt x="214" y="293"/>
                    </a:lnTo>
                    <a:lnTo>
                      <a:pt x="205" y="296"/>
                    </a:lnTo>
                    <a:lnTo>
                      <a:pt x="189" y="299"/>
                    </a:lnTo>
                    <a:lnTo>
                      <a:pt x="179" y="303"/>
                    </a:lnTo>
                    <a:lnTo>
                      <a:pt x="144" y="324"/>
                    </a:lnTo>
                    <a:lnTo>
                      <a:pt x="136" y="324"/>
                    </a:lnTo>
                    <a:lnTo>
                      <a:pt x="135" y="325"/>
                    </a:lnTo>
                    <a:lnTo>
                      <a:pt x="135" y="328"/>
                    </a:lnTo>
                    <a:lnTo>
                      <a:pt x="132" y="332"/>
                    </a:lnTo>
                    <a:lnTo>
                      <a:pt x="131" y="333"/>
                    </a:lnTo>
                    <a:lnTo>
                      <a:pt x="128" y="337"/>
                    </a:lnTo>
                    <a:lnTo>
                      <a:pt x="124" y="340"/>
                    </a:lnTo>
                    <a:lnTo>
                      <a:pt x="106" y="340"/>
                    </a:lnTo>
                    <a:lnTo>
                      <a:pt x="104" y="337"/>
                    </a:lnTo>
                    <a:lnTo>
                      <a:pt x="78" y="337"/>
                    </a:lnTo>
                    <a:lnTo>
                      <a:pt x="77" y="340"/>
                    </a:lnTo>
                    <a:lnTo>
                      <a:pt x="74" y="341"/>
                    </a:lnTo>
                    <a:lnTo>
                      <a:pt x="70" y="343"/>
                    </a:lnTo>
                    <a:lnTo>
                      <a:pt x="69" y="345"/>
                    </a:lnTo>
                    <a:lnTo>
                      <a:pt x="65" y="351"/>
                    </a:lnTo>
                    <a:lnTo>
                      <a:pt x="40" y="351"/>
                    </a:lnTo>
                    <a:lnTo>
                      <a:pt x="36" y="350"/>
                    </a:lnTo>
                    <a:lnTo>
                      <a:pt x="35" y="350"/>
                    </a:lnTo>
                    <a:lnTo>
                      <a:pt x="32" y="347"/>
                    </a:lnTo>
                    <a:lnTo>
                      <a:pt x="32" y="341"/>
                    </a:lnTo>
                    <a:lnTo>
                      <a:pt x="30" y="340"/>
                    </a:lnTo>
                    <a:lnTo>
                      <a:pt x="30" y="341"/>
                    </a:lnTo>
                    <a:lnTo>
                      <a:pt x="29" y="341"/>
                    </a:lnTo>
                    <a:lnTo>
                      <a:pt x="26" y="343"/>
                    </a:lnTo>
                    <a:lnTo>
                      <a:pt x="22" y="343"/>
                    </a:lnTo>
                    <a:lnTo>
                      <a:pt x="21" y="341"/>
                    </a:lnTo>
                    <a:lnTo>
                      <a:pt x="18" y="341"/>
                    </a:lnTo>
                    <a:lnTo>
                      <a:pt x="17" y="337"/>
                    </a:lnTo>
                    <a:lnTo>
                      <a:pt x="17" y="332"/>
                    </a:lnTo>
                    <a:lnTo>
                      <a:pt x="21" y="329"/>
                    </a:lnTo>
                    <a:lnTo>
                      <a:pt x="26" y="325"/>
                    </a:lnTo>
                    <a:lnTo>
                      <a:pt x="30" y="299"/>
                    </a:lnTo>
                    <a:lnTo>
                      <a:pt x="29" y="296"/>
                    </a:lnTo>
                    <a:lnTo>
                      <a:pt x="29" y="292"/>
                    </a:lnTo>
                    <a:lnTo>
                      <a:pt x="26" y="288"/>
                    </a:lnTo>
                    <a:lnTo>
                      <a:pt x="25" y="284"/>
                    </a:lnTo>
                    <a:lnTo>
                      <a:pt x="22" y="280"/>
                    </a:lnTo>
                    <a:lnTo>
                      <a:pt x="22" y="277"/>
                    </a:lnTo>
                    <a:lnTo>
                      <a:pt x="18" y="271"/>
                    </a:lnTo>
                    <a:lnTo>
                      <a:pt x="13" y="258"/>
                    </a:lnTo>
                    <a:lnTo>
                      <a:pt x="9" y="241"/>
                    </a:lnTo>
                    <a:lnTo>
                      <a:pt x="4" y="228"/>
                    </a:lnTo>
                    <a:lnTo>
                      <a:pt x="4" y="218"/>
                    </a:lnTo>
                    <a:lnTo>
                      <a:pt x="9" y="214"/>
                    </a:lnTo>
                    <a:lnTo>
                      <a:pt x="9" y="202"/>
                    </a:lnTo>
                    <a:lnTo>
                      <a:pt x="6" y="195"/>
                    </a:lnTo>
                    <a:lnTo>
                      <a:pt x="4" y="193"/>
                    </a:lnTo>
                    <a:lnTo>
                      <a:pt x="2" y="188"/>
                    </a:lnTo>
                    <a:lnTo>
                      <a:pt x="0" y="177"/>
                    </a:lnTo>
                    <a:lnTo>
                      <a:pt x="0" y="167"/>
                    </a:lnTo>
                    <a:lnTo>
                      <a:pt x="4" y="159"/>
                    </a:lnTo>
                    <a:lnTo>
                      <a:pt x="9" y="158"/>
                    </a:lnTo>
                    <a:lnTo>
                      <a:pt x="17" y="149"/>
                    </a:lnTo>
                    <a:lnTo>
                      <a:pt x="21" y="148"/>
                    </a:lnTo>
                    <a:lnTo>
                      <a:pt x="29" y="140"/>
                    </a:lnTo>
                    <a:lnTo>
                      <a:pt x="30" y="137"/>
                    </a:lnTo>
                    <a:lnTo>
                      <a:pt x="61" y="136"/>
                    </a:lnTo>
                    <a:lnTo>
                      <a:pt x="92" y="129"/>
                    </a:lnTo>
                    <a:lnTo>
                      <a:pt x="95" y="128"/>
                    </a:lnTo>
                    <a:lnTo>
                      <a:pt x="100" y="119"/>
                    </a:lnTo>
                    <a:lnTo>
                      <a:pt x="104" y="115"/>
                    </a:lnTo>
                    <a:lnTo>
                      <a:pt x="106" y="111"/>
                    </a:lnTo>
                    <a:lnTo>
                      <a:pt x="109" y="107"/>
                    </a:lnTo>
                    <a:lnTo>
                      <a:pt x="110" y="104"/>
                    </a:lnTo>
                    <a:lnTo>
                      <a:pt x="110" y="96"/>
                    </a:lnTo>
                    <a:lnTo>
                      <a:pt x="113" y="92"/>
                    </a:lnTo>
                    <a:lnTo>
                      <a:pt x="114" y="88"/>
                    </a:lnTo>
                    <a:lnTo>
                      <a:pt x="118" y="85"/>
                    </a:lnTo>
                    <a:lnTo>
                      <a:pt x="128" y="85"/>
                    </a:lnTo>
                    <a:lnTo>
                      <a:pt x="128" y="80"/>
                    </a:lnTo>
                    <a:lnTo>
                      <a:pt x="131" y="75"/>
                    </a:lnTo>
                    <a:lnTo>
                      <a:pt x="131" y="71"/>
                    </a:lnTo>
                    <a:lnTo>
                      <a:pt x="135" y="70"/>
                    </a:lnTo>
                    <a:lnTo>
                      <a:pt x="136" y="70"/>
                    </a:lnTo>
                    <a:lnTo>
                      <a:pt x="140" y="66"/>
                    </a:lnTo>
                    <a:lnTo>
                      <a:pt x="146" y="55"/>
                    </a:lnTo>
                    <a:lnTo>
                      <a:pt x="157" y="47"/>
                    </a:lnTo>
                    <a:lnTo>
                      <a:pt x="170" y="47"/>
                    </a:lnTo>
                    <a:lnTo>
                      <a:pt x="172" y="49"/>
                    </a:lnTo>
                    <a:lnTo>
                      <a:pt x="176" y="51"/>
                    </a:lnTo>
                    <a:lnTo>
                      <a:pt x="180" y="53"/>
                    </a:lnTo>
                    <a:lnTo>
                      <a:pt x="183" y="55"/>
                    </a:lnTo>
                    <a:lnTo>
                      <a:pt x="187" y="58"/>
                    </a:lnTo>
                    <a:lnTo>
                      <a:pt x="189" y="59"/>
                    </a:lnTo>
                    <a:lnTo>
                      <a:pt x="196" y="59"/>
                    </a:lnTo>
                    <a:lnTo>
                      <a:pt x="198" y="62"/>
                    </a:lnTo>
                    <a:lnTo>
                      <a:pt x="198" y="59"/>
                    </a:lnTo>
                    <a:lnTo>
                      <a:pt x="200" y="58"/>
                    </a:lnTo>
                    <a:lnTo>
                      <a:pt x="202" y="55"/>
                    </a:lnTo>
                    <a:lnTo>
                      <a:pt x="202" y="51"/>
                    </a:lnTo>
                    <a:lnTo>
                      <a:pt x="196" y="45"/>
                    </a:lnTo>
                    <a:lnTo>
                      <a:pt x="196" y="44"/>
                    </a:lnTo>
                    <a:lnTo>
                      <a:pt x="198" y="41"/>
                    </a:lnTo>
                    <a:lnTo>
                      <a:pt x="202" y="40"/>
                    </a:lnTo>
                    <a:lnTo>
                      <a:pt x="205" y="32"/>
                    </a:lnTo>
                    <a:lnTo>
                      <a:pt x="202" y="32"/>
                    </a:lnTo>
                    <a:lnTo>
                      <a:pt x="205" y="30"/>
                    </a:lnTo>
                    <a:lnTo>
                      <a:pt x="205" y="27"/>
                    </a:lnTo>
                    <a:lnTo>
                      <a:pt x="206" y="23"/>
                    </a:lnTo>
                    <a:lnTo>
                      <a:pt x="209" y="22"/>
                    </a:lnTo>
                    <a:lnTo>
                      <a:pt x="213" y="19"/>
                    </a:lnTo>
                    <a:lnTo>
                      <a:pt x="228" y="19"/>
                    </a:lnTo>
                    <a:lnTo>
                      <a:pt x="228" y="18"/>
                    </a:lnTo>
                    <a:lnTo>
                      <a:pt x="231" y="18"/>
                    </a:lnTo>
                    <a:lnTo>
                      <a:pt x="232" y="15"/>
                    </a:lnTo>
                    <a:lnTo>
                      <a:pt x="232" y="10"/>
                    </a:lnTo>
                    <a:lnTo>
                      <a:pt x="222" y="10"/>
                    </a:lnTo>
                    <a:lnTo>
                      <a:pt x="222" y="7"/>
                    </a:lnTo>
                    <a:lnTo>
                      <a:pt x="224" y="5"/>
                    </a:lnTo>
                    <a:lnTo>
                      <a:pt x="224" y="3"/>
                    </a:lnTo>
                    <a:lnTo>
                      <a:pt x="23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6" name="Freeform 137"/>
              <p:cNvSpPr>
                <a:spLocks/>
              </p:cNvSpPr>
              <p:nvPr/>
            </p:nvSpPr>
            <p:spPr bwMode="gray">
              <a:xfrm>
                <a:off x="3724323" y="3992534"/>
                <a:ext cx="128588" cy="152400"/>
              </a:xfrm>
              <a:custGeom>
                <a:avLst/>
                <a:gdLst/>
                <a:ahLst/>
                <a:cxnLst>
                  <a:cxn ang="0">
                    <a:pos x="56" y="0"/>
                  </a:cxn>
                  <a:cxn ang="0">
                    <a:pos x="70" y="6"/>
                  </a:cxn>
                  <a:cxn ang="0">
                    <a:pos x="75" y="5"/>
                  </a:cxn>
                  <a:cxn ang="0">
                    <a:pos x="79" y="6"/>
                  </a:cxn>
                  <a:cxn ang="0">
                    <a:pos x="81" y="18"/>
                  </a:cxn>
                  <a:cxn ang="0">
                    <a:pos x="74" y="22"/>
                  </a:cxn>
                  <a:cxn ang="0">
                    <a:pos x="66" y="21"/>
                  </a:cxn>
                  <a:cxn ang="0">
                    <a:pos x="62" y="14"/>
                  </a:cxn>
                  <a:cxn ang="0">
                    <a:pos x="57" y="10"/>
                  </a:cxn>
                  <a:cxn ang="0">
                    <a:pos x="49" y="9"/>
                  </a:cxn>
                  <a:cxn ang="0">
                    <a:pos x="40" y="9"/>
                  </a:cxn>
                  <a:cxn ang="0">
                    <a:pos x="29" y="14"/>
                  </a:cxn>
                  <a:cxn ang="0">
                    <a:pos x="23" y="18"/>
                  </a:cxn>
                  <a:cxn ang="0">
                    <a:pos x="22" y="31"/>
                  </a:cxn>
                  <a:cxn ang="0">
                    <a:pos x="19" y="39"/>
                  </a:cxn>
                  <a:cxn ang="0">
                    <a:pos x="27" y="36"/>
                  </a:cxn>
                  <a:cxn ang="0">
                    <a:pos x="44" y="32"/>
                  </a:cxn>
                  <a:cxn ang="0">
                    <a:pos x="48" y="28"/>
                  </a:cxn>
                  <a:cxn ang="0">
                    <a:pos x="53" y="36"/>
                  </a:cxn>
                  <a:cxn ang="0">
                    <a:pos x="49" y="39"/>
                  </a:cxn>
                  <a:cxn ang="0">
                    <a:pos x="41" y="40"/>
                  </a:cxn>
                  <a:cxn ang="0">
                    <a:pos x="35" y="44"/>
                  </a:cxn>
                  <a:cxn ang="0">
                    <a:pos x="31" y="47"/>
                  </a:cxn>
                  <a:cxn ang="0">
                    <a:pos x="31" y="51"/>
                  </a:cxn>
                  <a:cxn ang="0">
                    <a:pos x="41" y="58"/>
                  </a:cxn>
                  <a:cxn ang="0">
                    <a:pos x="45" y="66"/>
                  </a:cxn>
                  <a:cxn ang="0">
                    <a:pos x="57" y="76"/>
                  </a:cxn>
                  <a:cxn ang="0">
                    <a:pos x="45" y="92"/>
                  </a:cxn>
                  <a:cxn ang="0">
                    <a:pos x="33" y="80"/>
                  </a:cxn>
                  <a:cxn ang="0">
                    <a:pos x="31" y="62"/>
                  </a:cxn>
                  <a:cxn ang="0">
                    <a:pos x="23" y="58"/>
                  </a:cxn>
                  <a:cxn ang="0">
                    <a:pos x="15" y="88"/>
                  </a:cxn>
                  <a:cxn ang="0">
                    <a:pos x="9" y="91"/>
                  </a:cxn>
                  <a:cxn ang="0">
                    <a:pos x="8" y="72"/>
                  </a:cxn>
                  <a:cxn ang="0">
                    <a:pos x="11" y="65"/>
                  </a:cxn>
                  <a:cxn ang="0">
                    <a:pos x="9" y="57"/>
                  </a:cxn>
                  <a:cxn ang="0">
                    <a:pos x="5" y="53"/>
                  </a:cxn>
                  <a:cxn ang="0">
                    <a:pos x="0" y="51"/>
                  </a:cxn>
                  <a:cxn ang="0">
                    <a:pos x="1" y="43"/>
                  </a:cxn>
                  <a:cxn ang="0">
                    <a:pos x="5" y="35"/>
                  </a:cxn>
                  <a:cxn ang="0">
                    <a:pos x="8" y="21"/>
                  </a:cxn>
                  <a:cxn ang="0">
                    <a:pos x="14" y="17"/>
                  </a:cxn>
                  <a:cxn ang="0">
                    <a:pos x="15" y="18"/>
                  </a:cxn>
                  <a:cxn ang="0">
                    <a:pos x="19" y="17"/>
                  </a:cxn>
                  <a:cxn ang="0">
                    <a:pos x="23" y="9"/>
                  </a:cxn>
                  <a:cxn ang="0">
                    <a:pos x="33" y="2"/>
                  </a:cxn>
                </a:cxnLst>
                <a:rect l="0" t="0" r="r" b="b"/>
                <a:pathLst>
                  <a:path w="81" h="96">
                    <a:moveTo>
                      <a:pt x="41" y="0"/>
                    </a:moveTo>
                    <a:lnTo>
                      <a:pt x="56" y="0"/>
                    </a:lnTo>
                    <a:lnTo>
                      <a:pt x="62" y="2"/>
                    </a:lnTo>
                    <a:lnTo>
                      <a:pt x="70" y="6"/>
                    </a:lnTo>
                    <a:lnTo>
                      <a:pt x="75" y="6"/>
                    </a:lnTo>
                    <a:lnTo>
                      <a:pt x="75" y="5"/>
                    </a:lnTo>
                    <a:lnTo>
                      <a:pt x="77" y="5"/>
                    </a:lnTo>
                    <a:lnTo>
                      <a:pt x="79" y="6"/>
                    </a:lnTo>
                    <a:lnTo>
                      <a:pt x="81" y="10"/>
                    </a:lnTo>
                    <a:lnTo>
                      <a:pt x="81" y="18"/>
                    </a:lnTo>
                    <a:lnTo>
                      <a:pt x="77" y="21"/>
                    </a:lnTo>
                    <a:lnTo>
                      <a:pt x="74" y="22"/>
                    </a:lnTo>
                    <a:lnTo>
                      <a:pt x="67" y="22"/>
                    </a:lnTo>
                    <a:lnTo>
                      <a:pt x="66" y="21"/>
                    </a:lnTo>
                    <a:lnTo>
                      <a:pt x="63" y="17"/>
                    </a:lnTo>
                    <a:lnTo>
                      <a:pt x="62" y="14"/>
                    </a:lnTo>
                    <a:lnTo>
                      <a:pt x="59" y="13"/>
                    </a:lnTo>
                    <a:lnTo>
                      <a:pt x="57" y="10"/>
                    </a:lnTo>
                    <a:lnTo>
                      <a:pt x="53" y="9"/>
                    </a:lnTo>
                    <a:lnTo>
                      <a:pt x="49" y="9"/>
                    </a:lnTo>
                    <a:lnTo>
                      <a:pt x="45" y="6"/>
                    </a:lnTo>
                    <a:lnTo>
                      <a:pt x="40" y="9"/>
                    </a:lnTo>
                    <a:lnTo>
                      <a:pt x="35" y="10"/>
                    </a:lnTo>
                    <a:lnTo>
                      <a:pt x="29" y="14"/>
                    </a:lnTo>
                    <a:lnTo>
                      <a:pt x="26" y="17"/>
                    </a:lnTo>
                    <a:lnTo>
                      <a:pt x="23" y="18"/>
                    </a:lnTo>
                    <a:lnTo>
                      <a:pt x="22" y="22"/>
                    </a:lnTo>
                    <a:lnTo>
                      <a:pt x="22" y="31"/>
                    </a:lnTo>
                    <a:lnTo>
                      <a:pt x="19" y="35"/>
                    </a:lnTo>
                    <a:lnTo>
                      <a:pt x="19" y="39"/>
                    </a:lnTo>
                    <a:lnTo>
                      <a:pt x="23" y="39"/>
                    </a:lnTo>
                    <a:lnTo>
                      <a:pt x="27" y="36"/>
                    </a:lnTo>
                    <a:lnTo>
                      <a:pt x="40" y="36"/>
                    </a:lnTo>
                    <a:lnTo>
                      <a:pt x="44" y="32"/>
                    </a:lnTo>
                    <a:lnTo>
                      <a:pt x="44" y="31"/>
                    </a:lnTo>
                    <a:lnTo>
                      <a:pt x="48" y="28"/>
                    </a:lnTo>
                    <a:lnTo>
                      <a:pt x="53" y="28"/>
                    </a:lnTo>
                    <a:lnTo>
                      <a:pt x="53" y="36"/>
                    </a:lnTo>
                    <a:lnTo>
                      <a:pt x="52" y="39"/>
                    </a:lnTo>
                    <a:lnTo>
                      <a:pt x="49" y="39"/>
                    </a:lnTo>
                    <a:lnTo>
                      <a:pt x="45" y="40"/>
                    </a:lnTo>
                    <a:lnTo>
                      <a:pt x="41" y="40"/>
                    </a:lnTo>
                    <a:lnTo>
                      <a:pt x="37" y="43"/>
                    </a:lnTo>
                    <a:lnTo>
                      <a:pt x="35" y="44"/>
                    </a:lnTo>
                    <a:lnTo>
                      <a:pt x="31" y="44"/>
                    </a:lnTo>
                    <a:lnTo>
                      <a:pt x="31" y="47"/>
                    </a:lnTo>
                    <a:lnTo>
                      <a:pt x="29" y="48"/>
                    </a:lnTo>
                    <a:lnTo>
                      <a:pt x="31" y="51"/>
                    </a:lnTo>
                    <a:lnTo>
                      <a:pt x="40" y="54"/>
                    </a:lnTo>
                    <a:lnTo>
                      <a:pt x="41" y="58"/>
                    </a:lnTo>
                    <a:lnTo>
                      <a:pt x="44" y="62"/>
                    </a:lnTo>
                    <a:lnTo>
                      <a:pt x="45" y="66"/>
                    </a:lnTo>
                    <a:lnTo>
                      <a:pt x="45" y="70"/>
                    </a:lnTo>
                    <a:lnTo>
                      <a:pt x="57" y="76"/>
                    </a:lnTo>
                    <a:lnTo>
                      <a:pt x="62" y="91"/>
                    </a:lnTo>
                    <a:lnTo>
                      <a:pt x="45" y="92"/>
                    </a:lnTo>
                    <a:lnTo>
                      <a:pt x="37" y="96"/>
                    </a:lnTo>
                    <a:lnTo>
                      <a:pt x="33" y="80"/>
                    </a:lnTo>
                    <a:lnTo>
                      <a:pt x="33" y="65"/>
                    </a:lnTo>
                    <a:lnTo>
                      <a:pt x="31" y="62"/>
                    </a:lnTo>
                    <a:lnTo>
                      <a:pt x="27" y="58"/>
                    </a:lnTo>
                    <a:lnTo>
                      <a:pt x="23" y="58"/>
                    </a:lnTo>
                    <a:lnTo>
                      <a:pt x="23" y="79"/>
                    </a:lnTo>
                    <a:lnTo>
                      <a:pt x="15" y="88"/>
                    </a:lnTo>
                    <a:lnTo>
                      <a:pt x="9" y="92"/>
                    </a:lnTo>
                    <a:lnTo>
                      <a:pt x="9" y="91"/>
                    </a:lnTo>
                    <a:lnTo>
                      <a:pt x="8" y="87"/>
                    </a:lnTo>
                    <a:lnTo>
                      <a:pt x="8" y="72"/>
                    </a:lnTo>
                    <a:lnTo>
                      <a:pt x="9" y="69"/>
                    </a:lnTo>
                    <a:lnTo>
                      <a:pt x="11" y="65"/>
                    </a:lnTo>
                    <a:lnTo>
                      <a:pt x="11" y="58"/>
                    </a:lnTo>
                    <a:lnTo>
                      <a:pt x="9" y="57"/>
                    </a:lnTo>
                    <a:lnTo>
                      <a:pt x="8" y="54"/>
                    </a:lnTo>
                    <a:lnTo>
                      <a:pt x="5" y="53"/>
                    </a:lnTo>
                    <a:lnTo>
                      <a:pt x="1" y="53"/>
                    </a:lnTo>
                    <a:lnTo>
                      <a:pt x="0" y="51"/>
                    </a:lnTo>
                    <a:lnTo>
                      <a:pt x="0" y="47"/>
                    </a:lnTo>
                    <a:lnTo>
                      <a:pt x="1" y="43"/>
                    </a:lnTo>
                    <a:lnTo>
                      <a:pt x="4" y="39"/>
                    </a:lnTo>
                    <a:lnTo>
                      <a:pt x="5" y="35"/>
                    </a:lnTo>
                    <a:lnTo>
                      <a:pt x="8" y="32"/>
                    </a:lnTo>
                    <a:lnTo>
                      <a:pt x="8" y="21"/>
                    </a:lnTo>
                    <a:lnTo>
                      <a:pt x="9" y="18"/>
                    </a:lnTo>
                    <a:lnTo>
                      <a:pt x="14" y="17"/>
                    </a:lnTo>
                    <a:lnTo>
                      <a:pt x="14" y="18"/>
                    </a:lnTo>
                    <a:lnTo>
                      <a:pt x="15" y="18"/>
                    </a:lnTo>
                    <a:lnTo>
                      <a:pt x="18" y="17"/>
                    </a:lnTo>
                    <a:lnTo>
                      <a:pt x="19" y="17"/>
                    </a:lnTo>
                    <a:lnTo>
                      <a:pt x="19" y="13"/>
                    </a:lnTo>
                    <a:lnTo>
                      <a:pt x="23" y="9"/>
                    </a:lnTo>
                    <a:lnTo>
                      <a:pt x="29" y="5"/>
                    </a:lnTo>
                    <a:lnTo>
                      <a:pt x="33" y="2"/>
                    </a:lnTo>
                    <a:lnTo>
                      <a:pt x="4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7" name="Freeform 138"/>
              <p:cNvSpPr>
                <a:spLocks/>
              </p:cNvSpPr>
              <p:nvPr/>
            </p:nvSpPr>
            <p:spPr bwMode="gray">
              <a:xfrm>
                <a:off x="3238548" y="3925859"/>
                <a:ext cx="215900" cy="234950"/>
              </a:xfrm>
              <a:custGeom>
                <a:avLst/>
                <a:gdLst/>
                <a:ahLst/>
                <a:cxnLst>
                  <a:cxn ang="0">
                    <a:pos x="0" y="0"/>
                  </a:cxn>
                  <a:cxn ang="0">
                    <a:pos x="1" y="3"/>
                  </a:cxn>
                  <a:cxn ang="0">
                    <a:pos x="4" y="3"/>
                  </a:cxn>
                  <a:cxn ang="0">
                    <a:pos x="8" y="4"/>
                  </a:cxn>
                  <a:cxn ang="0">
                    <a:pos x="12" y="4"/>
                  </a:cxn>
                  <a:cxn ang="0">
                    <a:pos x="18" y="3"/>
                  </a:cxn>
                  <a:cxn ang="0">
                    <a:pos x="21" y="3"/>
                  </a:cxn>
                  <a:cxn ang="0">
                    <a:pos x="23" y="0"/>
                  </a:cxn>
                  <a:cxn ang="0">
                    <a:pos x="28" y="3"/>
                  </a:cxn>
                  <a:cxn ang="0">
                    <a:pos x="32" y="4"/>
                  </a:cxn>
                  <a:cxn ang="0">
                    <a:pos x="36" y="8"/>
                  </a:cxn>
                  <a:cxn ang="0">
                    <a:pos x="39" y="15"/>
                  </a:cxn>
                  <a:cxn ang="0">
                    <a:pos x="41" y="18"/>
                  </a:cxn>
                  <a:cxn ang="0">
                    <a:pos x="41" y="21"/>
                  </a:cxn>
                  <a:cxn ang="0">
                    <a:pos x="66" y="42"/>
                  </a:cxn>
                  <a:cxn ang="0">
                    <a:pos x="67" y="40"/>
                  </a:cxn>
                  <a:cxn ang="0">
                    <a:pos x="71" y="42"/>
                  </a:cxn>
                  <a:cxn ang="0">
                    <a:pos x="81" y="51"/>
                  </a:cxn>
                  <a:cxn ang="0">
                    <a:pos x="92" y="60"/>
                  </a:cxn>
                  <a:cxn ang="0">
                    <a:pos x="104" y="69"/>
                  </a:cxn>
                  <a:cxn ang="0">
                    <a:pos x="110" y="74"/>
                  </a:cxn>
                  <a:cxn ang="0">
                    <a:pos x="106" y="74"/>
                  </a:cxn>
                  <a:cxn ang="0">
                    <a:pos x="104" y="77"/>
                  </a:cxn>
                  <a:cxn ang="0">
                    <a:pos x="102" y="77"/>
                  </a:cxn>
                  <a:cxn ang="0">
                    <a:pos x="104" y="78"/>
                  </a:cxn>
                  <a:cxn ang="0">
                    <a:pos x="106" y="82"/>
                  </a:cxn>
                  <a:cxn ang="0">
                    <a:pos x="114" y="89"/>
                  </a:cxn>
                  <a:cxn ang="0">
                    <a:pos x="114" y="100"/>
                  </a:cxn>
                  <a:cxn ang="0">
                    <a:pos x="125" y="100"/>
                  </a:cxn>
                  <a:cxn ang="0">
                    <a:pos x="129" y="104"/>
                  </a:cxn>
                  <a:cxn ang="0">
                    <a:pos x="132" y="108"/>
                  </a:cxn>
                  <a:cxn ang="0">
                    <a:pos x="133" y="112"/>
                  </a:cxn>
                  <a:cxn ang="0">
                    <a:pos x="136" y="117"/>
                  </a:cxn>
                  <a:cxn ang="0">
                    <a:pos x="133" y="117"/>
                  </a:cxn>
                  <a:cxn ang="0">
                    <a:pos x="133" y="125"/>
                  </a:cxn>
                  <a:cxn ang="0">
                    <a:pos x="136" y="129"/>
                  </a:cxn>
                  <a:cxn ang="0">
                    <a:pos x="136" y="141"/>
                  </a:cxn>
                  <a:cxn ang="0">
                    <a:pos x="133" y="144"/>
                  </a:cxn>
                  <a:cxn ang="0">
                    <a:pos x="132" y="147"/>
                  </a:cxn>
                  <a:cxn ang="0">
                    <a:pos x="128" y="148"/>
                  </a:cxn>
                  <a:cxn ang="0">
                    <a:pos x="122" y="148"/>
                  </a:cxn>
                  <a:cxn ang="0">
                    <a:pos x="102" y="143"/>
                  </a:cxn>
                  <a:cxn ang="0">
                    <a:pos x="100" y="138"/>
                  </a:cxn>
                  <a:cxn ang="0">
                    <a:pos x="92" y="129"/>
                  </a:cxn>
                  <a:cxn ang="0">
                    <a:pos x="81" y="117"/>
                  </a:cxn>
                  <a:cxn ang="0">
                    <a:pos x="62" y="89"/>
                  </a:cxn>
                  <a:cxn ang="0">
                    <a:pos x="56" y="78"/>
                  </a:cxn>
                  <a:cxn ang="0">
                    <a:pos x="52" y="69"/>
                  </a:cxn>
                  <a:cxn ang="0">
                    <a:pos x="44" y="63"/>
                  </a:cxn>
                  <a:cxn ang="0">
                    <a:pos x="44" y="60"/>
                  </a:cxn>
                  <a:cxn ang="0">
                    <a:pos x="41" y="59"/>
                  </a:cxn>
                  <a:cxn ang="0">
                    <a:pos x="39" y="51"/>
                  </a:cxn>
                  <a:cxn ang="0">
                    <a:pos x="34" y="47"/>
                  </a:cxn>
                  <a:cxn ang="0">
                    <a:pos x="32" y="42"/>
                  </a:cxn>
                  <a:cxn ang="0">
                    <a:pos x="14" y="18"/>
                  </a:cxn>
                  <a:cxn ang="0">
                    <a:pos x="12" y="16"/>
                  </a:cxn>
                  <a:cxn ang="0">
                    <a:pos x="8" y="15"/>
                  </a:cxn>
                  <a:cxn ang="0">
                    <a:pos x="0" y="7"/>
                  </a:cxn>
                  <a:cxn ang="0">
                    <a:pos x="0" y="0"/>
                  </a:cxn>
                </a:cxnLst>
                <a:rect l="0" t="0" r="r" b="b"/>
                <a:pathLst>
                  <a:path w="136" h="148">
                    <a:moveTo>
                      <a:pt x="0" y="0"/>
                    </a:moveTo>
                    <a:lnTo>
                      <a:pt x="1" y="3"/>
                    </a:lnTo>
                    <a:lnTo>
                      <a:pt x="4" y="3"/>
                    </a:lnTo>
                    <a:lnTo>
                      <a:pt x="8" y="4"/>
                    </a:lnTo>
                    <a:lnTo>
                      <a:pt x="12" y="4"/>
                    </a:lnTo>
                    <a:lnTo>
                      <a:pt x="18" y="3"/>
                    </a:lnTo>
                    <a:lnTo>
                      <a:pt x="21" y="3"/>
                    </a:lnTo>
                    <a:lnTo>
                      <a:pt x="23" y="0"/>
                    </a:lnTo>
                    <a:lnTo>
                      <a:pt x="28" y="3"/>
                    </a:lnTo>
                    <a:lnTo>
                      <a:pt x="32" y="4"/>
                    </a:lnTo>
                    <a:lnTo>
                      <a:pt x="36" y="8"/>
                    </a:lnTo>
                    <a:lnTo>
                      <a:pt x="39" y="15"/>
                    </a:lnTo>
                    <a:lnTo>
                      <a:pt x="41" y="18"/>
                    </a:lnTo>
                    <a:lnTo>
                      <a:pt x="41" y="21"/>
                    </a:lnTo>
                    <a:lnTo>
                      <a:pt x="66" y="42"/>
                    </a:lnTo>
                    <a:lnTo>
                      <a:pt x="67" y="40"/>
                    </a:lnTo>
                    <a:lnTo>
                      <a:pt x="71" y="42"/>
                    </a:lnTo>
                    <a:lnTo>
                      <a:pt x="81" y="51"/>
                    </a:lnTo>
                    <a:lnTo>
                      <a:pt x="92" y="60"/>
                    </a:lnTo>
                    <a:lnTo>
                      <a:pt x="104" y="69"/>
                    </a:lnTo>
                    <a:lnTo>
                      <a:pt x="110" y="74"/>
                    </a:lnTo>
                    <a:lnTo>
                      <a:pt x="106" y="74"/>
                    </a:lnTo>
                    <a:lnTo>
                      <a:pt x="104" y="77"/>
                    </a:lnTo>
                    <a:lnTo>
                      <a:pt x="102" y="77"/>
                    </a:lnTo>
                    <a:lnTo>
                      <a:pt x="104" y="78"/>
                    </a:lnTo>
                    <a:lnTo>
                      <a:pt x="106" y="82"/>
                    </a:lnTo>
                    <a:lnTo>
                      <a:pt x="114" y="89"/>
                    </a:lnTo>
                    <a:lnTo>
                      <a:pt x="114" y="100"/>
                    </a:lnTo>
                    <a:lnTo>
                      <a:pt x="125" y="100"/>
                    </a:lnTo>
                    <a:lnTo>
                      <a:pt x="129" y="104"/>
                    </a:lnTo>
                    <a:lnTo>
                      <a:pt x="132" y="108"/>
                    </a:lnTo>
                    <a:lnTo>
                      <a:pt x="133" y="112"/>
                    </a:lnTo>
                    <a:lnTo>
                      <a:pt x="136" y="117"/>
                    </a:lnTo>
                    <a:lnTo>
                      <a:pt x="133" y="117"/>
                    </a:lnTo>
                    <a:lnTo>
                      <a:pt x="133" y="125"/>
                    </a:lnTo>
                    <a:lnTo>
                      <a:pt x="136" y="129"/>
                    </a:lnTo>
                    <a:lnTo>
                      <a:pt x="136" y="141"/>
                    </a:lnTo>
                    <a:lnTo>
                      <a:pt x="133" y="144"/>
                    </a:lnTo>
                    <a:lnTo>
                      <a:pt x="132" y="147"/>
                    </a:lnTo>
                    <a:lnTo>
                      <a:pt x="128" y="148"/>
                    </a:lnTo>
                    <a:lnTo>
                      <a:pt x="122" y="148"/>
                    </a:lnTo>
                    <a:lnTo>
                      <a:pt x="102" y="143"/>
                    </a:lnTo>
                    <a:lnTo>
                      <a:pt x="100" y="138"/>
                    </a:lnTo>
                    <a:lnTo>
                      <a:pt x="92" y="129"/>
                    </a:lnTo>
                    <a:lnTo>
                      <a:pt x="81" y="117"/>
                    </a:lnTo>
                    <a:lnTo>
                      <a:pt x="62" y="89"/>
                    </a:lnTo>
                    <a:lnTo>
                      <a:pt x="56" y="78"/>
                    </a:lnTo>
                    <a:lnTo>
                      <a:pt x="52" y="69"/>
                    </a:lnTo>
                    <a:lnTo>
                      <a:pt x="44" y="63"/>
                    </a:lnTo>
                    <a:lnTo>
                      <a:pt x="44" y="60"/>
                    </a:lnTo>
                    <a:lnTo>
                      <a:pt x="41" y="59"/>
                    </a:lnTo>
                    <a:lnTo>
                      <a:pt x="39" y="51"/>
                    </a:lnTo>
                    <a:lnTo>
                      <a:pt x="34" y="47"/>
                    </a:lnTo>
                    <a:lnTo>
                      <a:pt x="32" y="42"/>
                    </a:lnTo>
                    <a:lnTo>
                      <a:pt x="14" y="18"/>
                    </a:lnTo>
                    <a:lnTo>
                      <a:pt x="12" y="16"/>
                    </a:lnTo>
                    <a:lnTo>
                      <a:pt x="8" y="15"/>
                    </a:lnTo>
                    <a:lnTo>
                      <a:pt x="0" y="7"/>
                    </a:lnTo>
                    <a:lnTo>
                      <a:pt x="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8" name="Freeform 139"/>
              <p:cNvSpPr>
                <a:spLocks/>
              </p:cNvSpPr>
              <p:nvPr/>
            </p:nvSpPr>
            <p:spPr bwMode="gray">
              <a:xfrm>
                <a:off x="3448098" y="4167159"/>
                <a:ext cx="182563" cy="50800"/>
              </a:xfrm>
              <a:custGeom>
                <a:avLst/>
                <a:gdLst/>
                <a:ahLst/>
                <a:cxnLst>
                  <a:cxn ang="0">
                    <a:pos x="9" y="0"/>
                  </a:cxn>
                  <a:cxn ang="0">
                    <a:pos x="26" y="0"/>
                  </a:cxn>
                  <a:cxn ang="0">
                    <a:pos x="56" y="8"/>
                  </a:cxn>
                  <a:cxn ang="0">
                    <a:pos x="57" y="8"/>
                  </a:cxn>
                  <a:cxn ang="0">
                    <a:pos x="61" y="7"/>
                  </a:cxn>
                  <a:cxn ang="0">
                    <a:pos x="79" y="7"/>
                  </a:cxn>
                  <a:cxn ang="0">
                    <a:pos x="83" y="8"/>
                  </a:cxn>
                  <a:cxn ang="0">
                    <a:pos x="90" y="13"/>
                  </a:cxn>
                  <a:cxn ang="0">
                    <a:pos x="96" y="15"/>
                  </a:cxn>
                  <a:cxn ang="0">
                    <a:pos x="107" y="18"/>
                  </a:cxn>
                  <a:cxn ang="0">
                    <a:pos x="109" y="21"/>
                  </a:cxn>
                  <a:cxn ang="0">
                    <a:pos x="111" y="21"/>
                  </a:cxn>
                  <a:cxn ang="0">
                    <a:pos x="114" y="22"/>
                  </a:cxn>
                  <a:cxn ang="0">
                    <a:pos x="114" y="25"/>
                  </a:cxn>
                  <a:cxn ang="0">
                    <a:pos x="115" y="29"/>
                  </a:cxn>
                  <a:cxn ang="0">
                    <a:pos x="114" y="30"/>
                  </a:cxn>
                  <a:cxn ang="0">
                    <a:pos x="114" y="32"/>
                  </a:cxn>
                  <a:cxn ang="0">
                    <a:pos x="100" y="32"/>
                  </a:cxn>
                  <a:cxn ang="0">
                    <a:pos x="87" y="30"/>
                  </a:cxn>
                  <a:cxn ang="0">
                    <a:pos x="75" y="30"/>
                  </a:cxn>
                  <a:cxn ang="0">
                    <a:pos x="72" y="29"/>
                  </a:cxn>
                  <a:cxn ang="0">
                    <a:pos x="49" y="22"/>
                  </a:cxn>
                  <a:cxn ang="0">
                    <a:pos x="22" y="22"/>
                  </a:cxn>
                  <a:cxn ang="0">
                    <a:pos x="0" y="11"/>
                  </a:cxn>
                  <a:cxn ang="0">
                    <a:pos x="2" y="4"/>
                  </a:cxn>
                  <a:cxn ang="0">
                    <a:pos x="5" y="3"/>
                  </a:cxn>
                  <a:cxn ang="0">
                    <a:pos x="9" y="0"/>
                  </a:cxn>
                </a:cxnLst>
                <a:rect l="0" t="0" r="r" b="b"/>
                <a:pathLst>
                  <a:path w="115" h="32">
                    <a:moveTo>
                      <a:pt x="9" y="0"/>
                    </a:moveTo>
                    <a:lnTo>
                      <a:pt x="26" y="0"/>
                    </a:lnTo>
                    <a:lnTo>
                      <a:pt x="56" y="8"/>
                    </a:lnTo>
                    <a:lnTo>
                      <a:pt x="57" y="8"/>
                    </a:lnTo>
                    <a:lnTo>
                      <a:pt x="61" y="7"/>
                    </a:lnTo>
                    <a:lnTo>
                      <a:pt x="79" y="7"/>
                    </a:lnTo>
                    <a:lnTo>
                      <a:pt x="83" y="8"/>
                    </a:lnTo>
                    <a:lnTo>
                      <a:pt x="90" y="13"/>
                    </a:lnTo>
                    <a:lnTo>
                      <a:pt x="96" y="15"/>
                    </a:lnTo>
                    <a:lnTo>
                      <a:pt x="107" y="18"/>
                    </a:lnTo>
                    <a:lnTo>
                      <a:pt x="109" y="21"/>
                    </a:lnTo>
                    <a:lnTo>
                      <a:pt x="111" y="21"/>
                    </a:lnTo>
                    <a:lnTo>
                      <a:pt x="114" y="22"/>
                    </a:lnTo>
                    <a:lnTo>
                      <a:pt x="114" y="25"/>
                    </a:lnTo>
                    <a:lnTo>
                      <a:pt x="115" y="29"/>
                    </a:lnTo>
                    <a:lnTo>
                      <a:pt x="114" y="30"/>
                    </a:lnTo>
                    <a:lnTo>
                      <a:pt x="114" y="32"/>
                    </a:lnTo>
                    <a:lnTo>
                      <a:pt x="100" y="32"/>
                    </a:lnTo>
                    <a:lnTo>
                      <a:pt x="87" y="30"/>
                    </a:lnTo>
                    <a:lnTo>
                      <a:pt x="75" y="30"/>
                    </a:lnTo>
                    <a:lnTo>
                      <a:pt x="72" y="29"/>
                    </a:lnTo>
                    <a:lnTo>
                      <a:pt x="49" y="22"/>
                    </a:lnTo>
                    <a:lnTo>
                      <a:pt x="22" y="22"/>
                    </a:lnTo>
                    <a:lnTo>
                      <a:pt x="0" y="11"/>
                    </a:lnTo>
                    <a:lnTo>
                      <a:pt x="2" y="4"/>
                    </a:lnTo>
                    <a:lnTo>
                      <a:pt x="5" y="3"/>
                    </a:lnTo>
                    <a:lnTo>
                      <a:pt x="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29" name="Freeform 140"/>
              <p:cNvSpPr>
                <a:spLocks/>
              </p:cNvSpPr>
              <p:nvPr/>
            </p:nvSpPr>
            <p:spPr bwMode="gray">
              <a:xfrm>
                <a:off x="7205712" y="4270346"/>
                <a:ext cx="279400" cy="322263"/>
              </a:xfrm>
              <a:custGeom>
                <a:avLst/>
                <a:gdLst/>
                <a:ahLst/>
                <a:cxnLst>
                  <a:cxn ang="0">
                    <a:pos x="72" y="0"/>
                  </a:cxn>
                  <a:cxn ang="0">
                    <a:pos x="73" y="5"/>
                  </a:cxn>
                  <a:cxn ang="0">
                    <a:pos x="72" y="19"/>
                  </a:cxn>
                  <a:cxn ang="0">
                    <a:pos x="85" y="41"/>
                  </a:cxn>
                  <a:cxn ang="0">
                    <a:pos x="107" y="43"/>
                  </a:cxn>
                  <a:cxn ang="0">
                    <a:pos x="110" y="48"/>
                  </a:cxn>
                  <a:cxn ang="0">
                    <a:pos x="117" y="60"/>
                  </a:cxn>
                  <a:cxn ang="0">
                    <a:pos x="128" y="65"/>
                  </a:cxn>
                  <a:cxn ang="0">
                    <a:pos x="136" y="71"/>
                  </a:cxn>
                  <a:cxn ang="0">
                    <a:pos x="141" y="82"/>
                  </a:cxn>
                  <a:cxn ang="0">
                    <a:pos x="165" y="89"/>
                  </a:cxn>
                  <a:cxn ang="0">
                    <a:pos x="169" y="105"/>
                  </a:cxn>
                  <a:cxn ang="0">
                    <a:pos x="173" y="108"/>
                  </a:cxn>
                  <a:cxn ang="0">
                    <a:pos x="176" y="144"/>
                  </a:cxn>
                  <a:cxn ang="0">
                    <a:pos x="172" y="161"/>
                  </a:cxn>
                  <a:cxn ang="0">
                    <a:pos x="161" y="152"/>
                  </a:cxn>
                  <a:cxn ang="0">
                    <a:pos x="136" y="148"/>
                  </a:cxn>
                  <a:cxn ang="0">
                    <a:pos x="125" y="157"/>
                  </a:cxn>
                  <a:cxn ang="0">
                    <a:pos x="107" y="192"/>
                  </a:cxn>
                  <a:cxn ang="0">
                    <a:pos x="106" y="189"/>
                  </a:cxn>
                  <a:cxn ang="0">
                    <a:pos x="102" y="185"/>
                  </a:cxn>
                  <a:cxn ang="0">
                    <a:pos x="94" y="187"/>
                  </a:cxn>
                  <a:cxn ang="0">
                    <a:pos x="84" y="200"/>
                  </a:cxn>
                  <a:cxn ang="0">
                    <a:pos x="81" y="193"/>
                  </a:cxn>
                  <a:cxn ang="0">
                    <a:pos x="77" y="187"/>
                  </a:cxn>
                  <a:cxn ang="0">
                    <a:pos x="58" y="183"/>
                  </a:cxn>
                  <a:cxn ang="0">
                    <a:pos x="55" y="187"/>
                  </a:cxn>
                  <a:cxn ang="0">
                    <a:pos x="52" y="193"/>
                  </a:cxn>
                  <a:cxn ang="0">
                    <a:pos x="48" y="197"/>
                  </a:cxn>
                  <a:cxn ang="0">
                    <a:pos x="46" y="201"/>
                  </a:cxn>
                  <a:cxn ang="0">
                    <a:pos x="41" y="203"/>
                  </a:cxn>
                  <a:cxn ang="0">
                    <a:pos x="37" y="201"/>
                  </a:cxn>
                  <a:cxn ang="0">
                    <a:pos x="30" y="159"/>
                  </a:cxn>
                  <a:cxn ang="0">
                    <a:pos x="28" y="144"/>
                  </a:cxn>
                  <a:cxn ang="0">
                    <a:pos x="24" y="138"/>
                  </a:cxn>
                  <a:cxn ang="0">
                    <a:pos x="11" y="119"/>
                  </a:cxn>
                  <a:cxn ang="0">
                    <a:pos x="4" y="108"/>
                  </a:cxn>
                  <a:cxn ang="0">
                    <a:pos x="0" y="96"/>
                  </a:cxn>
                  <a:cxn ang="0">
                    <a:pos x="4" y="93"/>
                  </a:cxn>
                  <a:cxn ang="0">
                    <a:pos x="11" y="87"/>
                  </a:cxn>
                  <a:cxn ang="0">
                    <a:pos x="22" y="83"/>
                  </a:cxn>
                  <a:cxn ang="0">
                    <a:pos x="28" y="79"/>
                  </a:cxn>
                  <a:cxn ang="0">
                    <a:pos x="25" y="70"/>
                  </a:cxn>
                  <a:cxn ang="0">
                    <a:pos x="24" y="67"/>
                  </a:cxn>
                  <a:cxn ang="0">
                    <a:pos x="25" y="48"/>
                  </a:cxn>
                  <a:cxn ang="0">
                    <a:pos x="28" y="43"/>
                  </a:cxn>
                  <a:cxn ang="0">
                    <a:pos x="25" y="38"/>
                  </a:cxn>
                  <a:cxn ang="0">
                    <a:pos x="15" y="19"/>
                  </a:cxn>
                  <a:cxn ang="0">
                    <a:pos x="37" y="17"/>
                  </a:cxn>
                  <a:cxn ang="0">
                    <a:pos x="44" y="11"/>
                  </a:cxn>
                  <a:cxn ang="0">
                    <a:pos x="48" y="8"/>
                  </a:cxn>
                  <a:cxn ang="0">
                    <a:pos x="54" y="4"/>
                  </a:cxn>
                  <a:cxn ang="0">
                    <a:pos x="59" y="5"/>
                  </a:cxn>
                  <a:cxn ang="0">
                    <a:pos x="66" y="4"/>
                  </a:cxn>
                  <a:cxn ang="0">
                    <a:pos x="67" y="0"/>
                  </a:cxn>
                </a:cxnLst>
                <a:rect l="0" t="0" r="r" b="b"/>
                <a:pathLst>
                  <a:path w="176" h="203">
                    <a:moveTo>
                      <a:pt x="67" y="0"/>
                    </a:moveTo>
                    <a:lnTo>
                      <a:pt x="72" y="0"/>
                    </a:lnTo>
                    <a:lnTo>
                      <a:pt x="73" y="1"/>
                    </a:lnTo>
                    <a:lnTo>
                      <a:pt x="73" y="5"/>
                    </a:lnTo>
                    <a:lnTo>
                      <a:pt x="72" y="9"/>
                    </a:lnTo>
                    <a:lnTo>
                      <a:pt x="72" y="19"/>
                    </a:lnTo>
                    <a:lnTo>
                      <a:pt x="76" y="31"/>
                    </a:lnTo>
                    <a:lnTo>
                      <a:pt x="85" y="41"/>
                    </a:lnTo>
                    <a:lnTo>
                      <a:pt x="98" y="45"/>
                    </a:lnTo>
                    <a:lnTo>
                      <a:pt x="107" y="43"/>
                    </a:lnTo>
                    <a:lnTo>
                      <a:pt x="107" y="45"/>
                    </a:lnTo>
                    <a:lnTo>
                      <a:pt x="110" y="48"/>
                    </a:lnTo>
                    <a:lnTo>
                      <a:pt x="111" y="52"/>
                    </a:lnTo>
                    <a:lnTo>
                      <a:pt x="117" y="60"/>
                    </a:lnTo>
                    <a:lnTo>
                      <a:pt x="124" y="61"/>
                    </a:lnTo>
                    <a:lnTo>
                      <a:pt x="128" y="65"/>
                    </a:lnTo>
                    <a:lnTo>
                      <a:pt x="132" y="67"/>
                    </a:lnTo>
                    <a:lnTo>
                      <a:pt x="136" y="71"/>
                    </a:lnTo>
                    <a:lnTo>
                      <a:pt x="140" y="78"/>
                    </a:lnTo>
                    <a:lnTo>
                      <a:pt x="141" y="82"/>
                    </a:lnTo>
                    <a:lnTo>
                      <a:pt x="143" y="87"/>
                    </a:lnTo>
                    <a:lnTo>
                      <a:pt x="165" y="89"/>
                    </a:lnTo>
                    <a:lnTo>
                      <a:pt x="165" y="101"/>
                    </a:lnTo>
                    <a:lnTo>
                      <a:pt x="169" y="105"/>
                    </a:lnTo>
                    <a:lnTo>
                      <a:pt x="172" y="105"/>
                    </a:lnTo>
                    <a:lnTo>
                      <a:pt x="173" y="108"/>
                    </a:lnTo>
                    <a:lnTo>
                      <a:pt x="176" y="111"/>
                    </a:lnTo>
                    <a:lnTo>
                      <a:pt x="176" y="144"/>
                    </a:lnTo>
                    <a:lnTo>
                      <a:pt x="173" y="156"/>
                    </a:lnTo>
                    <a:lnTo>
                      <a:pt x="172" y="161"/>
                    </a:lnTo>
                    <a:lnTo>
                      <a:pt x="169" y="159"/>
                    </a:lnTo>
                    <a:lnTo>
                      <a:pt x="161" y="152"/>
                    </a:lnTo>
                    <a:lnTo>
                      <a:pt x="150" y="148"/>
                    </a:lnTo>
                    <a:lnTo>
                      <a:pt x="136" y="148"/>
                    </a:lnTo>
                    <a:lnTo>
                      <a:pt x="132" y="149"/>
                    </a:lnTo>
                    <a:lnTo>
                      <a:pt x="125" y="157"/>
                    </a:lnTo>
                    <a:lnTo>
                      <a:pt x="115" y="167"/>
                    </a:lnTo>
                    <a:lnTo>
                      <a:pt x="107" y="192"/>
                    </a:lnTo>
                    <a:lnTo>
                      <a:pt x="107" y="189"/>
                    </a:lnTo>
                    <a:lnTo>
                      <a:pt x="106" y="189"/>
                    </a:lnTo>
                    <a:lnTo>
                      <a:pt x="103" y="187"/>
                    </a:lnTo>
                    <a:lnTo>
                      <a:pt x="102" y="185"/>
                    </a:lnTo>
                    <a:lnTo>
                      <a:pt x="98" y="185"/>
                    </a:lnTo>
                    <a:lnTo>
                      <a:pt x="94" y="187"/>
                    </a:lnTo>
                    <a:lnTo>
                      <a:pt x="88" y="192"/>
                    </a:lnTo>
                    <a:lnTo>
                      <a:pt x="84" y="200"/>
                    </a:lnTo>
                    <a:lnTo>
                      <a:pt x="81" y="196"/>
                    </a:lnTo>
                    <a:lnTo>
                      <a:pt x="81" y="193"/>
                    </a:lnTo>
                    <a:lnTo>
                      <a:pt x="80" y="192"/>
                    </a:lnTo>
                    <a:lnTo>
                      <a:pt x="77" y="187"/>
                    </a:lnTo>
                    <a:lnTo>
                      <a:pt x="76" y="187"/>
                    </a:lnTo>
                    <a:lnTo>
                      <a:pt x="58" y="183"/>
                    </a:lnTo>
                    <a:lnTo>
                      <a:pt x="58" y="185"/>
                    </a:lnTo>
                    <a:lnTo>
                      <a:pt x="55" y="187"/>
                    </a:lnTo>
                    <a:lnTo>
                      <a:pt x="54" y="192"/>
                    </a:lnTo>
                    <a:lnTo>
                      <a:pt x="52" y="193"/>
                    </a:lnTo>
                    <a:lnTo>
                      <a:pt x="50" y="197"/>
                    </a:lnTo>
                    <a:lnTo>
                      <a:pt x="48" y="197"/>
                    </a:lnTo>
                    <a:lnTo>
                      <a:pt x="46" y="200"/>
                    </a:lnTo>
                    <a:lnTo>
                      <a:pt x="46" y="201"/>
                    </a:lnTo>
                    <a:lnTo>
                      <a:pt x="44" y="201"/>
                    </a:lnTo>
                    <a:lnTo>
                      <a:pt x="41" y="203"/>
                    </a:lnTo>
                    <a:lnTo>
                      <a:pt x="40" y="203"/>
                    </a:lnTo>
                    <a:lnTo>
                      <a:pt x="37" y="201"/>
                    </a:lnTo>
                    <a:lnTo>
                      <a:pt x="35" y="179"/>
                    </a:lnTo>
                    <a:lnTo>
                      <a:pt x="30" y="159"/>
                    </a:lnTo>
                    <a:lnTo>
                      <a:pt x="30" y="149"/>
                    </a:lnTo>
                    <a:lnTo>
                      <a:pt x="28" y="144"/>
                    </a:lnTo>
                    <a:lnTo>
                      <a:pt x="25" y="139"/>
                    </a:lnTo>
                    <a:lnTo>
                      <a:pt x="24" y="138"/>
                    </a:lnTo>
                    <a:lnTo>
                      <a:pt x="11" y="122"/>
                    </a:lnTo>
                    <a:lnTo>
                      <a:pt x="11" y="119"/>
                    </a:lnTo>
                    <a:lnTo>
                      <a:pt x="6" y="113"/>
                    </a:lnTo>
                    <a:lnTo>
                      <a:pt x="4" y="108"/>
                    </a:lnTo>
                    <a:lnTo>
                      <a:pt x="2" y="101"/>
                    </a:lnTo>
                    <a:lnTo>
                      <a:pt x="0" y="96"/>
                    </a:lnTo>
                    <a:lnTo>
                      <a:pt x="2" y="93"/>
                    </a:lnTo>
                    <a:lnTo>
                      <a:pt x="4" y="93"/>
                    </a:lnTo>
                    <a:lnTo>
                      <a:pt x="9" y="89"/>
                    </a:lnTo>
                    <a:lnTo>
                      <a:pt x="11" y="87"/>
                    </a:lnTo>
                    <a:lnTo>
                      <a:pt x="18" y="85"/>
                    </a:lnTo>
                    <a:lnTo>
                      <a:pt x="22" y="83"/>
                    </a:lnTo>
                    <a:lnTo>
                      <a:pt x="24" y="83"/>
                    </a:lnTo>
                    <a:lnTo>
                      <a:pt x="28" y="79"/>
                    </a:lnTo>
                    <a:lnTo>
                      <a:pt x="28" y="74"/>
                    </a:lnTo>
                    <a:lnTo>
                      <a:pt x="25" y="70"/>
                    </a:lnTo>
                    <a:lnTo>
                      <a:pt x="25" y="67"/>
                    </a:lnTo>
                    <a:lnTo>
                      <a:pt x="24" y="67"/>
                    </a:lnTo>
                    <a:lnTo>
                      <a:pt x="24" y="52"/>
                    </a:lnTo>
                    <a:lnTo>
                      <a:pt x="25" y="48"/>
                    </a:lnTo>
                    <a:lnTo>
                      <a:pt x="25" y="45"/>
                    </a:lnTo>
                    <a:lnTo>
                      <a:pt x="28" y="43"/>
                    </a:lnTo>
                    <a:lnTo>
                      <a:pt x="28" y="39"/>
                    </a:lnTo>
                    <a:lnTo>
                      <a:pt x="25" y="38"/>
                    </a:lnTo>
                    <a:lnTo>
                      <a:pt x="25" y="35"/>
                    </a:lnTo>
                    <a:lnTo>
                      <a:pt x="15" y="19"/>
                    </a:lnTo>
                    <a:lnTo>
                      <a:pt x="35" y="17"/>
                    </a:lnTo>
                    <a:lnTo>
                      <a:pt x="37" y="17"/>
                    </a:lnTo>
                    <a:lnTo>
                      <a:pt x="41" y="15"/>
                    </a:lnTo>
                    <a:lnTo>
                      <a:pt x="44" y="11"/>
                    </a:lnTo>
                    <a:lnTo>
                      <a:pt x="46" y="9"/>
                    </a:lnTo>
                    <a:lnTo>
                      <a:pt x="48" y="8"/>
                    </a:lnTo>
                    <a:lnTo>
                      <a:pt x="52" y="5"/>
                    </a:lnTo>
                    <a:lnTo>
                      <a:pt x="54" y="4"/>
                    </a:lnTo>
                    <a:lnTo>
                      <a:pt x="58" y="4"/>
                    </a:lnTo>
                    <a:lnTo>
                      <a:pt x="59" y="5"/>
                    </a:lnTo>
                    <a:lnTo>
                      <a:pt x="63" y="5"/>
                    </a:lnTo>
                    <a:lnTo>
                      <a:pt x="66" y="4"/>
                    </a:lnTo>
                    <a:lnTo>
                      <a:pt x="66" y="1"/>
                    </a:lnTo>
                    <a:lnTo>
                      <a:pt x="6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0" name="Freeform 141"/>
              <p:cNvSpPr>
                <a:spLocks/>
              </p:cNvSpPr>
              <p:nvPr/>
            </p:nvSpPr>
            <p:spPr bwMode="gray">
              <a:xfrm>
                <a:off x="6965999" y="4048096"/>
                <a:ext cx="284163" cy="387350"/>
              </a:xfrm>
              <a:custGeom>
                <a:avLst/>
                <a:gdLst/>
                <a:ahLst/>
                <a:cxnLst>
                  <a:cxn ang="0">
                    <a:pos x="95" y="5"/>
                  </a:cxn>
                  <a:cxn ang="0">
                    <a:pos x="105" y="9"/>
                  </a:cxn>
                  <a:cxn ang="0">
                    <a:pos x="122" y="18"/>
                  </a:cxn>
                  <a:cxn ang="0">
                    <a:pos x="127" y="27"/>
                  </a:cxn>
                  <a:cxn ang="0">
                    <a:pos x="135" y="35"/>
                  </a:cxn>
                  <a:cxn ang="0">
                    <a:pos x="160" y="37"/>
                  </a:cxn>
                  <a:cxn ang="0">
                    <a:pos x="162" y="44"/>
                  </a:cxn>
                  <a:cxn ang="0">
                    <a:pos x="162" y="66"/>
                  </a:cxn>
                  <a:cxn ang="0">
                    <a:pos x="149" y="64"/>
                  </a:cxn>
                  <a:cxn ang="0">
                    <a:pos x="139" y="67"/>
                  </a:cxn>
                  <a:cxn ang="0">
                    <a:pos x="125" y="75"/>
                  </a:cxn>
                  <a:cxn ang="0">
                    <a:pos x="121" y="90"/>
                  </a:cxn>
                  <a:cxn ang="0">
                    <a:pos x="117" y="96"/>
                  </a:cxn>
                  <a:cxn ang="0">
                    <a:pos x="112" y="108"/>
                  </a:cxn>
                  <a:cxn ang="0">
                    <a:pos x="114" y="126"/>
                  </a:cxn>
                  <a:cxn ang="0">
                    <a:pos x="118" y="134"/>
                  </a:cxn>
                  <a:cxn ang="0">
                    <a:pos x="127" y="134"/>
                  </a:cxn>
                  <a:cxn ang="0">
                    <a:pos x="133" y="138"/>
                  </a:cxn>
                  <a:cxn ang="0">
                    <a:pos x="144" y="138"/>
                  </a:cxn>
                  <a:cxn ang="0">
                    <a:pos x="153" y="131"/>
                  </a:cxn>
                  <a:cxn ang="0">
                    <a:pos x="155" y="157"/>
                  </a:cxn>
                  <a:cxn ang="0">
                    <a:pos x="166" y="159"/>
                  </a:cxn>
                  <a:cxn ang="0">
                    <a:pos x="179" y="179"/>
                  </a:cxn>
                  <a:cxn ang="0">
                    <a:pos x="177" y="188"/>
                  </a:cxn>
                  <a:cxn ang="0">
                    <a:pos x="177" y="208"/>
                  </a:cxn>
                  <a:cxn ang="0">
                    <a:pos x="179" y="219"/>
                  </a:cxn>
                  <a:cxn ang="0">
                    <a:pos x="170" y="223"/>
                  </a:cxn>
                  <a:cxn ang="0">
                    <a:pos x="157" y="229"/>
                  </a:cxn>
                  <a:cxn ang="0">
                    <a:pos x="149" y="237"/>
                  </a:cxn>
                  <a:cxn ang="0">
                    <a:pos x="133" y="244"/>
                  </a:cxn>
                  <a:cxn ang="0">
                    <a:pos x="113" y="240"/>
                  </a:cxn>
                  <a:cxn ang="0">
                    <a:pos x="96" y="231"/>
                  </a:cxn>
                  <a:cxn ang="0">
                    <a:pos x="77" y="222"/>
                  </a:cxn>
                  <a:cxn ang="0">
                    <a:pos x="69" y="204"/>
                  </a:cxn>
                  <a:cxn ang="0">
                    <a:pos x="65" y="189"/>
                  </a:cxn>
                  <a:cxn ang="0">
                    <a:pos x="47" y="148"/>
                  </a:cxn>
                  <a:cxn ang="0">
                    <a:pos x="18" y="108"/>
                  </a:cxn>
                  <a:cxn ang="0">
                    <a:pos x="5" y="83"/>
                  </a:cxn>
                  <a:cxn ang="0">
                    <a:pos x="5" y="78"/>
                  </a:cxn>
                  <a:cxn ang="0">
                    <a:pos x="0" y="74"/>
                  </a:cxn>
                  <a:cxn ang="0">
                    <a:pos x="7" y="64"/>
                  </a:cxn>
                  <a:cxn ang="0">
                    <a:pos x="16" y="64"/>
                  </a:cxn>
                  <a:cxn ang="0">
                    <a:pos x="29" y="67"/>
                  </a:cxn>
                  <a:cxn ang="0">
                    <a:pos x="37" y="64"/>
                  </a:cxn>
                  <a:cxn ang="0">
                    <a:pos x="42" y="56"/>
                  </a:cxn>
                  <a:cxn ang="0">
                    <a:pos x="47" y="48"/>
                  </a:cxn>
                  <a:cxn ang="0">
                    <a:pos x="70" y="35"/>
                  </a:cxn>
                  <a:cxn ang="0">
                    <a:pos x="85" y="13"/>
                  </a:cxn>
                  <a:cxn ang="0">
                    <a:pos x="83" y="0"/>
                  </a:cxn>
                </a:cxnLst>
                <a:rect l="0" t="0" r="r" b="b"/>
                <a:pathLst>
                  <a:path w="179" h="244">
                    <a:moveTo>
                      <a:pt x="83" y="0"/>
                    </a:moveTo>
                    <a:lnTo>
                      <a:pt x="90" y="4"/>
                    </a:lnTo>
                    <a:lnTo>
                      <a:pt x="95" y="5"/>
                    </a:lnTo>
                    <a:lnTo>
                      <a:pt x="96" y="5"/>
                    </a:lnTo>
                    <a:lnTo>
                      <a:pt x="101" y="8"/>
                    </a:lnTo>
                    <a:lnTo>
                      <a:pt x="105" y="9"/>
                    </a:lnTo>
                    <a:lnTo>
                      <a:pt x="112" y="12"/>
                    </a:lnTo>
                    <a:lnTo>
                      <a:pt x="117" y="13"/>
                    </a:lnTo>
                    <a:lnTo>
                      <a:pt x="122" y="18"/>
                    </a:lnTo>
                    <a:lnTo>
                      <a:pt x="125" y="22"/>
                    </a:lnTo>
                    <a:lnTo>
                      <a:pt x="125" y="26"/>
                    </a:lnTo>
                    <a:lnTo>
                      <a:pt x="127" y="27"/>
                    </a:lnTo>
                    <a:lnTo>
                      <a:pt x="127" y="31"/>
                    </a:lnTo>
                    <a:lnTo>
                      <a:pt x="131" y="34"/>
                    </a:lnTo>
                    <a:lnTo>
                      <a:pt x="135" y="35"/>
                    </a:lnTo>
                    <a:lnTo>
                      <a:pt x="151" y="35"/>
                    </a:lnTo>
                    <a:lnTo>
                      <a:pt x="155" y="37"/>
                    </a:lnTo>
                    <a:lnTo>
                      <a:pt x="160" y="37"/>
                    </a:lnTo>
                    <a:lnTo>
                      <a:pt x="161" y="40"/>
                    </a:lnTo>
                    <a:lnTo>
                      <a:pt x="162" y="41"/>
                    </a:lnTo>
                    <a:lnTo>
                      <a:pt x="162" y="44"/>
                    </a:lnTo>
                    <a:lnTo>
                      <a:pt x="157" y="60"/>
                    </a:lnTo>
                    <a:lnTo>
                      <a:pt x="162" y="60"/>
                    </a:lnTo>
                    <a:lnTo>
                      <a:pt x="162" y="66"/>
                    </a:lnTo>
                    <a:lnTo>
                      <a:pt x="157" y="66"/>
                    </a:lnTo>
                    <a:lnTo>
                      <a:pt x="155" y="64"/>
                    </a:lnTo>
                    <a:lnTo>
                      <a:pt x="149" y="64"/>
                    </a:lnTo>
                    <a:lnTo>
                      <a:pt x="147" y="66"/>
                    </a:lnTo>
                    <a:lnTo>
                      <a:pt x="143" y="66"/>
                    </a:lnTo>
                    <a:lnTo>
                      <a:pt x="139" y="67"/>
                    </a:lnTo>
                    <a:lnTo>
                      <a:pt x="135" y="67"/>
                    </a:lnTo>
                    <a:lnTo>
                      <a:pt x="129" y="71"/>
                    </a:lnTo>
                    <a:lnTo>
                      <a:pt x="125" y="75"/>
                    </a:lnTo>
                    <a:lnTo>
                      <a:pt x="122" y="79"/>
                    </a:lnTo>
                    <a:lnTo>
                      <a:pt x="122" y="86"/>
                    </a:lnTo>
                    <a:lnTo>
                      <a:pt x="121" y="90"/>
                    </a:lnTo>
                    <a:lnTo>
                      <a:pt x="118" y="92"/>
                    </a:lnTo>
                    <a:lnTo>
                      <a:pt x="118" y="93"/>
                    </a:lnTo>
                    <a:lnTo>
                      <a:pt x="117" y="96"/>
                    </a:lnTo>
                    <a:lnTo>
                      <a:pt x="114" y="97"/>
                    </a:lnTo>
                    <a:lnTo>
                      <a:pt x="113" y="101"/>
                    </a:lnTo>
                    <a:lnTo>
                      <a:pt x="112" y="108"/>
                    </a:lnTo>
                    <a:lnTo>
                      <a:pt x="112" y="115"/>
                    </a:lnTo>
                    <a:lnTo>
                      <a:pt x="114" y="122"/>
                    </a:lnTo>
                    <a:lnTo>
                      <a:pt x="114" y="126"/>
                    </a:lnTo>
                    <a:lnTo>
                      <a:pt x="117" y="127"/>
                    </a:lnTo>
                    <a:lnTo>
                      <a:pt x="117" y="134"/>
                    </a:lnTo>
                    <a:lnTo>
                      <a:pt x="118" y="134"/>
                    </a:lnTo>
                    <a:lnTo>
                      <a:pt x="121" y="131"/>
                    </a:lnTo>
                    <a:lnTo>
                      <a:pt x="122" y="131"/>
                    </a:lnTo>
                    <a:lnTo>
                      <a:pt x="127" y="134"/>
                    </a:lnTo>
                    <a:lnTo>
                      <a:pt x="127" y="135"/>
                    </a:lnTo>
                    <a:lnTo>
                      <a:pt x="129" y="138"/>
                    </a:lnTo>
                    <a:lnTo>
                      <a:pt x="133" y="138"/>
                    </a:lnTo>
                    <a:lnTo>
                      <a:pt x="139" y="140"/>
                    </a:lnTo>
                    <a:lnTo>
                      <a:pt x="143" y="140"/>
                    </a:lnTo>
                    <a:lnTo>
                      <a:pt x="144" y="138"/>
                    </a:lnTo>
                    <a:lnTo>
                      <a:pt x="149" y="135"/>
                    </a:lnTo>
                    <a:lnTo>
                      <a:pt x="151" y="134"/>
                    </a:lnTo>
                    <a:lnTo>
                      <a:pt x="153" y="131"/>
                    </a:lnTo>
                    <a:lnTo>
                      <a:pt x="155" y="130"/>
                    </a:lnTo>
                    <a:lnTo>
                      <a:pt x="153" y="155"/>
                    </a:lnTo>
                    <a:lnTo>
                      <a:pt x="155" y="157"/>
                    </a:lnTo>
                    <a:lnTo>
                      <a:pt x="157" y="157"/>
                    </a:lnTo>
                    <a:lnTo>
                      <a:pt x="161" y="159"/>
                    </a:lnTo>
                    <a:lnTo>
                      <a:pt x="166" y="159"/>
                    </a:lnTo>
                    <a:lnTo>
                      <a:pt x="177" y="175"/>
                    </a:lnTo>
                    <a:lnTo>
                      <a:pt x="177" y="178"/>
                    </a:lnTo>
                    <a:lnTo>
                      <a:pt x="179" y="179"/>
                    </a:lnTo>
                    <a:lnTo>
                      <a:pt x="179" y="183"/>
                    </a:lnTo>
                    <a:lnTo>
                      <a:pt x="177" y="185"/>
                    </a:lnTo>
                    <a:lnTo>
                      <a:pt x="177" y="188"/>
                    </a:lnTo>
                    <a:lnTo>
                      <a:pt x="175" y="192"/>
                    </a:lnTo>
                    <a:lnTo>
                      <a:pt x="175" y="208"/>
                    </a:lnTo>
                    <a:lnTo>
                      <a:pt x="177" y="208"/>
                    </a:lnTo>
                    <a:lnTo>
                      <a:pt x="177" y="210"/>
                    </a:lnTo>
                    <a:lnTo>
                      <a:pt x="179" y="214"/>
                    </a:lnTo>
                    <a:lnTo>
                      <a:pt x="179" y="219"/>
                    </a:lnTo>
                    <a:lnTo>
                      <a:pt x="177" y="222"/>
                    </a:lnTo>
                    <a:lnTo>
                      <a:pt x="175" y="223"/>
                    </a:lnTo>
                    <a:lnTo>
                      <a:pt x="170" y="223"/>
                    </a:lnTo>
                    <a:lnTo>
                      <a:pt x="166" y="226"/>
                    </a:lnTo>
                    <a:lnTo>
                      <a:pt x="161" y="227"/>
                    </a:lnTo>
                    <a:lnTo>
                      <a:pt x="157" y="229"/>
                    </a:lnTo>
                    <a:lnTo>
                      <a:pt x="155" y="233"/>
                    </a:lnTo>
                    <a:lnTo>
                      <a:pt x="153" y="236"/>
                    </a:lnTo>
                    <a:lnTo>
                      <a:pt x="149" y="237"/>
                    </a:lnTo>
                    <a:lnTo>
                      <a:pt x="143" y="240"/>
                    </a:lnTo>
                    <a:lnTo>
                      <a:pt x="139" y="241"/>
                    </a:lnTo>
                    <a:lnTo>
                      <a:pt x="133" y="244"/>
                    </a:lnTo>
                    <a:lnTo>
                      <a:pt x="118" y="244"/>
                    </a:lnTo>
                    <a:lnTo>
                      <a:pt x="117" y="241"/>
                    </a:lnTo>
                    <a:lnTo>
                      <a:pt x="113" y="240"/>
                    </a:lnTo>
                    <a:lnTo>
                      <a:pt x="109" y="237"/>
                    </a:lnTo>
                    <a:lnTo>
                      <a:pt x="105" y="236"/>
                    </a:lnTo>
                    <a:lnTo>
                      <a:pt x="96" y="231"/>
                    </a:lnTo>
                    <a:lnTo>
                      <a:pt x="95" y="229"/>
                    </a:lnTo>
                    <a:lnTo>
                      <a:pt x="83" y="226"/>
                    </a:lnTo>
                    <a:lnTo>
                      <a:pt x="77" y="222"/>
                    </a:lnTo>
                    <a:lnTo>
                      <a:pt x="73" y="215"/>
                    </a:lnTo>
                    <a:lnTo>
                      <a:pt x="70" y="210"/>
                    </a:lnTo>
                    <a:lnTo>
                      <a:pt x="69" y="204"/>
                    </a:lnTo>
                    <a:lnTo>
                      <a:pt x="69" y="200"/>
                    </a:lnTo>
                    <a:lnTo>
                      <a:pt x="66" y="196"/>
                    </a:lnTo>
                    <a:lnTo>
                      <a:pt x="65" y="189"/>
                    </a:lnTo>
                    <a:lnTo>
                      <a:pt x="59" y="175"/>
                    </a:lnTo>
                    <a:lnTo>
                      <a:pt x="53" y="164"/>
                    </a:lnTo>
                    <a:lnTo>
                      <a:pt x="47" y="148"/>
                    </a:lnTo>
                    <a:lnTo>
                      <a:pt x="42" y="135"/>
                    </a:lnTo>
                    <a:lnTo>
                      <a:pt x="31" y="122"/>
                    </a:lnTo>
                    <a:lnTo>
                      <a:pt x="18" y="108"/>
                    </a:lnTo>
                    <a:lnTo>
                      <a:pt x="11" y="97"/>
                    </a:lnTo>
                    <a:lnTo>
                      <a:pt x="5" y="90"/>
                    </a:lnTo>
                    <a:lnTo>
                      <a:pt x="5" y="83"/>
                    </a:lnTo>
                    <a:lnTo>
                      <a:pt x="7" y="83"/>
                    </a:lnTo>
                    <a:lnTo>
                      <a:pt x="7" y="79"/>
                    </a:lnTo>
                    <a:lnTo>
                      <a:pt x="5" y="78"/>
                    </a:lnTo>
                    <a:lnTo>
                      <a:pt x="5" y="75"/>
                    </a:lnTo>
                    <a:lnTo>
                      <a:pt x="3" y="74"/>
                    </a:lnTo>
                    <a:lnTo>
                      <a:pt x="0" y="74"/>
                    </a:lnTo>
                    <a:lnTo>
                      <a:pt x="3" y="67"/>
                    </a:lnTo>
                    <a:lnTo>
                      <a:pt x="5" y="66"/>
                    </a:lnTo>
                    <a:lnTo>
                      <a:pt x="7" y="64"/>
                    </a:lnTo>
                    <a:lnTo>
                      <a:pt x="9" y="61"/>
                    </a:lnTo>
                    <a:lnTo>
                      <a:pt x="11" y="61"/>
                    </a:lnTo>
                    <a:lnTo>
                      <a:pt x="16" y="64"/>
                    </a:lnTo>
                    <a:lnTo>
                      <a:pt x="17" y="66"/>
                    </a:lnTo>
                    <a:lnTo>
                      <a:pt x="27" y="66"/>
                    </a:lnTo>
                    <a:lnTo>
                      <a:pt x="29" y="67"/>
                    </a:lnTo>
                    <a:lnTo>
                      <a:pt x="35" y="67"/>
                    </a:lnTo>
                    <a:lnTo>
                      <a:pt x="37" y="66"/>
                    </a:lnTo>
                    <a:lnTo>
                      <a:pt x="37" y="64"/>
                    </a:lnTo>
                    <a:lnTo>
                      <a:pt x="39" y="61"/>
                    </a:lnTo>
                    <a:lnTo>
                      <a:pt x="42" y="60"/>
                    </a:lnTo>
                    <a:lnTo>
                      <a:pt x="42" y="56"/>
                    </a:lnTo>
                    <a:lnTo>
                      <a:pt x="43" y="53"/>
                    </a:lnTo>
                    <a:lnTo>
                      <a:pt x="46" y="49"/>
                    </a:lnTo>
                    <a:lnTo>
                      <a:pt x="47" y="48"/>
                    </a:lnTo>
                    <a:lnTo>
                      <a:pt x="48" y="48"/>
                    </a:lnTo>
                    <a:lnTo>
                      <a:pt x="61" y="44"/>
                    </a:lnTo>
                    <a:lnTo>
                      <a:pt x="70" y="35"/>
                    </a:lnTo>
                    <a:lnTo>
                      <a:pt x="79" y="27"/>
                    </a:lnTo>
                    <a:lnTo>
                      <a:pt x="83" y="18"/>
                    </a:lnTo>
                    <a:lnTo>
                      <a:pt x="85" y="13"/>
                    </a:lnTo>
                    <a:lnTo>
                      <a:pt x="85" y="9"/>
                    </a:lnTo>
                    <a:lnTo>
                      <a:pt x="83" y="8"/>
                    </a:lnTo>
                    <a:lnTo>
                      <a:pt x="8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1" name="Freeform 142"/>
              <p:cNvSpPr>
                <a:spLocks noEditPoints="1"/>
              </p:cNvSpPr>
              <p:nvPr/>
            </p:nvSpPr>
            <p:spPr bwMode="gray">
              <a:xfrm>
                <a:off x="7164437" y="3762346"/>
                <a:ext cx="279400" cy="273050"/>
              </a:xfrm>
              <a:custGeom>
                <a:avLst/>
                <a:gdLst/>
                <a:ahLst/>
                <a:cxnLst>
                  <a:cxn ang="0">
                    <a:pos x="33" y="10"/>
                  </a:cxn>
                  <a:cxn ang="0">
                    <a:pos x="32" y="18"/>
                  </a:cxn>
                  <a:cxn ang="0">
                    <a:pos x="36" y="11"/>
                  </a:cxn>
                  <a:cxn ang="0">
                    <a:pos x="40" y="7"/>
                  </a:cxn>
                  <a:cxn ang="0">
                    <a:pos x="48" y="6"/>
                  </a:cxn>
                  <a:cxn ang="0">
                    <a:pos x="54" y="14"/>
                  </a:cxn>
                  <a:cxn ang="0">
                    <a:pos x="67" y="28"/>
                  </a:cxn>
                  <a:cxn ang="0">
                    <a:pos x="93" y="32"/>
                  </a:cxn>
                  <a:cxn ang="0">
                    <a:pos x="107" y="25"/>
                  </a:cxn>
                  <a:cxn ang="0">
                    <a:pos x="120" y="23"/>
                  </a:cxn>
                  <a:cxn ang="0">
                    <a:pos x="136" y="28"/>
                  </a:cxn>
                  <a:cxn ang="0">
                    <a:pos x="143" y="33"/>
                  </a:cxn>
                  <a:cxn ang="0">
                    <a:pos x="155" y="40"/>
                  </a:cxn>
                  <a:cxn ang="0">
                    <a:pos x="163" y="48"/>
                  </a:cxn>
                  <a:cxn ang="0">
                    <a:pos x="176" y="58"/>
                  </a:cxn>
                  <a:cxn ang="0">
                    <a:pos x="167" y="62"/>
                  </a:cxn>
                  <a:cxn ang="0">
                    <a:pos x="155" y="78"/>
                  </a:cxn>
                  <a:cxn ang="0">
                    <a:pos x="155" y="98"/>
                  </a:cxn>
                  <a:cxn ang="0">
                    <a:pos x="163" y="118"/>
                  </a:cxn>
                  <a:cxn ang="0">
                    <a:pos x="158" y="122"/>
                  </a:cxn>
                  <a:cxn ang="0">
                    <a:pos x="151" y="119"/>
                  </a:cxn>
                  <a:cxn ang="0">
                    <a:pos x="128" y="129"/>
                  </a:cxn>
                  <a:cxn ang="0">
                    <a:pos x="107" y="119"/>
                  </a:cxn>
                  <a:cxn ang="0">
                    <a:pos x="103" y="124"/>
                  </a:cxn>
                  <a:cxn ang="0">
                    <a:pos x="111" y="137"/>
                  </a:cxn>
                  <a:cxn ang="0">
                    <a:pos x="124" y="147"/>
                  </a:cxn>
                  <a:cxn ang="0">
                    <a:pos x="80" y="166"/>
                  </a:cxn>
                  <a:cxn ang="0">
                    <a:pos x="66" y="154"/>
                  </a:cxn>
                  <a:cxn ang="0">
                    <a:pos x="62" y="140"/>
                  </a:cxn>
                  <a:cxn ang="0">
                    <a:pos x="62" y="128"/>
                  </a:cxn>
                  <a:cxn ang="0">
                    <a:pos x="61" y="111"/>
                  </a:cxn>
                  <a:cxn ang="0">
                    <a:pos x="63" y="103"/>
                  </a:cxn>
                  <a:cxn ang="0">
                    <a:pos x="62" y="96"/>
                  </a:cxn>
                  <a:cxn ang="0">
                    <a:pos x="44" y="89"/>
                  </a:cxn>
                  <a:cxn ang="0">
                    <a:pos x="2" y="80"/>
                  </a:cxn>
                  <a:cxn ang="0">
                    <a:pos x="0" y="67"/>
                  </a:cxn>
                  <a:cxn ang="0">
                    <a:pos x="4" y="58"/>
                  </a:cxn>
                  <a:cxn ang="0">
                    <a:pos x="2" y="48"/>
                  </a:cxn>
                  <a:cxn ang="0">
                    <a:pos x="2" y="25"/>
                  </a:cxn>
                  <a:cxn ang="0">
                    <a:pos x="14" y="18"/>
                  </a:cxn>
                  <a:cxn ang="0">
                    <a:pos x="19" y="15"/>
                  </a:cxn>
                  <a:cxn ang="0">
                    <a:pos x="28" y="6"/>
                  </a:cxn>
                  <a:cxn ang="0">
                    <a:pos x="41" y="0"/>
                  </a:cxn>
                  <a:cxn ang="0">
                    <a:pos x="40" y="0"/>
                  </a:cxn>
                </a:cxnLst>
                <a:rect l="0" t="0" r="r" b="b"/>
                <a:pathLst>
                  <a:path w="176" h="172">
                    <a:moveTo>
                      <a:pt x="32" y="4"/>
                    </a:moveTo>
                    <a:lnTo>
                      <a:pt x="32" y="7"/>
                    </a:lnTo>
                    <a:lnTo>
                      <a:pt x="33" y="10"/>
                    </a:lnTo>
                    <a:lnTo>
                      <a:pt x="33" y="14"/>
                    </a:lnTo>
                    <a:lnTo>
                      <a:pt x="32" y="14"/>
                    </a:lnTo>
                    <a:lnTo>
                      <a:pt x="32" y="18"/>
                    </a:lnTo>
                    <a:lnTo>
                      <a:pt x="33" y="19"/>
                    </a:lnTo>
                    <a:lnTo>
                      <a:pt x="36" y="19"/>
                    </a:lnTo>
                    <a:lnTo>
                      <a:pt x="36" y="11"/>
                    </a:lnTo>
                    <a:lnTo>
                      <a:pt x="37" y="10"/>
                    </a:lnTo>
                    <a:lnTo>
                      <a:pt x="37" y="7"/>
                    </a:lnTo>
                    <a:lnTo>
                      <a:pt x="40" y="7"/>
                    </a:lnTo>
                    <a:lnTo>
                      <a:pt x="40" y="4"/>
                    </a:lnTo>
                    <a:lnTo>
                      <a:pt x="45" y="4"/>
                    </a:lnTo>
                    <a:lnTo>
                      <a:pt x="48" y="6"/>
                    </a:lnTo>
                    <a:lnTo>
                      <a:pt x="50" y="7"/>
                    </a:lnTo>
                    <a:lnTo>
                      <a:pt x="50" y="10"/>
                    </a:lnTo>
                    <a:lnTo>
                      <a:pt x="54" y="14"/>
                    </a:lnTo>
                    <a:lnTo>
                      <a:pt x="56" y="18"/>
                    </a:lnTo>
                    <a:lnTo>
                      <a:pt x="62" y="22"/>
                    </a:lnTo>
                    <a:lnTo>
                      <a:pt x="67" y="28"/>
                    </a:lnTo>
                    <a:lnTo>
                      <a:pt x="72" y="29"/>
                    </a:lnTo>
                    <a:lnTo>
                      <a:pt x="77" y="32"/>
                    </a:lnTo>
                    <a:lnTo>
                      <a:pt x="93" y="32"/>
                    </a:lnTo>
                    <a:lnTo>
                      <a:pt x="99" y="29"/>
                    </a:lnTo>
                    <a:lnTo>
                      <a:pt x="106" y="28"/>
                    </a:lnTo>
                    <a:lnTo>
                      <a:pt x="107" y="25"/>
                    </a:lnTo>
                    <a:lnTo>
                      <a:pt x="110" y="25"/>
                    </a:lnTo>
                    <a:lnTo>
                      <a:pt x="115" y="23"/>
                    </a:lnTo>
                    <a:lnTo>
                      <a:pt x="120" y="23"/>
                    </a:lnTo>
                    <a:lnTo>
                      <a:pt x="125" y="22"/>
                    </a:lnTo>
                    <a:lnTo>
                      <a:pt x="132" y="23"/>
                    </a:lnTo>
                    <a:lnTo>
                      <a:pt x="136" y="28"/>
                    </a:lnTo>
                    <a:lnTo>
                      <a:pt x="137" y="32"/>
                    </a:lnTo>
                    <a:lnTo>
                      <a:pt x="141" y="33"/>
                    </a:lnTo>
                    <a:lnTo>
                      <a:pt x="143" y="33"/>
                    </a:lnTo>
                    <a:lnTo>
                      <a:pt x="146" y="36"/>
                    </a:lnTo>
                    <a:lnTo>
                      <a:pt x="151" y="37"/>
                    </a:lnTo>
                    <a:lnTo>
                      <a:pt x="155" y="40"/>
                    </a:lnTo>
                    <a:lnTo>
                      <a:pt x="159" y="44"/>
                    </a:lnTo>
                    <a:lnTo>
                      <a:pt x="162" y="45"/>
                    </a:lnTo>
                    <a:lnTo>
                      <a:pt x="163" y="48"/>
                    </a:lnTo>
                    <a:lnTo>
                      <a:pt x="166" y="50"/>
                    </a:lnTo>
                    <a:lnTo>
                      <a:pt x="169" y="54"/>
                    </a:lnTo>
                    <a:lnTo>
                      <a:pt x="176" y="58"/>
                    </a:lnTo>
                    <a:lnTo>
                      <a:pt x="173" y="59"/>
                    </a:lnTo>
                    <a:lnTo>
                      <a:pt x="169" y="62"/>
                    </a:lnTo>
                    <a:lnTo>
                      <a:pt x="167" y="62"/>
                    </a:lnTo>
                    <a:lnTo>
                      <a:pt x="163" y="63"/>
                    </a:lnTo>
                    <a:lnTo>
                      <a:pt x="166" y="76"/>
                    </a:lnTo>
                    <a:lnTo>
                      <a:pt x="155" y="78"/>
                    </a:lnTo>
                    <a:lnTo>
                      <a:pt x="154" y="84"/>
                    </a:lnTo>
                    <a:lnTo>
                      <a:pt x="154" y="96"/>
                    </a:lnTo>
                    <a:lnTo>
                      <a:pt x="155" y="98"/>
                    </a:lnTo>
                    <a:lnTo>
                      <a:pt x="155" y="99"/>
                    </a:lnTo>
                    <a:lnTo>
                      <a:pt x="163" y="115"/>
                    </a:lnTo>
                    <a:lnTo>
                      <a:pt x="163" y="118"/>
                    </a:lnTo>
                    <a:lnTo>
                      <a:pt x="162" y="119"/>
                    </a:lnTo>
                    <a:lnTo>
                      <a:pt x="159" y="119"/>
                    </a:lnTo>
                    <a:lnTo>
                      <a:pt x="158" y="122"/>
                    </a:lnTo>
                    <a:lnTo>
                      <a:pt x="155" y="122"/>
                    </a:lnTo>
                    <a:lnTo>
                      <a:pt x="154" y="119"/>
                    </a:lnTo>
                    <a:lnTo>
                      <a:pt x="151" y="119"/>
                    </a:lnTo>
                    <a:lnTo>
                      <a:pt x="143" y="124"/>
                    </a:lnTo>
                    <a:lnTo>
                      <a:pt x="143" y="128"/>
                    </a:lnTo>
                    <a:lnTo>
                      <a:pt x="128" y="129"/>
                    </a:lnTo>
                    <a:lnTo>
                      <a:pt x="125" y="124"/>
                    </a:lnTo>
                    <a:lnTo>
                      <a:pt x="114" y="122"/>
                    </a:lnTo>
                    <a:lnTo>
                      <a:pt x="107" y="119"/>
                    </a:lnTo>
                    <a:lnTo>
                      <a:pt x="106" y="118"/>
                    </a:lnTo>
                    <a:lnTo>
                      <a:pt x="103" y="118"/>
                    </a:lnTo>
                    <a:lnTo>
                      <a:pt x="103" y="124"/>
                    </a:lnTo>
                    <a:lnTo>
                      <a:pt x="106" y="124"/>
                    </a:lnTo>
                    <a:lnTo>
                      <a:pt x="111" y="129"/>
                    </a:lnTo>
                    <a:lnTo>
                      <a:pt x="111" y="137"/>
                    </a:lnTo>
                    <a:lnTo>
                      <a:pt x="114" y="140"/>
                    </a:lnTo>
                    <a:lnTo>
                      <a:pt x="124" y="140"/>
                    </a:lnTo>
                    <a:lnTo>
                      <a:pt x="124" y="147"/>
                    </a:lnTo>
                    <a:lnTo>
                      <a:pt x="115" y="152"/>
                    </a:lnTo>
                    <a:lnTo>
                      <a:pt x="98" y="172"/>
                    </a:lnTo>
                    <a:lnTo>
                      <a:pt x="80" y="166"/>
                    </a:lnTo>
                    <a:lnTo>
                      <a:pt x="67" y="163"/>
                    </a:lnTo>
                    <a:lnTo>
                      <a:pt x="67" y="159"/>
                    </a:lnTo>
                    <a:lnTo>
                      <a:pt x="66" y="154"/>
                    </a:lnTo>
                    <a:lnTo>
                      <a:pt x="63" y="147"/>
                    </a:lnTo>
                    <a:lnTo>
                      <a:pt x="62" y="143"/>
                    </a:lnTo>
                    <a:lnTo>
                      <a:pt x="62" y="140"/>
                    </a:lnTo>
                    <a:lnTo>
                      <a:pt x="61" y="140"/>
                    </a:lnTo>
                    <a:lnTo>
                      <a:pt x="67" y="132"/>
                    </a:lnTo>
                    <a:lnTo>
                      <a:pt x="62" y="128"/>
                    </a:lnTo>
                    <a:lnTo>
                      <a:pt x="61" y="122"/>
                    </a:lnTo>
                    <a:lnTo>
                      <a:pt x="58" y="115"/>
                    </a:lnTo>
                    <a:lnTo>
                      <a:pt x="61" y="111"/>
                    </a:lnTo>
                    <a:lnTo>
                      <a:pt x="61" y="107"/>
                    </a:lnTo>
                    <a:lnTo>
                      <a:pt x="62" y="106"/>
                    </a:lnTo>
                    <a:lnTo>
                      <a:pt x="63" y="103"/>
                    </a:lnTo>
                    <a:lnTo>
                      <a:pt x="66" y="102"/>
                    </a:lnTo>
                    <a:lnTo>
                      <a:pt x="66" y="96"/>
                    </a:lnTo>
                    <a:lnTo>
                      <a:pt x="62" y="96"/>
                    </a:lnTo>
                    <a:lnTo>
                      <a:pt x="61" y="98"/>
                    </a:lnTo>
                    <a:lnTo>
                      <a:pt x="48" y="98"/>
                    </a:lnTo>
                    <a:lnTo>
                      <a:pt x="44" y="89"/>
                    </a:lnTo>
                    <a:lnTo>
                      <a:pt x="13" y="85"/>
                    </a:lnTo>
                    <a:lnTo>
                      <a:pt x="6" y="84"/>
                    </a:lnTo>
                    <a:lnTo>
                      <a:pt x="2" y="80"/>
                    </a:lnTo>
                    <a:lnTo>
                      <a:pt x="2" y="76"/>
                    </a:lnTo>
                    <a:lnTo>
                      <a:pt x="0" y="71"/>
                    </a:lnTo>
                    <a:lnTo>
                      <a:pt x="0" y="67"/>
                    </a:lnTo>
                    <a:lnTo>
                      <a:pt x="2" y="63"/>
                    </a:lnTo>
                    <a:lnTo>
                      <a:pt x="2" y="59"/>
                    </a:lnTo>
                    <a:lnTo>
                      <a:pt x="4" y="58"/>
                    </a:lnTo>
                    <a:lnTo>
                      <a:pt x="4" y="54"/>
                    </a:lnTo>
                    <a:lnTo>
                      <a:pt x="2" y="50"/>
                    </a:lnTo>
                    <a:lnTo>
                      <a:pt x="2" y="48"/>
                    </a:lnTo>
                    <a:lnTo>
                      <a:pt x="0" y="45"/>
                    </a:lnTo>
                    <a:lnTo>
                      <a:pt x="0" y="29"/>
                    </a:lnTo>
                    <a:lnTo>
                      <a:pt x="2" y="25"/>
                    </a:lnTo>
                    <a:lnTo>
                      <a:pt x="6" y="23"/>
                    </a:lnTo>
                    <a:lnTo>
                      <a:pt x="10" y="19"/>
                    </a:lnTo>
                    <a:lnTo>
                      <a:pt x="14" y="18"/>
                    </a:lnTo>
                    <a:lnTo>
                      <a:pt x="18" y="18"/>
                    </a:lnTo>
                    <a:lnTo>
                      <a:pt x="18" y="15"/>
                    </a:lnTo>
                    <a:lnTo>
                      <a:pt x="19" y="15"/>
                    </a:lnTo>
                    <a:lnTo>
                      <a:pt x="22" y="14"/>
                    </a:lnTo>
                    <a:lnTo>
                      <a:pt x="24" y="10"/>
                    </a:lnTo>
                    <a:lnTo>
                      <a:pt x="28" y="6"/>
                    </a:lnTo>
                    <a:lnTo>
                      <a:pt x="32" y="4"/>
                    </a:lnTo>
                    <a:close/>
                    <a:moveTo>
                      <a:pt x="40" y="0"/>
                    </a:moveTo>
                    <a:lnTo>
                      <a:pt x="41" y="0"/>
                    </a:lnTo>
                    <a:lnTo>
                      <a:pt x="41" y="4"/>
                    </a:lnTo>
                    <a:lnTo>
                      <a:pt x="40" y="2"/>
                    </a:lnTo>
                    <a:lnTo>
                      <a:pt x="4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2" name="Freeform 143"/>
              <p:cNvSpPr>
                <a:spLocks/>
              </p:cNvSpPr>
              <p:nvPr/>
            </p:nvSpPr>
            <p:spPr bwMode="gray">
              <a:xfrm>
                <a:off x="7408912" y="3854421"/>
                <a:ext cx="82550" cy="134938"/>
              </a:xfrm>
              <a:custGeom>
                <a:avLst/>
                <a:gdLst/>
                <a:ahLst/>
                <a:cxnLst>
                  <a:cxn ang="0">
                    <a:pos x="22" y="0"/>
                  </a:cxn>
                  <a:cxn ang="0">
                    <a:pos x="34" y="12"/>
                  </a:cxn>
                  <a:cxn ang="0">
                    <a:pos x="40" y="16"/>
                  </a:cxn>
                  <a:cxn ang="0">
                    <a:pos x="45" y="22"/>
                  </a:cxn>
                  <a:cxn ang="0">
                    <a:pos x="48" y="26"/>
                  </a:cxn>
                  <a:cxn ang="0">
                    <a:pos x="52" y="27"/>
                  </a:cxn>
                  <a:cxn ang="0">
                    <a:pos x="48" y="31"/>
                  </a:cxn>
                  <a:cxn ang="0">
                    <a:pos x="48" y="34"/>
                  </a:cxn>
                  <a:cxn ang="0">
                    <a:pos x="45" y="35"/>
                  </a:cxn>
                  <a:cxn ang="0">
                    <a:pos x="45" y="38"/>
                  </a:cxn>
                  <a:cxn ang="0">
                    <a:pos x="44" y="40"/>
                  </a:cxn>
                  <a:cxn ang="0">
                    <a:pos x="44" y="41"/>
                  </a:cxn>
                  <a:cxn ang="0">
                    <a:pos x="41" y="41"/>
                  </a:cxn>
                  <a:cxn ang="0">
                    <a:pos x="40" y="40"/>
                  </a:cxn>
                  <a:cxn ang="0">
                    <a:pos x="34" y="40"/>
                  </a:cxn>
                  <a:cxn ang="0">
                    <a:pos x="31" y="44"/>
                  </a:cxn>
                  <a:cxn ang="0">
                    <a:pos x="31" y="53"/>
                  </a:cxn>
                  <a:cxn ang="0">
                    <a:pos x="34" y="57"/>
                  </a:cxn>
                  <a:cxn ang="0">
                    <a:pos x="35" y="61"/>
                  </a:cxn>
                  <a:cxn ang="0">
                    <a:pos x="40" y="64"/>
                  </a:cxn>
                  <a:cxn ang="0">
                    <a:pos x="41" y="74"/>
                  </a:cxn>
                  <a:cxn ang="0">
                    <a:pos x="41" y="78"/>
                  </a:cxn>
                  <a:cxn ang="0">
                    <a:pos x="44" y="79"/>
                  </a:cxn>
                  <a:cxn ang="0">
                    <a:pos x="45" y="82"/>
                  </a:cxn>
                  <a:cxn ang="0">
                    <a:pos x="35" y="82"/>
                  </a:cxn>
                  <a:cxn ang="0">
                    <a:pos x="26" y="83"/>
                  </a:cxn>
                  <a:cxn ang="0">
                    <a:pos x="23" y="83"/>
                  </a:cxn>
                  <a:cxn ang="0">
                    <a:pos x="18" y="85"/>
                  </a:cxn>
                  <a:cxn ang="0">
                    <a:pos x="16" y="83"/>
                  </a:cxn>
                  <a:cxn ang="0">
                    <a:pos x="16" y="74"/>
                  </a:cxn>
                  <a:cxn ang="0">
                    <a:pos x="18" y="71"/>
                  </a:cxn>
                  <a:cxn ang="0">
                    <a:pos x="18" y="66"/>
                  </a:cxn>
                  <a:cxn ang="0">
                    <a:pos x="16" y="61"/>
                  </a:cxn>
                  <a:cxn ang="0">
                    <a:pos x="16" y="60"/>
                  </a:cxn>
                  <a:cxn ang="0">
                    <a:pos x="13" y="57"/>
                  </a:cxn>
                  <a:cxn ang="0">
                    <a:pos x="9" y="57"/>
                  </a:cxn>
                  <a:cxn ang="0">
                    <a:pos x="1" y="41"/>
                  </a:cxn>
                  <a:cxn ang="0">
                    <a:pos x="1" y="40"/>
                  </a:cxn>
                  <a:cxn ang="0">
                    <a:pos x="0" y="38"/>
                  </a:cxn>
                  <a:cxn ang="0">
                    <a:pos x="0" y="26"/>
                  </a:cxn>
                  <a:cxn ang="0">
                    <a:pos x="1" y="20"/>
                  </a:cxn>
                  <a:cxn ang="0">
                    <a:pos x="12" y="18"/>
                  </a:cxn>
                  <a:cxn ang="0">
                    <a:pos x="9" y="5"/>
                  </a:cxn>
                  <a:cxn ang="0">
                    <a:pos x="13" y="4"/>
                  </a:cxn>
                  <a:cxn ang="0">
                    <a:pos x="16" y="4"/>
                  </a:cxn>
                  <a:cxn ang="0">
                    <a:pos x="20" y="1"/>
                  </a:cxn>
                  <a:cxn ang="0">
                    <a:pos x="22" y="0"/>
                  </a:cxn>
                </a:cxnLst>
                <a:rect l="0" t="0" r="r" b="b"/>
                <a:pathLst>
                  <a:path w="52" h="85">
                    <a:moveTo>
                      <a:pt x="22" y="0"/>
                    </a:moveTo>
                    <a:lnTo>
                      <a:pt x="34" y="12"/>
                    </a:lnTo>
                    <a:lnTo>
                      <a:pt x="40" y="16"/>
                    </a:lnTo>
                    <a:lnTo>
                      <a:pt x="45" y="22"/>
                    </a:lnTo>
                    <a:lnTo>
                      <a:pt x="48" y="26"/>
                    </a:lnTo>
                    <a:lnTo>
                      <a:pt x="52" y="27"/>
                    </a:lnTo>
                    <a:lnTo>
                      <a:pt x="48" y="31"/>
                    </a:lnTo>
                    <a:lnTo>
                      <a:pt x="48" y="34"/>
                    </a:lnTo>
                    <a:lnTo>
                      <a:pt x="45" y="35"/>
                    </a:lnTo>
                    <a:lnTo>
                      <a:pt x="45" y="38"/>
                    </a:lnTo>
                    <a:lnTo>
                      <a:pt x="44" y="40"/>
                    </a:lnTo>
                    <a:lnTo>
                      <a:pt x="44" y="41"/>
                    </a:lnTo>
                    <a:lnTo>
                      <a:pt x="41" y="41"/>
                    </a:lnTo>
                    <a:lnTo>
                      <a:pt x="40" y="40"/>
                    </a:lnTo>
                    <a:lnTo>
                      <a:pt x="34" y="40"/>
                    </a:lnTo>
                    <a:lnTo>
                      <a:pt x="31" y="44"/>
                    </a:lnTo>
                    <a:lnTo>
                      <a:pt x="31" y="53"/>
                    </a:lnTo>
                    <a:lnTo>
                      <a:pt x="34" y="57"/>
                    </a:lnTo>
                    <a:lnTo>
                      <a:pt x="35" y="61"/>
                    </a:lnTo>
                    <a:lnTo>
                      <a:pt x="40" y="64"/>
                    </a:lnTo>
                    <a:lnTo>
                      <a:pt x="41" y="74"/>
                    </a:lnTo>
                    <a:lnTo>
                      <a:pt x="41" y="78"/>
                    </a:lnTo>
                    <a:lnTo>
                      <a:pt x="44" y="79"/>
                    </a:lnTo>
                    <a:lnTo>
                      <a:pt x="45" y="82"/>
                    </a:lnTo>
                    <a:lnTo>
                      <a:pt x="35" y="82"/>
                    </a:lnTo>
                    <a:lnTo>
                      <a:pt x="26" y="83"/>
                    </a:lnTo>
                    <a:lnTo>
                      <a:pt x="23" y="83"/>
                    </a:lnTo>
                    <a:lnTo>
                      <a:pt x="18" y="85"/>
                    </a:lnTo>
                    <a:lnTo>
                      <a:pt x="16" y="83"/>
                    </a:lnTo>
                    <a:lnTo>
                      <a:pt x="16" y="74"/>
                    </a:lnTo>
                    <a:lnTo>
                      <a:pt x="18" y="71"/>
                    </a:lnTo>
                    <a:lnTo>
                      <a:pt x="18" y="66"/>
                    </a:lnTo>
                    <a:lnTo>
                      <a:pt x="16" y="61"/>
                    </a:lnTo>
                    <a:lnTo>
                      <a:pt x="16" y="60"/>
                    </a:lnTo>
                    <a:lnTo>
                      <a:pt x="13" y="57"/>
                    </a:lnTo>
                    <a:lnTo>
                      <a:pt x="9" y="57"/>
                    </a:lnTo>
                    <a:lnTo>
                      <a:pt x="1" y="41"/>
                    </a:lnTo>
                    <a:lnTo>
                      <a:pt x="1" y="40"/>
                    </a:lnTo>
                    <a:lnTo>
                      <a:pt x="0" y="38"/>
                    </a:lnTo>
                    <a:lnTo>
                      <a:pt x="0" y="26"/>
                    </a:lnTo>
                    <a:lnTo>
                      <a:pt x="1" y="20"/>
                    </a:lnTo>
                    <a:lnTo>
                      <a:pt x="12" y="18"/>
                    </a:lnTo>
                    <a:lnTo>
                      <a:pt x="9" y="5"/>
                    </a:lnTo>
                    <a:lnTo>
                      <a:pt x="13" y="4"/>
                    </a:lnTo>
                    <a:lnTo>
                      <a:pt x="16" y="4"/>
                    </a:lnTo>
                    <a:lnTo>
                      <a:pt x="20" y="1"/>
                    </a:lnTo>
                    <a:lnTo>
                      <a:pt x="2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3" name="Freeform 144"/>
              <p:cNvSpPr>
                <a:spLocks/>
              </p:cNvSpPr>
              <p:nvPr/>
            </p:nvSpPr>
            <p:spPr bwMode="gray">
              <a:xfrm>
                <a:off x="7458124" y="3897284"/>
                <a:ext cx="74613" cy="88900"/>
              </a:xfrm>
              <a:custGeom>
                <a:avLst/>
                <a:gdLst/>
                <a:ahLst/>
                <a:cxnLst>
                  <a:cxn ang="0">
                    <a:pos x="21" y="0"/>
                  </a:cxn>
                  <a:cxn ang="0">
                    <a:pos x="29" y="4"/>
                  </a:cxn>
                  <a:cxn ang="0">
                    <a:pos x="36" y="8"/>
                  </a:cxn>
                  <a:cxn ang="0">
                    <a:pos x="47" y="10"/>
                  </a:cxn>
                  <a:cxn ang="0">
                    <a:pos x="44" y="17"/>
                  </a:cxn>
                  <a:cxn ang="0">
                    <a:pos x="39" y="22"/>
                  </a:cxn>
                  <a:cxn ang="0">
                    <a:pos x="39" y="25"/>
                  </a:cxn>
                  <a:cxn ang="0">
                    <a:pos x="36" y="26"/>
                  </a:cxn>
                  <a:cxn ang="0">
                    <a:pos x="36" y="29"/>
                  </a:cxn>
                  <a:cxn ang="0">
                    <a:pos x="39" y="30"/>
                  </a:cxn>
                  <a:cxn ang="0">
                    <a:pos x="40" y="33"/>
                  </a:cxn>
                  <a:cxn ang="0">
                    <a:pos x="43" y="36"/>
                  </a:cxn>
                  <a:cxn ang="0">
                    <a:pos x="43" y="39"/>
                  </a:cxn>
                  <a:cxn ang="0">
                    <a:pos x="40" y="43"/>
                  </a:cxn>
                  <a:cxn ang="0">
                    <a:pos x="40" y="51"/>
                  </a:cxn>
                  <a:cxn ang="0">
                    <a:pos x="39" y="52"/>
                  </a:cxn>
                  <a:cxn ang="0">
                    <a:pos x="35" y="52"/>
                  </a:cxn>
                  <a:cxn ang="0">
                    <a:pos x="32" y="51"/>
                  </a:cxn>
                  <a:cxn ang="0">
                    <a:pos x="29" y="51"/>
                  </a:cxn>
                  <a:cxn ang="0">
                    <a:pos x="26" y="52"/>
                  </a:cxn>
                  <a:cxn ang="0">
                    <a:pos x="25" y="52"/>
                  </a:cxn>
                  <a:cxn ang="0">
                    <a:pos x="21" y="51"/>
                  </a:cxn>
                  <a:cxn ang="0">
                    <a:pos x="18" y="54"/>
                  </a:cxn>
                  <a:cxn ang="0">
                    <a:pos x="21" y="56"/>
                  </a:cxn>
                  <a:cxn ang="0">
                    <a:pos x="14" y="54"/>
                  </a:cxn>
                  <a:cxn ang="0">
                    <a:pos x="13" y="52"/>
                  </a:cxn>
                  <a:cxn ang="0">
                    <a:pos x="10" y="51"/>
                  </a:cxn>
                  <a:cxn ang="0">
                    <a:pos x="10" y="47"/>
                  </a:cxn>
                  <a:cxn ang="0">
                    <a:pos x="9" y="36"/>
                  </a:cxn>
                  <a:cxn ang="0">
                    <a:pos x="4" y="34"/>
                  </a:cxn>
                  <a:cxn ang="0">
                    <a:pos x="2" y="30"/>
                  </a:cxn>
                  <a:cxn ang="0">
                    <a:pos x="0" y="26"/>
                  </a:cxn>
                  <a:cxn ang="0">
                    <a:pos x="0" y="17"/>
                  </a:cxn>
                  <a:cxn ang="0">
                    <a:pos x="2" y="13"/>
                  </a:cxn>
                  <a:cxn ang="0">
                    <a:pos x="9" y="13"/>
                  </a:cxn>
                  <a:cxn ang="0">
                    <a:pos x="10" y="14"/>
                  </a:cxn>
                  <a:cxn ang="0">
                    <a:pos x="13" y="14"/>
                  </a:cxn>
                  <a:cxn ang="0">
                    <a:pos x="13" y="13"/>
                  </a:cxn>
                  <a:cxn ang="0">
                    <a:pos x="14" y="10"/>
                  </a:cxn>
                  <a:cxn ang="0">
                    <a:pos x="14" y="8"/>
                  </a:cxn>
                  <a:cxn ang="0">
                    <a:pos x="17" y="6"/>
                  </a:cxn>
                  <a:cxn ang="0">
                    <a:pos x="17" y="4"/>
                  </a:cxn>
                  <a:cxn ang="0">
                    <a:pos x="21" y="0"/>
                  </a:cxn>
                </a:cxnLst>
                <a:rect l="0" t="0" r="r" b="b"/>
                <a:pathLst>
                  <a:path w="47" h="56">
                    <a:moveTo>
                      <a:pt x="21" y="0"/>
                    </a:moveTo>
                    <a:lnTo>
                      <a:pt x="29" y="4"/>
                    </a:lnTo>
                    <a:lnTo>
                      <a:pt x="36" y="8"/>
                    </a:lnTo>
                    <a:lnTo>
                      <a:pt x="47" y="10"/>
                    </a:lnTo>
                    <a:lnTo>
                      <a:pt x="44" y="17"/>
                    </a:lnTo>
                    <a:lnTo>
                      <a:pt x="39" y="22"/>
                    </a:lnTo>
                    <a:lnTo>
                      <a:pt x="39" y="25"/>
                    </a:lnTo>
                    <a:lnTo>
                      <a:pt x="36" y="26"/>
                    </a:lnTo>
                    <a:lnTo>
                      <a:pt x="36" y="29"/>
                    </a:lnTo>
                    <a:lnTo>
                      <a:pt x="39" y="30"/>
                    </a:lnTo>
                    <a:lnTo>
                      <a:pt x="40" y="33"/>
                    </a:lnTo>
                    <a:lnTo>
                      <a:pt x="43" y="36"/>
                    </a:lnTo>
                    <a:lnTo>
                      <a:pt x="43" y="39"/>
                    </a:lnTo>
                    <a:lnTo>
                      <a:pt x="40" y="43"/>
                    </a:lnTo>
                    <a:lnTo>
                      <a:pt x="40" y="51"/>
                    </a:lnTo>
                    <a:lnTo>
                      <a:pt x="39" y="52"/>
                    </a:lnTo>
                    <a:lnTo>
                      <a:pt x="35" y="52"/>
                    </a:lnTo>
                    <a:lnTo>
                      <a:pt x="32" y="51"/>
                    </a:lnTo>
                    <a:lnTo>
                      <a:pt x="29" y="51"/>
                    </a:lnTo>
                    <a:lnTo>
                      <a:pt x="26" y="52"/>
                    </a:lnTo>
                    <a:lnTo>
                      <a:pt x="25" y="52"/>
                    </a:lnTo>
                    <a:lnTo>
                      <a:pt x="21" y="51"/>
                    </a:lnTo>
                    <a:lnTo>
                      <a:pt x="18" y="54"/>
                    </a:lnTo>
                    <a:lnTo>
                      <a:pt x="21" y="56"/>
                    </a:lnTo>
                    <a:lnTo>
                      <a:pt x="14" y="54"/>
                    </a:lnTo>
                    <a:lnTo>
                      <a:pt x="13" y="52"/>
                    </a:lnTo>
                    <a:lnTo>
                      <a:pt x="10" y="51"/>
                    </a:lnTo>
                    <a:lnTo>
                      <a:pt x="10" y="47"/>
                    </a:lnTo>
                    <a:lnTo>
                      <a:pt x="9" y="36"/>
                    </a:lnTo>
                    <a:lnTo>
                      <a:pt x="4" y="34"/>
                    </a:lnTo>
                    <a:lnTo>
                      <a:pt x="2" y="30"/>
                    </a:lnTo>
                    <a:lnTo>
                      <a:pt x="0" y="26"/>
                    </a:lnTo>
                    <a:lnTo>
                      <a:pt x="0" y="17"/>
                    </a:lnTo>
                    <a:lnTo>
                      <a:pt x="2" y="13"/>
                    </a:lnTo>
                    <a:lnTo>
                      <a:pt x="9" y="13"/>
                    </a:lnTo>
                    <a:lnTo>
                      <a:pt x="10" y="14"/>
                    </a:lnTo>
                    <a:lnTo>
                      <a:pt x="13" y="14"/>
                    </a:lnTo>
                    <a:lnTo>
                      <a:pt x="13" y="13"/>
                    </a:lnTo>
                    <a:lnTo>
                      <a:pt x="14" y="10"/>
                    </a:lnTo>
                    <a:lnTo>
                      <a:pt x="14" y="8"/>
                    </a:lnTo>
                    <a:lnTo>
                      <a:pt x="17" y="6"/>
                    </a:lnTo>
                    <a:lnTo>
                      <a:pt x="17" y="4"/>
                    </a:lnTo>
                    <a:lnTo>
                      <a:pt x="2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4" name="Freeform 145"/>
              <p:cNvSpPr>
                <a:spLocks/>
              </p:cNvSpPr>
              <p:nvPr/>
            </p:nvSpPr>
            <p:spPr bwMode="gray">
              <a:xfrm>
                <a:off x="7515274" y="3913159"/>
                <a:ext cx="74613" cy="66675"/>
              </a:xfrm>
              <a:custGeom>
                <a:avLst/>
                <a:gdLst/>
                <a:ahLst/>
                <a:cxnLst>
                  <a:cxn ang="0">
                    <a:pos x="11" y="0"/>
                  </a:cxn>
                  <a:cxn ang="0">
                    <a:pos x="21" y="4"/>
                  </a:cxn>
                  <a:cxn ang="0">
                    <a:pos x="33" y="8"/>
                  </a:cxn>
                  <a:cxn ang="0">
                    <a:pos x="38" y="12"/>
                  </a:cxn>
                  <a:cxn ang="0">
                    <a:pos x="47" y="19"/>
                  </a:cxn>
                  <a:cxn ang="0">
                    <a:pos x="42" y="23"/>
                  </a:cxn>
                  <a:cxn ang="0">
                    <a:pos x="41" y="26"/>
                  </a:cxn>
                  <a:cxn ang="0">
                    <a:pos x="37" y="26"/>
                  </a:cxn>
                  <a:cxn ang="0">
                    <a:pos x="34" y="29"/>
                  </a:cxn>
                  <a:cxn ang="0">
                    <a:pos x="33" y="33"/>
                  </a:cxn>
                  <a:cxn ang="0">
                    <a:pos x="30" y="37"/>
                  </a:cxn>
                  <a:cxn ang="0">
                    <a:pos x="30" y="38"/>
                  </a:cxn>
                  <a:cxn ang="0">
                    <a:pos x="29" y="41"/>
                  </a:cxn>
                  <a:cxn ang="0">
                    <a:pos x="29" y="42"/>
                  </a:cxn>
                  <a:cxn ang="0">
                    <a:pos x="22" y="42"/>
                  </a:cxn>
                  <a:cxn ang="0">
                    <a:pos x="21" y="41"/>
                  </a:cxn>
                  <a:cxn ang="0">
                    <a:pos x="11" y="41"/>
                  </a:cxn>
                  <a:cxn ang="0">
                    <a:pos x="8" y="42"/>
                  </a:cxn>
                  <a:cxn ang="0">
                    <a:pos x="3" y="42"/>
                  </a:cxn>
                  <a:cxn ang="0">
                    <a:pos x="3" y="41"/>
                  </a:cxn>
                  <a:cxn ang="0">
                    <a:pos x="4" y="41"/>
                  </a:cxn>
                  <a:cxn ang="0">
                    <a:pos x="4" y="33"/>
                  </a:cxn>
                  <a:cxn ang="0">
                    <a:pos x="7" y="29"/>
                  </a:cxn>
                  <a:cxn ang="0">
                    <a:pos x="7" y="26"/>
                  </a:cxn>
                  <a:cxn ang="0">
                    <a:pos x="4" y="23"/>
                  </a:cxn>
                  <a:cxn ang="0">
                    <a:pos x="3" y="20"/>
                  </a:cxn>
                  <a:cxn ang="0">
                    <a:pos x="0" y="19"/>
                  </a:cxn>
                  <a:cxn ang="0">
                    <a:pos x="0" y="16"/>
                  </a:cxn>
                  <a:cxn ang="0">
                    <a:pos x="3" y="15"/>
                  </a:cxn>
                  <a:cxn ang="0">
                    <a:pos x="3" y="12"/>
                  </a:cxn>
                  <a:cxn ang="0">
                    <a:pos x="8" y="7"/>
                  </a:cxn>
                  <a:cxn ang="0">
                    <a:pos x="8" y="3"/>
                  </a:cxn>
                  <a:cxn ang="0">
                    <a:pos x="11" y="0"/>
                  </a:cxn>
                </a:cxnLst>
                <a:rect l="0" t="0" r="r" b="b"/>
                <a:pathLst>
                  <a:path w="47" h="42">
                    <a:moveTo>
                      <a:pt x="11" y="0"/>
                    </a:moveTo>
                    <a:lnTo>
                      <a:pt x="21" y="4"/>
                    </a:lnTo>
                    <a:lnTo>
                      <a:pt x="33" y="8"/>
                    </a:lnTo>
                    <a:lnTo>
                      <a:pt x="38" y="12"/>
                    </a:lnTo>
                    <a:lnTo>
                      <a:pt x="47" y="19"/>
                    </a:lnTo>
                    <a:lnTo>
                      <a:pt x="42" y="23"/>
                    </a:lnTo>
                    <a:lnTo>
                      <a:pt x="41" y="26"/>
                    </a:lnTo>
                    <a:lnTo>
                      <a:pt x="37" y="26"/>
                    </a:lnTo>
                    <a:lnTo>
                      <a:pt x="34" y="29"/>
                    </a:lnTo>
                    <a:lnTo>
                      <a:pt x="33" y="33"/>
                    </a:lnTo>
                    <a:lnTo>
                      <a:pt x="30" y="37"/>
                    </a:lnTo>
                    <a:lnTo>
                      <a:pt x="30" y="38"/>
                    </a:lnTo>
                    <a:lnTo>
                      <a:pt x="29" y="41"/>
                    </a:lnTo>
                    <a:lnTo>
                      <a:pt x="29" y="42"/>
                    </a:lnTo>
                    <a:lnTo>
                      <a:pt x="22" y="42"/>
                    </a:lnTo>
                    <a:lnTo>
                      <a:pt x="21" y="41"/>
                    </a:lnTo>
                    <a:lnTo>
                      <a:pt x="11" y="41"/>
                    </a:lnTo>
                    <a:lnTo>
                      <a:pt x="8" y="42"/>
                    </a:lnTo>
                    <a:lnTo>
                      <a:pt x="3" y="42"/>
                    </a:lnTo>
                    <a:lnTo>
                      <a:pt x="3" y="41"/>
                    </a:lnTo>
                    <a:lnTo>
                      <a:pt x="4" y="41"/>
                    </a:lnTo>
                    <a:lnTo>
                      <a:pt x="4" y="33"/>
                    </a:lnTo>
                    <a:lnTo>
                      <a:pt x="7" y="29"/>
                    </a:lnTo>
                    <a:lnTo>
                      <a:pt x="7" y="26"/>
                    </a:lnTo>
                    <a:lnTo>
                      <a:pt x="4" y="23"/>
                    </a:lnTo>
                    <a:lnTo>
                      <a:pt x="3" y="20"/>
                    </a:lnTo>
                    <a:lnTo>
                      <a:pt x="0" y="19"/>
                    </a:lnTo>
                    <a:lnTo>
                      <a:pt x="0" y="16"/>
                    </a:lnTo>
                    <a:lnTo>
                      <a:pt x="3" y="15"/>
                    </a:lnTo>
                    <a:lnTo>
                      <a:pt x="3" y="12"/>
                    </a:lnTo>
                    <a:lnTo>
                      <a:pt x="8" y="7"/>
                    </a:lnTo>
                    <a:lnTo>
                      <a:pt x="8" y="3"/>
                    </a:lnTo>
                    <a:lnTo>
                      <a:pt x="1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5" name="Freeform 146"/>
              <p:cNvSpPr>
                <a:spLocks/>
              </p:cNvSpPr>
              <p:nvPr/>
            </p:nvSpPr>
            <p:spPr bwMode="gray">
              <a:xfrm>
                <a:off x="7039024" y="3757584"/>
                <a:ext cx="231775" cy="385762"/>
              </a:xfrm>
              <a:custGeom>
                <a:avLst/>
                <a:gdLst/>
                <a:ahLst/>
                <a:cxnLst>
                  <a:cxn ang="0">
                    <a:pos x="114" y="3"/>
                  </a:cxn>
                  <a:cxn ang="0">
                    <a:pos x="114" y="5"/>
                  </a:cxn>
                  <a:cxn ang="0">
                    <a:pos x="109" y="9"/>
                  </a:cxn>
                  <a:cxn ang="0">
                    <a:pos x="97" y="21"/>
                  </a:cxn>
                  <a:cxn ang="0">
                    <a:pos x="85" y="26"/>
                  </a:cxn>
                  <a:cxn ang="0">
                    <a:pos x="79" y="48"/>
                  </a:cxn>
                  <a:cxn ang="0">
                    <a:pos x="83" y="57"/>
                  </a:cxn>
                  <a:cxn ang="0">
                    <a:pos x="81" y="66"/>
                  </a:cxn>
                  <a:cxn ang="0">
                    <a:pos x="81" y="79"/>
                  </a:cxn>
                  <a:cxn ang="0">
                    <a:pos x="92" y="88"/>
                  </a:cxn>
                  <a:cxn ang="0">
                    <a:pos x="140" y="101"/>
                  </a:cxn>
                  <a:cxn ang="0">
                    <a:pos x="145" y="105"/>
                  </a:cxn>
                  <a:cxn ang="0">
                    <a:pos x="137" y="118"/>
                  </a:cxn>
                  <a:cxn ang="0">
                    <a:pos x="146" y="135"/>
                  </a:cxn>
                  <a:cxn ang="0">
                    <a:pos x="141" y="147"/>
                  </a:cxn>
                  <a:cxn ang="0">
                    <a:pos x="146" y="162"/>
                  </a:cxn>
                  <a:cxn ang="0">
                    <a:pos x="145" y="165"/>
                  </a:cxn>
                  <a:cxn ang="0">
                    <a:pos x="116" y="161"/>
                  </a:cxn>
                  <a:cxn ang="0">
                    <a:pos x="129" y="179"/>
                  </a:cxn>
                  <a:cxn ang="0">
                    <a:pos x="123" y="176"/>
                  </a:cxn>
                  <a:cxn ang="0">
                    <a:pos x="119" y="187"/>
                  </a:cxn>
                  <a:cxn ang="0">
                    <a:pos x="124" y="201"/>
                  </a:cxn>
                  <a:cxn ang="0">
                    <a:pos x="124" y="213"/>
                  </a:cxn>
                  <a:cxn ang="0">
                    <a:pos x="114" y="240"/>
                  </a:cxn>
                  <a:cxn ang="0">
                    <a:pos x="116" y="224"/>
                  </a:cxn>
                  <a:cxn ang="0">
                    <a:pos x="105" y="218"/>
                  </a:cxn>
                  <a:cxn ang="0">
                    <a:pos x="81" y="214"/>
                  </a:cxn>
                  <a:cxn ang="0">
                    <a:pos x="79" y="205"/>
                  </a:cxn>
                  <a:cxn ang="0">
                    <a:pos x="66" y="195"/>
                  </a:cxn>
                  <a:cxn ang="0">
                    <a:pos x="50" y="188"/>
                  </a:cxn>
                  <a:cxn ang="0">
                    <a:pos x="39" y="184"/>
                  </a:cxn>
                  <a:cxn ang="0">
                    <a:pos x="27" y="175"/>
                  </a:cxn>
                  <a:cxn ang="0">
                    <a:pos x="9" y="169"/>
                  </a:cxn>
                  <a:cxn ang="0">
                    <a:pos x="1" y="162"/>
                  </a:cxn>
                  <a:cxn ang="0">
                    <a:pos x="13" y="143"/>
                  </a:cxn>
                  <a:cxn ang="0">
                    <a:pos x="18" y="81"/>
                  </a:cxn>
                  <a:cxn ang="0">
                    <a:pos x="18" y="69"/>
                  </a:cxn>
                  <a:cxn ang="0">
                    <a:pos x="18" y="58"/>
                  </a:cxn>
                  <a:cxn ang="0">
                    <a:pos x="19" y="55"/>
                  </a:cxn>
                  <a:cxn ang="0">
                    <a:pos x="49" y="25"/>
                  </a:cxn>
                  <a:cxn ang="0">
                    <a:pos x="83" y="9"/>
                  </a:cxn>
                  <a:cxn ang="0">
                    <a:pos x="96" y="7"/>
                  </a:cxn>
                  <a:cxn ang="0">
                    <a:pos x="105" y="3"/>
                  </a:cxn>
                </a:cxnLst>
                <a:rect l="0" t="0" r="r" b="b"/>
                <a:pathLst>
                  <a:path w="146" h="243">
                    <a:moveTo>
                      <a:pt x="109" y="0"/>
                    </a:moveTo>
                    <a:lnTo>
                      <a:pt x="114" y="0"/>
                    </a:lnTo>
                    <a:lnTo>
                      <a:pt x="114" y="3"/>
                    </a:lnTo>
                    <a:lnTo>
                      <a:pt x="115" y="3"/>
                    </a:lnTo>
                    <a:lnTo>
                      <a:pt x="115" y="5"/>
                    </a:lnTo>
                    <a:lnTo>
                      <a:pt x="114" y="5"/>
                    </a:lnTo>
                    <a:lnTo>
                      <a:pt x="114" y="7"/>
                    </a:lnTo>
                    <a:lnTo>
                      <a:pt x="111" y="7"/>
                    </a:lnTo>
                    <a:lnTo>
                      <a:pt x="109" y="9"/>
                    </a:lnTo>
                    <a:lnTo>
                      <a:pt x="105" y="10"/>
                    </a:lnTo>
                    <a:lnTo>
                      <a:pt x="97" y="18"/>
                    </a:lnTo>
                    <a:lnTo>
                      <a:pt x="97" y="21"/>
                    </a:lnTo>
                    <a:lnTo>
                      <a:pt x="93" y="21"/>
                    </a:lnTo>
                    <a:lnTo>
                      <a:pt x="89" y="22"/>
                    </a:lnTo>
                    <a:lnTo>
                      <a:pt x="85" y="26"/>
                    </a:lnTo>
                    <a:lnTo>
                      <a:pt x="81" y="28"/>
                    </a:lnTo>
                    <a:lnTo>
                      <a:pt x="79" y="32"/>
                    </a:lnTo>
                    <a:lnTo>
                      <a:pt x="79" y="48"/>
                    </a:lnTo>
                    <a:lnTo>
                      <a:pt x="81" y="51"/>
                    </a:lnTo>
                    <a:lnTo>
                      <a:pt x="81" y="53"/>
                    </a:lnTo>
                    <a:lnTo>
                      <a:pt x="83" y="57"/>
                    </a:lnTo>
                    <a:lnTo>
                      <a:pt x="83" y="61"/>
                    </a:lnTo>
                    <a:lnTo>
                      <a:pt x="81" y="62"/>
                    </a:lnTo>
                    <a:lnTo>
                      <a:pt x="81" y="66"/>
                    </a:lnTo>
                    <a:lnTo>
                      <a:pt x="79" y="70"/>
                    </a:lnTo>
                    <a:lnTo>
                      <a:pt x="79" y="74"/>
                    </a:lnTo>
                    <a:lnTo>
                      <a:pt x="81" y="79"/>
                    </a:lnTo>
                    <a:lnTo>
                      <a:pt x="81" y="83"/>
                    </a:lnTo>
                    <a:lnTo>
                      <a:pt x="85" y="87"/>
                    </a:lnTo>
                    <a:lnTo>
                      <a:pt x="92" y="88"/>
                    </a:lnTo>
                    <a:lnTo>
                      <a:pt x="123" y="92"/>
                    </a:lnTo>
                    <a:lnTo>
                      <a:pt x="127" y="101"/>
                    </a:lnTo>
                    <a:lnTo>
                      <a:pt x="140" y="101"/>
                    </a:lnTo>
                    <a:lnTo>
                      <a:pt x="141" y="99"/>
                    </a:lnTo>
                    <a:lnTo>
                      <a:pt x="145" y="99"/>
                    </a:lnTo>
                    <a:lnTo>
                      <a:pt x="145" y="105"/>
                    </a:lnTo>
                    <a:lnTo>
                      <a:pt x="140" y="110"/>
                    </a:lnTo>
                    <a:lnTo>
                      <a:pt x="140" y="114"/>
                    </a:lnTo>
                    <a:lnTo>
                      <a:pt x="137" y="118"/>
                    </a:lnTo>
                    <a:lnTo>
                      <a:pt x="140" y="125"/>
                    </a:lnTo>
                    <a:lnTo>
                      <a:pt x="141" y="131"/>
                    </a:lnTo>
                    <a:lnTo>
                      <a:pt x="146" y="135"/>
                    </a:lnTo>
                    <a:lnTo>
                      <a:pt x="140" y="143"/>
                    </a:lnTo>
                    <a:lnTo>
                      <a:pt x="141" y="143"/>
                    </a:lnTo>
                    <a:lnTo>
                      <a:pt x="141" y="147"/>
                    </a:lnTo>
                    <a:lnTo>
                      <a:pt x="144" y="150"/>
                    </a:lnTo>
                    <a:lnTo>
                      <a:pt x="145" y="157"/>
                    </a:lnTo>
                    <a:lnTo>
                      <a:pt x="146" y="162"/>
                    </a:lnTo>
                    <a:lnTo>
                      <a:pt x="146" y="166"/>
                    </a:lnTo>
                    <a:lnTo>
                      <a:pt x="145" y="166"/>
                    </a:lnTo>
                    <a:lnTo>
                      <a:pt x="145" y="165"/>
                    </a:lnTo>
                    <a:lnTo>
                      <a:pt x="144" y="161"/>
                    </a:lnTo>
                    <a:lnTo>
                      <a:pt x="141" y="157"/>
                    </a:lnTo>
                    <a:lnTo>
                      <a:pt x="116" y="161"/>
                    </a:lnTo>
                    <a:lnTo>
                      <a:pt x="119" y="169"/>
                    </a:lnTo>
                    <a:lnTo>
                      <a:pt x="124" y="169"/>
                    </a:lnTo>
                    <a:lnTo>
                      <a:pt x="129" y="179"/>
                    </a:lnTo>
                    <a:lnTo>
                      <a:pt x="127" y="179"/>
                    </a:lnTo>
                    <a:lnTo>
                      <a:pt x="124" y="176"/>
                    </a:lnTo>
                    <a:lnTo>
                      <a:pt x="123" y="176"/>
                    </a:lnTo>
                    <a:lnTo>
                      <a:pt x="120" y="175"/>
                    </a:lnTo>
                    <a:lnTo>
                      <a:pt x="119" y="175"/>
                    </a:lnTo>
                    <a:lnTo>
                      <a:pt x="119" y="187"/>
                    </a:lnTo>
                    <a:lnTo>
                      <a:pt x="120" y="188"/>
                    </a:lnTo>
                    <a:lnTo>
                      <a:pt x="123" y="195"/>
                    </a:lnTo>
                    <a:lnTo>
                      <a:pt x="124" y="201"/>
                    </a:lnTo>
                    <a:lnTo>
                      <a:pt x="127" y="205"/>
                    </a:lnTo>
                    <a:lnTo>
                      <a:pt x="127" y="209"/>
                    </a:lnTo>
                    <a:lnTo>
                      <a:pt x="124" y="213"/>
                    </a:lnTo>
                    <a:lnTo>
                      <a:pt x="116" y="243"/>
                    </a:lnTo>
                    <a:lnTo>
                      <a:pt x="115" y="240"/>
                    </a:lnTo>
                    <a:lnTo>
                      <a:pt x="114" y="240"/>
                    </a:lnTo>
                    <a:lnTo>
                      <a:pt x="111" y="243"/>
                    </a:lnTo>
                    <a:lnTo>
                      <a:pt x="116" y="227"/>
                    </a:lnTo>
                    <a:lnTo>
                      <a:pt x="116" y="224"/>
                    </a:lnTo>
                    <a:lnTo>
                      <a:pt x="114" y="221"/>
                    </a:lnTo>
                    <a:lnTo>
                      <a:pt x="109" y="221"/>
                    </a:lnTo>
                    <a:lnTo>
                      <a:pt x="105" y="218"/>
                    </a:lnTo>
                    <a:lnTo>
                      <a:pt x="89" y="218"/>
                    </a:lnTo>
                    <a:lnTo>
                      <a:pt x="85" y="217"/>
                    </a:lnTo>
                    <a:lnTo>
                      <a:pt x="81" y="214"/>
                    </a:lnTo>
                    <a:lnTo>
                      <a:pt x="81" y="210"/>
                    </a:lnTo>
                    <a:lnTo>
                      <a:pt x="79" y="209"/>
                    </a:lnTo>
                    <a:lnTo>
                      <a:pt x="79" y="205"/>
                    </a:lnTo>
                    <a:lnTo>
                      <a:pt x="76" y="201"/>
                    </a:lnTo>
                    <a:lnTo>
                      <a:pt x="71" y="196"/>
                    </a:lnTo>
                    <a:lnTo>
                      <a:pt x="66" y="195"/>
                    </a:lnTo>
                    <a:lnTo>
                      <a:pt x="59" y="192"/>
                    </a:lnTo>
                    <a:lnTo>
                      <a:pt x="55" y="191"/>
                    </a:lnTo>
                    <a:lnTo>
                      <a:pt x="50" y="188"/>
                    </a:lnTo>
                    <a:lnTo>
                      <a:pt x="49" y="188"/>
                    </a:lnTo>
                    <a:lnTo>
                      <a:pt x="45" y="187"/>
                    </a:lnTo>
                    <a:lnTo>
                      <a:pt x="39" y="184"/>
                    </a:lnTo>
                    <a:lnTo>
                      <a:pt x="35" y="180"/>
                    </a:lnTo>
                    <a:lnTo>
                      <a:pt x="31" y="179"/>
                    </a:lnTo>
                    <a:lnTo>
                      <a:pt x="27" y="175"/>
                    </a:lnTo>
                    <a:lnTo>
                      <a:pt x="19" y="170"/>
                    </a:lnTo>
                    <a:lnTo>
                      <a:pt x="13" y="169"/>
                    </a:lnTo>
                    <a:lnTo>
                      <a:pt x="9" y="169"/>
                    </a:lnTo>
                    <a:lnTo>
                      <a:pt x="2" y="166"/>
                    </a:lnTo>
                    <a:lnTo>
                      <a:pt x="0" y="166"/>
                    </a:lnTo>
                    <a:lnTo>
                      <a:pt x="1" y="162"/>
                    </a:lnTo>
                    <a:lnTo>
                      <a:pt x="2" y="161"/>
                    </a:lnTo>
                    <a:lnTo>
                      <a:pt x="9" y="155"/>
                    </a:lnTo>
                    <a:lnTo>
                      <a:pt x="13" y="143"/>
                    </a:lnTo>
                    <a:lnTo>
                      <a:pt x="15" y="136"/>
                    </a:lnTo>
                    <a:lnTo>
                      <a:pt x="18" y="131"/>
                    </a:lnTo>
                    <a:lnTo>
                      <a:pt x="18" y="81"/>
                    </a:lnTo>
                    <a:lnTo>
                      <a:pt x="19" y="74"/>
                    </a:lnTo>
                    <a:lnTo>
                      <a:pt x="19" y="70"/>
                    </a:lnTo>
                    <a:lnTo>
                      <a:pt x="18" y="69"/>
                    </a:lnTo>
                    <a:lnTo>
                      <a:pt x="18" y="66"/>
                    </a:lnTo>
                    <a:lnTo>
                      <a:pt x="19" y="62"/>
                    </a:lnTo>
                    <a:lnTo>
                      <a:pt x="18" y="58"/>
                    </a:lnTo>
                    <a:lnTo>
                      <a:pt x="18" y="57"/>
                    </a:lnTo>
                    <a:lnTo>
                      <a:pt x="19" y="57"/>
                    </a:lnTo>
                    <a:lnTo>
                      <a:pt x="19" y="55"/>
                    </a:lnTo>
                    <a:lnTo>
                      <a:pt x="33" y="51"/>
                    </a:lnTo>
                    <a:lnTo>
                      <a:pt x="44" y="35"/>
                    </a:lnTo>
                    <a:lnTo>
                      <a:pt x="49" y="25"/>
                    </a:lnTo>
                    <a:lnTo>
                      <a:pt x="67" y="22"/>
                    </a:lnTo>
                    <a:lnTo>
                      <a:pt x="79" y="10"/>
                    </a:lnTo>
                    <a:lnTo>
                      <a:pt x="83" y="9"/>
                    </a:lnTo>
                    <a:lnTo>
                      <a:pt x="92" y="9"/>
                    </a:lnTo>
                    <a:lnTo>
                      <a:pt x="93" y="7"/>
                    </a:lnTo>
                    <a:lnTo>
                      <a:pt x="96" y="7"/>
                    </a:lnTo>
                    <a:lnTo>
                      <a:pt x="97" y="5"/>
                    </a:lnTo>
                    <a:lnTo>
                      <a:pt x="101" y="3"/>
                    </a:lnTo>
                    <a:lnTo>
                      <a:pt x="105" y="3"/>
                    </a:lnTo>
                    <a:lnTo>
                      <a:pt x="10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6" name="Freeform 147"/>
              <p:cNvSpPr>
                <a:spLocks/>
              </p:cNvSpPr>
              <p:nvPr/>
            </p:nvSpPr>
            <p:spPr bwMode="gray">
              <a:xfrm>
                <a:off x="6973937" y="4021109"/>
                <a:ext cx="127000" cy="133350"/>
              </a:xfrm>
              <a:custGeom>
                <a:avLst/>
                <a:gdLst/>
                <a:ahLst/>
                <a:cxnLst>
                  <a:cxn ang="0">
                    <a:pos x="41" y="0"/>
                  </a:cxn>
                  <a:cxn ang="0">
                    <a:pos x="43" y="0"/>
                  </a:cxn>
                  <a:cxn ang="0">
                    <a:pos x="50" y="3"/>
                  </a:cxn>
                  <a:cxn ang="0">
                    <a:pos x="54" y="3"/>
                  </a:cxn>
                  <a:cxn ang="0">
                    <a:pos x="65" y="6"/>
                  </a:cxn>
                  <a:cxn ang="0">
                    <a:pos x="68" y="6"/>
                  </a:cxn>
                  <a:cxn ang="0">
                    <a:pos x="70" y="10"/>
                  </a:cxn>
                  <a:cxn ang="0">
                    <a:pos x="74" y="13"/>
                  </a:cxn>
                  <a:cxn ang="0">
                    <a:pos x="78" y="17"/>
                  </a:cxn>
                  <a:cxn ang="0">
                    <a:pos x="78" y="25"/>
                  </a:cxn>
                  <a:cxn ang="0">
                    <a:pos x="80" y="26"/>
                  </a:cxn>
                  <a:cxn ang="0">
                    <a:pos x="80" y="30"/>
                  </a:cxn>
                  <a:cxn ang="0">
                    <a:pos x="78" y="35"/>
                  </a:cxn>
                  <a:cxn ang="0">
                    <a:pos x="74" y="44"/>
                  </a:cxn>
                  <a:cxn ang="0">
                    <a:pos x="65" y="52"/>
                  </a:cxn>
                  <a:cxn ang="0">
                    <a:pos x="56" y="61"/>
                  </a:cxn>
                  <a:cxn ang="0">
                    <a:pos x="43" y="65"/>
                  </a:cxn>
                  <a:cxn ang="0">
                    <a:pos x="42" y="65"/>
                  </a:cxn>
                  <a:cxn ang="0">
                    <a:pos x="41" y="66"/>
                  </a:cxn>
                  <a:cxn ang="0">
                    <a:pos x="38" y="70"/>
                  </a:cxn>
                  <a:cxn ang="0">
                    <a:pos x="37" y="73"/>
                  </a:cxn>
                  <a:cxn ang="0">
                    <a:pos x="37" y="77"/>
                  </a:cxn>
                  <a:cxn ang="0">
                    <a:pos x="34" y="78"/>
                  </a:cxn>
                  <a:cxn ang="0">
                    <a:pos x="32" y="81"/>
                  </a:cxn>
                  <a:cxn ang="0">
                    <a:pos x="32" y="83"/>
                  </a:cxn>
                  <a:cxn ang="0">
                    <a:pos x="30" y="84"/>
                  </a:cxn>
                  <a:cxn ang="0">
                    <a:pos x="24" y="84"/>
                  </a:cxn>
                  <a:cxn ang="0">
                    <a:pos x="22" y="83"/>
                  </a:cxn>
                  <a:cxn ang="0">
                    <a:pos x="12" y="83"/>
                  </a:cxn>
                  <a:cxn ang="0">
                    <a:pos x="11" y="81"/>
                  </a:cxn>
                  <a:cxn ang="0">
                    <a:pos x="11" y="74"/>
                  </a:cxn>
                  <a:cxn ang="0">
                    <a:pos x="6" y="74"/>
                  </a:cxn>
                  <a:cxn ang="0">
                    <a:pos x="4" y="73"/>
                  </a:cxn>
                  <a:cxn ang="0">
                    <a:pos x="2" y="70"/>
                  </a:cxn>
                  <a:cxn ang="0">
                    <a:pos x="0" y="69"/>
                  </a:cxn>
                  <a:cxn ang="0">
                    <a:pos x="0" y="66"/>
                  </a:cxn>
                  <a:cxn ang="0">
                    <a:pos x="6" y="54"/>
                  </a:cxn>
                  <a:cxn ang="0">
                    <a:pos x="13" y="44"/>
                  </a:cxn>
                  <a:cxn ang="0">
                    <a:pos x="24" y="36"/>
                  </a:cxn>
                  <a:cxn ang="0">
                    <a:pos x="28" y="35"/>
                  </a:cxn>
                  <a:cxn ang="0">
                    <a:pos x="30" y="22"/>
                  </a:cxn>
                  <a:cxn ang="0">
                    <a:pos x="32" y="21"/>
                  </a:cxn>
                  <a:cxn ang="0">
                    <a:pos x="34" y="18"/>
                  </a:cxn>
                  <a:cxn ang="0">
                    <a:pos x="37" y="18"/>
                  </a:cxn>
                  <a:cxn ang="0">
                    <a:pos x="38" y="17"/>
                  </a:cxn>
                  <a:cxn ang="0">
                    <a:pos x="38" y="6"/>
                  </a:cxn>
                  <a:cxn ang="0">
                    <a:pos x="41" y="3"/>
                  </a:cxn>
                  <a:cxn ang="0">
                    <a:pos x="41" y="0"/>
                  </a:cxn>
                </a:cxnLst>
                <a:rect l="0" t="0" r="r" b="b"/>
                <a:pathLst>
                  <a:path w="80" h="84">
                    <a:moveTo>
                      <a:pt x="41" y="0"/>
                    </a:moveTo>
                    <a:lnTo>
                      <a:pt x="43" y="0"/>
                    </a:lnTo>
                    <a:lnTo>
                      <a:pt x="50" y="3"/>
                    </a:lnTo>
                    <a:lnTo>
                      <a:pt x="54" y="3"/>
                    </a:lnTo>
                    <a:lnTo>
                      <a:pt x="65" y="6"/>
                    </a:lnTo>
                    <a:lnTo>
                      <a:pt x="68" y="6"/>
                    </a:lnTo>
                    <a:lnTo>
                      <a:pt x="70" y="10"/>
                    </a:lnTo>
                    <a:lnTo>
                      <a:pt x="74" y="13"/>
                    </a:lnTo>
                    <a:lnTo>
                      <a:pt x="78" y="17"/>
                    </a:lnTo>
                    <a:lnTo>
                      <a:pt x="78" y="25"/>
                    </a:lnTo>
                    <a:lnTo>
                      <a:pt x="80" y="26"/>
                    </a:lnTo>
                    <a:lnTo>
                      <a:pt x="80" y="30"/>
                    </a:lnTo>
                    <a:lnTo>
                      <a:pt x="78" y="35"/>
                    </a:lnTo>
                    <a:lnTo>
                      <a:pt x="74" y="44"/>
                    </a:lnTo>
                    <a:lnTo>
                      <a:pt x="65" y="52"/>
                    </a:lnTo>
                    <a:lnTo>
                      <a:pt x="56" y="61"/>
                    </a:lnTo>
                    <a:lnTo>
                      <a:pt x="43" y="65"/>
                    </a:lnTo>
                    <a:lnTo>
                      <a:pt x="42" y="65"/>
                    </a:lnTo>
                    <a:lnTo>
                      <a:pt x="41" y="66"/>
                    </a:lnTo>
                    <a:lnTo>
                      <a:pt x="38" y="70"/>
                    </a:lnTo>
                    <a:lnTo>
                      <a:pt x="37" y="73"/>
                    </a:lnTo>
                    <a:lnTo>
                      <a:pt x="37" y="77"/>
                    </a:lnTo>
                    <a:lnTo>
                      <a:pt x="34" y="78"/>
                    </a:lnTo>
                    <a:lnTo>
                      <a:pt x="32" y="81"/>
                    </a:lnTo>
                    <a:lnTo>
                      <a:pt x="32" y="83"/>
                    </a:lnTo>
                    <a:lnTo>
                      <a:pt x="30" y="84"/>
                    </a:lnTo>
                    <a:lnTo>
                      <a:pt x="24" y="84"/>
                    </a:lnTo>
                    <a:lnTo>
                      <a:pt x="22" y="83"/>
                    </a:lnTo>
                    <a:lnTo>
                      <a:pt x="12" y="83"/>
                    </a:lnTo>
                    <a:lnTo>
                      <a:pt x="11" y="81"/>
                    </a:lnTo>
                    <a:lnTo>
                      <a:pt x="11" y="74"/>
                    </a:lnTo>
                    <a:lnTo>
                      <a:pt x="6" y="74"/>
                    </a:lnTo>
                    <a:lnTo>
                      <a:pt x="4" y="73"/>
                    </a:lnTo>
                    <a:lnTo>
                      <a:pt x="2" y="70"/>
                    </a:lnTo>
                    <a:lnTo>
                      <a:pt x="0" y="69"/>
                    </a:lnTo>
                    <a:lnTo>
                      <a:pt x="0" y="66"/>
                    </a:lnTo>
                    <a:lnTo>
                      <a:pt x="6" y="54"/>
                    </a:lnTo>
                    <a:lnTo>
                      <a:pt x="13" y="44"/>
                    </a:lnTo>
                    <a:lnTo>
                      <a:pt x="24" y="36"/>
                    </a:lnTo>
                    <a:lnTo>
                      <a:pt x="28" y="35"/>
                    </a:lnTo>
                    <a:lnTo>
                      <a:pt x="30" y="22"/>
                    </a:lnTo>
                    <a:lnTo>
                      <a:pt x="32" y="21"/>
                    </a:lnTo>
                    <a:lnTo>
                      <a:pt x="34" y="18"/>
                    </a:lnTo>
                    <a:lnTo>
                      <a:pt x="37" y="18"/>
                    </a:lnTo>
                    <a:lnTo>
                      <a:pt x="38" y="17"/>
                    </a:lnTo>
                    <a:lnTo>
                      <a:pt x="38" y="6"/>
                    </a:lnTo>
                    <a:lnTo>
                      <a:pt x="41" y="3"/>
                    </a:lnTo>
                    <a:lnTo>
                      <a:pt x="4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7" name="Freeform 148"/>
              <p:cNvSpPr>
                <a:spLocks noEditPoints="1"/>
              </p:cNvSpPr>
              <p:nvPr/>
            </p:nvSpPr>
            <p:spPr bwMode="gray">
              <a:xfrm>
                <a:off x="7146974" y="4560859"/>
                <a:ext cx="427038" cy="1047750"/>
              </a:xfrm>
              <a:custGeom>
                <a:avLst/>
                <a:gdLst/>
                <a:ahLst/>
                <a:cxnLst>
                  <a:cxn ang="0">
                    <a:pos x="258" y="57"/>
                  </a:cxn>
                  <a:cxn ang="0">
                    <a:pos x="114" y="4"/>
                  </a:cxn>
                  <a:cxn ang="0">
                    <a:pos x="121" y="13"/>
                  </a:cxn>
                  <a:cxn ang="0">
                    <a:pos x="135" y="0"/>
                  </a:cxn>
                  <a:cxn ang="0">
                    <a:pos x="144" y="6"/>
                  </a:cxn>
                  <a:cxn ang="0">
                    <a:pos x="151" y="20"/>
                  </a:cxn>
                  <a:cxn ang="0">
                    <a:pos x="177" y="35"/>
                  </a:cxn>
                  <a:cxn ang="0">
                    <a:pos x="246" y="88"/>
                  </a:cxn>
                  <a:cxn ang="0">
                    <a:pos x="250" y="74"/>
                  </a:cxn>
                  <a:cxn ang="0">
                    <a:pos x="253" y="58"/>
                  </a:cxn>
                  <a:cxn ang="0">
                    <a:pos x="262" y="61"/>
                  </a:cxn>
                  <a:cxn ang="0">
                    <a:pos x="269" y="65"/>
                  </a:cxn>
                  <a:cxn ang="0">
                    <a:pos x="265" y="83"/>
                  </a:cxn>
                  <a:cxn ang="0">
                    <a:pos x="239" y="105"/>
                  </a:cxn>
                  <a:cxn ang="0">
                    <a:pos x="225" y="117"/>
                  </a:cxn>
                  <a:cxn ang="0">
                    <a:pos x="214" y="128"/>
                  </a:cxn>
                  <a:cxn ang="0">
                    <a:pos x="200" y="158"/>
                  </a:cxn>
                  <a:cxn ang="0">
                    <a:pos x="202" y="194"/>
                  </a:cxn>
                  <a:cxn ang="0">
                    <a:pos x="202" y="206"/>
                  </a:cxn>
                  <a:cxn ang="0">
                    <a:pos x="206" y="216"/>
                  </a:cxn>
                  <a:cxn ang="0">
                    <a:pos x="217" y="242"/>
                  </a:cxn>
                  <a:cxn ang="0">
                    <a:pos x="221" y="262"/>
                  </a:cxn>
                  <a:cxn ang="0">
                    <a:pos x="198" y="290"/>
                  </a:cxn>
                  <a:cxn ang="0">
                    <a:pos x="161" y="292"/>
                  </a:cxn>
                  <a:cxn ang="0">
                    <a:pos x="148" y="301"/>
                  </a:cxn>
                  <a:cxn ang="0">
                    <a:pos x="143" y="312"/>
                  </a:cxn>
                  <a:cxn ang="0">
                    <a:pos x="118" y="332"/>
                  </a:cxn>
                  <a:cxn ang="0">
                    <a:pos x="110" y="336"/>
                  </a:cxn>
                  <a:cxn ang="0">
                    <a:pos x="113" y="349"/>
                  </a:cxn>
                  <a:cxn ang="0">
                    <a:pos x="113" y="370"/>
                  </a:cxn>
                  <a:cxn ang="0">
                    <a:pos x="89" y="424"/>
                  </a:cxn>
                  <a:cxn ang="0">
                    <a:pos x="77" y="428"/>
                  </a:cxn>
                  <a:cxn ang="0">
                    <a:pos x="77" y="449"/>
                  </a:cxn>
                  <a:cxn ang="0">
                    <a:pos x="91" y="460"/>
                  </a:cxn>
                  <a:cxn ang="0">
                    <a:pos x="96" y="482"/>
                  </a:cxn>
                  <a:cxn ang="0">
                    <a:pos x="92" y="493"/>
                  </a:cxn>
                  <a:cxn ang="0">
                    <a:pos x="81" y="502"/>
                  </a:cxn>
                  <a:cxn ang="0">
                    <a:pos x="62" y="527"/>
                  </a:cxn>
                  <a:cxn ang="0">
                    <a:pos x="55" y="554"/>
                  </a:cxn>
                  <a:cxn ang="0">
                    <a:pos x="61" y="590"/>
                  </a:cxn>
                  <a:cxn ang="0">
                    <a:pos x="83" y="616"/>
                  </a:cxn>
                  <a:cxn ang="0">
                    <a:pos x="107" y="624"/>
                  </a:cxn>
                  <a:cxn ang="0">
                    <a:pos x="117" y="654"/>
                  </a:cxn>
                  <a:cxn ang="0">
                    <a:pos x="61" y="638"/>
                  </a:cxn>
                  <a:cxn ang="0">
                    <a:pos x="55" y="580"/>
                  </a:cxn>
                  <a:cxn ang="0">
                    <a:pos x="3" y="554"/>
                  </a:cxn>
                  <a:cxn ang="0">
                    <a:pos x="0" y="532"/>
                  </a:cxn>
                  <a:cxn ang="0">
                    <a:pos x="4" y="446"/>
                  </a:cxn>
                  <a:cxn ang="0">
                    <a:pos x="21" y="431"/>
                  </a:cxn>
                  <a:cxn ang="0">
                    <a:pos x="24" y="390"/>
                  </a:cxn>
                  <a:cxn ang="0">
                    <a:pos x="19" y="384"/>
                  </a:cxn>
                  <a:cxn ang="0">
                    <a:pos x="21" y="332"/>
                  </a:cxn>
                  <a:cxn ang="0">
                    <a:pos x="24" y="323"/>
                  </a:cxn>
                  <a:cxn ang="0">
                    <a:pos x="25" y="292"/>
                  </a:cxn>
                  <a:cxn ang="0">
                    <a:pos x="25" y="280"/>
                  </a:cxn>
                  <a:cxn ang="0">
                    <a:pos x="33" y="257"/>
                  </a:cxn>
                  <a:cxn ang="0">
                    <a:pos x="41" y="242"/>
                  </a:cxn>
                  <a:cxn ang="0">
                    <a:pos x="48" y="144"/>
                  </a:cxn>
                  <a:cxn ang="0">
                    <a:pos x="48" y="105"/>
                  </a:cxn>
                  <a:cxn ang="0">
                    <a:pos x="56" y="80"/>
                  </a:cxn>
                  <a:cxn ang="0">
                    <a:pos x="72" y="50"/>
                  </a:cxn>
                  <a:cxn ang="0">
                    <a:pos x="83" y="36"/>
                  </a:cxn>
                  <a:cxn ang="0">
                    <a:pos x="92" y="6"/>
                  </a:cxn>
                </a:cxnLst>
                <a:rect l="0" t="0" r="r" b="b"/>
                <a:pathLst>
                  <a:path w="269" h="660">
                    <a:moveTo>
                      <a:pt x="258" y="57"/>
                    </a:moveTo>
                    <a:lnTo>
                      <a:pt x="261" y="57"/>
                    </a:lnTo>
                    <a:lnTo>
                      <a:pt x="258" y="57"/>
                    </a:lnTo>
                    <a:close/>
                    <a:moveTo>
                      <a:pt x="95" y="0"/>
                    </a:moveTo>
                    <a:lnTo>
                      <a:pt x="109" y="4"/>
                    </a:lnTo>
                    <a:lnTo>
                      <a:pt x="114" y="4"/>
                    </a:lnTo>
                    <a:lnTo>
                      <a:pt x="117" y="6"/>
                    </a:lnTo>
                    <a:lnTo>
                      <a:pt x="118" y="9"/>
                    </a:lnTo>
                    <a:lnTo>
                      <a:pt x="121" y="13"/>
                    </a:lnTo>
                    <a:lnTo>
                      <a:pt x="121" y="17"/>
                    </a:lnTo>
                    <a:lnTo>
                      <a:pt x="131" y="4"/>
                    </a:lnTo>
                    <a:lnTo>
                      <a:pt x="135" y="0"/>
                    </a:lnTo>
                    <a:lnTo>
                      <a:pt x="139" y="2"/>
                    </a:lnTo>
                    <a:lnTo>
                      <a:pt x="140" y="2"/>
                    </a:lnTo>
                    <a:lnTo>
                      <a:pt x="144" y="6"/>
                    </a:lnTo>
                    <a:lnTo>
                      <a:pt x="144" y="17"/>
                    </a:lnTo>
                    <a:lnTo>
                      <a:pt x="147" y="18"/>
                    </a:lnTo>
                    <a:lnTo>
                      <a:pt x="151" y="20"/>
                    </a:lnTo>
                    <a:lnTo>
                      <a:pt x="154" y="22"/>
                    </a:lnTo>
                    <a:lnTo>
                      <a:pt x="170" y="28"/>
                    </a:lnTo>
                    <a:lnTo>
                      <a:pt x="177" y="35"/>
                    </a:lnTo>
                    <a:lnTo>
                      <a:pt x="210" y="52"/>
                    </a:lnTo>
                    <a:lnTo>
                      <a:pt x="195" y="88"/>
                    </a:lnTo>
                    <a:lnTo>
                      <a:pt x="246" y="88"/>
                    </a:lnTo>
                    <a:lnTo>
                      <a:pt x="246" y="83"/>
                    </a:lnTo>
                    <a:lnTo>
                      <a:pt x="248" y="78"/>
                    </a:lnTo>
                    <a:lnTo>
                      <a:pt x="250" y="74"/>
                    </a:lnTo>
                    <a:lnTo>
                      <a:pt x="250" y="66"/>
                    </a:lnTo>
                    <a:lnTo>
                      <a:pt x="253" y="61"/>
                    </a:lnTo>
                    <a:lnTo>
                      <a:pt x="253" y="58"/>
                    </a:lnTo>
                    <a:lnTo>
                      <a:pt x="258" y="57"/>
                    </a:lnTo>
                    <a:lnTo>
                      <a:pt x="258" y="61"/>
                    </a:lnTo>
                    <a:lnTo>
                      <a:pt x="262" y="61"/>
                    </a:lnTo>
                    <a:lnTo>
                      <a:pt x="262" y="62"/>
                    </a:lnTo>
                    <a:lnTo>
                      <a:pt x="266" y="62"/>
                    </a:lnTo>
                    <a:lnTo>
                      <a:pt x="269" y="65"/>
                    </a:lnTo>
                    <a:lnTo>
                      <a:pt x="269" y="73"/>
                    </a:lnTo>
                    <a:lnTo>
                      <a:pt x="266" y="76"/>
                    </a:lnTo>
                    <a:lnTo>
                      <a:pt x="265" y="83"/>
                    </a:lnTo>
                    <a:lnTo>
                      <a:pt x="262" y="84"/>
                    </a:lnTo>
                    <a:lnTo>
                      <a:pt x="246" y="98"/>
                    </a:lnTo>
                    <a:lnTo>
                      <a:pt x="239" y="105"/>
                    </a:lnTo>
                    <a:lnTo>
                      <a:pt x="231" y="110"/>
                    </a:lnTo>
                    <a:lnTo>
                      <a:pt x="228" y="113"/>
                    </a:lnTo>
                    <a:lnTo>
                      <a:pt x="225" y="117"/>
                    </a:lnTo>
                    <a:lnTo>
                      <a:pt x="221" y="120"/>
                    </a:lnTo>
                    <a:lnTo>
                      <a:pt x="218" y="124"/>
                    </a:lnTo>
                    <a:lnTo>
                      <a:pt x="214" y="128"/>
                    </a:lnTo>
                    <a:lnTo>
                      <a:pt x="214" y="135"/>
                    </a:lnTo>
                    <a:lnTo>
                      <a:pt x="202" y="153"/>
                    </a:lnTo>
                    <a:lnTo>
                      <a:pt x="200" y="158"/>
                    </a:lnTo>
                    <a:lnTo>
                      <a:pt x="200" y="180"/>
                    </a:lnTo>
                    <a:lnTo>
                      <a:pt x="202" y="191"/>
                    </a:lnTo>
                    <a:lnTo>
                      <a:pt x="202" y="194"/>
                    </a:lnTo>
                    <a:lnTo>
                      <a:pt x="200" y="196"/>
                    </a:lnTo>
                    <a:lnTo>
                      <a:pt x="200" y="202"/>
                    </a:lnTo>
                    <a:lnTo>
                      <a:pt x="202" y="206"/>
                    </a:lnTo>
                    <a:lnTo>
                      <a:pt x="205" y="210"/>
                    </a:lnTo>
                    <a:lnTo>
                      <a:pt x="206" y="214"/>
                    </a:lnTo>
                    <a:lnTo>
                      <a:pt x="206" y="216"/>
                    </a:lnTo>
                    <a:lnTo>
                      <a:pt x="209" y="218"/>
                    </a:lnTo>
                    <a:lnTo>
                      <a:pt x="214" y="235"/>
                    </a:lnTo>
                    <a:lnTo>
                      <a:pt x="217" y="242"/>
                    </a:lnTo>
                    <a:lnTo>
                      <a:pt x="218" y="250"/>
                    </a:lnTo>
                    <a:lnTo>
                      <a:pt x="221" y="257"/>
                    </a:lnTo>
                    <a:lnTo>
                      <a:pt x="221" y="262"/>
                    </a:lnTo>
                    <a:lnTo>
                      <a:pt x="218" y="266"/>
                    </a:lnTo>
                    <a:lnTo>
                      <a:pt x="210" y="283"/>
                    </a:lnTo>
                    <a:lnTo>
                      <a:pt x="198" y="290"/>
                    </a:lnTo>
                    <a:lnTo>
                      <a:pt x="184" y="294"/>
                    </a:lnTo>
                    <a:lnTo>
                      <a:pt x="165" y="294"/>
                    </a:lnTo>
                    <a:lnTo>
                      <a:pt x="161" y="292"/>
                    </a:lnTo>
                    <a:lnTo>
                      <a:pt x="154" y="294"/>
                    </a:lnTo>
                    <a:lnTo>
                      <a:pt x="151" y="296"/>
                    </a:lnTo>
                    <a:lnTo>
                      <a:pt x="148" y="301"/>
                    </a:lnTo>
                    <a:lnTo>
                      <a:pt x="144" y="306"/>
                    </a:lnTo>
                    <a:lnTo>
                      <a:pt x="144" y="310"/>
                    </a:lnTo>
                    <a:lnTo>
                      <a:pt x="143" y="312"/>
                    </a:lnTo>
                    <a:lnTo>
                      <a:pt x="143" y="314"/>
                    </a:lnTo>
                    <a:lnTo>
                      <a:pt x="139" y="335"/>
                    </a:lnTo>
                    <a:lnTo>
                      <a:pt x="118" y="332"/>
                    </a:lnTo>
                    <a:lnTo>
                      <a:pt x="114" y="332"/>
                    </a:lnTo>
                    <a:lnTo>
                      <a:pt x="113" y="335"/>
                    </a:lnTo>
                    <a:lnTo>
                      <a:pt x="110" y="336"/>
                    </a:lnTo>
                    <a:lnTo>
                      <a:pt x="110" y="344"/>
                    </a:lnTo>
                    <a:lnTo>
                      <a:pt x="113" y="346"/>
                    </a:lnTo>
                    <a:lnTo>
                      <a:pt x="113" y="349"/>
                    </a:lnTo>
                    <a:lnTo>
                      <a:pt x="125" y="354"/>
                    </a:lnTo>
                    <a:lnTo>
                      <a:pt x="125" y="368"/>
                    </a:lnTo>
                    <a:lnTo>
                      <a:pt x="113" y="370"/>
                    </a:lnTo>
                    <a:lnTo>
                      <a:pt x="113" y="383"/>
                    </a:lnTo>
                    <a:lnTo>
                      <a:pt x="104" y="402"/>
                    </a:lnTo>
                    <a:lnTo>
                      <a:pt x="89" y="424"/>
                    </a:lnTo>
                    <a:lnTo>
                      <a:pt x="83" y="424"/>
                    </a:lnTo>
                    <a:lnTo>
                      <a:pt x="78" y="427"/>
                    </a:lnTo>
                    <a:lnTo>
                      <a:pt x="77" y="428"/>
                    </a:lnTo>
                    <a:lnTo>
                      <a:pt x="74" y="432"/>
                    </a:lnTo>
                    <a:lnTo>
                      <a:pt x="74" y="445"/>
                    </a:lnTo>
                    <a:lnTo>
                      <a:pt x="77" y="449"/>
                    </a:lnTo>
                    <a:lnTo>
                      <a:pt x="78" y="453"/>
                    </a:lnTo>
                    <a:lnTo>
                      <a:pt x="83" y="457"/>
                    </a:lnTo>
                    <a:lnTo>
                      <a:pt x="91" y="460"/>
                    </a:lnTo>
                    <a:lnTo>
                      <a:pt x="95" y="462"/>
                    </a:lnTo>
                    <a:lnTo>
                      <a:pt x="96" y="466"/>
                    </a:lnTo>
                    <a:lnTo>
                      <a:pt x="96" y="482"/>
                    </a:lnTo>
                    <a:lnTo>
                      <a:pt x="95" y="484"/>
                    </a:lnTo>
                    <a:lnTo>
                      <a:pt x="95" y="490"/>
                    </a:lnTo>
                    <a:lnTo>
                      <a:pt x="92" y="493"/>
                    </a:lnTo>
                    <a:lnTo>
                      <a:pt x="89" y="497"/>
                    </a:lnTo>
                    <a:lnTo>
                      <a:pt x="85" y="501"/>
                    </a:lnTo>
                    <a:lnTo>
                      <a:pt x="81" y="502"/>
                    </a:lnTo>
                    <a:lnTo>
                      <a:pt x="78" y="506"/>
                    </a:lnTo>
                    <a:lnTo>
                      <a:pt x="74" y="508"/>
                    </a:lnTo>
                    <a:lnTo>
                      <a:pt x="62" y="527"/>
                    </a:lnTo>
                    <a:lnTo>
                      <a:pt x="55" y="534"/>
                    </a:lnTo>
                    <a:lnTo>
                      <a:pt x="52" y="545"/>
                    </a:lnTo>
                    <a:lnTo>
                      <a:pt x="55" y="554"/>
                    </a:lnTo>
                    <a:lnTo>
                      <a:pt x="56" y="564"/>
                    </a:lnTo>
                    <a:lnTo>
                      <a:pt x="56" y="568"/>
                    </a:lnTo>
                    <a:lnTo>
                      <a:pt x="61" y="590"/>
                    </a:lnTo>
                    <a:lnTo>
                      <a:pt x="67" y="604"/>
                    </a:lnTo>
                    <a:lnTo>
                      <a:pt x="74" y="612"/>
                    </a:lnTo>
                    <a:lnTo>
                      <a:pt x="83" y="616"/>
                    </a:lnTo>
                    <a:lnTo>
                      <a:pt x="92" y="616"/>
                    </a:lnTo>
                    <a:lnTo>
                      <a:pt x="95" y="615"/>
                    </a:lnTo>
                    <a:lnTo>
                      <a:pt x="107" y="624"/>
                    </a:lnTo>
                    <a:lnTo>
                      <a:pt x="118" y="638"/>
                    </a:lnTo>
                    <a:lnTo>
                      <a:pt x="118" y="649"/>
                    </a:lnTo>
                    <a:lnTo>
                      <a:pt x="117" y="654"/>
                    </a:lnTo>
                    <a:lnTo>
                      <a:pt x="114" y="660"/>
                    </a:lnTo>
                    <a:lnTo>
                      <a:pt x="100" y="641"/>
                    </a:lnTo>
                    <a:lnTo>
                      <a:pt x="61" y="638"/>
                    </a:lnTo>
                    <a:lnTo>
                      <a:pt x="56" y="612"/>
                    </a:lnTo>
                    <a:lnTo>
                      <a:pt x="56" y="588"/>
                    </a:lnTo>
                    <a:lnTo>
                      <a:pt x="55" y="580"/>
                    </a:lnTo>
                    <a:lnTo>
                      <a:pt x="55" y="568"/>
                    </a:lnTo>
                    <a:lnTo>
                      <a:pt x="15" y="568"/>
                    </a:lnTo>
                    <a:lnTo>
                      <a:pt x="3" y="554"/>
                    </a:lnTo>
                    <a:lnTo>
                      <a:pt x="3" y="542"/>
                    </a:lnTo>
                    <a:lnTo>
                      <a:pt x="0" y="536"/>
                    </a:lnTo>
                    <a:lnTo>
                      <a:pt x="0" y="532"/>
                    </a:lnTo>
                    <a:lnTo>
                      <a:pt x="3" y="531"/>
                    </a:lnTo>
                    <a:lnTo>
                      <a:pt x="3" y="453"/>
                    </a:lnTo>
                    <a:lnTo>
                      <a:pt x="4" y="446"/>
                    </a:lnTo>
                    <a:lnTo>
                      <a:pt x="7" y="442"/>
                    </a:lnTo>
                    <a:lnTo>
                      <a:pt x="17" y="432"/>
                    </a:lnTo>
                    <a:lnTo>
                      <a:pt x="21" y="431"/>
                    </a:lnTo>
                    <a:lnTo>
                      <a:pt x="21" y="428"/>
                    </a:lnTo>
                    <a:lnTo>
                      <a:pt x="24" y="420"/>
                    </a:lnTo>
                    <a:lnTo>
                      <a:pt x="24" y="390"/>
                    </a:lnTo>
                    <a:lnTo>
                      <a:pt x="21" y="388"/>
                    </a:lnTo>
                    <a:lnTo>
                      <a:pt x="21" y="386"/>
                    </a:lnTo>
                    <a:lnTo>
                      <a:pt x="19" y="384"/>
                    </a:lnTo>
                    <a:lnTo>
                      <a:pt x="19" y="379"/>
                    </a:lnTo>
                    <a:lnTo>
                      <a:pt x="21" y="375"/>
                    </a:lnTo>
                    <a:lnTo>
                      <a:pt x="21" y="332"/>
                    </a:lnTo>
                    <a:lnTo>
                      <a:pt x="19" y="332"/>
                    </a:lnTo>
                    <a:lnTo>
                      <a:pt x="19" y="324"/>
                    </a:lnTo>
                    <a:lnTo>
                      <a:pt x="24" y="323"/>
                    </a:lnTo>
                    <a:lnTo>
                      <a:pt x="25" y="310"/>
                    </a:lnTo>
                    <a:lnTo>
                      <a:pt x="24" y="302"/>
                    </a:lnTo>
                    <a:lnTo>
                      <a:pt x="25" y="292"/>
                    </a:lnTo>
                    <a:lnTo>
                      <a:pt x="24" y="284"/>
                    </a:lnTo>
                    <a:lnTo>
                      <a:pt x="24" y="283"/>
                    </a:lnTo>
                    <a:lnTo>
                      <a:pt x="25" y="280"/>
                    </a:lnTo>
                    <a:lnTo>
                      <a:pt x="29" y="262"/>
                    </a:lnTo>
                    <a:lnTo>
                      <a:pt x="30" y="261"/>
                    </a:lnTo>
                    <a:lnTo>
                      <a:pt x="33" y="257"/>
                    </a:lnTo>
                    <a:lnTo>
                      <a:pt x="35" y="250"/>
                    </a:lnTo>
                    <a:lnTo>
                      <a:pt x="39" y="246"/>
                    </a:lnTo>
                    <a:lnTo>
                      <a:pt x="41" y="242"/>
                    </a:lnTo>
                    <a:lnTo>
                      <a:pt x="47" y="236"/>
                    </a:lnTo>
                    <a:lnTo>
                      <a:pt x="47" y="235"/>
                    </a:lnTo>
                    <a:lnTo>
                      <a:pt x="48" y="144"/>
                    </a:lnTo>
                    <a:lnTo>
                      <a:pt x="47" y="126"/>
                    </a:lnTo>
                    <a:lnTo>
                      <a:pt x="48" y="113"/>
                    </a:lnTo>
                    <a:lnTo>
                      <a:pt x="48" y="105"/>
                    </a:lnTo>
                    <a:lnTo>
                      <a:pt x="51" y="98"/>
                    </a:lnTo>
                    <a:lnTo>
                      <a:pt x="52" y="91"/>
                    </a:lnTo>
                    <a:lnTo>
                      <a:pt x="56" y="80"/>
                    </a:lnTo>
                    <a:lnTo>
                      <a:pt x="62" y="70"/>
                    </a:lnTo>
                    <a:lnTo>
                      <a:pt x="67" y="62"/>
                    </a:lnTo>
                    <a:lnTo>
                      <a:pt x="72" y="50"/>
                    </a:lnTo>
                    <a:lnTo>
                      <a:pt x="73" y="44"/>
                    </a:lnTo>
                    <a:lnTo>
                      <a:pt x="81" y="36"/>
                    </a:lnTo>
                    <a:lnTo>
                      <a:pt x="83" y="36"/>
                    </a:lnTo>
                    <a:lnTo>
                      <a:pt x="83" y="18"/>
                    </a:lnTo>
                    <a:lnTo>
                      <a:pt x="91" y="10"/>
                    </a:lnTo>
                    <a:lnTo>
                      <a:pt x="92" y="6"/>
                    </a:lnTo>
                    <a:lnTo>
                      <a:pt x="95" y="2"/>
                    </a:lnTo>
                    <a:lnTo>
                      <a:pt x="9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8" name="Freeform 149"/>
              <p:cNvSpPr>
                <a:spLocks/>
              </p:cNvSpPr>
              <p:nvPr/>
            </p:nvSpPr>
            <p:spPr bwMode="gray">
              <a:xfrm>
                <a:off x="7143799" y="3943321"/>
                <a:ext cx="841375" cy="908050"/>
              </a:xfrm>
              <a:custGeom>
                <a:avLst/>
                <a:gdLst/>
                <a:ahLst/>
                <a:cxnLst>
                  <a:cxn ang="0">
                    <a:pos x="320" y="49"/>
                  </a:cxn>
                  <a:cxn ang="0">
                    <a:pos x="307" y="67"/>
                  </a:cxn>
                  <a:cxn ang="0">
                    <a:pos x="285" y="93"/>
                  </a:cxn>
                  <a:cxn ang="0">
                    <a:pos x="308" y="81"/>
                  </a:cxn>
                  <a:cxn ang="0">
                    <a:pos x="350" y="74"/>
                  </a:cxn>
                  <a:cxn ang="0">
                    <a:pos x="382" y="81"/>
                  </a:cxn>
                  <a:cxn ang="0">
                    <a:pos x="378" y="97"/>
                  </a:cxn>
                  <a:cxn ang="0">
                    <a:pos x="445" y="110"/>
                  </a:cxn>
                  <a:cxn ang="0">
                    <a:pos x="526" y="145"/>
                  </a:cxn>
                  <a:cxn ang="0">
                    <a:pos x="514" y="214"/>
                  </a:cxn>
                  <a:cxn ang="0">
                    <a:pos x="453" y="365"/>
                  </a:cxn>
                  <a:cxn ang="0">
                    <a:pos x="414" y="406"/>
                  </a:cxn>
                  <a:cxn ang="0">
                    <a:pos x="334" y="458"/>
                  </a:cxn>
                  <a:cxn ang="0">
                    <a:pos x="290" y="555"/>
                  </a:cxn>
                  <a:cxn ang="0">
                    <a:pos x="260" y="547"/>
                  </a:cxn>
                  <a:cxn ang="0">
                    <a:pos x="238" y="539"/>
                  </a:cxn>
                  <a:cxn ang="0">
                    <a:pos x="216" y="524"/>
                  </a:cxn>
                  <a:cxn ang="0">
                    <a:pos x="223" y="509"/>
                  </a:cxn>
                  <a:cxn ang="0">
                    <a:pos x="238" y="494"/>
                  </a:cxn>
                  <a:cxn ang="0">
                    <a:pos x="268" y="465"/>
                  </a:cxn>
                  <a:cxn ang="0">
                    <a:pos x="259" y="450"/>
                  </a:cxn>
                  <a:cxn ang="0">
                    <a:pos x="248" y="428"/>
                  </a:cxn>
                  <a:cxn ang="0">
                    <a:pos x="224" y="419"/>
                  </a:cxn>
                  <a:cxn ang="0">
                    <a:pos x="216" y="407"/>
                  </a:cxn>
                  <a:cxn ang="0">
                    <a:pos x="211" y="369"/>
                  </a:cxn>
                  <a:cxn ang="0">
                    <a:pos x="211" y="314"/>
                  </a:cxn>
                  <a:cxn ang="0">
                    <a:pos x="202" y="299"/>
                  </a:cxn>
                  <a:cxn ang="0">
                    <a:pos x="176" y="284"/>
                  </a:cxn>
                  <a:cxn ang="0">
                    <a:pos x="160" y="267"/>
                  </a:cxn>
                  <a:cxn ang="0">
                    <a:pos x="146" y="251"/>
                  </a:cxn>
                  <a:cxn ang="0">
                    <a:pos x="111" y="225"/>
                  </a:cxn>
                  <a:cxn ang="0">
                    <a:pos x="94" y="210"/>
                  </a:cxn>
                  <a:cxn ang="0">
                    <a:pos x="76" y="223"/>
                  </a:cxn>
                  <a:cxn ang="0">
                    <a:pos x="41" y="223"/>
                  </a:cxn>
                  <a:cxn ang="0">
                    <a:pos x="28" y="206"/>
                  </a:cxn>
                  <a:cxn ang="0">
                    <a:pos x="13" y="199"/>
                  </a:cxn>
                  <a:cxn ang="0">
                    <a:pos x="2" y="193"/>
                  </a:cxn>
                  <a:cxn ang="0">
                    <a:pos x="0" y="167"/>
                  </a:cxn>
                  <a:cxn ang="0">
                    <a:pos x="9" y="152"/>
                  </a:cxn>
                  <a:cxn ang="0">
                    <a:pos x="35" y="132"/>
                  </a:cxn>
                  <a:cxn ang="0">
                    <a:pos x="50" y="125"/>
                  </a:cxn>
                  <a:cxn ang="0">
                    <a:pos x="53" y="71"/>
                  </a:cxn>
                  <a:cxn ang="0">
                    <a:pos x="54" y="58"/>
                  </a:cxn>
                  <a:cxn ang="0">
                    <a:pos x="50" y="52"/>
                  </a:cxn>
                  <a:cxn ang="0">
                    <a:pos x="76" y="45"/>
                  </a:cxn>
                  <a:cxn ang="0">
                    <a:pos x="108" y="58"/>
                  </a:cxn>
                  <a:cxn ang="0">
                    <a:pos x="124" y="23"/>
                  </a:cxn>
                  <a:cxn ang="0">
                    <a:pos x="115" y="4"/>
                  </a:cxn>
                  <a:cxn ang="0">
                    <a:pos x="141" y="15"/>
                  </a:cxn>
                  <a:cxn ang="0">
                    <a:pos x="172" y="5"/>
                  </a:cxn>
                  <a:cxn ang="0">
                    <a:pos x="183" y="29"/>
                  </a:cxn>
                  <a:cxn ang="0">
                    <a:pos x="212" y="27"/>
                  </a:cxn>
                  <a:cxn ang="0">
                    <a:pos x="227" y="22"/>
                  </a:cxn>
                  <a:cxn ang="0">
                    <a:pos x="252" y="22"/>
                  </a:cxn>
                  <a:cxn ang="0">
                    <a:pos x="264" y="18"/>
                  </a:cxn>
                  <a:cxn ang="0">
                    <a:pos x="274" y="4"/>
                  </a:cxn>
                </a:cxnLst>
                <a:rect l="0" t="0" r="r" b="b"/>
                <a:pathLst>
                  <a:path w="530" h="572">
                    <a:moveTo>
                      <a:pt x="281" y="0"/>
                    </a:moveTo>
                    <a:lnTo>
                      <a:pt x="294" y="7"/>
                    </a:lnTo>
                    <a:lnTo>
                      <a:pt x="311" y="25"/>
                    </a:lnTo>
                    <a:lnTo>
                      <a:pt x="320" y="45"/>
                    </a:lnTo>
                    <a:lnTo>
                      <a:pt x="320" y="49"/>
                    </a:lnTo>
                    <a:lnTo>
                      <a:pt x="319" y="55"/>
                    </a:lnTo>
                    <a:lnTo>
                      <a:pt x="315" y="62"/>
                    </a:lnTo>
                    <a:lnTo>
                      <a:pt x="312" y="63"/>
                    </a:lnTo>
                    <a:lnTo>
                      <a:pt x="311" y="66"/>
                    </a:lnTo>
                    <a:lnTo>
                      <a:pt x="307" y="67"/>
                    </a:lnTo>
                    <a:lnTo>
                      <a:pt x="298" y="75"/>
                    </a:lnTo>
                    <a:lnTo>
                      <a:pt x="296" y="79"/>
                    </a:lnTo>
                    <a:lnTo>
                      <a:pt x="290" y="85"/>
                    </a:lnTo>
                    <a:lnTo>
                      <a:pt x="289" y="89"/>
                    </a:lnTo>
                    <a:lnTo>
                      <a:pt x="285" y="93"/>
                    </a:lnTo>
                    <a:lnTo>
                      <a:pt x="281" y="96"/>
                    </a:lnTo>
                    <a:lnTo>
                      <a:pt x="276" y="97"/>
                    </a:lnTo>
                    <a:lnTo>
                      <a:pt x="285" y="97"/>
                    </a:lnTo>
                    <a:lnTo>
                      <a:pt x="296" y="89"/>
                    </a:lnTo>
                    <a:lnTo>
                      <a:pt x="308" y="81"/>
                    </a:lnTo>
                    <a:lnTo>
                      <a:pt x="316" y="78"/>
                    </a:lnTo>
                    <a:lnTo>
                      <a:pt x="322" y="75"/>
                    </a:lnTo>
                    <a:lnTo>
                      <a:pt x="329" y="71"/>
                    </a:lnTo>
                    <a:lnTo>
                      <a:pt x="344" y="71"/>
                    </a:lnTo>
                    <a:lnTo>
                      <a:pt x="350" y="74"/>
                    </a:lnTo>
                    <a:lnTo>
                      <a:pt x="356" y="74"/>
                    </a:lnTo>
                    <a:lnTo>
                      <a:pt x="360" y="75"/>
                    </a:lnTo>
                    <a:lnTo>
                      <a:pt x="378" y="75"/>
                    </a:lnTo>
                    <a:lnTo>
                      <a:pt x="382" y="79"/>
                    </a:lnTo>
                    <a:lnTo>
                      <a:pt x="382" y="81"/>
                    </a:lnTo>
                    <a:lnTo>
                      <a:pt x="381" y="85"/>
                    </a:lnTo>
                    <a:lnTo>
                      <a:pt x="381" y="89"/>
                    </a:lnTo>
                    <a:lnTo>
                      <a:pt x="378" y="93"/>
                    </a:lnTo>
                    <a:lnTo>
                      <a:pt x="377" y="97"/>
                    </a:lnTo>
                    <a:lnTo>
                      <a:pt x="378" y="97"/>
                    </a:lnTo>
                    <a:lnTo>
                      <a:pt x="381" y="96"/>
                    </a:lnTo>
                    <a:lnTo>
                      <a:pt x="383" y="93"/>
                    </a:lnTo>
                    <a:lnTo>
                      <a:pt x="387" y="93"/>
                    </a:lnTo>
                    <a:lnTo>
                      <a:pt x="392" y="92"/>
                    </a:lnTo>
                    <a:lnTo>
                      <a:pt x="445" y="110"/>
                    </a:lnTo>
                    <a:lnTo>
                      <a:pt x="462" y="110"/>
                    </a:lnTo>
                    <a:lnTo>
                      <a:pt x="475" y="115"/>
                    </a:lnTo>
                    <a:lnTo>
                      <a:pt x="500" y="132"/>
                    </a:lnTo>
                    <a:lnTo>
                      <a:pt x="516" y="137"/>
                    </a:lnTo>
                    <a:lnTo>
                      <a:pt x="526" y="145"/>
                    </a:lnTo>
                    <a:lnTo>
                      <a:pt x="530" y="154"/>
                    </a:lnTo>
                    <a:lnTo>
                      <a:pt x="530" y="170"/>
                    </a:lnTo>
                    <a:lnTo>
                      <a:pt x="527" y="189"/>
                    </a:lnTo>
                    <a:lnTo>
                      <a:pt x="522" y="203"/>
                    </a:lnTo>
                    <a:lnTo>
                      <a:pt x="514" y="214"/>
                    </a:lnTo>
                    <a:lnTo>
                      <a:pt x="512" y="215"/>
                    </a:lnTo>
                    <a:lnTo>
                      <a:pt x="472" y="284"/>
                    </a:lnTo>
                    <a:lnTo>
                      <a:pt x="470" y="317"/>
                    </a:lnTo>
                    <a:lnTo>
                      <a:pt x="464" y="344"/>
                    </a:lnTo>
                    <a:lnTo>
                      <a:pt x="453" y="365"/>
                    </a:lnTo>
                    <a:lnTo>
                      <a:pt x="444" y="381"/>
                    </a:lnTo>
                    <a:lnTo>
                      <a:pt x="431" y="393"/>
                    </a:lnTo>
                    <a:lnTo>
                      <a:pt x="425" y="399"/>
                    </a:lnTo>
                    <a:lnTo>
                      <a:pt x="416" y="403"/>
                    </a:lnTo>
                    <a:lnTo>
                      <a:pt x="414" y="406"/>
                    </a:lnTo>
                    <a:lnTo>
                      <a:pt x="390" y="413"/>
                    </a:lnTo>
                    <a:lnTo>
                      <a:pt x="368" y="425"/>
                    </a:lnTo>
                    <a:lnTo>
                      <a:pt x="352" y="439"/>
                    </a:lnTo>
                    <a:lnTo>
                      <a:pt x="340" y="451"/>
                    </a:lnTo>
                    <a:lnTo>
                      <a:pt x="334" y="458"/>
                    </a:lnTo>
                    <a:lnTo>
                      <a:pt x="322" y="491"/>
                    </a:lnTo>
                    <a:lnTo>
                      <a:pt x="312" y="517"/>
                    </a:lnTo>
                    <a:lnTo>
                      <a:pt x="302" y="535"/>
                    </a:lnTo>
                    <a:lnTo>
                      <a:pt x="292" y="551"/>
                    </a:lnTo>
                    <a:lnTo>
                      <a:pt x="290" y="555"/>
                    </a:lnTo>
                    <a:lnTo>
                      <a:pt x="289" y="561"/>
                    </a:lnTo>
                    <a:lnTo>
                      <a:pt x="281" y="572"/>
                    </a:lnTo>
                    <a:lnTo>
                      <a:pt x="276" y="568"/>
                    </a:lnTo>
                    <a:lnTo>
                      <a:pt x="263" y="551"/>
                    </a:lnTo>
                    <a:lnTo>
                      <a:pt x="260" y="547"/>
                    </a:lnTo>
                    <a:lnTo>
                      <a:pt x="256" y="546"/>
                    </a:lnTo>
                    <a:lnTo>
                      <a:pt x="252" y="543"/>
                    </a:lnTo>
                    <a:lnTo>
                      <a:pt x="246" y="542"/>
                    </a:lnTo>
                    <a:lnTo>
                      <a:pt x="242" y="539"/>
                    </a:lnTo>
                    <a:lnTo>
                      <a:pt x="238" y="539"/>
                    </a:lnTo>
                    <a:lnTo>
                      <a:pt x="238" y="537"/>
                    </a:lnTo>
                    <a:lnTo>
                      <a:pt x="228" y="529"/>
                    </a:lnTo>
                    <a:lnTo>
                      <a:pt x="223" y="524"/>
                    </a:lnTo>
                    <a:lnTo>
                      <a:pt x="219" y="521"/>
                    </a:lnTo>
                    <a:lnTo>
                      <a:pt x="216" y="524"/>
                    </a:lnTo>
                    <a:lnTo>
                      <a:pt x="215" y="524"/>
                    </a:lnTo>
                    <a:lnTo>
                      <a:pt x="215" y="521"/>
                    </a:lnTo>
                    <a:lnTo>
                      <a:pt x="216" y="517"/>
                    </a:lnTo>
                    <a:lnTo>
                      <a:pt x="219" y="513"/>
                    </a:lnTo>
                    <a:lnTo>
                      <a:pt x="223" y="509"/>
                    </a:lnTo>
                    <a:lnTo>
                      <a:pt x="227" y="506"/>
                    </a:lnTo>
                    <a:lnTo>
                      <a:pt x="228" y="502"/>
                    </a:lnTo>
                    <a:lnTo>
                      <a:pt x="230" y="499"/>
                    </a:lnTo>
                    <a:lnTo>
                      <a:pt x="233" y="499"/>
                    </a:lnTo>
                    <a:lnTo>
                      <a:pt x="238" y="494"/>
                    </a:lnTo>
                    <a:lnTo>
                      <a:pt x="246" y="487"/>
                    </a:lnTo>
                    <a:lnTo>
                      <a:pt x="256" y="478"/>
                    </a:lnTo>
                    <a:lnTo>
                      <a:pt x="263" y="473"/>
                    </a:lnTo>
                    <a:lnTo>
                      <a:pt x="264" y="472"/>
                    </a:lnTo>
                    <a:lnTo>
                      <a:pt x="268" y="465"/>
                    </a:lnTo>
                    <a:lnTo>
                      <a:pt x="268" y="454"/>
                    </a:lnTo>
                    <a:lnTo>
                      <a:pt x="267" y="451"/>
                    </a:lnTo>
                    <a:lnTo>
                      <a:pt x="264" y="451"/>
                    </a:lnTo>
                    <a:lnTo>
                      <a:pt x="263" y="450"/>
                    </a:lnTo>
                    <a:lnTo>
                      <a:pt x="259" y="450"/>
                    </a:lnTo>
                    <a:lnTo>
                      <a:pt x="255" y="447"/>
                    </a:lnTo>
                    <a:lnTo>
                      <a:pt x="255" y="441"/>
                    </a:lnTo>
                    <a:lnTo>
                      <a:pt x="252" y="435"/>
                    </a:lnTo>
                    <a:lnTo>
                      <a:pt x="250" y="432"/>
                    </a:lnTo>
                    <a:lnTo>
                      <a:pt x="248" y="428"/>
                    </a:lnTo>
                    <a:lnTo>
                      <a:pt x="246" y="424"/>
                    </a:lnTo>
                    <a:lnTo>
                      <a:pt x="245" y="421"/>
                    </a:lnTo>
                    <a:lnTo>
                      <a:pt x="237" y="421"/>
                    </a:lnTo>
                    <a:lnTo>
                      <a:pt x="234" y="424"/>
                    </a:lnTo>
                    <a:lnTo>
                      <a:pt x="224" y="419"/>
                    </a:lnTo>
                    <a:lnTo>
                      <a:pt x="220" y="419"/>
                    </a:lnTo>
                    <a:lnTo>
                      <a:pt x="219" y="417"/>
                    </a:lnTo>
                    <a:lnTo>
                      <a:pt x="219" y="415"/>
                    </a:lnTo>
                    <a:lnTo>
                      <a:pt x="216" y="415"/>
                    </a:lnTo>
                    <a:lnTo>
                      <a:pt x="216" y="407"/>
                    </a:lnTo>
                    <a:lnTo>
                      <a:pt x="215" y="395"/>
                    </a:lnTo>
                    <a:lnTo>
                      <a:pt x="215" y="384"/>
                    </a:lnTo>
                    <a:lnTo>
                      <a:pt x="212" y="380"/>
                    </a:lnTo>
                    <a:lnTo>
                      <a:pt x="212" y="372"/>
                    </a:lnTo>
                    <a:lnTo>
                      <a:pt x="211" y="369"/>
                    </a:lnTo>
                    <a:lnTo>
                      <a:pt x="211" y="367"/>
                    </a:lnTo>
                    <a:lnTo>
                      <a:pt x="208" y="367"/>
                    </a:lnTo>
                    <a:lnTo>
                      <a:pt x="212" y="361"/>
                    </a:lnTo>
                    <a:lnTo>
                      <a:pt x="212" y="317"/>
                    </a:lnTo>
                    <a:lnTo>
                      <a:pt x="211" y="314"/>
                    </a:lnTo>
                    <a:lnTo>
                      <a:pt x="208" y="311"/>
                    </a:lnTo>
                    <a:lnTo>
                      <a:pt x="207" y="311"/>
                    </a:lnTo>
                    <a:lnTo>
                      <a:pt x="204" y="310"/>
                    </a:lnTo>
                    <a:lnTo>
                      <a:pt x="202" y="307"/>
                    </a:lnTo>
                    <a:lnTo>
                      <a:pt x="202" y="299"/>
                    </a:lnTo>
                    <a:lnTo>
                      <a:pt x="204" y="297"/>
                    </a:lnTo>
                    <a:lnTo>
                      <a:pt x="204" y="295"/>
                    </a:lnTo>
                    <a:lnTo>
                      <a:pt x="180" y="293"/>
                    </a:lnTo>
                    <a:lnTo>
                      <a:pt x="180" y="288"/>
                    </a:lnTo>
                    <a:lnTo>
                      <a:pt x="176" y="284"/>
                    </a:lnTo>
                    <a:lnTo>
                      <a:pt x="172" y="277"/>
                    </a:lnTo>
                    <a:lnTo>
                      <a:pt x="168" y="273"/>
                    </a:lnTo>
                    <a:lnTo>
                      <a:pt x="164" y="271"/>
                    </a:lnTo>
                    <a:lnTo>
                      <a:pt x="163" y="267"/>
                    </a:lnTo>
                    <a:lnTo>
                      <a:pt x="160" y="267"/>
                    </a:lnTo>
                    <a:lnTo>
                      <a:pt x="154" y="266"/>
                    </a:lnTo>
                    <a:lnTo>
                      <a:pt x="150" y="262"/>
                    </a:lnTo>
                    <a:lnTo>
                      <a:pt x="149" y="258"/>
                    </a:lnTo>
                    <a:lnTo>
                      <a:pt x="146" y="254"/>
                    </a:lnTo>
                    <a:lnTo>
                      <a:pt x="146" y="251"/>
                    </a:lnTo>
                    <a:lnTo>
                      <a:pt x="145" y="249"/>
                    </a:lnTo>
                    <a:lnTo>
                      <a:pt x="135" y="251"/>
                    </a:lnTo>
                    <a:lnTo>
                      <a:pt x="123" y="247"/>
                    </a:lnTo>
                    <a:lnTo>
                      <a:pt x="112" y="237"/>
                    </a:lnTo>
                    <a:lnTo>
                      <a:pt x="111" y="225"/>
                    </a:lnTo>
                    <a:lnTo>
                      <a:pt x="111" y="206"/>
                    </a:lnTo>
                    <a:lnTo>
                      <a:pt x="106" y="206"/>
                    </a:lnTo>
                    <a:lnTo>
                      <a:pt x="101" y="211"/>
                    </a:lnTo>
                    <a:lnTo>
                      <a:pt x="98" y="211"/>
                    </a:lnTo>
                    <a:lnTo>
                      <a:pt x="94" y="210"/>
                    </a:lnTo>
                    <a:lnTo>
                      <a:pt x="93" y="210"/>
                    </a:lnTo>
                    <a:lnTo>
                      <a:pt x="89" y="211"/>
                    </a:lnTo>
                    <a:lnTo>
                      <a:pt x="85" y="214"/>
                    </a:lnTo>
                    <a:lnTo>
                      <a:pt x="85" y="215"/>
                    </a:lnTo>
                    <a:lnTo>
                      <a:pt x="76" y="223"/>
                    </a:lnTo>
                    <a:lnTo>
                      <a:pt x="74" y="223"/>
                    </a:lnTo>
                    <a:lnTo>
                      <a:pt x="69" y="225"/>
                    </a:lnTo>
                    <a:lnTo>
                      <a:pt x="46" y="225"/>
                    </a:lnTo>
                    <a:lnTo>
                      <a:pt x="43" y="223"/>
                    </a:lnTo>
                    <a:lnTo>
                      <a:pt x="41" y="223"/>
                    </a:lnTo>
                    <a:lnTo>
                      <a:pt x="41" y="197"/>
                    </a:lnTo>
                    <a:lnTo>
                      <a:pt x="37" y="199"/>
                    </a:lnTo>
                    <a:lnTo>
                      <a:pt x="35" y="201"/>
                    </a:lnTo>
                    <a:lnTo>
                      <a:pt x="32" y="203"/>
                    </a:lnTo>
                    <a:lnTo>
                      <a:pt x="28" y="206"/>
                    </a:lnTo>
                    <a:lnTo>
                      <a:pt x="26" y="206"/>
                    </a:lnTo>
                    <a:lnTo>
                      <a:pt x="21" y="203"/>
                    </a:lnTo>
                    <a:lnTo>
                      <a:pt x="17" y="203"/>
                    </a:lnTo>
                    <a:lnTo>
                      <a:pt x="15" y="201"/>
                    </a:lnTo>
                    <a:lnTo>
                      <a:pt x="13" y="199"/>
                    </a:lnTo>
                    <a:lnTo>
                      <a:pt x="10" y="197"/>
                    </a:lnTo>
                    <a:lnTo>
                      <a:pt x="9" y="197"/>
                    </a:lnTo>
                    <a:lnTo>
                      <a:pt x="5" y="199"/>
                    </a:lnTo>
                    <a:lnTo>
                      <a:pt x="5" y="197"/>
                    </a:lnTo>
                    <a:lnTo>
                      <a:pt x="2" y="193"/>
                    </a:lnTo>
                    <a:lnTo>
                      <a:pt x="2" y="192"/>
                    </a:lnTo>
                    <a:lnTo>
                      <a:pt x="1" y="189"/>
                    </a:lnTo>
                    <a:lnTo>
                      <a:pt x="1" y="188"/>
                    </a:lnTo>
                    <a:lnTo>
                      <a:pt x="0" y="181"/>
                    </a:lnTo>
                    <a:lnTo>
                      <a:pt x="0" y="167"/>
                    </a:lnTo>
                    <a:lnTo>
                      <a:pt x="1" y="163"/>
                    </a:lnTo>
                    <a:lnTo>
                      <a:pt x="5" y="159"/>
                    </a:lnTo>
                    <a:lnTo>
                      <a:pt x="5" y="158"/>
                    </a:lnTo>
                    <a:lnTo>
                      <a:pt x="6" y="155"/>
                    </a:lnTo>
                    <a:lnTo>
                      <a:pt x="9" y="152"/>
                    </a:lnTo>
                    <a:lnTo>
                      <a:pt x="9" y="145"/>
                    </a:lnTo>
                    <a:lnTo>
                      <a:pt x="21" y="133"/>
                    </a:lnTo>
                    <a:lnTo>
                      <a:pt x="27" y="133"/>
                    </a:lnTo>
                    <a:lnTo>
                      <a:pt x="31" y="132"/>
                    </a:lnTo>
                    <a:lnTo>
                      <a:pt x="35" y="132"/>
                    </a:lnTo>
                    <a:lnTo>
                      <a:pt x="37" y="129"/>
                    </a:lnTo>
                    <a:lnTo>
                      <a:pt x="41" y="129"/>
                    </a:lnTo>
                    <a:lnTo>
                      <a:pt x="43" y="132"/>
                    </a:lnTo>
                    <a:lnTo>
                      <a:pt x="49" y="132"/>
                    </a:lnTo>
                    <a:lnTo>
                      <a:pt x="50" y="125"/>
                    </a:lnTo>
                    <a:lnTo>
                      <a:pt x="58" y="96"/>
                    </a:lnTo>
                    <a:lnTo>
                      <a:pt x="58" y="85"/>
                    </a:lnTo>
                    <a:lnTo>
                      <a:pt x="57" y="79"/>
                    </a:lnTo>
                    <a:lnTo>
                      <a:pt x="54" y="75"/>
                    </a:lnTo>
                    <a:lnTo>
                      <a:pt x="53" y="71"/>
                    </a:lnTo>
                    <a:lnTo>
                      <a:pt x="53" y="70"/>
                    </a:lnTo>
                    <a:lnTo>
                      <a:pt x="50" y="70"/>
                    </a:lnTo>
                    <a:lnTo>
                      <a:pt x="50" y="59"/>
                    </a:lnTo>
                    <a:lnTo>
                      <a:pt x="53" y="58"/>
                    </a:lnTo>
                    <a:lnTo>
                      <a:pt x="54" y="58"/>
                    </a:lnTo>
                    <a:lnTo>
                      <a:pt x="57" y="59"/>
                    </a:lnTo>
                    <a:lnTo>
                      <a:pt x="58" y="59"/>
                    </a:lnTo>
                    <a:lnTo>
                      <a:pt x="61" y="62"/>
                    </a:lnTo>
                    <a:lnTo>
                      <a:pt x="58" y="52"/>
                    </a:lnTo>
                    <a:lnTo>
                      <a:pt x="50" y="52"/>
                    </a:lnTo>
                    <a:lnTo>
                      <a:pt x="50" y="44"/>
                    </a:lnTo>
                    <a:lnTo>
                      <a:pt x="74" y="40"/>
                    </a:lnTo>
                    <a:lnTo>
                      <a:pt x="75" y="41"/>
                    </a:lnTo>
                    <a:lnTo>
                      <a:pt x="75" y="44"/>
                    </a:lnTo>
                    <a:lnTo>
                      <a:pt x="76" y="45"/>
                    </a:lnTo>
                    <a:lnTo>
                      <a:pt x="76" y="49"/>
                    </a:lnTo>
                    <a:lnTo>
                      <a:pt x="83" y="49"/>
                    </a:lnTo>
                    <a:lnTo>
                      <a:pt x="87" y="52"/>
                    </a:lnTo>
                    <a:lnTo>
                      <a:pt x="91" y="52"/>
                    </a:lnTo>
                    <a:lnTo>
                      <a:pt x="108" y="58"/>
                    </a:lnTo>
                    <a:lnTo>
                      <a:pt x="127" y="37"/>
                    </a:lnTo>
                    <a:lnTo>
                      <a:pt x="135" y="33"/>
                    </a:lnTo>
                    <a:lnTo>
                      <a:pt x="135" y="25"/>
                    </a:lnTo>
                    <a:lnTo>
                      <a:pt x="127" y="25"/>
                    </a:lnTo>
                    <a:lnTo>
                      <a:pt x="124" y="23"/>
                    </a:lnTo>
                    <a:lnTo>
                      <a:pt x="123" y="22"/>
                    </a:lnTo>
                    <a:lnTo>
                      <a:pt x="123" y="14"/>
                    </a:lnTo>
                    <a:lnTo>
                      <a:pt x="119" y="10"/>
                    </a:lnTo>
                    <a:lnTo>
                      <a:pt x="115" y="10"/>
                    </a:lnTo>
                    <a:lnTo>
                      <a:pt x="115" y="4"/>
                    </a:lnTo>
                    <a:lnTo>
                      <a:pt x="123" y="7"/>
                    </a:lnTo>
                    <a:lnTo>
                      <a:pt x="127" y="7"/>
                    </a:lnTo>
                    <a:lnTo>
                      <a:pt x="133" y="10"/>
                    </a:lnTo>
                    <a:lnTo>
                      <a:pt x="137" y="10"/>
                    </a:lnTo>
                    <a:lnTo>
                      <a:pt x="141" y="15"/>
                    </a:lnTo>
                    <a:lnTo>
                      <a:pt x="154" y="14"/>
                    </a:lnTo>
                    <a:lnTo>
                      <a:pt x="154" y="10"/>
                    </a:lnTo>
                    <a:lnTo>
                      <a:pt x="164" y="5"/>
                    </a:lnTo>
                    <a:lnTo>
                      <a:pt x="171" y="7"/>
                    </a:lnTo>
                    <a:lnTo>
                      <a:pt x="172" y="5"/>
                    </a:lnTo>
                    <a:lnTo>
                      <a:pt x="175" y="4"/>
                    </a:lnTo>
                    <a:lnTo>
                      <a:pt x="175" y="1"/>
                    </a:lnTo>
                    <a:lnTo>
                      <a:pt x="180" y="1"/>
                    </a:lnTo>
                    <a:lnTo>
                      <a:pt x="183" y="5"/>
                    </a:lnTo>
                    <a:lnTo>
                      <a:pt x="183" y="29"/>
                    </a:lnTo>
                    <a:lnTo>
                      <a:pt x="190" y="27"/>
                    </a:lnTo>
                    <a:lnTo>
                      <a:pt x="193" y="27"/>
                    </a:lnTo>
                    <a:lnTo>
                      <a:pt x="200" y="25"/>
                    </a:lnTo>
                    <a:lnTo>
                      <a:pt x="211" y="25"/>
                    </a:lnTo>
                    <a:lnTo>
                      <a:pt x="212" y="27"/>
                    </a:lnTo>
                    <a:lnTo>
                      <a:pt x="216" y="27"/>
                    </a:lnTo>
                    <a:lnTo>
                      <a:pt x="216" y="22"/>
                    </a:lnTo>
                    <a:lnTo>
                      <a:pt x="223" y="23"/>
                    </a:lnTo>
                    <a:lnTo>
                      <a:pt x="224" y="23"/>
                    </a:lnTo>
                    <a:lnTo>
                      <a:pt x="227" y="22"/>
                    </a:lnTo>
                    <a:lnTo>
                      <a:pt x="230" y="22"/>
                    </a:lnTo>
                    <a:lnTo>
                      <a:pt x="233" y="23"/>
                    </a:lnTo>
                    <a:lnTo>
                      <a:pt x="241" y="23"/>
                    </a:lnTo>
                    <a:lnTo>
                      <a:pt x="242" y="22"/>
                    </a:lnTo>
                    <a:lnTo>
                      <a:pt x="252" y="22"/>
                    </a:lnTo>
                    <a:lnTo>
                      <a:pt x="255" y="23"/>
                    </a:lnTo>
                    <a:lnTo>
                      <a:pt x="260" y="23"/>
                    </a:lnTo>
                    <a:lnTo>
                      <a:pt x="263" y="22"/>
                    </a:lnTo>
                    <a:lnTo>
                      <a:pt x="263" y="19"/>
                    </a:lnTo>
                    <a:lnTo>
                      <a:pt x="264" y="18"/>
                    </a:lnTo>
                    <a:lnTo>
                      <a:pt x="267" y="14"/>
                    </a:lnTo>
                    <a:lnTo>
                      <a:pt x="268" y="10"/>
                    </a:lnTo>
                    <a:lnTo>
                      <a:pt x="268" y="7"/>
                    </a:lnTo>
                    <a:lnTo>
                      <a:pt x="272" y="7"/>
                    </a:lnTo>
                    <a:lnTo>
                      <a:pt x="274" y="4"/>
                    </a:lnTo>
                    <a:lnTo>
                      <a:pt x="28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39" name="Freeform 150"/>
              <p:cNvSpPr>
                <a:spLocks/>
              </p:cNvSpPr>
              <p:nvPr/>
            </p:nvSpPr>
            <p:spPr bwMode="gray">
              <a:xfrm>
                <a:off x="7091412" y="4422746"/>
                <a:ext cx="236537" cy="1198563"/>
              </a:xfrm>
              <a:custGeom>
                <a:avLst/>
                <a:gdLst/>
                <a:ahLst/>
                <a:cxnLst>
                  <a:cxn ang="0">
                    <a:pos x="74" y="8"/>
                  </a:cxn>
                  <a:cxn ang="0">
                    <a:pos x="98" y="46"/>
                  </a:cxn>
                  <a:cxn ang="0">
                    <a:pos x="102" y="52"/>
                  </a:cxn>
                  <a:cxn ang="0">
                    <a:pos x="112" y="105"/>
                  </a:cxn>
                  <a:cxn ang="0">
                    <a:pos x="118" y="105"/>
                  </a:cxn>
                  <a:cxn ang="0">
                    <a:pos x="108" y="131"/>
                  </a:cxn>
                  <a:cxn ang="0">
                    <a:pos x="102" y="149"/>
                  </a:cxn>
                  <a:cxn ang="0">
                    <a:pos x="87" y="178"/>
                  </a:cxn>
                  <a:cxn ang="0">
                    <a:pos x="83" y="200"/>
                  </a:cxn>
                  <a:cxn ang="0">
                    <a:pos x="82" y="322"/>
                  </a:cxn>
                  <a:cxn ang="0">
                    <a:pos x="70" y="337"/>
                  </a:cxn>
                  <a:cxn ang="0">
                    <a:pos x="64" y="349"/>
                  </a:cxn>
                  <a:cxn ang="0">
                    <a:pos x="59" y="371"/>
                  </a:cxn>
                  <a:cxn ang="0">
                    <a:pos x="60" y="397"/>
                  </a:cxn>
                  <a:cxn ang="0">
                    <a:pos x="54" y="419"/>
                  </a:cxn>
                  <a:cxn ang="0">
                    <a:pos x="54" y="466"/>
                  </a:cxn>
                  <a:cxn ang="0">
                    <a:pos x="56" y="475"/>
                  </a:cxn>
                  <a:cxn ang="0">
                    <a:pos x="56" y="515"/>
                  </a:cxn>
                  <a:cxn ang="0">
                    <a:pos x="42" y="529"/>
                  </a:cxn>
                  <a:cxn ang="0">
                    <a:pos x="38" y="618"/>
                  </a:cxn>
                  <a:cxn ang="0">
                    <a:pos x="38" y="629"/>
                  </a:cxn>
                  <a:cxn ang="0">
                    <a:pos x="90" y="655"/>
                  </a:cxn>
                  <a:cxn ang="0">
                    <a:pos x="91" y="699"/>
                  </a:cxn>
                  <a:cxn ang="0">
                    <a:pos x="149" y="747"/>
                  </a:cxn>
                  <a:cxn ang="0">
                    <a:pos x="130" y="741"/>
                  </a:cxn>
                  <a:cxn ang="0">
                    <a:pos x="107" y="755"/>
                  </a:cxn>
                  <a:cxn ang="0">
                    <a:pos x="102" y="732"/>
                  </a:cxn>
                  <a:cxn ang="0">
                    <a:pos x="76" y="747"/>
                  </a:cxn>
                  <a:cxn ang="0">
                    <a:pos x="54" y="715"/>
                  </a:cxn>
                  <a:cxn ang="0">
                    <a:pos x="72" y="689"/>
                  </a:cxn>
                  <a:cxn ang="0">
                    <a:pos x="63" y="681"/>
                  </a:cxn>
                  <a:cxn ang="0">
                    <a:pos x="56" y="675"/>
                  </a:cxn>
                  <a:cxn ang="0">
                    <a:pos x="38" y="680"/>
                  </a:cxn>
                  <a:cxn ang="0">
                    <a:pos x="34" y="685"/>
                  </a:cxn>
                  <a:cxn ang="0">
                    <a:pos x="0" y="599"/>
                  </a:cxn>
                  <a:cxn ang="0">
                    <a:pos x="8" y="540"/>
                  </a:cxn>
                  <a:cxn ang="0">
                    <a:pos x="30" y="484"/>
                  </a:cxn>
                  <a:cxn ang="0">
                    <a:pos x="34" y="414"/>
                  </a:cxn>
                  <a:cxn ang="0">
                    <a:pos x="33" y="388"/>
                  </a:cxn>
                  <a:cxn ang="0">
                    <a:pos x="48" y="367"/>
                  </a:cxn>
                  <a:cxn ang="0">
                    <a:pos x="54" y="331"/>
                  </a:cxn>
                  <a:cxn ang="0">
                    <a:pos x="39" y="345"/>
                  </a:cxn>
                  <a:cxn ang="0">
                    <a:pos x="38" y="367"/>
                  </a:cxn>
                  <a:cxn ang="0">
                    <a:pos x="33" y="377"/>
                  </a:cxn>
                  <a:cxn ang="0">
                    <a:pos x="28" y="352"/>
                  </a:cxn>
                  <a:cxn ang="0">
                    <a:pos x="50" y="259"/>
                  </a:cxn>
                  <a:cxn ang="0">
                    <a:pos x="60" y="200"/>
                  </a:cxn>
                  <a:cxn ang="0">
                    <a:pos x="65" y="164"/>
                  </a:cxn>
                  <a:cxn ang="0">
                    <a:pos x="70" y="145"/>
                  </a:cxn>
                  <a:cxn ang="0">
                    <a:pos x="70" y="105"/>
                  </a:cxn>
                  <a:cxn ang="0">
                    <a:pos x="72" y="87"/>
                  </a:cxn>
                  <a:cxn ang="0">
                    <a:pos x="68" y="35"/>
                  </a:cxn>
                  <a:cxn ang="0">
                    <a:pos x="54" y="16"/>
                  </a:cxn>
                  <a:cxn ang="0">
                    <a:pos x="50" y="8"/>
                  </a:cxn>
                  <a:cxn ang="0">
                    <a:pos x="65" y="1"/>
                  </a:cxn>
                </a:cxnLst>
                <a:rect l="0" t="0" r="r" b="b"/>
                <a:pathLst>
                  <a:path w="149" h="755">
                    <a:moveTo>
                      <a:pt x="72" y="0"/>
                    </a:moveTo>
                    <a:lnTo>
                      <a:pt x="72" y="1"/>
                    </a:lnTo>
                    <a:lnTo>
                      <a:pt x="74" y="8"/>
                    </a:lnTo>
                    <a:lnTo>
                      <a:pt x="81" y="17"/>
                    </a:lnTo>
                    <a:lnTo>
                      <a:pt x="90" y="34"/>
                    </a:lnTo>
                    <a:lnTo>
                      <a:pt x="98" y="46"/>
                    </a:lnTo>
                    <a:lnTo>
                      <a:pt x="100" y="46"/>
                    </a:lnTo>
                    <a:lnTo>
                      <a:pt x="100" y="48"/>
                    </a:lnTo>
                    <a:lnTo>
                      <a:pt x="102" y="52"/>
                    </a:lnTo>
                    <a:lnTo>
                      <a:pt x="102" y="60"/>
                    </a:lnTo>
                    <a:lnTo>
                      <a:pt x="111" y="105"/>
                    </a:lnTo>
                    <a:lnTo>
                      <a:pt x="112" y="105"/>
                    </a:lnTo>
                    <a:lnTo>
                      <a:pt x="113" y="108"/>
                    </a:lnTo>
                    <a:lnTo>
                      <a:pt x="116" y="108"/>
                    </a:lnTo>
                    <a:lnTo>
                      <a:pt x="118" y="105"/>
                    </a:lnTo>
                    <a:lnTo>
                      <a:pt x="118" y="123"/>
                    </a:lnTo>
                    <a:lnTo>
                      <a:pt x="116" y="123"/>
                    </a:lnTo>
                    <a:lnTo>
                      <a:pt x="108" y="131"/>
                    </a:lnTo>
                    <a:lnTo>
                      <a:pt x="107" y="138"/>
                    </a:lnTo>
                    <a:lnTo>
                      <a:pt x="104" y="145"/>
                    </a:lnTo>
                    <a:lnTo>
                      <a:pt x="102" y="149"/>
                    </a:lnTo>
                    <a:lnTo>
                      <a:pt x="98" y="157"/>
                    </a:lnTo>
                    <a:lnTo>
                      <a:pt x="91" y="167"/>
                    </a:lnTo>
                    <a:lnTo>
                      <a:pt x="87" y="178"/>
                    </a:lnTo>
                    <a:lnTo>
                      <a:pt x="86" y="185"/>
                    </a:lnTo>
                    <a:lnTo>
                      <a:pt x="83" y="192"/>
                    </a:lnTo>
                    <a:lnTo>
                      <a:pt x="83" y="200"/>
                    </a:lnTo>
                    <a:lnTo>
                      <a:pt x="82" y="213"/>
                    </a:lnTo>
                    <a:lnTo>
                      <a:pt x="83" y="231"/>
                    </a:lnTo>
                    <a:lnTo>
                      <a:pt x="82" y="322"/>
                    </a:lnTo>
                    <a:lnTo>
                      <a:pt x="82" y="323"/>
                    </a:lnTo>
                    <a:lnTo>
                      <a:pt x="81" y="326"/>
                    </a:lnTo>
                    <a:lnTo>
                      <a:pt x="70" y="337"/>
                    </a:lnTo>
                    <a:lnTo>
                      <a:pt x="68" y="344"/>
                    </a:lnTo>
                    <a:lnTo>
                      <a:pt x="65" y="348"/>
                    </a:lnTo>
                    <a:lnTo>
                      <a:pt x="64" y="349"/>
                    </a:lnTo>
                    <a:lnTo>
                      <a:pt x="60" y="367"/>
                    </a:lnTo>
                    <a:lnTo>
                      <a:pt x="59" y="370"/>
                    </a:lnTo>
                    <a:lnTo>
                      <a:pt x="59" y="371"/>
                    </a:lnTo>
                    <a:lnTo>
                      <a:pt x="60" y="379"/>
                    </a:lnTo>
                    <a:lnTo>
                      <a:pt x="59" y="389"/>
                    </a:lnTo>
                    <a:lnTo>
                      <a:pt x="60" y="397"/>
                    </a:lnTo>
                    <a:lnTo>
                      <a:pt x="59" y="410"/>
                    </a:lnTo>
                    <a:lnTo>
                      <a:pt x="54" y="411"/>
                    </a:lnTo>
                    <a:lnTo>
                      <a:pt x="54" y="419"/>
                    </a:lnTo>
                    <a:lnTo>
                      <a:pt x="56" y="419"/>
                    </a:lnTo>
                    <a:lnTo>
                      <a:pt x="56" y="462"/>
                    </a:lnTo>
                    <a:lnTo>
                      <a:pt x="54" y="466"/>
                    </a:lnTo>
                    <a:lnTo>
                      <a:pt x="54" y="471"/>
                    </a:lnTo>
                    <a:lnTo>
                      <a:pt x="56" y="474"/>
                    </a:lnTo>
                    <a:lnTo>
                      <a:pt x="56" y="475"/>
                    </a:lnTo>
                    <a:lnTo>
                      <a:pt x="59" y="477"/>
                    </a:lnTo>
                    <a:lnTo>
                      <a:pt x="59" y="507"/>
                    </a:lnTo>
                    <a:lnTo>
                      <a:pt x="56" y="515"/>
                    </a:lnTo>
                    <a:lnTo>
                      <a:pt x="56" y="518"/>
                    </a:lnTo>
                    <a:lnTo>
                      <a:pt x="52" y="519"/>
                    </a:lnTo>
                    <a:lnTo>
                      <a:pt x="42" y="529"/>
                    </a:lnTo>
                    <a:lnTo>
                      <a:pt x="39" y="533"/>
                    </a:lnTo>
                    <a:lnTo>
                      <a:pt x="38" y="540"/>
                    </a:lnTo>
                    <a:lnTo>
                      <a:pt x="38" y="618"/>
                    </a:lnTo>
                    <a:lnTo>
                      <a:pt x="35" y="619"/>
                    </a:lnTo>
                    <a:lnTo>
                      <a:pt x="35" y="623"/>
                    </a:lnTo>
                    <a:lnTo>
                      <a:pt x="38" y="629"/>
                    </a:lnTo>
                    <a:lnTo>
                      <a:pt x="38" y="641"/>
                    </a:lnTo>
                    <a:lnTo>
                      <a:pt x="50" y="655"/>
                    </a:lnTo>
                    <a:lnTo>
                      <a:pt x="90" y="655"/>
                    </a:lnTo>
                    <a:lnTo>
                      <a:pt x="90" y="667"/>
                    </a:lnTo>
                    <a:lnTo>
                      <a:pt x="91" y="675"/>
                    </a:lnTo>
                    <a:lnTo>
                      <a:pt x="91" y="699"/>
                    </a:lnTo>
                    <a:lnTo>
                      <a:pt x="96" y="725"/>
                    </a:lnTo>
                    <a:lnTo>
                      <a:pt x="135" y="728"/>
                    </a:lnTo>
                    <a:lnTo>
                      <a:pt x="149" y="747"/>
                    </a:lnTo>
                    <a:lnTo>
                      <a:pt x="144" y="751"/>
                    </a:lnTo>
                    <a:lnTo>
                      <a:pt x="135" y="747"/>
                    </a:lnTo>
                    <a:lnTo>
                      <a:pt x="130" y="741"/>
                    </a:lnTo>
                    <a:lnTo>
                      <a:pt x="122" y="743"/>
                    </a:lnTo>
                    <a:lnTo>
                      <a:pt x="112" y="750"/>
                    </a:lnTo>
                    <a:lnTo>
                      <a:pt x="107" y="755"/>
                    </a:lnTo>
                    <a:lnTo>
                      <a:pt x="102" y="747"/>
                    </a:lnTo>
                    <a:lnTo>
                      <a:pt x="104" y="737"/>
                    </a:lnTo>
                    <a:lnTo>
                      <a:pt x="102" y="732"/>
                    </a:lnTo>
                    <a:lnTo>
                      <a:pt x="91" y="736"/>
                    </a:lnTo>
                    <a:lnTo>
                      <a:pt x="91" y="747"/>
                    </a:lnTo>
                    <a:lnTo>
                      <a:pt x="76" y="747"/>
                    </a:lnTo>
                    <a:lnTo>
                      <a:pt x="70" y="728"/>
                    </a:lnTo>
                    <a:lnTo>
                      <a:pt x="54" y="729"/>
                    </a:lnTo>
                    <a:lnTo>
                      <a:pt x="54" y="715"/>
                    </a:lnTo>
                    <a:lnTo>
                      <a:pt x="65" y="711"/>
                    </a:lnTo>
                    <a:lnTo>
                      <a:pt x="72" y="693"/>
                    </a:lnTo>
                    <a:lnTo>
                      <a:pt x="72" y="689"/>
                    </a:lnTo>
                    <a:lnTo>
                      <a:pt x="70" y="686"/>
                    </a:lnTo>
                    <a:lnTo>
                      <a:pt x="65" y="684"/>
                    </a:lnTo>
                    <a:lnTo>
                      <a:pt x="63" y="681"/>
                    </a:lnTo>
                    <a:lnTo>
                      <a:pt x="60" y="680"/>
                    </a:lnTo>
                    <a:lnTo>
                      <a:pt x="59" y="677"/>
                    </a:lnTo>
                    <a:lnTo>
                      <a:pt x="56" y="675"/>
                    </a:lnTo>
                    <a:lnTo>
                      <a:pt x="46" y="675"/>
                    </a:lnTo>
                    <a:lnTo>
                      <a:pt x="42" y="677"/>
                    </a:lnTo>
                    <a:lnTo>
                      <a:pt x="38" y="680"/>
                    </a:lnTo>
                    <a:lnTo>
                      <a:pt x="35" y="681"/>
                    </a:lnTo>
                    <a:lnTo>
                      <a:pt x="34" y="684"/>
                    </a:lnTo>
                    <a:lnTo>
                      <a:pt x="34" y="685"/>
                    </a:lnTo>
                    <a:lnTo>
                      <a:pt x="2" y="654"/>
                    </a:lnTo>
                    <a:lnTo>
                      <a:pt x="0" y="641"/>
                    </a:lnTo>
                    <a:lnTo>
                      <a:pt x="0" y="599"/>
                    </a:lnTo>
                    <a:lnTo>
                      <a:pt x="4" y="575"/>
                    </a:lnTo>
                    <a:lnTo>
                      <a:pt x="6" y="553"/>
                    </a:lnTo>
                    <a:lnTo>
                      <a:pt x="8" y="540"/>
                    </a:lnTo>
                    <a:lnTo>
                      <a:pt x="8" y="533"/>
                    </a:lnTo>
                    <a:lnTo>
                      <a:pt x="26" y="510"/>
                    </a:lnTo>
                    <a:lnTo>
                      <a:pt x="30" y="484"/>
                    </a:lnTo>
                    <a:lnTo>
                      <a:pt x="30" y="451"/>
                    </a:lnTo>
                    <a:lnTo>
                      <a:pt x="16" y="431"/>
                    </a:lnTo>
                    <a:lnTo>
                      <a:pt x="34" y="414"/>
                    </a:lnTo>
                    <a:lnTo>
                      <a:pt x="35" y="397"/>
                    </a:lnTo>
                    <a:lnTo>
                      <a:pt x="28" y="397"/>
                    </a:lnTo>
                    <a:lnTo>
                      <a:pt x="33" y="388"/>
                    </a:lnTo>
                    <a:lnTo>
                      <a:pt x="38" y="388"/>
                    </a:lnTo>
                    <a:lnTo>
                      <a:pt x="46" y="383"/>
                    </a:lnTo>
                    <a:lnTo>
                      <a:pt x="48" y="367"/>
                    </a:lnTo>
                    <a:lnTo>
                      <a:pt x="48" y="357"/>
                    </a:lnTo>
                    <a:lnTo>
                      <a:pt x="50" y="348"/>
                    </a:lnTo>
                    <a:lnTo>
                      <a:pt x="54" y="331"/>
                    </a:lnTo>
                    <a:lnTo>
                      <a:pt x="46" y="335"/>
                    </a:lnTo>
                    <a:lnTo>
                      <a:pt x="42" y="344"/>
                    </a:lnTo>
                    <a:lnTo>
                      <a:pt x="39" y="345"/>
                    </a:lnTo>
                    <a:lnTo>
                      <a:pt x="39" y="348"/>
                    </a:lnTo>
                    <a:lnTo>
                      <a:pt x="38" y="352"/>
                    </a:lnTo>
                    <a:lnTo>
                      <a:pt x="38" y="367"/>
                    </a:lnTo>
                    <a:lnTo>
                      <a:pt x="35" y="371"/>
                    </a:lnTo>
                    <a:lnTo>
                      <a:pt x="34" y="375"/>
                    </a:lnTo>
                    <a:lnTo>
                      <a:pt x="33" y="377"/>
                    </a:lnTo>
                    <a:lnTo>
                      <a:pt x="30" y="377"/>
                    </a:lnTo>
                    <a:lnTo>
                      <a:pt x="30" y="379"/>
                    </a:lnTo>
                    <a:lnTo>
                      <a:pt x="28" y="352"/>
                    </a:lnTo>
                    <a:lnTo>
                      <a:pt x="39" y="314"/>
                    </a:lnTo>
                    <a:lnTo>
                      <a:pt x="46" y="282"/>
                    </a:lnTo>
                    <a:lnTo>
                      <a:pt x="50" y="259"/>
                    </a:lnTo>
                    <a:lnTo>
                      <a:pt x="50" y="227"/>
                    </a:lnTo>
                    <a:lnTo>
                      <a:pt x="56" y="213"/>
                    </a:lnTo>
                    <a:lnTo>
                      <a:pt x="60" y="200"/>
                    </a:lnTo>
                    <a:lnTo>
                      <a:pt x="64" y="189"/>
                    </a:lnTo>
                    <a:lnTo>
                      <a:pt x="65" y="185"/>
                    </a:lnTo>
                    <a:lnTo>
                      <a:pt x="65" y="164"/>
                    </a:lnTo>
                    <a:lnTo>
                      <a:pt x="68" y="160"/>
                    </a:lnTo>
                    <a:lnTo>
                      <a:pt x="68" y="149"/>
                    </a:lnTo>
                    <a:lnTo>
                      <a:pt x="70" y="145"/>
                    </a:lnTo>
                    <a:lnTo>
                      <a:pt x="70" y="115"/>
                    </a:lnTo>
                    <a:lnTo>
                      <a:pt x="68" y="109"/>
                    </a:lnTo>
                    <a:lnTo>
                      <a:pt x="70" y="105"/>
                    </a:lnTo>
                    <a:lnTo>
                      <a:pt x="70" y="100"/>
                    </a:lnTo>
                    <a:lnTo>
                      <a:pt x="72" y="96"/>
                    </a:lnTo>
                    <a:lnTo>
                      <a:pt x="72" y="87"/>
                    </a:lnTo>
                    <a:lnTo>
                      <a:pt x="74" y="74"/>
                    </a:lnTo>
                    <a:lnTo>
                      <a:pt x="72" y="56"/>
                    </a:lnTo>
                    <a:lnTo>
                      <a:pt x="68" y="35"/>
                    </a:lnTo>
                    <a:lnTo>
                      <a:pt x="64" y="30"/>
                    </a:lnTo>
                    <a:lnTo>
                      <a:pt x="60" y="22"/>
                    </a:lnTo>
                    <a:lnTo>
                      <a:pt x="54" y="16"/>
                    </a:lnTo>
                    <a:lnTo>
                      <a:pt x="48" y="12"/>
                    </a:lnTo>
                    <a:lnTo>
                      <a:pt x="46" y="9"/>
                    </a:lnTo>
                    <a:lnTo>
                      <a:pt x="50" y="8"/>
                    </a:lnTo>
                    <a:lnTo>
                      <a:pt x="54" y="8"/>
                    </a:lnTo>
                    <a:lnTo>
                      <a:pt x="60" y="5"/>
                    </a:lnTo>
                    <a:lnTo>
                      <a:pt x="65" y="1"/>
                    </a:lnTo>
                    <a:lnTo>
                      <a:pt x="7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0" name="Freeform 151"/>
              <p:cNvSpPr>
                <a:spLocks/>
              </p:cNvSpPr>
              <p:nvPr/>
            </p:nvSpPr>
            <p:spPr bwMode="gray">
              <a:xfrm>
                <a:off x="7375574" y="4500534"/>
                <a:ext cx="174625" cy="200025"/>
              </a:xfrm>
              <a:custGeom>
                <a:avLst/>
                <a:gdLst/>
                <a:ahLst/>
                <a:cxnLst>
                  <a:cxn ang="0">
                    <a:pos x="37" y="0"/>
                  </a:cxn>
                  <a:cxn ang="0">
                    <a:pos x="43" y="3"/>
                  </a:cxn>
                  <a:cxn ang="0">
                    <a:pos x="47" y="3"/>
                  </a:cxn>
                  <a:cxn ang="0">
                    <a:pos x="52" y="7"/>
                  </a:cxn>
                  <a:cxn ang="0">
                    <a:pos x="56" y="8"/>
                  </a:cxn>
                  <a:cxn ang="0">
                    <a:pos x="66" y="18"/>
                  </a:cxn>
                  <a:cxn ang="0">
                    <a:pos x="69" y="18"/>
                  </a:cxn>
                  <a:cxn ang="0">
                    <a:pos x="69" y="33"/>
                  </a:cxn>
                  <a:cxn ang="0">
                    <a:pos x="70" y="42"/>
                  </a:cxn>
                  <a:cxn ang="0">
                    <a:pos x="73" y="55"/>
                  </a:cxn>
                  <a:cxn ang="0">
                    <a:pos x="73" y="64"/>
                  </a:cxn>
                  <a:cxn ang="0">
                    <a:pos x="77" y="68"/>
                  </a:cxn>
                  <a:cxn ang="0">
                    <a:pos x="78" y="68"/>
                  </a:cxn>
                  <a:cxn ang="0">
                    <a:pos x="91" y="73"/>
                  </a:cxn>
                  <a:cxn ang="0">
                    <a:pos x="91" y="70"/>
                  </a:cxn>
                  <a:cxn ang="0">
                    <a:pos x="100" y="70"/>
                  </a:cxn>
                  <a:cxn ang="0">
                    <a:pos x="102" y="73"/>
                  </a:cxn>
                  <a:cxn ang="0">
                    <a:pos x="104" y="77"/>
                  </a:cxn>
                  <a:cxn ang="0">
                    <a:pos x="106" y="81"/>
                  </a:cxn>
                  <a:cxn ang="0">
                    <a:pos x="109" y="85"/>
                  </a:cxn>
                  <a:cxn ang="0">
                    <a:pos x="109" y="90"/>
                  </a:cxn>
                  <a:cxn ang="0">
                    <a:pos x="110" y="95"/>
                  </a:cxn>
                  <a:cxn ang="0">
                    <a:pos x="109" y="96"/>
                  </a:cxn>
                  <a:cxn ang="0">
                    <a:pos x="109" y="99"/>
                  </a:cxn>
                  <a:cxn ang="0">
                    <a:pos x="106" y="104"/>
                  </a:cxn>
                  <a:cxn ang="0">
                    <a:pos x="106" y="112"/>
                  </a:cxn>
                  <a:cxn ang="0">
                    <a:pos x="104" y="116"/>
                  </a:cxn>
                  <a:cxn ang="0">
                    <a:pos x="102" y="121"/>
                  </a:cxn>
                  <a:cxn ang="0">
                    <a:pos x="102" y="126"/>
                  </a:cxn>
                  <a:cxn ang="0">
                    <a:pos x="51" y="126"/>
                  </a:cxn>
                  <a:cxn ang="0">
                    <a:pos x="66" y="90"/>
                  </a:cxn>
                  <a:cxn ang="0">
                    <a:pos x="33" y="73"/>
                  </a:cxn>
                  <a:cxn ang="0">
                    <a:pos x="26" y="66"/>
                  </a:cxn>
                  <a:cxn ang="0">
                    <a:pos x="11" y="60"/>
                  </a:cxn>
                  <a:cxn ang="0">
                    <a:pos x="7" y="58"/>
                  </a:cxn>
                  <a:cxn ang="0">
                    <a:pos x="3" y="56"/>
                  </a:cxn>
                  <a:cxn ang="0">
                    <a:pos x="0" y="55"/>
                  </a:cxn>
                  <a:cxn ang="0">
                    <a:pos x="0" y="47"/>
                  </a:cxn>
                  <a:cxn ang="0">
                    <a:pos x="3" y="38"/>
                  </a:cxn>
                  <a:cxn ang="0">
                    <a:pos x="4" y="33"/>
                  </a:cxn>
                  <a:cxn ang="0">
                    <a:pos x="7" y="29"/>
                  </a:cxn>
                  <a:cxn ang="0">
                    <a:pos x="7" y="25"/>
                  </a:cxn>
                  <a:cxn ang="0">
                    <a:pos x="8" y="25"/>
                  </a:cxn>
                  <a:cxn ang="0">
                    <a:pos x="13" y="16"/>
                  </a:cxn>
                  <a:cxn ang="0">
                    <a:pos x="18" y="10"/>
                  </a:cxn>
                  <a:cxn ang="0">
                    <a:pos x="25" y="7"/>
                  </a:cxn>
                  <a:cxn ang="0">
                    <a:pos x="30" y="4"/>
                  </a:cxn>
                  <a:cxn ang="0">
                    <a:pos x="34" y="3"/>
                  </a:cxn>
                  <a:cxn ang="0">
                    <a:pos x="37" y="0"/>
                  </a:cxn>
                </a:cxnLst>
                <a:rect l="0" t="0" r="r" b="b"/>
                <a:pathLst>
                  <a:path w="110" h="126">
                    <a:moveTo>
                      <a:pt x="37" y="0"/>
                    </a:moveTo>
                    <a:lnTo>
                      <a:pt x="43" y="3"/>
                    </a:lnTo>
                    <a:lnTo>
                      <a:pt x="47" y="3"/>
                    </a:lnTo>
                    <a:lnTo>
                      <a:pt x="52" y="7"/>
                    </a:lnTo>
                    <a:lnTo>
                      <a:pt x="56" y="8"/>
                    </a:lnTo>
                    <a:lnTo>
                      <a:pt x="66" y="18"/>
                    </a:lnTo>
                    <a:lnTo>
                      <a:pt x="69" y="18"/>
                    </a:lnTo>
                    <a:lnTo>
                      <a:pt x="69" y="33"/>
                    </a:lnTo>
                    <a:lnTo>
                      <a:pt x="70" y="42"/>
                    </a:lnTo>
                    <a:lnTo>
                      <a:pt x="73" y="55"/>
                    </a:lnTo>
                    <a:lnTo>
                      <a:pt x="73" y="64"/>
                    </a:lnTo>
                    <a:lnTo>
                      <a:pt x="77" y="68"/>
                    </a:lnTo>
                    <a:lnTo>
                      <a:pt x="78" y="68"/>
                    </a:lnTo>
                    <a:lnTo>
                      <a:pt x="91" y="73"/>
                    </a:lnTo>
                    <a:lnTo>
                      <a:pt x="91" y="70"/>
                    </a:lnTo>
                    <a:lnTo>
                      <a:pt x="100" y="70"/>
                    </a:lnTo>
                    <a:lnTo>
                      <a:pt x="102" y="73"/>
                    </a:lnTo>
                    <a:lnTo>
                      <a:pt x="104" y="77"/>
                    </a:lnTo>
                    <a:lnTo>
                      <a:pt x="106" y="81"/>
                    </a:lnTo>
                    <a:lnTo>
                      <a:pt x="109" y="85"/>
                    </a:lnTo>
                    <a:lnTo>
                      <a:pt x="109" y="90"/>
                    </a:lnTo>
                    <a:lnTo>
                      <a:pt x="110" y="95"/>
                    </a:lnTo>
                    <a:lnTo>
                      <a:pt x="109" y="96"/>
                    </a:lnTo>
                    <a:lnTo>
                      <a:pt x="109" y="99"/>
                    </a:lnTo>
                    <a:lnTo>
                      <a:pt x="106" y="104"/>
                    </a:lnTo>
                    <a:lnTo>
                      <a:pt x="106" y="112"/>
                    </a:lnTo>
                    <a:lnTo>
                      <a:pt x="104" y="116"/>
                    </a:lnTo>
                    <a:lnTo>
                      <a:pt x="102" y="121"/>
                    </a:lnTo>
                    <a:lnTo>
                      <a:pt x="102" y="126"/>
                    </a:lnTo>
                    <a:lnTo>
                      <a:pt x="51" y="126"/>
                    </a:lnTo>
                    <a:lnTo>
                      <a:pt x="66" y="90"/>
                    </a:lnTo>
                    <a:lnTo>
                      <a:pt x="33" y="73"/>
                    </a:lnTo>
                    <a:lnTo>
                      <a:pt x="26" y="66"/>
                    </a:lnTo>
                    <a:lnTo>
                      <a:pt x="11" y="60"/>
                    </a:lnTo>
                    <a:lnTo>
                      <a:pt x="7" y="58"/>
                    </a:lnTo>
                    <a:lnTo>
                      <a:pt x="3" y="56"/>
                    </a:lnTo>
                    <a:lnTo>
                      <a:pt x="0" y="55"/>
                    </a:lnTo>
                    <a:lnTo>
                      <a:pt x="0" y="47"/>
                    </a:lnTo>
                    <a:lnTo>
                      <a:pt x="3" y="38"/>
                    </a:lnTo>
                    <a:lnTo>
                      <a:pt x="4" y="33"/>
                    </a:lnTo>
                    <a:lnTo>
                      <a:pt x="7" y="29"/>
                    </a:lnTo>
                    <a:lnTo>
                      <a:pt x="7" y="25"/>
                    </a:lnTo>
                    <a:lnTo>
                      <a:pt x="8" y="25"/>
                    </a:lnTo>
                    <a:lnTo>
                      <a:pt x="13" y="16"/>
                    </a:lnTo>
                    <a:lnTo>
                      <a:pt x="18" y="10"/>
                    </a:lnTo>
                    <a:lnTo>
                      <a:pt x="25" y="7"/>
                    </a:lnTo>
                    <a:lnTo>
                      <a:pt x="30" y="4"/>
                    </a:lnTo>
                    <a:lnTo>
                      <a:pt x="34" y="3"/>
                    </a:lnTo>
                    <a:lnTo>
                      <a:pt x="3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1" name="Freeform 152"/>
              <p:cNvSpPr>
                <a:spLocks/>
              </p:cNvSpPr>
              <p:nvPr/>
            </p:nvSpPr>
            <p:spPr bwMode="gray">
              <a:xfrm>
                <a:off x="6862812" y="3744884"/>
                <a:ext cx="82550" cy="111125"/>
              </a:xfrm>
              <a:custGeom>
                <a:avLst/>
                <a:gdLst/>
                <a:ahLst/>
                <a:cxnLst>
                  <a:cxn ang="0">
                    <a:pos x="37" y="0"/>
                  </a:cxn>
                  <a:cxn ang="0">
                    <a:pos x="38" y="0"/>
                  </a:cxn>
                  <a:cxn ang="0">
                    <a:pos x="39" y="3"/>
                  </a:cxn>
                  <a:cxn ang="0">
                    <a:pos x="42" y="0"/>
                  </a:cxn>
                  <a:cxn ang="0">
                    <a:pos x="52" y="0"/>
                  </a:cxn>
                  <a:cxn ang="0">
                    <a:pos x="52" y="11"/>
                  </a:cxn>
                  <a:cxn ang="0">
                    <a:pos x="50" y="15"/>
                  </a:cxn>
                  <a:cxn ang="0">
                    <a:pos x="50" y="21"/>
                  </a:cxn>
                  <a:cxn ang="0">
                    <a:pos x="48" y="26"/>
                  </a:cxn>
                  <a:cxn ang="0">
                    <a:pos x="48" y="43"/>
                  </a:cxn>
                  <a:cxn ang="0">
                    <a:pos x="46" y="47"/>
                  </a:cxn>
                  <a:cxn ang="0">
                    <a:pos x="44" y="51"/>
                  </a:cxn>
                  <a:cxn ang="0">
                    <a:pos x="44" y="59"/>
                  </a:cxn>
                  <a:cxn ang="0">
                    <a:pos x="46" y="61"/>
                  </a:cxn>
                  <a:cxn ang="0">
                    <a:pos x="50" y="65"/>
                  </a:cxn>
                  <a:cxn ang="0">
                    <a:pos x="52" y="70"/>
                  </a:cxn>
                  <a:cxn ang="0">
                    <a:pos x="48" y="70"/>
                  </a:cxn>
                  <a:cxn ang="0">
                    <a:pos x="48" y="69"/>
                  </a:cxn>
                  <a:cxn ang="0">
                    <a:pos x="44" y="69"/>
                  </a:cxn>
                  <a:cxn ang="0">
                    <a:pos x="42" y="67"/>
                  </a:cxn>
                  <a:cxn ang="0">
                    <a:pos x="26" y="67"/>
                  </a:cxn>
                  <a:cxn ang="0">
                    <a:pos x="24" y="65"/>
                  </a:cxn>
                  <a:cxn ang="0">
                    <a:pos x="20" y="63"/>
                  </a:cxn>
                  <a:cxn ang="0">
                    <a:pos x="19" y="63"/>
                  </a:cxn>
                  <a:cxn ang="0">
                    <a:pos x="16" y="65"/>
                  </a:cxn>
                  <a:cxn ang="0">
                    <a:pos x="15" y="65"/>
                  </a:cxn>
                  <a:cxn ang="0">
                    <a:pos x="12" y="61"/>
                  </a:cxn>
                  <a:cxn ang="0">
                    <a:pos x="11" y="56"/>
                  </a:cxn>
                  <a:cxn ang="0">
                    <a:pos x="8" y="52"/>
                  </a:cxn>
                  <a:cxn ang="0">
                    <a:pos x="0" y="44"/>
                  </a:cxn>
                  <a:cxn ang="0">
                    <a:pos x="0" y="43"/>
                  </a:cxn>
                  <a:cxn ang="0">
                    <a:pos x="2" y="44"/>
                  </a:cxn>
                  <a:cxn ang="0">
                    <a:pos x="4" y="44"/>
                  </a:cxn>
                  <a:cxn ang="0">
                    <a:pos x="7" y="43"/>
                  </a:cxn>
                  <a:cxn ang="0">
                    <a:pos x="7" y="40"/>
                  </a:cxn>
                  <a:cxn ang="0">
                    <a:pos x="8" y="39"/>
                  </a:cxn>
                  <a:cxn ang="0">
                    <a:pos x="8" y="37"/>
                  </a:cxn>
                  <a:cxn ang="0">
                    <a:pos x="11" y="37"/>
                  </a:cxn>
                  <a:cxn ang="0">
                    <a:pos x="12" y="34"/>
                  </a:cxn>
                  <a:cxn ang="0">
                    <a:pos x="15" y="33"/>
                  </a:cxn>
                  <a:cxn ang="0">
                    <a:pos x="15" y="26"/>
                  </a:cxn>
                  <a:cxn ang="0">
                    <a:pos x="19" y="22"/>
                  </a:cxn>
                  <a:cxn ang="0">
                    <a:pos x="20" y="22"/>
                  </a:cxn>
                  <a:cxn ang="0">
                    <a:pos x="24" y="21"/>
                  </a:cxn>
                  <a:cxn ang="0">
                    <a:pos x="26" y="17"/>
                  </a:cxn>
                  <a:cxn ang="0">
                    <a:pos x="28" y="15"/>
                  </a:cxn>
                  <a:cxn ang="0">
                    <a:pos x="30" y="11"/>
                  </a:cxn>
                  <a:cxn ang="0">
                    <a:pos x="33" y="4"/>
                  </a:cxn>
                  <a:cxn ang="0">
                    <a:pos x="37" y="0"/>
                  </a:cxn>
                </a:cxnLst>
                <a:rect l="0" t="0" r="r" b="b"/>
                <a:pathLst>
                  <a:path w="52" h="70">
                    <a:moveTo>
                      <a:pt x="37" y="0"/>
                    </a:moveTo>
                    <a:lnTo>
                      <a:pt x="38" y="0"/>
                    </a:lnTo>
                    <a:lnTo>
                      <a:pt x="39" y="3"/>
                    </a:lnTo>
                    <a:lnTo>
                      <a:pt x="42" y="0"/>
                    </a:lnTo>
                    <a:lnTo>
                      <a:pt x="52" y="0"/>
                    </a:lnTo>
                    <a:lnTo>
                      <a:pt x="52" y="11"/>
                    </a:lnTo>
                    <a:lnTo>
                      <a:pt x="50" y="15"/>
                    </a:lnTo>
                    <a:lnTo>
                      <a:pt x="50" y="21"/>
                    </a:lnTo>
                    <a:lnTo>
                      <a:pt x="48" y="26"/>
                    </a:lnTo>
                    <a:lnTo>
                      <a:pt x="48" y="43"/>
                    </a:lnTo>
                    <a:lnTo>
                      <a:pt x="46" y="47"/>
                    </a:lnTo>
                    <a:lnTo>
                      <a:pt x="44" y="51"/>
                    </a:lnTo>
                    <a:lnTo>
                      <a:pt x="44" y="59"/>
                    </a:lnTo>
                    <a:lnTo>
                      <a:pt x="46" y="61"/>
                    </a:lnTo>
                    <a:lnTo>
                      <a:pt x="50" y="65"/>
                    </a:lnTo>
                    <a:lnTo>
                      <a:pt x="52" y="70"/>
                    </a:lnTo>
                    <a:lnTo>
                      <a:pt x="48" y="70"/>
                    </a:lnTo>
                    <a:lnTo>
                      <a:pt x="48" y="69"/>
                    </a:lnTo>
                    <a:lnTo>
                      <a:pt x="44" y="69"/>
                    </a:lnTo>
                    <a:lnTo>
                      <a:pt x="42" y="67"/>
                    </a:lnTo>
                    <a:lnTo>
                      <a:pt x="26" y="67"/>
                    </a:lnTo>
                    <a:lnTo>
                      <a:pt x="24" y="65"/>
                    </a:lnTo>
                    <a:lnTo>
                      <a:pt x="20" y="63"/>
                    </a:lnTo>
                    <a:lnTo>
                      <a:pt x="19" y="63"/>
                    </a:lnTo>
                    <a:lnTo>
                      <a:pt x="16" y="65"/>
                    </a:lnTo>
                    <a:lnTo>
                      <a:pt x="15" y="65"/>
                    </a:lnTo>
                    <a:lnTo>
                      <a:pt x="12" y="61"/>
                    </a:lnTo>
                    <a:lnTo>
                      <a:pt x="11" y="56"/>
                    </a:lnTo>
                    <a:lnTo>
                      <a:pt x="8" y="52"/>
                    </a:lnTo>
                    <a:lnTo>
                      <a:pt x="0" y="44"/>
                    </a:lnTo>
                    <a:lnTo>
                      <a:pt x="0" y="43"/>
                    </a:lnTo>
                    <a:lnTo>
                      <a:pt x="2" y="44"/>
                    </a:lnTo>
                    <a:lnTo>
                      <a:pt x="4" y="44"/>
                    </a:lnTo>
                    <a:lnTo>
                      <a:pt x="7" y="43"/>
                    </a:lnTo>
                    <a:lnTo>
                      <a:pt x="7" y="40"/>
                    </a:lnTo>
                    <a:lnTo>
                      <a:pt x="8" y="39"/>
                    </a:lnTo>
                    <a:lnTo>
                      <a:pt x="8" y="37"/>
                    </a:lnTo>
                    <a:lnTo>
                      <a:pt x="11" y="37"/>
                    </a:lnTo>
                    <a:lnTo>
                      <a:pt x="12" y="34"/>
                    </a:lnTo>
                    <a:lnTo>
                      <a:pt x="15" y="33"/>
                    </a:lnTo>
                    <a:lnTo>
                      <a:pt x="15" y="26"/>
                    </a:lnTo>
                    <a:lnTo>
                      <a:pt x="19" y="22"/>
                    </a:lnTo>
                    <a:lnTo>
                      <a:pt x="20" y="22"/>
                    </a:lnTo>
                    <a:lnTo>
                      <a:pt x="24" y="21"/>
                    </a:lnTo>
                    <a:lnTo>
                      <a:pt x="26" y="17"/>
                    </a:lnTo>
                    <a:lnTo>
                      <a:pt x="28" y="15"/>
                    </a:lnTo>
                    <a:lnTo>
                      <a:pt x="30" y="11"/>
                    </a:lnTo>
                    <a:lnTo>
                      <a:pt x="33" y="4"/>
                    </a:lnTo>
                    <a:lnTo>
                      <a:pt x="3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2" name="Freeform 153"/>
              <p:cNvSpPr>
                <a:spLocks/>
              </p:cNvSpPr>
              <p:nvPr/>
            </p:nvSpPr>
            <p:spPr bwMode="gray">
              <a:xfrm>
                <a:off x="6769149" y="3668684"/>
                <a:ext cx="93663" cy="117475"/>
              </a:xfrm>
              <a:custGeom>
                <a:avLst/>
                <a:gdLst/>
                <a:ahLst/>
                <a:cxnLst>
                  <a:cxn ang="0">
                    <a:pos x="26" y="0"/>
                  </a:cxn>
                  <a:cxn ang="0">
                    <a:pos x="45" y="0"/>
                  </a:cxn>
                  <a:cxn ang="0">
                    <a:pos x="45" y="33"/>
                  </a:cxn>
                  <a:cxn ang="0">
                    <a:pos x="53" y="33"/>
                  </a:cxn>
                  <a:cxn ang="0">
                    <a:pos x="53" y="37"/>
                  </a:cxn>
                  <a:cxn ang="0">
                    <a:pos x="59" y="40"/>
                  </a:cxn>
                  <a:cxn ang="0">
                    <a:pos x="57" y="43"/>
                  </a:cxn>
                  <a:cxn ang="0">
                    <a:pos x="56" y="47"/>
                  </a:cxn>
                  <a:cxn ang="0">
                    <a:pos x="53" y="48"/>
                  </a:cxn>
                  <a:cxn ang="0">
                    <a:pos x="49" y="51"/>
                  </a:cxn>
                  <a:cxn ang="0">
                    <a:pos x="45" y="52"/>
                  </a:cxn>
                  <a:cxn ang="0">
                    <a:pos x="44" y="52"/>
                  </a:cxn>
                  <a:cxn ang="0">
                    <a:pos x="41" y="55"/>
                  </a:cxn>
                  <a:cxn ang="0">
                    <a:pos x="39" y="59"/>
                  </a:cxn>
                  <a:cxn ang="0">
                    <a:pos x="35" y="63"/>
                  </a:cxn>
                  <a:cxn ang="0">
                    <a:pos x="31" y="63"/>
                  </a:cxn>
                  <a:cxn ang="0">
                    <a:pos x="30" y="65"/>
                  </a:cxn>
                  <a:cxn ang="0">
                    <a:pos x="26" y="67"/>
                  </a:cxn>
                  <a:cxn ang="0">
                    <a:pos x="23" y="69"/>
                  </a:cxn>
                  <a:cxn ang="0">
                    <a:pos x="15" y="74"/>
                  </a:cxn>
                  <a:cxn ang="0">
                    <a:pos x="9" y="70"/>
                  </a:cxn>
                  <a:cxn ang="0">
                    <a:pos x="5" y="67"/>
                  </a:cxn>
                  <a:cxn ang="0">
                    <a:pos x="4" y="63"/>
                  </a:cxn>
                  <a:cxn ang="0">
                    <a:pos x="0" y="55"/>
                  </a:cxn>
                  <a:cxn ang="0">
                    <a:pos x="1" y="55"/>
                  </a:cxn>
                  <a:cxn ang="0">
                    <a:pos x="1" y="51"/>
                  </a:cxn>
                  <a:cxn ang="0">
                    <a:pos x="4" y="48"/>
                  </a:cxn>
                  <a:cxn ang="0">
                    <a:pos x="5" y="44"/>
                  </a:cxn>
                  <a:cxn ang="0">
                    <a:pos x="8" y="43"/>
                  </a:cxn>
                  <a:cxn ang="0">
                    <a:pos x="8" y="37"/>
                  </a:cxn>
                  <a:cxn ang="0">
                    <a:pos x="5" y="34"/>
                  </a:cxn>
                  <a:cxn ang="0">
                    <a:pos x="5" y="29"/>
                  </a:cxn>
                  <a:cxn ang="0">
                    <a:pos x="31" y="29"/>
                  </a:cxn>
                  <a:cxn ang="0">
                    <a:pos x="31" y="19"/>
                  </a:cxn>
                  <a:cxn ang="0">
                    <a:pos x="22" y="8"/>
                  </a:cxn>
                  <a:cxn ang="0">
                    <a:pos x="26" y="8"/>
                  </a:cxn>
                  <a:cxn ang="0">
                    <a:pos x="26" y="0"/>
                  </a:cxn>
                </a:cxnLst>
                <a:rect l="0" t="0" r="r" b="b"/>
                <a:pathLst>
                  <a:path w="59" h="74">
                    <a:moveTo>
                      <a:pt x="26" y="0"/>
                    </a:moveTo>
                    <a:lnTo>
                      <a:pt x="45" y="0"/>
                    </a:lnTo>
                    <a:lnTo>
                      <a:pt x="45" y="33"/>
                    </a:lnTo>
                    <a:lnTo>
                      <a:pt x="53" y="33"/>
                    </a:lnTo>
                    <a:lnTo>
                      <a:pt x="53" y="37"/>
                    </a:lnTo>
                    <a:lnTo>
                      <a:pt x="59" y="40"/>
                    </a:lnTo>
                    <a:lnTo>
                      <a:pt x="57" y="43"/>
                    </a:lnTo>
                    <a:lnTo>
                      <a:pt x="56" y="47"/>
                    </a:lnTo>
                    <a:lnTo>
                      <a:pt x="53" y="48"/>
                    </a:lnTo>
                    <a:lnTo>
                      <a:pt x="49" y="51"/>
                    </a:lnTo>
                    <a:lnTo>
                      <a:pt x="45" y="52"/>
                    </a:lnTo>
                    <a:lnTo>
                      <a:pt x="44" y="52"/>
                    </a:lnTo>
                    <a:lnTo>
                      <a:pt x="41" y="55"/>
                    </a:lnTo>
                    <a:lnTo>
                      <a:pt x="39" y="59"/>
                    </a:lnTo>
                    <a:lnTo>
                      <a:pt x="35" y="63"/>
                    </a:lnTo>
                    <a:lnTo>
                      <a:pt x="31" y="63"/>
                    </a:lnTo>
                    <a:lnTo>
                      <a:pt x="30" y="65"/>
                    </a:lnTo>
                    <a:lnTo>
                      <a:pt x="26" y="67"/>
                    </a:lnTo>
                    <a:lnTo>
                      <a:pt x="23" y="69"/>
                    </a:lnTo>
                    <a:lnTo>
                      <a:pt x="15" y="74"/>
                    </a:lnTo>
                    <a:lnTo>
                      <a:pt x="9" y="70"/>
                    </a:lnTo>
                    <a:lnTo>
                      <a:pt x="5" y="67"/>
                    </a:lnTo>
                    <a:lnTo>
                      <a:pt x="4" y="63"/>
                    </a:lnTo>
                    <a:lnTo>
                      <a:pt x="0" y="55"/>
                    </a:lnTo>
                    <a:lnTo>
                      <a:pt x="1" y="55"/>
                    </a:lnTo>
                    <a:lnTo>
                      <a:pt x="1" y="51"/>
                    </a:lnTo>
                    <a:lnTo>
                      <a:pt x="4" y="48"/>
                    </a:lnTo>
                    <a:lnTo>
                      <a:pt x="5" y="44"/>
                    </a:lnTo>
                    <a:lnTo>
                      <a:pt x="8" y="43"/>
                    </a:lnTo>
                    <a:lnTo>
                      <a:pt x="8" y="37"/>
                    </a:lnTo>
                    <a:lnTo>
                      <a:pt x="5" y="34"/>
                    </a:lnTo>
                    <a:lnTo>
                      <a:pt x="5" y="29"/>
                    </a:lnTo>
                    <a:lnTo>
                      <a:pt x="31" y="29"/>
                    </a:lnTo>
                    <a:lnTo>
                      <a:pt x="31" y="19"/>
                    </a:lnTo>
                    <a:lnTo>
                      <a:pt x="22" y="8"/>
                    </a:lnTo>
                    <a:lnTo>
                      <a:pt x="26" y="8"/>
                    </a:lnTo>
                    <a:lnTo>
                      <a:pt x="2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3" name="Freeform 154"/>
              <p:cNvSpPr>
                <a:spLocks/>
              </p:cNvSpPr>
              <p:nvPr/>
            </p:nvSpPr>
            <p:spPr bwMode="gray">
              <a:xfrm>
                <a:off x="6840587" y="3655984"/>
                <a:ext cx="22225" cy="65087"/>
              </a:xfrm>
              <a:custGeom>
                <a:avLst/>
                <a:gdLst/>
                <a:ahLst/>
                <a:cxnLst>
                  <a:cxn ang="0">
                    <a:pos x="11" y="0"/>
                  </a:cxn>
                  <a:cxn ang="0">
                    <a:pos x="14" y="0"/>
                  </a:cxn>
                  <a:cxn ang="0">
                    <a:pos x="14" y="4"/>
                  </a:cxn>
                  <a:cxn ang="0">
                    <a:pos x="12" y="8"/>
                  </a:cxn>
                  <a:cxn ang="0">
                    <a:pos x="12" y="11"/>
                  </a:cxn>
                  <a:cxn ang="0">
                    <a:pos x="11" y="12"/>
                  </a:cxn>
                  <a:cxn ang="0">
                    <a:pos x="11" y="25"/>
                  </a:cxn>
                  <a:cxn ang="0">
                    <a:pos x="12" y="29"/>
                  </a:cxn>
                  <a:cxn ang="0">
                    <a:pos x="12" y="34"/>
                  </a:cxn>
                  <a:cxn ang="0">
                    <a:pos x="11" y="37"/>
                  </a:cxn>
                  <a:cxn ang="0">
                    <a:pos x="8" y="38"/>
                  </a:cxn>
                  <a:cxn ang="0">
                    <a:pos x="8" y="41"/>
                  </a:cxn>
                  <a:cxn ang="0">
                    <a:pos x="0" y="41"/>
                  </a:cxn>
                  <a:cxn ang="0">
                    <a:pos x="0" y="4"/>
                  </a:cxn>
                  <a:cxn ang="0">
                    <a:pos x="3" y="4"/>
                  </a:cxn>
                  <a:cxn ang="0">
                    <a:pos x="4" y="7"/>
                  </a:cxn>
                  <a:cxn ang="0">
                    <a:pos x="8" y="3"/>
                  </a:cxn>
                  <a:cxn ang="0">
                    <a:pos x="11" y="3"/>
                  </a:cxn>
                  <a:cxn ang="0">
                    <a:pos x="11" y="0"/>
                  </a:cxn>
                </a:cxnLst>
                <a:rect l="0" t="0" r="r" b="b"/>
                <a:pathLst>
                  <a:path w="14" h="41">
                    <a:moveTo>
                      <a:pt x="11" y="0"/>
                    </a:moveTo>
                    <a:lnTo>
                      <a:pt x="14" y="0"/>
                    </a:lnTo>
                    <a:lnTo>
                      <a:pt x="14" y="4"/>
                    </a:lnTo>
                    <a:lnTo>
                      <a:pt x="12" y="8"/>
                    </a:lnTo>
                    <a:lnTo>
                      <a:pt x="12" y="11"/>
                    </a:lnTo>
                    <a:lnTo>
                      <a:pt x="11" y="12"/>
                    </a:lnTo>
                    <a:lnTo>
                      <a:pt x="11" y="25"/>
                    </a:lnTo>
                    <a:lnTo>
                      <a:pt x="12" y="29"/>
                    </a:lnTo>
                    <a:lnTo>
                      <a:pt x="12" y="34"/>
                    </a:lnTo>
                    <a:lnTo>
                      <a:pt x="11" y="37"/>
                    </a:lnTo>
                    <a:lnTo>
                      <a:pt x="8" y="38"/>
                    </a:lnTo>
                    <a:lnTo>
                      <a:pt x="8" y="41"/>
                    </a:lnTo>
                    <a:lnTo>
                      <a:pt x="0" y="41"/>
                    </a:lnTo>
                    <a:lnTo>
                      <a:pt x="0" y="4"/>
                    </a:lnTo>
                    <a:lnTo>
                      <a:pt x="3" y="4"/>
                    </a:lnTo>
                    <a:lnTo>
                      <a:pt x="4" y="7"/>
                    </a:lnTo>
                    <a:lnTo>
                      <a:pt x="8" y="3"/>
                    </a:lnTo>
                    <a:lnTo>
                      <a:pt x="11" y="3"/>
                    </a:lnTo>
                    <a:lnTo>
                      <a:pt x="1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4" name="Freeform 155"/>
              <p:cNvSpPr>
                <a:spLocks/>
              </p:cNvSpPr>
              <p:nvPr/>
            </p:nvSpPr>
            <p:spPr bwMode="gray">
              <a:xfrm>
                <a:off x="6886624" y="3848071"/>
                <a:ext cx="76200" cy="61913"/>
              </a:xfrm>
              <a:custGeom>
                <a:avLst/>
                <a:gdLst/>
                <a:ahLst/>
                <a:cxnLst>
                  <a:cxn ang="0">
                    <a:pos x="0" y="0"/>
                  </a:cxn>
                  <a:cxn ang="0">
                    <a:pos x="9" y="0"/>
                  </a:cxn>
                  <a:cxn ang="0">
                    <a:pos x="11" y="1"/>
                  </a:cxn>
                  <a:cxn ang="0">
                    <a:pos x="24" y="1"/>
                  </a:cxn>
                  <a:cxn ang="0">
                    <a:pos x="27" y="4"/>
                  </a:cxn>
                  <a:cxn ang="0">
                    <a:pos x="29" y="4"/>
                  </a:cxn>
                  <a:cxn ang="0">
                    <a:pos x="33" y="5"/>
                  </a:cxn>
                  <a:cxn ang="0">
                    <a:pos x="37" y="5"/>
                  </a:cxn>
                  <a:cxn ang="0">
                    <a:pos x="40" y="8"/>
                  </a:cxn>
                  <a:cxn ang="0">
                    <a:pos x="40" y="9"/>
                  </a:cxn>
                  <a:cxn ang="0">
                    <a:pos x="41" y="12"/>
                  </a:cxn>
                  <a:cxn ang="0">
                    <a:pos x="44" y="13"/>
                  </a:cxn>
                  <a:cxn ang="0">
                    <a:pos x="45" y="13"/>
                  </a:cxn>
                  <a:cxn ang="0">
                    <a:pos x="48" y="16"/>
                  </a:cxn>
                  <a:cxn ang="0">
                    <a:pos x="44" y="22"/>
                  </a:cxn>
                  <a:cxn ang="0">
                    <a:pos x="41" y="24"/>
                  </a:cxn>
                  <a:cxn ang="0">
                    <a:pos x="40" y="27"/>
                  </a:cxn>
                  <a:cxn ang="0">
                    <a:pos x="40" y="31"/>
                  </a:cxn>
                  <a:cxn ang="0">
                    <a:pos x="37" y="35"/>
                  </a:cxn>
                  <a:cxn ang="0">
                    <a:pos x="35" y="38"/>
                  </a:cxn>
                  <a:cxn ang="0">
                    <a:pos x="33" y="38"/>
                  </a:cxn>
                  <a:cxn ang="0">
                    <a:pos x="31" y="39"/>
                  </a:cxn>
                  <a:cxn ang="0">
                    <a:pos x="29" y="38"/>
                  </a:cxn>
                  <a:cxn ang="0">
                    <a:pos x="27" y="35"/>
                  </a:cxn>
                  <a:cxn ang="0">
                    <a:pos x="27" y="34"/>
                  </a:cxn>
                  <a:cxn ang="0">
                    <a:pos x="24" y="34"/>
                  </a:cxn>
                  <a:cxn ang="0">
                    <a:pos x="24" y="35"/>
                  </a:cxn>
                  <a:cxn ang="0">
                    <a:pos x="23" y="35"/>
                  </a:cxn>
                  <a:cxn ang="0">
                    <a:pos x="22" y="34"/>
                  </a:cxn>
                  <a:cxn ang="0">
                    <a:pos x="22" y="30"/>
                  </a:cxn>
                  <a:cxn ang="0">
                    <a:pos x="23" y="30"/>
                  </a:cxn>
                  <a:cxn ang="0">
                    <a:pos x="13" y="20"/>
                  </a:cxn>
                  <a:cxn ang="0">
                    <a:pos x="9" y="17"/>
                  </a:cxn>
                  <a:cxn ang="0">
                    <a:pos x="8" y="16"/>
                  </a:cxn>
                  <a:cxn ang="0">
                    <a:pos x="5" y="17"/>
                  </a:cxn>
                  <a:cxn ang="0">
                    <a:pos x="8" y="17"/>
                  </a:cxn>
                  <a:cxn ang="0">
                    <a:pos x="8" y="20"/>
                  </a:cxn>
                  <a:cxn ang="0">
                    <a:pos x="9" y="22"/>
                  </a:cxn>
                  <a:cxn ang="0">
                    <a:pos x="8" y="24"/>
                  </a:cxn>
                  <a:cxn ang="0">
                    <a:pos x="4" y="20"/>
                  </a:cxn>
                  <a:cxn ang="0">
                    <a:pos x="1" y="16"/>
                  </a:cxn>
                  <a:cxn ang="0">
                    <a:pos x="1" y="1"/>
                  </a:cxn>
                  <a:cxn ang="0">
                    <a:pos x="0" y="0"/>
                  </a:cxn>
                </a:cxnLst>
                <a:rect l="0" t="0" r="r" b="b"/>
                <a:pathLst>
                  <a:path w="48" h="39">
                    <a:moveTo>
                      <a:pt x="0" y="0"/>
                    </a:moveTo>
                    <a:lnTo>
                      <a:pt x="9" y="0"/>
                    </a:lnTo>
                    <a:lnTo>
                      <a:pt x="11" y="1"/>
                    </a:lnTo>
                    <a:lnTo>
                      <a:pt x="24" y="1"/>
                    </a:lnTo>
                    <a:lnTo>
                      <a:pt x="27" y="4"/>
                    </a:lnTo>
                    <a:lnTo>
                      <a:pt x="29" y="4"/>
                    </a:lnTo>
                    <a:lnTo>
                      <a:pt x="33" y="5"/>
                    </a:lnTo>
                    <a:lnTo>
                      <a:pt x="37" y="5"/>
                    </a:lnTo>
                    <a:lnTo>
                      <a:pt x="40" y="8"/>
                    </a:lnTo>
                    <a:lnTo>
                      <a:pt x="40" y="9"/>
                    </a:lnTo>
                    <a:lnTo>
                      <a:pt x="41" y="12"/>
                    </a:lnTo>
                    <a:lnTo>
                      <a:pt x="44" y="13"/>
                    </a:lnTo>
                    <a:lnTo>
                      <a:pt x="45" y="13"/>
                    </a:lnTo>
                    <a:lnTo>
                      <a:pt x="48" y="16"/>
                    </a:lnTo>
                    <a:lnTo>
                      <a:pt x="44" y="22"/>
                    </a:lnTo>
                    <a:lnTo>
                      <a:pt x="41" y="24"/>
                    </a:lnTo>
                    <a:lnTo>
                      <a:pt x="40" y="27"/>
                    </a:lnTo>
                    <a:lnTo>
                      <a:pt x="40" y="31"/>
                    </a:lnTo>
                    <a:lnTo>
                      <a:pt x="37" y="35"/>
                    </a:lnTo>
                    <a:lnTo>
                      <a:pt x="35" y="38"/>
                    </a:lnTo>
                    <a:lnTo>
                      <a:pt x="33" y="38"/>
                    </a:lnTo>
                    <a:lnTo>
                      <a:pt x="31" y="39"/>
                    </a:lnTo>
                    <a:lnTo>
                      <a:pt x="29" y="38"/>
                    </a:lnTo>
                    <a:lnTo>
                      <a:pt x="27" y="35"/>
                    </a:lnTo>
                    <a:lnTo>
                      <a:pt x="27" y="34"/>
                    </a:lnTo>
                    <a:lnTo>
                      <a:pt x="24" y="34"/>
                    </a:lnTo>
                    <a:lnTo>
                      <a:pt x="24" y="35"/>
                    </a:lnTo>
                    <a:lnTo>
                      <a:pt x="23" y="35"/>
                    </a:lnTo>
                    <a:lnTo>
                      <a:pt x="22" y="34"/>
                    </a:lnTo>
                    <a:lnTo>
                      <a:pt x="22" y="30"/>
                    </a:lnTo>
                    <a:lnTo>
                      <a:pt x="23" y="30"/>
                    </a:lnTo>
                    <a:lnTo>
                      <a:pt x="13" y="20"/>
                    </a:lnTo>
                    <a:lnTo>
                      <a:pt x="9" y="17"/>
                    </a:lnTo>
                    <a:lnTo>
                      <a:pt x="8" y="16"/>
                    </a:lnTo>
                    <a:lnTo>
                      <a:pt x="5" y="17"/>
                    </a:lnTo>
                    <a:lnTo>
                      <a:pt x="8" y="17"/>
                    </a:lnTo>
                    <a:lnTo>
                      <a:pt x="8" y="20"/>
                    </a:lnTo>
                    <a:lnTo>
                      <a:pt x="9" y="22"/>
                    </a:lnTo>
                    <a:lnTo>
                      <a:pt x="8" y="24"/>
                    </a:lnTo>
                    <a:lnTo>
                      <a:pt x="4" y="20"/>
                    </a:lnTo>
                    <a:lnTo>
                      <a:pt x="1" y="16"/>
                    </a:lnTo>
                    <a:lnTo>
                      <a:pt x="1" y="1"/>
                    </a:lnTo>
                    <a:lnTo>
                      <a:pt x="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5" name="Freeform 156"/>
              <p:cNvSpPr>
                <a:spLocks/>
              </p:cNvSpPr>
              <p:nvPr/>
            </p:nvSpPr>
            <p:spPr bwMode="gray">
              <a:xfrm>
                <a:off x="6939012" y="3875059"/>
                <a:ext cx="130175" cy="49212"/>
              </a:xfrm>
              <a:custGeom>
                <a:avLst/>
                <a:gdLst/>
                <a:ahLst/>
                <a:cxnLst>
                  <a:cxn ang="0">
                    <a:pos x="16" y="0"/>
                  </a:cxn>
                  <a:cxn ang="0">
                    <a:pos x="26" y="5"/>
                  </a:cxn>
                  <a:cxn ang="0">
                    <a:pos x="30" y="7"/>
                  </a:cxn>
                  <a:cxn ang="0">
                    <a:pos x="33" y="7"/>
                  </a:cxn>
                  <a:cxn ang="0">
                    <a:pos x="33" y="9"/>
                  </a:cxn>
                  <a:cxn ang="0">
                    <a:pos x="35" y="9"/>
                  </a:cxn>
                  <a:cxn ang="0">
                    <a:pos x="39" y="11"/>
                  </a:cxn>
                  <a:cxn ang="0">
                    <a:pos x="44" y="11"/>
                  </a:cxn>
                  <a:cxn ang="0">
                    <a:pos x="46" y="9"/>
                  </a:cxn>
                  <a:cxn ang="0">
                    <a:pos x="50" y="9"/>
                  </a:cxn>
                  <a:cxn ang="0">
                    <a:pos x="56" y="7"/>
                  </a:cxn>
                  <a:cxn ang="0">
                    <a:pos x="63" y="5"/>
                  </a:cxn>
                  <a:cxn ang="0">
                    <a:pos x="74" y="5"/>
                  </a:cxn>
                  <a:cxn ang="0">
                    <a:pos x="78" y="7"/>
                  </a:cxn>
                  <a:cxn ang="0">
                    <a:pos x="82" y="9"/>
                  </a:cxn>
                  <a:cxn ang="0">
                    <a:pos x="81" y="11"/>
                  </a:cxn>
                  <a:cxn ang="0">
                    <a:pos x="81" y="13"/>
                  </a:cxn>
                  <a:cxn ang="0">
                    <a:pos x="82" y="14"/>
                  </a:cxn>
                  <a:cxn ang="0">
                    <a:pos x="81" y="18"/>
                  </a:cxn>
                  <a:cxn ang="0">
                    <a:pos x="78" y="17"/>
                  </a:cxn>
                  <a:cxn ang="0">
                    <a:pos x="76" y="14"/>
                  </a:cxn>
                  <a:cxn ang="0">
                    <a:pos x="72" y="13"/>
                  </a:cxn>
                  <a:cxn ang="0">
                    <a:pos x="70" y="11"/>
                  </a:cxn>
                  <a:cxn ang="0">
                    <a:pos x="68" y="13"/>
                  </a:cxn>
                  <a:cxn ang="0">
                    <a:pos x="64" y="13"/>
                  </a:cxn>
                  <a:cxn ang="0">
                    <a:pos x="64" y="14"/>
                  </a:cxn>
                  <a:cxn ang="0">
                    <a:pos x="63" y="14"/>
                  </a:cxn>
                  <a:cxn ang="0">
                    <a:pos x="63" y="17"/>
                  </a:cxn>
                  <a:cxn ang="0">
                    <a:pos x="60" y="18"/>
                  </a:cxn>
                  <a:cxn ang="0">
                    <a:pos x="59" y="18"/>
                  </a:cxn>
                  <a:cxn ang="0">
                    <a:pos x="54" y="21"/>
                  </a:cxn>
                  <a:cxn ang="0">
                    <a:pos x="52" y="22"/>
                  </a:cxn>
                  <a:cxn ang="0">
                    <a:pos x="54" y="24"/>
                  </a:cxn>
                  <a:cxn ang="0">
                    <a:pos x="56" y="27"/>
                  </a:cxn>
                  <a:cxn ang="0">
                    <a:pos x="56" y="28"/>
                  </a:cxn>
                  <a:cxn ang="0">
                    <a:pos x="50" y="28"/>
                  </a:cxn>
                  <a:cxn ang="0">
                    <a:pos x="50" y="31"/>
                  </a:cxn>
                  <a:cxn ang="0">
                    <a:pos x="42" y="22"/>
                  </a:cxn>
                  <a:cxn ang="0">
                    <a:pos x="39" y="21"/>
                  </a:cxn>
                  <a:cxn ang="0">
                    <a:pos x="35" y="18"/>
                  </a:cxn>
                  <a:cxn ang="0">
                    <a:pos x="22" y="18"/>
                  </a:cxn>
                  <a:cxn ang="0">
                    <a:pos x="16" y="21"/>
                  </a:cxn>
                  <a:cxn ang="0">
                    <a:pos x="11" y="21"/>
                  </a:cxn>
                  <a:cxn ang="0">
                    <a:pos x="8" y="22"/>
                  </a:cxn>
                  <a:cxn ang="0">
                    <a:pos x="7" y="22"/>
                  </a:cxn>
                  <a:cxn ang="0">
                    <a:pos x="0" y="21"/>
                  </a:cxn>
                  <a:cxn ang="0">
                    <a:pos x="2" y="21"/>
                  </a:cxn>
                  <a:cxn ang="0">
                    <a:pos x="4" y="18"/>
                  </a:cxn>
                  <a:cxn ang="0">
                    <a:pos x="7" y="14"/>
                  </a:cxn>
                  <a:cxn ang="0">
                    <a:pos x="8" y="11"/>
                  </a:cxn>
                  <a:cxn ang="0">
                    <a:pos x="12" y="7"/>
                  </a:cxn>
                  <a:cxn ang="0">
                    <a:pos x="16" y="0"/>
                  </a:cxn>
                </a:cxnLst>
                <a:rect l="0" t="0" r="r" b="b"/>
                <a:pathLst>
                  <a:path w="82" h="31">
                    <a:moveTo>
                      <a:pt x="16" y="0"/>
                    </a:moveTo>
                    <a:lnTo>
                      <a:pt x="26" y="5"/>
                    </a:lnTo>
                    <a:lnTo>
                      <a:pt x="30" y="7"/>
                    </a:lnTo>
                    <a:lnTo>
                      <a:pt x="33" y="7"/>
                    </a:lnTo>
                    <a:lnTo>
                      <a:pt x="33" y="9"/>
                    </a:lnTo>
                    <a:lnTo>
                      <a:pt x="35" y="9"/>
                    </a:lnTo>
                    <a:lnTo>
                      <a:pt x="39" y="11"/>
                    </a:lnTo>
                    <a:lnTo>
                      <a:pt x="44" y="11"/>
                    </a:lnTo>
                    <a:lnTo>
                      <a:pt x="46" y="9"/>
                    </a:lnTo>
                    <a:lnTo>
                      <a:pt x="50" y="9"/>
                    </a:lnTo>
                    <a:lnTo>
                      <a:pt x="56" y="7"/>
                    </a:lnTo>
                    <a:lnTo>
                      <a:pt x="63" y="5"/>
                    </a:lnTo>
                    <a:lnTo>
                      <a:pt x="74" y="5"/>
                    </a:lnTo>
                    <a:lnTo>
                      <a:pt x="78" y="7"/>
                    </a:lnTo>
                    <a:lnTo>
                      <a:pt x="82" y="9"/>
                    </a:lnTo>
                    <a:lnTo>
                      <a:pt x="81" y="11"/>
                    </a:lnTo>
                    <a:lnTo>
                      <a:pt x="81" y="13"/>
                    </a:lnTo>
                    <a:lnTo>
                      <a:pt x="82" y="14"/>
                    </a:lnTo>
                    <a:lnTo>
                      <a:pt x="81" y="18"/>
                    </a:lnTo>
                    <a:lnTo>
                      <a:pt x="78" y="17"/>
                    </a:lnTo>
                    <a:lnTo>
                      <a:pt x="76" y="14"/>
                    </a:lnTo>
                    <a:lnTo>
                      <a:pt x="72" y="13"/>
                    </a:lnTo>
                    <a:lnTo>
                      <a:pt x="70" y="11"/>
                    </a:lnTo>
                    <a:lnTo>
                      <a:pt x="68" y="13"/>
                    </a:lnTo>
                    <a:lnTo>
                      <a:pt x="64" y="13"/>
                    </a:lnTo>
                    <a:lnTo>
                      <a:pt x="64" y="14"/>
                    </a:lnTo>
                    <a:lnTo>
                      <a:pt x="63" y="14"/>
                    </a:lnTo>
                    <a:lnTo>
                      <a:pt x="63" y="17"/>
                    </a:lnTo>
                    <a:lnTo>
                      <a:pt x="60" y="18"/>
                    </a:lnTo>
                    <a:lnTo>
                      <a:pt x="59" y="18"/>
                    </a:lnTo>
                    <a:lnTo>
                      <a:pt x="54" y="21"/>
                    </a:lnTo>
                    <a:lnTo>
                      <a:pt x="52" y="22"/>
                    </a:lnTo>
                    <a:lnTo>
                      <a:pt x="54" y="24"/>
                    </a:lnTo>
                    <a:lnTo>
                      <a:pt x="56" y="27"/>
                    </a:lnTo>
                    <a:lnTo>
                      <a:pt x="56" y="28"/>
                    </a:lnTo>
                    <a:lnTo>
                      <a:pt x="50" y="28"/>
                    </a:lnTo>
                    <a:lnTo>
                      <a:pt x="50" y="31"/>
                    </a:lnTo>
                    <a:lnTo>
                      <a:pt x="42" y="22"/>
                    </a:lnTo>
                    <a:lnTo>
                      <a:pt x="39" y="21"/>
                    </a:lnTo>
                    <a:lnTo>
                      <a:pt x="35" y="18"/>
                    </a:lnTo>
                    <a:lnTo>
                      <a:pt x="22" y="18"/>
                    </a:lnTo>
                    <a:lnTo>
                      <a:pt x="16" y="21"/>
                    </a:lnTo>
                    <a:lnTo>
                      <a:pt x="11" y="21"/>
                    </a:lnTo>
                    <a:lnTo>
                      <a:pt x="8" y="22"/>
                    </a:lnTo>
                    <a:lnTo>
                      <a:pt x="7" y="22"/>
                    </a:lnTo>
                    <a:lnTo>
                      <a:pt x="0" y="21"/>
                    </a:lnTo>
                    <a:lnTo>
                      <a:pt x="2" y="21"/>
                    </a:lnTo>
                    <a:lnTo>
                      <a:pt x="4" y="18"/>
                    </a:lnTo>
                    <a:lnTo>
                      <a:pt x="7" y="14"/>
                    </a:lnTo>
                    <a:lnTo>
                      <a:pt x="8" y="11"/>
                    </a:lnTo>
                    <a:lnTo>
                      <a:pt x="12" y="7"/>
                    </a:lnTo>
                    <a:lnTo>
                      <a:pt x="1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6" name="Freeform 157"/>
              <p:cNvSpPr>
                <a:spLocks/>
              </p:cNvSpPr>
              <p:nvPr/>
            </p:nvSpPr>
            <p:spPr bwMode="gray">
              <a:xfrm>
                <a:off x="6270674" y="3362295"/>
                <a:ext cx="611188" cy="393700"/>
              </a:xfrm>
              <a:custGeom>
                <a:avLst/>
                <a:gdLst/>
                <a:ahLst/>
                <a:cxnLst>
                  <a:cxn ang="0">
                    <a:pos x="31" y="4"/>
                  </a:cxn>
                  <a:cxn ang="0">
                    <a:pos x="68" y="18"/>
                  </a:cxn>
                  <a:cxn ang="0">
                    <a:pos x="112" y="15"/>
                  </a:cxn>
                  <a:cxn ang="0">
                    <a:pos x="136" y="9"/>
                  </a:cxn>
                  <a:cxn ang="0">
                    <a:pos x="144" y="14"/>
                  </a:cxn>
                  <a:cxn ang="0">
                    <a:pos x="164" y="48"/>
                  </a:cxn>
                  <a:cxn ang="0">
                    <a:pos x="183" y="53"/>
                  </a:cxn>
                  <a:cxn ang="0">
                    <a:pos x="190" y="49"/>
                  </a:cxn>
                  <a:cxn ang="0">
                    <a:pos x="201" y="56"/>
                  </a:cxn>
                  <a:cxn ang="0">
                    <a:pos x="210" y="64"/>
                  </a:cxn>
                  <a:cxn ang="0">
                    <a:pos x="240" y="96"/>
                  </a:cxn>
                  <a:cxn ang="0">
                    <a:pos x="244" y="115"/>
                  </a:cxn>
                  <a:cxn ang="0">
                    <a:pos x="244" y="132"/>
                  </a:cxn>
                  <a:cxn ang="0">
                    <a:pos x="253" y="162"/>
                  </a:cxn>
                  <a:cxn ang="0">
                    <a:pos x="256" y="180"/>
                  </a:cxn>
                  <a:cxn ang="0">
                    <a:pos x="262" y="185"/>
                  </a:cxn>
                  <a:cxn ang="0">
                    <a:pos x="275" y="193"/>
                  </a:cxn>
                  <a:cxn ang="0">
                    <a:pos x="308" y="197"/>
                  </a:cxn>
                  <a:cxn ang="0">
                    <a:pos x="318" y="193"/>
                  </a:cxn>
                  <a:cxn ang="0">
                    <a:pos x="327" y="189"/>
                  </a:cxn>
                  <a:cxn ang="0">
                    <a:pos x="334" y="174"/>
                  </a:cxn>
                  <a:cxn ang="0">
                    <a:pos x="337" y="163"/>
                  </a:cxn>
                  <a:cxn ang="0">
                    <a:pos x="348" y="163"/>
                  </a:cxn>
                  <a:cxn ang="0">
                    <a:pos x="381" y="162"/>
                  </a:cxn>
                  <a:cxn ang="0">
                    <a:pos x="385" y="167"/>
                  </a:cxn>
                  <a:cxn ang="0">
                    <a:pos x="381" y="171"/>
                  </a:cxn>
                  <a:cxn ang="0">
                    <a:pos x="377" y="178"/>
                  </a:cxn>
                  <a:cxn ang="0">
                    <a:pos x="371" y="188"/>
                  </a:cxn>
                  <a:cxn ang="0">
                    <a:pos x="362" y="189"/>
                  </a:cxn>
                  <a:cxn ang="0">
                    <a:pos x="340" y="193"/>
                  </a:cxn>
                  <a:cxn ang="0">
                    <a:pos x="345" y="212"/>
                  </a:cxn>
                  <a:cxn ang="0">
                    <a:pos x="319" y="227"/>
                  </a:cxn>
                  <a:cxn ang="0">
                    <a:pos x="319" y="237"/>
                  </a:cxn>
                  <a:cxn ang="0">
                    <a:pos x="315" y="248"/>
                  </a:cxn>
                  <a:cxn ang="0">
                    <a:pos x="310" y="241"/>
                  </a:cxn>
                  <a:cxn ang="0">
                    <a:pos x="253" y="236"/>
                  </a:cxn>
                  <a:cxn ang="0">
                    <a:pos x="226" y="223"/>
                  </a:cxn>
                  <a:cxn ang="0">
                    <a:pos x="186" y="207"/>
                  </a:cxn>
                  <a:cxn ang="0">
                    <a:pos x="160" y="201"/>
                  </a:cxn>
                  <a:cxn ang="0">
                    <a:pos x="148" y="197"/>
                  </a:cxn>
                  <a:cxn ang="0">
                    <a:pos x="142" y="148"/>
                  </a:cxn>
                  <a:cxn ang="0">
                    <a:pos x="123" y="126"/>
                  </a:cxn>
                  <a:cxn ang="0">
                    <a:pos x="100" y="97"/>
                  </a:cxn>
                  <a:cxn ang="0">
                    <a:pos x="94" y="85"/>
                  </a:cxn>
                  <a:cxn ang="0">
                    <a:pos x="83" y="79"/>
                  </a:cxn>
                  <a:cxn ang="0">
                    <a:pos x="68" y="66"/>
                  </a:cxn>
                  <a:cxn ang="0">
                    <a:pos x="44" y="23"/>
                  </a:cxn>
                  <a:cxn ang="0">
                    <a:pos x="34" y="14"/>
                  </a:cxn>
                  <a:cxn ang="0">
                    <a:pos x="30" y="23"/>
                  </a:cxn>
                  <a:cxn ang="0">
                    <a:pos x="52" y="71"/>
                  </a:cxn>
                  <a:cxn ang="0">
                    <a:pos x="74" y="108"/>
                  </a:cxn>
                  <a:cxn ang="0">
                    <a:pos x="86" y="126"/>
                  </a:cxn>
                  <a:cxn ang="0">
                    <a:pos x="98" y="144"/>
                  </a:cxn>
                  <a:cxn ang="0">
                    <a:pos x="88" y="145"/>
                  </a:cxn>
                  <a:cxn ang="0">
                    <a:pos x="68" y="127"/>
                  </a:cxn>
                  <a:cxn ang="0">
                    <a:pos x="56" y="105"/>
                  </a:cxn>
                  <a:cxn ang="0">
                    <a:pos x="44" y="88"/>
                  </a:cxn>
                  <a:cxn ang="0">
                    <a:pos x="31" y="82"/>
                  </a:cxn>
                  <a:cxn ang="0">
                    <a:pos x="26" y="67"/>
                  </a:cxn>
                  <a:cxn ang="0">
                    <a:pos x="18" y="48"/>
                  </a:cxn>
                  <a:cxn ang="0">
                    <a:pos x="3" y="14"/>
                  </a:cxn>
                  <a:cxn ang="0">
                    <a:pos x="26" y="0"/>
                  </a:cxn>
                </a:cxnLst>
                <a:rect l="0" t="0" r="r" b="b"/>
                <a:pathLst>
                  <a:path w="385" h="248">
                    <a:moveTo>
                      <a:pt x="26" y="0"/>
                    </a:moveTo>
                    <a:lnTo>
                      <a:pt x="30" y="1"/>
                    </a:lnTo>
                    <a:lnTo>
                      <a:pt x="31" y="4"/>
                    </a:lnTo>
                    <a:lnTo>
                      <a:pt x="42" y="9"/>
                    </a:lnTo>
                    <a:lnTo>
                      <a:pt x="55" y="14"/>
                    </a:lnTo>
                    <a:lnTo>
                      <a:pt x="68" y="18"/>
                    </a:lnTo>
                    <a:lnTo>
                      <a:pt x="78" y="20"/>
                    </a:lnTo>
                    <a:lnTo>
                      <a:pt x="100" y="20"/>
                    </a:lnTo>
                    <a:lnTo>
                      <a:pt x="112" y="15"/>
                    </a:lnTo>
                    <a:lnTo>
                      <a:pt x="116" y="14"/>
                    </a:lnTo>
                    <a:lnTo>
                      <a:pt x="120" y="9"/>
                    </a:lnTo>
                    <a:lnTo>
                      <a:pt x="136" y="9"/>
                    </a:lnTo>
                    <a:lnTo>
                      <a:pt x="140" y="11"/>
                    </a:lnTo>
                    <a:lnTo>
                      <a:pt x="142" y="11"/>
                    </a:lnTo>
                    <a:lnTo>
                      <a:pt x="144" y="14"/>
                    </a:lnTo>
                    <a:lnTo>
                      <a:pt x="148" y="30"/>
                    </a:lnTo>
                    <a:lnTo>
                      <a:pt x="156" y="41"/>
                    </a:lnTo>
                    <a:lnTo>
                      <a:pt x="164" y="48"/>
                    </a:lnTo>
                    <a:lnTo>
                      <a:pt x="168" y="49"/>
                    </a:lnTo>
                    <a:lnTo>
                      <a:pt x="174" y="53"/>
                    </a:lnTo>
                    <a:lnTo>
                      <a:pt x="183" y="53"/>
                    </a:lnTo>
                    <a:lnTo>
                      <a:pt x="186" y="51"/>
                    </a:lnTo>
                    <a:lnTo>
                      <a:pt x="188" y="51"/>
                    </a:lnTo>
                    <a:lnTo>
                      <a:pt x="190" y="49"/>
                    </a:lnTo>
                    <a:lnTo>
                      <a:pt x="194" y="49"/>
                    </a:lnTo>
                    <a:lnTo>
                      <a:pt x="199" y="51"/>
                    </a:lnTo>
                    <a:lnTo>
                      <a:pt x="201" y="56"/>
                    </a:lnTo>
                    <a:lnTo>
                      <a:pt x="205" y="57"/>
                    </a:lnTo>
                    <a:lnTo>
                      <a:pt x="208" y="62"/>
                    </a:lnTo>
                    <a:lnTo>
                      <a:pt x="210" y="64"/>
                    </a:lnTo>
                    <a:lnTo>
                      <a:pt x="222" y="79"/>
                    </a:lnTo>
                    <a:lnTo>
                      <a:pt x="231" y="89"/>
                    </a:lnTo>
                    <a:lnTo>
                      <a:pt x="240" y="96"/>
                    </a:lnTo>
                    <a:lnTo>
                      <a:pt x="242" y="96"/>
                    </a:lnTo>
                    <a:lnTo>
                      <a:pt x="244" y="111"/>
                    </a:lnTo>
                    <a:lnTo>
                      <a:pt x="244" y="115"/>
                    </a:lnTo>
                    <a:lnTo>
                      <a:pt x="242" y="122"/>
                    </a:lnTo>
                    <a:lnTo>
                      <a:pt x="242" y="126"/>
                    </a:lnTo>
                    <a:lnTo>
                      <a:pt x="244" y="132"/>
                    </a:lnTo>
                    <a:lnTo>
                      <a:pt x="244" y="141"/>
                    </a:lnTo>
                    <a:lnTo>
                      <a:pt x="249" y="152"/>
                    </a:lnTo>
                    <a:lnTo>
                      <a:pt x="253" y="162"/>
                    </a:lnTo>
                    <a:lnTo>
                      <a:pt x="253" y="171"/>
                    </a:lnTo>
                    <a:lnTo>
                      <a:pt x="256" y="175"/>
                    </a:lnTo>
                    <a:lnTo>
                      <a:pt x="256" y="180"/>
                    </a:lnTo>
                    <a:lnTo>
                      <a:pt x="258" y="184"/>
                    </a:lnTo>
                    <a:lnTo>
                      <a:pt x="260" y="185"/>
                    </a:lnTo>
                    <a:lnTo>
                      <a:pt x="262" y="185"/>
                    </a:lnTo>
                    <a:lnTo>
                      <a:pt x="262" y="188"/>
                    </a:lnTo>
                    <a:lnTo>
                      <a:pt x="267" y="189"/>
                    </a:lnTo>
                    <a:lnTo>
                      <a:pt x="275" y="193"/>
                    </a:lnTo>
                    <a:lnTo>
                      <a:pt x="284" y="196"/>
                    </a:lnTo>
                    <a:lnTo>
                      <a:pt x="293" y="197"/>
                    </a:lnTo>
                    <a:lnTo>
                      <a:pt x="308" y="197"/>
                    </a:lnTo>
                    <a:lnTo>
                      <a:pt x="311" y="196"/>
                    </a:lnTo>
                    <a:lnTo>
                      <a:pt x="314" y="196"/>
                    </a:lnTo>
                    <a:lnTo>
                      <a:pt x="318" y="193"/>
                    </a:lnTo>
                    <a:lnTo>
                      <a:pt x="322" y="192"/>
                    </a:lnTo>
                    <a:lnTo>
                      <a:pt x="326" y="192"/>
                    </a:lnTo>
                    <a:lnTo>
                      <a:pt x="327" y="189"/>
                    </a:lnTo>
                    <a:lnTo>
                      <a:pt x="332" y="188"/>
                    </a:lnTo>
                    <a:lnTo>
                      <a:pt x="332" y="178"/>
                    </a:lnTo>
                    <a:lnTo>
                      <a:pt x="334" y="174"/>
                    </a:lnTo>
                    <a:lnTo>
                      <a:pt x="334" y="170"/>
                    </a:lnTo>
                    <a:lnTo>
                      <a:pt x="336" y="166"/>
                    </a:lnTo>
                    <a:lnTo>
                      <a:pt x="337" y="163"/>
                    </a:lnTo>
                    <a:lnTo>
                      <a:pt x="341" y="163"/>
                    </a:lnTo>
                    <a:lnTo>
                      <a:pt x="345" y="166"/>
                    </a:lnTo>
                    <a:lnTo>
                      <a:pt x="348" y="163"/>
                    </a:lnTo>
                    <a:lnTo>
                      <a:pt x="352" y="163"/>
                    </a:lnTo>
                    <a:lnTo>
                      <a:pt x="355" y="162"/>
                    </a:lnTo>
                    <a:lnTo>
                      <a:pt x="381" y="162"/>
                    </a:lnTo>
                    <a:lnTo>
                      <a:pt x="384" y="163"/>
                    </a:lnTo>
                    <a:lnTo>
                      <a:pt x="385" y="163"/>
                    </a:lnTo>
                    <a:lnTo>
                      <a:pt x="385" y="167"/>
                    </a:lnTo>
                    <a:lnTo>
                      <a:pt x="384" y="170"/>
                    </a:lnTo>
                    <a:lnTo>
                      <a:pt x="384" y="171"/>
                    </a:lnTo>
                    <a:lnTo>
                      <a:pt x="381" y="171"/>
                    </a:lnTo>
                    <a:lnTo>
                      <a:pt x="381" y="174"/>
                    </a:lnTo>
                    <a:lnTo>
                      <a:pt x="380" y="178"/>
                    </a:lnTo>
                    <a:lnTo>
                      <a:pt x="377" y="178"/>
                    </a:lnTo>
                    <a:lnTo>
                      <a:pt x="377" y="182"/>
                    </a:lnTo>
                    <a:lnTo>
                      <a:pt x="373" y="185"/>
                    </a:lnTo>
                    <a:lnTo>
                      <a:pt x="371" y="188"/>
                    </a:lnTo>
                    <a:lnTo>
                      <a:pt x="367" y="188"/>
                    </a:lnTo>
                    <a:lnTo>
                      <a:pt x="363" y="192"/>
                    </a:lnTo>
                    <a:lnTo>
                      <a:pt x="362" y="189"/>
                    </a:lnTo>
                    <a:lnTo>
                      <a:pt x="359" y="189"/>
                    </a:lnTo>
                    <a:lnTo>
                      <a:pt x="359" y="193"/>
                    </a:lnTo>
                    <a:lnTo>
                      <a:pt x="340" y="193"/>
                    </a:lnTo>
                    <a:lnTo>
                      <a:pt x="340" y="201"/>
                    </a:lnTo>
                    <a:lnTo>
                      <a:pt x="336" y="201"/>
                    </a:lnTo>
                    <a:lnTo>
                      <a:pt x="345" y="212"/>
                    </a:lnTo>
                    <a:lnTo>
                      <a:pt x="345" y="222"/>
                    </a:lnTo>
                    <a:lnTo>
                      <a:pt x="319" y="222"/>
                    </a:lnTo>
                    <a:lnTo>
                      <a:pt x="319" y="227"/>
                    </a:lnTo>
                    <a:lnTo>
                      <a:pt x="322" y="230"/>
                    </a:lnTo>
                    <a:lnTo>
                      <a:pt x="322" y="236"/>
                    </a:lnTo>
                    <a:lnTo>
                      <a:pt x="319" y="237"/>
                    </a:lnTo>
                    <a:lnTo>
                      <a:pt x="318" y="241"/>
                    </a:lnTo>
                    <a:lnTo>
                      <a:pt x="315" y="244"/>
                    </a:lnTo>
                    <a:lnTo>
                      <a:pt x="315" y="248"/>
                    </a:lnTo>
                    <a:lnTo>
                      <a:pt x="314" y="248"/>
                    </a:lnTo>
                    <a:lnTo>
                      <a:pt x="314" y="244"/>
                    </a:lnTo>
                    <a:lnTo>
                      <a:pt x="310" y="241"/>
                    </a:lnTo>
                    <a:lnTo>
                      <a:pt x="308" y="240"/>
                    </a:lnTo>
                    <a:lnTo>
                      <a:pt x="271" y="240"/>
                    </a:lnTo>
                    <a:lnTo>
                      <a:pt x="253" y="236"/>
                    </a:lnTo>
                    <a:lnTo>
                      <a:pt x="240" y="230"/>
                    </a:lnTo>
                    <a:lnTo>
                      <a:pt x="230" y="226"/>
                    </a:lnTo>
                    <a:lnTo>
                      <a:pt x="226" y="223"/>
                    </a:lnTo>
                    <a:lnTo>
                      <a:pt x="208" y="223"/>
                    </a:lnTo>
                    <a:lnTo>
                      <a:pt x="199" y="215"/>
                    </a:lnTo>
                    <a:lnTo>
                      <a:pt x="186" y="207"/>
                    </a:lnTo>
                    <a:lnTo>
                      <a:pt x="174" y="203"/>
                    </a:lnTo>
                    <a:lnTo>
                      <a:pt x="170" y="203"/>
                    </a:lnTo>
                    <a:lnTo>
                      <a:pt x="160" y="201"/>
                    </a:lnTo>
                    <a:lnTo>
                      <a:pt x="153" y="200"/>
                    </a:lnTo>
                    <a:lnTo>
                      <a:pt x="151" y="197"/>
                    </a:lnTo>
                    <a:lnTo>
                      <a:pt x="148" y="197"/>
                    </a:lnTo>
                    <a:lnTo>
                      <a:pt x="148" y="175"/>
                    </a:lnTo>
                    <a:lnTo>
                      <a:pt x="144" y="159"/>
                    </a:lnTo>
                    <a:lnTo>
                      <a:pt x="142" y="148"/>
                    </a:lnTo>
                    <a:lnTo>
                      <a:pt x="140" y="141"/>
                    </a:lnTo>
                    <a:lnTo>
                      <a:pt x="134" y="136"/>
                    </a:lnTo>
                    <a:lnTo>
                      <a:pt x="123" y="126"/>
                    </a:lnTo>
                    <a:lnTo>
                      <a:pt x="116" y="115"/>
                    </a:lnTo>
                    <a:lnTo>
                      <a:pt x="105" y="105"/>
                    </a:lnTo>
                    <a:lnTo>
                      <a:pt x="100" y="97"/>
                    </a:lnTo>
                    <a:lnTo>
                      <a:pt x="98" y="96"/>
                    </a:lnTo>
                    <a:lnTo>
                      <a:pt x="96" y="89"/>
                    </a:lnTo>
                    <a:lnTo>
                      <a:pt x="94" y="85"/>
                    </a:lnTo>
                    <a:lnTo>
                      <a:pt x="92" y="84"/>
                    </a:lnTo>
                    <a:lnTo>
                      <a:pt x="88" y="79"/>
                    </a:lnTo>
                    <a:lnTo>
                      <a:pt x="83" y="79"/>
                    </a:lnTo>
                    <a:lnTo>
                      <a:pt x="79" y="78"/>
                    </a:lnTo>
                    <a:lnTo>
                      <a:pt x="78" y="78"/>
                    </a:lnTo>
                    <a:lnTo>
                      <a:pt x="68" y="66"/>
                    </a:lnTo>
                    <a:lnTo>
                      <a:pt x="59" y="51"/>
                    </a:lnTo>
                    <a:lnTo>
                      <a:pt x="51" y="36"/>
                    </a:lnTo>
                    <a:lnTo>
                      <a:pt x="44" y="23"/>
                    </a:lnTo>
                    <a:lnTo>
                      <a:pt x="42" y="18"/>
                    </a:lnTo>
                    <a:lnTo>
                      <a:pt x="38" y="15"/>
                    </a:lnTo>
                    <a:lnTo>
                      <a:pt x="34" y="14"/>
                    </a:lnTo>
                    <a:lnTo>
                      <a:pt x="31" y="14"/>
                    </a:lnTo>
                    <a:lnTo>
                      <a:pt x="30" y="15"/>
                    </a:lnTo>
                    <a:lnTo>
                      <a:pt x="30" y="23"/>
                    </a:lnTo>
                    <a:lnTo>
                      <a:pt x="34" y="41"/>
                    </a:lnTo>
                    <a:lnTo>
                      <a:pt x="42" y="57"/>
                    </a:lnTo>
                    <a:lnTo>
                      <a:pt x="52" y="71"/>
                    </a:lnTo>
                    <a:lnTo>
                      <a:pt x="61" y="82"/>
                    </a:lnTo>
                    <a:lnTo>
                      <a:pt x="68" y="93"/>
                    </a:lnTo>
                    <a:lnTo>
                      <a:pt x="74" y="108"/>
                    </a:lnTo>
                    <a:lnTo>
                      <a:pt x="79" y="115"/>
                    </a:lnTo>
                    <a:lnTo>
                      <a:pt x="82" y="119"/>
                    </a:lnTo>
                    <a:lnTo>
                      <a:pt x="86" y="126"/>
                    </a:lnTo>
                    <a:lnTo>
                      <a:pt x="90" y="134"/>
                    </a:lnTo>
                    <a:lnTo>
                      <a:pt x="94" y="140"/>
                    </a:lnTo>
                    <a:lnTo>
                      <a:pt x="98" y="144"/>
                    </a:lnTo>
                    <a:lnTo>
                      <a:pt x="98" y="148"/>
                    </a:lnTo>
                    <a:lnTo>
                      <a:pt x="92" y="148"/>
                    </a:lnTo>
                    <a:lnTo>
                      <a:pt x="88" y="145"/>
                    </a:lnTo>
                    <a:lnTo>
                      <a:pt x="83" y="144"/>
                    </a:lnTo>
                    <a:lnTo>
                      <a:pt x="82" y="141"/>
                    </a:lnTo>
                    <a:lnTo>
                      <a:pt x="68" y="127"/>
                    </a:lnTo>
                    <a:lnTo>
                      <a:pt x="61" y="118"/>
                    </a:lnTo>
                    <a:lnTo>
                      <a:pt x="59" y="108"/>
                    </a:lnTo>
                    <a:lnTo>
                      <a:pt x="56" y="105"/>
                    </a:lnTo>
                    <a:lnTo>
                      <a:pt x="52" y="97"/>
                    </a:lnTo>
                    <a:lnTo>
                      <a:pt x="48" y="92"/>
                    </a:lnTo>
                    <a:lnTo>
                      <a:pt x="44" y="88"/>
                    </a:lnTo>
                    <a:lnTo>
                      <a:pt x="38" y="84"/>
                    </a:lnTo>
                    <a:lnTo>
                      <a:pt x="34" y="82"/>
                    </a:lnTo>
                    <a:lnTo>
                      <a:pt x="31" y="82"/>
                    </a:lnTo>
                    <a:lnTo>
                      <a:pt x="30" y="79"/>
                    </a:lnTo>
                    <a:lnTo>
                      <a:pt x="29" y="74"/>
                    </a:lnTo>
                    <a:lnTo>
                      <a:pt x="26" y="67"/>
                    </a:lnTo>
                    <a:lnTo>
                      <a:pt x="24" y="62"/>
                    </a:lnTo>
                    <a:lnTo>
                      <a:pt x="22" y="57"/>
                    </a:lnTo>
                    <a:lnTo>
                      <a:pt x="18" y="48"/>
                    </a:lnTo>
                    <a:lnTo>
                      <a:pt x="12" y="36"/>
                    </a:lnTo>
                    <a:lnTo>
                      <a:pt x="7" y="22"/>
                    </a:lnTo>
                    <a:lnTo>
                      <a:pt x="3" y="14"/>
                    </a:lnTo>
                    <a:lnTo>
                      <a:pt x="0" y="9"/>
                    </a:lnTo>
                    <a:lnTo>
                      <a:pt x="14" y="1"/>
                    </a:lnTo>
                    <a:lnTo>
                      <a:pt x="2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7" name="Freeform 158"/>
              <p:cNvSpPr>
                <a:spLocks/>
              </p:cNvSpPr>
              <p:nvPr/>
            </p:nvSpPr>
            <p:spPr bwMode="gray">
              <a:xfrm>
                <a:off x="6816774" y="3732184"/>
                <a:ext cx="128588" cy="74612"/>
              </a:xfrm>
              <a:custGeom>
                <a:avLst/>
                <a:gdLst/>
                <a:ahLst/>
                <a:cxnLst>
                  <a:cxn ang="0">
                    <a:pos x="29" y="0"/>
                  </a:cxn>
                  <a:cxn ang="0">
                    <a:pos x="63" y="0"/>
                  </a:cxn>
                  <a:cxn ang="0">
                    <a:pos x="68" y="3"/>
                  </a:cxn>
                  <a:cxn ang="0">
                    <a:pos x="79" y="3"/>
                  </a:cxn>
                  <a:cxn ang="0">
                    <a:pos x="79" y="4"/>
                  </a:cxn>
                  <a:cxn ang="0">
                    <a:pos x="81" y="4"/>
                  </a:cxn>
                  <a:cxn ang="0">
                    <a:pos x="81" y="8"/>
                  </a:cxn>
                  <a:cxn ang="0">
                    <a:pos x="71" y="8"/>
                  </a:cxn>
                  <a:cxn ang="0">
                    <a:pos x="68" y="11"/>
                  </a:cxn>
                  <a:cxn ang="0">
                    <a:pos x="67" y="8"/>
                  </a:cxn>
                  <a:cxn ang="0">
                    <a:pos x="64" y="8"/>
                  </a:cxn>
                  <a:cxn ang="0">
                    <a:pos x="63" y="11"/>
                  </a:cxn>
                  <a:cxn ang="0">
                    <a:pos x="62" y="12"/>
                  </a:cxn>
                  <a:cxn ang="0">
                    <a:pos x="59" y="19"/>
                  </a:cxn>
                  <a:cxn ang="0">
                    <a:pos x="57" y="23"/>
                  </a:cxn>
                  <a:cxn ang="0">
                    <a:pos x="55" y="25"/>
                  </a:cxn>
                  <a:cxn ang="0">
                    <a:pos x="53" y="29"/>
                  </a:cxn>
                  <a:cxn ang="0">
                    <a:pos x="49" y="30"/>
                  </a:cxn>
                  <a:cxn ang="0">
                    <a:pos x="48" y="30"/>
                  </a:cxn>
                  <a:cxn ang="0">
                    <a:pos x="44" y="34"/>
                  </a:cxn>
                  <a:cxn ang="0">
                    <a:pos x="44" y="41"/>
                  </a:cxn>
                  <a:cxn ang="0">
                    <a:pos x="41" y="42"/>
                  </a:cxn>
                  <a:cxn ang="0">
                    <a:pos x="40" y="45"/>
                  </a:cxn>
                  <a:cxn ang="0">
                    <a:pos x="37" y="45"/>
                  </a:cxn>
                  <a:cxn ang="0">
                    <a:pos x="37" y="47"/>
                  </a:cxn>
                  <a:cxn ang="0">
                    <a:pos x="36" y="47"/>
                  </a:cxn>
                  <a:cxn ang="0">
                    <a:pos x="33" y="45"/>
                  </a:cxn>
                  <a:cxn ang="0">
                    <a:pos x="33" y="42"/>
                  </a:cxn>
                  <a:cxn ang="0">
                    <a:pos x="31" y="42"/>
                  </a:cxn>
                  <a:cxn ang="0">
                    <a:pos x="31" y="45"/>
                  </a:cxn>
                  <a:cxn ang="0">
                    <a:pos x="29" y="45"/>
                  </a:cxn>
                  <a:cxn ang="0">
                    <a:pos x="29" y="34"/>
                  </a:cxn>
                  <a:cxn ang="0">
                    <a:pos x="27" y="33"/>
                  </a:cxn>
                  <a:cxn ang="0">
                    <a:pos x="25" y="33"/>
                  </a:cxn>
                  <a:cxn ang="0">
                    <a:pos x="23" y="30"/>
                  </a:cxn>
                  <a:cxn ang="0">
                    <a:pos x="18" y="30"/>
                  </a:cxn>
                  <a:cxn ang="0">
                    <a:pos x="15" y="33"/>
                  </a:cxn>
                  <a:cxn ang="0">
                    <a:pos x="14" y="33"/>
                  </a:cxn>
                  <a:cxn ang="0">
                    <a:pos x="11" y="30"/>
                  </a:cxn>
                  <a:cxn ang="0">
                    <a:pos x="11" y="29"/>
                  </a:cxn>
                  <a:cxn ang="0">
                    <a:pos x="9" y="29"/>
                  </a:cxn>
                  <a:cxn ang="0">
                    <a:pos x="5" y="25"/>
                  </a:cxn>
                  <a:cxn ang="0">
                    <a:pos x="0" y="25"/>
                  </a:cxn>
                  <a:cxn ang="0">
                    <a:pos x="1" y="23"/>
                  </a:cxn>
                  <a:cxn ang="0">
                    <a:pos x="5" y="23"/>
                  </a:cxn>
                  <a:cxn ang="0">
                    <a:pos x="9" y="19"/>
                  </a:cxn>
                  <a:cxn ang="0">
                    <a:pos x="11" y="15"/>
                  </a:cxn>
                  <a:cxn ang="0">
                    <a:pos x="14" y="12"/>
                  </a:cxn>
                  <a:cxn ang="0">
                    <a:pos x="15" y="12"/>
                  </a:cxn>
                  <a:cxn ang="0">
                    <a:pos x="19" y="11"/>
                  </a:cxn>
                  <a:cxn ang="0">
                    <a:pos x="23" y="8"/>
                  </a:cxn>
                  <a:cxn ang="0">
                    <a:pos x="25" y="4"/>
                  </a:cxn>
                  <a:cxn ang="0">
                    <a:pos x="27" y="3"/>
                  </a:cxn>
                  <a:cxn ang="0">
                    <a:pos x="29" y="0"/>
                  </a:cxn>
                </a:cxnLst>
                <a:rect l="0" t="0" r="r" b="b"/>
                <a:pathLst>
                  <a:path w="81" h="47">
                    <a:moveTo>
                      <a:pt x="29" y="0"/>
                    </a:moveTo>
                    <a:lnTo>
                      <a:pt x="63" y="0"/>
                    </a:lnTo>
                    <a:lnTo>
                      <a:pt x="68" y="3"/>
                    </a:lnTo>
                    <a:lnTo>
                      <a:pt x="79" y="3"/>
                    </a:lnTo>
                    <a:lnTo>
                      <a:pt x="79" y="4"/>
                    </a:lnTo>
                    <a:lnTo>
                      <a:pt x="81" y="4"/>
                    </a:lnTo>
                    <a:lnTo>
                      <a:pt x="81" y="8"/>
                    </a:lnTo>
                    <a:lnTo>
                      <a:pt x="71" y="8"/>
                    </a:lnTo>
                    <a:lnTo>
                      <a:pt x="68" y="11"/>
                    </a:lnTo>
                    <a:lnTo>
                      <a:pt x="67" y="8"/>
                    </a:lnTo>
                    <a:lnTo>
                      <a:pt x="64" y="8"/>
                    </a:lnTo>
                    <a:lnTo>
                      <a:pt x="63" y="11"/>
                    </a:lnTo>
                    <a:lnTo>
                      <a:pt x="62" y="12"/>
                    </a:lnTo>
                    <a:lnTo>
                      <a:pt x="59" y="19"/>
                    </a:lnTo>
                    <a:lnTo>
                      <a:pt x="57" y="23"/>
                    </a:lnTo>
                    <a:lnTo>
                      <a:pt x="55" y="25"/>
                    </a:lnTo>
                    <a:lnTo>
                      <a:pt x="53" y="29"/>
                    </a:lnTo>
                    <a:lnTo>
                      <a:pt x="49" y="30"/>
                    </a:lnTo>
                    <a:lnTo>
                      <a:pt x="48" y="30"/>
                    </a:lnTo>
                    <a:lnTo>
                      <a:pt x="44" y="34"/>
                    </a:lnTo>
                    <a:lnTo>
                      <a:pt x="44" y="41"/>
                    </a:lnTo>
                    <a:lnTo>
                      <a:pt x="41" y="42"/>
                    </a:lnTo>
                    <a:lnTo>
                      <a:pt x="40" y="45"/>
                    </a:lnTo>
                    <a:lnTo>
                      <a:pt x="37" y="45"/>
                    </a:lnTo>
                    <a:lnTo>
                      <a:pt x="37" y="47"/>
                    </a:lnTo>
                    <a:lnTo>
                      <a:pt x="36" y="47"/>
                    </a:lnTo>
                    <a:lnTo>
                      <a:pt x="33" y="45"/>
                    </a:lnTo>
                    <a:lnTo>
                      <a:pt x="33" y="42"/>
                    </a:lnTo>
                    <a:lnTo>
                      <a:pt x="31" y="42"/>
                    </a:lnTo>
                    <a:lnTo>
                      <a:pt x="31" y="45"/>
                    </a:lnTo>
                    <a:lnTo>
                      <a:pt x="29" y="45"/>
                    </a:lnTo>
                    <a:lnTo>
                      <a:pt x="29" y="34"/>
                    </a:lnTo>
                    <a:lnTo>
                      <a:pt x="27" y="33"/>
                    </a:lnTo>
                    <a:lnTo>
                      <a:pt x="25" y="33"/>
                    </a:lnTo>
                    <a:lnTo>
                      <a:pt x="23" y="30"/>
                    </a:lnTo>
                    <a:lnTo>
                      <a:pt x="18" y="30"/>
                    </a:lnTo>
                    <a:lnTo>
                      <a:pt x="15" y="33"/>
                    </a:lnTo>
                    <a:lnTo>
                      <a:pt x="14" y="33"/>
                    </a:lnTo>
                    <a:lnTo>
                      <a:pt x="11" y="30"/>
                    </a:lnTo>
                    <a:lnTo>
                      <a:pt x="11" y="29"/>
                    </a:lnTo>
                    <a:lnTo>
                      <a:pt x="9" y="29"/>
                    </a:lnTo>
                    <a:lnTo>
                      <a:pt x="5" y="25"/>
                    </a:lnTo>
                    <a:lnTo>
                      <a:pt x="0" y="25"/>
                    </a:lnTo>
                    <a:lnTo>
                      <a:pt x="1" y="23"/>
                    </a:lnTo>
                    <a:lnTo>
                      <a:pt x="5" y="23"/>
                    </a:lnTo>
                    <a:lnTo>
                      <a:pt x="9" y="19"/>
                    </a:lnTo>
                    <a:lnTo>
                      <a:pt x="11" y="15"/>
                    </a:lnTo>
                    <a:lnTo>
                      <a:pt x="14" y="12"/>
                    </a:lnTo>
                    <a:lnTo>
                      <a:pt x="15" y="12"/>
                    </a:lnTo>
                    <a:lnTo>
                      <a:pt x="19" y="11"/>
                    </a:lnTo>
                    <a:lnTo>
                      <a:pt x="23" y="8"/>
                    </a:lnTo>
                    <a:lnTo>
                      <a:pt x="25" y="4"/>
                    </a:lnTo>
                    <a:lnTo>
                      <a:pt x="27" y="3"/>
                    </a:lnTo>
                    <a:lnTo>
                      <a:pt x="2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8" name="Freeform 159"/>
              <p:cNvSpPr>
                <a:spLocks/>
              </p:cNvSpPr>
              <p:nvPr/>
            </p:nvSpPr>
            <p:spPr bwMode="gray">
              <a:xfrm>
                <a:off x="6797724" y="3771871"/>
                <a:ext cx="68263" cy="36513"/>
              </a:xfrm>
              <a:custGeom>
                <a:avLst/>
                <a:gdLst/>
                <a:ahLst/>
                <a:cxnLst>
                  <a:cxn ang="0">
                    <a:pos x="12" y="0"/>
                  </a:cxn>
                  <a:cxn ang="0">
                    <a:pos x="16" y="0"/>
                  </a:cxn>
                  <a:cxn ang="0">
                    <a:pos x="20" y="2"/>
                  </a:cxn>
                  <a:cxn ang="0">
                    <a:pos x="23" y="4"/>
                  </a:cxn>
                  <a:cxn ang="0">
                    <a:pos x="23" y="5"/>
                  </a:cxn>
                  <a:cxn ang="0">
                    <a:pos x="26" y="5"/>
                  </a:cxn>
                  <a:cxn ang="0">
                    <a:pos x="26" y="8"/>
                  </a:cxn>
                  <a:cxn ang="0">
                    <a:pos x="30" y="8"/>
                  </a:cxn>
                  <a:cxn ang="0">
                    <a:pos x="31" y="5"/>
                  </a:cxn>
                  <a:cxn ang="0">
                    <a:pos x="38" y="5"/>
                  </a:cxn>
                  <a:cxn ang="0">
                    <a:pos x="39" y="8"/>
                  </a:cxn>
                  <a:cxn ang="0">
                    <a:pos x="43" y="12"/>
                  </a:cxn>
                  <a:cxn ang="0">
                    <a:pos x="43" y="20"/>
                  </a:cxn>
                  <a:cxn ang="0">
                    <a:pos x="41" y="22"/>
                  </a:cxn>
                  <a:cxn ang="0">
                    <a:pos x="39" y="22"/>
                  </a:cxn>
                  <a:cxn ang="0">
                    <a:pos x="39" y="23"/>
                  </a:cxn>
                  <a:cxn ang="0">
                    <a:pos x="31" y="22"/>
                  </a:cxn>
                  <a:cxn ang="0">
                    <a:pos x="26" y="22"/>
                  </a:cxn>
                  <a:cxn ang="0">
                    <a:pos x="20" y="20"/>
                  </a:cxn>
                  <a:cxn ang="0">
                    <a:pos x="16" y="17"/>
                  </a:cxn>
                  <a:cxn ang="0">
                    <a:pos x="12" y="17"/>
                  </a:cxn>
                  <a:cxn ang="0">
                    <a:pos x="12" y="16"/>
                  </a:cxn>
                  <a:cxn ang="0">
                    <a:pos x="5" y="13"/>
                  </a:cxn>
                  <a:cxn ang="0">
                    <a:pos x="2" y="12"/>
                  </a:cxn>
                  <a:cxn ang="0">
                    <a:pos x="0" y="9"/>
                  </a:cxn>
                  <a:cxn ang="0">
                    <a:pos x="8" y="4"/>
                  </a:cxn>
                  <a:cxn ang="0">
                    <a:pos x="12" y="0"/>
                  </a:cxn>
                </a:cxnLst>
                <a:rect l="0" t="0" r="r" b="b"/>
                <a:pathLst>
                  <a:path w="43" h="23">
                    <a:moveTo>
                      <a:pt x="12" y="0"/>
                    </a:moveTo>
                    <a:lnTo>
                      <a:pt x="16" y="0"/>
                    </a:lnTo>
                    <a:lnTo>
                      <a:pt x="20" y="2"/>
                    </a:lnTo>
                    <a:lnTo>
                      <a:pt x="23" y="4"/>
                    </a:lnTo>
                    <a:lnTo>
                      <a:pt x="23" y="5"/>
                    </a:lnTo>
                    <a:lnTo>
                      <a:pt x="26" y="5"/>
                    </a:lnTo>
                    <a:lnTo>
                      <a:pt x="26" y="8"/>
                    </a:lnTo>
                    <a:lnTo>
                      <a:pt x="30" y="8"/>
                    </a:lnTo>
                    <a:lnTo>
                      <a:pt x="31" y="5"/>
                    </a:lnTo>
                    <a:lnTo>
                      <a:pt x="38" y="5"/>
                    </a:lnTo>
                    <a:lnTo>
                      <a:pt x="39" y="8"/>
                    </a:lnTo>
                    <a:lnTo>
                      <a:pt x="43" y="12"/>
                    </a:lnTo>
                    <a:lnTo>
                      <a:pt x="43" y="20"/>
                    </a:lnTo>
                    <a:lnTo>
                      <a:pt x="41" y="22"/>
                    </a:lnTo>
                    <a:lnTo>
                      <a:pt x="39" y="22"/>
                    </a:lnTo>
                    <a:lnTo>
                      <a:pt x="39" y="23"/>
                    </a:lnTo>
                    <a:lnTo>
                      <a:pt x="31" y="22"/>
                    </a:lnTo>
                    <a:lnTo>
                      <a:pt x="26" y="22"/>
                    </a:lnTo>
                    <a:lnTo>
                      <a:pt x="20" y="20"/>
                    </a:lnTo>
                    <a:lnTo>
                      <a:pt x="16" y="17"/>
                    </a:lnTo>
                    <a:lnTo>
                      <a:pt x="12" y="17"/>
                    </a:lnTo>
                    <a:lnTo>
                      <a:pt x="12" y="16"/>
                    </a:lnTo>
                    <a:lnTo>
                      <a:pt x="5" y="13"/>
                    </a:lnTo>
                    <a:lnTo>
                      <a:pt x="2" y="12"/>
                    </a:lnTo>
                    <a:lnTo>
                      <a:pt x="0" y="9"/>
                    </a:lnTo>
                    <a:lnTo>
                      <a:pt x="8" y="4"/>
                    </a:lnTo>
                    <a:lnTo>
                      <a:pt x="1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49" name="Freeform 160"/>
              <p:cNvSpPr>
                <a:spLocks/>
              </p:cNvSpPr>
              <p:nvPr/>
            </p:nvSpPr>
            <p:spPr bwMode="gray">
              <a:xfrm>
                <a:off x="7193012" y="3655984"/>
                <a:ext cx="60325" cy="46037"/>
              </a:xfrm>
              <a:custGeom>
                <a:avLst/>
                <a:gdLst/>
                <a:ahLst/>
                <a:cxnLst>
                  <a:cxn ang="0">
                    <a:pos x="4" y="0"/>
                  </a:cxn>
                  <a:cxn ang="0">
                    <a:pos x="14" y="3"/>
                  </a:cxn>
                  <a:cxn ang="0">
                    <a:pos x="19" y="7"/>
                  </a:cxn>
                  <a:cxn ang="0">
                    <a:pos x="30" y="7"/>
                  </a:cxn>
                  <a:cxn ang="0">
                    <a:pos x="23" y="8"/>
                  </a:cxn>
                  <a:cxn ang="0">
                    <a:pos x="32" y="11"/>
                  </a:cxn>
                  <a:cxn ang="0">
                    <a:pos x="38" y="12"/>
                  </a:cxn>
                  <a:cxn ang="0">
                    <a:pos x="38" y="21"/>
                  </a:cxn>
                  <a:cxn ang="0">
                    <a:pos x="32" y="22"/>
                  </a:cxn>
                  <a:cxn ang="0">
                    <a:pos x="22" y="25"/>
                  </a:cxn>
                  <a:cxn ang="0">
                    <a:pos x="19" y="22"/>
                  </a:cxn>
                  <a:cxn ang="0">
                    <a:pos x="18" y="22"/>
                  </a:cxn>
                  <a:cxn ang="0">
                    <a:pos x="17" y="25"/>
                  </a:cxn>
                  <a:cxn ang="0">
                    <a:pos x="14" y="25"/>
                  </a:cxn>
                  <a:cxn ang="0">
                    <a:pos x="12" y="27"/>
                  </a:cxn>
                  <a:cxn ang="0">
                    <a:pos x="8" y="29"/>
                  </a:cxn>
                  <a:cxn ang="0">
                    <a:pos x="4" y="29"/>
                  </a:cxn>
                  <a:cxn ang="0">
                    <a:pos x="4" y="27"/>
                  </a:cxn>
                  <a:cxn ang="0">
                    <a:pos x="1" y="25"/>
                  </a:cxn>
                  <a:cxn ang="0">
                    <a:pos x="1" y="22"/>
                  </a:cxn>
                  <a:cxn ang="0">
                    <a:pos x="0" y="21"/>
                  </a:cxn>
                  <a:cxn ang="0">
                    <a:pos x="0" y="15"/>
                  </a:cxn>
                  <a:cxn ang="0">
                    <a:pos x="1" y="15"/>
                  </a:cxn>
                  <a:cxn ang="0">
                    <a:pos x="6" y="11"/>
                  </a:cxn>
                  <a:cxn ang="0">
                    <a:pos x="6" y="3"/>
                  </a:cxn>
                  <a:cxn ang="0">
                    <a:pos x="4" y="0"/>
                  </a:cxn>
                </a:cxnLst>
                <a:rect l="0" t="0" r="r" b="b"/>
                <a:pathLst>
                  <a:path w="38" h="29">
                    <a:moveTo>
                      <a:pt x="4" y="0"/>
                    </a:moveTo>
                    <a:lnTo>
                      <a:pt x="14" y="3"/>
                    </a:lnTo>
                    <a:lnTo>
                      <a:pt x="19" y="7"/>
                    </a:lnTo>
                    <a:lnTo>
                      <a:pt x="30" y="7"/>
                    </a:lnTo>
                    <a:lnTo>
                      <a:pt x="23" y="8"/>
                    </a:lnTo>
                    <a:lnTo>
                      <a:pt x="32" y="11"/>
                    </a:lnTo>
                    <a:lnTo>
                      <a:pt x="38" y="12"/>
                    </a:lnTo>
                    <a:lnTo>
                      <a:pt x="38" y="21"/>
                    </a:lnTo>
                    <a:lnTo>
                      <a:pt x="32" y="22"/>
                    </a:lnTo>
                    <a:lnTo>
                      <a:pt x="22" y="25"/>
                    </a:lnTo>
                    <a:lnTo>
                      <a:pt x="19" y="22"/>
                    </a:lnTo>
                    <a:lnTo>
                      <a:pt x="18" y="22"/>
                    </a:lnTo>
                    <a:lnTo>
                      <a:pt x="17" y="25"/>
                    </a:lnTo>
                    <a:lnTo>
                      <a:pt x="14" y="25"/>
                    </a:lnTo>
                    <a:lnTo>
                      <a:pt x="12" y="27"/>
                    </a:lnTo>
                    <a:lnTo>
                      <a:pt x="8" y="29"/>
                    </a:lnTo>
                    <a:lnTo>
                      <a:pt x="4" y="29"/>
                    </a:lnTo>
                    <a:lnTo>
                      <a:pt x="4" y="27"/>
                    </a:lnTo>
                    <a:lnTo>
                      <a:pt x="1" y="25"/>
                    </a:lnTo>
                    <a:lnTo>
                      <a:pt x="1" y="22"/>
                    </a:lnTo>
                    <a:lnTo>
                      <a:pt x="0" y="21"/>
                    </a:lnTo>
                    <a:lnTo>
                      <a:pt x="0" y="15"/>
                    </a:lnTo>
                    <a:lnTo>
                      <a:pt x="1" y="15"/>
                    </a:lnTo>
                    <a:lnTo>
                      <a:pt x="6" y="11"/>
                    </a:lnTo>
                    <a:lnTo>
                      <a:pt x="6" y="3"/>
                    </a:lnTo>
                    <a:lnTo>
                      <a:pt x="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0" name="Freeform 161"/>
              <p:cNvSpPr>
                <a:spLocks/>
              </p:cNvSpPr>
              <p:nvPr/>
            </p:nvSpPr>
            <p:spPr bwMode="gray">
              <a:xfrm>
                <a:off x="7132687" y="3648046"/>
                <a:ext cx="69850" cy="55563"/>
              </a:xfrm>
              <a:custGeom>
                <a:avLst/>
                <a:gdLst/>
                <a:ahLst/>
                <a:cxnLst>
                  <a:cxn ang="0">
                    <a:pos x="20" y="0"/>
                  </a:cxn>
                  <a:cxn ang="0">
                    <a:pos x="28" y="2"/>
                  </a:cxn>
                  <a:cxn ang="0">
                    <a:pos x="42" y="4"/>
                  </a:cxn>
                  <a:cxn ang="0">
                    <a:pos x="44" y="8"/>
                  </a:cxn>
                  <a:cxn ang="0">
                    <a:pos x="44" y="13"/>
                  </a:cxn>
                  <a:cxn ang="0">
                    <a:pos x="42" y="16"/>
                  </a:cxn>
                  <a:cxn ang="0">
                    <a:pos x="39" y="17"/>
                  </a:cxn>
                  <a:cxn ang="0">
                    <a:pos x="38" y="17"/>
                  </a:cxn>
                  <a:cxn ang="0">
                    <a:pos x="38" y="23"/>
                  </a:cxn>
                  <a:cxn ang="0">
                    <a:pos x="39" y="27"/>
                  </a:cxn>
                  <a:cxn ang="0">
                    <a:pos x="39" y="30"/>
                  </a:cxn>
                  <a:cxn ang="0">
                    <a:pos x="42" y="30"/>
                  </a:cxn>
                  <a:cxn ang="0">
                    <a:pos x="42" y="35"/>
                  </a:cxn>
                  <a:cxn ang="0">
                    <a:pos x="30" y="35"/>
                  </a:cxn>
                  <a:cxn ang="0">
                    <a:pos x="22" y="32"/>
                  </a:cxn>
                  <a:cxn ang="0">
                    <a:pos x="20" y="30"/>
                  </a:cxn>
                  <a:cxn ang="0">
                    <a:pos x="20" y="27"/>
                  </a:cxn>
                  <a:cxn ang="0">
                    <a:pos x="16" y="26"/>
                  </a:cxn>
                  <a:cxn ang="0">
                    <a:pos x="7" y="26"/>
                  </a:cxn>
                  <a:cxn ang="0">
                    <a:pos x="0" y="21"/>
                  </a:cxn>
                  <a:cxn ang="0">
                    <a:pos x="4" y="17"/>
                  </a:cxn>
                  <a:cxn ang="0">
                    <a:pos x="9" y="17"/>
                  </a:cxn>
                  <a:cxn ang="0">
                    <a:pos x="20" y="21"/>
                  </a:cxn>
                  <a:cxn ang="0">
                    <a:pos x="24" y="21"/>
                  </a:cxn>
                  <a:cxn ang="0">
                    <a:pos x="26" y="20"/>
                  </a:cxn>
                  <a:cxn ang="0">
                    <a:pos x="26" y="13"/>
                  </a:cxn>
                  <a:cxn ang="0">
                    <a:pos x="24" y="9"/>
                  </a:cxn>
                  <a:cxn ang="0">
                    <a:pos x="22" y="9"/>
                  </a:cxn>
                  <a:cxn ang="0">
                    <a:pos x="17" y="8"/>
                  </a:cxn>
                  <a:cxn ang="0">
                    <a:pos x="12" y="8"/>
                  </a:cxn>
                  <a:cxn ang="0">
                    <a:pos x="8" y="5"/>
                  </a:cxn>
                  <a:cxn ang="0">
                    <a:pos x="12" y="2"/>
                  </a:cxn>
                  <a:cxn ang="0">
                    <a:pos x="20" y="0"/>
                  </a:cxn>
                </a:cxnLst>
                <a:rect l="0" t="0" r="r" b="b"/>
                <a:pathLst>
                  <a:path w="44" h="35">
                    <a:moveTo>
                      <a:pt x="20" y="0"/>
                    </a:moveTo>
                    <a:lnTo>
                      <a:pt x="28" y="2"/>
                    </a:lnTo>
                    <a:lnTo>
                      <a:pt x="42" y="4"/>
                    </a:lnTo>
                    <a:lnTo>
                      <a:pt x="44" y="8"/>
                    </a:lnTo>
                    <a:lnTo>
                      <a:pt x="44" y="13"/>
                    </a:lnTo>
                    <a:lnTo>
                      <a:pt x="42" y="16"/>
                    </a:lnTo>
                    <a:lnTo>
                      <a:pt x="39" y="17"/>
                    </a:lnTo>
                    <a:lnTo>
                      <a:pt x="38" y="17"/>
                    </a:lnTo>
                    <a:lnTo>
                      <a:pt x="38" y="23"/>
                    </a:lnTo>
                    <a:lnTo>
                      <a:pt x="39" y="27"/>
                    </a:lnTo>
                    <a:lnTo>
                      <a:pt x="39" y="30"/>
                    </a:lnTo>
                    <a:lnTo>
                      <a:pt x="42" y="30"/>
                    </a:lnTo>
                    <a:lnTo>
                      <a:pt x="42" y="35"/>
                    </a:lnTo>
                    <a:lnTo>
                      <a:pt x="30" y="35"/>
                    </a:lnTo>
                    <a:lnTo>
                      <a:pt x="22" y="32"/>
                    </a:lnTo>
                    <a:lnTo>
                      <a:pt x="20" y="30"/>
                    </a:lnTo>
                    <a:lnTo>
                      <a:pt x="20" y="27"/>
                    </a:lnTo>
                    <a:lnTo>
                      <a:pt x="16" y="26"/>
                    </a:lnTo>
                    <a:lnTo>
                      <a:pt x="7" y="26"/>
                    </a:lnTo>
                    <a:lnTo>
                      <a:pt x="0" y="21"/>
                    </a:lnTo>
                    <a:lnTo>
                      <a:pt x="4" y="17"/>
                    </a:lnTo>
                    <a:lnTo>
                      <a:pt x="9" y="17"/>
                    </a:lnTo>
                    <a:lnTo>
                      <a:pt x="20" y="21"/>
                    </a:lnTo>
                    <a:lnTo>
                      <a:pt x="24" y="21"/>
                    </a:lnTo>
                    <a:lnTo>
                      <a:pt x="26" y="20"/>
                    </a:lnTo>
                    <a:lnTo>
                      <a:pt x="26" y="13"/>
                    </a:lnTo>
                    <a:lnTo>
                      <a:pt x="24" y="9"/>
                    </a:lnTo>
                    <a:lnTo>
                      <a:pt x="22" y="9"/>
                    </a:lnTo>
                    <a:lnTo>
                      <a:pt x="17" y="8"/>
                    </a:lnTo>
                    <a:lnTo>
                      <a:pt x="12" y="8"/>
                    </a:lnTo>
                    <a:lnTo>
                      <a:pt x="8" y="5"/>
                    </a:lnTo>
                    <a:lnTo>
                      <a:pt x="12" y="2"/>
                    </a:lnTo>
                    <a:lnTo>
                      <a:pt x="2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1" name="Freeform 162"/>
              <p:cNvSpPr>
                <a:spLocks/>
              </p:cNvSpPr>
              <p:nvPr/>
            </p:nvSpPr>
            <p:spPr bwMode="gray">
              <a:xfrm>
                <a:off x="6916787" y="3575021"/>
                <a:ext cx="222250" cy="85725"/>
              </a:xfrm>
              <a:custGeom>
                <a:avLst/>
                <a:gdLst/>
                <a:ahLst/>
                <a:cxnLst>
                  <a:cxn ang="0">
                    <a:pos x="31" y="0"/>
                  </a:cxn>
                  <a:cxn ang="0">
                    <a:pos x="58" y="8"/>
                  </a:cxn>
                  <a:cxn ang="0">
                    <a:pos x="66" y="14"/>
                  </a:cxn>
                  <a:cxn ang="0">
                    <a:pos x="70" y="15"/>
                  </a:cxn>
                  <a:cxn ang="0">
                    <a:pos x="74" y="19"/>
                  </a:cxn>
                  <a:cxn ang="0">
                    <a:pos x="77" y="19"/>
                  </a:cxn>
                  <a:cxn ang="0">
                    <a:pos x="86" y="22"/>
                  </a:cxn>
                  <a:cxn ang="0">
                    <a:pos x="116" y="29"/>
                  </a:cxn>
                  <a:cxn ang="0">
                    <a:pos x="121" y="33"/>
                  </a:cxn>
                  <a:cxn ang="0">
                    <a:pos x="138" y="41"/>
                  </a:cxn>
                  <a:cxn ang="0">
                    <a:pos x="140" y="46"/>
                  </a:cxn>
                  <a:cxn ang="0">
                    <a:pos x="140" y="48"/>
                  </a:cxn>
                  <a:cxn ang="0">
                    <a:pos x="138" y="50"/>
                  </a:cxn>
                  <a:cxn ang="0">
                    <a:pos x="138" y="51"/>
                  </a:cxn>
                  <a:cxn ang="0">
                    <a:pos x="122" y="54"/>
                  </a:cxn>
                  <a:cxn ang="0">
                    <a:pos x="92" y="54"/>
                  </a:cxn>
                  <a:cxn ang="0">
                    <a:pos x="90" y="50"/>
                  </a:cxn>
                  <a:cxn ang="0">
                    <a:pos x="97" y="46"/>
                  </a:cxn>
                  <a:cxn ang="0">
                    <a:pos x="97" y="41"/>
                  </a:cxn>
                  <a:cxn ang="0">
                    <a:pos x="88" y="40"/>
                  </a:cxn>
                  <a:cxn ang="0">
                    <a:pos x="79" y="40"/>
                  </a:cxn>
                  <a:cxn ang="0">
                    <a:pos x="74" y="36"/>
                  </a:cxn>
                  <a:cxn ang="0">
                    <a:pos x="70" y="33"/>
                  </a:cxn>
                  <a:cxn ang="0">
                    <a:pos x="68" y="32"/>
                  </a:cxn>
                  <a:cxn ang="0">
                    <a:pos x="52" y="24"/>
                  </a:cxn>
                  <a:cxn ang="0">
                    <a:pos x="49" y="24"/>
                  </a:cxn>
                  <a:cxn ang="0">
                    <a:pos x="48" y="22"/>
                  </a:cxn>
                  <a:cxn ang="0">
                    <a:pos x="44" y="22"/>
                  </a:cxn>
                  <a:cxn ang="0">
                    <a:pos x="40" y="19"/>
                  </a:cxn>
                  <a:cxn ang="0">
                    <a:pos x="36" y="18"/>
                  </a:cxn>
                  <a:cxn ang="0">
                    <a:pos x="34" y="18"/>
                  </a:cxn>
                  <a:cxn ang="0">
                    <a:pos x="31" y="15"/>
                  </a:cxn>
                  <a:cxn ang="0">
                    <a:pos x="25" y="15"/>
                  </a:cxn>
                  <a:cxn ang="0">
                    <a:pos x="21" y="18"/>
                  </a:cxn>
                  <a:cxn ang="0">
                    <a:pos x="16" y="19"/>
                  </a:cxn>
                  <a:cxn ang="0">
                    <a:pos x="12" y="22"/>
                  </a:cxn>
                  <a:cxn ang="0">
                    <a:pos x="4" y="22"/>
                  </a:cxn>
                  <a:cxn ang="0">
                    <a:pos x="0" y="18"/>
                  </a:cxn>
                  <a:cxn ang="0">
                    <a:pos x="0" y="14"/>
                  </a:cxn>
                  <a:cxn ang="0">
                    <a:pos x="1" y="10"/>
                  </a:cxn>
                  <a:cxn ang="0">
                    <a:pos x="5" y="8"/>
                  </a:cxn>
                  <a:cxn ang="0">
                    <a:pos x="10" y="6"/>
                  </a:cxn>
                  <a:cxn ang="0">
                    <a:pos x="14" y="4"/>
                  </a:cxn>
                  <a:cxn ang="0">
                    <a:pos x="16" y="2"/>
                  </a:cxn>
                  <a:cxn ang="0">
                    <a:pos x="18" y="2"/>
                  </a:cxn>
                  <a:cxn ang="0">
                    <a:pos x="31" y="0"/>
                  </a:cxn>
                </a:cxnLst>
                <a:rect l="0" t="0" r="r" b="b"/>
                <a:pathLst>
                  <a:path w="140" h="54">
                    <a:moveTo>
                      <a:pt x="31" y="0"/>
                    </a:moveTo>
                    <a:lnTo>
                      <a:pt x="58" y="8"/>
                    </a:lnTo>
                    <a:lnTo>
                      <a:pt x="66" y="14"/>
                    </a:lnTo>
                    <a:lnTo>
                      <a:pt x="70" y="15"/>
                    </a:lnTo>
                    <a:lnTo>
                      <a:pt x="74" y="19"/>
                    </a:lnTo>
                    <a:lnTo>
                      <a:pt x="77" y="19"/>
                    </a:lnTo>
                    <a:lnTo>
                      <a:pt x="86" y="22"/>
                    </a:lnTo>
                    <a:lnTo>
                      <a:pt x="116" y="29"/>
                    </a:lnTo>
                    <a:lnTo>
                      <a:pt x="121" y="33"/>
                    </a:lnTo>
                    <a:lnTo>
                      <a:pt x="138" y="41"/>
                    </a:lnTo>
                    <a:lnTo>
                      <a:pt x="140" y="46"/>
                    </a:lnTo>
                    <a:lnTo>
                      <a:pt x="140" y="48"/>
                    </a:lnTo>
                    <a:lnTo>
                      <a:pt x="138" y="50"/>
                    </a:lnTo>
                    <a:lnTo>
                      <a:pt x="138" y="51"/>
                    </a:lnTo>
                    <a:lnTo>
                      <a:pt x="122" y="54"/>
                    </a:lnTo>
                    <a:lnTo>
                      <a:pt x="92" y="54"/>
                    </a:lnTo>
                    <a:lnTo>
                      <a:pt x="90" y="50"/>
                    </a:lnTo>
                    <a:lnTo>
                      <a:pt x="97" y="46"/>
                    </a:lnTo>
                    <a:lnTo>
                      <a:pt x="97" y="41"/>
                    </a:lnTo>
                    <a:lnTo>
                      <a:pt x="88" y="40"/>
                    </a:lnTo>
                    <a:lnTo>
                      <a:pt x="79" y="40"/>
                    </a:lnTo>
                    <a:lnTo>
                      <a:pt x="74" y="36"/>
                    </a:lnTo>
                    <a:lnTo>
                      <a:pt x="70" y="33"/>
                    </a:lnTo>
                    <a:lnTo>
                      <a:pt x="68" y="32"/>
                    </a:lnTo>
                    <a:lnTo>
                      <a:pt x="52" y="24"/>
                    </a:lnTo>
                    <a:lnTo>
                      <a:pt x="49" y="24"/>
                    </a:lnTo>
                    <a:lnTo>
                      <a:pt x="48" y="22"/>
                    </a:lnTo>
                    <a:lnTo>
                      <a:pt x="44" y="22"/>
                    </a:lnTo>
                    <a:lnTo>
                      <a:pt x="40" y="19"/>
                    </a:lnTo>
                    <a:lnTo>
                      <a:pt x="36" y="18"/>
                    </a:lnTo>
                    <a:lnTo>
                      <a:pt x="34" y="18"/>
                    </a:lnTo>
                    <a:lnTo>
                      <a:pt x="31" y="15"/>
                    </a:lnTo>
                    <a:lnTo>
                      <a:pt x="25" y="15"/>
                    </a:lnTo>
                    <a:lnTo>
                      <a:pt x="21" y="18"/>
                    </a:lnTo>
                    <a:lnTo>
                      <a:pt x="16" y="19"/>
                    </a:lnTo>
                    <a:lnTo>
                      <a:pt x="12" y="22"/>
                    </a:lnTo>
                    <a:lnTo>
                      <a:pt x="4" y="22"/>
                    </a:lnTo>
                    <a:lnTo>
                      <a:pt x="0" y="18"/>
                    </a:lnTo>
                    <a:lnTo>
                      <a:pt x="0" y="14"/>
                    </a:lnTo>
                    <a:lnTo>
                      <a:pt x="1" y="10"/>
                    </a:lnTo>
                    <a:lnTo>
                      <a:pt x="5" y="8"/>
                    </a:lnTo>
                    <a:lnTo>
                      <a:pt x="10" y="6"/>
                    </a:lnTo>
                    <a:lnTo>
                      <a:pt x="14" y="4"/>
                    </a:lnTo>
                    <a:lnTo>
                      <a:pt x="16" y="2"/>
                    </a:lnTo>
                    <a:lnTo>
                      <a:pt x="18" y="2"/>
                    </a:lnTo>
                    <a:lnTo>
                      <a:pt x="3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2" name="Freeform 163"/>
              <p:cNvSpPr>
                <a:spLocks/>
              </p:cNvSpPr>
              <p:nvPr/>
            </p:nvSpPr>
            <p:spPr bwMode="gray">
              <a:xfrm>
                <a:off x="7291437" y="1420783"/>
                <a:ext cx="695325" cy="1042987"/>
              </a:xfrm>
              <a:custGeom>
                <a:avLst/>
                <a:gdLst/>
                <a:ahLst/>
                <a:cxnLst>
                  <a:cxn ang="0">
                    <a:pos x="321" y="14"/>
                  </a:cxn>
                  <a:cxn ang="0">
                    <a:pos x="319" y="26"/>
                  </a:cxn>
                  <a:cxn ang="0">
                    <a:pos x="360" y="32"/>
                  </a:cxn>
                  <a:cxn ang="0">
                    <a:pos x="351" y="55"/>
                  </a:cxn>
                  <a:cxn ang="0">
                    <a:pos x="329" y="71"/>
                  </a:cxn>
                  <a:cxn ang="0">
                    <a:pos x="360" y="81"/>
                  </a:cxn>
                  <a:cxn ang="0">
                    <a:pos x="389" y="62"/>
                  </a:cxn>
                  <a:cxn ang="0">
                    <a:pos x="353" y="140"/>
                  </a:cxn>
                  <a:cxn ang="0">
                    <a:pos x="404" y="81"/>
                  </a:cxn>
                  <a:cxn ang="0">
                    <a:pos x="438" y="84"/>
                  </a:cxn>
                  <a:cxn ang="0">
                    <a:pos x="403" y="133"/>
                  </a:cxn>
                  <a:cxn ang="0">
                    <a:pos x="407" y="164"/>
                  </a:cxn>
                  <a:cxn ang="0">
                    <a:pos x="379" y="184"/>
                  </a:cxn>
                  <a:cxn ang="0">
                    <a:pos x="369" y="258"/>
                  </a:cxn>
                  <a:cxn ang="0">
                    <a:pos x="386" y="308"/>
                  </a:cxn>
                  <a:cxn ang="0">
                    <a:pos x="421" y="328"/>
                  </a:cxn>
                  <a:cxn ang="0">
                    <a:pos x="397" y="380"/>
                  </a:cxn>
                  <a:cxn ang="0">
                    <a:pos x="385" y="411"/>
                  </a:cxn>
                  <a:cxn ang="0">
                    <a:pos x="395" y="457"/>
                  </a:cxn>
                  <a:cxn ang="0">
                    <a:pos x="364" y="426"/>
                  </a:cxn>
                  <a:cxn ang="0">
                    <a:pos x="359" y="446"/>
                  </a:cxn>
                  <a:cxn ang="0">
                    <a:pos x="333" y="470"/>
                  </a:cxn>
                  <a:cxn ang="0">
                    <a:pos x="385" y="465"/>
                  </a:cxn>
                  <a:cxn ang="0">
                    <a:pos x="369" y="487"/>
                  </a:cxn>
                  <a:cxn ang="0">
                    <a:pos x="338" y="499"/>
                  </a:cxn>
                  <a:cxn ang="0">
                    <a:pos x="323" y="517"/>
                  </a:cxn>
                  <a:cxn ang="0">
                    <a:pos x="275" y="557"/>
                  </a:cxn>
                  <a:cxn ang="0">
                    <a:pos x="251" y="570"/>
                  </a:cxn>
                  <a:cxn ang="0">
                    <a:pos x="240" y="617"/>
                  </a:cxn>
                  <a:cxn ang="0">
                    <a:pos x="218" y="655"/>
                  </a:cxn>
                  <a:cxn ang="0">
                    <a:pos x="219" y="639"/>
                  </a:cxn>
                  <a:cxn ang="0">
                    <a:pos x="183" y="637"/>
                  </a:cxn>
                  <a:cxn ang="0">
                    <a:pos x="159" y="577"/>
                  </a:cxn>
                  <a:cxn ang="0">
                    <a:pos x="148" y="525"/>
                  </a:cxn>
                  <a:cxn ang="0">
                    <a:pos x="166" y="498"/>
                  </a:cxn>
                  <a:cxn ang="0">
                    <a:pos x="156" y="465"/>
                  </a:cxn>
                  <a:cxn ang="0">
                    <a:pos x="174" y="463"/>
                  </a:cxn>
                  <a:cxn ang="0">
                    <a:pos x="162" y="437"/>
                  </a:cxn>
                  <a:cxn ang="0">
                    <a:pos x="145" y="435"/>
                  </a:cxn>
                  <a:cxn ang="0">
                    <a:pos x="144" y="421"/>
                  </a:cxn>
                  <a:cxn ang="0">
                    <a:pos x="148" y="402"/>
                  </a:cxn>
                  <a:cxn ang="0">
                    <a:pos x="134" y="351"/>
                  </a:cxn>
                  <a:cxn ang="0">
                    <a:pos x="114" y="306"/>
                  </a:cxn>
                  <a:cxn ang="0">
                    <a:pos x="53" y="317"/>
                  </a:cxn>
                  <a:cxn ang="0">
                    <a:pos x="23" y="295"/>
                  </a:cxn>
                  <a:cxn ang="0">
                    <a:pos x="16" y="273"/>
                  </a:cxn>
                  <a:cxn ang="0">
                    <a:pos x="35" y="269"/>
                  </a:cxn>
                  <a:cxn ang="0">
                    <a:pos x="52" y="259"/>
                  </a:cxn>
                  <a:cxn ang="0">
                    <a:pos x="23" y="254"/>
                  </a:cxn>
                  <a:cxn ang="0">
                    <a:pos x="0" y="229"/>
                  </a:cxn>
                  <a:cxn ang="0">
                    <a:pos x="16" y="214"/>
                  </a:cxn>
                  <a:cxn ang="0">
                    <a:pos x="56" y="195"/>
                  </a:cxn>
                  <a:cxn ang="0">
                    <a:pos x="67" y="158"/>
                  </a:cxn>
                  <a:cxn ang="0">
                    <a:pos x="67" y="127"/>
                  </a:cxn>
                  <a:cxn ang="0">
                    <a:pos x="96" y="88"/>
                  </a:cxn>
                  <a:cxn ang="0">
                    <a:pos x="166" y="70"/>
                  </a:cxn>
                  <a:cxn ang="0">
                    <a:pos x="205" y="37"/>
                  </a:cxn>
                  <a:cxn ang="0">
                    <a:pos x="257" y="3"/>
                  </a:cxn>
                </a:cxnLst>
                <a:rect l="0" t="0" r="r" b="b"/>
                <a:pathLst>
                  <a:path w="438" h="657">
                    <a:moveTo>
                      <a:pt x="277" y="0"/>
                    </a:moveTo>
                    <a:lnTo>
                      <a:pt x="297" y="1"/>
                    </a:lnTo>
                    <a:lnTo>
                      <a:pt x="311" y="1"/>
                    </a:lnTo>
                    <a:lnTo>
                      <a:pt x="318" y="3"/>
                    </a:lnTo>
                    <a:lnTo>
                      <a:pt x="321" y="5"/>
                    </a:lnTo>
                    <a:lnTo>
                      <a:pt x="321" y="7"/>
                    </a:lnTo>
                    <a:lnTo>
                      <a:pt x="323" y="10"/>
                    </a:lnTo>
                    <a:lnTo>
                      <a:pt x="321" y="11"/>
                    </a:lnTo>
                    <a:lnTo>
                      <a:pt x="321" y="14"/>
                    </a:lnTo>
                    <a:lnTo>
                      <a:pt x="312" y="15"/>
                    </a:lnTo>
                    <a:lnTo>
                      <a:pt x="297" y="30"/>
                    </a:lnTo>
                    <a:lnTo>
                      <a:pt x="289" y="36"/>
                    </a:lnTo>
                    <a:lnTo>
                      <a:pt x="288" y="37"/>
                    </a:lnTo>
                    <a:lnTo>
                      <a:pt x="299" y="32"/>
                    </a:lnTo>
                    <a:lnTo>
                      <a:pt x="303" y="30"/>
                    </a:lnTo>
                    <a:lnTo>
                      <a:pt x="307" y="27"/>
                    </a:lnTo>
                    <a:lnTo>
                      <a:pt x="312" y="26"/>
                    </a:lnTo>
                    <a:lnTo>
                      <a:pt x="319" y="26"/>
                    </a:lnTo>
                    <a:lnTo>
                      <a:pt x="323" y="23"/>
                    </a:lnTo>
                    <a:lnTo>
                      <a:pt x="327" y="22"/>
                    </a:lnTo>
                    <a:lnTo>
                      <a:pt x="329" y="19"/>
                    </a:lnTo>
                    <a:lnTo>
                      <a:pt x="333" y="18"/>
                    </a:lnTo>
                    <a:lnTo>
                      <a:pt x="338" y="18"/>
                    </a:lnTo>
                    <a:lnTo>
                      <a:pt x="338" y="27"/>
                    </a:lnTo>
                    <a:lnTo>
                      <a:pt x="351" y="27"/>
                    </a:lnTo>
                    <a:lnTo>
                      <a:pt x="356" y="30"/>
                    </a:lnTo>
                    <a:lnTo>
                      <a:pt x="360" y="32"/>
                    </a:lnTo>
                    <a:lnTo>
                      <a:pt x="364" y="36"/>
                    </a:lnTo>
                    <a:lnTo>
                      <a:pt x="367" y="40"/>
                    </a:lnTo>
                    <a:lnTo>
                      <a:pt x="367" y="44"/>
                    </a:lnTo>
                    <a:lnTo>
                      <a:pt x="364" y="47"/>
                    </a:lnTo>
                    <a:lnTo>
                      <a:pt x="363" y="49"/>
                    </a:lnTo>
                    <a:lnTo>
                      <a:pt x="360" y="51"/>
                    </a:lnTo>
                    <a:lnTo>
                      <a:pt x="360" y="53"/>
                    </a:lnTo>
                    <a:lnTo>
                      <a:pt x="356" y="53"/>
                    </a:lnTo>
                    <a:lnTo>
                      <a:pt x="351" y="55"/>
                    </a:lnTo>
                    <a:lnTo>
                      <a:pt x="345" y="55"/>
                    </a:lnTo>
                    <a:lnTo>
                      <a:pt x="338" y="58"/>
                    </a:lnTo>
                    <a:lnTo>
                      <a:pt x="336" y="59"/>
                    </a:lnTo>
                    <a:lnTo>
                      <a:pt x="332" y="62"/>
                    </a:lnTo>
                    <a:lnTo>
                      <a:pt x="327" y="63"/>
                    </a:lnTo>
                    <a:lnTo>
                      <a:pt x="327" y="67"/>
                    </a:lnTo>
                    <a:lnTo>
                      <a:pt x="325" y="71"/>
                    </a:lnTo>
                    <a:lnTo>
                      <a:pt x="325" y="77"/>
                    </a:lnTo>
                    <a:lnTo>
                      <a:pt x="329" y="71"/>
                    </a:lnTo>
                    <a:lnTo>
                      <a:pt x="338" y="63"/>
                    </a:lnTo>
                    <a:lnTo>
                      <a:pt x="351" y="59"/>
                    </a:lnTo>
                    <a:lnTo>
                      <a:pt x="363" y="59"/>
                    </a:lnTo>
                    <a:lnTo>
                      <a:pt x="367" y="67"/>
                    </a:lnTo>
                    <a:lnTo>
                      <a:pt x="363" y="74"/>
                    </a:lnTo>
                    <a:lnTo>
                      <a:pt x="355" y="79"/>
                    </a:lnTo>
                    <a:lnTo>
                      <a:pt x="355" y="85"/>
                    </a:lnTo>
                    <a:lnTo>
                      <a:pt x="356" y="84"/>
                    </a:lnTo>
                    <a:lnTo>
                      <a:pt x="360" y="81"/>
                    </a:lnTo>
                    <a:lnTo>
                      <a:pt x="364" y="79"/>
                    </a:lnTo>
                    <a:lnTo>
                      <a:pt x="367" y="77"/>
                    </a:lnTo>
                    <a:lnTo>
                      <a:pt x="371" y="74"/>
                    </a:lnTo>
                    <a:lnTo>
                      <a:pt x="373" y="71"/>
                    </a:lnTo>
                    <a:lnTo>
                      <a:pt x="375" y="70"/>
                    </a:lnTo>
                    <a:lnTo>
                      <a:pt x="375" y="67"/>
                    </a:lnTo>
                    <a:lnTo>
                      <a:pt x="381" y="63"/>
                    </a:lnTo>
                    <a:lnTo>
                      <a:pt x="385" y="63"/>
                    </a:lnTo>
                    <a:lnTo>
                      <a:pt x="389" y="62"/>
                    </a:lnTo>
                    <a:lnTo>
                      <a:pt x="393" y="63"/>
                    </a:lnTo>
                    <a:lnTo>
                      <a:pt x="395" y="63"/>
                    </a:lnTo>
                    <a:lnTo>
                      <a:pt x="397" y="66"/>
                    </a:lnTo>
                    <a:lnTo>
                      <a:pt x="386" y="88"/>
                    </a:lnTo>
                    <a:lnTo>
                      <a:pt x="381" y="100"/>
                    </a:lnTo>
                    <a:lnTo>
                      <a:pt x="377" y="110"/>
                    </a:lnTo>
                    <a:lnTo>
                      <a:pt x="360" y="129"/>
                    </a:lnTo>
                    <a:lnTo>
                      <a:pt x="355" y="137"/>
                    </a:lnTo>
                    <a:lnTo>
                      <a:pt x="353" y="140"/>
                    </a:lnTo>
                    <a:lnTo>
                      <a:pt x="360" y="136"/>
                    </a:lnTo>
                    <a:lnTo>
                      <a:pt x="371" y="127"/>
                    </a:lnTo>
                    <a:lnTo>
                      <a:pt x="385" y="118"/>
                    </a:lnTo>
                    <a:lnTo>
                      <a:pt x="397" y="107"/>
                    </a:lnTo>
                    <a:lnTo>
                      <a:pt x="404" y="97"/>
                    </a:lnTo>
                    <a:lnTo>
                      <a:pt x="407" y="92"/>
                    </a:lnTo>
                    <a:lnTo>
                      <a:pt x="408" y="88"/>
                    </a:lnTo>
                    <a:lnTo>
                      <a:pt x="408" y="85"/>
                    </a:lnTo>
                    <a:lnTo>
                      <a:pt x="404" y="81"/>
                    </a:lnTo>
                    <a:lnTo>
                      <a:pt x="404" y="75"/>
                    </a:lnTo>
                    <a:lnTo>
                      <a:pt x="407" y="74"/>
                    </a:lnTo>
                    <a:lnTo>
                      <a:pt x="408" y="74"/>
                    </a:lnTo>
                    <a:lnTo>
                      <a:pt x="411" y="75"/>
                    </a:lnTo>
                    <a:lnTo>
                      <a:pt x="412" y="77"/>
                    </a:lnTo>
                    <a:lnTo>
                      <a:pt x="415" y="81"/>
                    </a:lnTo>
                    <a:lnTo>
                      <a:pt x="421" y="75"/>
                    </a:lnTo>
                    <a:lnTo>
                      <a:pt x="421" y="71"/>
                    </a:lnTo>
                    <a:lnTo>
                      <a:pt x="438" y="84"/>
                    </a:lnTo>
                    <a:lnTo>
                      <a:pt x="434" y="85"/>
                    </a:lnTo>
                    <a:lnTo>
                      <a:pt x="434" y="101"/>
                    </a:lnTo>
                    <a:lnTo>
                      <a:pt x="433" y="107"/>
                    </a:lnTo>
                    <a:lnTo>
                      <a:pt x="429" y="114"/>
                    </a:lnTo>
                    <a:lnTo>
                      <a:pt x="425" y="119"/>
                    </a:lnTo>
                    <a:lnTo>
                      <a:pt x="421" y="123"/>
                    </a:lnTo>
                    <a:lnTo>
                      <a:pt x="415" y="127"/>
                    </a:lnTo>
                    <a:lnTo>
                      <a:pt x="408" y="129"/>
                    </a:lnTo>
                    <a:lnTo>
                      <a:pt x="403" y="133"/>
                    </a:lnTo>
                    <a:lnTo>
                      <a:pt x="395" y="137"/>
                    </a:lnTo>
                    <a:lnTo>
                      <a:pt x="397" y="140"/>
                    </a:lnTo>
                    <a:lnTo>
                      <a:pt x="400" y="140"/>
                    </a:lnTo>
                    <a:lnTo>
                      <a:pt x="404" y="137"/>
                    </a:lnTo>
                    <a:lnTo>
                      <a:pt x="415" y="137"/>
                    </a:lnTo>
                    <a:lnTo>
                      <a:pt x="412" y="140"/>
                    </a:lnTo>
                    <a:lnTo>
                      <a:pt x="411" y="144"/>
                    </a:lnTo>
                    <a:lnTo>
                      <a:pt x="407" y="145"/>
                    </a:lnTo>
                    <a:lnTo>
                      <a:pt x="407" y="164"/>
                    </a:lnTo>
                    <a:lnTo>
                      <a:pt x="404" y="169"/>
                    </a:lnTo>
                    <a:lnTo>
                      <a:pt x="400" y="174"/>
                    </a:lnTo>
                    <a:lnTo>
                      <a:pt x="393" y="174"/>
                    </a:lnTo>
                    <a:lnTo>
                      <a:pt x="390" y="171"/>
                    </a:lnTo>
                    <a:lnTo>
                      <a:pt x="386" y="171"/>
                    </a:lnTo>
                    <a:lnTo>
                      <a:pt x="382" y="174"/>
                    </a:lnTo>
                    <a:lnTo>
                      <a:pt x="381" y="175"/>
                    </a:lnTo>
                    <a:lnTo>
                      <a:pt x="379" y="180"/>
                    </a:lnTo>
                    <a:lnTo>
                      <a:pt x="379" y="184"/>
                    </a:lnTo>
                    <a:lnTo>
                      <a:pt x="377" y="185"/>
                    </a:lnTo>
                    <a:lnTo>
                      <a:pt x="377" y="188"/>
                    </a:lnTo>
                    <a:lnTo>
                      <a:pt x="379" y="210"/>
                    </a:lnTo>
                    <a:lnTo>
                      <a:pt x="379" y="229"/>
                    </a:lnTo>
                    <a:lnTo>
                      <a:pt x="377" y="241"/>
                    </a:lnTo>
                    <a:lnTo>
                      <a:pt x="375" y="249"/>
                    </a:lnTo>
                    <a:lnTo>
                      <a:pt x="373" y="254"/>
                    </a:lnTo>
                    <a:lnTo>
                      <a:pt x="373" y="255"/>
                    </a:lnTo>
                    <a:lnTo>
                      <a:pt x="369" y="258"/>
                    </a:lnTo>
                    <a:lnTo>
                      <a:pt x="369" y="259"/>
                    </a:lnTo>
                    <a:lnTo>
                      <a:pt x="371" y="263"/>
                    </a:lnTo>
                    <a:lnTo>
                      <a:pt x="373" y="265"/>
                    </a:lnTo>
                    <a:lnTo>
                      <a:pt x="377" y="267"/>
                    </a:lnTo>
                    <a:lnTo>
                      <a:pt x="379" y="269"/>
                    </a:lnTo>
                    <a:lnTo>
                      <a:pt x="379" y="271"/>
                    </a:lnTo>
                    <a:lnTo>
                      <a:pt x="381" y="276"/>
                    </a:lnTo>
                    <a:lnTo>
                      <a:pt x="381" y="308"/>
                    </a:lnTo>
                    <a:lnTo>
                      <a:pt x="386" y="308"/>
                    </a:lnTo>
                    <a:lnTo>
                      <a:pt x="393" y="307"/>
                    </a:lnTo>
                    <a:lnTo>
                      <a:pt x="404" y="307"/>
                    </a:lnTo>
                    <a:lnTo>
                      <a:pt x="407" y="308"/>
                    </a:lnTo>
                    <a:lnTo>
                      <a:pt x="411" y="313"/>
                    </a:lnTo>
                    <a:lnTo>
                      <a:pt x="411" y="315"/>
                    </a:lnTo>
                    <a:lnTo>
                      <a:pt x="412" y="319"/>
                    </a:lnTo>
                    <a:lnTo>
                      <a:pt x="412" y="324"/>
                    </a:lnTo>
                    <a:lnTo>
                      <a:pt x="417" y="324"/>
                    </a:lnTo>
                    <a:lnTo>
                      <a:pt x="421" y="328"/>
                    </a:lnTo>
                    <a:lnTo>
                      <a:pt x="423" y="332"/>
                    </a:lnTo>
                    <a:lnTo>
                      <a:pt x="423" y="336"/>
                    </a:lnTo>
                    <a:lnTo>
                      <a:pt x="425" y="339"/>
                    </a:lnTo>
                    <a:lnTo>
                      <a:pt x="419" y="350"/>
                    </a:lnTo>
                    <a:lnTo>
                      <a:pt x="408" y="363"/>
                    </a:lnTo>
                    <a:lnTo>
                      <a:pt x="400" y="369"/>
                    </a:lnTo>
                    <a:lnTo>
                      <a:pt x="400" y="376"/>
                    </a:lnTo>
                    <a:lnTo>
                      <a:pt x="399" y="377"/>
                    </a:lnTo>
                    <a:lnTo>
                      <a:pt x="397" y="380"/>
                    </a:lnTo>
                    <a:lnTo>
                      <a:pt x="395" y="381"/>
                    </a:lnTo>
                    <a:lnTo>
                      <a:pt x="390" y="381"/>
                    </a:lnTo>
                    <a:lnTo>
                      <a:pt x="385" y="382"/>
                    </a:lnTo>
                    <a:lnTo>
                      <a:pt x="381" y="382"/>
                    </a:lnTo>
                    <a:lnTo>
                      <a:pt x="381" y="387"/>
                    </a:lnTo>
                    <a:lnTo>
                      <a:pt x="382" y="391"/>
                    </a:lnTo>
                    <a:lnTo>
                      <a:pt x="382" y="393"/>
                    </a:lnTo>
                    <a:lnTo>
                      <a:pt x="385" y="393"/>
                    </a:lnTo>
                    <a:lnTo>
                      <a:pt x="385" y="411"/>
                    </a:lnTo>
                    <a:lnTo>
                      <a:pt x="379" y="411"/>
                    </a:lnTo>
                    <a:lnTo>
                      <a:pt x="379" y="413"/>
                    </a:lnTo>
                    <a:lnTo>
                      <a:pt x="381" y="417"/>
                    </a:lnTo>
                    <a:lnTo>
                      <a:pt x="382" y="419"/>
                    </a:lnTo>
                    <a:lnTo>
                      <a:pt x="385" y="421"/>
                    </a:lnTo>
                    <a:lnTo>
                      <a:pt x="390" y="426"/>
                    </a:lnTo>
                    <a:lnTo>
                      <a:pt x="393" y="430"/>
                    </a:lnTo>
                    <a:lnTo>
                      <a:pt x="393" y="433"/>
                    </a:lnTo>
                    <a:lnTo>
                      <a:pt x="395" y="457"/>
                    </a:lnTo>
                    <a:lnTo>
                      <a:pt x="379" y="455"/>
                    </a:lnTo>
                    <a:lnTo>
                      <a:pt x="377" y="455"/>
                    </a:lnTo>
                    <a:lnTo>
                      <a:pt x="377" y="451"/>
                    </a:lnTo>
                    <a:lnTo>
                      <a:pt x="373" y="447"/>
                    </a:lnTo>
                    <a:lnTo>
                      <a:pt x="371" y="441"/>
                    </a:lnTo>
                    <a:lnTo>
                      <a:pt x="369" y="435"/>
                    </a:lnTo>
                    <a:lnTo>
                      <a:pt x="367" y="430"/>
                    </a:lnTo>
                    <a:lnTo>
                      <a:pt x="364" y="429"/>
                    </a:lnTo>
                    <a:lnTo>
                      <a:pt x="364" y="426"/>
                    </a:lnTo>
                    <a:lnTo>
                      <a:pt x="360" y="426"/>
                    </a:lnTo>
                    <a:lnTo>
                      <a:pt x="356" y="429"/>
                    </a:lnTo>
                    <a:lnTo>
                      <a:pt x="355" y="429"/>
                    </a:lnTo>
                    <a:lnTo>
                      <a:pt x="355" y="435"/>
                    </a:lnTo>
                    <a:lnTo>
                      <a:pt x="356" y="437"/>
                    </a:lnTo>
                    <a:lnTo>
                      <a:pt x="359" y="437"/>
                    </a:lnTo>
                    <a:lnTo>
                      <a:pt x="360" y="441"/>
                    </a:lnTo>
                    <a:lnTo>
                      <a:pt x="360" y="443"/>
                    </a:lnTo>
                    <a:lnTo>
                      <a:pt x="359" y="446"/>
                    </a:lnTo>
                    <a:lnTo>
                      <a:pt x="356" y="447"/>
                    </a:lnTo>
                    <a:lnTo>
                      <a:pt x="355" y="447"/>
                    </a:lnTo>
                    <a:lnTo>
                      <a:pt x="363" y="450"/>
                    </a:lnTo>
                    <a:lnTo>
                      <a:pt x="356" y="461"/>
                    </a:lnTo>
                    <a:lnTo>
                      <a:pt x="347" y="467"/>
                    </a:lnTo>
                    <a:lnTo>
                      <a:pt x="342" y="467"/>
                    </a:lnTo>
                    <a:lnTo>
                      <a:pt x="338" y="465"/>
                    </a:lnTo>
                    <a:lnTo>
                      <a:pt x="333" y="465"/>
                    </a:lnTo>
                    <a:lnTo>
                      <a:pt x="333" y="470"/>
                    </a:lnTo>
                    <a:lnTo>
                      <a:pt x="337" y="470"/>
                    </a:lnTo>
                    <a:lnTo>
                      <a:pt x="338" y="473"/>
                    </a:lnTo>
                    <a:lnTo>
                      <a:pt x="347" y="473"/>
                    </a:lnTo>
                    <a:lnTo>
                      <a:pt x="353" y="470"/>
                    </a:lnTo>
                    <a:lnTo>
                      <a:pt x="359" y="467"/>
                    </a:lnTo>
                    <a:lnTo>
                      <a:pt x="360" y="465"/>
                    </a:lnTo>
                    <a:lnTo>
                      <a:pt x="360" y="463"/>
                    </a:lnTo>
                    <a:lnTo>
                      <a:pt x="381" y="463"/>
                    </a:lnTo>
                    <a:lnTo>
                      <a:pt x="385" y="465"/>
                    </a:lnTo>
                    <a:lnTo>
                      <a:pt x="386" y="467"/>
                    </a:lnTo>
                    <a:lnTo>
                      <a:pt x="389" y="469"/>
                    </a:lnTo>
                    <a:lnTo>
                      <a:pt x="389" y="473"/>
                    </a:lnTo>
                    <a:lnTo>
                      <a:pt x="385" y="476"/>
                    </a:lnTo>
                    <a:lnTo>
                      <a:pt x="382" y="477"/>
                    </a:lnTo>
                    <a:lnTo>
                      <a:pt x="379" y="480"/>
                    </a:lnTo>
                    <a:lnTo>
                      <a:pt x="373" y="483"/>
                    </a:lnTo>
                    <a:lnTo>
                      <a:pt x="371" y="485"/>
                    </a:lnTo>
                    <a:lnTo>
                      <a:pt x="369" y="487"/>
                    </a:lnTo>
                    <a:lnTo>
                      <a:pt x="364" y="489"/>
                    </a:lnTo>
                    <a:lnTo>
                      <a:pt x="363" y="494"/>
                    </a:lnTo>
                    <a:lnTo>
                      <a:pt x="359" y="495"/>
                    </a:lnTo>
                    <a:lnTo>
                      <a:pt x="356" y="498"/>
                    </a:lnTo>
                    <a:lnTo>
                      <a:pt x="349" y="498"/>
                    </a:lnTo>
                    <a:lnTo>
                      <a:pt x="347" y="499"/>
                    </a:lnTo>
                    <a:lnTo>
                      <a:pt x="347" y="503"/>
                    </a:lnTo>
                    <a:lnTo>
                      <a:pt x="341" y="503"/>
                    </a:lnTo>
                    <a:lnTo>
                      <a:pt x="338" y="499"/>
                    </a:lnTo>
                    <a:lnTo>
                      <a:pt x="337" y="498"/>
                    </a:lnTo>
                    <a:lnTo>
                      <a:pt x="336" y="498"/>
                    </a:lnTo>
                    <a:lnTo>
                      <a:pt x="333" y="499"/>
                    </a:lnTo>
                    <a:lnTo>
                      <a:pt x="329" y="503"/>
                    </a:lnTo>
                    <a:lnTo>
                      <a:pt x="329" y="504"/>
                    </a:lnTo>
                    <a:lnTo>
                      <a:pt x="327" y="509"/>
                    </a:lnTo>
                    <a:lnTo>
                      <a:pt x="325" y="511"/>
                    </a:lnTo>
                    <a:lnTo>
                      <a:pt x="325" y="515"/>
                    </a:lnTo>
                    <a:lnTo>
                      <a:pt x="323" y="517"/>
                    </a:lnTo>
                    <a:lnTo>
                      <a:pt x="321" y="515"/>
                    </a:lnTo>
                    <a:lnTo>
                      <a:pt x="318" y="517"/>
                    </a:lnTo>
                    <a:lnTo>
                      <a:pt x="308" y="525"/>
                    </a:lnTo>
                    <a:lnTo>
                      <a:pt x="301" y="533"/>
                    </a:lnTo>
                    <a:lnTo>
                      <a:pt x="292" y="543"/>
                    </a:lnTo>
                    <a:lnTo>
                      <a:pt x="285" y="551"/>
                    </a:lnTo>
                    <a:lnTo>
                      <a:pt x="284" y="555"/>
                    </a:lnTo>
                    <a:lnTo>
                      <a:pt x="279" y="555"/>
                    </a:lnTo>
                    <a:lnTo>
                      <a:pt x="275" y="557"/>
                    </a:lnTo>
                    <a:lnTo>
                      <a:pt x="271" y="559"/>
                    </a:lnTo>
                    <a:lnTo>
                      <a:pt x="266" y="565"/>
                    </a:lnTo>
                    <a:lnTo>
                      <a:pt x="259" y="565"/>
                    </a:lnTo>
                    <a:lnTo>
                      <a:pt x="259" y="563"/>
                    </a:lnTo>
                    <a:lnTo>
                      <a:pt x="257" y="563"/>
                    </a:lnTo>
                    <a:lnTo>
                      <a:pt x="253" y="565"/>
                    </a:lnTo>
                    <a:lnTo>
                      <a:pt x="251" y="565"/>
                    </a:lnTo>
                    <a:lnTo>
                      <a:pt x="249" y="569"/>
                    </a:lnTo>
                    <a:lnTo>
                      <a:pt x="251" y="570"/>
                    </a:lnTo>
                    <a:lnTo>
                      <a:pt x="251" y="574"/>
                    </a:lnTo>
                    <a:lnTo>
                      <a:pt x="249" y="590"/>
                    </a:lnTo>
                    <a:lnTo>
                      <a:pt x="245" y="605"/>
                    </a:lnTo>
                    <a:lnTo>
                      <a:pt x="245" y="607"/>
                    </a:lnTo>
                    <a:lnTo>
                      <a:pt x="244" y="607"/>
                    </a:lnTo>
                    <a:lnTo>
                      <a:pt x="241" y="609"/>
                    </a:lnTo>
                    <a:lnTo>
                      <a:pt x="237" y="611"/>
                    </a:lnTo>
                    <a:lnTo>
                      <a:pt x="237" y="614"/>
                    </a:lnTo>
                    <a:lnTo>
                      <a:pt x="240" y="617"/>
                    </a:lnTo>
                    <a:lnTo>
                      <a:pt x="240" y="625"/>
                    </a:lnTo>
                    <a:lnTo>
                      <a:pt x="237" y="629"/>
                    </a:lnTo>
                    <a:lnTo>
                      <a:pt x="236" y="631"/>
                    </a:lnTo>
                    <a:lnTo>
                      <a:pt x="233" y="637"/>
                    </a:lnTo>
                    <a:lnTo>
                      <a:pt x="233" y="655"/>
                    </a:lnTo>
                    <a:lnTo>
                      <a:pt x="231" y="657"/>
                    </a:lnTo>
                    <a:lnTo>
                      <a:pt x="226" y="657"/>
                    </a:lnTo>
                    <a:lnTo>
                      <a:pt x="222" y="655"/>
                    </a:lnTo>
                    <a:lnTo>
                      <a:pt x="218" y="655"/>
                    </a:lnTo>
                    <a:lnTo>
                      <a:pt x="214" y="653"/>
                    </a:lnTo>
                    <a:lnTo>
                      <a:pt x="211" y="651"/>
                    </a:lnTo>
                    <a:lnTo>
                      <a:pt x="209" y="648"/>
                    </a:lnTo>
                    <a:lnTo>
                      <a:pt x="211" y="648"/>
                    </a:lnTo>
                    <a:lnTo>
                      <a:pt x="214" y="647"/>
                    </a:lnTo>
                    <a:lnTo>
                      <a:pt x="215" y="644"/>
                    </a:lnTo>
                    <a:lnTo>
                      <a:pt x="218" y="643"/>
                    </a:lnTo>
                    <a:lnTo>
                      <a:pt x="219" y="642"/>
                    </a:lnTo>
                    <a:lnTo>
                      <a:pt x="219" y="639"/>
                    </a:lnTo>
                    <a:lnTo>
                      <a:pt x="215" y="639"/>
                    </a:lnTo>
                    <a:lnTo>
                      <a:pt x="214" y="642"/>
                    </a:lnTo>
                    <a:lnTo>
                      <a:pt x="211" y="642"/>
                    </a:lnTo>
                    <a:lnTo>
                      <a:pt x="207" y="643"/>
                    </a:lnTo>
                    <a:lnTo>
                      <a:pt x="201" y="644"/>
                    </a:lnTo>
                    <a:lnTo>
                      <a:pt x="189" y="644"/>
                    </a:lnTo>
                    <a:lnTo>
                      <a:pt x="185" y="643"/>
                    </a:lnTo>
                    <a:lnTo>
                      <a:pt x="183" y="642"/>
                    </a:lnTo>
                    <a:lnTo>
                      <a:pt x="183" y="637"/>
                    </a:lnTo>
                    <a:lnTo>
                      <a:pt x="182" y="633"/>
                    </a:lnTo>
                    <a:lnTo>
                      <a:pt x="179" y="627"/>
                    </a:lnTo>
                    <a:lnTo>
                      <a:pt x="179" y="618"/>
                    </a:lnTo>
                    <a:lnTo>
                      <a:pt x="178" y="618"/>
                    </a:lnTo>
                    <a:lnTo>
                      <a:pt x="166" y="599"/>
                    </a:lnTo>
                    <a:lnTo>
                      <a:pt x="166" y="594"/>
                    </a:lnTo>
                    <a:lnTo>
                      <a:pt x="163" y="587"/>
                    </a:lnTo>
                    <a:lnTo>
                      <a:pt x="162" y="583"/>
                    </a:lnTo>
                    <a:lnTo>
                      <a:pt x="159" y="577"/>
                    </a:lnTo>
                    <a:lnTo>
                      <a:pt x="157" y="570"/>
                    </a:lnTo>
                    <a:lnTo>
                      <a:pt x="156" y="565"/>
                    </a:lnTo>
                    <a:lnTo>
                      <a:pt x="153" y="557"/>
                    </a:lnTo>
                    <a:lnTo>
                      <a:pt x="153" y="548"/>
                    </a:lnTo>
                    <a:lnTo>
                      <a:pt x="152" y="543"/>
                    </a:lnTo>
                    <a:lnTo>
                      <a:pt x="152" y="537"/>
                    </a:lnTo>
                    <a:lnTo>
                      <a:pt x="149" y="531"/>
                    </a:lnTo>
                    <a:lnTo>
                      <a:pt x="149" y="526"/>
                    </a:lnTo>
                    <a:lnTo>
                      <a:pt x="148" y="525"/>
                    </a:lnTo>
                    <a:lnTo>
                      <a:pt x="156" y="513"/>
                    </a:lnTo>
                    <a:lnTo>
                      <a:pt x="162" y="507"/>
                    </a:lnTo>
                    <a:lnTo>
                      <a:pt x="157" y="507"/>
                    </a:lnTo>
                    <a:lnTo>
                      <a:pt x="157" y="504"/>
                    </a:lnTo>
                    <a:lnTo>
                      <a:pt x="156" y="503"/>
                    </a:lnTo>
                    <a:lnTo>
                      <a:pt x="157" y="500"/>
                    </a:lnTo>
                    <a:lnTo>
                      <a:pt x="159" y="500"/>
                    </a:lnTo>
                    <a:lnTo>
                      <a:pt x="162" y="499"/>
                    </a:lnTo>
                    <a:lnTo>
                      <a:pt x="166" y="498"/>
                    </a:lnTo>
                    <a:lnTo>
                      <a:pt x="167" y="494"/>
                    </a:lnTo>
                    <a:lnTo>
                      <a:pt x="171" y="489"/>
                    </a:lnTo>
                    <a:lnTo>
                      <a:pt x="175" y="483"/>
                    </a:lnTo>
                    <a:lnTo>
                      <a:pt x="175" y="476"/>
                    </a:lnTo>
                    <a:lnTo>
                      <a:pt x="174" y="473"/>
                    </a:lnTo>
                    <a:lnTo>
                      <a:pt x="170" y="469"/>
                    </a:lnTo>
                    <a:lnTo>
                      <a:pt x="166" y="469"/>
                    </a:lnTo>
                    <a:lnTo>
                      <a:pt x="162" y="467"/>
                    </a:lnTo>
                    <a:lnTo>
                      <a:pt x="156" y="465"/>
                    </a:lnTo>
                    <a:lnTo>
                      <a:pt x="152" y="463"/>
                    </a:lnTo>
                    <a:lnTo>
                      <a:pt x="149" y="459"/>
                    </a:lnTo>
                    <a:lnTo>
                      <a:pt x="148" y="457"/>
                    </a:lnTo>
                    <a:lnTo>
                      <a:pt x="148" y="452"/>
                    </a:lnTo>
                    <a:lnTo>
                      <a:pt x="156" y="452"/>
                    </a:lnTo>
                    <a:lnTo>
                      <a:pt x="162" y="455"/>
                    </a:lnTo>
                    <a:lnTo>
                      <a:pt x="166" y="457"/>
                    </a:lnTo>
                    <a:lnTo>
                      <a:pt x="170" y="461"/>
                    </a:lnTo>
                    <a:lnTo>
                      <a:pt x="174" y="463"/>
                    </a:lnTo>
                    <a:lnTo>
                      <a:pt x="178" y="463"/>
                    </a:lnTo>
                    <a:lnTo>
                      <a:pt x="178" y="455"/>
                    </a:lnTo>
                    <a:lnTo>
                      <a:pt x="175" y="451"/>
                    </a:lnTo>
                    <a:lnTo>
                      <a:pt x="171" y="450"/>
                    </a:lnTo>
                    <a:lnTo>
                      <a:pt x="167" y="450"/>
                    </a:lnTo>
                    <a:lnTo>
                      <a:pt x="166" y="447"/>
                    </a:lnTo>
                    <a:lnTo>
                      <a:pt x="163" y="446"/>
                    </a:lnTo>
                    <a:lnTo>
                      <a:pt x="163" y="441"/>
                    </a:lnTo>
                    <a:lnTo>
                      <a:pt x="162" y="437"/>
                    </a:lnTo>
                    <a:lnTo>
                      <a:pt x="162" y="433"/>
                    </a:lnTo>
                    <a:lnTo>
                      <a:pt x="159" y="429"/>
                    </a:lnTo>
                    <a:lnTo>
                      <a:pt x="157" y="425"/>
                    </a:lnTo>
                    <a:lnTo>
                      <a:pt x="156" y="424"/>
                    </a:lnTo>
                    <a:lnTo>
                      <a:pt x="153" y="424"/>
                    </a:lnTo>
                    <a:lnTo>
                      <a:pt x="152" y="425"/>
                    </a:lnTo>
                    <a:lnTo>
                      <a:pt x="149" y="429"/>
                    </a:lnTo>
                    <a:lnTo>
                      <a:pt x="148" y="433"/>
                    </a:lnTo>
                    <a:lnTo>
                      <a:pt x="145" y="435"/>
                    </a:lnTo>
                    <a:lnTo>
                      <a:pt x="145" y="437"/>
                    </a:lnTo>
                    <a:lnTo>
                      <a:pt x="141" y="439"/>
                    </a:lnTo>
                    <a:lnTo>
                      <a:pt x="131" y="439"/>
                    </a:lnTo>
                    <a:lnTo>
                      <a:pt x="131" y="437"/>
                    </a:lnTo>
                    <a:lnTo>
                      <a:pt x="135" y="433"/>
                    </a:lnTo>
                    <a:lnTo>
                      <a:pt x="138" y="429"/>
                    </a:lnTo>
                    <a:lnTo>
                      <a:pt x="141" y="426"/>
                    </a:lnTo>
                    <a:lnTo>
                      <a:pt x="144" y="425"/>
                    </a:lnTo>
                    <a:lnTo>
                      <a:pt x="144" y="421"/>
                    </a:lnTo>
                    <a:lnTo>
                      <a:pt x="141" y="419"/>
                    </a:lnTo>
                    <a:lnTo>
                      <a:pt x="140" y="417"/>
                    </a:lnTo>
                    <a:lnTo>
                      <a:pt x="138" y="415"/>
                    </a:lnTo>
                    <a:lnTo>
                      <a:pt x="138" y="411"/>
                    </a:lnTo>
                    <a:lnTo>
                      <a:pt x="140" y="409"/>
                    </a:lnTo>
                    <a:lnTo>
                      <a:pt x="145" y="409"/>
                    </a:lnTo>
                    <a:lnTo>
                      <a:pt x="145" y="407"/>
                    </a:lnTo>
                    <a:lnTo>
                      <a:pt x="148" y="406"/>
                    </a:lnTo>
                    <a:lnTo>
                      <a:pt x="148" y="402"/>
                    </a:lnTo>
                    <a:lnTo>
                      <a:pt x="144" y="398"/>
                    </a:lnTo>
                    <a:lnTo>
                      <a:pt x="141" y="393"/>
                    </a:lnTo>
                    <a:lnTo>
                      <a:pt x="140" y="389"/>
                    </a:lnTo>
                    <a:lnTo>
                      <a:pt x="140" y="382"/>
                    </a:lnTo>
                    <a:lnTo>
                      <a:pt x="141" y="377"/>
                    </a:lnTo>
                    <a:lnTo>
                      <a:pt x="140" y="369"/>
                    </a:lnTo>
                    <a:lnTo>
                      <a:pt x="138" y="363"/>
                    </a:lnTo>
                    <a:lnTo>
                      <a:pt x="135" y="356"/>
                    </a:lnTo>
                    <a:lnTo>
                      <a:pt x="134" y="351"/>
                    </a:lnTo>
                    <a:lnTo>
                      <a:pt x="131" y="350"/>
                    </a:lnTo>
                    <a:lnTo>
                      <a:pt x="131" y="329"/>
                    </a:lnTo>
                    <a:lnTo>
                      <a:pt x="127" y="324"/>
                    </a:lnTo>
                    <a:lnTo>
                      <a:pt x="126" y="317"/>
                    </a:lnTo>
                    <a:lnTo>
                      <a:pt x="123" y="315"/>
                    </a:lnTo>
                    <a:lnTo>
                      <a:pt x="119" y="313"/>
                    </a:lnTo>
                    <a:lnTo>
                      <a:pt x="118" y="313"/>
                    </a:lnTo>
                    <a:lnTo>
                      <a:pt x="115" y="308"/>
                    </a:lnTo>
                    <a:lnTo>
                      <a:pt x="114" y="306"/>
                    </a:lnTo>
                    <a:lnTo>
                      <a:pt x="109" y="302"/>
                    </a:lnTo>
                    <a:lnTo>
                      <a:pt x="97" y="302"/>
                    </a:lnTo>
                    <a:lnTo>
                      <a:pt x="93" y="303"/>
                    </a:lnTo>
                    <a:lnTo>
                      <a:pt x="78" y="303"/>
                    </a:lnTo>
                    <a:lnTo>
                      <a:pt x="74" y="306"/>
                    </a:lnTo>
                    <a:lnTo>
                      <a:pt x="70" y="307"/>
                    </a:lnTo>
                    <a:lnTo>
                      <a:pt x="66" y="311"/>
                    </a:lnTo>
                    <a:lnTo>
                      <a:pt x="57" y="315"/>
                    </a:lnTo>
                    <a:lnTo>
                      <a:pt x="53" y="317"/>
                    </a:lnTo>
                    <a:lnTo>
                      <a:pt x="46" y="317"/>
                    </a:lnTo>
                    <a:lnTo>
                      <a:pt x="44" y="315"/>
                    </a:lnTo>
                    <a:lnTo>
                      <a:pt x="44" y="313"/>
                    </a:lnTo>
                    <a:lnTo>
                      <a:pt x="38" y="307"/>
                    </a:lnTo>
                    <a:lnTo>
                      <a:pt x="34" y="306"/>
                    </a:lnTo>
                    <a:lnTo>
                      <a:pt x="30" y="303"/>
                    </a:lnTo>
                    <a:lnTo>
                      <a:pt x="26" y="303"/>
                    </a:lnTo>
                    <a:lnTo>
                      <a:pt x="26" y="295"/>
                    </a:lnTo>
                    <a:lnTo>
                      <a:pt x="23" y="295"/>
                    </a:lnTo>
                    <a:lnTo>
                      <a:pt x="22" y="293"/>
                    </a:lnTo>
                    <a:lnTo>
                      <a:pt x="18" y="292"/>
                    </a:lnTo>
                    <a:lnTo>
                      <a:pt x="13" y="289"/>
                    </a:lnTo>
                    <a:lnTo>
                      <a:pt x="12" y="285"/>
                    </a:lnTo>
                    <a:lnTo>
                      <a:pt x="9" y="281"/>
                    </a:lnTo>
                    <a:lnTo>
                      <a:pt x="8" y="280"/>
                    </a:lnTo>
                    <a:lnTo>
                      <a:pt x="9" y="277"/>
                    </a:lnTo>
                    <a:lnTo>
                      <a:pt x="12" y="276"/>
                    </a:lnTo>
                    <a:lnTo>
                      <a:pt x="16" y="273"/>
                    </a:lnTo>
                    <a:lnTo>
                      <a:pt x="18" y="271"/>
                    </a:lnTo>
                    <a:lnTo>
                      <a:pt x="20" y="273"/>
                    </a:lnTo>
                    <a:lnTo>
                      <a:pt x="23" y="276"/>
                    </a:lnTo>
                    <a:lnTo>
                      <a:pt x="26" y="277"/>
                    </a:lnTo>
                    <a:lnTo>
                      <a:pt x="30" y="277"/>
                    </a:lnTo>
                    <a:lnTo>
                      <a:pt x="30" y="271"/>
                    </a:lnTo>
                    <a:lnTo>
                      <a:pt x="31" y="269"/>
                    </a:lnTo>
                    <a:lnTo>
                      <a:pt x="31" y="267"/>
                    </a:lnTo>
                    <a:lnTo>
                      <a:pt x="35" y="269"/>
                    </a:lnTo>
                    <a:lnTo>
                      <a:pt x="38" y="271"/>
                    </a:lnTo>
                    <a:lnTo>
                      <a:pt x="42" y="273"/>
                    </a:lnTo>
                    <a:lnTo>
                      <a:pt x="44" y="273"/>
                    </a:lnTo>
                    <a:lnTo>
                      <a:pt x="44" y="269"/>
                    </a:lnTo>
                    <a:lnTo>
                      <a:pt x="42" y="267"/>
                    </a:lnTo>
                    <a:lnTo>
                      <a:pt x="42" y="265"/>
                    </a:lnTo>
                    <a:lnTo>
                      <a:pt x="44" y="263"/>
                    </a:lnTo>
                    <a:lnTo>
                      <a:pt x="48" y="262"/>
                    </a:lnTo>
                    <a:lnTo>
                      <a:pt x="52" y="259"/>
                    </a:lnTo>
                    <a:lnTo>
                      <a:pt x="52" y="258"/>
                    </a:lnTo>
                    <a:lnTo>
                      <a:pt x="48" y="254"/>
                    </a:lnTo>
                    <a:lnTo>
                      <a:pt x="46" y="251"/>
                    </a:lnTo>
                    <a:lnTo>
                      <a:pt x="44" y="249"/>
                    </a:lnTo>
                    <a:lnTo>
                      <a:pt x="42" y="251"/>
                    </a:lnTo>
                    <a:lnTo>
                      <a:pt x="40" y="251"/>
                    </a:lnTo>
                    <a:lnTo>
                      <a:pt x="40" y="255"/>
                    </a:lnTo>
                    <a:lnTo>
                      <a:pt x="26" y="255"/>
                    </a:lnTo>
                    <a:lnTo>
                      <a:pt x="23" y="254"/>
                    </a:lnTo>
                    <a:lnTo>
                      <a:pt x="23" y="251"/>
                    </a:lnTo>
                    <a:lnTo>
                      <a:pt x="22" y="249"/>
                    </a:lnTo>
                    <a:lnTo>
                      <a:pt x="20" y="247"/>
                    </a:lnTo>
                    <a:lnTo>
                      <a:pt x="18" y="245"/>
                    </a:lnTo>
                    <a:lnTo>
                      <a:pt x="9" y="239"/>
                    </a:lnTo>
                    <a:lnTo>
                      <a:pt x="5" y="239"/>
                    </a:lnTo>
                    <a:lnTo>
                      <a:pt x="4" y="237"/>
                    </a:lnTo>
                    <a:lnTo>
                      <a:pt x="2" y="233"/>
                    </a:lnTo>
                    <a:lnTo>
                      <a:pt x="0" y="229"/>
                    </a:lnTo>
                    <a:lnTo>
                      <a:pt x="2" y="225"/>
                    </a:lnTo>
                    <a:lnTo>
                      <a:pt x="4" y="223"/>
                    </a:lnTo>
                    <a:lnTo>
                      <a:pt x="5" y="223"/>
                    </a:lnTo>
                    <a:lnTo>
                      <a:pt x="5" y="221"/>
                    </a:lnTo>
                    <a:lnTo>
                      <a:pt x="8" y="221"/>
                    </a:lnTo>
                    <a:lnTo>
                      <a:pt x="9" y="219"/>
                    </a:lnTo>
                    <a:lnTo>
                      <a:pt x="9" y="218"/>
                    </a:lnTo>
                    <a:lnTo>
                      <a:pt x="13" y="215"/>
                    </a:lnTo>
                    <a:lnTo>
                      <a:pt x="16" y="214"/>
                    </a:lnTo>
                    <a:lnTo>
                      <a:pt x="27" y="214"/>
                    </a:lnTo>
                    <a:lnTo>
                      <a:pt x="31" y="211"/>
                    </a:lnTo>
                    <a:lnTo>
                      <a:pt x="38" y="207"/>
                    </a:lnTo>
                    <a:lnTo>
                      <a:pt x="42" y="206"/>
                    </a:lnTo>
                    <a:lnTo>
                      <a:pt x="42" y="203"/>
                    </a:lnTo>
                    <a:lnTo>
                      <a:pt x="44" y="202"/>
                    </a:lnTo>
                    <a:lnTo>
                      <a:pt x="53" y="202"/>
                    </a:lnTo>
                    <a:lnTo>
                      <a:pt x="56" y="199"/>
                    </a:lnTo>
                    <a:lnTo>
                      <a:pt x="56" y="195"/>
                    </a:lnTo>
                    <a:lnTo>
                      <a:pt x="57" y="193"/>
                    </a:lnTo>
                    <a:lnTo>
                      <a:pt x="64" y="193"/>
                    </a:lnTo>
                    <a:lnTo>
                      <a:pt x="66" y="191"/>
                    </a:lnTo>
                    <a:lnTo>
                      <a:pt x="67" y="189"/>
                    </a:lnTo>
                    <a:lnTo>
                      <a:pt x="67" y="180"/>
                    </a:lnTo>
                    <a:lnTo>
                      <a:pt x="66" y="175"/>
                    </a:lnTo>
                    <a:lnTo>
                      <a:pt x="66" y="171"/>
                    </a:lnTo>
                    <a:lnTo>
                      <a:pt x="67" y="167"/>
                    </a:lnTo>
                    <a:lnTo>
                      <a:pt x="67" y="158"/>
                    </a:lnTo>
                    <a:lnTo>
                      <a:pt x="61" y="158"/>
                    </a:lnTo>
                    <a:lnTo>
                      <a:pt x="57" y="155"/>
                    </a:lnTo>
                    <a:lnTo>
                      <a:pt x="53" y="155"/>
                    </a:lnTo>
                    <a:lnTo>
                      <a:pt x="49" y="154"/>
                    </a:lnTo>
                    <a:lnTo>
                      <a:pt x="48" y="149"/>
                    </a:lnTo>
                    <a:lnTo>
                      <a:pt x="48" y="145"/>
                    </a:lnTo>
                    <a:lnTo>
                      <a:pt x="56" y="137"/>
                    </a:lnTo>
                    <a:lnTo>
                      <a:pt x="56" y="129"/>
                    </a:lnTo>
                    <a:lnTo>
                      <a:pt x="67" y="127"/>
                    </a:lnTo>
                    <a:lnTo>
                      <a:pt x="70" y="127"/>
                    </a:lnTo>
                    <a:lnTo>
                      <a:pt x="71" y="125"/>
                    </a:lnTo>
                    <a:lnTo>
                      <a:pt x="74" y="123"/>
                    </a:lnTo>
                    <a:lnTo>
                      <a:pt x="74" y="121"/>
                    </a:lnTo>
                    <a:lnTo>
                      <a:pt x="93" y="121"/>
                    </a:lnTo>
                    <a:lnTo>
                      <a:pt x="96" y="118"/>
                    </a:lnTo>
                    <a:lnTo>
                      <a:pt x="96" y="93"/>
                    </a:lnTo>
                    <a:lnTo>
                      <a:pt x="93" y="92"/>
                    </a:lnTo>
                    <a:lnTo>
                      <a:pt x="96" y="88"/>
                    </a:lnTo>
                    <a:lnTo>
                      <a:pt x="96" y="85"/>
                    </a:lnTo>
                    <a:lnTo>
                      <a:pt x="97" y="81"/>
                    </a:lnTo>
                    <a:lnTo>
                      <a:pt x="101" y="79"/>
                    </a:lnTo>
                    <a:lnTo>
                      <a:pt x="101" y="77"/>
                    </a:lnTo>
                    <a:lnTo>
                      <a:pt x="104" y="77"/>
                    </a:lnTo>
                    <a:lnTo>
                      <a:pt x="127" y="70"/>
                    </a:lnTo>
                    <a:lnTo>
                      <a:pt x="152" y="63"/>
                    </a:lnTo>
                    <a:lnTo>
                      <a:pt x="170" y="75"/>
                    </a:lnTo>
                    <a:lnTo>
                      <a:pt x="166" y="70"/>
                    </a:lnTo>
                    <a:lnTo>
                      <a:pt x="163" y="66"/>
                    </a:lnTo>
                    <a:lnTo>
                      <a:pt x="162" y="59"/>
                    </a:lnTo>
                    <a:lnTo>
                      <a:pt x="163" y="55"/>
                    </a:lnTo>
                    <a:lnTo>
                      <a:pt x="163" y="53"/>
                    </a:lnTo>
                    <a:lnTo>
                      <a:pt x="166" y="53"/>
                    </a:lnTo>
                    <a:lnTo>
                      <a:pt x="185" y="47"/>
                    </a:lnTo>
                    <a:lnTo>
                      <a:pt x="201" y="62"/>
                    </a:lnTo>
                    <a:lnTo>
                      <a:pt x="196" y="40"/>
                    </a:lnTo>
                    <a:lnTo>
                      <a:pt x="205" y="37"/>
                    </a:lnTo>
                    <a:lnTo>
                      <a:pt x="227" y="55"/>
                    </a:lnTo>
                    <a:lnTo>
                      <a:pt x="226" y="47"/>
                    </a:lnTo>
                    <a:lnTo>
                      <a:pt x="223" y="41"/>
                    </a:lnTo>
                    <a:lnTo>
                      <a:pt x="219" y="37"/>
                    </a:lnTo>
                    <a:lnTo>
                      <a:pt x="218" y="33"/>
                    </a:lnTo>
                    <a:lnTo>
                      <a:pt x="214" y="32"/>
                    </a:lnTo>
                    <a:lnTo>
                      <a:pt x="211" y="30"/>
                    </a:lnTo>
                    <a:lnTo>
                      <a:pt x="240" y="11"/>
                    </a:lnTo>
                    <a:lnTo>
                      <a:pt x="257" y="3"/>
                    </a:lnTo>
                    <a:lnTo>
                      <a:pt x="27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3" name="Freeform 164"/>
              <p:cNvSpPr>
                <a:spLocks/>
              </p:cNvSpPr>
              <p:nvPr/>
            </p:nvSpPr>
            <p:spPr bwMode="gray">
              <a:xfrm>
                <a:off x="7915324" y="1812895"/>
                <a:ext cx="58738" cy="73025"/>
              </a:xfrm>
              <a:custGeom>
                <a:avLst/>
                <a:gdLst/>
                <a:ahLst/>
                <a:cxnLst>
                  <a:cxn ang="0">
                    <a:pos x="7" y="0"/>
                  </a:cxn>
                  <a:cxn ang="0">
                    <a:pos x="10" y="0"/>
                  </a:cxn>
                  <a:cxn ang="0">
                    <a:pos x="11" y="4"/>
                  </a:cxn>
                  <a:cxn ang="0">
                    <a:pos x="15" y="4"/>
                  </a:cxn>
                  <a:cxn ang="0">
                    <a:pos x="19" y="7"/>
                  </a:cxn>
                  <a:cxn ang="0">
                    <a:pos x="26" y="7"/>
                  </a:cxn>
                  <a:cxn ang="0">
                    <a:pos x="28" y="4"/>
                  </a:cxn>
                  <a:cxn ang="0">
                    <a:pos x="28" y="15"/>
                  </a:cxn>
                  <a:cxn ang="0">
                    <a:pos x="15" y="15"/>
                  </a:cxn>
                  <a:cxn ang="0">
                    <a:pos x="14" y="16"/>
                  </a:cxn>
                  <a:cxn ang="0">
                    <a:pos x="15" y="19"/>
                  </a:cxn>
                  <a:cxn ang="0">
                    <a:pos x="18" y="20"/>
                  </a:cxn>
                  <a:cxn ang="0">
                    <a:pos x="19" y="22"/>
                  </a:cxn>
                  <a:cxn ang="0">
                    <a:pos x="24" y="24"/>
                  </a:cxn>
                  <a:cxn ang="0">
                    <a:pos x="30" y="24"/>
                  </a:cxn>
                  <a:cxn ang="0">
                    <a:pos x="32" y="26"/>
                  </a:cxn>
                  <a:cxn ang="0">
                    <a:pos x="32" y="29"/>
                  </a:cxn>
                  <a:cxn ang="0">
                    <a:pos x="33" y="30"/>
                  </a:cxn>
                  <a:cxn ang="0">
                    <a:pos x="33" y="33"/>
                  </a:cxn>
                  <a:cxn ang="0">
                    <a:pos x="36" y="34"/>
                  </a:cxn>
                  <a:cxn ang="0">
                    <a:pos x="37" y="38"/>
                  </a:cxn>
                  <a:cxn ang="0">
                    <a:pos x="37" y="46"/>
                  </a:cxn>
                  <a:cxn ang="0">
                    <a:pos x="33" y="46"/>
                  </a:cxn>
                  <a:cxn ang="0">
                    <a:pos x="30" y="44"/>
                  </a:cxn>
                  <a:cxn ang="0">
                    <a:pos x="22" y="41"/>
                  </a:cxn>
                  <a:cxn ang="0">
                    <a:pos x="18" y="37"/>
                  </a:cxn>
                  <a:cxn ang="0">
                    <a:pos x="15" y="38"/>
                  </a:cxn>
                  <a:cxn ang="0">
                    <a:pos x="14" y="38"/>
                  </a:cxn>
                  <a:cxn ang="0">
                    <a:pos x="11" y="41"/>
                  </a:cxn>
                  <a:cxn ang="0">
                    <a:pos x="11" y="44"/>
                  </a:cxn>
                  <a:cxn ang="0">
                    <a:pos x="6" y="44"/>
                  </a:cxn>
                  <a:cxn ang="0">
                    <a:pos x="3" y="42"/>
                  </a:cxn>
                  <a:cxn ang="0">
                    <a:pos x="2" y="42"/>
                  </a:cxn>
                  <a:cxn ang="0">
                    <a:pos x="2" y="41"/>
                  </a:cxn>
                  <a:cxn ang="0">
                    <a:pos x="0" y="38"/>
                  </a:cxn>
                  <a:cxn ang="0">
                    <a:pos x="0" y="37"/>
                  </a:cxn>
                  <a:cxn ang="0">
                    <a:pos x="2" y="33"/>
                  </a:cxn>
                  <a:cxn ang="0">
                    <a:pos x="3" y="30"/>
                  </a:cxn>
                  <a:cxn ang="0">
                    <a:pos x="6" y="30"/>
                  </a:cxn>
                  <a:cxn ang="0">
                    <a:pos x="7" y="29"/>
                  </a:cxn>
                  <a:cxn ang="0">
                    <a:pos x="6" y="26"/>
                  </a:cxn>
                  <a:cxn ang="0">
                    <a:pos x="3" y="26"/>
                  </a:cxn>
                  <a:cxn ang="0">
                    <a:pos x="2" y="24"/>
                  </a:cxn>
                  <a:cxn ang="0">
                    <a:pos x="2" y="19"/>
                  </a:cxn>
                  <a:cxn ang="0">
                    <a:pos x="3" y="11"/>
                  </a:cxn>
                  <a:cxn ang="0">
                    <a:pos x="3" y="7"/>
                  </a:cxn>
                  <a:cxn ang="0">
                    <a:pos x="6" y="2"/>
                  </a:cxn>
                  <a:cxn ang="0">
                    <a:pos x="7" y="0"/>
                  </a:cxn>
                </a:cxnLst>
                <a:rect l="0" t="0" r="r" b="b"/>
                <a:pathLst>
                  <a:path w="37" h="46">
                    <a:moveTo>
                      <a:pt x="7" y="0"/>
                    </a:moveTo>
                    <a:lnTo>
                      <a:pt x="10" y="0"/>
                    </a:lnTo>
                    <a:lnTo>
                      <a:pt x="11" y="4"/>
                    </a:lnTo>
                    <a:lnTo>
                      <a:pt x="15" y="4"/>
                    </a:lnTo>
                    <a:lnTo>
                      <a:pt x="19" y="7"/>
                    </a:lnTo>
                    <a:lnTo>
                      <a:pt x="26" y="7"/>
                    </a:lnTo>
                    <a:lnTo>
                      <a:pt x="28" y="4"/>
                    </a:lnTo>
                    <a:lnTo>
                      <a:pt x="28" y="15"/>
                    </a:lnTo>
                    <a:lnTo>
                      <a:pt x="15" y="15"/>
                    </a:lnTo>
                    <a:lnTo>
                      <a:pt x="14" y="16"/>
                    </a:lnTo>
                    <a:lnTo>
                      <a:pt x="15" y="19"/>
                    </a:lnTo>
                    <a:lnTo>
                      <a:pt x="18" y="20"/>
                    </a:lnTo>
                    <a:lnTo>
                      <a:pt x="19" y="22"/>
                    </a:lnTo>
                    <a:lnTo>
                      <a:pt x="24" y="24"/>
                    </a:lnTo>
                    <a:lnTo>
                      <a:pt x="30" y="24"/>
                    </a:lnTo>
                    <a:lnTo>
                      <a:pt x="32" y="26"/>
                    </a:lnTo>
                    <a:lnTo>
                      <a:pt x="32" y="29"/>
                    </a:lnTo>
                    <a:lnTo>
                      <a:pt x="33" y="30"/>
                    </a:lnTo>
                    <a:lnTo>
                      <a:pt x="33" y="33"/>
                    </a:lnTo>
                    <a:lnTo>
                      <a:pt x="36" y="34"/>
                    </a:lnTo>
                    <a:lnTo>
                      <a:pt x="37" y="38"/>
                    </a:lnTo>
                    <a:lnTo>
                      <a:pt x="37" y="46"/>
                    </a:lnTo>
                    <a:lnTo>
                      <a:pt x="33" y="46"/>
                    </a:lnTo>
                    <a:lnTo>
                      <a:pt x="30" y="44"/>
                    </a:lnTo>
                    <a:lnTo>
                      <a:pt x="22" y="41"/>
                    </a:lnTo>
                    <a:lnTo>
                      <a:pt x="18" y="37"/>
                    </a:lnTo>
                    <a:lnTo>
                      <a:pt x="15" y="38"/>
                    </a:lnTo>
                    <a:lnTo>
                      <a:pt x="14" y="38"/>
                    </a:lnTo>
                    <a:lnTo>
                      <a:pt x="11" y="41"/>
                    </a:lnTo>
                    <a:lnTo>
                      <a:pt x="11" y="44"/>
                    </a:lnTo>
                    <a:lnTo>
                      <a:pt x="6" y="44"/>
                    </a:lnTo>
                    <a:lnTo>
                      <a:pt x="3" y="42"/>
                    </a:lnTo>
                    <a:lnTo>
                      <a:pt x="2" y="42"/>
                    </a:lnTo>
                    <a:lnTo>
                      <a:pt x="2" y="41"/>
                    </a:lnTo>
                    <a:lnTo>
                      <a:pt x="0" y="38"/>
                    </a:lnTo>
                    <a:lnTo>
                      <a:pt x="0" y="37"/>
                    </a:lnTo>
                    <a:lnTo>
                      <a:pt x="2" y="33"/>
                    </a:lnTo>
                    <a:lnTo>
                      <a:pt x="3" y="30"/>
                    </a:lnTo>
                    <a:lnTo>
                      <a:pt x="6" y="30"/>
                    </a:lnTo>
                    <a:lnTo>
                      <a:pt x="7" y="29"/>
                    </a:lnTo>
                    <a:lnTo>
                      <a:pt x="6" y="26"/>
                    </a:lnTo>
                    <a:lnTo>
                      <a:pt x="3" y="26"/>
                    </a:lnTo>
                    <a:lnTo>
                      <a:pt x="2" y="24"/>
                    </a:lnTo>
                    <a:lnTo>
                      <a:pt x="2" y="19"/>
                    </a:lnTo>
                    <a:lnTo>
                      <a:pt x="3" y="11"/>
                    </a:lnTo>
                    <a:lnTo>
                      <a:pt x="3" y="7"/>
                    </a:lnTo>
                    <a:lnTo>
                      <a:pt x="6" y="2"/>
                    </a:lnTo>
                    <a:lnTo>
                      <a:pt x="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4" name="Freeform 165"/>
              <p:cNvSpPr>
                <a:spLocks noEditPoints="1"/>
              </p:cNvSpPr>
              <p:nvPr/>
            </p:nvSpPr>
            <p:spPr bwMode="gray">
              <a:xfrm>
                <a:off x="6991399" y="1882745"/>
                <a:ext cx="438150" cy="508000"/>
              </a:xfrm>
              <a:custGeom>
                <a:avLst/>
                <a:gdLst/>
                <a:ahLst/>
                <a:cxnLst>
                  <a:cxn ang="0">
                    <a:pos x="39" y="0"/>
                  </a:cxn>
                  <a:cxn ang="0">
                    <a:pos x="43" y="33"/>
                  </a:cxn>
                  <a:cxn ang="0">
                    <a:pos x="67" y="90"/>
                  </a:cxn>
                  <a:cxn ang="0">
                    <a:pos x="53" y="46"/>
                  </a:cxn>
                  <a:cxn ang="0">
                    <a:pos x="67" y="8"/>
                  </a:cxn>
                  <a:cxn ang="0">
                    <a:pos x="83" y="8"/>
                  </a:cxn>
                  <a:cxn ang="0">
                    <a:pos x="80" y="34"/>
                  </a:cxn>
                  <a:cxn ang="0">
                    <a:pos x="94" y="43"/>
                  </a:cxn>
                  <a:cxn ang="0">
                    <a:pos x="131" y="48"/>
                  </a:cxn>
                  <a:cxn ang="0">
                    <a:pos x="163" y="76"/>
                  </a:cxn>
                  <a:cxn ang="0">
                    <a:pos x="176" y="78"/>
                  </a:cxn>
                  <a:cxn ang="0">
                    <a:pos x="175" y="94"/>
                  </a:cxn>
                  <a:cxn ang="0">
                    <a:pos x="189" y="91"/>
                  </a:cxn>
                  <a:cxn ang="0">
                    <a:pos x="202" y="102"/>
                  </a:cxn>
                  <a:cxn ang="0">
                    <a:pos x="216" y="119"/>
                  </a:cxn>
                  <a:cxn ang="0">
                    <a:pos x="215" y="130"/>
                  </a:cxn>
                  <a:cxn ang="0">
                    <a:pos x="219" y="146"/>
                  </a:cxn>
                  <a:cxn ang="0">
                    <a:pos x="207" y="156"/>
                  </a:cxn>
                  <a:cxn ang="0">
                    <a:pos x="212" y="166"/>
                  </a:cxn>
                  <a:cxn ang="0">
                    <a:pos x="250" y="194"/>
                  </a:cxn>
                  <a:cxn ang="0">
                    <a:pos x="260" y="200"/>
                  </a:cxn>
                  <a:cxn ang="0">
                    <a:pos x="271" y="204"/>
                  </a:cxn>
                  <a:cxn ang="0">
                    <a:pos x="264" y="218"/>
                  </a:cxn>
                  <a:cxn ang="0">
                    <a:pos x="276" y="229"/>
                  </a:cxn>
                  <a:cxn ang="0">
                    <a:pos x="246" y="244"/>
                  </a:cxn>
                  <a:cxn ang="0">
                    <a:pos x="230" y="248"/>
                  </a:cxn>
                  <a:cxn ang="0">
                    <a:pos x="224" y="230"/>
                  </a:cxn>
                  <a:cxn ang="0">
                    <a:pos x="219" y="212"/>
                  </a:cxn>
                  <a:cxn ang="0">
                    <a:pos x="204" y="216"/>
                  </a:cxn>
                  <a:cxn ang="0">
                    <a:pos x="211" y="246"/>
                  </a:cxn>
                  <a:cxn ang="0">
                    <a:pos x="220" y="257"/>
                  </a:cxn>
                  <a:cxn ang="0">
                    <a:pos x="238" y="272"/>
                  </a:cxn>
                  <a:cxn ang="0">
                    <a:pos x="248" y="290"/>
                  </a:cxn>
                  <a:cxn ang="0">
                    <a:pos x="241" y="308"/>
                  </a:cxn>
                  <a:cxn ang="0">
                    <a:pos x="230" y="296"/>
                  </a:cxn>
                  <a:cxn ang="0">
                    <a:pos x="204" y="285"/>
                  </a:cxn>
                  <a:cxn ang="0">
                    <a:pos x="211" y="294"/>
                  </a:cxn>
                  <a:cxn ang="0">
                    <a:pos x="220" y="318"/>
                  </a:cxn>
                  <a:cxn ang="0">
                    <a:pos x="208" y="315"/>
                  </a:cxn>
                  <a:cxn ang="0">
                    <a:pos x="198" y="303"/>
                  </a:cxn>
                  <a:cxn ang="0">
                    <a:pos x="172" y="285"/>
                  </a:cxn>
                  <a:cxn ang="0">
                    <a:pos x="142" y="256"/>
                  </a:cxn>
                  <a:cxn ang="0">
                    <a:pos x="135" y="267"/>
                  </a:cxn>
                  <a:cxn ang="0">
                    <a:pos x="111" y="256"/>
                  </a:cxn>
                  <a:cxn ang="0">
                    <a:pos x="117" y="238"/>
                  </a:cxn>
                  <a:cxn ang="0">
                    <a:pos x="137" y="237"/>
                  </a:cxn>
                  <a:cxn ang="0">
                    <a:pos x="149" y="218"/>
                  </a:cxn>
                  <a:cxn ang="0">
                    <a:pos x="150" y="156"/>
                  </a:cxn>
                  <a:cxn ang="0">
                    <a:pos x="137" y="142"/>
                  </a:cxn>
                  <a:cxn ang="0">
                    <a:pos x="105" y="128"/>
                  </a:cxn>
                  <a:cxn ang="0">
                    <a:pos x="91" y="126"/>
                  </a:cxn>
                  <a:cxn ang="0">
                    <a:pos x="35" y="111"/>
                  </a:cxn>
                  <a:cxn ang="0">
                    <a:pos x="21" y="108"/>
                  </a:cxn>
                  <a:cxn ang="0">
                    <a:pos x="2" y="68"/>
                  </a:cxn>
                  <a:cxn ang="0">
                    <a:pos x="2" y="42"/>
                  </a:cxn>
                  <a:cxn ang="0">
                    <a:pos x="39" y="0"/>
                  </a:cxn>
                </a:cxnLst>
                <a:rect l="0" t="0" r="r" b="b"/>
                <a:pathLst>
                  <a:path w="276" h="320">
                    <a:moveTo>
                      <a:pt x="135" y="148"/>
                    </a:moveTo>
                    <a:lnTo>
                      <a:pt x="137" y="148"/>
                    </a:lnTo>
                    <a:lnTo>
                      <a:pt x="135" y="150"/>
                    </a:lnTo>
                    <a:lnTo>
                      <a:pt x="135" y="148"/>
                    </a:lnTo>
                    <a:close/>
                    <a:moveTo>
                      <a:pt x="39" y="0"/>
                    </a:moveTo>
                    <a:lnTo>
                      <a:pt x="46" y="0"/>
                    </a:lnTo>
                    <a:lnTo>
                      <a:pt x="50" y="2"/>
                    </a:lnTo>
                    <a:lnTo>
                      <a:pt x="50" y="4"/>
                    </a:lnTo>
                    <a:lnTo>
                      <a:pt x="45" y="20"/>
                    </a:lnTo>
                    <a:lnTo>
                      <a:pt x="43" y="33"/>
                    </a:lnTo>
                    <a:lnTo>
                      <a:pt x="43" y="38"/>
                    </a:lnTo>
                    <a:lnTo>
                      <a:pt x="46" y="60"/>
                    </a:lnTo>
                    <a:lnTo>
                      <a:pt x="54" y="76"/>
                    </a:lnTo>
                    <a:lnTo>
                      <a:pt x="63" y="86"/>
                    </a:lnTo>
                    <a:lnTo>
                      <a:pt x="67" y="90"/>
                    </a:lnTo>
                    <a:lnTo>
                      <a:pt x="69" y="91"/>
                    </a:lnTo>
                    <a:lnTo>
                      <a:pt x="71" y="91"/>
                    </a:lnTo>
                    <a:lnTo>
                      <a:pt x="71" y="78"/>
                    </a:lnTo>
                    <a:lnTo>
                      <a:pt x="54" y="59"/>
                    </a:lnTo>
                    <a:lnTo>
                      <a:pt x="53" y="46"/>
                    </a:lnTo>
                    <a:lnTo>
                      <a:pt x="53" y="37"/>
                    </a:lnTo>
                    <a:lnTo>
                      <a:pt x="54" y="28"/>
                    </a:lnTo>
                    <a:lnTo>
                      <a:pt x="54" y="24"/>
                    </a:lnTo>
                    <a:lnTo>
                      <a:pt x="59" y="16"/>
                    </a:lnTo>
                    <a:lnTo>
                      <a:pt x="67" y="8"/>
                    </a:lnTo>
                    <a:lnTo>
                      <a:pt x="71" y="6"/>
                    </a:lnTo>
                    <a:lnTo>
                      <a:pt x="75" y="4"/>
                    </a:lnTo>
                    <a:lnTo>
                      <a:pt x="79" y="4"/>
                    </a:lnTo>
                    <a:lnTo>
                      <a:pt x="80" y="6"/>
                    </a:lnTo>
                    <a:lnTo>
                      <a:pt x="83" y="8"/>
                    </a:lnTo>
                    <a:lnTo>
                      <a:pt x="85" y="12"/>
                    </a:lnTo>
                    <a:lnTo>
                      <a:pt x="83" y="16"/>
                    </a:lnTo>
                    <a:lnTo>
                      <a:pt x="83" y="24"/>
                    </a:lnTo>
                    <a:lnTo>
                      <a:pt x="80" y="26"/>
                    </a:lnTo>
                    <a:lnTo>
                      <a:pt x="80" y="34"/>
                    </a:lnTo>
                    <a:lnTo>
                      <a:pt x="79" y="41"/>
                    </a:lnTo>
                    <a:lnTo>
                      <a:pt x="76" y="42"/>
                    </a:lnTo>
                    <a:lnTo>
                      <a:pt x="76" y="43"/>
                    </a:lnTo>
                    <a:lnTo>
                      <a:pt x="93" y="38"/>
                    </a:lnTo>
                    <a:lnTo>
                      <a:pt x="94" y="43"/>
                    </a:lnTo>
                    <a:lnTo>
                      <a:pt x="97" y="48"/>
                    </a:lnTo>
                    <a:lnTo>
                      <a:pt x="106" y="48"/>
                    </a:lnTo>
                    <a:lnTo>
                      <a:pt x="111" y="46"/>
                    </a:lnTo>
                    <a:lnTo>
                      <a:pt x="113" y="46"/>
                    </a:lnTo>
                    <a:lnTo>
                      <a:pt x="131" y="48"/>
                    </a:lnTo>
                    <a:lnTo>
                      <a:pt x="142" y="54"/>
                    </a:lnTo>
                    <a:lnTo>
                      <a:pt x="149" y="59"/>
                    </a:lnTo>
                    <a:lnTo>
                      <a:pt x="154" y="70"/>
                    </a:lnTo>
                    <a:lnTo>
                      <a:pt x="159" y="74"/>
                    </a:lnTo>
                    <a:lnTo>
                      <a:pt x="163" y="76"/>
                    </a:lnTo>
                    <a:lnTo>
                      <a:pt x="165" y="78"/>
                    </a:lnTo>
                    <a:lnTo>
                      <a:pt x="168" y="78"/>
                    </a:lnTo>
                    <a:lnTo>
                      <a:pt x="171" y="76"/>
                    </a:lnTo>
                    <a:lnTo>
                      <a:pt x="175" y="78"/>
                    </a:lnTo>
                    <a:lnTo>
                      <a:pt x="176" y="78"/>
                    </a:lnTo>
                    <a:lnTo>
                      <a:pt x="179" y="82"/>
                    </a:lnTo>
                    <a:lnTo>
                      <a:pt x="179" y="86"/>
                    </a:lnTo>
                    <a:lnTo>
                      <a:pt x="176" y="89"/>
                    </a:lnTo>
                    <a:lnTo>
                      <a:pt x="176" y="90"/>
                    </a:lnTo>
                    <a:lnTo>
                      <a:pt x="175" y="94"/>
                    </a:lnTo>
                    <a:lnTo>
                      <a:pt x="175" y="96"/>
                    </a:lnTo>
                    <a:lnTo>
                      <a:pt x="181" y="96"/>
                    </a:lnTo>
                    <a:lnTo>
                      <a:pt x="183" y="94"/>
                    </a:lnTo>
                    <a:lnTo>
                      <a:pt x="185" y="94"/>
                    </a:lnTo>
                    <a:lnTo>
                      <a:pt x="189" y="91"/>
                    </a:lnTo>
                    <a:lnTo>
                      <a:pt x="190" y="91"/>
                    </a:lnTo>
                    <a:lnTo>
                      <a:pt x="194" y="96"/>
                    </a:lnTo>
                    <a:lnTo>
                      <a:pt x="194" y="98"/>
                    </a:lnTo>
                    <a:lnTo>
                      <a:pt x="198" y="102"/>
                    </a:lnTo>
                    <a:lnTo>
                      <a:pt x="202" y="102"/>
                    </a:lnTo>
                    <a:lnTo>
                      <a:pt x="204" y="104"/>
                    </a:lnTo>
                    <a:lnTo>
                      <a:pt x="207" y="104"/>
                    </a:lnTo>
                    <a:lnTo>
                      <a:pt x="207" y="116"/>
                    </a:lnTo>
                    <a:lnTo>
                      <a:pt x="212" y="116"/>
                    </a:lnTo>
                    <a:lnTo>
                      <a:pt x="216" y="119"/>
                    </a:lnTo>
                    <a:lnTo>
                      <a:pt x="216" y="120"/>
                    </a:lnTo>
                    <a:lnTo>
                      <a:pt x="219" y="122"/>
                    </a:lnTo>
                    <a:lnTo>
                      <a:pt x="219" y="124"/>
                    </a:lnTo>
                    <a:lnTo>
                      <a:pt x="216" y="126"/>
                    </a:lnTo>
                    <a:lnTo>
                      <a:pt x="215" y="130"/>
                    </a:lnTo>
                    <a:lnTo>
                      <a:pt x="216" y="133"/>
                    </a:lnTo>
                    <a:lnTo>
                      <a:pt x="216" y="135"/>
                    </a:lnTo>
                    <a:lnTo>
                      <a:pt x="220" y="139"/>
                    </a:lnTo>
                    <a:lnTo>
                      <a:pt x="220" y="144"/>
                    </a:lnTo>
                    <a:lnTo>
                      <a:pt x="219" y="146"/>
                    </a:lnTo>
                    <a:lnTo>
                      <a:pt x="219" y="148"/>
                    </a:lnTo>
                    <a:lnTo>
                      <a:pt x="216" y="148"/>
                    </a:lnTo>
                    <a:lnTo>
                      <a:pt x="207" y="150"/>
                    </a:lnTo>
                    <a:lnTo>
                      <a:pt x="208" y="152"/>
                    </a:lnTo>
                    <a:lnTo>
                      <a:pt x="207" y="156"/>
                    </a:lnTo>
                    <a:lnTo>
                      <a:pt x="207" y="159"/>
                    </a:lnTo>
                    <a:lnTo>
                      <a:pt x="204" y="163"/>
                    </a:lnTo>
                    <a:lnTo>
                      <a:pt x="204" y="168"/>
                    </a:lnTo>
                    <a:lnTo>
                      <a:pt x="211" y="168"/>
                    </a:lnTo>
                    <a:lnTo>
                      <a:pt x="212" y="166"/>
                    </a:lnTo>
                    <a:lnTo>
                      <a:pt x="215" y="166"/>
                    </a:lnTo>
                    <a:lnTo>
                      <a:pt x="227" y="176"/>
                    </a:lnTo>
                    <a:lnTo>
                      <a:pt x="242" y="182"/>
                    </a:lnTo>
                    <a:lnTo>
                      <a:pt x="250" y="190"/>
                    </a:lnTo>
                    <a:lnTo>
                      <a:pt x="250" y="194"/>
                    </a:lnTo>
                    <a:lnTo>
                      <a:pt x="252" y="196"/>
                    </a:lnTo>
                    <a:lnTo>
                      <a:pt x="252" y="203"/>
                    </a:lnTo>
                    <a:lnTo>
                      <a:pt x="255" y="203"/>
                    </a:lnTo>
                    <a:lnTo>
                      <a:pt x="256" y="200"/>
                    </a:lnTo>
                    <a:lnTo>
                      <a:pt x="260" y="200"/>
                    </a:lnTo>
                    <a:lnTo>
                      <a:pt x="260" y="198"/>
                    </a:lnTo>
                    <a:lnTo>
                      <a:pt x="267" y="198"/>
                    </a:lnTo>
                    <a:lnTo>
                      <a:pt x="268" y="200"/>
                    </a:lnTo>
                    <a:lnTo>
                      <a:pt x="268" y="203"/>
                    </a:lnTo>
                    <a:lnTo>
                      <a:pt x="271" y="204"/>
                    </a:lnTo>
                    <a:lnTo>
                      <a:pt x="272" y="207"/>
                    </a:lnTo>
                    <a:lnTo>
                      <a:pt x="275" y="208"/>
                    </a:lnTo>
                    <a:lnTo>
                      <a:pt x="275" y="212"/>
                    </a:lnTo>
                    <a:lnTo>
                      <a:pt x="264" y="213"/>
                    </a:lnTo>
                    <a:lnTo>
                      <a:pt x="264" y="218"/>
                    </a:lnTo>
                    <a:lnTo>
                      <a:pt x="267" y="218"/>
                    </a:lnTo>
                    <a:lnTo>
                      <a:pt x="268" y="220"/>
                    </a:lnTo>
                    <a:lnTo>
                      <a:pt x="272" y="220"/>
                    </a:lnTo>
                    <a:lnTo>
                      <a:pt x="275" y="224"/>
                    </a:lnTo>
                    <a:lnTo>
                      <a:pt x="276" y="229"/>
                    </a:lnTo>
                    <a:lnTo>
                      <a:pt x="271" y="234"/>
                    </a:lnTo>
                    <a:lnTo>
                      <a:pt x="263" y="234"/>
                    </a:lnTo>
                    <a:lnTo>
                      <a:pt x="259" y="237"/>
                    </a:lnTo>
                    <a:lnTo>
                      <a:pt x="250" y="240"/>
                    </a:lnTo>
                    <a:lnTo>
                      <a:pt x="246" y="244"/>
                    </a:lnTo>
                    <a:lnTo>
                      <a:pt x="245" y="244"/>
                    </a:lnTo>
                    <a:lnTo>
                      <a:pt x="241" y="248"/>
                    </a:lnTo>
                    <a:lnTo>
                      <a:pt x="237" y="251"/>
                    </a:lnTo>
                    <a:lnTo>
                      <a:pt x="233" y="251"/>
                    </a:lnTo>
                    <a:lnTo>
                      <a:pt x="230" y="248"/>
                    </a:lnTo>
                    <a:lnTo>
                      <a:pt x="230" y="246"/>
                    </a:lnTo>
                    <a:lnTo>
                      <a:pt x="229" y="244"/>
                    </a:lnTo>
                    <a:lnTo>
                      <a:pt x="229" y="240"/>
                    </a:lnTo>
                    <a:lnTo>
                      <a:pt x="227" y="234"/>
                    </a:lnTo>
                    <a:lnTo>
                      <a:pt x="224" y="230"/>
                    </a:lnTo>
                    <a:lnTo>
                      <a:pt x="223" y="229"/>
                    </a:lnTo>
                    <a:lnTo>
                      <a:pt x="223" y="226"/>
                    </a:lnTo>
                    <a:lnTo>
                      <a:pt x="220" y="220"/>
                    </a:lnTo>
                    <a:lnTo>
                      <a:pt x="220" y="216"/>
                    </a:lnTo>
                    <a:lnTo>
                      <a:pt x="219" y="212"/>
                    </a:lnTo>
                    <a:lnTo>
                      <a:pt x="215" y="211"/>
                    </a:lnTo>
                    <a:lnTo>
                      <a:pt x="212" y="208"/>
                    </a:lnTo>
                    <a:lnTo>
                      <a:pt x="208" y="208"/>
                    </a:lnTo>
                    <a:lnTo>
                      <a:pt x="207" y="212"/>
                    </a:lnTo>
                    <a:lnTo>
                      <a:pt x="204" y="216"/>
                    </a:lnTo>
                    <a:lnTo>
                      <a:pt x="204" y="226"/>
                    </a:lnTo>
                    <a:lnTo>
                      <a:pt x="207" y="230"/>
                    </a:lnTo>
                    <a:lnTo>
                      <a:pt x="207" y="238"/>
                    </a:lnTo>
                    <a:lnTo>
                      <a:pt x="208" y="242"/>
                    </a:lnTo>
                    <a:lnTo>
                      <a:pt x="211" y="246"/>
                    </a:lnTo>
                    <a:lnTo>
                      <a:pt x="215" y="251"/>
                    </a:lnTo>
                    <a:lnTo>
                      <a:pt x="216" y="251"/>
                    </a:lnTo>
                    <a:lnTo>
                      <a:pt x="216" y="252"/>
                    </a:lnTo>
                    <a:lnTo>
                      <a:pt x="219" y="256"/>
                    </a:lnTo>
                    <a:lnTo>
                      <a:pt x="220" y="257"/>
                    </a:lnTo>
                    <a:lnTo>
                      <a:pt x="223" y="257"/>
                    </a:lnTo>
                    <a:lnTo>
                      <a:pt x="224" y="260"/>
                    </a:lnTo>
                    <a:lnTo>
                      <a:pt x="229" y="261"/>
                    </a:lnTo>
                    <a:lnTo>
                      <a:pt x="230" y="264"/>
                    </a:lnTo>
                    <a:lnTo>
                      <a:pt x="238" y="272"/>
                    </a:lnTo>
                    <a:lnTo>
                      <a:pt x="241" y="274"/>
                    </a:lnTo>
                    <a:lnTo>
                      <a:pt x="242" y="277"/>
                    </a:lnTo>
                    <a:lnTo>
                      <a:pt x="245" y="278"/>
                    </a:lnTo>
                    <a:lnTo>
                      <a:pt x="248" y="286"/>
                    </a:lnTo>
                    <a:lnTo>
                      <a:pt x="248" y="290"/>
                    </a:lnTo>
                    <a:lnTo>
                      <a:pt x="246" y="296"/>
                    </a:lnTo>
                    <a:lnTo>
                      <a:pt x="246" y="300"/>
                    </a:lnTo>
                    <a:lnTo>
                      <a:pt x="245" y="303"/>
                    </a:lnTo>
                    <a:lnTo>
                      <a:pt x="245" y="304"/>
                    </a:lnTo>
                    <a:lnTo>
                      <a:pt x="241" y="308"/>
                    </a:lnTo>
                    <a:lnTo>
                      <a:pt x="238" y="308"/>
                    </a:lnTo>
                    <a:lnTo>
                      <a:pt x="238" y="307"/>
                    </a:lnTo>
                    <a:lnTo>
                      <a:pt x="237" y="304"/>
                    </a:lnTo>
                    <a:lnTo>
                      <a:pt x="234" y="300"/>
                    </a:lnTo>
                    <a:lnTo>
                      <a:pt x="230" y="296"/>
                    </a:lnTo>
                    <a:lnTo>
                      <a:pt x="227" y="292"/>
                    </a:lnTo>
                    <a:lnTo>
                      <a:pt x="220" y="290"/>
                    </a:lnTo>
                    <a:lnTo>
                      <a:pt x="216" y="288"/>
                    </a:lnTo>
                    <a:lnTo>
                      <a:pt x="208" y="285"/>
                    </a:lnTo>
                    <a:lnTo>
                      <a:pt x="204" y="285"/>
                    </a:lnTo>
                    <a:lnTo>
                      <a:pt x="202" y="286"/>
                    </a:lnTo>
                    <a:lnTo>
                      <a:pt x="204" y="288"/>
                    </a:lnTo>
                    <a:lnTo>
                      <a:pt x="204" y="290"/>
                    </a:lnTo>
                    <a:lnTo>
                      <a:pt x="208" y="290"/>
                    </a:lnTo>
                    <a:lnTo>
                      <a:pt x="211" y="294"/>
                    </a:lnTo>
                    <a:lnTo>
                      <a:pt x="215" y="299"/>
                    </a:lnTo>
                    <a:lnTo>
                      <a:pt x="216" y="303"/>
                    </a:lnTo>
                    <a:lnTo>
                      <a:pt x="219" y="307"/>
                    </a:lnTo>
                    <a:lnTo>
                      <a:pt x="220" y="311"/>
                    </a:lnTo>
                    <a:lnTo>
                      <a:pt x="220" y="318"/>
                    </a:lnTo>
                    <a:lnTo>
                      <a:pt x="219" y="320"/>
                    </a:lnTo>
                    <a:lnTo>
                      <a:pt x="216" y="320"/>
                    </a:lnTo>
                    <a:lnTo>
                      <a:pt x="212" y="318"/>
                    </a:lnTo>
                    <a:lnTo>
                      <a:pt x="211" y="316"/>
                    </a:lnTo>
                    <a:lnTo>
                      <a:pt x="208" y="315"/>
                    </a:lnTo>
                    <a:lnTo>
                      <a:pt x="207" y="312"/>
                    </a:lnTo>
                    <a:lnTo>
                      <a:pt x="204" y="312"/>
                    </a:lnTo>
                    <a:lnTo>
                      <a:pt x="204" y="311"/>
                    </a:lnTo>
                    <a:lnTo>
                      <a:pt x="200" y="307"/>
                    </a:lnTo>
                    <a:lnTo>
                      <a:pt x="198" y="303"/>
                    </a:lnTo>
                    <a:lnTo>
                      <a:pt x="194" y="300"/>
                    </a:lnTo>
                    <a:lnTo>
                      <a:pt x="190" y="300"/>
                    </a:lnTo>
                    <a:lnTo>
                      <a:pt x="190" y="299"/>
                    </a:lnTo>
                    <a:lnTo>
                      <a:pt x="183" y="296"/>
                    </a:lnTo>
                    <a:lnTo>
                      <a:pt x="172" y="285"/>
                    </a:lnTo>
                    <a:lnTo>
                      <a:pt x="172" y="277"/>
                    </a:lnTo>
                    <a:lnTo>
                      <a:pt x="160" y="274"/>
                    </a:lnTo>
                    <a:lnTo>
                      <a:pt x="145" y="259"/>
                    </a:lnTo>
                    <a:lnTo>
                      <a:pt x="145" y="257"/>
                    </a:lnTo>
                    <a:lnTo>
                      <a:pt x="142" y="256"/>
                    </a:lnTo>
                    <a:lnTo>
                      <a:pt x="145" y="259"/>
                    </a:lnTo>
                    <a:lnTo>
                      <a:pt x="145" y="260"/>
                    </a:lnTo>
                    <a:lnTo>
                      <a:pt x="142" y="261"/>
                    </a:lnTo>
                    <a:lnTo>
                      <a:pt x="138" y="261"/>
                    </a:lnTo>
                    <a:lnTo>
                      <a:pt x="135" y="267"/>
                    </a:lnTo>
                    <a:lnTo>
                      <a:pt x="124" y="267"/>
                    </a:lnTo>
                    <a:lnTo>
                      <a:pt x="120" y="264"/>
                    </a:lnTo>
                    <a:lnTo>
                      <a:pt x="115" y="261"/>
                    </a:lnTo>
                    <a:lnTo>
                      <a:pt x="113" y="260"/>
                    </a:lnTo>
                    <a:lnTo>
                      <a:pt x="111" y="256"/>
                    </a:lnTo>
                    <a:lnTo>
                      <a:pt x="109" y="255"/>
                    </a:lnTo>
                    <a:lnTo>
                      <a:pt x="109" y="251"/>
                    </a:lnTo>
                    <a:lnTo>
                      <a:pt x="111" y="244"/>
                    </a:lnTo>
                    <a:lnTo>
                      <a:pt x="115" y="240"/>
                    </a:lnTo>
                    <a:lnTo>
                      <a:pt x="117" y="238"/>
                    </a:lnTo>
                    <a:lnTo>
                      <a:pt x="119" y="237"/>
                    </a:lnTo>
                    <a:lnTo>
                      <a:pt x="123" y="237"/>
                    </a:lnTo>
                    <a:lnTo>
                      <a:pt x="123" y="238"/>
                    </a:lnTo>
                    <a:lnTo>
                      <a:pt x="135" y="238"/>
                    </a:lnTo>
                    <a:lnTo>
                      <a:pt x="137" y="237"/>
                    </a:lnTo>
                    <a:lnTo>
                      <a:pt x="138" y="237"/>
                    </a:lnTo>
                    <a:lnTo>
                      <a:pt x="138" y="234"/>
                    </a:lnTo>
                    <a:lnTo>
                      <a:pt x="145" y="230"/>
                    </a:lnTo>
                    <a:lnTo>
                      <a:pt x="146" y="224"/>
                    </a:lnTo>
                    <a:lnTo>
                      <a:pt x="149" y="218"/>
                    </a:lnTo>
                    <a:lnTo>
                      <a:pt x="149" y="211"/>
                    </a:lnTo>
                    <a:lnTo>
                      <a:pt x="154" y="196"/>
                    </a:lnTo>
                    <a:lnTo>
                      <a:pt x="154" y="170"/>
                    </a:lnTo>
                    <a:lnTo>
                      <a:pt x="153" y="160"/>
                    </a:lnTo>
                    <a:lnTo>
                      <a:pt x="150" y="156"/>
                    </a:lnTo>
                    <a:lnTo>
                      <a:pt x="150" y="152"/>
                    </a:lnTo>
                    <a:lnTo>
                      <a:pt x="146" y="150"/>
                    </a:lnTo>
                    <a:lnTo>
                      <a:pt x="145" y="148"/>
                    </a:lnTo>
                    <a:lnTo>
                      <a:pt x="137" y="148"/>
                    </a:lnTo>
                    <a:lnTo>
                      <a:pt x="137" y="142"/>
                    </a:lnTo>
                    <a:lnTo>
                      <a:pt x="135" y="139"/>
                    </a:lnTo>
                    <a:lnTo>
                      <a:pt x="133" y="138"/>
                    </a:lnTo>
                    <a:lnTo>
                      <a:pt x="115" y="130"/>
                    </a:lnTo>
                    <a:lnTo>
                      <a:pt x="109" y="128"/>
                    </a:lnTo>
                    <a:lnTo>
                      <a:pt x="105" y="128"/>
                    </a:lnTo>
                    <a:lnTo>
                      <a:pt x="101" y="126"/>
                    </a:lnTo>
                    <a:lnTo>
                      <a:pt x="97" y="124"/>
                    </a:lnTo>
                    <a:lnTo>
                      <a:pt x="93" y="122"/>
                    </a:lnTo>
                    <a:lnTo>
                      <a:pt x="91" y="122"/>
                    </a:lnTo>
                    <a:lnTo>
                      <a:pt x="91" y="126"/>
                    </a:lnTo>
                    <a:lnTo>
                      <a:pt x="79" y="124"/>
                    </a:lnTo>
                    <a:lnTo>
                      <a:pt x="61" y="122"/>
                    </a:lnTo>
                    <a:lnTo>
                      <a:pt x="46" y="119"/>
                    </a:lnTo>
                    <a:lnTo>
                      <a:pt x="39" y="112"/>
                    </a:lnTo>
                    <a:lnTo>
                      <a:pt x="35" y="111"/>
                    </a:lnTo>
                    <a:lnTo>
                      <a:pt x="31" y="108"/>
                    </a:lnTo>
                    <a:lnTo>
                      <a:pt x="28" y="108"/>
                    </a:lnTo>
                    <a:lnTo>
                      <a:pt x="27" y="111"/>
                    </a:lnTo>
                    <a:lnTo>
                      <a:pt x="26" y="112"/>
                    </a:lnTo>
                    <a:lnTo>
                      <a:pt x="21" y="108"/>
                    </a:lnTo>
                    <a:lnTo>
                      <a:pt x="23" y="104"/>
                    </a:lnTo>
                    <a:lnTo>
                      <a:pt x="21" y="98"/>
                    </a:lnTo>
                    <a:lnTo>
                      <a:pt x="17" y="89"/>
                    </a:lnTo>
                    <a:lnTo>
                      <a:pt x="11" y="81"/>
                    </a:lnTo>
                    <a:lnTo>
                      <a:pt x="2" y="68"/>
                    </a:lnTo>
                    <a:lnTo>
                      <a:pt x="0" y="60"/>
                    </a:lnTo>
                    <a:lnTo>
                      <a:pt x="0" y="59"/>
                    </a:lnTo>
                    <a:lnTo>
                      <a:pt x="1" y="59"/>
                    </a:lnTo>
                    <a:lnTo>
                      <a:pt x="1" y="56"/>
                    </a:lnTo>
                    <a:lnTo>
                      <a:pt x="2" y="42"/>
                    </a:lnTo>
                    <a:lnTo>
                      <a:pt x="9" y="30"/>
                    </a:lnTo>
                    <a:lnTo>
                      <a:pt x="15" y="17"/>
                    </a:lnTo>
                    <a:lnTo>
                      <a:pt x="17" y="15"/>
                    </a:lnTo>
                    <a:lnTo>
                      <a:pt x="31" y="4"/>
                    </a:lnTo>
                    <a:lnTo>
                      <a:pt x="3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5" name="Freeform 166"/>
              <p:cNvSpPr>
                <a:spLocks/>
              </p:cNvSpPr>
              <p:nvPr/>
            </p:nvSpPr>
            <p:spPr bwMode="gray">
              <a:xfrm>
                <a:off x="6888212" y="2260570"/>
                <a:ext cx="127000" cy="92075"/>
              </a:xfrm>
              <a:custGeom>
                <a:avLst/>
                <a:gdLst/>
                <a:ahLst/>
                <a:cxnLst>
                  <a:cxn ang="0">
                    <a:pos x="32" y="0"/>
                  </a:cxn>
                  <a:cxn ang="0">
                    <a:pos x="34" y="10"/>
                  </a:cxn>
                  <a:cxn ang="0">
                    <a:pos x="39" y="10"/>
                  </a:cxn>
                  <a:cxn ang="0">
                    <a:pos x="43" y="13"/>
                  </a:cxn>
                  <a:cxn ang="0">
                    <a:pos x="47" y="14"/>
                  </a:cxn>
                  <a:cxn ang="0">
                    <a:pos x="51" y="17"/>
                  </a:cxn>
                  <a:cxn ang="0">
                    <a:pos x="54" y="19"/>
                  </a:cxn>
                  <a:cxn ang="0">
                    <a:pos x="58" y="22"/>
                  </a:cxn>
                  <a:cxn ang="0">
                    <a:pos x="66" y="26"/>
                  </a:cxn>
                  <a:cxn ang="0">
                    <a:pos x="80" y="40"/>
                  </a:cxn>
                  <a:cxn ang="0">
                    <a:pos x="80" y="43"/>
                  </a:cxn>
                  <a:cxn ang="0">
                    <a:pos x="71" y="48"/>
                  </a:cxn>
                  <a:cxn ang="0">
                    <a:pos x="54" y="44"/>
                  </a:cxn>
                  <a:cxn ang="0">
                    <a:pos x="34" y="56"/>
                  </a:cxn>
                  <a:cxn ang="0">
                    <a:pos x="30" y="58"/>
                  </a:cxn>
                  <a:cxn ang="0">
                    <a:pos x="22" y="58"/>
                  </a:cxn>
                  <a:cxn ang="0">
                    <a:pos x="17" y="52"/>
                  </a:cxn>
                  <a:cxn ang="0">
                    <a:pos x="17" y="48"/>
                  </a:cxn>
                  <a:cxn ang="0">
                    <a:pos x="14" y="47"/>
                  </a:cxn>
                  <a:cxn ang="0">
                    <a:pos x="12" y="44"/>
                  </a:cxn>
                  <a:cxn ang="0">
                    <a:pos x="4" y="44"/>
                  </a:cxn>
                  <a:cxn ang="0">
                    <a:pos x="3" y="47"/>
                  </a:cxn>
                  <a:cxn ang="0">
                    <a:pos x="0" y="47"/>
                  </a:cxn>
                  <a:cxn ang="0">
                    <a:pos x="7" y="36"/>
                  </a:cxn>
                  <a:cxn ang="0">
                    <a:pos x="7" y="23"/>
                  </a:cxn>
                  <a:cxn ang="0">
                    <a:pos x="12" y="18"/>
                  </a:cxn>
                  <a:cxn ang="0">
                    <a:pos x="17" y="17"/>
                  </a:cxn>
                  <a:cxn ang="0">
                    <a:pos x="18" y="14"/>
                  </a:cxn>
                  <a:cxn ang="0">
                    <a:pos x="22" y="14"/>
                  </a:cxn>
                  <a:cxn ang="0">
                    <a:pos x="32" y="0"/>
                  </a:cxn>
                </a:cxnLst>
                <a:rect l="0" t="0" r="r" b="b"/>
                <a:pathLst>
                  <a:path w="80" h="58">
                    <a:moveTo>
                      <a:pt x="32" y="0"/>
                    </a:moveTo>
                    <a:lnTo>
                      <a:pt x="34" y="10"/>
                    </a:lnTo>
                    <a:lnTo>
                      <a:pt x="39" y="10"/>
                    </a:lnTo>
                    <a:lnTo>
                      <a:pt x="43" y="13"/>
                    </a:lnTo>
                    <a:lnTo>
                      <a:pt x="47" y="14"/>
                    </a:lnTo>
                    <a:lnTo>
                      <a:pt x="51" y="17"/>
                    </a:lnTo>
                    <a:lnTo>
                      <a:pt x="54" y="19"/>
                    </a:lnTo>
                    <a:lnTo>
                      <a:pt x="58" y="22"/>
                    </a:lnTo>
                    <a:lnTo>
                      <a:pt x="66" y="26"/>
                    </a:lnTo>
                    <a:lnTo>
                      <a:pt x="80" y="40"/>
                    </a:lnTo>
                    <a:lnTo>
                      <a:pt x="80" y="43"/>
                    </a:lnTo>
                    <a:lnTo>
                      <a:pt x="71" y="48"/>
                    </a:lnTo>
                    <a:lnTo>
                      <a:pt x="54" y="44"/>
                    </a:lnTo>
                    <a:lnTo>
                      <a:pt x="34" y="56"/>
                    </a:lnTo>
                    <a:lnTo>
                      <a:pt x="30" y="58"/>
                    </a:lnTo>
                    <a:lnTo>
                      <a:pt x="22" y="58"/>
                    </a:lnTo>
                    <a:lnTo>
                      <a:pt x="17" y="52"/>
                    </a:lnTo>
                    <a:lnTo>
                      <a:pt x="17" y="48"/>
                    </a:lnTo>
                    <a:lnTo>
                      <a:pt x="14" y="47"/>
                    </a:lnTo>
                    <a:lnTo>
                      <a:pt x="12" y="44"/>
                    </a:lnTo>
                    <a:lnTo>
                      <a:pt x="4" y="44"/>
                    </a:lnTo>
                    <a:lnTo>
                      <a:pt x="3" y="47"/>
                    </a:lnTo>
                    <a:lnTo>
                      <a:pt x="0" y="47"/>
                    </a:lnTo>
                    <a:lnTo>
                      <a:pt x="7" y="36"/>
                    </a:lnTo>
                    <a:lnTo>
                      <a:pt x="7" y="23"/>
                    </a:lnTo>
                    <a:lnTo>
                      <a:pt x="12" y="18"/>
                    </a:lnTo>
                    <a:lnTo>
                      <a:pt x="17" y="17"/>
                    </a:lnTo>
                    <a:lnTo>
                      <a:pt x="18" y="14"/>
                    </a:lnTo>
                    <a:lnTo>
                      <a:pt x="22" y="14"/>
                    </a:lnTo>
                    <a:lnTo>
                      <a:pt x="3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6" name="Freeform 167"/>
              <p:cNvSpPr>
                <a:spLocks/>
              </p:cNvSpPr>
              <p:nvPr/>
            </p:nvSpPr>
            <p:spPr bwMode="gray">
              <a:xfrm>
                <a:off x="6569124" y="1747808"/>
                <a:ext cx="131763" cy="193675"/>
              </a:xfrm>
              <a:custGeom>
                <a:avLst/>
                <a:gdLst/>
                <a:ahLst/>
                <a:cxnLst>
                  <a:cxn ang="0">
                    <a:pos x="68" y="0"/>
                  </a:cxn>
                  <a:cxn ang="0">
                    <a:pos x="75" y="12"/>
                  </a:cxn>
                  <a:cxn ang="0">
                    <a:pos x="79" y="19"/>
                  </a:cxn>
                  <a:cxn ang="0">
                    <a:pos x="78" y="30"/>
                  </a:cxn>
                  <a:cxn ang="0">
                    <a:pos x="75" y="35"/>
                  </a:cxn>
                  <a:cxn ang="0">
                    <a:pos x="68" y="39"/>
                  </a:cxn>
                  <a:cxn ang="0">
                    <a:pos x="61" y="45"/>
                  </a:cxn>
                  <a:cxn ang="0">
                    <a:pos x="60" y="53"/>
                  </a:cxn>
                  <a:cxn ang="0">
                    <a:pos x="75" y="56"/>
                  </a:cxn>
                  <a:cxn ang="0">
                    <a:pos x="79" y="53"/>
                  </a:cxn>
                  <a:cxn ang="0">
                    <a:pos x="82" y="75"/>
                  </a:cxn>
                  <a:cxn ang="0">
                    <a:pos x="83" y="102"/>
                  </a:cxn>
                  <a:cxn ang="0">
                    <a:pos x="75" y="113"/>
                  </a:cxn>
                  <a:cxn ang="0">
                    <a:pos x="68" y="118"/>
                  </a:cxn>
                  <a:cxn ang="0">
                    <a:pos x="43" y="122"/>
                  </a:cxn>
                  <a:cxn ang="0">
                    <a:pos x="38" y="115"/>
                  </a:cxn>
                  <a:cxn ang="0">
                    <a:pos x="34" y="107"/>
                  </a:cxn>
                  <a:cxn ang="0">
                    <a:pos x="31" y="101"/>
                  </a:cxn>
                  <a:cxn ang="0">
                    <a:pos x="20" y="86"/>
                  </a:cxn>
                  <a:cxn ang="0">
                    <a:pos x="5" y="75"/>
                  </a:cxn>
                  <a:cxn ang="0">
                    <a:pos x="2" y="65"/>
                  </a:cxn>
                  <a:cxn ang="0">
                    <a:pos x="0" y="56"/>
                  </a:cxn>
                  <a:cxn ang="0">
                    <a:pos x="2" y="48"/>
                  </a:cxn>
                  <a:cxn ang="0">
                    <a:pos x="12" y="45"/>
                  </a:cxn>
                  <a:cxn ang="0">
                    <a:pos x="20" y="53"/>
                  </a:cxn>
                  <a:cxn ang="0">
                    <a:pos x="26" y="57"/>
                  </a:cxn>
                  <a:cxn ang="0">
                    <a:pos x="31" y="56"/>
                  </a:cxn>
                  <a:cxn ang="0">
                    <a:pos x="34" y="48"/>
                  </a:cxn>
                  <a:cxn ang="0">
                    <a:pos x="31" y="41"/>
                  </a:cxn>
                  <a:cxn ang="0">
                    <a:pos x="27" y="35"/>
                  </a:cxn>
                  <a:cxn ang="0">
                    <a:pos x="22" y="27"/>
                  </a:cxn>
                  <a:cxn ang="0">
                    <a:pos x="20" y="13"/>
                  </a:cxn>
                  <a:cxn ang="0">
                    <a:pos x="23" y="5"/>
                  </a:cxn>
                  <a:cxn ang="0">
                    <a:pos x="31" y="1"/>
                  </a:cxn>
                  <a:cxn ang="0">
                    <a:pos x="39" y="4"/>
                  </a:cxn>
                  <a:cxn ang="0">
                    <a:pos x="57" y="1"/>
                  </a:cxn>
                </a:cxnLst>
                <a:rect l="0" t="0" r="r" b="b"/>
                <a:pathLst>
                  <a:path w="83" h="122">
                    <a:moveTo>
                      <a:pt x="64" y="0"/>
                    </a:moveTo>
                    <a:lnTo>
                      <a:pt x="68" y="0"/>
                    </a:lnTo>
                    <a:lnTo>
                      <a:pt x="71" y="9"/>
                    </a:lnTo>
                    <a:lnTo>
                      <a:pt x="75" y="12"/>
                    </a:lnTo>
                    <a:lnTo>
                      <a:pt x="78" y="16"/>
                    </a:lnTo>
                    <a:lnTo>
                      <a:pt x="79" y="19"/>
                    </a:lnTo>
                    <a:lnTo>
                      <a:pt x="79" y="23"/>
                    </a:lnTo>
                    <a:lnTo>
                      <a:pt x="78" y="30"/>
                    </a:lnTo>
                    <a:lnTo>
                      <a:pt x="78" y="31"/>
                    </a:lnTo>
                    <a:lnTo>
                      <a:pt x="75" y="35"/>
                    </a:lnTo>
                    <a:lnTo>
                      <a:pt x="71" y="35"/>
                    </a:lnTo>
                    <a:lnTo>
                      <a:pt x="68" y="39"/>
                    </a:lnTo>
                    <a:lnTo>
                      <a:pt x="64" y="41"/>
                    </a:lnTo>
                    <a:lnTo>
                      <a:pt x="61" y="45"/>
                    </a:lnTo>
                    <a:lnTo>
                      <a:pt x="60" y="48"/>
                    </a:lnTo>
                    <a:lnTo>
                      <a:pt x="60" y="53"/>
                    </a:lnTo>
                    <a:lnTo>
                      <a:pt x="64" y="56"/>
                    </a:lnTo>
                    <a:lnTo>
                      <a:pt x="75" y="56"/>
                    </a:lnTo>
                    <a:lnTo>
                      <a:pt x="78" y="53"/>
                    </a:lnTo>
                    <a:lnTo>
                      <a:pt x="79" y="53"/>
                    </a:lnTo>
                    <a:lnTo>
                      <a:pt x="79" y="67"/>
                    </a:lnTo>
                    <a:lnTo>
                      <a:pt x="82" y="75"/>
                    </a:lnTo>
                    <a:lnTo>
                      <a:pt x="83" y="87"/>
                    </a:lnTo>
                    <a:lnTo>
                      <a:pt x="83" y="102"/>
                    </a:lnTo>
                    <a:lnTo>
                      <a:pt x="79" y="109"/>
                    </a:lnTo>
                    <a:lnTo>
                      <a:pt x="75" y="113"/>
                    </a:lnTo>
                    <a:lnTo>
                      <a:pt x="71" y="115"/>
                    </a:lnTo>
                    <a:lnTo>
                      <a:pt x="68" y="118"/>
                    </a:lnTo>
                    <a:lnTo>
                      <a:pt x="56" y="122"/>
                    </a:lnTo>
                    <a:lnTo>
                      <a:pt x="43" y="122"/>
                    </a:lnTo>
                    <a:lnTo>
                      <a:pt x="39" y="118"/>
                    </a:lnTo>
                    <a:lnTo>
                      <a:pt x="38" y="115"/>
                    </a:lnTo>
                    <a:lnTo>
                      <a:pt x="34" y="111"/>
                    </a:lnTo>
                    <a:lnTo>
                      <a:pt x="34" y="107"/>
                    </a:lnTo>
                    <a:lnTo>
                      <a:pt x="31" y="105"/>
                    </a:lnTo>
                    <a:lnTo>
                      <a:pt x="31" y="101"/>
                    </a:lnTo>
                    <a:lnTo>
                      <a:pt x="27" y="93"/>
                    </a:lnTo>
                    <a:lnTo>
                      <a:pt x="20" y="86"/>
                    </a:lnTo>
                    <a:lnTo>
                      <a:pt x="13" y="83"/>
                    </a:lnTo>
                    <a:lnTo>
                      <a:pt x="5" y="75"/>
                    </a:lnTo>
                    <a:lnTo>
                      <a:pt x="4" y="70"/>
                    </a:lnTo>
                    <a:lnTo>
                      <a:pt x="2" y="65"/>
                    </a:lnTo>
                    <a:lnTo>
                      <a:pt x="2" y="61"/>
                    </a:lnTo>
                    <a:lnTo>
                      <a:pt x="0" y="56"/>
                    </a:lnTo>
                    <a:lnTo>
                      <a:pt x="0" y="49"/>
                    </a:lnTo>
                    <a:lnTo>
                      <a:pt x="2" y="48"/>
                    </a:lnTo>
                    <a:lnTo>
                      <a:pt x="2" y="45"/>
                    </a:lnTo>
                    <a:lnTo>
                      <a:pt x="12" y="45"/>
                    </a:lnTo>
                    <a:lnTo>
                      <a:pt x="13" y="48"/>
                    </a:lnTo>
                    <a:lnTo>
                      <a:pt x="20" y="53"/>
                    </a:lnTo>
                    <a:lnTo>
                      <a:pt x="23" y="56"/>
                    </a:lnTo>
                    <a:lnTo>
                      <a:pt x="26" y="57"/>
                    </a:lnTo>
                    <a:lnTo>
                      <a:pt x="27" y="57"/>
                    </a:lnTo>
                    <a:lnTo>
                      <a:pt x="31" y="56"/>
                    </a:lnTo>
                    <a:lnTo>
                      <a:pt x="34" y="52"/>
                    </a:lnTo>
                    <a:lnTo>
                      <a:pt x="34" y="48"/>
                    </a:lnTo>
                    <a:lnTo>
                      <a:pt x="31" y="45"/>
                    </a:lnTo>
                    <a:lnTo>
                      <a:pt x="31" y="41"/>
                    </a:lnTo>
                    <a:lnTo>
                      <a:pt x="27" y="37"/>
                    </a:lnTo>
                    <a:lnTo>
                      <a:pt x="27" y="35"/>
                    </a:lnTo>
                    <a:lnTo>
                      <a:pt x="23" y="33"/>
                    </a:lnTo>
                    <a:lnTo>
                      <a:pt x="22" y="27"/>
                    </a:lnTo>
                    <a:lnTo>
                      <a:pt x="20" y="23"/>
                    </a:lnTo>
                    <a:lnTo>
                      <a:pt x="20" y="13"/>
                    </a:lnTo>
                    <a:lnTo>
                      <a:pt x="22" y="8"/>
                    </a:lnTo>
                    <a:lnTo>
                      <a:pt x="23" y="5"/>
                    </a:lnTo>
                    <a:lnTo>
                      <a:pt x="27" y="4"/>
                    </a:lnTo>
                    <a:lnTo>
                      <a:pt x="31" y="1"/>
                    </a:lnTo>
                    <a:lnTo>
                      <a:pt x="35" y="1"/>
                    </a:lnTo>
                    <a:lnTo>
                      <a:pt x="39" y="4"/>
                    </a:lnTo>
                    <a:lnTo>
                      <a:pt x="53" y="4"/>
                    </a:lnTo>
                    <a:lnTo>
                      <a:pt x="57" y="1"/>
                    </a:lnTo>
                    <a:lnTo>
                      <a:pt x="6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7" name="Freeform 168"/>
              <p:cNvSpPr>
                <a:spLocks/>
              </p:cNvSpPr>
              <p:nvPr/>
            </p:nvSpPr>
            <p:spPr bwMode="gray">
              <a:xfrm>
                <a:off x="6797724" y="1766858"/>
                <a:ext cx="107950" cy="168275"/>
              </a:xfrm>
              <a:custGeom>
                <a:avLst/>
                <a:gdLst/>
                <a:ahLst/>
                <a:cxnLst>
                  <a:cxn ang="0">
                    <a:pos x="26" y="0"/>
                  </a:cxn>
                  <a:cxn ang="0">
                    <a:pos x="34" y="0"/>
                  </a:cxn>
                  <a:cxn ang="0">
                    <a:pos x="35" y="4"/>
                  </a:cxn>
                  <a:cxn ang="0">
                    <a:pos x="43" y="7"/>
                  </a:cxn>
                  <a:cxn ang="0">
                    <a:pos x="61" y="7"/>
                  </a:cxn>
                  <a:cxn ang="0">
                    <a:pos x="65" y="10"/>
                  </a:cxn>
                  <a:cxn ang="0">
                    <a:pos x="68" y="11"/>
                  </a:cxn>
                  <a:cxn ang="0">
                    <a:pos x="68" y="18"/>
                  </a:cxn>
                  <a:cxn ang="0">
                    <a:pos x="65" y="19"/>
                  </a:cxn>
                  <a:cxn ang="0">
                    <a:pos x="64" y="21"/>
                  </a:cxn>
                  <a:cxn ang="0">
                    <a:pos x="64" y="23"/>
                  </a:cxn>
                  <a:cxn ang="0">
                    <a:pos x="61" y="29"/>
                  </a:cxn>
                  <a:cxn ang="0">
                    <a:pos x="61" y="37"/>
                  </a:cxn>
                  <a:cxn ang="0">
                    <a:pos x="60" y="41"/>
                  </a:cxn>
                  <a:cxn ang="0">
                    <a:pos x="56" y="48"/>
                  </a:cxn>
                  <a:cxn ang="0">
                    <a:pos x="53" y="49"/>
                  </a:cxn>
                  <a:cxn ang="0">
                    <a:pos x="53" y="51"/>
                  </a:cxn>
                  <a:cxn ang="0">
                    <a:pos x="52" y="58"/>
                  </a:cxn>
                  <a:cxn ang="0">
                    <a:pos x="43" y="66"/>
                  </a:cxn>
                  <a:cxn ang="0">
                    <a:pos x="39" y="66"/>
                  </a:cxn>
                  <a:cxn ang="0">
                    <a:pos x="38" y="67"/>
                  </a:cxn>
                  <a:cxn ang="0">
                    <a:pos x="30" y="67"/>
                  </a:cxn>
                  <a:cxn ang="0">
                    <a:pos x="26" y="70"/>
                  </a:cxn>
                  <a:cxn ang="0">
                    <a:pos x="23" y="71"/>
                  </a:cxn>
                  <a:cxn ang="0">
                    <a:pos x="21" y="75"/>
                  </a:cxn>
                  <a:cxn ang="0">
                    <a:pos x="21" y="77"/>
                  </a:cxn>
                  <a:cxn ang="0">
                    <a:pos x="23" y="81"/>
                  </a:cxn>
                  <a:cxn ang="0">
                    <a:pos x="23" y="88"/>
                  </a:cxn>
                  <a:cxn ang="0">
                    <a:pos x="26" y="89"/>
                  </a:cxn>
                  <a:cxn ang="0">
                    <a:pos x="23" y="97"/>
                  </a:cxn>
                  <a:cxn ang="0">
                    <a:pos x="23" y="101"/>
                  </a:cxn>
                  <a:cxn ang="0">
                    <a:pos x="20" y="103"/>
                  </a:cxn>
                  <a:cxn ang="0">
                    <a:pos x="17" y="106"/>
                  </a:cxn>
                  <a:cxn ang="0">
                    <a:pos x="9" y="106"/>
                  </a:cxn>
                  <a:cxn ang="0">
                    <a:pos x="8" y="103"/>
                  </a:cxn>
                  <a:cxn ang="0">
                    <a:pos x="5" y="74"/>
                  </a:cxn>
                  <a:cxn ang="0">
                    <a:pos x="4" y="66"/>
                  </a:cxn>
                  <a:cxn ang="0">
                    <a:pos x="2" y="59"/>
                  </a:cxn>
                  <a:cxn ang="0">
                    <a:pos x="2" y="45"/>
                  </a:cxn>
                  <a:cxn ang="0">
                    <a:pos x="4" y="41"/>
                  </a:cxn>
                  <a:cxn ang="0">
                    <a:pos x="4" y="36"/>
                  </a:cxn>
                  <a:cxn ang="0">
                    <a:pos x="2" y="31"/>
                  </a:cxn>
                  <a:cxn ang="0">
                    <a:pos x="0" y="29"/>
                  </a:cxn>
                  <a:cxn ang="0">
                    <a:pos x="2" y="25"/>
                  </a:cxn>
                  <a:cxn ang="0">
                    <a:pos x="4" y="21"/>
                  </a:cxn>
                  <a:cxn ang="0">
                    <a:pos x="5" y="19"/>
                  </a:cxn>
                  <a:cxn ang="0">
                    <a:pos x="8" y="15"/>
                  </a:cxn>
                  <a:cxn ang="0">
                    <a:pos x="13" y="4"/>
                  </a:cxn>
                  <a:cxn ang="0">
                    <a:pos x="16" y="1"/>
                  </a:cxn>
                  <a:cxn ang="0">
                    <a:pos x="20" y="1"/>
                  </a:cxn>
                  <a:cxn ang="0">
                    <a:pos x="20" y="4"/>
                  </a:cxn>
                  <a:cxn ang="0">
                    <a:pos x="21" y="1"/>
                  </a:cxn>
                  <a:cxn ang="0">
                    <a:pos x="26" y="0"/>
                  </a:cxn>
                </a:cxnLst>
                <a:rect l="0" t="0" r="r" b="b"/>
                <a:pathLst>
                  <a:path w="68" h="106">
                    <a:moveTo>
                      <a:pt x="26" y="0"/>
                    </a:moveTo>
                    <a:lnTo>
                      <a:pt x="34" y="0"/>
                    </a:lnTo>
                    <a:lnTo>
                      <a:pt x="35" y="4"/>
                    </a:lnTo>
                    <a:lnTo>
                      <a:pt x="43" y="7"/>
                    </a:lnTo>
                    <a:lnTo>
                      <a:pt x="61" y="7"/>
                    </a:lnTo>
                    <a:lnTo>
                      <a:pt x="65" y="10"/>
                    </a:lnTo>
                    <a:lnTo>
                      <a:pt x="68" y="11"/>
                    </a:lnTo>
                    <a:lnTo>
                      <a:pt x="68" y="18"/>
                    </a:lnTo>
                    <a:lnTo>
                      <a:pt x="65" y="19"/>
                    </a:lnTo>
                    <a:lnTo>
                      <a:pt x="64" y="21"/>
                    </a:lnTo>
                    <a:lnTo>
                      <a:pt x="64" y="23"/>
                    </a:lnTo>
                    <a:lnTo>
                      <a:pt x="61" y="29"/>
                    </a:lnTo>
                    <a:lnTo>
                      <a:pt x="61" y="37"/>
                    </a:lnTo>
                    <a:lnTo>
                      <a:pt x="60" y="41"/>
                    </a:lnTo>
                    <a:lnTo>
                      <a:pt x="56" y="48"/>
                    </a:lnTo>
                    <a:lnTo>
                      <a:pt x="53" y="49"/>
                    </a:lnTo>
                    <a:lnTo>
                      <a:pt x="53" y="51"/>
                    </a:lnTo>
                    <a:lnTo>
                      <a:pt x="52" y="58"/>
                    </a:lnTo>
                    <a:lnTo>
                      <a:pt x="43" y="66"/>
                    </a:lnTo>
                    <a:lnTo>
                      <a:pt x="39" y="66"/>
                    </a:lnTo>
                    <a:lnTo>
                      <a:pt x="38" y="67"/>
                    </a:lnTo>
                    <a:lnTo>
                      <a:pt x="30" y="67"/>
                    </a:lnTo>
                    <a:lnTo>
                      <a:pt x="26" y="70"/>
                    </a:lnTo>
                    <a:lnTo>
                      <a:pt x="23" y="71"/>
                    </a:lnTo>
                    <a:lnTo>
                      <a:pt x="21" y="75"/>
                    </a:lnTo>
                    <a:lnTo>
                      <a:pt x="21" y="77"/>
                    </a:lnTo>
                    <a:lnTo>
                      <a:pt x="23" y="81"/>
                    </a:lnTo>
                    <a:lnTo>
                      <a:pt x="23" y="88"/>
                    </a:lnTo>
                    <a:lnTo>
                      <a:pt x="26" y="89"/>
                    </a:lnTo>
                    <a:lnTo>
                      <a:pt x="23" y="97"/>
                    </a:lnTo>
                    <a:lnTo>
                      <a:pt x="23" y="101"/>
                    </a:lnTo>
                    <a:lnTo>
                      <a:pt x="20" y="103"/>
                    </a:lnTo>
                    <a:lnTo>
                      <a:pt x="17" y="106"/>
                    </a:lnTo>
                    <a:lnTo>
                      <a:pt x="9" y="106"/>
                    </a:lnTo>
                    <a:lnTo>
                      <a:pt x="8" y="103"/>
                    </a:lnTo>
                    <a:lnTo>
                      <a:pt x="5" y="74"/>
                    </a:lnTo>
                    <a:lnTo>
                      <a:pt x="4" y="66"/>
                    </a:lnTo>
                    <a:lnTo>
                      <a:pt x="2" y="59"/>
                    </a:lnTo>
                    <a:lnTo>
                      <a:pt x="2" y="45"/>
                    </a:lnTo>
                    <a:lnTo>
                      <a:pt x="4" y="41"/>
                    </a:lnTo>
                    <a:lnTo>
                      <a:pt x="4" y="36"/>
                    </a:lnTo>
                    <a:lnTo>
                      <a:pt x="2" y="31"/>
                    </a:lnTo>
                    <a:lnTo>
                      <a:pt x="0" y="29"/>
                    </a:lnTo>
                    <a:lnTo>
                      <a:pt x="2" y="25"/>
                    </a:lnTo>
                    <a:lnTo>
                      <a:pt x="4" y="21"/>
                    </a:lnTo>
                    <a:lnTo>
                      <a:pt x="5" y="19"/>
                    </a:lnTo>
                    <a:lnTo>
                      <a:pt x="8" y="15"/>
                    </a:lnTo>
                    <a:lnTo>
                      <a:pt x="13" y="4"/>
                    </a:lnTo>
                    <a:lnTo>
                      <a:pt x="16" y="1"/>
                    </a:lnTo>
                    <a:lnTo>
                      <a:pt x="20" y="1"/>
                    </a:lnTo>
                    <a:lnTo>
                      <a:pt x="20" y="4"/>
                    </a:lnTo>
                    <a:lnTo>
                      <a:pt x="21" y="1"/>
                    </a:lnTo>
                    <a:lnTo>
                      <a:pt x="2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8" name="Freeform 169"/>
              <p:cNvSpPr>
                <a:spLocks/>
              </p:cNvSpPr>
              <p:nvPr/>
            </p:nvSpPr>
            <p:spPr bwMode="gray">
              <a:xfrm>
                <a:off x="6164312" y="1720820"/>
                <a:ext cx="161925" cy="185738"/>
              </a:xfrm>
              <a:custGeom>
                <a:avLst/>
                <a:gdLst/>
                <a:ahLst/>
                <a:cxnLst>
                  <a:cxn ang="0">
                    <a:pos x="45" y="0"/>
                  </a:cxn>
                  <a:cxn ang="0">
                    <a:pos x="43" y="6"/>
                  </a:cxn>
                  <a:cxn ang="0">
                    <a:pos x="41" y="10"/>
                  </a:cxn>
                  <a:cxn ang="0">
                    <a:pos x="50" y="8"/>
                  </a:cxn>
                  <a:cxn ang="0">
                    <a:pos x="60" y="10"/>
                  </a:cxn>
                  <a:cxn ang="0">
                    <a:pos x="65" y="17"/>
                  </a:cxn>
                  <a:cxn ang="0">
                    <a:pos x="67" y="22"/>
                  </a:cxn>
                  <a:cxn ang="0">
                    <a:pos x="70" y="21"/>
                  </a:cxn>
                  <a:cxn ang="0">
                    <a:pos x="78" y="14"/>
                  </a:cxn>
                  <a:cxn ang="0">
                    <a:pos x="85" y="17"/>
                  </a:cxn>
                  <a:cxn ang="0">
                    <a:pos x="87" y="21"/>
                  </a:cxn>
                  <a:cxn ang="0">
                    <a:pos x="97" y="29"/>
                  </a:cxn>
                  <a:cxn ang="0">
                    <a:pos x="102" y="32"/>
                  </a:cxn>
                  <a:cxn ang="0">
                    <a:pos x="81" y="48"/>
                  </a:cxn>
                  <a:cxn ang="0">
                    <a:pos x="60" y="74"/>
                  </a:cxn>
                  <a:cxn ang="0">
                    <a:pos x="54" y="92"/>
                  </a:cxn>
                  <a:cxn ang="0">
                    <a:pos x="53" y="102"/>
                  </a:cxn>
                  <a:cxn ang="0">
                    <a:pos x="45" y="106"/>
                  </a:cxn>
                  <a:cxn ang="0">
                    <a:pos x="37" y="106"/>
                  </a:cxn>
                  <a:cxn ang="0">
                    <a:pos x="33" y="108"/>
                  </a:cxn>
                  <a:cxn ang="0">
                    <a:pos x="30" y="114"/>
                  </a:cxn>
                  <a:cxn ang="0">
                    <a:pos x="23" y="117"/>
                  </a:cxn>
                  <a:cxn ang="0">
                    <a:pos x="15" y="110"/>
                  </a:cxn>
                  <a:cxn ang="0">
                    <a:pos x="13" y="104"/>
                  </a:cxn>
                  <a:cxn ang="0">
                    <a:pos x="9" y="96"/>
                  </a:cxn>
                  <a:cxn ang="0">
                    <a:pos x="5" y="95"/>
                  </a:cxn>
                  <a:cxn ang="0">
                    <a:pos x="0" y="91"/>
                  </a:cxn>
                  <a:cxn ang="0">
                    <a:pos x="1" y="80"/>
                  </a:cxn>
                  <a:cxn ang="0">
                    <a:pos x="5" y="65"/>
                  </a:cxn>
                  <a:cxn ang="0">
                    <a:pos x="12" y="48"/>
                  </a:cxn>
                  <a:cxn ang="0">
                    <a:pos x="17" y="36"/>
                  </a:cxn>
                  <a:cxn ang="0">
                    <a:pos x="15" y="29"/>
                  </a:cxn>
                  <a:cxn ang="0">
                    <a:pos x="13" y="25"/>
                  </a:cxn>
                  <a:cxn ang="0">
                    <a:pos x="15" y="14"/>
                  </a:cxn>
                  <a:cxn ang="0">
                    <a:pos x="17" y="10"/>
                  </a:cxn>
                  <a:cxn ang="0">
                    <a:pos x="26" y="8"/>
                  </a:cxn>
                  <a:cxn ang="0">
                    <a:pos x="33" y="3"/>
                  </a:cxn>
                </a:cxnLst>
                <a:rect l="0" t="0" r="r" b="b"/>
                <a:pathLst>
                  <a:path w="102" h="117">
                    <a:moveTo>
                      <a:pt x="39" y="0"/>
                    </a:moveTo>
                    <a:lnTo>
                      <a:pt x="45" y="0"/>
                    </a:lnTo>
                    <a:lnTo>
                      <a:pt x="45" y="4"/>
                    </a:lnTo>
                    <a:lnTo>
                      <a:pt x="43" y="6"/>
                    </a:lnTo>
                    <a:lnTo>
                      <a:pt x="43" y="8"/>
                    </a:lnTo>
                    <a:lnTo>
                      <a:pt x="41" y="10"/>
                    </a:lnTo>
                    <a:lnTo>
                      <a:pt x="49" y="13"/>
                    </a:lnTo>
                    <a:lnTo>
                      <a:pt x="50" y="8"/>
                    </a:lnTo>
                    <a:lnTo>
                      <a:pt x="57" y="8"/>
                    </a:lnTo>
                    <a:lnTo>
                      <a:pt x="60" y="10"/>
                    </a:lnTo>
                    <a:lnTo>
                      <a:pt x="61" y="13"/>
                    </a:lnTo>
                    <a:lnTo>
                      <a:pt x="65" y="17"/>
                    </a:lnTo>
                    <a:lnTo>
                      <a:pt x="65" y="21"/>
                    </a:lnTo>
                    <a:lnTo>
                      <a:pt x="67" y="22"/>
                    </a:lnTo>
                    <a:lnTo>
                      <a:pt x="70" y="22"/>
                    </a:lnTo>
                    <a:lnTo>
                      <a:pt x="70" y="21"/>
                    </a:lnTo>
                    <a:lnTo>
                      <a:pt x="71" y="21"/>
                    </a:lnTo>
                    <a:lnTo>
                      <a:pt x="78" y="14"/>
                    </a:lnTo>
                    <a:lnTo>
                      <a:pt x="83" y="14"/>
                    </a:lnTo>
                    <a:lnTo>
                      <a:pt x="85" y="17"/>
                    </a:lnTo>
                    <a:lnTo>
                      <a:pt x="87" y="18"/>
                    </a:lnTo>
                    <a:lnTo>
                      <a:pt x="87" y="21"/>
                    </a:lnTo>
                    <a:lnTo>
                      <a:pt x="93" y="26"/>
                    </a:lnTo>
                    <a:lnTo>
                      <a:pt x="97" y="29"/>
                    </a:lnTo>
                    <a:lnTo>
                      <a:pt x="101" y="30"/>
                    </a:lnTo>
                    <a:lnTo>
                      <a:pt x="102" y="32"/>
                    </a:lnTo>
                    <a:lnTo>
                      <a:pt x="102" y="40"/>
                    </a:lnTo>
                    <a:lnTo>
                      <a:pt x="81" y="48"/>
                    </a:lnTo>
                    <a:lnTo>
                      <a:pt x="67" y="60"/>
                    </a:lnTo>
                    <a:lnTo>
                      <a:pt x="60" y="74"/>
                    </a:lnTo>
                    <a:lnTo>
                      <a:pt x="54" y="88"/>
                    </a:lnTo>
                    <a:lnTo>
                      <a:pt x="54" y="92"/>
                    </a:lnTo>
                    <a:lnTo>
                      <a:pt x="53" y="99"/>
                    </a:lnTo>
                    <a:lnTo>
                      <a:pt x="53" y="102"/>
                    </a:lnTo>
                    <a:lnTo>
                      <a:pt x="49" y="106"/>
                    </a:lnTo>
                    <a:lnTo>
                      <a:pt x="45" y="106"/>
                    </a:lnTo>
                    <a:lnTo>
                      <a:pt x="41" y="104"/>
                    </a:lnTo>
                    <a:lnTo>
                      <a:pt x="37" y="106"/>
                    </a:lnTo>
                    <a:lnTo>
                      <a:pt x="35" y="106"/>
                    </a:lnTo>
                    <a:lnTo>
                      <a:pt x="33" y="108"/>
                    </a:lnTo>
                    <a:lnTo>
                      <a:pt x="33" y="110"/>
                    </a:lnTo>
                    <a:lnTo>
                      <a:pt x="30" y="114"/>
                    </a:lnTo>
                    <a:lnTo>
                      <a:pt x="27" y="117"/>
                    </a:lnTo>
                    <a:lnTo>
                      <a:pt x="23" y="117"/>
                    </a:lnTo>
                    <a:lnTo>
                      <a:pt x="19" y="114"/>
                    </a:lnTo>
                    <a:lnTo>
                      <a:pt x="15" y="110"/>
                    </a:lnTo>
                    <a:lnTo>
                      <a:pt x="13" y="110"/>
                    </a:lnTo>
                    <a:lnTo>
                      <a:pt x="13" y="104"/>
                    </a:lnTo>
                    <a:lnTo>
                      <a:pt x="12" y="100"/>
                    </a:lnTo>
                    <a:lnTo>
                      <a:pt x="9" y="96"/>
                    </a:lnTo>
                    <a:lnTo>
                      <a:pt x="8" y="95"/>
                    </a:lnTo>
                    <a:lnTo>
                      <a:pt x="5" y="95"/>
                    </a:lnTo>
                    <a:lnTo>
                      <a:pt x="4" y="92"/>
                    </a:lnTo>
                    <a:lnTo>
                      <a:pt x="0" y="91"/>
                    </a:lnTo>
                    <a:lnTo>
                      <a:pt x="0" y="82"/>
                    </a:lnTo>
                    <a:lnTo>
                      <a:pt x="1" y="80"/>
                    </a:lnTo>
                    <a:lnTo>
                      <a:pt x="4" y="80"/>
                    </a:lnTo>
                    <a:lnTo>
                      <a:pt x="5" y="65"/>
                    </a:lnTo>
                    <a:lnTo>
                      <a:pt x="8" y="54"/>
                    </a:lnTo>
                    <a:lnTo>
                      <a:pt x="12" y="48"/>
                    </a:lnTo>
                    <a:lnTo>
                      <a:pt x="15" y="40"/>
                    </a:lnTo>
                    <a:lnTo>
                      <a:pt x="17" y="36"/>
                    </a:lnTo>
                    <a:lnTo>
                      <a:pt x="17" y="30"/>
                    </a:lnTo>
                    <a:lnTo>
                      <a:pt x="15" y="29"/>
                    </a:lnTo>
                    <a:lnTo>
                      <a:pt x="15" y="26"/>
                    </a:lnTo>
                    <a:lnTo>
                      <a:pt x="13" y="25"/>
                    </a:lnTo>
                    <a:lnTo>
                      <a:pt x="13" y="18"/>
                    </a:lnTo>
                    <a:lnTo>
                      <a:pt x="15" y="14"/>
                    </a:lnTo>
                    <a:lnTo>
                      <a:pt x="15" y="13"/>
                    </a:lnTo>
                    <a:lnTo>
                      <a:pt x="17" y="10"/>
                    </a:lnTo>
                    <a:lnTo>
                      <a:pt x="26" y="10"/>
                    </a:lnTo>
                    <a:lnTo>
                      <a:pt x="26" y="8"/>
                    </a:lnTo>
                    <a:lnTo>
                      <a:pt x="27" y="6"/>
                    </a:lnTo>
                    <a:lnTo>
                      <a:pt x="33" y="3"/>
                    </a:lnTo>
                    <a:lnTo>
                      <a:pt x="3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59" name="Freeform 170"/>
              <p:cNvSpPr>
                <a:spLocks/>
              </p:cNvSpPr>
              <p:nvPr/>
            </p:nvSpPr>
            <p:spPr bwMode="gray">
              <a:xfrm>
                <a:off x="6250037" y="1809720"/>
                <a:ext cx="368300" cy="296863"/>
              </a:xfrm>
              <a:custGeom>
                <a:avLst/>
                <a:gdLst/>
                <a:ahLst/>
                <a:cxnLst>
                  <a:cxn ang="0">
                    <a:pos x="64" y="2"/>
                  </a:cxn>
                  <a:cxn ang="0">
                    <a:pos x="64" y="14"/>
                  </a:cxn>
                  <a:cxn ang="0">
                    <a:pos x="68" y="32"/>
                  </a:cxn>
                  <a:cxn ang="0">
                    <a:pos x="79" y="32"/>
                  </a:cxn>
                  <a:cxn ang="0">
                    <a:pos x="85" y="6"/>
                  </a:cxn>
                  <a:cxn ang="0">
                    <a:pos x="91" y="13"/>
                  </a:cxn>
                  <a:cxn ang="0">
                    <a:pos x="99" y="26"/>
                  </a:cxn>
                  <a:cxn ang="0">
                    <a:pos x="107" y="31"/>
                  </a:cxn>
                  <a:cxn ang="0">
                    <a:pos x="113" y="21"/>
                  </a:cxn>
                  <a:cxn ang="0">
                    <a:pos x="121" y="18"/>
                  </a:cxn>
                  <a:cxn ang="0">
                    <a:pos x="127" y="22"/>
                  </a:cxn>
                  <a:cxn ang="0">
                    <a:pos x="140" y="32"/>
                  </a:cxn>
                  <a:cxn ang="0">
                    <a:pos x="149" y="21"/>
                  </a:cxn>
                  <a:cxn ang="0">
                    <a:pos x="166" y="28"/>
                  </a:cxn>
                  <a:cxn ang="0">
                    <a:pos x="175" y="52"/>
                  </a:cxn>
                  <a:cxn ang="0">
                    <a:pos x="184" y="110"/>
                  </a:cxn>
                  <a:cxn ang="0">
                    <a:pos x="210" y="118"/>
                  </a:cxn>
                  <a:cxn ang="0">
                    <a:pos x="227" y="127"/>
                  </a:cxn>
                  <a:cxn ang="0">
                    <a:pos x="232" y="139"/>
                  </a:cxn>
                  <a:cxn ang="0">
                    <a:pos x="218" y="140"/>
                  </a:cxn>
                  <a:cxn ang="0">
                    <a:pos x="205" y="144"/>
                  </a:cxn>
                  <a:cxn ang="0">
                    <a:pos x="195" y="148"/>
                  </a:cxn>
                  <a:cxn ang="0">
                    <a:pos x="199" y="153"/>
                  </a:cxn>
                  <a:cxn ang="0">
                    <a:pos x="210" y="157"/>
                  </a:cxn>
                  <a:cxn ang="0">
                    <a:pos x="203" y="169"/>
                  </a:cxn>
                  <a:cxn ang="0">
                    <a:pos x="191" y="170"/>
                  </a:cxn>
                  <a:cxn ang="0">
                    <a:pos x="184" y="170"/>
                  </a:cxn>
                  <a:cxn ang="0">
                    <a:pos x="177" y="170"/>
                  </a:cxn>
                  <a:cxn ang="0">
                    <a:pos x="165" y="162"/>
                  </a:cxn>
                  <a:cxn ang="0">
                    <a:pos x="111" y="179"/>
                  </a:cxn>
                  <a:cxn ang="0">
                    <a:pos x="70" y="187"/>
                  </a:cxn>
                  <a:cxn ang="0">
                    <a:pos x="64" y="169"/>
                  </a:cxn>
                  <a:cxn ang="0">
                    <a:pos x="51" y="162"/>
                  </a:cxn>
                  <a:cxn ang="0">
                    <a:pos x="33" y="154"/>
                  </a:cxn>
                  <a:cxn ang="0">
                    <a:pos x="24" y="146"/>
                  </a:cxn>
                  <a:cxn ang="0">
                    <a:pos x="24" y="139"/>
                  </a:cxn>
                  <a:cxn ang="0">
                    <a:pos x="31" y="131"/>
                  </a:cxn>
                  <a:cxn ang="0">
                    <a:pos x="43" y="132"/>
                  </a:cxn>
                  <a:cxn ang="0">
                    <a:pos x="69" y="128"/>
                  </a:cxn>
                  <a:cxn ang="0">
                    <a:pos x="81" y="132"/>
                  </a:cxn>
                  <a:cxn ang="0">
                    <a:pos x="87" y="113"/>
                  </a:cxn>
                  <a:cxn ang="0">
                    <a:pos x="43" y="105"/>
                  </a:cxn>
                  <a:cxn ang="0">
                    <a:pos x="21" y="105"/>
                  </a:cxn>
                  <a:cxn ang="0">
                    <a:pos x="9" y="102"/>
                  </a:cxn>
                  <a:cxn ang="0">
                    <a:pos x="16" y="87"/>
                  </a:cxn>
                  <a:cxn ang="0">
                    <a:pos x="31" y="88"/>
                  </a:cxn>
                  <a:cxn ang="0">
                    <a:pos x="44" y="84"/>
                  </a:cxn>
                  <a:cxn ang="0">
                    <a:pos x="43" y="74"/>
                  </a:cxn>
                  <a:cxn ang="0">
                    <a:pos x="25" y="74"/>
                  </a:cxn>
                  <a:cxn ang="0">
                    <a:pos x="3" y="70"/>
                  </a:cxn>
                  <a:cxn ang="0">
                    <a:pos x="3" y="58"/>
                  </a:cxn>
                  <a:cxn ang="0">
                    <a:pos x="7" y="48"/>
                  </a:cxn>
                  <a:cxn ang="0">
                    <a:pos x="16" y="25"/>
                  </a:cxn>
                  <a:cxn ang="0">
                    <a:pos x="51" y="2"/>
                  </a:cxn>
                </a:cxnLst>
                <a:rect l="0" t="0" r="r" b="b"/>
                <a:pathLst>
                  <a:path w="232" h="187">
                    <a:moveTo>
                      <a:pt x="55" y="0"/>
                    </a:moveTo>
                    <a:lnTo>
                      <a:pt x="61" y="0"/>
                    </a:lnTo>
                    <a:lnTo>
                      <a:pt x="64" y="2"/>
                    </a:lnTo>
                    <a:lnTo>
                      <a:pt x="65" y="4"/>
                    </a:lnTo>
                    <a:lnTo>
                      <a:pt x="65" y="10"/>
                    </a:lnTo>
                    <a:lnTo>
                      <a:pt x="64" y="14"/>
                    </a:lnTo>
                    <a:lnTo>
                      <a:pt x="64" y="25"/>
                    </a:lnTo>
                    <a:lnTo>
                      <a:pt x="65" y="28"/>
                    </a:lnTo>
                    <a:lnTo>
                      <a:pt x="68" y="32"/>
                    </a:lnTo>
                    <a:lnTo>
                      <a:pt x="70" y="35"/>
                    </a:lnTo>
                    <a:lnTo>
                      <a:pt x="77" y="35"/>
                    </a:lnTo>
                    <a:lnTo>
                      <a:pt x="79" y="32"/>
                    </a:lnTo>
                    <a:lnTo>
                      <a:pt x="81" y="28"/>
                    </a:lnTo>
                    <a:lnTo>
                      <a:pt x="81" y="10"/>
                    </a:lnTo>
                    <a:lnTo>
                      <a:pt x="85" y="6"/>
                    </a:lnTo>
                    <a:lnTo>
                      <a:pt x="87" y="6"/>
                    </a:lnTo>
                    <a:lnTo>
                      <a:pt x="88" y="9"/>
                    </a:lnTo>
                    <a:lnTo>
                      <a:pt x="91" y="13"/>
                    </a:lnTo>
                    <a:lnTo>
                      <a:pt x="95" y="17"/>
                    </a:lnTo>
                    <a:lnTo>
                      <a:pt x="96" y="21"/>
                    </a:lnTo>
                    <a:lnTo>
                      <a:pt x="99" y="26"/>
                    </a:lnTo>
                    <a:lnTo>
                      <a:pt x="101" y="31"/>
                    </a:lnTo>
                    <a:lnTo>
                      <a:pt x="105" y="32"/>
                    </a:lnTo>
                    <a:lnTo>
                      <a:pt x="107" y="31"/>
                    </a:lnTo>
                    <a:lnTo>
                      <a:pt x="109" y="28"/>
                    </a:lnTo>
                    <a:lnTo>
                      <a:pt x="111" y="25"/>
                    </a:lnTo>
                    <a:lnTo>
                      <a:pt x="113" y="21"/>
                    </a:lnTo>
                    <a:lnTo>
                      <a:pt x="117" y="18"/>
                    </a:lnTo>
                    <a:lnTo>
                      <a:pt x="118" y="17"/>
                    </a:lnTo>
                    <a:lnTo>
                      <a:pt x="121" y="18"/>
                    </a:lnTo>
                    <a:lnTo>
                      <a:pt x="122" y="21"/>
                    </a:lnTo>
                    <a:lnTo>
                      <a:pt x="125" y="22"/>
                    </a:lnTo>
                    <a:lnTo>
                      <a:pt x="127" y="22"/>
                    </a:lnTo>
                    <a:lnTo>
                      <a:pt x="127" y="25"/>
                    </a:lnTo>
                    <a:lnTo>
                      <a:pt x="140" y="43"/>
                    </a:lnTo>
                    <a:lnTo>
                      <a:pt x="140" y="32"/>
                    </a:lnTo>
                    <a:lnTo>
                      <a:pt x="143" y="28"/>
                    </a:lnTo>
                    <a:lnTo>
                      <a:pt x="147" y="25"/>
                    </a:lnTo>
                    <a:lnTo>
                      <a:pt x="149" y="21"/>
                    </a:lnTo>
                    <a:lnTo>
                      <a:pt x="151" y="18"/>
                    </a:lnTo>
                    <a:lnTo>
                      <a:pt x="161" y="21"/>
                    </a:lnTo>
                    <a:lnTo>
                      <a:pt x="166" y="28"/>
                    </a:lnTo>
                    <a:lnTo>
                      <a:pt x="170" y="39"/>
                    </a:lnTo>
                    <a:lnTo>
                      <a:pt x="173" y="48"/>
                    </a:lnTo>
                    <a:lnTo>
                      <a:pt x="175" y="52"/>
                    </a:lnTo>
                    <a:lnTo>
                      <a:pt x="175" y="79"/>
                    </a:lnTo>
                    <a:lnTo>
                      <a:pt x="179" y="98"/>
                    </a:lnTo>
                    <a:lnTo>
                      <a:pt x="184" y="110"/>
                    </a:lnTo>
                    <a:lnTo>
                      <a:pt x="187" y="114"/>
                    </a:lnTo>
                    <a:lnTo>
                      <a:pt x="203" y="116"/>
                    </a:lnTo>
                    <a:lnTo>
                      <a:pt x="210" y="118"/>
                    </a:lnTo>
                    <a:lnTo>
                      <a:pt x="217" y="122"/>
                    </a:lnTo>
                    <a:lnTo>
                      <a:pt x="221" y="125"/>
                    </a:lnTo>
                    <a:lnTo>
                      <a:pt x="227" y="127"/>
                    </a:lnTo>
                    <a:lnTo>
                      <a:pt x="231" y="128"/>
                    </a:lnTo>
                    <a:lnTo>
                      <a:pt x="232" y="132"/>
                    </a:lnTo>
                    <a:lnTo>
                      <a:pt x="232" y="139"/>
                    </a:lnTo>
                    <a:lnTo>
                      <a:pt x="228" y="143"/>
                    </a:lnTo>
                    <a:lnTo>
                      <a:pt x="223" y="143"/>
                    </a:lnTo>
                    <a:lnTo>
                      <a:pt x="218" y="140"/>
                    </a:lnTo>
                    <a:lnTo>
                      <a:pt x="213" y="143"/>
                    </a:lnTo>
                    <a:lnTo>
                      <a:pt x="209" y="143"/>
                    </a:lnTo>
                    <a:lnTo>
                      <a:pt x="205" y="144"/>
                    </a:lnTo>
                    <a:lnTo>
                      <a:pt x="201" y="144"/>
                    </a:lnTo>
                    <a:lnTo>
                      <a:pt x="196" y="146"/>
                    </a:lnTo>
                    <a:lnTo>
                      <a:pt x="195" y="148"/>
                    </a:lnTo>
                    <a:lnTo>
                      <a:pt x="195" y="150"/>
                    </a:lnTo>
                    <a:lnTo>
                      <a:pt x="196" y="153"/>
                    </a:lnTo>
                    <a:lnTo>
                      <a:pt x="199" y="153"/>
                    </a:lnTo>
                    <a:lnTo>
                      <a:pt x="199" y="154"/>
                    </a:lnTo>
                    <a:lnTo>
                      <a:pt x="209" y="154"/>
                    </a:lnTo>
                    <a:lnTo>
                      <a:pt x="210" y="157"/>
                    </a:lnTo>
                    <a:lnTo>
                      <a:pt x="210" y="162"/>
                    </a:lnTo>
                    <a:lnTo>
                      <a:pt x="209" y="165"/>
                    </a:lnTo>
                    <a:lnTo>
                      <a:pt x="203" y="169"/>
                    </a:lnTo>
                    <a:lnTo>
                      <a:pt x="195" y="172"/>
                    </a:lnTo>
                    <a:lnTo>
                      <a:pt x="192" y="172"/>
                    </a:lnTo>
                    <a:lnTo>
                      <a:pt x="191" y="170"/>
                    </a:lnTo>
                    <a:lnTo>
                      <a:pt x="188" y="169"/>
                    </a:lnTo>
                    <a:lnTo>
                      <a:pt x="187" y="169"/>
                    </a:lnTo>
                    <a:lnTo>
                      <a:pt x="184" y="170"/>
                    </a:lnTo>
                    <a:lnTo>
                      <a:pt x="183" y="172"/>
                    </a:lnTo>
                    <a:lnTo>
                      <a:pt x="179" y="172"/>
                    </a:lnTo>
                    <a:lnTo>
                      <a:pt x="177" y="170"/>
                    </a:lnTo>
                    <a:lnTo>
                      <a:pt x="175" y="169"/>
                    </a:lnTo>
                    <a:lnTo>
                      <a:pt x="170" y="165"/>
                    </a:lnTo>
                    <a:lnTo>
                      <a:pt x="165" y="162"/>
                    </a:lnTo>
                    <a:lnTo>
                      <a:pt x="147" y="162"/>
                    </a:lnTo>
                    <a:lnTo>
                      <a:pt x="131" y="170"/>
                    </a:lnTo>
                    <a:lnTo>
                      <a:pt x="111" y="179"/>
                    </a:lnTo>
                    <a:lnTo>
                      <a:pt x="91" y="183"/>
                    </a:lnTo>
                    <a:lnTo>
                      <a:pt x="77" y="184"/>
                    </a:lnTo>
                    <a:lnTo>
                      <a:pt x="70" y="187"/>
                    </a:lnTo>
                    <a:lnTo>
                      <a:pt x="69" y="179"/>
                    </a:lnTo>
                    <a:lnTo>
                      <a:pt x="68" y="174"/>
                    </a:lnTo>
                    <a:lnTo>
                      <a:pt x="64" y="169"/>
                    </a:lnTo>
                    <a:lnTo>
                      <a:pt x="59" y="166"/>
                    </a:lnTo>
                    <a:lnTo>
                      <a:pt x="53" y="162"/>
                    </a:lnTo>
                    <a:lnTo>
                      <a:pt x="51" y="162"/>
                    </a:lnTo>
                    <a:lnTo>
                      <a:pt x="48" y="161"/>
                    </a:lnTo>
                    <a:lnTo>
                      <a:pt x="42" y="158"/>
                    </a:lnTo>
                    <a:lnTo>
                      <a:pt x="33" y="154"/>
                    </a:lnTo>
                    <a:lnTo>
                      <a:pt x="27" y="153"/>
                    </a:lnTo>
                    <a:lnTo>
                      <a:pt x="25" y="148"/>
                    </a:lnTo>
                    <a:lnTo>
                      <a:pt x="24" y="146"/>
                    </a:lnTo>
                    <a:lnTo>
                      <a:pt x="21" y="144"/>
                    </a:lnTo>
                    <a:lnTo>
                      <a:pt x="21" y="143"/>
                    </a:lnTo>
                    <a:lnTo>
                      <a:pt x="24" y="139"/>
                    </a:lnTo>
                    <a:lnTo>
                      <a:pt x="25" y="135"/>
                    </a:lnTo>
                    <a:lnTo>
                      <a:pt x="27" y="132"/>
                    </a:lnTo>
                    <a:lnTo>
                      <a:pt x="31" y="131"/>
                    </a:lnTo>
                    <a:lnTo>
                      <a:pt x="39" y="131"/>
                    </a:lnTo>
                    <a:lnTo>
                      <a:pt x="42" y="132"/>
                    </a:lnTo>
                    <a:lnTo>
                      <a:pt x="43" y="132"/>
                    </a:lnTo>
                    <a:lnTo>
                      <a:pt x="51" y="131"/>
                    </a:lnTo>
                    <a:lnTo>
                      <a:pt x="57" y="128"/>
                    </a:lnTo>
                    <a:lnTo>
                      <a:pt x="69" y="128"/>
                    </a:lnTo>
                    <a:lnTo>
                      <a:pt x="70" y="131"/>
                    </a:lnTo>
                    <a:lnTo>
                      <a:pt x="77" y="132"/>
                    </a:lnTo>
                    <a:lnTo>
                      <a:pt x="81" y="132"/>
                    </a:lnTo>
                    <a:lnTo>
                      <a:pt x="85" y="128"/>
                    </a:lnTo>
                    <a:lnTo>
                      <a:pt x="87" y="125"/>
                    </a:lnTo>
                    <a:lnTo>
                      <a:pt x="87" y="113"/>
                    </a:lnTo>
                    <a:lnTo>
                      <a:pt x="81" y="106"/>
                    </a:lnTo>
                    <a:lnTo>
                      <a:pt x="69" y="105"/>
                    </a:lnTo>
                    <a:lnTo>
                      <a:pt x="43" y="105"/>
                    </a:lnTo>
                    <a:lnTo>
                      <a:pt x="37" y="106"/>
                    </a:lnTo>
                    <a:lnTo>
                      <a:pt x="27" y="106"/>
                    </a:lnTo>
                    <a:lnTo>
                      <a:pt x="21" y="105"/>
                    </a:lnTo>
                    <a:lnTo>
                      <a:pt x="16" y="105"/>
                    </a:lnTo>
                    <a:lnTo>
                      <a:pt x="11" y="102"/>
                    </a:lnTo>
                    <a:lnTo>
                      <a:pt x="9" y="102"/>
                    </a:lnTo>
                    <a:lnTo>
                      <a:pt x="9" y="91"/>
                    </a:lnTo>
                    <a:lnTo>
                      <a:pt x="11" y="88"/>
                    </a:lnTo>
                    <a:lnTo>
                      <a:pt x="16" y="87"/>
                    </a:lnTo>
                    <a:lnTo>
                      <a:pt x="27" y="87"/>
                    </a:lnTo>
                    <a:lnTo>
                      <a:pt x="29" y="88"/>
                    </a:lnTo>
                    <a:lnTo>
                      <a:pt x="31" y="88"/>
                    </a:lnTo>
                    <a:lnTo>
                      <a:pt x="37" y="87"/>
                    </a:lnTo>
                    <a:lnTo>
                      <a:pt x="43" y="87"/>
                    </a:lnTo>
                    <a:lnTo>
                      <a:pt x="44" y="84"/>
                    </a:lnTo>
                    <a:lnTo>
                      <a:pt x="47" y="80"/>
                    </a:lnTo>
                    <a:lnTo>
                      <a:pt x="47" y="74"/>
                    </a:lnTo>
                    <a:lnTo>
                      <a:pt x="43" y="74"/>
                    </a:lnTo>
                    <a:lnTo>
                      <a:pt x="42" y="76"/>
                    </a:lnTo>
                    <a:lnTo>
                      <a:pt x="25" y="76"/>
                    </a:lnTo>
                    <a:lnTo>
                      <a:pt x="25" y="74"/>
                    </a:lnTo>
                    <a:lnTo>
                      <a:pt x="11" y="74"/>
                    </a:lnTo>
                    <a:lnTo>
                      <a:pt x="7" y="72"/>
                    </a:lnTo>
                    <a:lnTo>
                      <a:pt x="3" y="70"/>
                    </a:lnTo>
                    <a:lnTo>
                      <a:pt x="0" y="69"/>
                    </a:lnTo>
                    <a:lnTo>
                      <a:pt x="0" y="61"/>
                    </a:lnTo>
                    <a:lnTo>
                      <a:pt x="3" y="58"/>
                    </a:lnTo>
                    <a:lnTo>
                      <a:pt x="3" y="57"/>
                    </a:lnTo>
                    <a:lnTo>
                      <a:pt x="7" y="52"/>
                    </a:lnTo>
                    <a:lnTo>
                      <a:pt x="7" y="48"/>
                    </a:lnTo>
                    <a:lnTo>
                      <a:pt x="9" y="44"/>
                    </a:lnTo>
                    <a:lnTo>
                      <a:pt x="9" y="36"/>
                    </a:lnTo>
                    <a:lnTo>
                      <a:pt x="16" y="25"/>
                    </a:lnTo>
                    <a:lnTo>
                      <a:pt x="27" y="17"/>
                    </a:lnTo>
                    <a:lnTo>
                      <a:pt x="42" y="9"/>
                    </a:lnTo>
                    <a:lnTo>
                      <a:pt x="51" y="2"/>
                    </a:lnTo>
                    <a:lnTo>
                      <a:pt x="55"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0" name="Freeform 171"/>
              <p:cNvSpPr>
                <a:spLocks/>
              </p:cNvSpPr>
              <p:nvPr/>
            </p:nvSpPr>
            <p:spPr bwMode="gray">
              <a:xfrm>
                <a:off x="6264324" y="1471583"/>
                <a:ext cx="187325" cy="141287"/>
              </a:xfrm>
              <a:custGeom>
                <a:avLst/>
                <a:gdLst/>
                <a:ahLst/>
                <a:cxnLst>
                  <a:cxn ang="0">
                    <a:pos x="100" y="0"/>
                  </a:cxn>
                  <a:cxn ang="0">
                    <a:pos x="101" y="0"/>
                  </a:cxn>
                  <a:cxn ang="0">
                    <a:pos x="104" y="1"/>
                  </a:cxn>
                  <a:cxn ang="0">
                    <a:pos x="108" y="4"/>
                  </a:cxn>
                  <a:cxn ang="0">
                    <a:pos x="116" y="12"/>
                  </a:cxn>
                  <a:cxn ang="0">
                    <a:pos x="118" y="12"/>
                  </a:cxn>
                  <a:cxn ang="0">
                    <a:pos x="116" y="13"/>
                  </a:cxn>
                  <a:cxn ang="0">
                    <a:pos x="113" y="13"/>
                  </a:cxn>
                  <a:cxn ang="0">
                    <a:pos x="112" y="16"/>
                  </a:cxn>
                  <a:cxn ang="0">
                    <a:pos x="109" y="19"/>
                  </a:cxn>
                  <a:cxn ang="0">
                    <a:pos x="108" y="21"/>
                  </a:cxn>
                  <a:cxn ang="0">
                    <a:pos x="108" y="26"/>
                  </a:cxn>
                  <a:cxn ang="0">
                    <a:pos x="109" y="27"/>
                  </a:cxn>
                  <a:cxn ang="0">
                    <a:pos x="109" y="30"/>
                  </a:cxn>
                  <a:cxn ang="0">
                    <a:pos x="108" y="34"/>
                  </a:cxn>
                  <a:cxn ang="0">
                    <a:pos x="105" y="38"/>
                  </a:cxn>
                  <a:cxn ang="0">
                    <a:pos x="104" y="39"/>
                  </a:cxn>
                  <a:cxn ang="0">
                    <a:pos x="104" y="42"/>
                  </a:cxn>
                  <a:cxn ang="0">
                    <a:pos x="101" y="42"/>
                  </a:cxn>
                  <a:cxn ang="0">
                    <a:pos x="105" y="43"/>
                  </a:cxn>
                  <a:cxn ang="0">
                    <a:pos x="105" y="52"/>
                  </a:cxn>
                  <a:cxn ang="0">
                    <a:pos x="101" y="56"/>
                  </a:cxn>
                  <a:cxn ang="0">
                    <a:pos x="98" y="61"/>
                  </a:cxn>
                  <a:cxn ang="0">
                    <a:pos x="92" y="64"/>
                  </a:cxn>
                  <a:cxn ang="0">
                    <a:pos x="87" y="64"/>
                  </a:cxn>
                  <a:cxn ang="0">
                    <a:pos x="83" y="61"/>
                  </a:cxn>
                  <a:cxn ang="0">
                    <a:pos x="79" y="60"/>
                  </a:cxn>
                  <a:cxn ang="0">
                    <a:pos x="78" y="57"/>
                  </a:cxn>
                  <a:cxn ang="0">
                    <a:pos x="75" y="64"/>
                  </a:cxn>
                  <a:cxn ang="0">
                    <a:pos x="72" y="68"/>
                  </a:cxn>
                  <a:cxn ang="0">
                    <a:pos x="70" y="74"/>
                  </a:cxn>
                  <a:cxn ang="0">
                    <a:pos x="61" y="82"/>
                  </a:cxn>
                  <a:cxn ang="0">
                    <a:pos x="59" y="87"/>
                  </a:cxn>
                  <a:cxn ang="0">
                    <a:pos x="56" y="87"/>
                  </a:cxn>
                  <a:cxn ang="0">
                    <a:pos x="50" y="89"/>
                  </a:cxn>
                  <a:cxn ang="0">
                    <a:pos x="46" y="89"/>
                  </a:cxn>
                  <a:cxn ang="0">
                    <a:pos x="44" y="87"/>
                  </a:cxn>
                  <a:cxn ang="0">
                    <a:pos x="42" y="85"/>
                  </a:cxn>
                  <a:cxn ang="0">
                    <a:pos x="39" y="85"/>
                  </a:cxn>
                  <a:cxn ang="0">
                    <a:pos x="39" y="83"/>
                  </a:cxn>
                  <a:cxn ang="0">
                    <a:pos x="28" y="89"/>
                  </a:cxn>
                  <a:cxn ang="0">
                    <a:pos x="18" y="87"/>
                  </a:cxn>
                  <a:cxn ang="0">
                    <a:pos x="11" y="83"/>
                  </a:cxn>
                  <a:cxn ang="0">
                    <a:pos x="7" y="82"/>
                  </a:cxn>
                  <a:cxn ang="0">
                    <a:pos x="2" y="75"/>
                  </a:cxn>
                  <a:cxn ang="0">
                    <a:pos x="0" y="74"/>
                  </a:cxn>
                  <a:cxn ang="0">
                    <a:pos x="0" y="69"/>
                  </a:cxn>
                  <a:cxn ang="0">
                    <a:pos x="2" y="68"/>
                  </a:cxn>
                  <a:cxn ang="0">
                    <a:pos x="12" y="68"/>
                  </a:cxn>
                  <a:cxn ang="0">
                    <a:pos x="15" y="65"/>
                  </a:cxn>
                  <a:cxn ang="0">
                    <a:pos x="18" y="65"/>
                  </a:cxn>
                  <a:cxn ang="0">
                    <a:pos x="26" y="60"/>
                  </a:cxn>
                  <a:cxn ang="0">
                    <a:pos x="35" y="52"/>
                  </a:cxn>
                  <a:cxn ang="0">
                    <a:pos x="44" y="39"/>
                  </a:cxn>
                  <a:cxn ang="0">
                    <a:pos x="52" y="30"/>
                  </a:cxn>
                  <a:cxn ang="0">
                    <a:pos x="59" y="21"/>
                  </a:cxn>
                  <a:cxn ang="0">
                    <a:pos x="60" y="19"/>
                  </a:cxn>
                  <a:cxn ang="0">
                    <a:pos x="64" y="16"/>
                  </a:cxn>
                  <a:cxn ang="0">
                    <a:pos x="70" y="13"/>
                  </a:cxn>
                  <a:cxn ang="0">
                    <a:pos x="75" y="12"/>
                  </a:cxn>
                  <a:cxn ang="0">
                    <a:pos x="86" y="12"/>
                  </a:cxn>
                  <a:cxn ang="0">
                    <a:pos x="100" y="0"/>
                  </a:cxn>
                </a:cxnLst>
                <a:rect l="0" t="0" r="r" b="b"/>
                <a:pathLst>
                  <a:path w="118" h="89">
                    <a:moveTo>
                      <a:pt x="100" y="0"/>
                    </a:moveTo>
                    <a:lnTo>
                      <a:pt x="101" y="0"/>
                    </a:lnTo>
                    <a:lnTo>
                      <a:pt x="104" y="1"/>
                    </a:lnTo>
                    <a:lnTo>
                      <a:pt x="108" y="4"/>
                    </a:lnTo>
                    <a:lnTo>
                      <a:pt x="116" y="12"/>
                    </a:lnTo>
                    <a:lnTo>
                      <a:pt x="118" y="12"/>
                    </a:lnTo>
                    <a:lnTo>
                      <a:pt x="116" y="13"/>
                    </a:lnTo>
                    <a:lnTo>
                      <a:pt x="113" y="13"/>
                    </a:lnTo>
                    <a:lnTo>
                      <a:pt x="112" y="16"/>
                    </a:lnTo>
                    <a:lnTo>
                      <a:pt x="109" y="19"/>
                    </a:lnTo>
                    <a:lnTo>
                      <a:pt x="108" y="21"/>
                    </a:lnTo>
                    <a:lnTo>
                      <a:pt x="108" y="26"/>
                    </a:lnTo>
                    <a:lnTo>
                      <a:pt x="109" y="27"/>
                    </a:lnTo>
                    <a:lnTo>
                      <a:pt x="109" y="30"/>
                    </a:lnTo>
                    <a:lnTo>
                      <a:pt x="108" y="34"/>
                    </a:lnTo>
                    <a:lnTo>
                      <a:pt x="105" y="38"/>
                    </a:lnTo>
                    <a:lnTo>
                      <a:pt x="104" y="39"/>
                    </a:lnTo>
                    <a:lnTo>
                      <a:pt x="104" y="42"/>
                    </a:lnTo>
                    <a:lnTo>
                      <a:pt x="101" y="42"/>
                    </a:lnTo>
                    <a:lnTo>
                      <a:pt x="105" y="43"/>
                    </a:lnTo>
                    <a:lnTo>
                      <a:pt x="105" y="52"/>
                    </a:lnTo>
                    <a:lnTo>
                      <a:pt x="101" y="56"/>
                    </a:lnTo>
                    <a:lnTo>
                      <a:pt x="98" y="61"/>
                    </a:lnTo>
                    <a:lnTo>
                      <a:pt x="92" y="64"/>
                    </a:lnTo>
                    <a:lnTo>
                      <a:pt x="87" y="64"/>
                    </a:lnTo>
                    <a:lnTo>
                      <a:pt x="83" y="61"/>
                    </a:lnTo>
                    <a:lnTo>
                      <a:pt x="79" y="60"/>
                    </a:lnTo>
                    <a:lnTo>
                      <a:pt x="78" y="57"/>
                    </a:lnTo>
                    <a:lnTo>
                      <a:pt x="75" y="64"/>
                    </a:lnTo>
                    <a:lnTo>
                      <a:pt x="72" y="68"/>
                    </a:lnTo>
                    <a:lnTo>
                      <a:pt x="70" y="74"/>
                    </a:lnTo>
                    <a:lnTo>
                      <a:pt x="61" y="82"/>
                    </a:lnTo>
                    <a:lnTo>
                      <a:pt x="59" y="87"/>
                    </a:lnTo>
                    <a:lnTo>
                      <a:pt x="56" y="87"/>
                    </a:lnTo>
                    <a:lnTo>
                      <a:pt x="50" y="89"/>
                    </a:lnTo>
                    <a:lnTo>
                      <a:pt x="46" y="89"/>
                    </a:lnTo>
                    <a:lnTo>
                      <a:pt x="44" y="87"/>
                    </a:lnTo>
                    <a:lnTo>
                      <a:pt x="42" y="85"/>
                    </a:lnTo>
                    <a:lnTo>
                      <a:pt x="39" y="85"/>
                    </a:lnTo>
                    <a:lnTo>
                      <a:pt x="39" y="83"/>
                    </a:lnTo>
                    <a:lnTo>
                      <a:pt x="28" y="89"/>
                    </a:lnTo>
                    <a:lnTo>
                      <a:pt x="18" y="87"/>
                    </a:lnTo>
                    <a:lnTo>
                      <a:pt x="11" y="83"/>
                    </a:lnTo>
                    <a:lnTo>
                      <a:pt x="7" y="82"/>
                    </a:lnTo>
                    <a:lnTo>
                      <a:pt x="2" y="75"/>
                    </a:lnTo>
                    <a:lnTo>
                      <a:pt x="0" y="74"/>
                    </a:lnTo>
                    <a:lnTo>
                      <a:pt x="0" y="69"/>
                    </a:lnTo>
                    <a:lnTo>
                      <a:pt x="2" y="68"/>
                    </a:lnTo>
                    <a:lnTo>
                      <a:pt x="12" y="68"/>
                    </a:lnTo>
                    <a:lnTo>
                      <a:pt x="15" y="65"/>
                    </a:lnTo>
                    <a:lnTo>
                      <a:pt x="18" y="65"/>
                    </a:lnTo>
                    <a:lnTo>
                      <a:pt x="26" y="60"/>
                    </a:lnTo>
                    <a:lnTo>
                      <a:pt x="35" y="52"/>
                    </a:lnTo>
                    <a:lnTo>
                      <a:pt x="44" y="39"/>
                    </a:lnTo>
                    <a:lnTo>
                      <a:pt x="52" y="30"/>
                    </a:lnTo>
                    <a:lnTo>
                      <a:pt x="59" y="21"/>
                    </a:lnTo>
                    <a:lnTo>
                      <a:pt x="60" y="19"/>
                    </a:lnTo>
                    <a:lnTo>
                      <a:pt x="64" y="16"/>
                    </a:lnTo>
                    <a:lnTo>
                      <a:pt x="70" y="13"/>
                    </a:lnTo>
                    <a:lnTo>
                      <a:pt x="75" y="12"/>
                    </a:lnTo>
                    <a:lnTo>
                      <a:pt x="86" y="12"/>
                    </a:lnTo>
                    <a:lnTo>
                      <a:pt x="10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1" name="Freeform 172"/>
              <p:cNvSpPr>
                <a:spLocks/>
              </p:cNvSpPr>
              <p:nvPr/>
            </p:nvSpPr>
            <p:spPr bwMode="gray">
              <a:xfrm>
                <a:off x="6442124" y="1408083"/>
                <a:ext cx="34925" cy="42862"/>
              </a:xfrm>
              <a:custGeom>
                <a:avLst/>
                <a:gdLst/>
                <a:ahLst/>
                <a:cxnLst>
                  <a:cxn ang="0">
                    <a:pos x="6" y="0"/>
                  </a:cxn>
                  <a:cxn ang="0">
                    <a:pos x="11" y="0"/>
                  </a:cxn>
                  <a:cxn ang="0">
                    <a:pos x="14" y="1"/>
                  </a:cxn>
                  <a:cxn ang="0">
                    <a:pos x="15" y="1"/>
                  </a:cxn>
                  <a:cxn ang="0">
                    <a:pos x="19" y="5"/>
                  </a:cxn>
                  <a:cxn ang="0">
                    <a:pos x="22" y="9"/>
                  </a:cxn>
                  <a:cxn ang="0">
                    <a:pos x="22" y="23"/>
                  </a:cxn>
                  <a:cxn ang="0">
                    <a:pos x="19" y="26"/>
                  </a:cxn>
                  <a:cxn ang="0">
                    <a:pos x="15" y="27"/>
                  </a:cxn>
                  <a:cxn ang="0">
                    <a:pos x="14" y="26"/>
                  </a:cxn>
                  <a:cxn ang="0">
                    <a:pos x="10" y="26"/>
                  </a:cxn>
                  <a:cxn ang="0">
                    <a:pos x="6" y="23"/>
                  </a:cxn>
                  <a:cxn ang="0">
                    <a:pos x="1" y="19"/>
                  </a:cxn>
                  <a:cxn ang="0">
                    <a:pos x="0" y="11"/>
                  </a:cxn>
                  <a:cxn ang="0">
                    <a:pos x="1" y="8"/>
                  </a:cxn>
                  <a:cxn ang="0">
                    <a:pos x="1" y="4"/>
                  </a:cxn>
                  <a:cxn ang="0">
                    <a:pos x="6" y="0"/>
                  </a:cxn>
                </a:cxnLst>
                <a:rect l="0" t="0" r="r" b="b"/>
                <a:pathLst>
                  <a:path w="22" h="27">
                    <a:moveTo>
                      <a:pt x="6" y="0"/>
                    </a:moveTo>
                    <a:lnTo>
                      <a:pt x="11" y="0"/>
                    </a:lnTo>
                    <a:lnTo>
                      <a:pt x="14" y="1"/>
                    </a:lnTo>
                    <a:lnTo>
                      <a:pt x="15" y="1"/>
                    </a:lnTo>
                    <a:lnTo>
                      <a:pt x="19" y="5"/>
                    </a:lnTo>
                    <a:lnTo>
                      <a:pt x="22" y="9"/>
                    </a:lnTo>
                    <a:lnTo>
                      <a:pt x="22" y="23"/>
                    </a:lnTo>
                    <a:lnTo>
                      <a:pt x="19" y="26"/>
                    </a:lnTo>
                    <a:lnTo>
                      <a:pt x="15" y="27"/>
                    </a:lnTo>
                    <a:lnTo>
                      <a:pt x="14" y="26"/>
                    </a:lnTo>
                    <a:lnTo>
                      <a:pt x="10" y="26"/>
                    </a:lnTo>
                    <a:lnTo>
                      <a:pt x="6" y="23"/>
                    </a:lnTo>
                    <a:lnTo>
                      <a:pt x="1" y="19"/>
                    </a:lnTo>
                    <a:lnTo>
                      <a:pt x="0" y="11"/>
                    </a:lnTo>
                    <a:lnTo>
                      <a:pt x="1" y="8"/>
                    </a:lnTo>
                    <a:lnTo>
                      <a:pt x="1" y="4"/>
                    </a:lnTo>
                    <a:lnTo>
                      <a:pt x="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2" name="Freeform 173"/>
              <p:cNvSpPr>
                <a:spLocks/>
              </p:cNvSpPr>
              <p:nvPr/>
            </p:nvSpPr>
            <p:spPr bwMode="gray">
              <a:xfrm>
                <a:off x="6483399" y="1346170"/>
                <a:ext cx="106363" cy="68263"/>
              </a:xfrm>
              <a:custGeom>
                <a:avLst/>
                <a:gdLst/>
                <a:ahLst/>
                <a:cxnLst>
                  <a:cxn ang="0">
                    <a:pos x="28" y="0"/>
                  </a:cxn>
                  <a:cxn ang="0">
                    <a:pos x="32" y="0"/>
                  </a:cxn>
                  <a:cxn ang="0">
                    <a:pos x="36" y="2"/>
                  </a:cxn>
                  <a:cxn ang="0">
                    <a:pos x="40" y="2"/>
                  </a:cxn>
                  <a:cxn ang="0">
                    <a:pos x="58" y="14"/>
                  </a:cxn>
                  <a:cxn ang="0">
                    <a:pos x="66" y="20"/>
                  </a:cxn>
                  <a:cxn ang="0">
                    <a:pos x="67" y="22"/>
                  </a:cxn>
                  <a:cxn ang="0">
                    <a:pos x="67" y="26"/>
                  </a:cxn>
                  <a:cxn ang="0">
                    <a:pos x="66" y="29"/>
                  </a:cxn>
                  <a:cxn ang="0">
                    <a:pos x="63" y="31"/>
                  </a:cxn>
                  <a:cxn ang="0">
                    <a:pos x="62" y="32"/>
                  </a:cxn>
                  <a:cxn ang="0">
                    <a:pos x="52" y="40"/>
                  </a:cxn>
                  <a:cxn ang="0">
                    <a:pos x="41" y="43"/>
                  </a:cxn>
                  <a:cxn ang="0">
                    <a:pos x="36" y="39"/>
                  </a:cxn>
                  <a:cxn ang="0">
                    <a:pos x="26" y="29"/>
                  </a:cxn>
                  <a:cxn ang="0">
                    <a:pos x="22" y="26"/>
                  </a:cxn>
                  <a:cxn ang="0">
                    <a:pos x="18" y="29"/>
                  </a:cxn>
                  <a:cxn ang="0">
                    <a:pos x="15" y="31"/>
                  </a:cxn>
                  <a:cxn ang="0">
                    <a:pos x="11" y="35"/>
                  </a:cxn>
                  <a:cxn ang="0">
                    <a:pos x="11" y="36"/>
                  </a:cxn>
                  <a:cxn ang="0">
                    <a:pos x="10" y="36"/>
                  </a:cxn>
                  <a:cxn ang="0">
                    <a:pos x="4" y="35"/>
                  </a:cxn>
                  <a:cxn ang="0">
                    <a:pos x="2" y="31"/>
                  </a:cxn>
                  <a:cxn ang="0">
                    <a:pos x="0" y="26"/>
                  </a:cxn>
                  <a:cxn ang="0">
                    <a:pos x="0" y="24"/>
                  </a:cxn>
                  <a:cxn ang="0">
                    <a:pos x="2" y="20"/>
                  </a:cxn>
                  <a:cxn ang="0">
                    <a:pos x="4" y="18"/>
                  </a:cxn>
                  <a:cxn ang="0">
                    <a:pos x="8" y="14"/>
                  </a:cxn>
                  <a:cxn ang="0">
                    <a:pos x="10" y="14"/>
                  </a:cxn>
                  <a:cxn ang="0">
                    <a:pos x="18" y="6"/>
                  </a:cxn>
                  <a:cxn ang="0">
                    <a:pos x="23" y="2"/>
                  </a:cxn>
                  <a:cxn ang="0">
                    <a:pos x="28" y="0"/>
                  </a:cxn>
                </a:cxnLst>
                <a:rect l="0" t="0" r="r" b="b"/>
                <a:pathLst>
                  <a:path w="67" h="43">
                    <a:moveTo>
                      <a:pt x="28" y="0"/>
                    </a:moveTo>
                    <a:lnTo>
                      <a:pt x="32" y="0"/>
                    </a:lnTo>
                    <a:lnTo>
                      <a:pt x="36" y="2"/>
                    </a:lnTo>
                    <a:lnTo>
                      <a:pt x="40" y="2"/>
                    </a:lnTo>
                    <a:lnTo>
                      <a:pt x="58" y="14"/>
                    </a:lnTo>
                    <a:lnTo>
                      <a:pt x="66" y="20"/>
                    </a:lnTo>
                    <a:lnTo>
                      <a:pt x="67" y="22"/>
                    </a:lnTo>
                    <a:lnTo>
                      <a:pt x="67" y="26"/>
                    </a:lnTo>
                    <a:lnTo>
                      <a:pt x="66" y="29"/>
                    </a:lnTo>
                    <a:lnTo>
                      <a:pt x="63" y="31"/>
                    </a:lnTo>
                    <a:lnTo>
                      <a:pt x="62" y="32"/>
                    </a:lnTo>
                    <a:lnTo>
                      <a:pt x="52" y="40"/>
                    </a:lnTo>
                    <a:lnTo>
                      <a:pt x="41" y="43"/>
                    </a:lnTo>
                    <a:lnTo>
                      <a:pt x="36" y="39"/>
                    </a:lnTo>
                    <a:lnTo>
                      <a:pt x="26" y="29"/>
                    </a:lnTo>
                    <a:lnTo>
                      <a:pt x="22" y="26"/>
                    </a:lnTo>
                    <a:lnTo>
                      <a:pt x="18" y="29"/>
                    </a:lnTo>
                    <a:lnTo>
                      <a:pt x="15" y="31"/>
                    </a:lnTo>
                    <a:lnTo>
                      <a:pt x="11" y="35"/>
                    </a:lnTo>
                    <a:lnTo>
                      <a:pt x="11" y="36"/>
                    </a:lnTo>
                    <a:lnTo>
                      <a:pt x="10" y="36"/>
                    </a:lnTo>
                    <a:lnTo>
                      <a:pt x="4" y="35"/>
                    </a:lnTo>
                    <a:lnTo>
                      <a:pt x="2" y="31"/>
                    </a:lnTo>
                    <a:lnTo>
                      <a:pt x="0" y="26"/>
                    </a:lnTo>
                    <a:lnTo>
                      <a:pt x="0" y="24"/>
                    </a:lnTo>
                    <a:lnTo>
                      <a:pt x="2" y="20"/>
                    </a:lnTo>
                    <a:lnTo>
                      <a:pt x="4" y="18"/>
                    </a:lnTo>
                    <a:lnTo>
                      <a:pt x="8" y="14"/>
                    </a:lnTo>
                    <a:lnTo>
                      <a:pt x="10" y="14"/>
                    </a:lnTo>
                    <a:lnTo>
                      <a:pt x="18" y="6"/>
                    </a:lnTo>
                    <a:lnTo>
                      <a:pt x="23" y="2"/>
                    </a:lnTo>
                    <a:lnTo>
                      <a:pt x="2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3" name="Freeform 174"/>
              <p:cNvSpPr>
                <a:spLocks/>
              </p:cNvSpPr>
              <p:nvPr/>
            </p:nvSpPr>
            <p:spPr bwMode="gray">
              <a:xfrm>
                <a:off x="6483399" y="1431895"/>
                <a:ext cx="92075" cy="53975"/>
              </a:xfrm>
              <a:custGeom>
                <a:avLst/>
                <a:gdLst/>
                <a:ahLst/>
                <a:cxnLst>
                  <a:cxn ang="0">
                    <a:pos x="11" y="0"/>
                  </a:cxn>
                  <a:cxn ang="0">
                    <a:pos x="18" y="0"/>
                  </a:cxn>
                  <a:cxn ang="0">
                    <a:pos x="32" y="3"/>
                  </a:cxn>
                  <a:cxn ang="0">
                    <a:pos x="48" y="4"/>
                  </a:cxn>
                  <a:cxn ang="0">
                    <a:pos x="56" y="8"/>
                  </a:cxn>
                  <a:cxn ang="0">
                    <a:pos x="58" y="12"/>
                  </a:cxn>
                  <a:cxn ang="0">
                    <a:pos x="58" y="15"/>
                  </a:cxn>
                  <a:cxn ang="0">
                    <a:pos x="54" y="19"/>
                  </a:cxn>
                  <a:cxn ang="0">
                    <a:pos x="48" y="19"/>
                  </a:cxn>
                  <a:cxn ang="0">
                    <a:pos x="45" y="20"/>
                  </a:cxn>
                  <a:cxn ang="0">
                    <a:pos x="37" y="29"/>
                  </a:cxn>
                  <a:cxn ang="0">
                    <a:pos x="33" y="30"/>
                  </a:cxn>
                  <a:cxn ang="0">
                    <a:pos x="32" y="33"/>
                  </a:cxn>
                  <a:cxn ang="0">
                    <a:pos x="23" y="34"/>
                  </a:cxn>
                  <a:cxn ang="0">
                    <a:pos x="6" y="34"/>
                  </a:cxn>
                  <a:cxn ang="0">
                    <a:pos x="0" y="26"/>
                  </a:cxn>
                  <a:cxn ang="0">
                    <a:pos x="0" y="16"/>
                  </a:cxn>
                  <a:cxn ang="0">
                    <a:pos x="4" y="8"/>
                  </a:cxn>
                  <a:cxn ang="0">
                    <a:pos x="10" y="3"/>
                  </a:cxn>
                  <a:cxn ang="0">
                    <a:pos x="11" y="0"/>
                  </a:cxn>
                </a:cxnLst>
                <a:rect l="0" t="0" r="r" b="b"/>
                <a:pathLst>
                  <a:path w="58" h="34">
                    <a:moveTo>
                      <a:pt x="11" y="0"/>
                    </a:moveTo>
                    <a:lnTo>
                      <a:pt x="18" y="0"/>
                    </a:lnTo>
                    <a:lnTo>
                      <a:pt x="32" y="3"/>
                    </a:lnTo>
                    <a:lnTo>
                      <a:pt x="48" y="4"/>
                    </a:lnTo>
                    <a:lnTo>
                      <a:pt x="56" y="8"/>
                    </a:lnTo>
                    <a:lnTo>
                      <a:pt x="58" y="12"/>
                    </a:lnTo>
                    <a:lnTo>
                      <a:pt x="58" y="15"/>
                    </a:lnTo>
                    <a:lnTo>
                      <a:pt x="54" y="19"/>
                    </a:lnTo>
                    <a:lnTo>
                      <a:pt x="48" y="19"/>
                    </a:lnTo>
                    <a:lnTo>
                      <a:pt x="45" y="20"/>
                    </a:lnTo>
                    <a:lnTo>
                      <a:pt x="37" y="29"/>
                    </a:lnTo>
                    <a:lnTo>
                      <a:pt x="33" y="30"/>
                    </a:lnTo>
                    <a:lnTo>
                      <a:pt x="32" y="33"/>
                    </a:lnTo>
                    <a:lnTo>
                      <a:pt x="23" y="34"/>
                    </a:lnTo>
                    <a:lnTo>
                      <a:pt x="6" y="34"/>
                    </a:lnTo>
                    <a:lnTo>
                      <a:pt x="0" y="26"/>
                    </a:lnTo>
                    <a:lnTo>
                      <a:pt x="0" y="16"/>
                    </a:lnTo>
                    <a:lnTo>
                      <a:pt x="4" y="8"/>
                    </a:lnTo>
                    <a:lnTo>
                      <a:pt x="10" y="3"/>
                    </a:lnTo>
                    <a:lnTo>
                      <a:pt x="1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4" name="Freeform 175"/>
              <p:cNvSpPr>
                <a:spLocks/>
              </p:cNvSpPr>
              <p:nvPr/>
            </p:nvSpPr>
            <p:spPr bwMode="gray">
              <a:xfrm>
                <a:off x="6365924" y="1601758"/>
                <a:ext cx="30163" cy="42862"/>
              </a:xfrm>
              <a:custGeom>
                <a:avLst/>
                <a:gdLst/>
                <a:ahLst/>
                <a:cxnLst>
                  <a:cxn ang="0">
                    <a:pos x="14" y="0"/>
                  </a:cxn>
                  <a:cxn ang="0">
                    <a:pos x="18" y="0"/>
                  </a:cxn>
                  <a:cxn ang="0">
                    <a:pos x="19" y="1"/>
                  </a:cxn>
                  <a:cxn ang="0">
                    <a:pos x="19" y="13"/>
                  </a:cxn>
                  <a:cxn ang="0">
                    <a:pos x="18" y="15"/>
                  </a:cxn>
                  <a:cxn ang="0">
                    <a:pos x="17" y="22"/>
                  </a:cxn>
                  <a:cxn ang="0">
                    <a:pos x="14" y="26"/>
                  </a:cxn>
                  <a:cxn ang="0">
                    <a:pos x="10" y="27"/>
                  </a:cxn>
                  <a:cxn ang="0">
                    <a:pos x="1" y="27"/>
                  </a:cxn>
                  <a:cxn ang="0">
                    <a:pos x="0" y="23"/>
                  </a:cxn>
                  <a:cxn ang="0">
                    <a:pos x="0" y="18"/>
                  </a:cxn>
                  <a:cxn ang="0">
                    <a:pos x="1" y="13"/>
                  </a:cxn>
                  <a:cxn ang="0">
                    <a:pos x="10" y="5"/>
                  </a:cxn>
                  <a:cxn ang="0">
                    <a:pos x="12" y="1"/>
                  </a:cxn>
                  <a:cxn ang="0">
                    <a:pos x="14" y="0"/>
                  </a:cxn>
                </a:cxnLst>
                <a:rect l="0" t="0" r="r" b="b"/>
                <a:pathLst>
                  <a:path w="19" h="27">
                    <a:moveTo>
                      <a:pt x="14" y="0"/>
                    </a:moveTo>
                    <a:lnTo>
                      <a:pt x="18" y="0"/>
                    </a:lnTo>
                    <a:lnTo>
                      <a:pt x="19" y="1"/>
                    </a:lnTo>
                    <a:lnTo>
                      <a:pt x="19" y="13"/>
                    </a:lnTo>
                    <a:lnTo>
                      <a:pt x="18" y="15"/>
                    </a:lnTo>
                    <a:lnTo>
                      <a:pt x="17" y="22"/>
                    </a:lnTo>
                    <a:lnTo>
                      <a:pt x="14" y="26"/>
                    </a:lnTo>
                    <a:lnTo>
                      <a:pt x="10" y="27"/>
                    </a:lnTo>
                    <a:lnTo>
                      <a:pt x="1" y="27"/>
                    </a:lnTo>
                    <a:lnTo>
                      <a:pt x="0" y="23"/>
                    </a:lnTo>
                    <a:lnTo>
                      <a:pt x="0" y="18"/>
                    </a:lnTo>
                    <a:lnTo>
                      <a:pt x="1" y="13"/>
                    </a:lnTo>
                    <a:lnTo>
                      <a:pt x="10" y="5"/>
                    </a:lnTo>
                    <a:lnTo>
                      <a:pt x="12" y="1"/>
                    </a:lnTo>
                    <a:lnTo>
                      <a:pt x="1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5" name="Freeform 176"/>
              <p:cNvSpPr>
                <a:spLocks/>
              </p:cNvSpPr>
              <p:nvPr/>
            </p:nvSpPr>
            <p:spPr bwMode="gray">
              <a:xfrm>
                <a:off x="6364337" y="1631920"/>
                <a:ext cx="177800" cy="142875"/>
              </a:xfrm>
              <a:custGeom>
                <a:avLst/>
                <a:gdLst/>
                <a:ahLst/>
                <a:cxnLst>
                  <a:cxn ang="0">
                    <a:pos x="81" y="0"/>
                  </a:cxn>
                  <a:cxn ang="0">
                    <a:pos x="83" y="14"/>
                  </a:cxn>
                  <a:cxn ang="0">
                    <a:pos x="85" y="25"/>
                  </a:cxn>
                  <a:cxn ang="0">
                    <a:pos x="89" y="30"/>
                  </a:cxn>
                  <a:cxn ang="0">
                    <a:pos x="90" y="36"/>
                  </a:cxn>
                  <a:cxn ang="0">
                    <a:pos x="98" y="38"/>
                  </a:cxn>
                  <a:cxn ang="0">
                    <a:pos x="104" y="34"/>
                  </a:cxn>
                  <a:cxn ang="0">
                    <a:pos x="112" y="38"/>
                  </a:cxn>
                  <a:cxn ang="0">
                    <a:pos x="111" y="56"/>
                  </a:cxn>
                  <a:cxn ang="0">
                    <a:pos x="103" y="73"/>
                  </a:cxn>
                  <a:cxn ang="0">
                    <a:pos x="90" y="70"/>
                  </a:cxn>
                  <a:cxn ang="0">
                    <a:pos x="83" y="74"/>
                  </a:cxn>
                  <a:cxn ang="0">
                    <a:pos x="79" y="70"/>
                  </a:cxn>
                  <a:cxn ang="0">
                    <a:pos x="75" y="73"/>
                  </a:cxn>
                  <a:cxn ang="0">
                    <a:pos x="72" y="77"/>
                  </a:cxn>
                  <a:cxn ang="0">
                    <a:pos x="50" y="89"/>
                  </a:cxn>
                  <a:cxn ang="0">
                    <a:pos x="31" y="89"/>
                  </a:cxn>
                  <a:cxn ang="0">
                    <a:pos x="24" y="86"/>
                  </a:cxn>
                  <a:cxn ang="0">
                    <a:pos x="33" y="82"/>
                  </a:cxn>
                  <a:cxn ang="0">
                    <a:pos x="45" y="77"/>
                  </a:cxn>
                  <a:cxn ang="0">
                    <a:pos x="55" y="73"/>
                  </a:cxn>
                  <a:cxn ang="0">
                    <a:pos x="59" y="66"/>
                  </a:cxn>
                  <a:cxn ang="0">
                    <a:pos x="50" y="64"/>
                  </a:cxn>
                  <a:cxn ang="0">
                    <a:pos x="46" y="66"/>
                  </a:cxn>
                  <a:cxn ang="0">
                    <a:pos x="35" y="69"/>
                  </a:cxn>
                  <a:cxn ang="0">
                    <a:pos x="31" y="60"/>
                  </a:cxn>
                  <a:cxn ang="0">
                    <a:pos x="29" y="69"/>
                  </a:cxn>
                  <a:cxn ang="0">
                    <a:pos x="23" y="73"/>
                  </a:cxn>
                  <a:cxn ang="0">
                    <a:pos x="9" y="70"/>
                  </a:cxn>
                  <a:cxn ang="0">
                    <a:pos x="7" y="66"/>
                  </a:cxn>
                  <a:cxn ang="0">
                    <a:pos x="0" y="60"/>
                  </a:cxn>
                  <a:cxn ang="0">
                    <a:pos x="1" y="52"/>
                  </a:cxn>
                  <a:cxn ang="0">
                    <a:pos x="7" y="34"/>
                  </a:cxn>
                  <a:cxn ang="0">
                    <a:pos x="9" y="29"/>
                  </a:cxn>
                  <a:cxn ang="0">
                    <a:pos x="13" y="21"/>
                  </a:cxn>
                  <a:cxn ang="0">
                    <a:pos x="24" y="18"/>
                  </a:cxn>
                  <a:cxn ang="0">
                    <a:pos x="29" y="21"/>
                  </a:cxn>
                  <a:cxn ang="0">
                    <a:pos x="35" y="29"/>
                  </a:cxn>
                  <a:cxn ang="0">
                    <a:pos x="39" y="26"/>
                  </a:cxn>
                  <a:cxn ang="0">
                    <a:pos x="45" y="25"/>
                  </a:cxn>
                  <a:cxn ang="0">
                    <a:pos x="50" y="30"/>
                  </a:cxn>
                  <a:cxn ang="0">
                    <a:pos x="53" y="44"/>
                  </a:cxn>
                  <a:cxn ang="0">
                    <a:pos x="55" y="48"/>
                  </a:cxn>
                  <a:cxn ang="0">
                    <a:pos x="59" y="47"/>
                  </a:cxn>
                  <a:cxn ang="0">
                    <a:pos x="63" y="38"/>
                  </a:cxn>
                  <a:cxn ang="0">
                    <a:pos x="67" y="31"/>
                  </a:cxn>
                  <a:cxn ang="0">
                    <a:pos x="64" y="29"/>
                  </a:cxn>
                  <a:cxn ang="0">
                    <a:pos x="63" y="22"/>
                  </a:cxn>
                  <a:cxn ang="0">
                    <a:pos x="63" y="14"/>
                  </a:cxn>
                  <a:cxn ang="0">
                    <a:pos x="67" y="7"/>
                  </a:cxn>
                  <a:cxn ang="0">
                    <a:pos x="75" y="3"/>
                  </a:cxn>
                </a:cxnLst>
                <a:rect l="0" t="0" r="r" b="b"/>
                <a:pathLst>
                  <a:path w="112" h="90">
                    <a:moveTo>
                      <a:pt x="79" y="0"/>
                    </a:moveTo>
                    <a:lnTo>
                      <a:pt x="81" y="0"/>
                    </a:lnTo>
                    <a:lnTo>
                      <a:pt x="81" y="11"/>
                    </a:lnTo>
                    <a:lnTo>
                      <a:pt x="83" y="14"/>
                    </a:lnTo>
                    <a:lnTo>
                      <a:pt x="83" y="16"/>
                    </a:lnTo>
                    <a:lnTo>
                      <a:pt x="85" y="25"/>
                    </a:lnTo>
                    <a:lnTo>
                      <a:pt x="87" y="29"/>
                    </a:lnTo>
                    <a:lnTo>
                      <a:pt x="89" y="30"/>
                    </a:lnTo>
                    <a:lnTo>
                      <a:pt x="89" y="31"/>
                    </a:lnTo>
                    <a:lnTo>
                      <a:pt x="90" y="36"/>
                    </a:lnTo>
                    <a:lnTo>
                      <a:pt x="93" y="38"/>
                    </a:lnTo>
                    <a:lnTo>
                      <a:pt x="98" y="38"/>
                    </a:lnTo>
                    <a:lnTo>
                      <a:pt x="103" y="36"/>
                    </a:lnTo>
                    <a:lnTo>
                      <a:pt x="104" y="34"/>
                    </a:lnTo>
                    <a:lnTo>
                      <a:pt x="107" y="34"/>
                    </a:lnTo>
                    <a:lnTo>
                      <a:pt x="112" y="38"/>
                    </a:lnTo>
                    <a:lnTo>
                      <a:pt x="112" y="47"/>
                    </a:lnTo>
                    <a:lnTo>
                      <a:pt x="111" y="56"/>
                    </a:lnTo>
                    <a:lnTo>
                      <a:pt x="107" y="69"/>
                    </a:lnTo>
                    <a:lnTo>
                      <a:pt x="103" y="73"/>
                    </a:lnTo>
                    <a:lnTo>
                      <a:pt x="90" y="73"/>
                    </a:lnTo>
                    <a:lnTo>
                      <a:pt x="90" y="70"/>
                    </a:lnTo>
                    <a:lnTo>
                      <a:pt x="89" y="74"/>
                    </a:lnTo>
                    <a:lnTo>
                      <a:pt x="83" y="74"/>
                    </a:lnTo>
                    <a:lnTo>
                      <a:pt x="81" y="73"/>
                    </a:lnTo>
                    <a:lnTo>
                      <a:pt x="79" y="70"/>
                    </a:lnTo>
                    <a:lnTo>
                      <a:pt x="77" y="70"/>
                    </a:lnTo>
                    <a:lnTo>
                      <a:pt x="75" y="73"/>
                    </a:lnTo>
                    <a:lnTo>
                      <a:pt x="72" y="74"/>
                    </a:lnTo>
                    <a:lnTo>
                      <a:pt x="72" y="77"/>
                    </a:lnTo>
                    <a:lnTo>
                      <a:pt x="63" y="81"/>
                    </a:lnTo>
                    <a:lnTo>
                      <a:pt x="50" y="89"/>
                    </a:lnTo>
                    <a:lnTo>
                      <a:pt x="37" y="90"/>
                    </a:lnTo>
                    <a:lnTo>
                      <a:pt x="31" y="89"/>
                    </a:lnTo>
                    <a:lnTo>
                      <a:pt x="24" y="89"/>
                    </a:lnTo>
                    <a:lnTo>
                      <a:pt x="24" y="86"/>
                    </a:lnTo>
                    <a:lnTo>
                      <a:pt x="29" y="85"/>
                    </a:lnTo>
                    <a:lnTo>
                      <a:pt x="33" y="82"/>
                    </a:lnTo>
                    <a:lnTo>
                      <a:pt x="39" y="78"/>
                    </a:lnTo>
                    <a:lnTo>
                      <a:pt x="45" y="77"/>
                    </a:lnTo>
                    <a:lnTo>
                      <a:pt x="53" y="73"/>
                    </a:lnTo>
                    <a:lnTo>
                      <a:pt x="55" y="73"/>
                    </a:lnTo>
                    <a:lnTo>
                      <a:pt x="57" y="69"/>
                    </a:lnTo>
                    <a:lnTo>
                      <a:pt x="59" y="66"/>
                    </a:lnTo>
                    <a:lnTo>
                      <a:pt x="57" y="64"/>
                    </a:lnTo>
                    <a:lnTo>
                      <a:pt x="50" y="64"/>
                    </a:lnTo>
                    <a:lnTo>
                      <a:pt x="49" y="66"/>
                    </a:lnTo>
                    <a:lnTo>
                      <a:pt x="46" y="66"/>
                    </a:lnTo>
                    <a:lnTo>
                      <a:pt x="45" y="69"/>
                    </a:lnTo>
                    <a:lnTo>
                      <a:pt x="35" y="69"/>
                    </a:lnTo>
                    <a:lnTo>
                      <a:pt x="31" y="64"/>
                    </a:lnTo>
                    <a:lnTo>
                      <a:pt x="31" y="60"/>
                    </a:lnTo>
                    <a:lnTo>
                      <a:pt x="29" y="64"/>
                    </a:lnTo>
                    <a:lnTo>
                      <a:pt x="29" y="69"/>
                    </a:lnTo>
                    <a:lnTo>
                      <a:pt x="24" y="70"/>
                    </a:lnTo>
                    <a:lnTo>
                      <a:pt x="23" y="73"/>
                    </a:lnTo>
                    <a:lnTo>
                      <a:pt x="11" y="73"/>
                    </a:lnTo>
                    <a:lnTo>
                      <a:pt x="9" y="70"/>
                    </a:lnTo>
                    <a:lnTo>
                      <a:pt x="7" y="69"/>
                    </a:lnTo>
                    <a:lnTo>
                      <a:pt x="7" y="66"/>
                    </a:lnTo>
                    <a:lnTo>
                      <a:pt x="2" y="62"/>
                    </a:lnTo>
                    <a:lnTo>
                      <a:pt x="0" y="60"/>
                    </a:lnTo>
                    <a:lnTo>
                      <a:pt x="0" y="55"/>
                    </a:lnTo>
                    <a:lnTo>
                      <a:pt x="1" y="52"/>
                    </a:lnTo>
                    <a:lnTo>
                      <a:pt x="7" y="47"/>
                    </a:lnTo>
                    <a:lnTo>
                      <a:pt x="7" y="34"/>
                    </a:lnTo>
                    <a:lnTo>
                      <a:pt x="9" y="34"/>
                    </a:lnTo>
                    <a:lnTo>
                      <a:pt x="9" y="29"/>
                    </a:lnTo>
                    <a:lnTo>
                      <a:pt x="11" y="22"/>
                    </a:lnTo>
                    <a:lnTo>
                      <a:pt x="13" y="21"/>
                    </a:lnTo>
                    <a:lnTo>
                      <a:pt x="15" y="18"/>
                    </a:lnTo>
                    <a:lnTo>
                      <a:pt x="24" y="18"/>
                    </a:lnTo>
                    <a:lnTo>
                      <a:pt x="27" y="21"/>
                    </a:lnTo>
                    <a:lnTo>
                      <a:pt x="29" y="21"/>
                    </a:lnTo>
                    <a:lnTo>
                      <a:pt x="33" y="29"/>
                    </a:lnTo>
                    <a:lnTo>
                      <a:pt x="35" y="29"/>
                    </a:lnTo>
                    <a:lnTo>
                      <a:pt x="37" y="26"/>
                    </a:lnTo>
                    <a:lnTo>
                      <a:pt x="39" y="26"/>
                    </a:lnTo>
                    <a:lnTo>
                      <a:pt x="44" y="25"/>
                    </a:lnTo>
                    <a:lnTo>
                      <a:pt x="45" y="25"/>
                    </a:lnTo>
                    <a:lnTo>
                      <a:pt x="49" y="26"/>
                    </a:lnTo>
                    <a:lnTo>
                      <a:pt x="50" y="30"/>
                    </a:lnTo>
                    <a:lnTo>
                      <a:pt x="53" y="34"/>
                    </a:lnTo>
                    <a:lnTo>
                      <a:pt x="53" y="44"/>
                    </a:lnTo>
                    <a:lnTo>
                      <a:pt x="55" y="47"/>
                    </a:lnTo>
                    <a:lnTo>
                      <a:pt x="55" y="48"/>
                    </a:lnTo>
                    <a:lnTo>
                      <a:pt x="57" y="48"/>
                    </a:lnTo>
                    <a:lnTo>
                      <a:pt x="59" y="47"/>
                    </a:lnTo>
                    <a:lnTo>
                      <a:pt x="60" y="42"/>
                    </a:lnTo>
                    <a:lnTo>
                      <a:pt x="63" y="38"/>
                    </a:lnTo>
                    <a:lnTo>
                      <a:pt x="64" y="36"/>
                    </a:lnTo>
                    <a:lnTo>
                      <a:pt x="67" y="31"/>
                    </a:lnTo>
                    <a:lnTo>
                      <a:pt x="68" y="30"/>
                    </a:lnTo>
                    <a:lnTo>
                      <a:pt x="64" y="29"/>
                    </a:lnTo>
                    <a:lnTo>
                      <a:pt x="63" y="25"/>
                    </a:lnTo>
                    <a:lnTo>
                      <a:pt x="63" y="22"/>
                    </a:lnTo>
                    <a:lnTo>
                      <a:pt x="64" y="21"/>
                    </a:lnTo>
                    <a:lnTo>
                      <a:pt x="63" y="14"/>
                    </a:lnTo>
                    <a:lnTo>
                      <a:pt x="64" y="11"/>
                    </a:lnTo>
                    <a:lnTo>
                      <a:pt x="67" y="7"/>
                    </a:lnTo>
                    <a:lnTo>
                      <a:pt x="71" y="4"/>
                    </a:lnTo>
                    <a:lnTo>
                      <a:pt x="75" y="3"/>
                    </a:lnTo>
                    <a:lnTo>
                      <a:pt x="79"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6" name="Freeform 177"/>
              <p:cNvSpPr>
                <a:spLocks/>
              </p:cNvSpPr>
              <p:nvPr/>
            </p:nvSpPr>
            <p:spPr bwMode="gray">
              <a:xfrm>
                <a:off x="6648499" y="1425545"/>
                <a:ext cx="31750" cy="76200"/>
              </a:xfrm>
              <a:custGeom>
                <a:avLst/>
                <a:gdLst/>
                <a:ahLst/>
                <a:cxnLst>
                  <a:cxn ang="0">
                    <a:pos x="3" y="0"/>
                  </a:cxn>
                  <a:cxn ang="0">
                    <a:pos x="6" y="0"/>
                  </a:cxn>
                  <a:cxn ang="0">
                    <a:pos x="6" y="2"/>
                  </a:cxn>
                  <a:cxn ang="0">
                    <a:pos x="7" y="4"/>
                  </a:cxn>
                  <a:cxn ang="0">
                    <a:pos x="7" y="7"/>
                  </a:cxn>
                  <a:cxn ang="0">
                    <a:pos x="10" y="8"/>
                  </a:cxn>
                  <a:cxn ang="0">
                    <a:pos x="18" y="33"/>
                  </a:cxn>
                  <a:cxn ang="0">
                    <a:pos x="20" y="38"/>
                  </a:cxn>
                  <a:cxn ang="0">
                    <a:pos x="20" y="46"/>
                  </a:cxn>
                  <a:cxn ang="0">
                    <a:pos x="18" y="46"/>
                  </a:cxn>
                  <a:cxn ang="0">
                    <a:pos x="18" y="48"/>
                  </a:cxn>
                  <a:cxn ang="0">
                    <a:pos x="11" y="46"/>
                  </a:cxn>
                  <a:cxn ang="0">
                    <a:pos x="3" y="38"/>
                  </a:cxn>
                  <a:cxn ang="0">
                    <a:pos x="2" y="34"/>
                  </a:cxn>
                  <a:cxn ang="0">
                    <a:pos x="2" y="27"/>
                  </a:cxn>
                  <a:cxn ang="0">
                    <a:pos x="0" y="23"/>
                  </a:cxn>
                  <a:cxn ang="0">
                    <a:pos x="2" y="12"/>
                  </a:cxn>
                  <a:cxn ang="0">
                    <a:pos x="2" y="2"/>
                  </a:cxn>
                  <a:cxn ang="0">
                    <a:pos x="3" y="0"/>
                  </a:cxn>
                </a:cxnLst>
                <a:rect l="0" t="0" r="r" b="b"/>
                <a:pathLst>
                  <a:path w="20" h="48">
                    <a:moveTo>
                      <a:pt x="3" y="0"/>
                    </a:moveTo>
                    <a:lnTo>
                      <a:pt x="6" y="0"/>
                    </a:lnTo>
                    <a:lnTo>
                      <a:pt x="6" y="2"/>
                    </a:lnTo>
                    <a:lnTo>
                      <a:pt x="7" y="4"/>
                    </a:lnTo>
                    <a:lnTo>
                      <a:pt x="7" y="7"/>
                    </a:lnTo>
                    <a:lnTo>
                      <a:pt x="10" y="8"/>
                    </a:lnTo>
                    <a:lnTo>
                      <a:pt x="18" y="33"/>
                    </a:lnTo>
                    <a:lnTo>
                      <a:pt x="20" y="38"/>
                    </a:lnTo>
                    <a:lnTo>
                      <a:pt x="20" y="46"/>
                    </a:lnTo>
                    <a:lnTo>
                      <a:pt x="18" y="46"/>
                    </a:lnTo>
                    <a:lnTo>
                      <a:pt x="18" y="48"/>
                    </a:lnTo>
                    <a:lnTo>
                      <a:pt x="11" y="46"/>
                    </a:lnTo>
                    <a:lnTo>
                      <a:pt x="3" y="38"/>
                    </a:lnTo>
                    <a:lnTo>
                      <a:pt x="2" y="34"/>
                    </a:lnTo>
                    <a:lnTo>
                      <a:pt x="2" y="27"/>
                    </a:lnTo>
                    <a:lnTo>
                      <a:pt x="0" y="23"/>
                    </a:lnTo>
                    <a:lnTo>
                      <a:pt x="2" y="12"/>
                    </a:lnTo>
                    <a:lnTo>
                      <a:pt x="2" y="2"/>
                    </a:lnTo>
                    <a:lnTo>
                      <a:pt x="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7" name="Freeform 178"/>
              <p:cNvSpPr>
                <a:spLocks noEditPoints="1"/>
              </p:cNvSpPr>
              <p:nvPr/>
            </p:nvSpPr>
            <p:spPr bwMode="gray">
              <a:xfrm>
                <a:off x="6569124" y="1533495"/>
                <a:ext cx="117475" cy="144463"/>
              </a:xfrm>
              <a:custGeom>
                <a:avLst/>
                <a:gdLst/>
                <a:ahLst/>
                <a:cxnLst>
                  <a:cxn ang="0">
                    <a:pos x="70" y="84"/>
                  </a:cxn>
                  <a:cxn ang="0">
                    <a:pos x="71" y="84"/>
                  </a:cxn>
                  <a:cxn ang="0">
                    <a:pos x="68" y="87"/>
                  </a:cxn>
                  <a:cxn ang="0">
                    <a:pos x="70" y="84"/>
                  </a:cxn>
                  <a:cxn ang="0">
                    <a:pos x="74" y="83"/>
                  </a:cxn>
                  <a:cxn ang="0">
                    <a:pos x="74" y="84"/>
                  </a:cxn>
                  <a:cxn ang="0">
                    <a:pos x="71" y="84"/>
                  </a:cxn>
                  <a:cxn ang="0">
                    <a:pos x="74" y="83"/>
                  </a:cxn>
                  <a:cxn ang="0">
                    <a:pos x="38" y="0"/>
                  </a:cxn>
                  <a:cxn ang="0">
                    <a:pos x="50" y="0"/>
                  </a:cxn>
                  <a:cxn ang="0">
                    <a:pos x="53" y="3"/>
                  </a:cxn>
                  <a:cxn ang="0">
                    <a:pos x="56" y="3"/>
                  </a:cxn>
                  <a:cxn ang="0">
                    <a:pos x="60" y="4"/>
                  </a:cxn>
                  <a:cxn ang="0">
                    <a:pos x="65" y="8"/>
                  </a:cxn>
                  <a:cxn ang="0">
                    <a:pos x="68" y="17"/>
                  </a:cxn>
                  <a:cxn ang="0">
                    <a:pos x="65" y="26"/>
                  </a:cxn>
                  <a:cxn ang="0">
                    <a:pos x="57" y="43"/>
                  </a:cxn>
                  <a:cxn ang="0">
                    <a:pos x="56" y="44"/>
                  </a:cxn>
                  <a:cxn ang="0">
                    <a:pos x="61" y="58"/>
                  </a:cxn>
                  <a:cxn ang="0">
                    <a:pos x="64" y="73"/>
                  </a:cxn>
                  <a:cxn ang="0">
                    <a:pos x="64" y="87"/>
                  </a:cxn>
                  <a:cxn ang="0">
                    <a:pos x="68" y="87"/>
                  </a:cxn>
                  <a:cxn ang="0">
                    <a:pos x="64" y="91"/>
                  </a:cxn>
                  <a:cxn ang="0">
                    <a:pos x="57" y="91"/>
                  </a:cxn>
                  <a:cxn ang="0">
                    <a:pos x="52" y="88"/>
                  </a:cxn>
                  <a:cxn ang="0">
                    <a:pos x="48" y="87"/>
                  </a:cxn>
                  <a:cxn ang="0">
                    <a:pos x="42" y="83"/>
                  </a:cxn>
                  <a:cxn ang="0">
                    <a:pos x="39" y="77"/>
                  </a:cxn>
                  <a:cxn ang="0">
                    <a:pos x="38" y="70"/>
                  </a:cxn>
                  <a:cxn ang="0">
                    <a:pos x="38" y="65"/>
                  </a:cxn>
                  <a:cxn ang="0">
                    <a:pos x="35" y="58"/>
                  </a:cxn>
                  <a:cxn ang="0">
                    <a:pos x="34" y="54"/>
                  </a:cxn>
                  <a:cxn ang="0">
                    <a:pos x="31" y="52"/>
                  </a:cxn>
                  <a:cxn ang="0">
                    <a:pos x="27" y="50"/>
                  </a:cxn>
                  <a:cxn ang="0">
                    <a:pos x="16" y="50"/>
                  </a:cxn>
                  <a:cxn ang="0">
                    <a:pos x="13" y="44"/>
                  </a:cxn>
                  <a:cxn ang="0">
                    <a:pos x="12" y="39"/>
                  </a:cxn>
                  <a:cxn ang="0">
                    <a:pos x="8" y="35"/>
                  </a:cxn>
                  <a:cxn ang="0">
                    <a:pos x="5" y="29"/>
                  </a:cxn>
                  <a:cxn ang="0">
                    <a:pos x="4" y="25"/>
                  </a:cxn>
                  <a:cxn ang="0">
                    <a:pos x="2" y="22"/>
                  </a:cxn>
                  <a:cxn ang="0">
                    <a:pos x="0" y="14"/>
                  </a:cxn>
                  <a:cxn ang="0">
                    <a:pos x="0" y="10"/>
                  </a:cxn>
                  <a:cxn ang="0">
                    <a:pos x="2" y="8"/>
                  </a:cxn>
                  <a:cxn ang="0">
                    <a:pos x="2" y="7"/>
                  </a:cxn>
                  <a:cxn ang="0">
                    <a:pos x="9" y="7"/>
                  </a:cxn>
                  <a:cxn ang="0">
                    <a:pos x="12" y="8"/>
                  </a:cxn>
                  <a:cxn ang="0">
                    <a:pos x="13" y="10"/>
                  </a:cxn>
                  <a:cxn ang="0">
                    <a:pos x="16" y="10"/>
                  </a:cxn>
                  <a:cxn ang="0">
                    <a:pos x="16" y="18"/>
                  </a:cxn>
                  <a:cxn ang="0">
                    <a:pos x="20" y="25"/>
                  </a:cxn>
                  <a:cxn ang="0">
                    <a:pos x="31" y="33"/>
                  </a:cxn>
                  <a:cxn ang="0">
                    <a:pos x="38" y="39"/>
                  </a:cxn>
                  <a:cxn ang="0">
                    <a:pos x="43" y="39"/>
                  </a:cxn>
                  <a:cxn ang="0">
                    <a:pos x="43" y="33"/>
                  </a:cxn>
                  <a:cxn ang="0">
                    <a:pos x="39" y="25"/>
                  </a:cxn>
                  <a:cxn ang="0">
                    <a:pos x="38" y="14"/>
                  </a:cxn>
                  <a:cxn ang="0">
                    <a:pos x="35" y="7"/>
                  </a:cxn>
                  <a:cxn ang="0">
                    <a:pos x="35" y="3"/>
                  </a:cxn>
                  <a:cxn ang="0">
                    <a:pos x="38" y="0"/>
                  </a:cxn>
                </a:cxnLst>
                <a:rect l="0" t="0" r="r" b="b"/>
                <a:pathLst>
                  <a:path w="74" h="91">
                    <a:moveTo>
                      <a:pt x="70" y="84"/>
                    </a:moveTo>
                    <a:lnTo>
                      <a:pt x="71" y="84"/>
                    </a:lnTo>
                    <a:lnTo>
                      <a:pt x="68" y="87"/>
                    </a:lnTo>
                    <a:lnTo>
                      <a:pt x="70" y="84"/>
                    </a:lnTo>
                    <a:close/>
                    <a:moveTo>
                      <a:pt x="74" y="83"/>
                    </a:moveTo>
                    <a:lnTo>
                      <a:pt x="74" y="84"/>
                    </a:lnTo>
                    <a:lnTo>
                      <a:pt x="71" y="84"/>
                    </a:lnTo>
                    <a:lnTo>
                      <a:pt x="74" y="83"/>
                    </a:lnTo>
                    <a:close/>
                    <a:moveTo>
                      <a:pt x="38" y="0"/>
                    </a:moveTo>
                    <a:lnTo>
                      <a:pt x="50" y="0"/>
                    </a:lnTo>
                    <a:lnTo>
                      <a:pt x="53" y="3"/>
                    </a:lnTo>
                    <a:lnTo>
                      <a:pt x="56" y="3"/>
                    </a:lnTo>
                    <a:lnTo>
                      <a:pt x="60" y="4"/>
                    </a:lnTo>
                    <a:lnTo>
                      <a:pt x="65" y="8"/>
                    </a:lnTo>
                    <a:lnTo>
                      <a:pt x="68" y="17"/>
                    </a:lnTo>
                    <a:lnTo>
                      <a:pt x="65" y="26"/>
                    </a:lnTo>
                    <a:lnTo>
                      <a:pt x="57" y="43"/>
                    </a:lnTo>
                    <a:lnTo>
                      <a:pt x="56" y="44"/>
                    </a:lnTo>
                    <a:lnTo>
                      <a:pt x="61" y="58"/>
                    </a:lnTo>
                    <a:lnTo>
                      <a:pt x="64" y="73"/>
                    </a:lnTo>
                    <a:lnTo>
                      <a:pt x="64" y="87"/>
                    </a:lnTo>
                    <a:lnTo>
                      <a:pt x="68" y="87"/>
                    </a:lnTo>
                    <a:lnTo>
                      <a:pt x="64" y="91"/>
                    </a:lnTo>
                    <a:lnTo>
                      <a:pt x="57" y="91"/>
                    </a:lnTo>
                    <a:lnTo>
                      <a:pt x="52" y="88"/>
                    </a:lnTo>
                    <a:lnTo>
                      <a:pt x="48" y="87"/>
                    </a:lnTo>
                    <a:lnTo>
                      <a:pt x="42" y="83"/>
                    </a:lnTo>
                    <a:lnTo>
                      <a:pt x="39" y="77"/>
                    </a:lnTo>
                    <a:lnTo>
                      <a:pt x="38" y="70"/>
                    </a:lnTo>
                    <a:lnTo>
                      <a:pt x="38" y="65"/>
                    </a:lnTo>
                    <a:lnTo>
                      <a:pt x="35" y="58"/>
                    </a:lnTo>
                    <a:lnTo>
                      <a:pt x="34" y="54"/>
                    </a:lnTo>
                    <a:lnTo>
                      <a:pt x="31" y="52"/>
                    </a:lnTo>
                    <a:lnTo>
                      <a:pt x="27" y="50"/>
                    </a:lnTo>
                    <a:lnTo>
                      <a:pt x="16" y="50"/>
                    </a:lnTo>
                    <a:lnTo>
                      <a:pt x="13" y="44"/>
                    </a:lnTo>
                    <a:lnTo>
                      <a:pt x="12" y="39"/>
                    </a:lnTo>
                    <a:lnTo>
                      <a:pt x="8" y="35"/>
                    </a:lnTo>
                    <a:lnTo>
                      <a:pt x="5" y="29"/>
                    </a:lnTo>
                    <a:lnTo>
                      <a:pt x="4" y="25"/>
                    </a:lnTo>
                    <a:lnTo>
                      <a:pt x="2" y="22"/>
                    </a:lnTo>
                    <a:lnTo>
                      <a:pt x="0" y="14"/>
                    </a:lnTo>
                    <a:lnTo>
                      <a:pt x="0" y="10"/>
                    </a:lnTo>
                    <a:lnTo>
                      <a:pt x="2" y="8"/>
                    </a:lnTo>
                    <a:lnTo>
                      <a:pt x="2" y="7"/>
                    </a:lnTo>
                    <a:lnTo>
                      <a:pt x="9" y="7"/>
                    </a:lnTo>
                    <a:lnTo>
                      <a:pt x="12" y="8"/>
                    </a:lnTo>
                    <a:lnTo>
                      <a:pt x="13" y="10"/>
                    </a:lnTo>
                    <a:lnTo>
                      <a:pt x="16" y="10"/>
                    </a:lnTo>
                    <a:lnTo>
                      <a:pt x="16" y="18"/>
                    </a:lnTo>
                    <a:lnTo>
                      <a:pt x="20" y="25"/>
                    </a:lnTo>
                    <a:lnTo>
                      <a:pt x="31" y="33"/>
                    </a:lnTo>
                    <a:lnTo>
                      <a:pt x="38" y="39"/>
                    </a:lnTo>
                    <a:lnTo>
                      <a:pt x="43" y="39"/>
                    </a:lnTo>
                    <a:lnTo>
                      <a:pt x="43" y="33"/>
                    </a:lnTo>
                    <a:lnTo>
                      <a:pt x="39" y="25"/>
                    </a:lnTo>
                    <a:lnTo>
                      <a:pt x="38" y="14"/>
                    </a:lnTo>
                    <a:lnTo>
                      <a:pt x="35" y="7"/>
                    </a:lnTo>
                    <a:lnTo>
                      <a:pt x="35" y="3"/>
                    </a:lnTo>
                    <a:lnTo>
                      <a:pt x="3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8" name="Freeform 179"/>
              <p:cNvSpPr>
                <a:spLocks/>
              </p:cNvSpPr>
              <p:nvPr/>
            </p:nvSpPr>
            <p:spPr bwMode="gray">
              <a:xfrm>
                <a:off x="6688187" y="1625570"/>
                <a:ext cx="69850" cy="73025"/>
              </a:xfrm>
              <a:custGeom>
                <a:avLst/>
                <a:gdLst/>
                <a:ahLst/>
                <a:cxnLst>
                  <a:cxn ang="0">
                    <a:pos x="4" y="0"/>
                  </a:cxn>
                  <a:cxn ang="0">
                    <a:pos x="8" y="0"/>
                  </a:cxn>
                  <a:cxn ang="0">
                    <a:pos x="11" y="3"/>
                  </a:cxn>
                  <a:cxn ang="0">
                    <a:pos x="16" y="0"/>
                  </a:cxn>
                  <a:cxn ang="0">
                    <a:pos x="26" y="0"/>
                  </a:cxn>
                  <a:cxn ang="0">
                    <a:pos x="30" y="4"/>
                  </a:cxn>
                  <a:cxn ang="0">
                    <a:pos x="34" y="7"/>
                  </a:cxn>
                  <a:cxn ang="0">
                    <a:pos x="37" y="11"/>
                  </a:cxn>
                  <a:cxn ang="0">
                    <a:pos x="38" y="12"/>
                  </a:cxn>
                  <a:cxn ang="0">
                    <a:pos x="41" y="12"/>
                  </a:cxn>
                  <a:cxn ang="0">
                    <a:pos x="43" y="18"/>
                  </a:cxn>
                  <a:cxn ang="0">
                    <a:pos x="44" y="25"/>
                  </a:cxn>
                  <a:cxn ang="0">
                    <a:pos x="43" y="29"/>
                  </a:cxn>
                  <a:cxn ang="0">
                    <a:pos x="43" y="33"/>
                  </a:cxn>
                  <a:cxn ang="0">
                    <a:pos x="41" y="35"/>
                  </a:cxn>
                  <a:cxn ang="0">
                    <a:pos x="37" y="40"/>
                  </a:cxn>
                  <a:cxn ang="0">
                    <a:pos x="29" y="45"/>
                  </a:cxn>
                  <a:cxn ang="0">
                    <a:pos x="25" y="45"/>
                  </a:cxn>
                  <a:cxn ang="0">
                    <a:pos x="25" y="46"/>
                  </a:cxn>
                  <a:cxn ang="0">
                    <a:pos x="16" y="34"/>
                  </a:cxn>
                  <a:cxn ang="0">
                    <a:pos x="0" y="38"/>
                  </a:cxn>
                  <a:cxn ang="0">
                    <a:pos x="3" y="34"/>
                  </a:cxn>
                  <a:cxn ang="0">
                    <a:pos x="4" y="29"/>
                  </a:cxn>
                  <a:cxn ang="0">
                    <a:pos x="4" y="18"/>
                  </a:cxn>
                  <a:cxn ang="0">
                    <a:pos x="7" y="15"/>
                  </a:cxn>
                  <a:cxn ang="0">
                    <a:pos x="7" y="12"/>
                  </a:cxn>
                  <a:cxn ang="0">
                    <a:pos x="4" y="8"/>
                  </a:cxn>
                  <a:cxn ang="0">
                    <a:pos x="3" y="4"/>
                  </a:cxn>
                  <a:cxn ang="0">
                    <a:pos x="3" y="3"/>
                  </a:cxn>
                  <a:cxn ang="0">
                    <a:pos x="4" y="0"/>
                  </a:cxn>
                </a:cxnLst>
                <a:rect l="0" t="0" r="r" b="b"/>
                <a:pathLst>
                  <a:path w="44" h="46">
                    <a:moveTo>
                      <a:pt x="4" y="0"/>
                    </a:moveTo>
                    <a:lnTo>
                      <a:pt x="8" y="0"/>
                    </a:lnTo>
                    <a:lnTo>
                      <a:pt x="11" y="3"/>
                    </a:lnTo>
                    <a:lnTo>
                      <a:pt x="16" y="0"/>
                    </a:lnTo>
                    <a:lnTo>
                      <a:pt x="26" y="0"/>
                    </a:lnTo>
                    <a:lnTo>
                      <a:pt x="30" y="4"/>
                    </a:lnTo>
                    <a:lnTo>
                      <a:pt x="34" y="7"/>
                    </a:lnTo>
                    <a:lnTo>
                      <a:pt x="37" y="11"/>
                    </a:lnTo>
                    <a:lnTo>
                      <a:pt x="38" y="12"/>
                    </a:lnTo>
                    <a:lnTo>
                      <a:pt x="41" y="12"/>
                    </a:lnTo>
                    <a:lnTo>
                      <a:pt x="43" y="18"/>
                    </a:lnTo>
                    <a:lnTo>
                      <a:pt x="44" y="25"/>
                    </a:lnTo>
                    <a:lnTo>
                      <a:pt x="43" y="29"/>
                    </a:lnTo>
                    <a:lnTo>
                      <a:pt x="43" y="33"/>
                    </a:lnTo>
                    <a:lnTo>
                      <a:pt x="41" y="35"/>
                    </a:lnTo>
                    <a:lnTo>
                      <a:pt x="37" y="40"/>
                    </a:lnTo>
                    <a:lnTo>
                      <a:pt x="29" y="45"/>
                    </a:lnTo>
                    <a:lnTo>
                      <a:pt x="25" y="45"/>
                    </a:lnTo>
                    <a:lnTo>
                      <a:pt x="25" y="46"/>
                    </a:lnTo>
                    <a:lnTo>
                      <a:pt x="16" y="34"/>
                    </a:lnTo>
                    <a:lnTo>
                      <a:pt x="0" y="38"/>
                    </a:lnTo>
                    <a:lnTo>
                      <a:pt x="3" y="34"/>
                    </a:lnTo>
                    <a:lnTo>
                      <a:pt x="4" y="29"/>
                    </a:lnTo>
                    <a:lnTo>
                      <a:pt x="4" y="18"/>
                    </a:lnTo>
                    <a:lnTo>
                      <a:pt x="7" y="15"/>
                    </a:lnTo>
                    <a:lnTo>
                      <a:pt x="7" y="12"/>
                    </a:lnTo>
                    <a:lnTo>
                      <a:pt x="4" y="8"/>
                    </a:lnTo>
                    <a:lnTo>
                      <a:pt x="3" y="4"/>
                    </a:lnTo>
                    <a:lnTo>
                      <a:pt x="3" y="3"/>
                    </a:lnTo>
                    <a:lnTo>
                      <a:pt x="4"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69" name="Freeform 180"/>
              <p:cNvSpPr>
                <a:spLocks/>
              </p:cNvSpPr>
              <p:nvPr/>
            </p:nvSpPr>
            <p:spPr bwMode="gray">
              <a:xfrm>
                <a:off x="6769149" y="1596995"/>
                <a:ext cx="265113" cy="157163"/>
              </a:xfrm>
              <a:custGeom>
                <a:avLst/>
                <a:gdLst/>
                <a:ahLst/>
                <a:cxnLst>
                  <a:cxn ang="0">
                    <a:pos x="8" y="0"/>
                  </a:cxn>
                  <a:cxn ang="0">
                    <a:pos x="22" y="3"/>
                  </a:cxn>
                  <a:cxn ang="0">
                    <a:pos x="27" y="6"/>
                  </a:cxn>
                  <a:cxn ang="0">
                    <a:pos x="30" y="14"/>
                  </a:cxn>
                  <a:cxn ang="0">
                    <a:pos x="41" y="8"/>
                  </a:cxn>
                  <a:cxn ang="0">
                    <a:pos x="48" y="10"/>
                  </a:cxn>
                  <a:cxn ang="0">
                    <a:pos x="49" y="22"/>
                  </a:cxn>
                  <a:cxn ang="0">
                    <a:pos x="52" y="25"/>
                  </a:cxn>
                  <a:cxn ang="0">
                    <a:pos x="57" y="26"/>
                  </a:cxn>
                  <a:cxn ang="0">
                    <a:pos x="61" y="33"/>
                  </a:cxn>
                  <a:cxn ang="0">
                    <a:pos x="89" y="48"/>
                  </a:cxn>
                  <a:cxn ang="0">
                    <a:pos x="98" y="51"/>
                  </a:cxn>
                  <a:cxn ang="0">
                    <a:pos x="107" y="47"/>
                  </a:cxn>
                  <a:cxn ang="0">
                    <a:pos x="109" y="44"/>
                  </a:cxn>
                  <a:cxn ang="0">
                    <a:pos x="133" y="47"/>
                  </a:cxn>
                  <a:cxn ang="0">
                    <a:pos x="141" y="48"/>
                  </a:cxn>
                  <a:cxn ang="0">
                    <a:pos x="157" y="52"/>
                  </a:cxn>
                  <a:cxn ang="0">
                    <a:pos x="166" y="56"/>
                  </a:cxn>
                  <a:cxn ang="0">
                    <a:pos x="167" y="63"/>
                  </a:cxn>
                  <a:cxn ang="0">
                    <a:pos x="163" y="66"/>
                  </a:cxn>
                  <a:cxn ang="0">
                    <a:pos x="161" y="74"/>
                  </a:cxn>
                  <a:cxn ang="0">
                    <a:pos x="155" y="77"/>
                  </a:cxn>
                  <a:cxn ang="0">
                    <a:pos x="153" y="86"/>
                  </a:cxn>
                  <a:cxn ang="0">
                    <a:pos x="149" y="91"/>
                  </a:cxn>
                  <a:cxn ang="0">
                    <a:pos x="140" y="92"/>
                  </a:cxn>
                  <a:cxn ang="0">
                    <a:pos x="127" y="86"/>
                  </a:cxn>
                  <a:cxn ang="0">
                    <a:pos x="119" y="88"/>
                  </a:cxn>
                  <a:cxn ang="0">
                    <a:pos x="118" y="92"/>
                  </a:cxn>
                  <a:cxn ang="0">
                    <a:pos x="105" y="96"/>
                  </a:cxn>
                  <a:cxn ang="0">
                    <a:pos x="81" y="95"/>
                  </a:cxn>
                  <a:cxn ang="0">
                    <a:pos x="71" y="91"/>
                  </a:cxn>
                  <a:cxn ang="0">
                    <a:pos x="63" y="84"/>
                  </a:cxn>
                  <a:cxn ang="0">
                    <a:pos x="53" y="88"/>
                  </a:cxn>
                  <a:cxn ang="0">
                    <a:pos x="37" y="81"/>
                  </a:cxn>
                  <a:cxn ang="0">
                    <a:pos x="39" y="73"/>
                  </a:cxn>
                  <a:cxn ang="0">
                    <a:pos x="37" y="48"/>
                  </a:cxn>
                  <a:cxn ang="0">
                    <a:pos x="35" y="33"/>
                  </a:cxn>
                  <a:cxn ang="0">
                    <a:pos x="34" y="25"/>
                  </a:cxn>
                  <a:cxn ang="0">
                    <a:pos x="27" y="26"/>
                  </a:cxn>
                  <a:cxn ang="0">
                    <a:pos x="20" y="30"/>
                  </a:cxn>
                  <a:cxn ang="0">
                    <a:pos x="8" y="33"/>
                  </a:cxn>
                  <a:cxn ang="0">
                    <a:pos x="5" y="29"/>
                  </a:cxn>
                  <a:cxn ang="0">
                    <a:pos x="4" y="25"/>
                  </a:cxn>
                  <a:cxn ang="0">
                    <a:pos x="0" y="10"/>
                  </a:cxn>
                  <a:cxn ang="0">
                    <a:pos x="1" y="0"/>
                  </a:cxn>
                </a:cxnLst>
                <a:rect l="0" t="0" r="r" b="b"/>
                <a:pathLst>
                  <a:path w="167" h="99">
                    <a:moveTo>
                      <a:pt x="1" y="0"/>
                    </a:moveTo>
                    <a:lnTo>
                      <a:pt x="8" y="0"/>
                    </a:lnTo>
                    <a:lnTo>
                      <a:pt x="9" y="3"/>
                    </a:lnTo>
                    <a:lnTo>
                      <a:pt x="22" y="3"/>
                    </a:lnTo>
                    <a:lnTo>
                      <a:pt x="23" y="4"/>
                    </a:lnTo>
                    <a:lnTo>
                      <a:pt x="27" y="6"/>
                    </a:lnTo>
                    <a:lnTo>
                      <a:pt x="27" y="12"/>
                    </a:lnTo>
                    <a:lnTo>
                      <a:pt x="30" y="14"/>
                    </a:lnTo>
                    <a:lnTo>
                      <a:pt x="35" y="14"/>
                    </a:lnTo>
                    <a:lnTo>
                      <a:pt x="41" y="8"/>
                    </a:lnTo>
                    <a:lnTo>
                      <a:pt x="45" y="8"/>
                    </a:lnTo>
                    <a:lnTo>
                      <a:pt x="48" y="10"/>
                    </a:lnTo>
                    <a:lnTo>
                      <a:pt x="49" y="10"/>
                    </a:lnTo>
                    <a:lnTo>
                      <a:pt x="49" y="22"/>
                    </a:lnTo>
                    <a:lnTo>
                      <a:pt x="52" y="22"/>
                    </a:lnTo>
                    <a:lnTo>
                      <a:pt x="52" y="25"/>
                    </a:lnTo>
                    <a:lnTo>
                      <a:pt x="55" y="25"/>
                    </a:lnTo>
                    <a:lnTo>
                      <a:pt x="57" y="26"/>
                    </a:lnTo>
                    <a:lnTo>
                      <a:pt x="59" y="30"/>
                    </a:lnTo>
                    <a:lnTo>
                      <a:pt x="61" y="33"/>
                    </a:lnTo>
                    <a:lnTo>
                      <a:pt x="81" y="44"/>
                    </a:lnTo>
                    <a:lnTo>
                      <a:pt x="89" y="48"/>
                    </a:lnTo>
                    <a:lnTo>
                      <a:pt x="96" y="51"/>
                    </a:lnTo>
                    <a:lnTo>
                      <a:pt x="98" y="51"/>
                    </a:lnTo>
                    <a:lnTo>
                      <a:pt x="105" y="48"/>
                    </a:lnTo>
                    <a:lnTo>
                      <a:pt x="107" y="47"/>
                    </a:lnTo>
                    <a:lnTo>
                      <a:pt x="109" y="47"/>
                    </a:lnTo>
                    <a:lnTo>
                      <a:pt x="109" y="44"/>
                    </a:lnTo>
                    <a:lnTo>
                      <a:pt x="129" y="44"/>
                    </a:lnTo>
                    <a:lnTo>
                      <a:pt x="133" y="47"/>
                    </a:lnTo>
                    <a:lnTo>
                      <a:pt x="137" y="48"/>
                    </a:lnTo>
                    <a:lnTo>
                      <a:pt x="141" y="48"/>
                    </a:lnTo>
                    <a:lnTo>
                      <a:pt x="149" y="51"/>
                    </a:lnTo>
                    <a:lnTo>
                      <a:pt x="157" y="52"/>
                    </a:lnTo>
                    <a:lnTo>
                      <a:pt x="161" y="53"/>
                    </a:lnTo>
                    <a:lnTo>
                      <a:pt x="166" y="56"/>
                    </a:lnTo>
                    <a:lnTo>
                      <a:pt x="167" y="58"/>
                    </a:lnTo>
                    <a:lnTo>
                      <a:pt x="167" y="63"/>
                    </a:lnTo>
                    <a:lnTo>
                      <a:pt x="166" y="64"/>
                    </a:lnTo>
                    <a:lnTo>
                      <a:pt x="163" y="66"/>
                    </a:lnTo>
                    <a:lnTo>
                      <a:pt x="163" y="73"/>
                    </a:lnTo>
                    <a:lnTo>
                      <a:pt x="161" y="74"/>
                    </a:lnTo>
                    <a:lnTo>
                      <a:pt x="157" y="74"/>
                    </a:lnTo>
                    <a:lnTo>
                      <a:pt x="155" y="77"/>
                    </a:lnTo>
                    <a:lnTo>
                      <a:pt x="153" y="77"/>
                    </a:lnTo>
                    <a:lnTo>
                      <a:pt x="153" y="86"/>
                    </a:lnTo>
                    <a:lnTo>
                      <a:pt x="151" y="88"/>
                    </a:lnTo>
                    <a:lnTo>
                      <a:pt x="149" y="91"/>
                    </a:lnTo>
                    <a:lnTo>
                      <a:pt x="146" y="92"/>
                    </a:lnTo>
                    <a:lnTo>
                      <a:pt x="140" y="92"/>
                    </a:lnTo>
                    <a:lnTo>
                      <a:pt x="133" y="88"/>
                    </a:lnTo>
                    <a:lnTo>
                      <a:pt x="127" y="86"/>
                    </a:lnTo>
                    <a:lnTo>
                      <a:pt x="122" y="86"/>
                    </a:lnTo>
                    <a:lnTo>
                      <a:pt x="119" y="88"/>
                    </a:lnTo>
                    <a:lnTo>
                      <a:pt x="119" y="91"/>
                    </a:lnTo>
                    <a:lnTo>
                      <a:pt x="118" y="92"/>
                    </a:lnTo>
                    <a:lnTo>
                      <a:pt x="118" y="96"/>
                    </a:lnTo>
                    <a:lnTo>
                      <a:pt x="105" y="96"/>
                    </a:lnTo>
                    <a:lnTo>
                      <a:pt x="93" y="99"/>
                    </a:lnTo>
                    <a:lnTo>
                      <a:pt x="81" y="95"/>
                    </a:lnTo>
                    <a:lnTo>
                      <a:pt x="74" y="92"/>
                    </a:lnTo>
                    <a:lnTo>
                      <a:pt x="71" y="91"/>
                    </a:lnTo>
                    <a:lnTo>
                      <a:pt x="67" y="86"/>
                    </a:lnTo>
                    <a:lnTo>
                      <a:pt x="63" y="84"/>
                    </a:lnTo>
                    <a:lnTo>
                      <a:pt x="57" y="84"/>
                    </a:lnTo>
                    <a:lnTo>
                      <a:pt x="53" y="88"/>
                    </a:lnTo>
                    <a:lnTo>
                      <a:pt x="44" y="88"/>
                    </a:lnTo>
                    <a:lnTo>
                      <a:pt x="37" y="81"/>
                    </a:lnTo>
                    <a:lnTo>
                      <a:pt x="37" y="74"/>
                    </a:lnTo>
                    <a:lnTo>
                      <a:pt x="39" y="73"/>
                    </a:lnTo>
                    <a:lnTo>
                      <a:pt x="44" y="73"/>
                    </a:lnTo>
                    <a:lnTo>
                      <a:pt x="37" y="48"/>
                    </a:lnTo>
                    <a:lnTo>
                      <a:pt x="37" y="38"/>
                    </a:lnTo>
                    <a:lnTo>
                      <a:pt x="35" y="33"/>
                    </a:lnTo>
                    <a:lnTo>
                      <a:pt x="35" y="29"/>
                    </a:lnTo>
                    <a:lnTo>
                      <a:pt x="34" y="25"/>
                    </a:lnTo>
                    <a:lnTo>
                      <a:pt x="27" y="25"/>
                    </a:lnTo>
                    <a:lnTo>
                      <a:pt x="27" y="26"/>
                    </a:lnTo>
                    <a:lnTo>
                      <a:pt x="26" y="26"/>
                    </a:lnTo>
                    <a:lnTo>
                      <a:pt x="20" y="30"/>
                    </a:lnTo>
                    <a:lnTo>
                      <a:pt x="15" y="33"/>
                    </a:lnTo>
                    <a:lnTo>
                      <a:pt x="8" y="33"/>
                    </a:lnTo>
                    <a:lnTo>
                      <a:pt x="5" y="30"/>
                    </a:lnTo>
                    <a:lnTo>
                      <a:pt x="5" y="29"/>
                    </a:lnTo>
                    <a:lnTo>
                      <a:pt x="4" y="26"/>
                    </a:lnTo>
                    <a:lnTo>
                      <a:pt x="4" y="25"/>
                    </a:lnTo>
                    <a:lnTo>
                      <a:pt x="1" y="16"/>
                    </a:lnTo>
                    <a:lnTo>
                      <a:pt x="0" y="10"/>
                    </a:lnTo>
                    <a:lnTo>
                      <a:pt x="0" y="3"/>
                    </a:lnTo>
                    <a:lnTo>
                      <a:pt x="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0" name="Freeform 181"/>
              <p:cNvSpPr>
                <a:spLocks/>
              </p:cNvSpPr>
              <p:nvPr/>
            </p:nvSpPr>
            <p:spPr bwMode="gray">
              <a:xfrm>
                <a:off x="6624687" y="1274733"/>
                <a:ext cx="139700" cy="161925"/>
              </a:xfrm>
              <a:custGeom>
                <a:avLst/>
                <a:gdLst/>
                <a:ahLst/>
                <a:cxnLst>
                  <a:cxn ang="0">
                    <a:pos x="17" y="0"/>
                  </a:cxn>
                  <a:cxn ang="0">
                    <a:pos x="25" y="4"/>
                  </a:cxn>
                  <a:cxn ang="0">
                    <a:pos x="30" y="10"/>
                  </a:cxn>
                  <a:cxn ang="0">
                    <a:pos x="33" y="19"/>
                  </a:cxn>
                  <a:cxn ang="0">
                    <a:pos x="36" y="23"/>
                  </a:cxn>
                  <a:cxn ang="0">
                    <a:pos x="44" y="26"/>
                  </a:cxn>
                  <a:cxn ang="0">
                    <a:pos x="48" y="10"/>
                  </a:cxn>
                  <a:cxn ang="0">
                    <a:pos x="54" y="11"/>
                  </a:cxn>
                  <a:cxn ang="0">
                    <a:pos x="61" y="15"/>
                  </a:cxn>
                  <a:cxn ang="0">
                    <a:pos x="59" y="29"/>
                  </a:cxn>
                  <a:cxn ang="0">
                    <a:pos x="61" y="40"/>
                  </a:cxn>
                  <a:cxn ang="0">
                    <a:pos x="69" y="45"/>
                  </a:cxn>
                  <a:cxn ang="0">
                    <a:pos x="77" y="33"/>
                  </a:cxn>
                  <a:cxn ang="0">
                    <a:pos x="78" y="29"/>
                  </a:cxn>
                  <a:cxn ang="0">
                    <a:pos x="83" y="26"/>
                  </a:cxn>
                  <a:cxn ang="0">
                    <a:pos x="87" y="28"/>
                  </a:cxn>
                  <a:cxn ang="0">
                    <a:pos x="88" y="37"/>
                  </a:cxn>
                  <a:cxn ang="0">
                    <a:pos x="87" y="48"/>
                  </a:cxn>
                  <a:cxn ang="0">
                    <a:pos x="83" y="67"/>
                  </a:cxn>
                  <a:cxn ang="0">
                    <a:pos x="88" y="89"/>
                  </a:cxn>
                  <a:cxn ang="0">
                    <a:pos x="87" y="95"/>
                  </a:cxn>
                  <a:cxn ang="0">
                    <a:pos x="84" y="99"/>
                  </a:cxn>
                  <a:cxn ang="0">
                    <a:pos x="81" y="102"/>
                  </a:cxn>
                  <a:cxn ang="0">
                    <a:pos x="78" y="95"/>
                  </a:cxn>
                  <a:cxn ang="0">
                    <a:pos x="77" y="80"/>
                  </a:cxn>
                  <a:cxn ang="0">
                    <a:pos x="73" y="76"/>
                  </a:cxn>
                  <a:cxn ang="0">
                    <a:pos x="66" y="78"/>
                  </a:cxn>
                  <a:cxn ang="0">
                    <a:pos x="61" y="74"/>
                  </a:cxn>
                  <a:cxn ang="0">
                    <a:pos x="47" y="66"/>
                  </a:cxn>
                  <a:cxn ang="0">
                    <a:pos x="30" y="45"/>
                  </a:cxn>
                  <a:cxn ang="0">
                    <a:pos x="29" y="41"/>
                  </a:cxn>
                  <a:cxn ang="0">
                    <a:pos x="25" y="33"/>
                  </a:cxn>
                  <a:cxn ang="0">
                    <a:pos x="15" y="29"/>
                  </a:cxn>
                  <a:cxn ang="0">
                    <a:pos x="13" y="26"/>
                  </a:cxn>
                  <a:cxn ang="0">
                    <a:pos x="7" y="19"/>
                  </a:cxn>
                  <a:cxn ang="0">
                    <a:pos x="3" y="11"/>
                  </a:cxn>
                  <a:cxn ang="0">
                    <a:pos x="8" y="0"/>
                  </a:cxn>
                </a:cxnLst>
                <a:rect l="0" t="0" r="r" b="b"/>
                <a:pathLst>
                  <a:path w="88" h="102">
                    <a:moveTo>
                      <a:pt x="8" y="0"/>
                    </a:moveTo>
                    <a:lnTo>
                      <a:pt x="17" y="0"/>
                    </a:lnTo>
                    <a:lnTo>
                      <a:pt x="21" y="1"/>
                    </a:lnTo>
                    <a:lnTo>
                      <a:pt x="25" y="4"/>
                    </a:lnTo>
                    <a:lnTo>
                      <a:pt x="29" y="6"/>
                    </a:lnTo>
                    <a:lnTo>
                      <a:pt x="30" y="10"/>
                    </a:lnTo>
                    <a:lnTo>
                      <a:pt x="33" y="15"/>
                    </a:lnTo>
                    <a:lnTo>
                      <a:pt x="33" y="19"/>
                    </a:lnTo>
                    <a:lnTo>
                      <a:pt x="35" y="22"/>
                    </a:lnTo>
                    <a:lnTo>
                      <a:pt x="36" y="23"/>
                    </a:lnTo>
                    <a:lnTo>
                      <a:pt x="40" y="26"/>
                    </a:lnTo>
                    <a:lnTo>
                      <a:pt x="44" y="26"/>
                    </a:lnTo>
                    <a:lnTo>
                      <a:pt x="44" y="14"/>
                    </a:lnTo>
                    <a:lnTo>
                      <a:pt x="48" y="10"/>
                    </a:lnTo>
                    <a:lnTo>
                      <a:pt x="51" y="10"/>
                    </a:lnTo>
                    <a:lnTo>
                      <a:pt x="54" y="11"/>
                    </a:lnTo>
                    <a:lnTo>
                      <a:pt x="61" y="14"/>
                    </a:lnTo>
                    <a:lnTo>
                      <a:pt x="61" y="15"/>
                    </a:lnTo>
                    <a:lnTo>
                      <a:pt x="59" y="19"/>
                    </a:lnTo>
                    <a:lnTo>
                      <a:pt x="59" y="29"/>
                    </a:lnTo>
                    <a:lnTo>
                      <a:pt x="61" y="33"/>
                    </a:lnTo>
                    <a:lnTo>
                      <a:pt x="61" y="40"/>
                    </a:lnTo>
                    <a:lnTo>
                      <a:pt x="66" y="45"/>
                    </a:lnTo>
                    <a:lnTo>
                      <a:pt x="69" y="45"/>
                    </a:lnTo>
                    <a:lnTo>
                      <a:pt x="73" y="41"/>
                    </a:lnTo>
                    <a:lnTo>
                      <a:pt x="77" y="33"/>
                    </a:lnTo>
                    <a:lnTo>
                      <a:pt x="77" y="32"/>
                    </a:lnTo>
                    <a:lnTo>
                      <a:pt x="78" y="29"/>
                    </a:lnTo>
                    <a:lnTo>
                      <a:pt x="81" y="28"/>
                    </a:lnTo>
                    <a:lnTo>
                      <a:pt x="83" y="26"/>
                    </a:lnTo>
                    <a:lnTo>
                      <a:pt x="84" y="26"/>
                    </a:lnTo>
                    <a:lnTo>
                      <a:pt x="87" y="28"/>
                    </a:lnTo>
                    <a:lnTo>
                      <a:pt x="87" y="32"/>
                    </a:lnTo>
                    <a:lnTo>
                      <a:pt x="88" y="37"/>
                    </a:lnTo>
                    <a:lnTo>
                      <a:pt x="88" y="45"/>
                    </a:lnTo>
                    <a:lnTo>
                      <a:pt x="87" y="48"/>
                    </a:lnTo>
                    <a:lnTo>
                      <a:pt x="84" y="58"/>
                    </a:lnTo>
                    <a:lnTo>
                      <a:pt x="83" y="67"/>
                    </a:lnTo>
                    <a:lnTo>
                      <a:pt x="84" y="80"/>
                    </a:lnTo>
                    <a:lnTo>
                      <a:pt x="88" y="89"/>
                    </a:lnTo>
                    <a:lnTo>
                      <a:pt x="88" y="92"/>
                    </a:lnTo>
                    <a:lnTo>
                      <a:pt x="87" y="95"/>
                    </a:lnTo>
                    <a:lnTo>
                      <a:pt x="84" y="97"/>
                    </a:lnTo>
                    <a:lnTo>
                      <a:pt x="84" y="99"/>
                    </a:lnTo>
                    <a:lnTo>
                      <a:pt x="83" y="102"/>
                    </a:lnTo>
                    <a:lnTo>
                      <a:pt x="81" y="102"/>
                    </a:lnTo>
                    <a:lnTo>
                      <a:pt x="78" y="99"/>
                    </a:lnTo>
                    <a:lnTo>
                      <a:pt x="78" y="95"/>
                    </a:lnTo>
                    <a:lnTo>
                      <a:pt x="77" y="92"/>
                    </a:lnTo>
                    <a:lnTo>
                      <a:pt x="77" y="80"/>
                    </a:lnTo>
                    <a:lnTo>
                      <a:pt x="74" y="78"/>
                    </a:lnTo>
                    <a:lnTo>
                      <a:pt x="73" y="76"/>
                    </a:lnTo>
                    <a:lnTo>
                      <a:pt x="69" y="74"/>
                    </a:lnTo>
                    <a:lnTo>
                      <a:pt x="66" y="78"/>
                    </a:lnTo>
                    <a:lnTo>
                      <a:pt x="65" y="76"/>
                    </a:lnTo>
                    <a:lnTo>
                      <a:pt x="61" y="74"/>
                    </a:lnTo>
                    <a:lnTo>
                      <a:pt x="52" y="69"/>
                    </a:lnTo>
                    <a:lnTo>
                      <a:pt x="47" y="66"/>
                    </a:lnTo>
                    <a:lnTo>
                      <a:pt x="44" y="59"/>
                    </a:lnTo>
                    <a:lnTo>
                      <a:pt x="30" y="45"/>
                    </a:lnTo>
                    <a:lnTo>
                      <a:pt x="30" y="44"/>
                    </a:lnTo>
                    <a:lnTo>
                      <a:pt x="29" y="41"/>
                    </a:lnTo>
                    <a:lnTo>
                      <a:pt x="26" y="37"/>
                    </a:lnTo>
                    <a:lnTo>
                      <a:pt x="25" y="33"/>
                    </a:lnTo>
                    <a:lnTo>
                      <a:pt x="21" y="32"/>
                    </a:lnTo>
                    <a:lnTo>
                      <a:pt x="15" y="29"/>
                    </a:lnTo>
                    <a:lnTo>
                      <a:pt x="15" y="28"/>
                    </a:lnTo>
                    <a:lnTo>
                      <a:pt x="13" y="26"/>
                    </a:lnTo>
                    <a:lnTo>
                      <a:pt x="8" y="23"/>
                    </a:lnTo>
                    <a:lnTo>
                      <a:pt x="7" y="19"/>
                    </a:lnTo>
                    <a:lnTo>
                      <a:pt x="3" y="15"/>
                    </a:lnTo>
                    <a:lnTo>
                      <a:pt x="3" y="11"/>
                    </a:lnTo>
                    <a:lnTo>
                      <a:pt x="0" y="8"/>
                    </a:lnTo>
                    <a:lnTo>
                      <a:pt x="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1" name="Freeform 182"/>
              <p:cNvSpPr>
                <a:spLocks/>
              </p:cNvSpPr>
              <p:nvPr/>
            </p:nvSpPr>
            <p:spPr bwMode="gray">
              <a:xfrm>
                <a:off x="6792962" y="1344583"/>
                <a:ext cx="60325" cy="84137"/>
              </a:xfrm>
              <a:custGeom>
                <a:avLst/>
                <a:gdLst/>
                <a:ahLst/>
                <a:cxnLst>
                  <a:cxn ang="0">
                    <a:pos x="12" y="0"/>
                  </a:cxn>
                  <a:cxn ang="0">
                    <a:pos x="16" y="0"/>
                  </a:cxn>
                  <a:cxn ang="0">
                    <a:pos x="38" y="40"/>
                  </a:cxn>
                  <a:cxn ang="0">
                    <a:pos x="37" y="49"/>
                  </a:cxn>
                  <a:cxn ang="0">
                    <a:pos x="29" y="53"/>
                  </a:cxn>
                  <a:cxn ang="0">
                    <a:pos x="19" y="53"/>
                  </a:cxn>
                  <a:cxn ang="0">
                    <a:pos x="3" y="48"/>
                  </a:cxn>
                  <a:cxn ang="0">
                    <a:pos x="0" y="48"/>
                  </a:cxn>
                  <a:cxn ang="0">
                    <a:pos x="3" y="23"/>
                  </a:cxn>
                  <a:cxn ang="0">
                    <a:pos x="3" y="15"/>
                  </a:cxn>
                  <a:cxn ang="0">
                    <a:pos x="5" y="10"/>
                  </a:cxn>
                  <a:cxn ang="0">
                    <a:pos x="8" y="1"/>
                  </a:cxn>
                  <a:cxn ang="0">
                    <a:pos x="12" y="0"/>
                  </a:cxn>
                </a:cxnLst>
                <a:rect l="0" t="0" r="r" b="b"/>
                <a:pathLst>
                  <a:path w="38" h="53">
                    <a:moveTo>
                      <a:pt x="12" y="0"/>
                    </a:moveTo>
                    <a:lnTo>
                      <a:pt x="16" y="0"/>
                    </a:lnTo>
                    <a:lnTo>
                      <a:pt x="38" y="40"/>
                    </a:lnTo>
                    <a:lnTo>
                      <a:pt x="37" y="49"/>
                    </a:lnTo>
                    <a:lnTo>
                      <a:pt x="29" y="53"/>
                    </a:lnTo>
                    <a:lnTo>
                      <a:pt x="19" y="53"/>
                    </a:lnTo>
                    <a:lnTo>
                      <a:pt x="3" y="48"/>
                    </a:lnTo>
                    <a:lnTo>
                      <a:pt x="0" y="48"/>
                    </a:lnTo>
                    <a:lnTo>
                      <a:pt x="3" y="23"/>
                    </a:lnTo>
                    <a:lnTo>
                      <a:pt x="3" y="15"/>
                    </a:lnTo>
                    <a:lnTo>
                      <a:pt x="5" y="10"/>
                    </a:lnTo>
                    <a:lnTo>
                      <a:pt x="8" y="1"/>
                    </a:lnTo>
                    <a:lnTo>
                      <a:pt x="1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2" name="Freeform 183"/>
              <p:cNvSpPr>
                <a:spLocks/>
              </p:cNvSpPr>
              <p:nvPr/>
            </p:nvSpPr>
            <p:spPr bwMode="gray">
              <a:xfrm>
                <a:off x="6992987" y="1360458"/>
                <a:ext cx="107950" cy="230187"/>
              </a:xfrm>
              <a:custGeom>
                <a:avLst/>
                <a:gdLst/>
                <a:ahLst/>
                <a:cxnLst>
                  <a:cxn ang="0">
                    <a:pos x="18" y="0"/>
                  </a:cxn>
                  <a:cxn ang="0">
                    <a:pos x="20" y="1"/>
                  </a:cxn>
                  <a:cxn ang="0">
                    <a:pos x="20" y="5"/>
                  </a:cxn>
                  <a:cxn ang="0">
                    <a:pos x="25" y="9"/>
                  </a:cxn>
                  <a:cxn ang="0">
                    <a:pos x="30" y="13"/>
                  </a:cxn>
                  <a:cxn ang="0">
                    <a:pos x="36" y="17"/>
                  </a:cxn>
                  <a:cxn ang="0">
                    <a:pos x="40" y="26"/>
                  </a:cxn>
                  <a:cxn ang="0">
                    <a:pos x="44" y="30"/>
                  </a:cxn>
                  <a:cxn ang="0">
                    <a:pos x="53" y="48"/>
                  </a:cxn>
                  <a:cxn ang="0">
                    <a:pos x="56" y="71"/>
                  </a:cxn>
                  <a:cxn ang="0">
                    <a:pos x="52" y="78"/>
                  </a:cxn>
                  <a:cxn ang="0">
                    <a:pos x="56" y="79"/>
                  </a:cxn>
                  <a:cxn ang="0">
                    <a:pos x="62" y="78"/>
                  </a:cxn>
                  <a:cxn ang="0">
                    <a:pos x="68" y="83"/>
                  </a:cxn>
                  <a:cxn ang="0">
                    <a:pos x="66" y="104"/>
                  </a:cxn>
                  <a:cxn ang="0">
                    <a:pos x="64" y="109"/>
                  </a:cxn>
                  <a:cxn ang="0">
                    <a:pos x="58" y="115"/>
                  </a:cxn>
                  <a:cxn ang="0">
                    <a:pos x="52" y="124"/>
                  </a:cxn>
                  <a:cxn ang="0">
                    <a:pos x="49" y="134"/>
                  </a:cxn>
                  <a:cxn ang="0">
                    <a:pos x="44" y="144"/>
                  </a:cxn>
                  <a:cxn ang="0">
                    <a:pos x="26" y="145"/>
                  </a:cxn>
                  <a:cxn ang="0">
                    <a:pos x="16" y="141"/>
                  </a:cxn>
                  <a:cxn ang="0">
                    <a:pos x="12" y="135"/>
                  </a:cxn>
                  <a:cxn ang="0">
                    <a:pos x="10" y="130"/>
                  </a:cxn>
                  <a:cxn ang="0">
                    <a:pos x="12" y="124"/>
                  </a:cxn>
                  <a:cxn ang="0">
                    <a:pos x="10" y="111"/>
                  </a:cxn>
                  <a:cxn ang="0">
                    <a:pos x="12" y="108"/>
                  </a:cxn>
                  <a:cxn ang="0">
                    <a:pos x="14" y="105"/>
                  </a:cxn>
                  <a:cxn ang="0">
                    <a:pos x="14" y="100"/>
                  </a:cxn>
                  <a:cxn ang="0">
                    <a:pos x="12" y="87"/>
                  </a:cxn>
                  <a:cxn ang="0">
                    <a:pos x="1" y="83"/>
                  </a:cxn>
                  <a:cxn ang="0">
                    <a:pos x="1" y="71"/>
                  </a:cxn>
                  <a:cxn ang="0">
                    <a:pos x="0" y="57"/>
                  </a:cxn>
                  <a:cxn ang="0">
                    <a:pos x="1" y="39"/>
                  </a:cxn>
                  <a:cxn ang="0">
                    <a:pos x="4" y="26"/>
                  </a:cxn>
                  <a:cxn ang="0">
                    <a:pos x="8" y="20"/>
                  </a:cxn>
                  <a:cxn ang="0">
                    <a:pos x="12" y="15"/>
                  </a:cxn>
                  <a:cxn ang="0">
                    <a:pos x="10" y="8"/>
                  </a:cxn>
                  <a:cxn ang="0">
                    <a:pos x="12" y="0"/>
                  </a:cxn>
                </a:cxnLst>
                <a:rect l="0" t="0" r="r" b="b"/>
                <a:pathLst>
                  <a:path w="68" h="145">
                    <a:moveTo>
                      <a:pt x="12" y="0"/>
                    </a:moveTo>
                    <a:lnTo>
                      <a:pt x="18" y="0"/>
                    </a:lnTo>
                    <a:lnTo>
                      <a:pt x="18" y="1"/>
                    </a:lnTo>
                    <a:lnTo>
                      <a:pt x="20" y="1"/>
                    </a:lnTo>
                    <a:lnTo>
                      <a:pt x="18" y="4"/>
                    </a:lnTo>
                    <a:lnTo>
                      <a:pt x="20" y="5"/>
                    </a:lnTo>
                    <a:lnTo>
                      <a:pt x="22" y="8"/>
                    </a:lnTo>
                    <a:lnTo>
                      <a:pt x="25" y="9"/>
                    </a:lnTo>
                    <a:lnTo>
                      <a:pt x="26" y="11"/>
                    </a:lnTo>
                    <a:lnTo>
                      <a:pt x="30" y="13"/>
                    </a:lnTo>
                    <a:lnTo>
                      <a:pt x="31" y="15"/>
                    </a:lnTo>
                    <a:lnTo>
                      <a:pt x="36" y="17"/>
                    </a:lnTo>
                    <a:lnTo>
                      <a:pt x="38" y="22"/>
                    </a:lnTo>
                    <a:lnTo>
                      <a:pt x="40" y="26"/>
                    </a:lnTo>
                    <a:lnTo>
                      <a:pt x="42" y="27"/>
                    </a:lnTo>
                    <a:lnTo>
                      <a:pt x="44" y="30"/>
                    </a:lnTo>
                    <a:lnTo>
                      <a:pt x="52" y="41"/>
                    </a:lnTo>
                    <a:lnTo>
                      <a:pt x="53" y="48"/>
                    </a:lnTo>
                    <a:lnTo>
                      <a:pt x="56" y="52"/>
                    </a:lnTo>
                    <a:lnTo>
                      <a:pt x="56" y="71"/>
                    </a:lnTo>
                    <a:lnTo>
                      <a:pt x="53" y="74"/>
                    </a:lnTo>
                    <a:lnTo>
                      <a:pt x="52" y="78"/>
                    </a:lnTo>
                    <a:lnTo>
                      <a:pt x="49" y="79"/>
                    </a:lnTo>
                    <a:lnTo>
                      <a:pt x="56" y="79"/>
                    </a:lnTo>
                    <a:lnTo>
                      <a:pt x="60" y="78"/>
                    </a:lnTo>
                    <a:lnTo>
                      <a:pt x="62" y="78"/>
                    </a:lnTo>
                    <a:lnTo>
                      <a:pt x="66" y="79"/>
                    </a:lnTo>
                    <a:lnTo>
                      <a:pt x="68" y="83"/>
                    </a:lnTo>
                    <a:lnTo>
                      <a:pt x="68" y="100"/>
                    </a:lnTo>
                    <a:lnTo>
                      <a:pt x="66" y="104"/>
                    </a:lnTo>
                    <a:lnTo>
                      <a:pt x="64" y="108"/>
                    </a:lnTo>
                    <a:lnTo>
                      <a:pt x="64" y="109"/>
                    </a:lnTo>
                    <a:lnTo>
                      <a:pt x="62" y="111"/>
                    </a:lnTo>
                    <a:lnTo>
                      <a:pt x="58" y="115"/>
                    </a:lnTo>
                    <a:lnTo>
                      <a:pt x="56" y="119"/>
                    </a:lnTo>
                    <a:lnTo>
                      <a:pt x="52" y="124"/>
                    </a:lnTo>
                    <a:lnTo>
                      <a:pt x="52" y="130"/>
                    </a:lnTo>
                    <a:lnTo>
                      <a:pt x="49" y="134"/>
                    </a:lnTo>
                    <a:lnTo>
                      <a:pt x="48" y="139"/>
                    </a:lnTo>
                    <a:lnTo>
                      <a:pt x="44" y="144"/>
                    </a:lnTo>
                    <a:lnTo>
                      <a:pt x="40" y="145"/>
                    </a:lnTo>
                    <a:lnTo>
                      <a:pt x="26" y="145"/>
                    </a:lnTo>
                    <a:lnTo>
                      <a:pt x="22" y="144"/>
                    </a:lnTo>
                    <a:lnTo>
                      <a:pt x="16" y="141"/>
                    </a:lnTo>
                    <a:lnTo>
                      <a:pt x="12" y="139"/>
                    </a:lnTo>
                    <a:lnTo>
                      <a:pt x="12" y="135"/>
                    </a:lnTo>
                    <a:lnTo>
                      <a:pt x="10" y="131"/>
                    </a:lnTo>
                    <a:lnTo>
                      <a:pt x="10" y="130"/>
                    </a:lnTo>
                    <a:lnTo>
                      <a:pt x="12" y="127"/>
                    </a:lnTo>
                    <a:lnTo>
                      <a:pt x="12" y="124"/>
                    </a:lnTo>
                    <a:lnTo>
                      <a:pt x="10" y="119"/>
                    </a:lnTo>
                    <a:lnTo>
                      <a:pt x="10" y="111"/>
                    </a:lnTo>
                    <a:lnTo>
                      <a:pt x="12" y="109"/>
                    </a:lnTo>
                    <a:lnTo>
                      <a:pt x="12" y="108"/>
                    </a:lnTo>
                    <a:lnTo>
                      <a:pt x="14" y="108"/>
                    </a:lnTo>
                    <a:lnTo>
                      <a:pt x="14" y="105"/>
                    </a:lnTo>
                    <a:lnTo>
                      <a:pt x="16" y="101"/>
                    </a:lnTo>
                    <a:lnTo>
                      <a:pt x="14" y="100"/>
                    </a:lnTo>
                    <a:lnTo>
                      <a:pt x="14" y="91"/>
                    </a:lnTo>
                    <a:lnTo>
                      <a:pt x="12" y="87"/>
                    </a:lnTo>
                    <a:lnTo>
                      <a:pt x="8" y="83"/>
                    </a:lnTo>
                    <a:lnTo>
                      <a:pt x="1" y="83"/>
                    </a:lnTo>
                    <a:lnTo>
                      <a:pt x="5" y="78"/>
                    </a:lnTo>
                    <a:lnTo>
                      <a:pt x="1" y="71"/>
                    </a:lnTo>
                    <a:lnTo>
                      <a:pt x="0" y="65"/>
                    </a:lnTo>
                    <a:lnTo>
                      <a:pt x="0" y="57"/>
                    </a:lnTo>
                    <a:lnTo>
                      <a:pt x="1" y="56"/>
                    </a:lnTo>
                    <a:lnTo>
                      <a:pt x="1" y="39"/>
                    </a:lnTo>
                    <a:lnTo>
                      <a:pt x="4" y="31"/>
                    </a:lnTo>
                    <a:lnTo>
                      <a:pt x="4" y="26"/>
                    </a:lnTo>
                    <a:lnTo>
                      <a:pt x="5" y="22"/>
                    </a:lnTo>
                    <a:lnTo>
                      <a:pt x="8" y="20"/>
                    </a:lnTo>
                    <a:lnTo>
                      <a:pt x="10" y="20"/>
                    </a:lnTo>
                    <a:lnTo>
                      <a:pt x="12" y="15"/>
                    </a:lnTo>
                    <a:lnTo>
                      <a:pt x="12" y="9"/>
                    </a:lnTo>
                    <a:lnTo>
                      <a:pt x="10" y="8"/>
                    </a:lnTo>
                    <a:lnTo>
                      <a:pt x="10" y="1"/>
                    </a:lnTo>
                    <a:lnTo>
                      <a:pt x="12"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3" name="Freeform 184"/>
              <p:cNvSpPr>
                <a:spLocks/>
              </p:cNvSpPr>
              <p:nvPr/>
            </p:nvSpPr>
            <p:spPr bwMode="gray">
              <a:xfrm>
                <a:off x="6616749" y="2017683"/>
                <a:ext cx="77788" cy="71437"/>
              </a:xfrm>
              <a:custGeom>
                <a:avLst/>
                <a:gdLst/>
                <a:ahLst/>
                <a:cxnLst>
                  <a:cxn ang="0">
                    <a:pos x="30" y="0"/>
                  </a:cxn>
                  <a:cxn ang="0">
                    <a:pos x="35" y="5"/>
                  </a:cxn>
                  <a:cxn ang="0">
                    <a:pos x="38" y="9"/>
                  </a:cxn>
                  <a:cxn ang="0">
                    <a:pos x="38" y="13"/>
                  </a:cxn>
                  <a:cxn ang="0">
                    <a:pos x="40" y="17"/>
                  </a:cxn>
                  <a:cxn ang="0">
                    <a:pos x="40" y="22"/>
                  </a:cxn>
                  <a:cxn ang="0">
                    <a:pos x="44" y="26"/>
                  </a:cxn>
                  <a:cxn ang="0">
                    <a:pos x="45" y="30"/>
                  </a:cxn>
                  <a:cxn ang="0">
                    <a:pos x="48" y="35"/>
                  </a:cxn>
                  <a:cxn ang="0">
                    <a:pos x="48" y="41"/>
                  </a:cxn>
                  <a:cxn ang="0">
                    <a:pos x="49" y="43"/>
                  </a:cxn>
                  <a:cxn ang="0">
                    <a:pos x="49" y="45"/>
                  </a:cxn>
                  <a:cxn ang="0">
                    <a:pos x="48" y="43"/>
                  </a:cxn>
                  <a:cxn ang="0">
                    <a:pos x="34" y="43"/>
                  </a:cxn>
                  <a:cxn ang="0">
                    <a:pos x="30" y="45"/>
                  </a:cxn>
                  <a:cxn ang="0">
                    <a:pos x="18" y="45"/>
                  </a:cxn>
                  <a:cxn ang="0">
                    <a:pos x="12" y="43"/>
                  </a:cxn>
                  <a:cxn ang="0">
                    <a:pos x="5" y="41"/>
                  </a:cxn>
                  <a:cxn ang="0">
                    <a:pos x="4" y="39"/>
                  </a:cxn>
                  <a:cxn ang="0">
                    <a:pos x="0" y="38"/>
                  </a:cxn>
                  <a:cxn ang="0">
                    <a:pos x="0" y="30"/>
                  </a:cxn>
                  <a:cxn ang="0">
                    <a:pos x="1" y="27"/>
                  </a:cxn>
                  <a:cxn ang="0">
                    <a:pos x="4" y="26"/>
                  </a:cxn>
                  <a:cxn ang="0">
                    <a:pos x="8" y="26"/>
                  </a:cxn>
                  <a:cxn ang="0">
                    <a:pos x="9" y="23"/>
                  </a:cxn>
                  <a:cxn ang="0">
                    <a:pos x="12" y="22"/>
                  </a:cxn>
                  <a:cxn ang="0">
                    <a:pos x="16" y="19"/>
                  </a:cxn>
                  <a:cxn ang="0">
                    <a:pos x="18" y="17"/>
                  </a:cxn>
                  <a:cxn ang="0">
                    <a:pos x="23" y="17"/>
                  </a:cxn>
                  <a:cxn ang="0">
                    <a:pos x="26" y="1"/>
                  </a:cxn>
                  <a:cxn ang="0">
                    <a:pos x="30" y="0"/>
                  </a:cxn>
                </a:cxnLst>
                <a:rect l="0" t="0" r="r" b="b"/>
                <a:pathLst>
                  <a:path w="49" h="45">
                    <a:moveTo>
                      <a:pt x="30" y="0"/>
                    </a:moveTo>
                    <a:lnTo>
                      <a:pt x="35" y="5"/>
                    </a:lnTo>
                    <a:lnTo>
                      <a:pt x="38" y="9"/>
                    </a:lnTo>
                    <a:lnTo>
                      <a:pt x="38" y="13"/>
                    </a:lnTo>
                    <a:lnTo>
                      <a:pt x="40" y="17"/>
                    </a:lnTo>
                    <a:lnTo>
                      <a:pt x="40" y="22"/>
                    </a:lnTo>
                    <a:lnTo>
                      <a:pt x="44" y="26"/>
                    </a:lnTo>
                    <a:lnTo>
                      <a:pt x="45" y="30"/>
                    </a:lnTo>
                    <a:lnTo>
                      <a:pt x="48" y="35"/>
                    </a:lnTo>
                    <a:lnTo>
                      <a:pt x="48" y="41"/>
                    </a:lnTo>
                    <a:lnTo>
                      <a:pt x="49" y="43"/>
                    </a:lnTo>
                    <a:lnTo>
                      <a:pt x="49" y="45"/>
                    </a:lnTo>
                    <a:lnTo>
                      <a:pt x="48" y="43"/>
                    </a:lnTo>
                    <a:lnTo>
                      <a:pt x="34" y="43"/>
                    </a:lnTo>
                    <a:lnTo>
                      <a:pt x="30" y="45"/>
                    </a:lnTo>
                    <a:lnTo>
                      <a:pt x="18" y="45"/>
                    </a:lnTo>
                    <a:lnTo>
                      <a:pt x="12" y="43"/>
                    </a:lnTo>
                    <a:lnTo>
                      <a:pt x="5" y="41"/>
                    </a:lnTo>
                    <a:lnTo>
                      <a:pt x="4" y="39"/>
                    </a:lnTo>
                    <a:lnTo>
                      <a:pt x="0" y="38"/>
                    </a:lnTo>
                    <a:lnTo>
                      <a:pt x="0" y="30"/>
                    </a:lnTo>
                    <a:lnTo>
                      <a:pt x="1" y="27"/>
                    </a:lnTo>
                    <a:lnTo>
                      <a:pt x="4" y="26"/>
                    </a:lnTo>
                    <a:lnTo>
                      <a:pt x="8" y="26"/>
                    </a:lnTo>
                    <a:lnTo>
                      <a:pt x="9" y="23"/>
                    </a:lnTo>
                    <a:lnTo>
                      <a:pt x="12" y="22"/>
                    </a:lnTo>
                    <a:lnTo>
                      <a:pt x="16" y="19"/>
                    </a:lnTo>
                    <a:lnTo>
                      <a:pt x="18" y="17"/>
                    </a:lnTo>
                    <a:lnTo>
                      <a:pt x="23" y="17"/>
                    </a:lnTo>
                    <a:lnTo>
                      <a:pt x="26" y="1"/>
                    </a:lnTo>
                    <a:lnTo>
                      <a:pt x="3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4" name="Freeform 185"/>
              <p:cNvSpPr>
                <a:spLocks/>
              </p:cNvSpPr>
              <p:nvPr/>
            </p:nvSpPr>
            <p:spPr bwMode="gray">
              <a:xfrm>
                <a:off x="7015212" y="1760508"/>
                <a:ext cx="95250" cy="69850"/>
              </a:xfrm>
              <a:custGeom>
                <a:avLst/>
                <a:gdLst/>
                <a:ahLst/>
                <a:cxnLst>
                  <a:cxn ang="0">
                    <a:pos x="38" y="0"/>
                  </a:cxn>
                  <a:cxn ang="0">
                    <a:pos x="48" y="0"/>
                  </a:cxn>
                  <a:cxn ang="0">
                    <a:pos x="52" y="4"/>
                  </a:cxn>
                  <a:cxn ang="0">
                    <a:pos x="54" y="5"/>
                  </a:cxn>
                  <a:cxn ang="0">
                    <a:pos x="54" y="11"/>
                  </a:cxn>
                  <a:cxn ang="0">
                    <a:pos x="56" y="15"/>
                  </a:cxn>
                  <a:cxn ang="0">
                    <a:pos x="56" y="22"/>
                  </a:cxn>
                  <a:cxn ang="0">
                    <a:pos x="59" y="27"/>
                  </a:cxn>
                  <a:cxn ang="0">
                    <a:pos x="59" y="33"/>
                  </a:cxn>
                  <a:cxn ang="0">
                    <a:pos x="60" y="35"/>
                  </a:cxn>
                  <a:cxn ang="0">
                    <a:pos x="59" y="41"/>
                  </a:cxn>
                  <a:cxn ang="0">
                    <a:pos x="26" y="41"/>
                  </a:cxn>
                  <a:cxn ang="0">
                    <a:pos x="22" y="44"/>
                  </a:cxn>
                  <a:cxn ang="0">
                    <a:pos x="17" y="44"/>
                  </a:cxn>
                  <a:cxn ang="0">
                    <a:pos x="15" y="41"/>
                  </a:cxn>
                  <a:cxn ang="0">
                    <a:pos x="4" y="35"/>
                  </a:cxn>
                  <a:cxn ang="0">
                    <a:pos x="2" y="31"/>
                  </a:cxn>
                  <a:cxn ang="0">
                    <a:pos x="0" y="27"/>
                  </a:cxn>
                  <a:cxn ang="0">
                    <a:pos x="0" y="8"/>
                  </a:cxn>
                  <a:cxn ang="0">
                    <a:pos x="2" y="4"/>
                  </a:cxn>
                  <a:cxn ang="0">
                    <a:pos x="4" y="1"/>
                  </a:cxn>
                  <a:cxn ang="0">
                    <a:pos x="30" y="1"/>
                  </a:cxn>
                  <a:cxn ang="0">
                    <a:pos x="38" y="0"/>
                  </a:cxn>
                </a:cxnLst>
                <a:rect l="0" t="0" r="r" b="b"/>
                <a:pathLst>
                  <a:path w="60" h="44">
                    <a:moveTo>
                      <a:pt x="38" y="0"/>
                    </a:moveTo>
                    <a:lnTo>
                      <a:pt x="48" y="0"/>
                    </a:lnTo>
                    <a:lnTo>
                      <a:pt x="52" y="4"/>
                    </a:lnTo>
                    <a:lnTo>
                      <a:pt x="54" y="5"/>
                    </a:lnTo>
                    <a:lnTo>
                      <a:pt x="54" y="11"/>
                    </a:lnTo>
                    <a:lnTo>
                      <a:pt x="56" y="15"/>
                    </a:lnTo>
                    <a:lnTo>
                      <a:pt x="56" y="22"/>
                    </a:lnTo>
                    <a:lnTo>
                      <a:pt x="59" y="27"/>
                    </a:lnTo>
                    <a:lnTo>
                      <a:pt x="59" y="33"/>
                    </a:lnTo>
                    <a:lnTo>
                      <a:pt x="60" y="35"/>
                    </a:lnTo>
                    <a:lnTo>
                      <a:pt x="59" y="41"/>
                    </a:lnTo>
                    <a:lnTo>
                      <a:pt x="26" y="41"/>
                    </a:lnTo>
                    <a:lnTo>
                      <a:pt x="22" y="44"/>
                    </a:lnTo>
                    <a:lnTo>
                      <a:pt x="17" y="44"/>
                    </a:lnTo>
                    <a:lnTo>
                      <a:pt x="15" y="41"/>
                    </a:lnTo>
                    <a:lnTo>
                      <a:pt x="4" y="35"/>
                    </a:lnTo>
                    <a:lnTo>
                      <a:pt x="2" y="31"/>
                    </a:lnTo>
                    <a:lnTo>
                      <a:pt x="0" y="27"/>
                    </a:lnTo>
                    <a:lnTo>
                      <a:pt x="0" y="8"/>
                    </a:lnTo>
                    <a:lnTo>
                      <a:pt x="2" y="4"/>
                    </a:lnTo>
                    <a:lnTo>
                      <a:pt x="4" y="1"/>
                    </a:lnTo>
                    <a:lnTo>
                      <a:pt x="30" y="1"/>
                    </a:lnTo>
                    <a:lnTo>
                      <a:pt x="3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5" name="Freeform 186"/>
              <p:cNvSpPr>
                <a:spLocks/>
              </p:cNvSpPr>
              <p:nvPr/>
            </p:nvSpPr>
            <p:spPr bwMode="gray">
              <a:xfrm>
                <a:off x="7081887" y="2085945"/>
                <a:ext cx="36512" cy="50800"/>
              </a:xfrm>
              <a:custGeom>
                <a:avLst/>
                <a:gdLst/>
                <a:ahLst/>
                <a:cxnLst>
                  <a:cxn ang="0">
                    <a:pos x="6" y="0"/>
                  </a:cxn>
                  <a:cxn ang="0">
                    <a:pos x="17" y="0"/>
                  </a:cxn>
                  <a:cxn ang="0">
                    <a:pos x="21" y="2"/>
                  </a:cxn>
                  <a:cxn ang="0">
                    <a:pos x="22" y="5"/>
                  </a:cxn>
                  <a:cxn ang="0">
                    <a:pos x="23" y="9"/>
                  </a:cxn>
                  <a:cxn ang="0">
                    <a:pos x="23" y="28"/>
                  </a:cxn>
                  <a:cxn ang="0">
                    <a:pos x="22" y="31"/>
                  </a:cxn>
                  <a:cxn ang="0">
                    <a:pos x="18" y="32"/>
                  </a:cxn>
                  <a:cxn ang="0">
                    <a:pos x="6" y="32"/>
                  </a:cxn>
                  <a:cxn ang="0">
                    <a:pos x="2" y="31"/>
                  </a:cxn>
                  <a:cxn ang="0">
                    <a:pos x="0" y="27"/>
                  </a:cxn>
                  <a:cxn ang="0">
                    <a:pos x="0" y="9"/>
                  </a:cxn>
                  <a:cxn ang="0">
                    <a:pos x="2" y="5"/>
                  </a:cxn>
                  <a:cxn ang="0">
                    <a:pos x="6" y="0"/>
                  </a:cxn>
                </a:cxnLst>
                <a:rect l="0" t="0" r="r" b="b"/>
                <a:pathLst>
                  <a:path w="23" h="32">
                    <a:moveTo>
                      <a:pt x="6" y="0"/>
                    </a:moveTo>
                    <a:lnTo>
                      <a:pt x="17" y="0"/>
                    </a:lnTo>
                    <a:lnTo>
                      <a:pt x="21" y="2"/>
                    </a:lnTo>
                    <a:lnTo>
                      <a:pt x="22" y="5"/>
                    </a:lnTo>
                    <a:lnTo>
                      <a:pt x="23" y="9"/>
                    </a:lnTo>
                    <a:lnTo>
                      <a:pt x="23" y="28"/>
                    </a:lnTo>
                    <a:lnTo>
                      <a:pt x="22" y="31"/>
                    </a:lnTo>
                    <a:lnTo>
                      <a:pt x="18" y="32"/>
                    </a:lnTo>
                    <a:lnTo>
                      <a:pt x="6" y="32"/>
                    </a:lnTo>
                    <a:lnTo>
                      <a:pt x="2" y="31"/>
                    </a:lnTo>
                    <a:lnTo>
                      <a:pt x="0" y="27"/>
                    </a:lnTo>
                    <a:lnTo>
                      <a:pt x="0" y="9"/>
                    </a:lnTo>
                    <a:lnTo>
                      <a:pt x="2" y="5"/>
                    </a:lnTo>
                    <a:lnTo>
                      <a:pt x="6"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6" name="Freeform 187"/>
              <p:cNvSpPr>
                <a:spLocks/>
              </p:cNvSpPr>
              <p:nvPr/>
            </p:nvSpPr>
            <p:spPr bwMode="gray">
              <a:xfrm>
                <a:off x="7067599" y="1320770"/>
                <a:ext cx="360363" cy="427038"/>
              </a:xfrm>
              <a:custGeom>
                <a:avLst/>
                <a:gdLst/>
                <a:ahLst/>
                <a:cxnLst>
                  <a:cxn ang="0">
                    <a:pos x="168" y="4"/>
                  </a:cxn>
                  <a:cxn ang="0">
                    <a:pos x="186" y="7"/>
                  </a:cxn>
                  <a:cxn ang="0">
                    <a:pos x="204" y="20"/>
                  </a:cxn>
                  <a:cxn ang="0">
                    <a:pos x="208" y="29"/>
                  </a:cxn>
                  <a:cxn ang="0">
                    <a:pos x="219" y="47"/>
                  </a:cxn>
                  <a:cxn ang="0">
                    <a:pos x="219" y="66"/>
                  </a:cxn>
                  <a:cxn ang="0">
                    <a:pos x="211" y="85"/>
                  </a:cxn>
                  <a:cxn ang="0">
                    <a:pos x="194" y="85"/>
                  </a:cxn>
                  <a:cxn ang="0">
                    <a:pos x="198" y="92"/>
                  </a:cxn>
                  <a:cxn ang="0">
                    <a:pos x="207" y="99"/>
                  </a:cxn>
                  <a:cxn ang="0">
                    <a:pos x="198" y="107"/>
                  </a:cxn>
                  <a:cxn ang="0">
                    <a:pos x="215" y="110"/>
                  </a:cxn>
                  <a:cxn ang="0">
                    <a:pos x="186" y="122"/>
                  </a:cxn>
                  <a:cxn ang="0">
                    <a:pos x="171" y="137"/>
                  </a:cxn>
                  <a:cxn ang="0">
                    <a:pos x="153" y="152"/>
                  </a:cxn>
                  <a:cxn ang="0">
                    <a:pos x="150" y="160"/>
                  </a:cxn>
                  <a:cxn ang="0">
                    <a:pos x="131" y="166"/>
                  </a:cxn>
                  <a:cxn ang="0">
                    <a:pos x="119" y="173"/>
                  </a:cxn>
                  <a:cxn ang="0">
                    <a:pos x="106" y="181"/>
                  </a:cxn>
                  <a:cxn ang="0">
                    <a:pos x="115" y="188"/>
                  </a:cxn>
                  <a:cxn ang="0">
                    <a:pos x="111" y="199"/>
                  </a:cxn>
                  <a:cxn ang="0">
                    <a:pos x="101" y="208"/>
                  </a:cxn>
                  <a:cxn ang="0">
                    <a:pos x="87" y="225"/>
                  </a:cxn>
                  <a:cxn ang="0">
                    <a:pos x="76" y="230"/>
                  </a:cxn>
                  <a:cxn ang="0">
                    <a:pos x="75" y="258"/>
                  </a:cxn>
                  <a:cxn ang="0">
                    <a:pos x="57" y="266"/>
                  </a:cxn>
                  <a:cxn ang="0">
                    <a:pos x="46" y="262"/>
                  </a:cxn>
                  <a:cxn ang="0">
                    <a:pos x="23" y="256"/>
                  </a:cxn>
                  <a:cxn ang="0">
                    <a:pos x="1" y="240"/>
                  </a:cxn>
                  <a:cxn ang="0">
                    <a:pos x="5" y="226"/>
                  </a:cxn>
                  <a:cxn ang="0">
                    <a:pos x="23" y="218"/>
                  </a:cxn>
                  <a:cxn ang="0">
                    <a:pos x="19" y="208"/>
                  </a:cxn>
                  <a:cxn ang="0">
                    <a:pos x="32" y="217"/>
                  </a:cxn>
                  <a:cxn ang="0">
                    <a:pos x="41" y="211"/>
                  </a:cxn>
                  <a:cxn ang="0">
                    <a:pos x="37" y="199"/>
                  </a:cxn>
                  <a:cxn ang="0">
                    <a:pos x="26" y="199"/>
                  </a:cxn>
                  <a:cxn ang="0">
                    <a:pos x="28" y="186"/>
                  </a:cxn>
                  <a:cxn ang="0">
                    <a:pos x="41" y="177"/>
                  </a:cxn>
                  <a:cxn ang="0">
                    <a:pos x="57" y="173"/>
                  </a:cxn>
                  <a:cxn ang="0">
                    <a:pos x="67" y="164"/>
                  </a:cxn>
                  <a:cxn ang="0">
                    <a:pos x="53" y="164"/>
                  </a:cxn>
                  <a:cxn ang="0">
                    <a:pos x="58" y="137"/>
                  </a:cxn>
                  <a:cxn ang="0">
                    <a:pos x="50" y="112"/>
                  </a:cxn>
                  <a:cxn ang="0">
                    <a:pos x="67" y="114"/>
                  </a:cxn>
                  <a:cxn ang="0">
                    <a:pos x="75" y="144"/>
                  </a:cxn>
                  <a:cxn ang="0">
                    <a:pos x="80" y="134"/>
                  </a:cxn>
                  <a:cxn ang="0">
                    <a:pos x="83" y="107"/>
                  </a:cxn>
                  <a:cxn ang="0">
                    <a:pos x="115" y="96"/>
                  </a:cxn>
                  <a:cxn ang="0">
                    <a:pos x="128" y="86"/>
                  </a:cxn>
                  <a:cxn ang="0">
                    <a:pos x="133" y="78"/>
                  </a:cxn>
                  <a:cxn ang="0">
                    <a:pos x="85" y="74"/>
                  </a:cxn>
                  <a:cxn ang="0">
                    <a:pos x="61" y="73"/>
                  </a:cxn>
                  <a:cxn ang="0">
                    <a:pos x="41" y="60"/>
                  </a:cxn>
                  <a:cxn ang="0">
                    <a:pos x="43" y="45"/>
                  </a:cxn>
                  <a:cxn ang="0">
                    <a:pos x="49" y="36"/>
                  </a:cxn>
                  <a:cxn ang="0">
                    <a:pos x="67" y="45"/>
                  </a:cxn>
                  <a:cxn ang="0">
                    <a:pos x="76" y="26"/>
                  </a:cxn>
                  <a:cxn ang="0">
                    <a:pos x="98" y="18"/>
                  </a:cxn>
                  <a:cxn ang="0">
                    <a:pos x="117" y="7"/>
                  </a:cxn>
                  <a:cxn ang="0">
                    <a:pos x="128" y="0"/>
                  </a:cxn>
                </a:cxnLst>
                <a:rect l="0" t="0" r="r" b="b"/>
                <a:pathLst>
                  <a:path w="227" h="269">
                    <a:moveTo>
                      <a:pt x="128" y="0"/>
                    </a:moveTo>
                    <a:lnTo>
                      <a:pt x="137" y="0"/>
                    </a:lnTo>
                    <a:lnTo>
                      <a:pt x="146" y="3"/>
                    </a:lnTo>
                    <a:lnTo>
                      <a:pt x="159" y="3"/>
                    </a:lnTo>
                    <a:lnTo>
                      <a:pt x="168" y="4"/>
                    </a:lnTo>
                    <a:lnTo>
                      <a:pt x="172" y="4"/>
                    </a:lnTo>
                    <a:lnTo>
                      <a:pt x="172" y="15"/>
                    </a:lnTo>
                    <a:lnTo>
                      <a:pt x="179" y="8"/>
                    </a:lnTo>
                    <a:lnTo>
                      <a:pt x="182" y="7"/>
                    </a:lnTo>
                    <a:lnTo>
                      <a:pt x="186" y="7"/>
                    </a:lnTo>
                    <a:lnTo>
                      <a:pt x="190" y="8"/>
                    </a:lnTo>
                    <a:lnTo>
                      <a:pt x="194" y="8"/>
                    </a:lnTo>
                    <a:lnTo>
                      <a:pt x="198" y="12"/>
                    </a:lnTo>
                    <a:lnTo>
                      <a:pt x="200" y="16"/>
                    </a:lnTo>
                    <a:lnTo>
                      <a:pt x="204" y="20"/>
                    </a:lnTo>
                    <a:lnTo>
                      <a:pt x="208" y="22"/>
                    </a:lnTo>
                    <a:lnTo>
                      <a:pt x="211" y="26"/>
                    </a:lnTo>
                    <a:lnTo>
                      <a:pt x="207" y="30"/>
                    </a:lnTo>
                    <a:lnTo>
                      <a:pt x="208" y="30"/>
                    </a:lnTo>
                    <a:lnTo>
                      <a:pt x="208" y="29"/>
                    </a:lnTo>
                    <a:lnTo>
                      <a:pt x="212" y="29"/>
                    </a:lnTo>
                    <a:lnTo>
                      <a:pt x="215" y="30"/>
                    </a:lnTo>
                    <a:lnTo>
                      <a:pt x="219" y="36"/>
                    </a:lnTo>
                    <a:lnTo>
                      <a:pt x="220" y="40"/>
                    </a:lnTo>
                    <a:lnTo>
                      <a:pt x="219" y="47"/>
                    </a:lnTo>
                    <a:lnTo>
                      <a:pt x="216" y="52"/>
                    </a:lnTo>
                    <a:lnTo>
                      <a:pt x="215" y="56"/>
                    </a:lnTo>
                    <a:lnTo>
                      <a:pt x="216" y="60"/>
                    </a:lnTo>
                    <a:lnTo>
                      <a:pt x="216" y="64"/>
                    </a:lnTo>
                    <a:lnTo>
                      <a:pt x="219" y="66"/>
                    </a:lnTo>
                    <a:lnTo>
                      <a:pt x="220" y="68"/>
                    </a:lnTo>
                    <a:lnTo>
                      <a:pt x="227" y="81"/>
                    </a:lnTo>
                    <a:lnTo>
                      <a:pt x="220" y="82"/>
                    </a:lnTo>
                    <a:lnTo>
                      <a:pt x="215" y="85"/>
                    </a:lnTo>
                    <a:lnTo>
                      <a:pt x="211" y="85"/>
                    </a:lnTo>
                    <a:lnTo>
                      <a:pt x="207" y="82"/>
                    </a:lnTo>
                    <a:lnTo>
                      <a:pt x="204" y="82"/>
                    </a:lnTo>
                    <a:lnTo>
                      <a:pt x="202" y="81"/>
                    </a:lnTo>
                    <a:lnTo>
                      <a:pt x="194" y="81"/>
                    </a:lnTo>
                    <a:lnTo>
                      <a:pt x="194" y="85"/>
                    </a:lnTo>
                    <a:lnTo>
                      <a:pt x="197" y="85"/>
                    </a:lnTo>
                    <a:lnTo>
                      <a:pt x="198" y="86"/>
                    </a:lnTo>
                    <a:lnTo>
                      <a:pt x="198" y="89"/>
                    </a:lnTo>
                    <a:lnTo>
                      <a:pt x="200" y="90"/>
                    </a:lnTo>
                    <a:lnTo>
                      <a:pt x="198" y="92"/>
                    </a:lnTo>
                    <a:lnTo>
                      <a:pt x="193" y="92"/>
                    </a:lnTo>
                    <a:lnTo>
                      <a:pt x="190" y="95"/>
                    </a:lnTo>
                    <a:lnTo>
                      <a:pt x="190" y="96"/>
                    </a:lnTo>
                    <a:lnTo>
                      <a:pt x="202" y="96"/>
                    </a:lnTo>
                    <a:lnTo>
                      <a:pt x="207" y="99"/>
                    </a:lnTo>
                    <a:lnTo>
                      <a:pt x="204" y="100"/>
                    </a:lnTo>
                    <a:lnTo>
                      <a:pt x="202" y="103"/>
                    </a:lnTo>
                    <a:lnTo>
                      <a:pt x="200" y="103"/>
                    </a:lnTo>
                    <a:lnTo>
                      <a:pt x="198" y="104"/>
                    </a:lnTo>
                    <a:lnTo>
                      <a:pt x="198" y="107"/>
                    </a:lnTo>
                    <a:lnTo>
                      <a:pt x="200" y="107"/>
                    </a:lnTo>
                    <a:lnTo>
                      <a:pt x="200" y="108"/>
                    </a:lnTo>
                    <a:lnTo>
                      <a:pt x="212" y="107"/>
                    </a:lnTo>
                    <a:lnTo>
                      <a:pt x="215" y="108"/>
                    </a:lnTo>
                    <a:lnTo>
                      <a:pt x="215" y="110"/>
                    </a:lnTo>
                    <a:lnTo>
                      <a:pt x="211" y="114"/>
                    </a:lnTo>
                    <a:lnTo>
                      <a:pt x="207" y="114"/>
                    </a:lnTo>
                    <a:lnTo>
                      <a:pt x="198" y="116"/>
                    </a:lnTo>
                    <a:lnTo>
                      <a:pt x="193" y="118"/>
                    </a:lnTo>
                    <a:lnTo>
                      <a:pt x="186" y="122"/>
                    </a:lnTo>
                    <a:lnTo>
                      <a:pt x="185" y="125"/>
                    </a:lnTo>
                    <a:lnTo>
                      <a:pt x="182" y="126"/>
                    </a:lnTo>
                    <a:lnTo>
                      <a:pt x="181" y="129"/>
                    </a:lnTo>
                    <a:lnTo>
                      <a:pt x="175" y="134"/>
                    </a:lnTo>
                    <a:lnTo>
                      <a:pt x="171" y="137"/>
                    </a:lnTo>
                    <a:lnTo>
                      <a:pt x="164" y="138"/>
                    </a:lnTo>
                    <a:lnTo>
                      <a:pt x="160" y="138"/>
                    </a:lnTo>
                    <a:lnTo>
                      <a:pt x="164" y="142"/>
                    </a:lnTo>
                    <a:lnTo>
                      <a:pt x="156" y="151"/>
                    </a:lnTo>
                    <a:lnTo>
                      <a:pt x="153" y="152"/>
                    </a:lnTo>
                    <a:lnTo>
                      <a:pt x="150" y="152"/>
                    </a:lnTo>
                    <a:lnTo>
                      <a:pt x="150" y="155"/>
                    </a:lnTo>
                    <a:lnTo>
                      <a:pt x="153" y="156"/>
                    </a:lnTo>
                    <a:lnTo>
                      <a:pt x="153" y="159"/>
                    </a:lnTo>
                    <a:lnTo>
                      <a:pt x="150" y="160"/>
                    </a:lnTo>
                    <a:lnTo>
                      <a:pt x="149" y="163"/>
                    </a:lnTo>
                    <a:lnTo>
                      <a:pt x="146" y="164"/>
                    </a:lnTo>
                    <a:lnTo>
                      <a:pt x="145" y="164"/>
                    </a:lnTo>
                    <a:lnTo>
                      <a:pt x="138" y="160"/>
                    </a:lnTo>
                    <a:lnTo>
                      <a:pt x="131" y="166"/>
                    </a:lnTo>
                    <a:lnTo>
                      <a:pt x="128" y="164"/>
                    </a:lnTo>
                    <a:lnTo>
                      <a:pt x="127" y="164"/>
                    </a:lnTo>
                    <a:lnTo>
                      <a:pt x="123" y="169"/>
                    </a:lnTo>
                    <a:lnTo>
                      <a:pt x="120" y="170"/>
                    </a:lnTo>
                    <a:lnTo>
                      <a:pt x="119" y="173"/>
                    </a:lnTo>
                    <a:lnTo>
                      <a:pt x="119" y="174"/>
                    </a:lnTo>
                    <a:lnTo>
                      <a:pt x="117" y="177"/>
                    </a:lnTo>
                    <a:lnTo>
                      <a:pt x="115" y="178"/>
                    </a:lnTo>
                    <a:lnTo>
                      <a:pt x="112" y="181"/>
                    </a:lnTo>
                    <a:lnTo>
                      <a:pt x="106" y="181"/>
                    </a:lnTo>
                    <a:lnTo>
                      <a:pt x="105" y="182"/>
                    </a:lnTo>
                    <a:lnTo>
                      <a:pt x="105" y="188"/>
                    </a:lnTo>
                    <a:lnTo>
                      <a:pt x="106" y="186"/>
                    </a:lnTo>
                    <a:lnTo>
                      <a:pt x="111" y="188"/>
                    </a:lnTo>
                    <a:lnTo>
                      <a:pt x="115" y="188"/>
                    </a:lnTo>
                    <a:lnTo>
                      <a:pt x="119" y="192"/>
                    </a:lnTo>
                    <a:lnTo>
                      <a:pt x="117" y="195"/>
                    </a:lnTo>
                    <a:lnTo>
                      <a:pt x="115" y="196"/>
                    </a:lnTo>
                    <a:lnTo>
                      <a:pt x="112" y="199"/>
                    </a:lnTo>
                    <a:lnTo>
                      <a:pt x="111" y="199"/>
                    </a:lnTo>
                    <a:lnTo>
                      <a:pt x="108" y="200"/>
                    </a:lnTo>
                    <a:lnTo>
                      <a:pt x="108" y="203"/>
                    </a:lnTo>
                    <a:lnTo>
                      <a:pt x="106" y="204"/>
                    </a:lnTo>
                    <a:lnTo>
                      <a:pt x="102" y="207"/>
                    </a:lnTo>
                    <a:lnTo>
                      <a:pt x="101" y="208"/>
                    </a:lnTo>
                    <a:lnTo>
                      <a:pt x="98" y="214"/>
                    </a:lnTo>
                    <a:lnTo>
                      <a:pt x="97" y="218"/>
                    </a:lnTo>
                    <a:lnTo>
                      <a:pt x="94" y="222"/>
                    </a:lnTo>
                    <a:lnTo>
                      <a:pt x="91" y="225"/>
                    </a:lnTo>
                    <a:lnTo>
                      <a:pt x="87" y="225"/>
                    </a:lnTo>
                    <a:lnTo>
                      <a:pt x="85" y="226"/>
                    </a:lnTo>
                    <a:lnTo>
                      <a:pt x="80" y="225"/>
                    </a:lnTo>
                    <a:lnTo>
                      <a:pt x="79" y="225"/>
                    </a:lnTo>
                    <a:lnTo>
                      <a:pt x="76" y="227"/>
                    </a:lnTo>
                    <a:lnTo>
                      <a:pt x="76" y="230"/>
                    </a:lnTo>
                    <a:lnTo>
                      <a:pt x="75" y="234"/>
                    </a:lnTo>
                    <a:lnTo>
                      <a:pt x="75" y="238"/>
                    </a:lnTo>
                    <a:lnTo>
                      <a:pt x="76" y="243"/>
                    </a:lnTo>
                    <a:lnTo>
                      <a:pt x="76" y="256"/>
                    </a:lnTo>
                    <a:lnTo>
                      <a:pt x="75" y="258"/>
                    </a:lnTo>
                    <a:lnTo>
                      <a:pt x="74" y="260"/>
                    </a:lnTo>
                    <a:lnTo>
                      <a:pt x="71" y="262"/>
                    </a:lnTo>
                    <a:lnTo>
                      <a:pt x="67" y="262"/>
                    </a:lnTo>
                    <a:lnTo>
                      <a:pt x="61" y="266"/>
                    </a:lnTo>
                    <a:lnTo>
                      <a:pt x="57" y="266"/>
                    </a:lnTo>
                    <a:lnTo>
                      <a:pt x="53" y="269"/>
                    </a:lnTo>
                    <a:lnTo>
                      <a:pt x="50" y="266"/>
                    </a:lnTo>
                    <a:lnTo>
                      <a:pt x="49" y="266"/>
                    </a:lnTo>
                    <a:lnTo>
                      <a:pt x="46" y="265"/>
                    </a:lnTo>
                    <a:lnTo>
                      <a:pt x="46" y="262"/>
                    </a:lnTo>
                    <a:lnTo>
                      <a:pt x="45" y="258"/>
                    </a:lnTo>
                    <a:lnTo>
                      <a:pt x="37" y="255"/>
                    </a:lnTo>
                    <a:lnTo>
                      <a:pt x="31" y="255"/>
                    </a:lnTo>
                    <a:lnTo>
                      <a:pt x="27" y="256"/>
                    </a:lnTo>
                    <a:lnTo>
                      <a:pt x="23" y="256"/>
                    </a:lnTo>
                    <a:lnTo>
                      <a:pt x="17" y="251"/>
                    </a:lnTo>
                    <a:lnTo>
                      <a:pt x="15" y="251"/>
                    </a:lnTo>
                    <a:lnTo>
                      <a:pt x="9" y="247"/>
                    </a:lnTo>
                    <a:lnTo>
                      <a:pt x="5" y="244"/>
                    </a:lnTo>
                    <a:lnTo>
                      <a:pt x="1" y="240"/>
                    </a:lnTo>
                    <a:lnTo>
                      <a:pt x="1" y="238"/>
                    </a:lnTo>
                    <a:lnTo>
                      <a:pt x="0" y="238"/>
                    </a:lnTo>
                    <a:lnTo>
                      <a:pt x="0" y="237"/>
                    </a:lnTo>
                    <a:lnTo>
                      <a:pt x="2" y="230"/>
                    </a:lnTo>
                    <a:lnTo>
                      <a:pt x="5" y="226"/>
                    </a:lnTo>
                    <a:lnTo>
                      <a:pt x="9" y="225"/>
                    </a:lnTo>
                    <a:lnTo>
                      <a:pt x="11" y="222"/>
                    </a:lnTo>
                    <a:lnTo>
                      <a:pt x="15" y="222"/>
                    </a:lnTo>
                    <a:lnTo>
                      <a:pt x="19" y="221"/>
                    </a:lnTo>
                    <a:lnTo>
                      <a:pt x="23" y="218"/>
                    </a:lnTo>
                    <a:lnTo>
                      <a:pt x="23" y="217"/>
                    </a:lnTo>
                    <a:lnTo>
                      <a:pt x="21" y="214"/>
                    </a:lnTo>
                    <a:lnTo>
                      <a:pt x="17" y="214"/>
                    </a:lnTo>
                    <a:lnTo>
                      <a:pt x="17" y="211"/>
                    </a:lnTo>
                    <a:lnTo>
                      <a:pt x="19" y="208"/>
                    </a:lnTo>
                    <a:lnTo>
                      <a:pt x="21" y="207"/>
                    </a:lnTo>
                    <a:lnTo>
                      <a:pt x="26" y="207"/>
                    </a:lnTo>
                    <a:lnTo>
                      <a:pt x="27" y="208"/>
                    </a:lnTo>
                    <a:lnTo>
                      <a:pt x="28" y="212"/>
                    </a:lnTo>
                    <a:lnTo>
                      <a:pt x="32" y="217"/>
                    </a:lnTo>
                    <a:lnTo>
                      <a:pt x="35" y="218"/>
                    </a:lnTo>
                    <a:lnTo>
                      <a:pt x="43" y="218"/>
                    </a:lnTo>
                    <a:lnTo>
                      <a:pt x="43" y="214"/>
                    </a:lnTo>
                    <a:lnTo>
                      <a:pt x="41" y="212"/>
                    </a:lnTo>
                    <a:lnTo>
                      <a:pt x="41" y="211"/>
                    </a:lnTo>
                    <a:lnTo>
                      <a:pt x="39" y="208"/>
                    </a:lnTo>
                    <a:lnTo>
                      <a:pt x="39" y="207"/>
                    </a:lnTo>
                    <a:lnTo>
                      <a:pt x="35" y="204"/>
                    </a:lnTo>
                    <a:lnTo>
                      <a:pt x="35" y="200"/>
                    </a:lnTo>
                    <a:lnTo>
                      <a:pt x="37" y="199"/>
                    </a:lnTo>
                    <a:lnTo>
                      <a:pt x="39" y="195"/>
                    </a:lnTo>
                    <a:lnTo>
                      <a:pt x="39" y="192"/>
                    </a:lnTo>
                    <a:lnTo>
                      <a:pt x="35" y="192"/>
                    </a:lnTo>
                    <a:lnTo>
                      <a:pt x="27" y="199"/>
                    </a:lnTo>
                    <a:lnTo>
                      <a:pt x="26" y="199"/>
                    </a:lnTo>
                    <a:lnTo>
                      <a:pt x="23" y="196"/>
                    </a:lnTo>
                    <a:lnTo>
                      <a:pt x="26" y="195"/>
                    </a:lnTo>
                    <a:lnTo>
                      <a:pt x="26" y="190"/>
                    </a:lnTo>
                    <a:lnTo>
                      <a:pt x="27" y="188"/>
                    </a:lnTo>
                    <a:lnTo>
                      <a:pt x="28" y="186"/>
                    </a:lnTo>
                    <a:lnTo>
                      <a:pt x="32" y="181"/>
                    </a:lnTo>
                    <a:lnTo>
                      <a:pt x="35" y="177"/>
                    </a:lnTo>
                    <a:lnTo>
                      <a:pt x="37" y="174"/>
                    </a:lnTo>
                    <a:lnTo>
                      <a:pt x="39" y="174"/>
                    </a:lnTo>
                    <a:lnTo>
                      <a:pt x="41" y="177"/>
                    </a:lnTo>
                    <a:lnTo>
                      <a:pt x="43" y="178"/>
                    </a:lnTo>
                    <a:lnTo>
                      <a:pt x="45" y="178"/>
                    </a:lnTo>
                    <a:lnTo>
                      <a:pt x="49" y="177"/>
                    </a:lnTo>
                    <a:lnTo>
                      <a:pt x="53" y="174"/>
                    </a:lnTo>
                    <a:lnTo>
                      <a:pt x="57" y="173"/>
                    </a:lnTo>
                    <a:lnTo>
                      <a:pt x="58" y="170"/>
                    </a:lnTo>
                    <a:lnTo>
                      <a:pt x="61" y="169"/>
                    </a:lnTo>
                    <a:lnTo>
                      <a:pt x="63" y="169"/>
                    </a:lnTo>
                    <a:lnTo>
                      <a:pt x="67" y="166"/>
                    </a:lnTo>
                    <a:lnTo>
                      <a:pt x="67" y="164"/>
                    </a:lnTo>
                    <a:lnTo>
                      <a:pt x="65" y="163"/>
                    </a:lnTo>
                    <a:lnTo>
                      <a:pt x="61" y="163"/>
                    </a:lnTo>
                    <a:lnTo>
                      <a:pt x="58" y="166"/>
                    </a:lnTo>
                    <a:lnTo>
                      <a:pt x="54" y="166"/>
                    </a:lnTo>
                    <a:lnTo>
                      <a:pt x="53" y="164"/>
                    </a:lnTo>
                    <a:lnTo>
                      <a:pt x="50" y="164"/>
                    </a:lnTo>
                    <a:lnTo>
                      <a:pt x="49" y="163"/>
                    </a:lnTo>
                    <a:lnTo>
                      <a:pt x="53" y="144"/>
                    </a:lnTo>
                    <a:lnTo>
                      <a:pt x="57" y="140"/>
                    </a:lnTo>
                    <a:lnTo>
                      <a:pt x="58" y="137"/>
                    </a:lnTo>
                    <a:lnTo>
                      <a:pt x="58" y="134"/>
                    </a:lnTo>
                    <a:lnTo>
                      <a:pt x="57" y="133"/>
                    </a:lnTo>
                    <a:lnTo>
                      <a:pt x="53" y="126"/>
                    </a:lnTo>
                    <a:lnTo>
                      <a:pt x="50" y="122"/>
                    </a:lnTo>
                    <a:lnTo>
                      <a:pt x="50" y="112"/>
                    </a:lnTo>
                    <a:lnTo>
                      <a:pt x="54" y="110"/>
                    </a:lnTo>
                    <a:lnTo>
                      <a:pt x="57" y="108"/>
                    </a:lnTo>
                    <a:lnTo>
                      <a:pt x="58" y="108"/>
                    </a:lnTo>
                    <a:lnTo>
                      <a:pt x="63" y="110"/>
                    </a:lnTo>
                    <a:lnTo>
                      <a:pt x="67" y="114"/>
                    </a:lnTo>
                    <a:lnTo>
                      <a:pt x="69" y="118"/>
                    </a:lnTo>
                    <a:lnTo>
                      <a:pt x="71" y="121"/>
                    </a:lnTo>
                    <a:lnTo>
                      <a:pt x="74" y="140"/>
                    </a:lnTo>
                    <a:lnTo>
                      <a:pt x="74" y="144"/>
                    </a:lnTo>
                    <a:lnTo>
                      <a:pt x="75" y="144"/>
                    </a:lnTo>
                    <a:lnTo>
                      <a:pt x="76" y="142"/>
                    </a:lnTo>
                    <a:lnTo>
                      <a:pt x="76" y="140"/>
                    </a:lnTo>
                    <a:lnTo>
                      <a:pt x="79" y="138"/>
                    </a:lnTo>
                    <a:lnTo>
                      <a:pt x="80" y="137"/>
                    </a:lnTo>
                    <a:lnTo>
                      <a:pt x="80" y="134"/>
                    </a:lnTo>
                    <a:lnTo>
                      <a:pt x="79" y="129"/>
                    </a:lnTo>
                    <a:lnTo>
                      <a:pt x="79" y="116"/>
                    </a:lnTo>
                    <a:lnTo>
                      <a:pt x="80" y="114"/>
                    </a:lnTo>
                    <a:lnTo>
                      <a:pt x="83" y="110"/>
                    </a:lnTo>
                    <a:lnTo>
                      <a:pt x="83" y="107"/>
                    </a:lnTo>
                    <a:lnTo>
                      <a:pt x="85" y="103"/>
                    </a:lnTo>
                    <a:lnTo>
                      <a:pt x="85" y="96"/>
                    </a:lnTo>
                    <a:lnTo>
                      <a:pt x="102" y="95"/>
                    </a:lnTo>
                    <a:lnTo>
                      <a:pt x="106" y="96"/>
                    </a:lnTo>
                    <a:lnTo>
                      <a:pt x="115" y="96"/>
                    </a:lnTo>
                    <a:lnTo>
                      <a:pt x="117" y="95"/>
                    </a:lnTo>
                    <a:lnTo>
                      <a:pt x="119" y="90"/>
                    </a:lnTo>
                    <a:lnTo>
                      <a:pt x="120" y="89"/>
                    </a:lnTo>
                    <a:lnTo>
                      <a:pt x="124" y="86"/>
                    </a:lnTo>
                    <a:lnTo>
                      <a:pt x="128" y="86"/>
                    </a:lnTo>
                    <a:lnTo>
                      <a:pt x="127" y="85"/>
                    </a:lnTo>
                    <a:lnTo>
                      <a:pt x="128" y="82"/>
                    </a:lnTo>
                    <a:lnTo>
                      <a:pt x="131" y="81"/>
                    </a:lnTo>
                    <a:lnTo>
                      <a:pt x="133" y="81"/>
                    </a:lnTo>
                    <a:lnTo>
                      <a:pt x="133" y="78"/>
                    </a:lnTo>
                    <a:lnTo>
                      <a:pt x="128" y="77"/>
                    </a:lnTo>
                    <a:lnTo>
                      <a:pt x="94" y="81"/>
                    </a:lnTo>
                    <a:lnTo>
                      <a:pt x="91" y="77"/>
                    </a:lnTo>
                    <a:lnTo>
                      <a:pt x="89" y="77"/>
                    </a:lnTo>
                    <a:lnTo>
                      <a:pt x="85" y="74"/>
                    </a:lnTo>
                    <a:lnTo>
                      <a:pt x="69" y="74"/>
                    </a:lnTo>
                    <a:lnTo>
                      <a:pt x="67" y="73"/>
                    </a:lnTo>
                    <a:lnTo>
                      <a:pt x="65" y="70"/>
                    </a:lnTo>
                    <a:lnTo>
                      <a:pt x="61" y="70"/>
                    </a:lnTo>
                    <a:lnTo>
                      <a:pt x="61" y="73"/>
                    </a:lnTo>
                    <a:lnTo>
                      <a:pt x="57" y="74"/>
                    </a:lnTo>
                    <a:lnTo>
                      <a:pt x="53" y="74"/>
                    </a:lnTo>
                    <a:lnTo>
                      <a:pt x="53" y="73"/>
                    </a:lnTo>
                    <a:lnTo>
                      <a:pt x="43" y="64"/>
                    </a:lnTo>
                    <a:lnTo>
                      <a:pt x="41" y="60"/>
                    </a:lnTo>
                    <a:lnTo>
                      <a:pt x="41" y="56"/>
                    </a:lnTo>
                    <a:lnTo>
                      <a:pt x="43" y="55"/>
                    </a:lnTo>
                    <a:lnTo>
                      <a:pt x="45" y="51"/>
                    </a:lnTo>
                    <a:lnTo>
                      <a:pt x="43" y="47"/>
                    </a:lnTo>
                    <a:lnTo>
                      <a:pt x="43" y="45"/>
                    </a:lnTo>
                    <a:lnTo>
                      <a:pt x="41" y="45"/>
                    </a:lnTo>
                    <a:lnTo>
                      <a:pt x="43" y="42"/>
                    </a:lnTo>
                    <a:lnTo>
                      <a:pt x="43" y="40"/>
                    </a:lnTo>
                    <a:lnTo>
                      <a:pt x="46" y="38"/>
                    </a:lnTo>
                    <a:lnTo>
                      <a:pt x="49" y="36"/>
                    </a:lnTo>
                    <a:lnTo>
                      <a:pt x="54" y="36"/>
                    </a:lnTo>
                    <a:lnTo>
                      <a:pt x="58" y="38"/>
                    </a:lnTo>
                    <a:lnTo>
                      <a:pt x="63" y="42"/>
                    </a:lnTo>
                    <a:lnTo>
                      <a:pt x="65" y="42"/>
                    </a:lnTo>
                    <a:lnTo>
                      <a:pt x="67" y="45"/>
                    </a:lnTo>
                    <a:lnTo>
                      <a:pt x="69" y="34"/>
                    </a:lnTo>
                    <a:lnTo>
                      <a:pt x="69" y="33"/>
                    </a:lnTo>
                    <a:lnTo>
                      <a:pt x="71" y="30"/>
                    </a:lnTo>
                    <a:lnTo>
                      <a:pt x="74" y="29"/>
                    </a:lnTo>
                    <a:lnTo>
                      <a:pt x="76" y="26"/>
                    </a:lnTo>
                    <a:lnTo>
                      <a:pt x="85" y="26"/>
                    </a:lnTo>
                    <a:lnTo>
                      <a:pt x="89" y="25"/>
                    </a:lnTo>
                    <a:lnTo>
                      <a:pt x="91" y="22"/>
                    </a:lnTo>
                    <a:lnTo>
                      <a:pt x="94" y="26"/>
                    </a:lnTo>
                    <a:lnTo>
                      <a:pt x="98" y="18"/>
                    </a:lnTo>
                    <a:lnTo>
                      <a:pt x="98" y="16"/>
                    </a:lnTo>
                    <a:lnTo>
                      <a:pt x="101" y="15"/>
                    </a:lnTo>
                    <a:lnTo>
                      <a:pt x="105" y="12"/>
                    </a:lnTo>
                    <a:lnTo>
                      <a:pt x="108" y="8"/>
                    </a:lnTo>
                    <a:lnTo>
                      <a:pt x="117" y="7"/>
                    </a:lnTo>
                    <a:lnTo>
                      <a:pt x="119" y="15"/>
                    </a:lnTo>
                    <a:lnTo>
                      <a:pt x="120" y="4"/>
                    </a:lnTo>
                    <a:lnTo>
                      <a:pt x="120" y="3"/>
                    </a:lnTo>
                    <a:lnTo>
                      <a:pt x="124" y="3"/>
                    </a:lnTo>
                    <a:lnTo>
                      <a:pt x="12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7" name="Freeform 188"/>
              <p:cNvSpPr>
                <a:spLocks/>
              </p:cNvSpPr>
              <p:nvPr/>
            </p:nvSpPr>
            <p:spPr bwMode="gray">
              <a:xfrm>
                <a:off x="7464474" y="4770409"/>
                <a:ext cx="125413" cy="142875"/>
              </a:xfrm>
              <a:custGeom>
                <a:avLst/>
                <a:gdLst/>
                <a:ahLst/>
                <a:cxnLst>
                  <a:cxn ang="0">
                    <a:pos x="17" y="0"/>
                  </a:cxn>
                  <a:cxn ang="0">
                    <a:pos x="21" y="1"/>
                  </a:cxn>
                  <a:cxn ang="0">
                    <a:pos x="25" y="4"/>
                  </a:cxn>
                  <a:cxn ang="0">
                    <a:pos x="26" y="5"/>
                  </a:cxn>
                  <a:cxn ang="0">
                    <a:pos x="28" y="8"/>
                  </a:cxn>
                  <a:cxn ang="0">
                    <a:pos x="28" y="11"/>
                  </a:cxn>
                  <a:cxn ang="0">
                    <a:pos x="31" y="12"/>
                  </a:cxn>
                  <a:cxn ang="0">
                    <a:pos x="36" y="18"/>
                  </a:cxn>
                  <a:cxn ang="0">
                    <a:pos x="44" y="21"/>
                  </a:cxn>
                  <a:cxn ang="0">
                    <a:pos x="53" y="25"/>
                  </a:cxn>
                  <a:cxn ang="0">
                    <a:pos x="57" y="26"/>
                  </a:cxn>
                  <a:cxn ang="0">
                    <a:pos x="58" y="29"/>
                  </a:cxn>
                  <a:cxn ang="0">
                    <a:pos x="61" y="30"/>
                  </a:cxn>
                  <a:cxn ang="0">
                    <a:pos x="61" y="31"/>
                  </a:cxn>
                  <a:cxn ang="0">
                    <a:pos x="79" y="51"/>
                  </a:cxn>
                  <a:cxn ang="0">
                    <a:pos x="70" y="77"/>
                  </a:cxn>
                  <a:cxn ang="0">
                    <a:pos x="69" y="78"/>
                  </a:cxn>
                  <a:cxn ang="0">
                    <a:pos x="65" y="79"/>
                  </a:cxn>
                  <a:cxn ang="0">
                    <a:pos x="61" y="82"/>
                  </a:cxn>
                  <a:cxn ang="0">
                    <a:pos x="57" y="84"/>
                  </a:cxn>
                  <a:cxn ang="0">
                    <a:pos x="53" y="86"/>
                  </a:cxn>
                  <a:cxn ang="0">
                    <a:pos x="50" y="88"/>
                  </a:cxn>
                  <a:cxn ang="0">
                    <a:pos x="43" y="90"/>
                  </a:cxn>
                  <a:cxn ang="0">
                    <a:pos x="14" y="90"/>
                  </a:cxn>
                  <a:cxn ang="0">
                    <a:pos x="13" y="88"/>
                  </a:cxn>
                  <a:cxn ang="0">
                    <a:pos x="10" y="86"/>
                  </a:cxn>
                  <a:cxn ang="0">
                    <a:pos x="6" y="82"/>
                  </a:cxn>
                  <a:cxn ang="0">
                    <a:pos x="5" y="78"/>
                  </a:cxn>
                  <a:cxn ang="0">
                    <a:pos x="2" y="73"/>
                  </a:cxn>
                  <a:cxn ang="0">
                    <a:pos x="2" y="52"/>
                  </a:cxn>
                  <a:cxn ang="0">
                    <a:pos x="0" y="44"/>
                  </a:cxn>
                  <a:cxn ang="0">
                    <a:pos x="0" y="31"/>
                  </a:cxn>
                  <a:cxn ang="0">
                    <a:pos x="2" y="21"/>
                  </a:cxn>
                  <a:cxn ang="0">
                    <a:pos x="5" y="14"/>
                  </a:cxn>
                  <a:cxn ang="0">
                    <a:pos x="9" y="11"/>
                  </a:cxn>
                  <a:cxn ang="0">
                    <a:pos x="10" y="5"/>
                  </a:cxn>
                  <a:cxn ang="0">
                    <a:pos x="13" y="1"/>
                  </a:cxn>
                  <a:cxn ang="0">
                    <a:pos x="17" y="0"/>
                  </a:cxn>
                </a:cxnLst>
                <a:rect l="0" t="0" r="r" b="b"/>
                <a:pathLst>
                  <a:path w="79" h="90">
                    <a:moveTo>
                      <a:pt x="17" y="0"/>
                    </a:moveTo>
                    <a:lnTo>
                      <a:pt x="21" y="1"/>
                    </a:lnTo>
                    <a:lnTo>
                      <a:pt x="25" y="4"/>
                    </a:lnTo>
                    <a:lnTo>
                      <a:pt x="26" y="5"/>
                    </a:lnTo>
                    <a:lnTo>
                      <a:pt x="28" y="8"/>
                    </a:lnTo>
                    <a:lnTo>
                      <a:pt x="28" y="11"/>
                    </a:lnTo>
                    <a:lnTo>
                      <a:pt x="31" y="12"/>
                    </a:lnTo>
                    <a:lnTo>
                      <a:pt x="36" y="18"/>
                    </a:lnTo>
                    <a:lnTo>
                      <a:pt x="44" y="21"/>
                    </a:lnTo>
                    <a:lnTo>
                      <a:pt x="53" y="25"/>
                    </a:lnTo>
                    <a:lnTo>
                      <a:pt x="57" y="26"/>
                    </a:lnTo>
                    <a:lnTo>
                      <a:pt x="58" y="29"/>
                    </a:lnTo>
                    <a:lnTo>
                      <a:pt x="61" y="30"/>
                    </a:lnTo>
                    <a:lnTo>
                      <a:pt x="61" y="31"/>
                    </a:lnTo>
                    <a:lnTo>
                      <a:pt x="79" y="51"/>
                    </a:lnTo>
                    <a:lnTo>
                      <a:pt x="70" y="77"/>
                    </a:lnTo>
                    <a:lnTo>
                      <a:pt x="69" y="78"/>
                    </a:lnTo>
                    <a:lnTo>
                      <a:pt x="65" y="79"/>
                    </a:lnTo>
                    <a:lnTo>
                      <a:pt x="61" y="82"/>
                    </a:lnTo>
                    <a:lnTo>
                      <a:pt x="57" y="84"/>
                    </a:lnTo>
                    <a:lnTo>
                      <a:pt x="53" y="86"/>
                    </a:lnTo>
                    <a:lnTo>
                      <a:pt x="50" y="88"/>
                    </a:lnTo>
                    <a:lnTo>
                      <a:pt x="43" y="90"/>
                    </a:lnTo>
                    <a:lnTo>
                      <a:pt x="14" y="90"/>
                    </a:lnTo>
                    <a:lnTo>
                      <a:pt x="13" y="88"/>
                    </a:lnTo>
                    <a:lnTo>
                      <a:pt x="10" y="86"/>
                    </a:lnTo>
                    <a:lnTo>
                      <a:pt x="6" y="82"/>
                    </a:lnTo>
                    <a:lnTo>
                      <a:pt x="5" y="78"/>
                    </a:lnTo>
                    <a:lnTo>
                      <a:pt x="2" y="73"/>
                    </a:lnTo>
                    <a:lnTo>
                      <a:pt x="2" y="52"/>
                    </a:lnTo>
                    <a:lnTo>
                      <a:pt x="0" y="44"/>
                    </a:lnTo>
                    <a:lnTo>
                      <a:pt x="0" y="31"/>
                    </a:lnTo>
                    <a:lnTo>
                      <a:pt x="2" y="21"/>
                    </a:lnTo>
                    <a:lnTo>
                      <a:pt x="5" y="14"/>
                    </a:lnTo>
                    <a:lnTo>
                      <a:pt x="9" y="11"/>
                    </a:lnTo>
                    <a:lnTo>
                      <a:pt x="10" y="5"/>
                    </a:lnTo>
                    <a:lnTo>
                      <a:pt x="13" y="1"/>
                    </a:lnTo>
                    <a:lnTo>
                      <a:pt x="1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8" name="Freeform 189"/>
              <p:cNvSpPr>
                <a:spLocks/>
              </p:cNvSpPr>
              <p:nvPr/>
            </p:nvSpPr>
            <p:spPr bwMode="gray">
              <a:xfrm>
                <a:off x="5778549" y="1914495"/>
                <a:ext cx="1735138" cy="1184275"/>
              </a:xfrm>
              <a:custGeom>
                <a:avLst/>
                <a:gdLst/>
                <a:ahLst/>
                <a:cxnLst>
                  <a:cxn ang="0">
                    <a:pos x="647" y="56"/>
                  </a:cxn>
                  <a:cxn ang="0">
                    <a:pos x="663" y="98"/>
                  </a:cxn>
                  <a:cxn ang="0">
                    <a:pos x="691" y="95"/>
                  </a:cxn>
                  <a:cxn ang="0">
                    <a:pos x="721" y="119"/>
                  </a:cxn>
                  <a:cxn ang="0">
                    <a:pos x="761" y="95"/>
                  </a:cxn>
                  <a:cxn ang="0">
                    <a:pos x="757" y="132"/>
                  </a:cxn>
                  <a:cxn ang="0">
                    <a:pos x="764" y="174"/>
                  </a:cxn>
                  <a:cxn ang="0">
                    <a:pos x="720" y="200"/>
                  </a:cxn>
                  <a:cxn ang="0">
                    <a:pos x="668" y="196"/>
                  </a:cxn>
                  <a:cxn ang="0">
                    <a:pos x="681" y="266"/>
                  </a:cxn>
                  <a:cxn ang="0">
                    <a:pos x="646" y="294"/>
                  </a:cxn>
                  <a:cxn ang="0">
                    <a:pos x="592" y="372"/>
                  </a:cxn>
                  <a:cxn ang="0">
                    <a:pos x="624" y="428"/>
                  </a:cxn>
                  <a:cxn ang="0">
                    <a:pos x="690" y="492"/>
                  </a:cxn>
                  <a:cxn ang="0">
                    <a:pos x="746" y="529"/>
                  </a:cxn>
                  <a:cxn ang="0">
                    <a:pos x="769" y="573"/>
                  </a:cxn>
                  <a:cxn ang="0">
                    <a:pos x="787" y="503"/>
                  </a:cxn>
                  <a:cxn ang="0">
                    <a:pos x="817" y="462"/>
                  </a:cxn>
                  <a:cxn ang="0">
                    <a:pos x="805" y="344"/>
                  </a:cxn>
                  <a:cxn ang="0">
                    <a:pos x="881" y="314"/>
                  </a:cxn>
                  <a:cxn ang="0">
                    <a:pos x="917" y="350"/>
                  </a:cxn>
                  <a:cxn ang="0">
                    <a:pos x="957" y="405"/>
                  </a:cxn>
                  <a:cxn ang="0">
                    <a:pos x="993" y="394"/>
                  </a:cxn>
                  <a:cxn ang="0">
                    <a:pos x="1042" y="502"/>
                  </a:cxn>
                  <a:cxn ang="0">
                    <a:pos x="1090" y="529"/>
                  </a:cxn>
                  <a:cxn ang="0">
                    <a:pos x="1054" y="590"/>
                  </a:cxn>
                  <a:cxn ang="0">
                    <a:pos x="921" y="632"/>
                  </a:cxn>
                  <a:cxn ang="0">
                    <a:pos x="975" y="620"/>
                  </a:cxn>
                  <a:cxn ang="0">
                    <a:pos x="968" y="646"/>
                  </a:cxn>
                  <a:cxn ang="0">
                    <a:pos x="988" y="686"/>
                  </a:cxn>
                  <a:cxn ang="0">
                    <a:pos x="991" y="714"/>
                  </a:cxn>
                  <a:cxn ang="0">
                    <a:pos x="979" y="690"/>
                  </a:cxn>
                  <a:cxn ang="0">
                    <a:pos x="932" y="654"/>
                  </a:cxn>
                  <a:cxn ang="0">
                    <a:pos x="847" y="699"/>
                  </a:cxn>
                  <a:cxn ang="0">
                    <a:pos x="799" y="721"/>
                  </a:cxn>
                  <a:cxn ang="0">
                    <a:pos x="755" y="741"/>
                  </a:cxn>
                  <a:cxn ang="0">
                    <a:pos x="761" y="717"/>
                  </a:cxn>
                  <a:cxn ang="0">
                    <a:pos x="787" y="699"/>
                  </a:cxn>
                  <a:cxn ang="0">
                    <a:pos x="747" y="673"/>
                  </a:cxn>
                  <a:cxn ang="0">
                    <a:pos x="702" y="638"/>
                  </a:cxn>
                  <a:cxn ang="0">
                    <a:pos x="629" y="642"/>
                  </a:cxn>
                  <a:cxn ang="0">
                    <a:pos x="173" y="572"/>
                  </a:cxn>
                  <a:cxn ang="0">
                    <a:pos x="147" y="520"/>
                  </a:cxn>
                  <a:cxn ang="0">
                    <a:pos x="116" y="428"/>
                  </a:cxn>
                  <a:cxn ang="0">
                    <a:pos x="51" y="392"/>
                  </a:cxn>
                  <a:cxn ang="0">
                    <a:pos x="42" y="88"/>
                  </a:cxn>
                  <a:cxn ang="0">
                    <a:pos x="137" y="76"/>
                  </a:cxn>
                  <a:cxn ang="0">
                    <a:pos x="170" y="66"/>
                  </a:cxn>
                  <a:cxn ang="0">
                    <a:pos x="195" y="52"/>
                  </a:cxn>
                  <a:cxn ang="0">
                    <a:pos x="222" y="65"/>
                  </a:cxn>
                  <a:cxn ang="0">
                    <a:pos x="322" y="113"/>
                  </a:cxn>
                  <a:cxn ang="0">
                    <a:pos x="334" y="102"/>
                  </a:cxn>
                  <a:cxn ang="0">
                    <a:pos x="336" y="144"/>
                  </a:cxn>
                  <a:cxn ang="0">
                    <a:pos x="392" y="136"/>
                  </a:cxn>
                  <a:cxn ang="0">
                    <a:pos x="428" y="148"/>
                  </a:cxn>
                  <a:cxn ang="0">
                    <a:pos x="458" y="108"/>
                  </a:cxn>
                  <a:cxn ang="0">
                    <a:pos x="500" y="146"/>
                  </a:cxn>
                  <a:cxn ang="0">
                    <a:pos x="551" y="152"/>
                  </a:cxn>
                  <a:cxn ang="0">
                    <a:pos x="598" y="150"/>
                  </a:cxn>
                  <a:cxn ang="0">
                    <a:pos x="610" y="106"/>
                  </a:cxn>
                  <a:cxn ang="0">
                    <a:pos x="594" y="28"/>
                  </a:cxn>
                </a:cxnLst>
                <a:rect l="0" t="0" r="r" b="b"/>
                <a:pathLst>
                  <a:path w="1093" h="746">
                    <a:moveTo>
                      <a:pt x="613" y="0"/>
                    </a:moveTo>
                    <a:lnTo>
                      <a:pt x="620" y="0"/>
                    </a:lnTo>
                    <a:lnTo>
                      <a:pt x="621" y="2"/>
                    </a:lnTo>
                    <a:lnTo>
                      <a:pt x="624" y="8"/>
                    </a:lnTo>
                    <a:lnTo>
                      <a:pt x="625" y="10"/>
                    </a:lnTo>
                    <a:lnTo>
                      <a:pt x="631" y="17"/>
                    </a:lnTo>
                    <a:lnTo>
                      <a:pt x="637" y="26"/>
                    </a:lnTo>
                    <a:lnTo>
                      <a:pt x="642" y="34"/>
                    </a:lnTo>
                    <a:lnTo>
                      <a:pt x="643" y="41"/>
                    </a:lnTo>
                    <a:lnTo>
                      <a:pt x="643" y="48"/>
                    </a:lnTo>
                    <a:lnTo>
                      <a:pt x="646" y="52"/>
                    </a:lnTo>
                    <a:lnTo>
                      <a:pt x="647" y="56"/>
                    </a:lnTo>
                    <a:lnTo>
                      <a:pt x="650" y="58"/>
                    </a:lnTo>
                    <a:lnTo>
                      <a:pt x="650" y="76"/>
                    </a:lnTo>
                    <a:lnTo>
                      <a:pt x="647" y="82"/>
                    </a:lnTo>
                    <a:lnTo>
                      <a:pt x="646" y="88"/>
                    </a:lnTo>
                    <a:lnTo>
                      <a:pt x="643" y="91"/>
                    </a:lnTo>
                    <a:lnTo>
                      <a:pt x="643" y="92"/>
                    </a:lnTo>
                    <a:lnTo>
                      <a:pt x="647" y="96"/>
                    </a:lnTo>
                    <a:lnTo>
                      <a:pt x="651" y="98"/>
                    </a:lnTo>
                    <a:lnTo>
                      <a:pt x="654" y="100"/>
                    </a:lnTo>
                    <a:lnTo>
                      <a:pt x="659" y="100"/>
                    </a:lnTo>
                    <a:lnTo>
                      <a:pt x="661" y="98"/>
                    </a:lnTo>
                    <a:lnTo>
                      <a:pt x="663" y="98"/>
                    </a:lnTo>
                    <a:lnTo>
                      <a:pt x="665" y="96"/>
                    </a:lnTo>
                    <a:lnTo>
                      <a:pt x="668" y="96"/>
                    </a:lnTo>
                    <a:lnTo>
                      <a:pt x="669" y="98"/>
                    </a:lnTo>
                    <a:lnTo>
                      <a:pt x="669" y="110"/>
                    </a:lnTo>
                    <a:lnTo>
                      <a:pt x="672" y="114"/>
                    </a:lnTo>
                    <a:lnTo>
                      <a:pt x="673" y="115"/>
                    </a:lnTo>
                    <a:lnTo>
                      <a:pt x="674" y="115"/>
                    </a:lnTo>
                    <a:lnTo>
                      <a:pt x="677" y="114"/>
                    </a:lnTo>
                    <a:lnTo>
                      <a:pt x="685" y="106"/>
                    </a:lnTo>
                    <a:lnTo>
                      <a:pt x="685" y="104"/>
                    </a:lnTo>
                    <a:lnTo>
                      <a:pt x="690" y="96"/>
                    </a:lnTo>
                    <a:lnTo>
                      <a:pt x="691" y="95"/>
                    </a:lnTo>
                    <a:lnTo>
                      <a:pt x="691" y="92"/>
                    </a:lnTo>
                    <a:lnTo>
                      <a:pt x="694" y="95"/>
                    </a:lnTo>
                    <a:lnTo>
                      <a:pt x="694" y="96"/>
                    </a:lnTo>
                    <a:lnTo>
                      <a:pt x="695" y="98"/>
                    </a:lnTo>
                    <a:lnTo>
                      <a:pt x="699" y="132"/>
                    </a:lnTo>
                    <a:lnTo>
                      <a:pt x="703" y="136"/>
                    </a:lnTo>
                    <a:lnTo>
                      <a:pt x="707" y="139"/>
                    </a:lnTo>
                    <a:lnTo>
                      <a:pt x="709" y="140"/>
                    </a:lnTo>
                    <a:lnTo>
                      <a:pt x="713" y="139"/>
                    </a:lnTo>
                    <a:lnTo>
                      <a:pt x="717" y="135"/>
                    </a:lnTo>
                    <a:lnTo>
                      <a:pt x="717" y="132"/>
                    </a:lnTo>
                    <a:lnTo>
                      <a:pt x="721" y="119"/>
                    </a:lnTo>
                    <a:lnTo>
                      <a:pt x="725" y="113"/>
                    </a:lnTo>
                    <a:lnTo>
                      <a:pt x="727" y="106"/>
                    </a:lnTo>
                    <a:lnTo>
                      <a:pt x="731" y="102"/>
                    </a:lnTo>
                    <a:lnTo>
                      <a:pt x="733" y="100"/>
                    </a:lnTo>
                    <a:lnTo>
                      <a:pt x="729" y="70"/>
                    </a:lnTo>
                    <a:lnTo>
                      <a:pt x="735" y="70"/>
                    </a:lnTo>
                    <a:lnTo>
                      <a:pt x="739" y="71"/>
                    </a:lnTo>
                    <a:lnTo>
                      <a:pt x="743" y="74"/>
                    </a:lnTo>
                    <a:lnTo>
                      <a:pt x="753" y="74"/>
                    </a:lnTo>
                    <a:lnTo>
                      <a:pt x="757" y="71"/>
                    </a:lnTo>
                    <a:lnTo>
                      <a:pt x="759" y="96"/>
                    </a:lnTo>
                    <a:lnTo>
                      <a:pt x="761" y="95"/>
                    </a:lnTo>
                    <a:lnTo>
                      <a:pt x="764" y="95"/>
                    </a:lnTo>
                    <a:lnTo>
                      <a:pt x="765" y="96"/>
                    </a:lnTo>
                    <a:lnTo>
                      <a:pt x="769" y="98"/>
                    </a:lnTo>
                    <a:lnTo>
                      <a:pt x="770" y="100"/>
                    </a:lnTo>
                    <a:lnTo>
                      <a:pt x="773" y="102"/>
                    </a:lnTo>
                    <a:lnTo>
                      <a:pt x="773" y="110"/>
                    </a:lnTo>
                    <a:lnTo>
                      <a:pt x="769" y="114"/>
                    </a:lnTo>
                    <a:lnTo>
                      <a:pt x="764" y="114"/>
                    </a:lnTo>
                    <a:lnTo>
                      <a:pt x="757" y="118"/>
                    </a:lnTo>
                    <a:lnTo>
                      <a:pt x="755" y="119"/>
                    </a:lnTo>
                    <a:lnTo>
                      <a:pt x="755" y="128"/>
                    </a:lnTo>
                    <a:lnTo>
                      <a:pt x="757" y="132"/>
                    </a:lnTo>
                    <a:lnTo>
                      <a:pt x="761" y="135"/>
                    </a:lnTo>
                    <a:lnTo>
                      <a:pt x="764" y="136"/>
                    </a:lnTo>
                    <a:lnTo>
                      <a:pt x="766" y="139"/>
                    </a:lnTo>
                    <a:lnTo>
                      <a:pt x="769" y="140"/>
                    </a:lnTo>
                    <a:lnTo>
                      <a:pt x="770" y="146"/>
                    </a:lnTo>
                    <a:lnTo>
                      <a:pt x="773" y="152"/>
                    </a:lnTo>
                    <a:lnTo>
                      <a:pt x="773" y="156"/>
                    </a:lnTo>
                    <a:lnTo>
                      <a:pt x="770" y="162"/>
                    </a:lnTo>
                    <a:lnTo>
                      <a:pt x="770" y="166"/>
                    </a:lnTo>
                    <a:lnTo>
                      <a:pt x="769" y="169"/>
                    </a:lnTo>
                    <a:lnTo>
                      <a:pt x="765" y="170"/>
                    </a:lnTo>
                    <a:lnTo>
                      <a:pt x="764" y="174"/>
                    </a:lnTo>
                    <a:lnTo>
                      <a:pt x="761" y="178"/>
                    </a:lnTo>
                    <a:lnTo>
                      <a:pt x="759" y="183"/>
                    </a:lnTo>
                    <a:lnTo>
                      <a:pt x="757" y="187"/>
                    </a:lnTo>
                    <a:lnTo>
                      <a:pt x="755" y="189"/>
                    </a:lnTo>
                    <a:lnTo>
                      <a:pt x="753" y="189"/>
                    </a:lnTo>
                    <a:lnTo>
                      <a:pt x="751" y="192"/>
                    </a:lnTo>
                    <a:lnTo>
                      <a:pt x="747" y="193"/>
                    </a:lnTo>
                    <a:lnTo>
                      <a:pt x="738" y="193"/>
                    </a:lnTo>
                    <a:lnTo>
                      <a:pt x="731" y="189"/>
                    </a:lnTo>
                    <a:lnTo>
                      <a:pt x="725" y="202"/>
                    </a:lnTo>
                    <a:lnTo>
                      <a:pt x="722" y="200"/>
                    </a:lnTo>
                    <a:lnTo>
                      <a:pt x="720" y="200"/>
                    </a:lnTo>
                    <a:lnTo>
                      <a:pt x="716" y="198"/>
                    </a:lnTo>
                    <a:lnTo>
                      <a:pt x="709" y="198"/>
                    </a:lnTo>
                    <a:lnTo>
                      <a:pt x="703" y="196"/>
                    </a:lnTo>
                    <a:lnTo>
                      <a:pt x="699" y="196"/>
                    </a:lnTo>
                    <a:lnTo>
                      <a:pt x="695" y="198"/>
                    </a:lnTo>
                    <a:lnTo>
                      <a:pt x="694" y="198"/>
                    </a:lnTo>
                    <a:lnTo>
                      <a:pt x="691" y="196"/>
                    </a:lnTo>
                    <a:lnTo>
                      <a:pt x="683" y="196"/>
                    </a:lnTo>
                    <a:lnTo>
                      <a:pt x="679" y="193"/>
                    </a:lnTo>
                    <a:lnTo>
                      <a:pt x="672" y="193"/>
                    </a:lnTo>
                    <a:lnTo>
                      <a:pt x="669" y="196"/>
                    </a:lnTo>
                    <a:lnTo>
                      <a:pt x="668" y="196"/>
                    </a:lnTo>
                    <a:lnTo>
                      <a:pt x="668" y="200"/>
                    </a:lnTo>
                    <a:lnTo>
                      <a:pt x="698" y="215"/>
                    </a:lnTo>
                    <a:lnTo>
                      <a:pt x="699" y="214"/>
                    </a:lnTo>
                    <a:lnTo>
                      <a:pt x="702" y="214"/>
                    </a:lnTo>
                    <a:lnTo>
                      <a:pt x="703" y="215"/>
                    </a:lnTo>
                    <a:lnTo>
                      <a:pt x="703" y="218"/>
                    </a:lnTo>
                    <a:lnTo>
                      <a:pt x="702" y="220"/>
                    </a:lnTo>
                    <a:lnTo>
                      <a:pt x="699" y="226"/>
                    </a:lnTo>
                    <a:lnTo>
                      <a:pt x="698" y="231"/>
                    </a:lnTo>
                    <a:lnTo>
                      <a:pt x="690" y="237"/>
                    </a:lnTo>
                    <a:lnTo>
                      <a:pt x="683" y="250"/>
                    </a:lnTo>
                    <a:lnTo>
                      <a:pt x="681" y="266"/>
                    </a:lnTo>
                    <a:lnTo>
                      <a:pt x="681" y="283"/>
                    </a:lnTo>
                    <a:lnTo>
                      <a:pt x="677" y="292"/>
                    </a:lnTo>
                    <a:lnTo>
                      <a:pt x="673" y="298"/>
                    </a:lnTo>
                    <a:lnTo>
                      <a:pt x="672" y="296"/>
                    </a:lnTo>
                    <a:lnTo>
                      <a:pt x="669" y="296"/>
                    </a:lnTo>
                    <a:lnTo>
                      <a:pt x="665" y="294"/>
                    </a:lnTo>
                    <a:lnTo>
                      <a:pt x="661" y="292"/>
                    </a:lnTo>
                    <a:lnTo>
                      <a:pt x="655" y="292"/>
                    </a:lnTo>
                    <a:lnTo>
                      <a:pt x="651" y="289"/>
                    </a:lnTo>
                    <a:lnTo>
                      <a:pt x="650" y="292"/>
                    </a:lnTo>
                    <a:lnTo>
                      <a:pt x="646" y="292"/>
                    </a:lnTo>
                    <a:lnTo>
                      <a:pt x="646" y="294"/>
                    </a:lnTo>
                    <a:lnTo>
                      <a:pt x="643" y="296"/>
                    </a:lnTo>
                    <a:lnTo>
                      <a:pt x="643" y="298"/>
                    </a:lnTo>
                    <a:lnTo>
                      <a:pt x="646" y="302"/>
                    </a:lnTo>
                    <a:lnTo>
                      <a:pt x="643" y="305"/>
                    </a:lnTo>
                    <a:lnTo>
                      <a:pt x="643" y="306"/>
                    </a:lnTo>
                    <a:lnTo>
                      <a:pt x="633" y="316"/>
                    </a:lnTo>
                    <a:lnTo>
                      <a:pt x="628" y="318"/>
                    </a:lnTo>
                    <a:lnTo>
                      <a:pt x="624" y="320"/>
                    </a:lnTo>
                    <a:lnTo>
                      <a:pt x="617" y="331"/>
                    </a:lnTo>
                    <a:lnTo>
                      <a:pt x="607" y="342"/>
                    </a:lnTo>
                    <a:lnTo>
                      <a:pt x="598" y="358"/>
                    </a:lnTo>
                    <a:lnTo>
                      <a:pt x="592" y="372"/>
                    </a:lnTo>
                    <a:lnTo>
                      <a:pt x="589" y="384"/>
                    </a:lnTo>
                    <a:lnTo>
                      <a:pt x="589" y="388"/>
                    </a:lnTo>
                    <a:lnTo>
                      <a:pt x="592" y="392"/>
                    </a:lnTo>
                    <a:lnTo>
                      <a:pt x="592" y="398"/>
                    </a:lnTo>
                    <a:lnTo>
                      <a:pt x="594" y="402"/>
                    </a:lnTo>
                    <a:lnTo>
                      <a:pt x="598" y="407"/>
                    </a:lnTo>
                    <a:lnTo>
                      <a:pt x="602" y="410"/>
                    </a:lnTo>
                    <a:lnTo>
                      <a:pt x="607" y="411"/>
                    </a:lnTo>
                    <a:lnTo>
                      <a:pt x="616" y="410"/>
                    </a:lnTo>
                    <a:lnTo>
                      <a:pt x="617" y="411"/>
                    </a:lnTo>
                    <a:lnTo>
                      <a:pt x="620" y="416"/>
                    </a:lnTo>
                    <a:lnTo>
                      <a:pt x="624" y="428"/>
                    </a:lnTo>
                    <a:lnTo>
                      <a:pt x="628" y="428"/>
                    </a:lnTo>
                    <a:lnTo>
                      <a:pt x="629" y="429"/>
                    </a:lnTo>
                    <a:lnTo>
                      <a:pt x="635" y="433"/>
                    </a:lnTo>
                    <a:lnTo>
                      <a:pt x="639" y="440"/>
                    </a:lnTo>
                    <a:lnTo>
                      <a:pt x="643" y="446"/>
                    </a:lnTo>
                    <a:lnTo>
                      <a:pt x="650" y="455"/>
                    </a:lnTo>
                    <a:lnTo>
                      <a:pt x="650" y="458"/>
                    </a:lnTo>
                    <a:lnTo>
                      <a:pt x="651" y="468"/>
                    </a:lnTo>
                    <a:lnTo>
                      <a:pt x="659" y="479"/>
                    </a:lnTo>
                    <a:lnTo>
                      <a:pt x="669" y="488"/>
                    </a:lnTo>
                    <a:lnTo>
                      <a:pt x="685" y="492"/>
                    </a:lnTo>
                    <a:lnTo>
                      <a:pt x="690" y="492"/>
                    </a:lnTo>
                    <a:lnTo>
                      <a:pt x="702" y="490"/>
                    </a:lnTo>
                    <a:lnTo>
                      <a:pt x="713" y="490"/>
                    </a:lnTo>
                    <a:lnTo>
                      <a:pt x="725" y="492"/>
                    </a:lnTo>
                    <a:lnTo>
                      <a:pt x="729" y="492"/>
                    </a:lnTo>
                    <a:lnTo>
                      <a:pt x="731" y="494"/>
                    </a:lnTo>
                    <a:lnTo>
                      <a:pt x="735" y="495"/>
                    </a:lnTo>
                    <a:lnTo>
                      <a:pt x="738" y="499"/>
                    </a:lnTo>
                    <a:lnTo>
                      <a:pt x="742" y="503"/>
                    </a:lnTo>
                    <a:lnTo>
                      <a:pt x="743" y="510"/>
                    </a:lnTo>
                    <a:lnTo>
                      <a:pt x="743" y="523"/>
                    </a:lnTo>
                    <a:lnTo>
                      <a:pt x="746" y="524"/>
                    </a:lnTo>
                    <a:lnTo>
                      <a:pt x="746" y="529"/>
                    </a:lnTo>
                    <a:lnTo>
                      <a:pt x="747" y="534"/>
                    </a:lnTo>
                    <a:lnTo>
                      <a:pt x="750" y="540"/>
                    </a:lnTo>
                    <a:lnTo>
                      <a:pt x="751" y="542"/>
                    </a:lnTo>
                    <a:lnTo>
                      <a:pt x="751" y="550"/>
                    </a:lnTo>
                    <a:lnTo>
                      <a:pt x="753" y="554"/>
                    </a:lnTo>
                    <a:lnTo>
                      <a:pt x="757" y="555"/>
                    </a:lnTo>
                    <a:lnTo>
                      <a:pt x="761" y="558"/>
                    </a:lnTo>
                    <a:lnTo>
                      <a:pt x="764" y="560"/>
                    </a:lnTo>
                    <a:lnTo>
                      <a:pt x="764" y="562"/>
                    </a:lnTo>
                    <a:lnTo>
                      <a:pt x="765" y="566"/>
                    </a:lnTo>
                    <a:lnTo>
                      <a:pt x="766" y="569"/>
                    </a:lnTo>
                    <a:lnTo>
                      <a:pt x="769" y="573"/>
                    </a:lnTo>
                    <a:lnTo>
                      <a:pt x="769" y="576"/>
                    </a:lnTo>
                    <a:lnTo>
                      <a:pt x="777" y="584"/>
                    </a:lnTo>
                    <a:lnTo>
                      <a:pt x="781" y="584"/>
                    </a:lnTo>
                    <a:lnTo>
                      <a:pt x="785" y="581"/>
                    </a:lnTo>
                    <a:lnTo>
                      <a:pt x="791" y="576"/>
                    </a:lnTo>
                    <a:lnTo>
                      <a:pt x="796" y="568"/>
                    </a:lnTo>
                    <a:lnTo>
                      <a:pt x="799" y="562"/>
                    </a:lnTo>
                    <a:lnTo>
                      <a:pt x="799" y="554"/>
                    </a:lnTo>
                    <a:lnTo>
                      <a:pt x="794" y="549"/>
                    </a:lnTo>
                    <a:lnTo>
                      <a:pt x="790" y="540"/>
                    </a:lnTo>
                    <a:lnTo>
                      <a:pt x="790" y="506"/>
                    </a:lnTo>
                    <a:lnTo>
                      <a:pt x="787" y="503"/>
                    </a:lnTo>
                    <a:lnTo>
                      <a:pt x="791" y="502"/>
                    </a:lnTo>
                    <a:lnTo>
                      <a:pt x="795" y="499"/>
                    </a:lnTo>
                    <a:lnTo>
                      <a:pt x="799" y="495"/>
                    </a:lnTo>
                    <a:lnTo>
                      <a:pt x="803" y="490"/>
                    </a:lnTo>
                    <a:lnTo>
                      <a:pt x="805" y="484"/>
                    </a:lnTo>
                    <a:lnTo>
                      <a:pt x="807" y="484"/>
                    </a:lnTo>
                    <a:lnTo>
                      <a:pt x="809" y="481"/>
                    </a:lnTo>
                    <a:lnTo>
                      <a:pt x="812" y="481"/>
                    </a:lnTo>
                    <a:lnTo>
                      <a:pt x="813" y="479"/>
                    </a:lnTo>
                    <a:lnTo>
                      <a:pt x="814" y="475"/>
                    </a:lnTo>
                    <a:lnTo>
                      <a:pt x="817" y="470"/>
                    </a:lnTo>
                    <a:lnTo>
                      <a:pt x="817" y="462"/>
                    </a:lnTo>
                    <a:lnTo>
                      <a:pt x="814" y="458"/>
                    </a:lnTo>
                    <a:lnTo>
                      <a:pt x="813" y="446"/>
                    </a:lnTo>
                    <a:lnTo>
                      <a:pt x="809" y="429"/>
                    </a:lnTo>
                    <a:lnTo>
                      <a:pt x="805" y="416"/>
                    </a:lnTo>
                    <a:lnTo>
                      <a:pt x="801" y="407"/>
                    </a:lnTo>
                    <a:lnTo>
                      <a:pt x="803" y="402"/>
                    </a:lnTo>
                    <a:lnTo>
                      <a:pt x="807" y="388"/>
                    </a:lnTo>
                    <a:lnTo>
                      <a:pt x="813" y="366"/>
                    </a:lnTo>
                    <a:lnTo>
                      <a:pt x="813" y="358"/>
                    </a:lnTo>
                    <a:lnTo>
                      <a:pt x="812" y="354"/>
                    </a:lnTo>
                    <a:lnTo>
                      <a:pt x="809" y="348"/>
                    </a:lnTo>
                    <a:lnTo>
                      <a:pt x="805" y="344"/>
                    </a:lnTo>
                    <a:lnTo>
                      <a:pt x="805" y="328"/>
                    </a:lnTo>
                    <a:lnTo>
                      <a:pt x="807" y="326"/>
                    </a:lnTo>
                    <a:lnTo>
                      <a:pt x="809" y="324"/>
                    </a:lnTo>
                    <a:lnTo>
                      <a:pt x="809" y="318"/>
                    </a:lnTo>
                    <a:lnTo>
                      <a:pt x="812" y="314"/>
                    </a:lnTo>
                    <a:lnTo>
                      <a:pt x="813" y="311"/>
                    </a:lnTo>
                    <a:lnTo>
                      <a:pt x="817" y="307"/>
                    </a:lnTo>
                    <a:lnTo>
                      <a:pt x="825" y="307"/>
                    </a:lnTo>
                    <a:lnTo>
                      <a:pt x="829" y="310"/>
                    </a:lnTo>
                    <a:lnTo>
                      <a:pt x="869" y="311"/>
                    </a:lnTo>
                    <a:lnTo>
                      <a:pt x="877" y="311"/>
                    </a:lnTo>
                    <a:lnTo>
                      <a:pt x="881" y="314"/>
                    </a:lnTo>
                    <a:lnTo>
                      <a:pt x="886" y="316"/>
                    </a:lnTo>
                    <a:lnTo>
                      <a:pt x="888" y="320"/>
                    </a:lnTo>
                    <a:lnTo>
                      <a:pt x="892" y="326"/>
                    </a:lnTo>
                    <a:lnTo>
                      <a:pt x="895" y="326"/>
                    </a:lnTo>
                    <a:lnTo>
                      <a:pt x="897" y="328"/>
                    </a:lnTo>
                    <a:lnTo>
                      <a:pt x="899" y="332"/>
                    </a:lnTo>
                    <a:lnTo>
                      <a:pt x="903" y="333"/>
                    </a:lnTo>
                    <a:lnTo>
                      <a:pt x="906" y="337"/>
                    </a:lnTo>
                    <a:lnTo>
                      <a:pt x="910" y="340"/>
                    </a:lnTo>
                    <a:lnTo>
                      <a:pt x="914" y="342"/>
                    </a:lnTo>
                    <a:lnTo>
                      <a:pt x="917" y="344"/>
                    </a:lnTo>
                    <a:lnTo>
                      <a:pt x="917" y="350"/>
                    </a:lnTo>
                    <a:lnTo>
                      <a:pt x="914" y="354"/>
                    </a:lnTo>
                    <a:lnTo>
                      <a:pt x="921" y="366"/>
                    </a:lnTo>
                    <a:lnTo>
                      <a:pt x="918" y="370"/>
                    </a:lnTo>
                    <a:lnTo>
                      <a:pt x="917" y="377"/>
                    </a:lnTo>
                    <a:lnTo>
                      <a:pt x="917" y="388"/>
                    </a:lnTo>
                    <a:lnTo>
                      <a:pt x="921" y="398"/>
                    </a:lnTo>
                    <a:lnTo>
                      <a:pt x="923" y="401"/>
                    </a:lnTo>
                    <a:lnTo>
                      <a:pt x="924" y="405"/>
                    </a:lnTo>
                    <a:lnTo>
                      <a:pt x="931" y="407"/>
                    </a:lnTo>
                    <a:lnTo>
                      <a:pt x="940" y="407"/>
                    </a:lnTo>
                    <a:lnTo>
                      <a:pt x="953" y="405"/>
                    </a:lnTo>
                    <a:lnTo>
                      <a:pt x="957" y="405"/>
                    </a:lnTo>
                    <a:lnTo>
                      <a:pt x="962" y="401"/>
                    </a:lnTo>
                    <a:lnTo>
                      <a:pt x="968" y="394"/>
                    </a:lnTo>
                    <a:lnTo>
                      <a:pt x="972" y="385"/>
                    </a:lnTo>
                    <a:lnTo>
                      <a:pt x="971" y="372"/>
                    </a:lnTo>
                    <a:lnTo>
                      <a:pt x="972" y="372"/>
                    </a:lnTo>
                    <a:lnTo>
                      <a:pt x="972" y="370"/>
                    </a:lnTo>
                    <a:lnTo>
                      <a:pt x="979" y="370"/>
                    </a:lnTo>
                    <a:lnTo>
                      <a:pt x="980" y="372"/>
                    </a:lnTo>
                    <a:lnTo>
                      <a:pt x="984" y="374"/>
                    </a:lnTo>
                    <a:lnTo>
                      <a:pt x="987" y="377"/>
                    </a:lnTo>
                    <a:lnTo>
                      <a:pt x="991" y="384"/>
                    </a:lnTo>
                    <a:lnTo>
                      <a:pt x="993" y="394"/>
                    </a:lnTo>
                    <a:lnTo>
                      <a:pt x="995" y="398"/>
                    </a:lnTo>
                    <a:lnTo>
                      <a:pt x="1001" y="407"/>
                    </a:lnTo>
                    <a:lnTo>
                      <a:pt x="1009" y="422"/>
                    </a:lnTo>
                    <a:lnTo>
                      <a:pt x="1014" y="436"/>
                    </a:lnTo>
                    <a:lnTo>
                      <a:pt x="1020" y="449"/>
                    </a:lnTo>
                    <a:lnTo>
                      <a:pt x="1023" y="455"/>
                    </a:lnTo>
                    <a:lnTo>
                      <a:pt x="1023" y="451"/>
                    </a:lnTo>
                    <a:lnTo>
                      <a:pt x="1028" y="468"/>
                    </a:lnTo>
                    <a:lnTo>
                      <a:pt x="1032" y="484"/>
                    </a:lnTo>
                    <a:lnTo>
                      <a:pt x="1039" y="499"/>
                    </a:lnTo>
                    <a:lnTo>
                      <a:pt x="1040" y="502"/>
                    </a:lnTo>
                    <a:lnTo>
                      <a:pt x="1042" y="502"/>
                    </a:lnTo>
                    <a:lnTo>
                      <a:pt x="1045" y="503"/>
                    </a:lnTo>
                    <a:lnTo>
                      <a:pt x="1046" y="502"/>
                    </a:lnTo>
                    <a:lnTo>
                      <a:pt x="1050" y="499"/>
                    </a:lnTo>
                    <a:lnTo>
                      <a:pt x="1071" y="499"/>
                    </a:lnTo>
                    <a:lnTo>
                      <a:pt x="1071" y="502"/>
                    </a:lnTo>
                    <a:lnTo>
                      <a:pt x="1072" y="503"/>
                    </a:lnTo>
                    <a:lnTo>
                      <a:pt x="1075" y="510"/>
                    </a:lnTo>
                    <a:lnTo>
                      <a:pt x="1076" y="518"/>
                    </a:lnTo>
                    <a:lnTo>
                      <a:pt x="1080" y="518"/>
                    </a:lnTo>
                    <a:lnTo>
                      <a:pt x="1083" y="520"/>
                    </a:lnTo>
                    <a:lnTo>
                      <a:pt x="1087" y="524"/>
                    </a:lnTo>
                    <a:lnTo>
                      <a:pt x="1090" y="529"/>
                    </a:lnTo>
                    <a:lnTo>
                      <a:pt x="1093" y="540"/>
                    </a:lnTo>
                    <a:lnTo>
                      <a:pt x="1093" y="551"/>
                    </a:lnTo>
                    <a:lnTo>
                      <a:pt x="1088" y="562"/>
                    </a:lnTo>
                    <a:lnTo>
                      <a:pt x="1080" y="568"/>
                    </a:lnTo>
                    <a:lnTo>
                      <a:pt x="1079" y="566"/>
                    </a:lnTo>
                    <a:lnTo>
                      <a:pt x="1075" y="566"/>
                    </a:lnTo>
                    <a:lnTo>
                      <a:pt x="1067" y="569"/>
                    </a:lnTo>
                    <a:lnTo>
                      <a:pt x="1062" y="573"/>
                    </a:lnTo>
                    <a:lnTo>
                      <a:pt x="1058" y="580"/>
                    </a:lnTo>
                    <a:lnTo>
                      <a:pt x="1058" y="584"/>
                    </a:lnTo>
                    <a:lnTo>
                      <a:pt x="1057" y="588"/>
                    </a:lnTo>
                    <a:lnTo>
                      <a:pt x="1054" y="590"/>
                    </a:lnTo>
                    <a:lnTo>
                      <a:pt x="1050" y="594"/>
                    </a:lnTo>
                    <a:lnTo>
                      <a:pt x="1045" y="597"/>
                    </a:lnTo>
                    <a:lnTo>
                      <a:pt x="1036" y="598"/>
                    </a:lnTo>
                    <a:lnTo>
                      <a:pt x="1032" y="598"/>
                    </a:lnTo>
                    <a:lnTo>
                      <a:pt x="1020" y="599"/>
                    </a:lnTo>
                    <a:lnTo>
                      <a:pt x="988" y="599"/>
                    </a:lnTo>
                    <a:lnTo>
                      <a:pt x="972" y="598"/>
                    </a:lnTo>
                    <a:lnTo>
                      <a:pt x="966" y="598"/>
                    </a:lnTo>
                    <a:lnTo>
                      <a:pt x="950" y="606"/>
                    </a:lnTo>
                    <a:lnTo>
                      <a:pt x="929" y="620"/>
                    </a:lnTo>
                    <a:lnTo>
                      <a:pt x="927" y="621"/>
                    </a:lnTo>
                    <a:lnTo>
                      <a:pt x="921" y="632"/>
                    </a:lnTo>
                    <a:lnTo>
                      <a:pt x="910" y="643"/>
                    </a:lnTo>
                    <a:lnTo>
                      <a:pt x="891" y="668"/>
                    </a:lnTo>
                    <a:lnTo>
                      <a:pt x="897" y="666"/>
                    </a:lnTo>
                    <a:lnTo>
                      <a:pt x="906" y="660"/>
                    </a:lnTo>
                    <a:lnTo>
                      <a:pt x="917" y="650"/>
                    </a:lnTo>
                    <a:lnTo>
                      <a:pt x="929" y="638"/>
                    </a:lnTo>
                    <a:lnTo>
                      <a:pt x="935" y="634"/>
                    </a:lnTo>
                    <a:lnTo>
                      <a:pt x="947" y="628"/>
                    </a:lnTo>
                    <a:lnTo>
                      <a:pt x="962" y="621"/>
                    </a:lnTo>
                    <a:lnTo>
                      <a:pt x="965" y="621"/>
                    </a:lnTo>
                    <a:lnTo>
                      <a:pt x="966" y="620"/>
                    </a:lnTo>
                    <a:lnTo>
                      <a:pt x="975" y="620"/>
                    </a:lnTo>
                    <a:lnTo>
                      <a:pt x="979" y="624"/>
                    </a:lnTo>
                    <a:lnTo>
                      <a:pt x="980" y="628"/>
                    </a:lnTo>
                    <a:lnTo>
                      <a:pt x="980" y="629"/>
                    </a:lnTo>
                    <a:lnTo>
                      <a:pt x="979" y="632"/>
                    </a:lnTo>
                    <a:lnTo>
                      <a:pt x="976" y="636"/>
                    </a:lnTo>
                    <a:lnTo>
                      <a:pt x="972" y="638"/>
                    </a:lnTo>
                    <a:lnTo>
                      <a:pt x="968" y="640"/>
                    </a:lnTo>
                    <a:lnTo>
                      <a:pt x="962" y="640"/>
                    </a:lnTo>
                    <a:lnTo>
                      <a:pt x="962" y="646"/>
                    </a:lnTo>
                    <a:lnTo>
                      <a:pt x="965" y="646"/>
                    </a:lnTo>
                    <a:lnTo>
                      <a:pt x="966" y="643"/>
                    </a:lnTo>
                    <a:lnTo>
                      <a:pt x="968" y="646"/>
                    </a:lnTo>
                    <a:lnTo>
                      <a:pt x="971" y="646"/>
                    </a:lnTo>
                    <a:lnTo>
                      <a:pt x="972" y="647"/>
                    </a:lnTo>
                    <a:lnTo>
                      <a:pt x="972" y="654"/>
                    </a:lnTo>
                    <a:lnTo>
                      <a:pt x="971" y="656"/>
                    </a:lnTo>
                    <a:lnTo>
                      <a:pt x="971" y="658"/>
                    </a:lnTo>
                    <a:lnTo>
                      <a:pt x="968" y="662"/>
                    </a:lnTo>
                    <a:lnTo>
                      <a:pt x="971" y="666"/>
                    </a:lnTo>
                    <a:lnTo>
                      <a:pt x="975" y="669"/>
                    </a:lnTo>
                    <a:lnTo>
                      <a:pt x="976" y="672"/>
                    </a:lnTo>
                    <a:lnTo>
                      <a:pt x="979" y="673"/>
                    </a:lnTo>
                    <a:lnTo>
                      <a:pt x="980" y="677"/>
                    </a:lnTo>
                    <a:lnTo>
                      <a:pt x="988" y="686"/>
                    </a:lnTo>
                    <a:lnTo>
                      <a:pt x="995" y="690"/>
                    </a:lnTo>
                    <a:lnTo>
                      <a:pt x="998" y="694"/>
                    </a:lnTo>
                    <a:lnTo>
                      <a:pt x="1002" y="695"/>
                    </a:lnTo>
                    <a:lnTo>
                      <a:pt x="1005" y="695"/>
                    </a:lnTo>
                    <a:lnTo>
                      <a:pt x="1006" y="698"/>
                    </a:lnTo>
                    <a:lnTo>
                      <a:pt x="1009" y="699"/>
                    </a:lnTo>
                    <a:lnTo>
                      <a:pt x="1010" y="702"/>
                    </a:lnTo>
                    <a:lnTo>
                      <a:pt x="1010" y="704"/>
                    </a:lnTo>
                    <a:lnTo>
                      <a:pt x="1009" y="706"/>
                    </a:lnTo>
                    <a:lnTo>
                      <a:pt x="1005" y="708"/>
                    </a:lnTo>
                    <a:lnTo>
                      <a:pt x="1001" y="710"/>
                    </a:lnTo>
                    <a:lnTo>
                      <a:pt x="991" y="714"/>
                    </a:lnTo>
                    <a:lnTo>
                      <a:pt x="979" y="717"/>
                    </a:lnTo>
                    <a:lnTo>
                      <a:pt x="966" y="721"/>
                    </a:lnTo>
                    <a:lnTo>
                      <a:pt x="961" y="721"/>
                    </a:lnTo>
                    <a:lnTo>
                      <a:pt x="958" y="720"/>
                    </a:lnTo>
                    <a:lnTo>
                      <a:pt x="958" y="712"/>
                    </a:lnTo>
                    <a:lnTo>
                      <a:pt x="961" y="708"/>
                    </a:lnTo>
                    <a:lnTo>
                      <a:pt x="965" y="706"/>
                    </a:lnTo>
                    <a:lnTo>
                      <a:pt x="971" y="702"/>
                    </a:lnTo>
                    <a:lnTo>
                      <a:pt x="972" y="702"/>
                    </a:lnTo>
                    <a:lnTo>
                      <a:pt x="980" y="694"/>
                    </a:lnTo>
                    <a:lnTo>
                      <a:pt x="980" y="691"/>
                    </a:lnTo>
                    <a:lnTo>
                      <a:pt x="979" y="690"/>
                    </a:lnTo>
                    <a:lnTo>
                      <a:pt x="971" y="690"/>
                    </a:lnTo>
                    <a:lnTo>
                      <a:pt x="968" y="691"/>
                    </a:lnTo>
                    <a:lnTo>
                      <a:pt x="962" y="695"/>
                    </a:lnTo>
                    <a:lnTo>
                      <a:pt x="954" y="699"/>
                    </a:lnTo>
                    <a:lnTo>
                      <a:pt x="945" y="698"/>
                    </a:lnTo>
                    <a:lnTo>
                      <a:pt x="935" y="690"/>
                    </a:lnTo>
                    <a:lnTo>
                      <a:pt x="943" y="673"/>
                    </a:lnTo>
                    <a:lnTo>
                      <a:pt x="945" y="666"/>
                    </a:lnTo>
                    <a:lnTo>
                      <a:pt x="943" y="658"/>
                    </a:lnTo>
                    <a:lnTo>
                      <a:pt x="936" y="656"/>
                    </a:lnTo>
                    <a:lnTo>
                      <a:pt x="935" y="656"/>
                    </a:lnTo>
                    <a:lnTo>
                      <a:pt x="932" y="654"/>
                    </a:lnTo>
                    <a:lnTo>
                      <a:pt x="931" y="654"/>
                    </a:lnTo>
                    <a:lnTo>
                      <a:pt x="927" y="656"/>
                    </a:lnTo>
                    <a:lnTo>
                      <a:pt x="923" y="658"/>
                    </a:lnTo>
                    <a:lnTo>
                      <a:pt x="918" y="662"/>
                    </a:lnTo>
                    <a:lnTo>
                      <a:pt x="914" y="668"/>
                    </a:lnTo>
                    <a:lnTo>
                      <a:pt x="909" y="677"/>
                    </a:lnTo>
                    <a:lnTo>
                      <a:pt x="905" y="677"/>
                    </a:lnTo>
                    <a:lnTo>
                      <a:pt x="892" y="680"/>
                    </a:lnTo>
                    <a:lnTo>
                      <a:pt x="879" y="682"/>
                    </a:lnTo>
                    <a:lnTo>
                      <a:pt x="862" y="690"/>
                    </a:lnTo>
                    <a:lnTo>
                      <a:pt x="849" y="702"/>
                    </a:lnTo>
                    <a:lnTo>
                      <a:pt x="847" y="699"/>
                    </a:lnTo>
                    <a:lnTo>
                      <a:pt x="844" y="699"/>
                    </a:lnTo>
                    <a:lnTo>
                      <a:pt x="842" y="698"/>
                    </a:lnTo>
                    <a:lnTo>
                      <a:pt x="839" y="698"/>
                    </a:lnTo>
                    <a:lnTo>
                      <a:pt x="838" y="695"/>
                    </a:lnTo>
                    <a:lnTo>
                      <a:pt x="818" y="695"/>
                    </a:lnTo>
                    <a:lnTo>
                      <a:pt x="813" y="698"/>
                    </a:lnTo>
                    <a:lnTo>
                      <a:pt x="809" y="699"/>
                    </a:lnTo>
                    <a:lnTo>
                      <a:pt x="805" y="704"/>
                    </a:lnTo>
                    <a:lnTo>
                      <a:pt x="803" y="708"/>
                    </a:lnTo>
                    <a:lnTo>
                      <a:pt x="796" y="714"/>
                    </a:lnTo>
                    <a:lnTo>
                      <a:pt x="796" y="720"/>
                    </a:lnTo>
                    <a:lnTo>
                      <a:pt x="799" y="721"/>
                    </a:lnTo>
                    <a:lnTo>
                      <a:pt x="775" y="721"/>
                    </a:lnTo>
                    <a:lnTo>
                      <a:pt x="773" y="724"/>
                    </a:lnTo>
                    <a:lnTo>
                      <a:pt x="770" y="728"/>
                    </a:lnTo>
                    <a:lnTo>
                      <a:pt x="769" y="730"/>
                    </a:lnTo>
                    <a:lnTo>
                      <a:pt x="769" y="734"/>
                    </a:lnTo>
                    <a:lnTo>
                      <a:pt x="766" y="735"/>
                    </a:lnTo>
                    <a:lnTo>
                      <a:pt x="764" y="741"/>
                    </a:lnTo>
                    <a:lnTo>
                      <a:pt x="759" y="743"/>
                    </a:lnTo>
                    <a:lnTo>
                      <a:pt x="753" y="746"/>
                    </a:lnTo>
                    <a:lnTo>
                      <a:pt x="747" y="746"/>
                    </a:lnTo>
                    <a:lnTo>
                      <a:pt x="753" y="741"/>
                    </a:lnTo>
                    <a:lnTo>
                      <a:pt x="755" y="741"/>
                    </a:lnTo>
                    <a:lnTo>
                      <a:pt x="755" y="738"/>
                    </a:lnTo>
                    <a:lnTo>
                      <a:pt x="757" y="735"/>
                    </a:lnTo>
                    <a:lnTo>
                      <a:pt x="755" y="731"/>
                    </a:lnTo>
                    <a:lnTo>
                      <a:pt x="753" y="730"/>
                    </a:lnTo>
                    <a:lnTo>
                      <a:pt x="751" y="730"/>
                    </a:lnTo>
                    <a:lnTo>
                      <a:pt x="751" y="728"/>
                    </a:lnTo>
                    <a:lnTo>
                      <a:pt x="750" y="725"/>
                    </a:lnTo>
                    <a:lnTo>
                      <a:pt x="750" y="724"/>
                    </a:lnTo>
                    <a:lnTo>
                      <a:pt x="751" y="721"/>
                    </a:lnTo>
                    <a:lnTo>
                      <a:pt x="755" y="720"/>
                    </a:lnTo>
                    <a:lnTo>
                      <a:pt x="759" y="717"/>
                    </a:lnTo>
                    <a:lnTo>
                      <a:pt x="761" y="717"/>
                    </a:lnTo>
                    <a:lnTo>
                      <a:pt x="765" y="716"/>
                    </a:lnTo>
                    <a:lnTo>
                      <a:pt x="765" y="712"/>
                    </a:lnTo>
                    <a:lnTo>
                      <a:pt x="766" y="706"/>
                    </a:lnTo>
                    <a:lnTo>
                      <a:pt x="765" y="702"/>
                    </a:lnTo>
                    <a:lnTo>
                      <a:pt x="765" y="699"/>
                    </a:lnTo>
                    <a:lnTo>
                      <a:pt x="764" y="695"/>
                    </a:lnTo>
                    <a:lnTo>
                      <a:pt x="769" y="702"/>
                    </a:lnTo>
                    <a:lnTo>
                      <a:pt x="777" y="702"/>
                    </a:lnTo>
                    <a:lnTo>
                      <a:pt x="779" y="704"/>
                    </a:lnTo>
                    <a:lnTo>
                      <a:pt x="783" y="704"/>
                    </a:lnTo>
                    <a:lnTo>
                      <a:pt x="785" y="702"/>
                    </a:lnTo>
                    <a:lnTo>
                      <a:pt x="787" y="699"/>
                    </a:lnTo>
                    <a:lnTo>
                      <a:pt x="790" y="698"/>
                    </a:lnTo>
                    <a:lnTo>
                      <a:pt x="787" y="694"/>
                    </a:lnTo>
                    <a:lnTo>
                      <a:pt x="790" y="691"/>
                    </a:lnTo>
                    <a:lnTo>
                      <a:pt x="790" y="690"/>
                    </a:lnTo>
                    <a:lnTo>
                      <a:pt x="787" y="687"/>
                    </a:lnTo>
                    <a:lnTo>
                      <a:pt x="779" y="682"/>
                    </a:lnTo>
                    <a:lnTo>
                      <a:pt x="775" y="677"/>
                    </a:lnTo>
                    <a:lnTo>
                      <a:pt x="770" y="676"/>
                    </a:lnTo>
                    <a:lnTo>
                      <a:pt x="766" y="673"/>
                    </a:lnTo>
                    <a:lnTo>
                      <a:pt x="761" y="672"/>
                    </a:lnTo>
                    <a:lnTo>
                      <a:pt x="751" y="672"/>
                    </a:lnTo>
                    <a:lnTo>
                      <a:pt x="747" y="673"/>
                    </a:lnTo>
                    <a:lnTo>
                      <a:pt x="727" y="673"/>
                    </a:lnTo>
                    <a:lnTo>
                      <a:pt x="725" y="668"/>
                    </a:lnTo>
                    <a:lnTo>
                      <a:pt x="722" y="660"/>
                    </a:lnTo>
                    <a:lnTo>
                      <a:pt x="722" y="658"/>
                    </a:lnTo>
                    <a:lnTo>
                      <a:pt x="725" y="656"/>
                    </a:lnTo>
                    <a:lnTo>
                      <a:pt x="725" y="651"/>
                    </a:lnTo>
                    <a:lnTo>
                      <a:pt x="722" y="650"/>
                    </a:lnTo>
                    <a:lnTo>
                      <a:pt x="720" y="647"/>
                    </a:lnTo>
                    <a:lnTo>
                      <a:pt x="716" y="646"/>
                    </a:lnTo>
                    <a:lnTo>
                      <a:pt x="707" y="646"/>
                    </a:lnTo>
                    <a:lnTo>
                      <a:pt x="705" y="643"/>
                    </a:lnTo>
                    <a:lnTo>
                      <a:pt x="702" y="638"/>
                    </a:lnTo>
                    <a:lnTo>
                      <a:pt x="694" y="634"/>
                    </a:lnTo>
                    <a:lnTo>
                      <a:pt x="681" y="632"/>
                    </a:lnTo>
                    <a:lnTo>
                      <a:pt x="668" y="634"/>
                    </a:lnTo>
                    <a:lnTo>
                      <a:pt x="668" y="636"/>
                    </a:lnTo>
                    <a:lnTo>
                      <a:pt x="665" y="638"/>
                    </a:lnTo>
                    <a:lnTo>
                      <a:pt x="661" y="640"/>
                    </a:lnTo>
                    <a:lnTo>
                      <a:pt x="658" y="642"/>
                    </a:lnTo>
                    <a:lnTo>
                      <a:pt x="651" y="643"/>
                    </a:lnTo>
                    <a:lnTo>
                      <a:pt x="646" y="646"/>
                    </a:lnTo>
                    <a:lnTo>
                      <a:pt x="637" y="646"/>
                    </a:lnTo>
                    <a:lnTo>
                      <a:pt x="633" y="643"/>
                    </a:lnTo>
                    <a:lnTo>
                      <a:pt x="629" y="642"/>
                    </a:lnTo>
                    <a:lnTo>
                      <a:pt x="628" y="638"/>
                    </a:lnTo>
                    <a:lnTo>
                      <a:pt x="603" y="636"/>
                    </a:lnTo>
                    <a:lnTo>
                      <a:pt x="592" y="625"/>
                    </a:lnTo>
                    <a:lnTo>
                      <a:pt x="230" y="625"/>
                    </a:lnTo>
                    <a:lnTo>
                      <a:pt x="230" y="621"/>
                    </a:lnTo>
                    <a:lnTo>
                      <a:pt x="229" y="617"/>
                    </a:lnTo>
                    <a:lnTo>
                      <a:pt x="221" y="606"/>
                    </a:lnTo>
                    <a:lnTo>
                      <a:pt x="214" y="599"/>
                    </a:lnTo>
                    <a:lnTo>
                      <a:pt x="211" y="598"/>
                    </a:lnTo>
                    <a:lnTo>
                      <a:pt x="200" y="594"/>
                    </a:lnTo>
                    <a:lnTo>
                      <a:pt x="188" y="584"/>
                    </a:lnTo>
                    <a:lnTo>
                      <a:pt x="173" y="572"/>
                    </a:lnTo>
                    <a:lnTo>
                      <a:pt x="173" y="569"/>
                    </a:lnTo>
                    <a:lnTo>
                      <a:pt x="170" y="568"/>
                    </a:lnTo>
                    <a:lnTo>
                      <a:pt x="169" y="562"/>
                    </a:lnTo>
                    <a:lnTo>
                      <a:pt x="166" y="558"/>
                    </a:lnTo>
                    <a:lnTo>
                      <a:pt x="164" y="551"/>
                    </a:lnTo>
                    <a:lnTo>
                      <a:pt x="160" y="549"/>
                    </a:lnTo>
                    <a:lnTo>
                      <a:pt x="156" y="542"/>
                    </a:lnTo>
                    <a:lnTo>
                      <a:pt x="151" y="540"/>
                    </a:lnTo>
                    <a:lnTo>
                      <a:pt x="151" y="538"/>
                    </a:lnTo>
                    <a:lnTo>
                      <a:pt x="148" y="536"/>
                    </a:lnTo>
                    <a:lnTo>
                      <a:pt x="147" y="532"/>
                    </a:lnTo>
                    <a:lnTo>
                      <a:pt x="147" y="520"/>
                    </a:lnTo>
                    <a:lnTo>
                      <a:pt x="151" y="507"/>
                    </a:lnTo>
                    <a:lnTo>
                      <a:pt x="152" y="495"/>
                    </a:lnTo>
                    <a:lnTo>
                      <a:pt x="155" y="486"/>
                    </a:lnTo>
                    <a:lnTo>
                      <a:pt x="155" y="479"/>
                    </a:lnTo>
                    <a:lnTo>
                      <a:pt x="152" y="479"/>
                    </a:lnTo>
                    <a:lnTo>
                      <a:pt x="151" y="476"/>
                    </a:lnTo>
                    <a:lnTo>
                      <a:pt x="147" y="472"/>
                    </a:lnTo>
                    <a:lnTo>
                      <a:pt x="140" y="466"/>
                    </a:lnTo>
                    <a:lnTo>
                      <a:pt x="137" y="459"/>
                    </a:lnTo>
                    <a:lnTo>
                      <a:pt x="133" y="451"/>
                    </a:lnTo>
                    <a:lnTo>
                      <a:pt x="130" y="449"/>
                    </a:lnTo>
                    <a:lnTo>
                      <a:pt x="116" y="428"/>
                    </a:lnTo>
                    <a:lnTo>
                      <a:pt x="107" y="414"/>
                    </a:lnTo>
                    <a:lnTo>
                      <a:pt x="96" y="402"/>
                    </a:lnTo>
                    <a:lnTo>
                      <a:pt x="89" y="392"/>
                    </a:lnTo>
                    <a:lnTo>
                      <a:pt x="82" y="388"/>
                    </a:lnTo>
                    <a:lnTo>
                      <a:pt x="81" y="388"/>
                    </a:lnTo>
                    <a:lnTo>
                      <a:pt x="78" y="390"/>
                    </a:lnTo>
                    <a:lnTo>
                      <a:pt x="75" y="394"/>
                    </a:lnTo>
                    <a:lnTo>
                      <a:pt x="71" y="396"/>
                    </a:lnTo>
                    <a:lnTo>
                      <a:pt x="64" y="401"/>
                    </a:lnTo>
                    <a:lnTo>
                      <a:pt x="60" y="401"/>
                    </a:lnTo>
                    <a:lnTo>
                      <a:pt x="59" y="398"/>
                    </a:lnTo>
                    <a:lnTo>
                      <a:pt x="51" y="392"/>
                    </a:lnTo>
                    <a:lnTo>
                      <a:pt x="41" y="384"/>
                    </a:lnTo>
                    <a:lnTo>
                      <a:pt x="30" y="376"/>
                    </a:lnTo>
                    <a:lnTo>
                      <a:pt x="21" y="370"/>
                    </a:lnTo>
                    <a:lnTo>
                      <a:pt x="12" y="364"/>
                    </a:lnTo>
                    <a:lnTo>
                      <a:pt x="0" y="364"/>
                    </a:lnTo>
                    <a:lnTo>
                      <a:pt x="0" y="71"/>
                    </a:lnTo>
                    <a:lnTo>
                      <a:pt x="3" y="71"/>
                    </a:lnTo>
                    <a:lnTo>
                      <a:pt x="12" y="76"/>
                    </a:lnTo>
                    <a:lnTo>
                      <a:pt x="23" y="80"/>
                    </a:lnTo>
                    <a:lnTo>
                      <a:pt x="33" y="82"/>
                    </a:lnTo>
                    <a:lnTo>
                      <a:pt x="34" y="84"/>
                    </a:lnTo>
                    <a:lnTo>
                      <a:pt x="42" y="88"/>
                    </a:lnTo>
                    <a:lnTo>
                      <a:pt x="52" y="95"/>
                    </a:lnTo>
                    <a:lnTo>
                      <a:pt x="60" y="100"/>
                    </a:lnTo>
                    <a:lnTo>
                      <a:pt x="67" y="106"/>
                    </a:lnTo>
                    <a:lnTo>
                      <a:pt x="69" y="108"/>
                    </a:lnTo>
                    <a:lnTo>
                      <a:pt x="81" y="108"/>
                    </a:lnTo>
                    <a:lnTo>
                      <a:pt x="92" y="100"/>
                    </a:lnTo>
                    <a:lnTo>
                      <a:pt x="96" y="98"/>
                    </a:lnTo>
                    <a:lnTo>
                      <a:pt x="103" y="92"/>
                    </a:lnTo>
                    <a:lnTo>
                      <a:pt x="112" y="84"/>
                    </a:lnTo>
                    <a:lnTo>
                      <a:pt x="125" y="78"/>
                    </a:lnTo>
                    <a:lnTo>
                      <a:pt x="134" y="76"/>
                    </a:lnTo>
                    <a:lnTo>
                      <a:pt x="137" y="76"/>
                    </a:lnTo>
                    <a:lnTo>
                      <a:pt x="138" y="74"/>
                    </a:lnTo>
                    <a:lnTo>
                      <a:pt x="143" y="71"/>
                    </a:lnTo>
                    <a:lnTo>
                      <a:pt x="144" y="69"/>
                    </a:lnTo>
                    <a:lnTo>
                      <a:pt x="148" y="66"/>
                    </a:lnTo>
                    <a:lnTo>
                      <a:pt x="151" y="65"/>
                    </a:lnTo>
                    <a:lnTo>
                      <a:pt x="151" y="62"/>
                    </a:lnTo>
                    <a:lnTo>
                      <a:pt x="152" y="61"/>
                    </a:lnTo>
                    <a:lnTo>
                      <a:pt x="156" y="58"/>
                    </a:lnTo>
                    <a:lnTo>
                      <a:pt x="163" y="58"/>
                    </a:lnTo>
                    <a:lnTo>
                      <a:pt x="166" y="61"/>
                    </a:lnTo>
                    <a:lnTo>
                      <a:pt x="166" y="62"/>
                    </a:lnTo>
                    <a:lnTo>
                      <a:pt x="170" y="66"/>
                    </a:lnTo>
                    <a:lnTo>
                      <a:pt x="174" y="69"/>
                    </a:lnTo>
                    <a:lnTo>
                      <a:pt x="177" y="69"/>
                    </a:lnTo>
                    <a:lnTo>
                      <a:pt x="178" y="66"/>
                    </a:lnTo>
                    <a:lnTo>
                      <a:pt x="181" y="62"/>
                    </a:lnTo>
                    <a:lnTo>
                      <a:pt x="182" y="56"/>
                    </a:lnTo>
                    <a:lnTo>
                      <a:pt x="182" y="54"/>
                    </a:lnTo>
                    <a:lnTo>
                      <a:pt x="181" y="52"/>
                    </a:lnTo>
                    <a:lnTo>
                      <a:pt x="181" y="48"/>
                    </a:lnTo>
                    <a:lnTo>
                      <a:pt x="178" y="45"/>
                    </a:lnTo>
                    <a:lnTo>
                      <a:pt x="181" y="44"/>
                    </a:lnTo>
                    <a:lnTo>
                      <a:pt x="186" y="44"/>
                    </a:lnTo>
                    <a:lnTo>
                      <a:pt x="195" y="52"/>
                    </a:lnTo>
                    <a:lnTo>
                      <a:pt x="200" y="61"/>
                    </a:lnTo>
                    <a:lnTo>
                      <a:pt x="208" y="71"/>
                    </a:lnTo>
                    <a:lnTo>
                      <a:pt x="212" y="80"/>
                    </a:lnTo>
                    <a:lnTo>
                      <a:pt x="212" y="82"/>
                    </a:lnTo>
                    <a:lnTo>
                      <a:pt x="214" y="82"/>
                    </a:lnTo>
                    <a:lnTo>
                      <a:pt x="217" y="84"/>
                    </a:lnTo>
                    <a:lnTo>
                      <a:pt x="221" y="80"/>
                    </a:lnTo>
                    <a:lnTo>
                      <a:pt x="222" y="76"/>
                    </a:lnTo>
                    <a:lnTo>
                      <a:pt x="222" y="74"/>
                    </a:lnTo>
                    <a:lnTo>
                      <a:pt x="221" y="71"/>
                    </a:lnTo>
                    <a:lnTo>
                      <a:pt x="221" y="66"/>
                    </a:lnTo>
                    <a:lnTo>
                      <a:pt x="222" y="65"/>
                    </a:lnTo>
                    <a:lnTo>
                      <a:pt x="222" y="62"/>
                    </a:lnTo>
                    <a:lnTo>
                      <a:pt x="229" y="62"/>
                    </a:lnTo>
                    <a:lnTo>
                      <a:pt x="232" y="66"/>
                    </a:lnTo>
                    <a:lnTo>
                      <a:pt x="234" y="66"/>
                    </a:lnTo>
                    <a:lnTo>
                      <a:pt x="236" y="69"/>
                    </a:lnTo>
                    <a:lnTo>
                      <a:pt x="252" y="74"/>
                    </a:lnTo>
                    <a:lnTo>
                      <a:pt x="262" y="76"/>
                    </a:lnTo>
                    <a:lnTo>
                      <a:pt x="282" y="84"/>
                    </a:lnTo>
                    <a:lnTo>
                      <a:pt x="297" y="95"/>
                    </a:lnTo>
                    <a:lnTo>
                      <a:pt x="317" y="108"/>
                    </a:lnTo>
                    <a:lnTo>
                      <a:pt x="321" y="113"/>
                    </a:lnTo>
                    <a:lnTo>
                      <a:pt x="322" y="113"/>
                    </a:lnTo>
                    <a:lnTo>
                      <a:pt x="324" y="114"/>
                    </a:lnTo>
                    <a:lnTo>
                      <a:pt x="326" y="114"/>
                    </a:lnTo>
                    <a:lnTo>
                      <a:pt x="326" y="113"/>
                    </a:lnTo>
                    <a:lnTo>
                      <a:pt x="328" y="110"/>
                    </a:lnTo>
                    <a:lnTo>
                      <a:pt x="328" y="104"/>
                    </a:lnTo>
                    <a:lnTo>
                      <a:pt x="326" y="104"/>
                    </a:lnTo>
                    <a:lnTo>
                      <a:pt x="326" y="100"/>
                    </a:lnTo>
                    <a:lnTo>
                      <a:pt x="328" y="100"/>
                    </a:lnTo>
                    <a:lnTo>
                      <a:pt x="328" y="98"/>
                    </a:lnTo>
                    <a:lnTo>
                      <a:pt x="330" y="98"/>
                    </a:lnTo>
                    <a:lnTo>
                      <a:pt x="332" y="100"/>
                    </a:lnTo>
                    <a:lnTo>
                      <a:pt x="334" y="102"/>
                    </a:lnTo>
                    <a:lnTo>
                      <a:pt x="340" y="106"/>
                    </a:lnTo>
                    <a:lnTo>
                      <a:pt x="341" y="108"/>
                    </a:lnTo>
                    <a:lnTo>
                      <a:pt x="344" y="108"/>
                    </a:lnTo>
                    <a:lnTo>
                      <a:pt x="348" y="113"/>
                    </a:lnTo>
                    <a:lnTo>
                      <a:pt x="350" y="115"/>
                    </a:lnTo>
                    <a:lnTo>
                      <a:pt x="350" y="124"/>
                    </a:lnTo>
                    <a:lnTo>
                      <a:pt x="345" y="130"/>
                    </a:lnTo>
                    <a:lnTo>
                      <a:pt x="341" y="139"/>
                    </a:lnTo>
                    <a:lnTo>
                      <a:pt x="340" y="140"/>
                    </a:lnTo>
                    <a:lnTo>
                      <a:pt x="337" y="140"/>
                    </a:lnTo>
                    <a:lnTo>
                      <a:pt x="336" y="141"/>
                    </a:lnTo>
                    <a:lnTo>
                      <a:pt x="336" y="144"/>
                    </a:lnTo>
                    <a:lnTo>
                      <a:pt x="340" y="148"/>
                    </a:lnTo>
                    <a:lnTo>
                      <a:pt x="341" y="148"/>
                    </a:lnTo>
                    <a:lnTo>
                      <a:pt x="348" y="150"/>
                    </a:lnTo>
                    <a:lnTo>
                      <a:pt x="358" y="150"/>
                    </a:lnTo>
                    <a:lnTo>
                      <a:pt x="362" y="148"/>
                    </a:lnTo>
                    <a:lnTo>
                      <a:pt x="380" y="148"/>
                    </a:lnTo>
                    <a:lnTo>
                      <a:pt x="384" y="152"/>
                    </a:lnTo>
                    <a:lnTo>
                      <a:pt x="384" y="150"/>
                    </a:lnTo>
                    <a:lnTo>
                      <a:pt x="385" y="148"/>
                    </a:lnTo>
                    <a:lnTo>
                      <a:pt x="385" y="144"/>
                    </a:lnTo>
                    <a:lnTo>
                      <a:pt x="388" y="140"/>
                    </a:lnTo>
                    <a:lnTo>
                      <a:pt x="392" y="136"/>
                    </a:lnTo>
                    <a:lnTo>
                      <a:pt x="393" y="139"/>
                    </a:lnTo>
                    <a:lnTo>
                      <a:pt x="400" y="144"/>
                    </a:lnTo>
                    <a:lnTo>
                      <a:pt x="406" y="158"/>
                    </a:lnTo>
                    <a:lnTo>
                      <a:pt x="414" y="172"/>
                    </a:lnTo>
                    <a:lnTo>
                      <a:pt x="419" y="187"/>
                    </a:lnTo>
                    <a:lnTo>
                      <a:pt x="422" y="187"/>
                    </a:lnTo>
                    <a:lnTo>
                      <a:pt x="422" y="183"/>
                    </a:lnTo>
                    <a:lnTo>
                      <a:pt x="424" y="178"/>
                    </a:lnTo>
                    <a:lnTo>
                      <a:pt x="424" y="152"/>
                    </a:lnTo>
                    <a:lnTo>
                      <a:pt x="426" y="152"/>
                    </a:lnTo>
                    <a:lnTo>
                      <a:pt x="426" y="150"/>
                    </a:lnTo>
                    <a:lnTo>
                      <a:pt x="428" y="148"/>
                    </a:lnTo>
                    <a:lnTo>
                      <a:pt x="429" y="144"/>
                    </a:lnTo>
                    <a:lnTo>
                      <a:pt x="429" y="141"/>
                    </a:lnTo>
                    <a:lnTo>
                      <a:pt x="428" y="139"/>
                    </a:lnTo>
                    <a:lnTo>
                      <a:pt x="424" y="136"/>
                    </a:lnTo>
                    <a:lnTo>
                      <a:pt x="424" y="119"/>
                    </a:lnTo>
                    <a:lnTo>
                      <a:pt x="426" y="115"/>
                    </a:lnTo>
                    <a:lnTo>
                      <a:pt x="429" y="114"/>
                    </a:lnTo>
                    <a:lnTo>
                      <a:pt x="433" y="113"/>
                    </a:lnTo>
                    <a:lnTo>
                      <a:pt x="440" y="110"/>
                    </a:lnTo>
                    <a:lnTo>
                      <a:pt x="450" y="110"/>
                    </a:lnTo>
                    <a:lnTo>
                      <a:pt x="452" y="108"/>
                    </a:lnTo>
                    <a:lnTo>
                      <a:pt x="458" y="108"/>
                    </a:lnTo>
                    <a:lnTo>
                      <a:pt x="459" y="110"/>
                    </a:lnTo>
                    <a:lnTo>
                      <a:pt x="462" y="114"/>
                    </a:lnTo>
                    <a:lnTo>
                      <a:pt x="463" y="119"/>
                    </a:lnTo>
                    <a:lnTo>
                      <a:pt x="463" y="124"/>
                    </a:lnTo>
                    <a:lnTo>
                      <a:pt x="466" y="126"/>
                    </a:lnTo>
                    <a:lnTo>
                      <a:pt x="467" y="130"/>
                    </a:lnTo>
                    <a:lnTo>
                      <a:pt x="474" y="132"/>
                    </a:lnTo>
                    <a:lnTo>
                      <a:pt x="481" y="136"/>
                    </a:lnTo>
                    <a:lnTo>
                      <a:pt x="484" y="135"/>
                    </a:lnTo>
                    <a:lnTo>
                      <a:pt x="492" y="135"/>
                    </a:lnTo>
                    <a:lnTo>
                      <a:pt x="498" y="140"/>
                    </a:lnTo>
                    <a:lnTo>
                      <a:pt x="500" y="146"/>
                    </a:lnTo>
                    <a:lnTo>
                      <a:pt x="500" y="148"/>
                    </a:lnTo>
                    <a:lnTo>
                      <a:pt x="506" y="154"/>
                    </a:lnTo>
                    <a:lnTo>
                      <a:pt x="511" y="154"/>
                    </a:lnTo>
                    <a:lnTo>
                      <a:pt x="515" y="152"/>
                    </a:lnTo>
                    <a:lnTo>
                      <a:pt x="521" y="148"/>
                    </a:lnTo>
                    <a:lnTo>
                      <a:pt x="525" y="144"/>
                    </a:lnTo>
                    <a:lnTo>
                      <a:pt x="532" y="144"/>
                    </a:lnTo>
                    <a:lnTo>
                      <a:pt x="536" y="146"/>
                    </a:lnTo>
                    <a:lnTo>
                      <a:pt x="541" y="150"/>
                    </a:lnTo>
                    <a:lnTo>
                      <a:pt x="544" y="150"/>
                    </a:lnTo>
                    <a:lnTo>
                      <a:pt x="544" y="152"/>
                    </a:lnTo>
                    <a:lnTo>
                      <a:pt x="551" y="152"/>
                    </a:lnTo>
                    <a:lnTo>
                      <a:pt x="551" y="148"/>
                    </a:lnTo>
                    <a:lnTo>
                      <a:pt x="554" y="144"/>
                    </a:lnTo>
                    <a:lnTo>
                      <a:pt x="554" y="139"/>
                    </a:lnTo>
                    <a:lnTo>
                      <a:pt x="551" y="128"/>
                    </a:lnTo>
                    <a:lnTo>
                      <a:pt x="554" y="126"/>
                    </a:lnTo>
                    <a:lnTo>
                      <a:pt x="555" y="124"/>
                    </a:lnTo>
                    <a:lnTo>
                      <a:pt x="584" y="124"/>
                    </a:lnTo>
                    <a:lnTo>
                      <a:pt x="581" y="148"/>
                    </a:lnTo>
                    <a:lnTo>
                      <a:pt x="581" y="150"/>
                    </a:lnTo>
                    <a:lnTo>
                      <a:pt x="587" y="150"/>
                    </a:lnTo>
                    <a:lnTo>
                      <a:pt x="594" y="152"/>
                    </a:lnTo>
                    <a:lnTo>
                      <a:pt x="598" y="150"/>
                    </a:lnTo>
                    <a:lnTo>
                      <a:pt x="606" y="146"/>
                    </a:lnTo>
                    <a:lnTo>
                      <a:pt x="613" y="140"/>
                    </a:lnTo>
                    <a:lnTo>
                      <a:pt x="624" y="135"/>
                    </a:lnTo>
                    <a:lnTo>
                      <a:pt x="628" y="130"/>
                    </a:lnTo>
                    <a:lnTo>
                      <a:pt x="629" y="128"/>
                    </a:lnTo>
                    <a:lnTo>
                      <a:pt x="629" y="119"/>
                    </a:lnTo>
                    <a:lnTo>
                      <a:pt x="628" y="118"/>
                    </a:lnTo>
                    <a:lnTo>
                      <a:pt x="624" y="115"/>
                    </a:lnTo>
                    <a:lnTo>
                      <a:pt x="621" y="114"/>
                    </a:lnTo>
                    <a:lnTo>
                      <a:pt x="617" y="114"/>
                    </a:lnTo>
                    <a:lnTo>
                      <a:pt x="611" y="108"/>
                    </a:lnTo>
                    <a:lnTo>
                      <a:pt x="610" y="106"/>
                    </a:lnTo>
                    <a:lnTo>
                      <a:pt x="607" y="102"/>
                    </a:lnTo>
                    <a:lnTo>
                      <a:pt x="607" y="98"/>
                    </a:lnTo>
                    <a:lnTo>
                      <a:pt x="610" y="92"/>
                    </a:lnTo>
                    <a:lnTo>
                      <a:pt x="616" y="88"/>
                    </a:lnTo>
                    <a:lnTo>
                      <a:pt x="611" y="87"/>
                    </a:lnTo>
                    <a:lnTo>
                      <a:pt x="606" y="84"/>
                    </a:lnTo>
                    <a:lnTo>
                      <a:pt x="598" y="78"/>
                    </a:lnTo>
                    <a:lnTo>
                      <a:pt x="589" y="69"/>
                    </a:lnTo>
                    <a:lnTo>
                      <a:pt x="587" y="52"/>
                    </a:lnTo>
                    <a:lnTo>
                      <a:pt x="587" y="40"/>
                    </a:lnTo>
                    <a:lnTo>
                      <a:pt x="589" y="34"/>
                    </a:lnTo>
                    <a:lnTo>
                      <a:pt x="594" y="28"/>
                    </a:lnTo>
                    <a:lnTo>
                      <a:pt x="599" y="23"/>
                    </a:lnTo>
                    <a:lnTo>
                      <a:pt x="599" y="22"/>
                    </a:lnTo>
                    <a:lnTo>
                      <a:pt x="602" y="21"/>
                    </a:lnTo>
                    <a:lnTo>
                      <a:pt x="602" y="14"/>
                    </a:lnTo>
                    <a:lnTo>
                      <a:pt x="603" y="10"/>
                    </a:lnTo>
                    <a:lnTo>
                      <a:pt x="603" y="6"/>
                    </a:lnTo>
                    <a:lnTo>
                      <a:pt x="607" y="4"/>
                    </a:lnTo>
                    <a:lnTo>
                      <a:pt x="610" y="4"/>
                    </a:lnTo>
                    <a:lnTo>
                      <a:pt x="611" y="2"/>
                    </a:lnTo>
                    <a:lnTo>
                      <a:pt x="61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79" name="Freeform 190"/>
              <p:cNvSpPr>
                <a:spLocks/>
              </p:cNvSpPr>
              <p:nvPr/>
            </p:nvSpPr>
            <p:spPr bwMode="gray">
              <a:xfrm>
                <a:off x="5243562" y="1949420"/>
                <a:ext cx="781050" cy="790575"/>
              </a:xfrm>
              <a:custGeom>
                <a:avLst/>
                <a:gdLst/>
                <a:ahLst/>
                <a:cxnLst>
                  <a:cxn ang="0">
                    <a:pos x="188" y="10"/>
                  </a:cxn>
                  <a:cxn ang="0">
                    <a:pos x="230" y="28"/>
                  </a:cxn>
                  <a:cxn ang="0">
                    <a:pos x="240" y="23"/>
                  </a:cxn>
                  <a:cxn ang="0">
                    <a:pos x="257" y="30"/>
                  </a:cxn>
                  <a:cxn ang="0">
                    <a:pos x="271" y="40"/>
                  </a:cxn>
                  <a:cxn ang="0">
                    <a:pos x="310" y="48"/>
                  </a:cxn>
                  <a:cxn ang="0">
                    <a:pos x="336" y="48"/>
                  </a:cxn>
                  <a:cxn ang="0">
                    <a:pos x="367" y="354"/>
                  </a:cxn>
                  <a:cxn ang="0">
                    <a:pos x="401" y="379"/>
                  </a:cxn>
                  <a:cxn ang="0">
                    <a:pos x="419" y="366"/>
                  </a:cxn>
                  <a:cxn ang="0">
                    <a:pos x="467" y="427"/>
                  </a:cxn>
                  <a:cxn ang="0">
                    <a:pos x="492" y="455"/>
                  </a:cxn>
                  <a:cxn ang="0">
                    <a:pos x="480" y="496"/>
                  </a:cxn>
                  <a:cxn ang="0">
                    <a:pos x="477" y="473"/>
                  </a:cxn>
                  <a:cxn ang="0">
                    <a:pos x="475" y="458"/>
                  </a:cxn>
                  <a:cxn ang="0">
                    <a:pos x="459" y="450"/>
                  </a:cxn>
                  <a:cxn ang="0">
                    <a:pos x="445" y="420"/>
                  </a:cxn>
                  <a:cxn ang="0">
                    <a:pos x="425" y="388"/>
                  </a:cxn>
                  <a:cxn ang="0">
                    <a:pos x="389" y="392"/>
                  </a:cxn>
                  <a:cxn ang="0">
                    <a:pos x="356" y="362"/>
                  </a:cxn>
                  <a:cxn ang="0">
                    <a:pos x="344" y="363"/>
                  </a:cxn>
                  <a:cxn ang="0">
                    <a:pos x="300" y="352"/>
                  </a:cxn>
                  <a:cxn ang="0">
                    <a:pos x="279" y="337"/>
                  </a:cxn>
                  <a:cxn ang="0">
                    <a:pos x="253" y="337"/>
                  </a:cxn>
                  <a:cxn ang="0">
                    <a:pos x="248" y="354"/>
                  </a:cxn>
                  <a:cxn ang="0">
                    <a:pos x="225" y="372"/>
                  </a:cxn>
                  <a:cxn ang="0">
                    <a:pos x="207" y="370"/>
                  </a:cxn>
                  <a:cxn ang="0">
                    <a:pos x="212" y="346"/>
                  </a:cxn>
                  <a:cxn ang="0">
                    <a:pos x="252" y="326"/>
                  </a:cxn>
                  <a:cxn ang="0">
                    <a:pos x="244" y="318"/>
                  </a:cxn>
                  <a:cxn ang="0">
                    <a:pos x="200" y="340"/>
                  </a:cxn>
                  <a:cxn ang="0">
                    <a:pos x="178" y="374"/>
                  </a:cxn>
                  <a:cxn ang="0">
                    <a:pos x="182" y="381"/>
                  </a:cxn>
                  <a:cxn ang="0">
                    <a:pos x="177" y="402"/>
                  </a:cxn>
                  <a:cxn ang="0">
                    <a:pos x="148" y="424"/>
                  </a:cxn>
                  <a:cxn ang="0">
                    <a:pos x="86" y="466"/>
                  </a:cxn>
                  <a:cxn ang="0">
                    <a:pos x="63" y="473"/>
                  </a:cxn>
                  <a:cxn ang="0">
                    <a:pos x="82" y="455"/>
                  </a:cxn>
                  <a:cxn ang="0">
                    <a:pos x="115" y="427"/>
                  </a:cxn>
                  <a:cxn ang="0">
                    <a:pos x="138" y="388"/>
                  </a:cxn>
                  <a:cxn ang="0">
                    <a:pos x="126" y="388"/>
                  </a:cxn>
                  <a:cxn ang="0">
                    <a:pos x="107" y="398"/>
                  </a:cxn>
                  <a:cxn ang="0">
                    <a:pos x="98" y="388"/>
                  </a:cxn>
                  <a:cxn ang="0">
                    <a:pos x="82" y="388"/>
                  </a:cxn>
                  <a:cxn ang="0">
                    <a:pos x="71" y="370"/>
                  </a:cxn>
                  <a:cxn ang="0">
                    <a:pos x="42" y="358"/>
                  </a:cxn>
                  <a:cxn ang="0">
                    <a:pos x="24" y="326"/>
                  </a:cxn>
                  <a:cxn ang="0">
                    <a:pos x="16" y="311"/>
                  </a:cxn>
                  <a:cxn ang="0">
                    <a:pos x="48" y="288"/>
                  </a:cxn>
                  <a:cxn ang="0">
                    <a:pos x="76" y="261"/>
                  </a:cxn>
                  <a:cxn ang="0">
                    <a:pos x="90" y="241"/>
                  </a:cxn>
                  <a:cxn ang="0">
                    <a:pos x="86" y="228"/>
                  </a:cxn>
                  <a:cxn ang="0">
                    <a:pos x="78" y="222"/>
                  </a:cxn>
                  <a:cxn ang="0">
                    <a:pos x="63" y="228"/>
                  </a:cxn>
                  <a:cxn ang="0">
                    <a:pos x="0" y="200"/>
                  </a:cxn>
                  <a:cxn ang="0">
                    <a:pos x="46" y="167"/>
                  </a:cxn>
                  <a:cxn ang="0">
                    <a:pos x="63" y="180"/>
                  </a:cxn>
                  <a:cxn ang="0">
                    <a:pos x="60" y="144"/>
                  </a:cxn>
                  <a:cxn ang="0">
                    <a:pos x="20" y="102"/>
                  </a:cxn>
                  <a:cxn ang="0">
                    <a:pos x="38" y="76"/>
                  </a:cxn>
                  <a:cxn ang="0">
                    <a:pos x="81" y="36"/>
                  </a:cxn>
                  <a:cxn ang="0">
                    <a:pos x="100" y="14"/>
                  </a:cxn>
                  <a:cxn ang="0">
                    <a:pos x="134" y="4"/>
                  </a:cxn>
                </a:cxnLst>
                <a:rect l="0" t="0" r="r" b="b"/>
                <a:pathLst>
                  <a:path w="492" h="498">
                    <a:moveTo>
                      <a:pt x="151" y="0"/>
                    </a:moveTo>
                    <a:lnTo>
                      <a:pt x="164" y="0"/>
                    </a:lnTo>
                    <a:lnTo>
                      <a:pt x="172" y="4"/>
                    </a:lnTo>
                    <a:lnTo>
                      <a:pt x="177" y="4"/>
                    </a:lnTo>
                    <a:lnTo>
                      <a:pt x="188" y="10"/>
                    </a:lnTo>
                    <a:lnTo>
                      <a:pt x="199" y="17"/>
                    </a:lnTo>
                    <a:lnTo>
                      <a:pt x="208" y="19"/>
                    </a:lnTo>
                    <a:lnTo>
                      <a:pt x="225" y="36"/>
                    </a:lnTo>
                    <a:lnTo>
                      <a:pt x="230" y="36"/>
                    </a:lnTo>
                    <a:lnTo>
                      <a:pt x="230" y="28"/>
                    </a:lnTo>
                    <a:lnTo>
                      <a:pt x="227" y="26"/>
                    </a:lnTo>
                    <a:lnTo>
                      <a:pt x="230" y="22"/>
                    </a:lnTo>
                    <a:lnTo>
                      <a:pt x="234" y="19"/>
                    </a:lnTo>
                    <a:lnTo>
                      <a:pt x="236" y="22"/>
                    </a:lnTo>
                    <a:lnTo>
                      <a:pt x="240" y="23"/>
                    </a:lnTo>
                    <a:lnTo>
                      <a:pt x="242" y="23"/>
                    </a:lnTo>
                    <a:lnTo>
                      <a:pt x="244" y="26"/>
                    </a:lnTo>
                    <a:lnTo>
                      <a:pt x="251" y="26"/>
                    </a:lnTo>
                    <a:lnTo>
                      <a:pt x="253" y="28"/>
                    </a:lnTo>
                    <a:lnTo>
                      <a:pt x="257" y="30"/>
                    </a:lnTo>
                    <a:lnTo>
                      <a:pt x="260" y="30"/>
                    </a:lnTo>
                    <a:lnTo>
                      <a:pt x="262" y="32"/>
                    </a:lnTo>
                    <a:lnTo>
                      <a:pt x="264" y="36"/>
                    </a:lnTo>
                    <a:lnTo>
                      <a:pt x="268" y="39"/>
                    </a:lnTo>
                    <a:lnTo>
                      <a:pt x="271" y="40"/>
                    </a:lnTo>
                    <a:lnTo>
                      <a:pt x="282" y="40"/>
                    </a:lnTo>
                    <a:lnTo>
                      <a:pt x="288" y="44"/>
                    </a:lnTo>
                    <a:lnTo>
                      <a:pt x="293" y="47"/>
                    </a:lnTo>
                    <a:lnTo>
                      <a:pt x="300" y="48"/>
                    </a:lnTo>
                    <a:lnTo>
                      <a:pt x="310" y="48"/>
                    </a:lnTo>
                    <a:lnTo>
                      <a:pt x="318" y="44"/>
                    </a:lnTo>
                    <a:lnTo>
                      <a:pt x="327" y="44"/>
                    </a:lnTo>
                    <a:lnTo>
                      <a:pt x="331" y="47"/>
                    </a:lnTo>
                    <a:lnTo>
                      <a:pt x="333" y="47"/>
                    </a:lnTo>
                    <a:lnTo>
                      <a:pt x="336" y="48"/>
                    </a:lnTo>
                    <a:lnTo>
                      <a:pt x="337" y="49"/>
                    </a:lnTo>
                    <a:lnTo>
                      <a:pt x="337" y="342"/>
                    </a:lnTo>
                    <a:lnTo>
                      <a:pt x="349" y="342"/>
                    </a:lnTo>
                    <a:lnTo>
                      <a:pt x="358" y="348"/>
                    </a:lnTo>
                    <a:lnTo>
                      <a:pt x="367" y="354"/>
                    </a:lnTo>
                    <a:lnTo>
                      <a:pt x="378" y="362"/>
                    </a:lnTo>
                    <a:lnTo>
                      <a:pt x="388" y="370"/>
                    </a:lnTo>
                    <a:lnTo>
                      <a:pt x="396" y="376"/>
                    </a:lnTo>
                    <a:lnTo>
                      <a:pt x="397" y="379"/>
                    </a:lnTo>
                    <a:lnTo>
                      <a:pt x="401" y="379"/>
                    </a:lnTo>
                    <a:lnTo>
                      <a:pt x="407" y="374"/>
                    </a:lnTo>
                    <a:lnTo>
                      <a:pt x="411" y="372"/>
                    </a:lnTo>
                    <a:lnTo>
                      <a:pt x="415" y="368"/>
                    </a:lnTo>
                    <a:lnTo>
                      <a:pt x="418" y="366"/>
                    </a:lnTo>
                    <a:lnTo>
                      <a:pt x="419" y="366"/>
                    </a:lnTo>
                    <a:lnTo>
                      <a:pt x="425" y="370"/>
                    </a:lnTo>
                    <a:lnTo>
                      <a:pt x="433" y="380"/>
                    </a:lnTo>
                    <a:lnTo>
                      <a:pt x="444" y="392"/>
                    </a:lnTo>
                    <a:lnTo>
                      <a:pt x="453" y="406"/>
                    </a:lnTo>
                    <a:lnTo>
                      <a:pt x="467" y="427"/>
                    </a:lnTo>
                    <a:lnTo>
                      <a:pt x="473" y="437"/>
                    </a:lnTo>
                    <a:lnTo>
                      <a:pt x="477" y="444"/>
                    </a:lnTo>
                    <a:lnTo>
                      <a:pt x="484" y="450"/>
                    </a:lnTo>
                    <a:lnTo>
                      <a:pt x="489" y="455"/>
                    </a:lnTo>
                    <a:lnTo>
                      <a:pt x="492" y="455"/>
                    </a:lnTo>
                    <a:lnTo>
                      <a:pt x="492" y="464"/>
                    </a:lnTo>
                    <a:lnTo>
                      <a:pt x="489" y="473"/>
                    </a:lnTo>
                    <a:lnTo>
                      <a:pt x="488" y="485"/>
                    </a:lnTo>
                    <a:lnTo>
                      <a:pt x="484" y="498"/>
                    </a:lnTo>
                    <a:lnTo>
                      <a:pt x="480" y="496"/>
                    </a:lnTo>
                    <a:lnTo>
                      <a:pt x="477" y="494"/>
                    </a:lnTo>
                    <a:lnTo>
                      <a:pt x="475" y="488"/>
                    </a:lnTo>
                    <a:lnTo>
                      <a:pt x="475" y="480"/>
                    </a:lnTo>
                    <a:lnTo>
                      <a:pt x="477" y="476"/>
                    </a:lnTo>
                    <a:lnTo>
                      <a:pt x="477" y="473"/>
                    </a:lnTo>
                    <a:lnTo>
                      <a:pt x="480" y="473"/>
                    </a:lnTo>
                    <a:lnTo>
                      <a:pt x="477" y="468"/>
                    </a:lnTo>
                    <a:lnTo>
                      <a:pt x="477" y="459"/>
                    </a:lnTo>
                    <a:lnTo>
                      <a:pt x="475" y="459"/>
                    </a:lnTo>
                    <a:lnTo>
                      <a:pt x="475" y="458"/>
                    </a:lnTo>
                    <a:lnTo>
                      <a:pt x="471" y="462"/>
                    </a:lnTo>
                    <a:lnTo>
                      <a:pt x="466" y="462"/>
                    </a:lnTo>
                    <a:lnTo>
                      <a:pt x="466" y="458"/>
                    </a:lnTo>
                    <a:lnTo>
                      <a:pt x="462" y="454"/>
                    </a:lnTo>
                    <a:lnTo>
                      <a:pt x="459" y="450"/>
                    </a:lnTo>
                    <a:lnTo>
                      <a:pt x="458" y="444"/>
                    </a:lnTo>
                    <a:lnTo>
                      <a:pt x="458" y="436"/>
                    </a:lnTo>
                    <a:lnTo>
                      <a:pt x="452" y="428"/>
                    </a:lnTo>
                    <a:lnTo>
                      <a:pt x="448" y="424"/>
                    </a:lnTo>
                    <a:lnTo>
                      <a:pt x="445" y="420"/>
                    </a:lnTo>
                    <a:lnTo>
                      <a:pt x="444" y="418"/>
                    </a:lnTo>
                    <a:lnTo>
                      <a:pt x="441" y="418"/>
                    </a:lnTo>
                    <a:lnTo>
                      <a:pt x="437" y="407"/>
                    </a:lnTo>
                    <a:lnTo>
                      <a:pt x="432" y="398"/>
                    </a:lnTo>
                    <a:lnTo>
                      <a:pt x="425" y="388"/>
                    </a:lnTo>
                    <a:lnTo>
                      <a:pt x="423" y="385"/>
                    </a:lnTo>
                    <a:lnTo>
                      <a:pt x="407" y="410"/>
                    </a:lnTo>
                    <a:lnTo>
                      <a:pt x="406" y="407"/>
                    </a:lnTo>
                    <a:lnTo>
                      <a:pt x="397" y="402"/>
                    </a:lnTo>
                    <a:lnTo>
                      <a:pt x="389" y="392"/>
                    </a:lnTo>
                    <a:lnTo>
                      <a:pt x="379" y="381"/>
                    </a:lnTo>
                    <a:lnTo>
                      <a:pt x="371" y="372"/>
                    </a:lnTo>
                    <a:lnTo>
                      <a:pt x="366" y="366"/>
                    </a:lnTo>
                    <a:lnTo>
                      <a:pt x="363" y="362"/>
                    </a:lnTo>
                    <a:lnTo>
                      <a:pt x="356" y="362"/>
                    </a:lnTo>
                    <a:lnTo>
                      <a:pt x="353" y="363"/>
                    </a:lnTo>
                    <a:lnTo>
                      <a:pt x="349" y="366"/>
                    </a:lnTo>
                    <a:lnTo>
                      <a:pt x="349" y="368"/>
                    </a:lnTo>
                    <a:lnTo>
                      <a:pt x="348" y="370"/>
                    </a:lnTo>
                    <a:lnTo>
                      <a:pt x="344" y="363"/>
                    </a:lnTo>
                    <a:lnTo>
                      <a:pt x="340" y="362"/>
                    </a:lnTo>
                    <a:lnTo>
                      <a:pt x="336" y="358"/>
                    </a:lnTo>
                    <a:lnTo>
                      <a:pt x="330" y="358"/>
                    </a:lnTo>
                    <a:lnTo>
                      <a:pt x="312" y="354"/>
                    </a:lnTo>
                    <a:lnTo>
                      <a:pt x="300" y="352"/>
                    </a:lnTo>
                    <a:lnTo>
                      <a:pt x="296" y="350"/>
                    </a:lnTo>
                    <a:lnTo>
                      <a:pt x="293" y="346"/>
                    </a:lnTo>
                    <a:lnTo>
                      <a:pt x="289" y="342"/>
                    </a:lnTo>
                    <a:lnTo>
                      <a:pt x="284" y="340"/>
                    </a:lnTo>
                    <a:lnTo>
                      <a:pt x="279" y="337"/>
                    </a:lnTo>
                    <a:lnTo>
                      <a:pt x="270" y="337"/>
                    </a:lnTo>
                    <a:lnTo>
                      <a:pt x="262" y="332"/>
                    </a:lnTo>
                    <a:lnTo>
                      <a:pt x="257" y="335"/>
                    </a:lnTo>
                    <a:lnTo>
                      <a:pt x="256" y="335"/>
                    </a:lnTo>
                    <a:lnTo>
                      <a:pt x="253" y="337"/>
                    </a:lnTo>
                    <a:lnTo>
                      <a:pt x="252" y="340"/>
                    </a:lnTo>
                    <a:lnTo>
                      <a:pt x="252" y="344"/>
                    </a:lnTo>
                    <a:lnTo>
                      <a:pt x="251" y="346"/>
                    </a:lnTo>
                    <a:lnTo>
                      <a:pt x="251" y="350"/>
                    </a:lnTo>
                    <a:lnTo>
                      <a:pt x="248" y="354"/>
                    </a:lnTo>
                    <a:lnTo>
                      <a:pt x="242" y="359"/>
                    </a:lnTo>
                    <a:lnTo>
                      <a:pt x="236" y="363"/>
                    </a:lnTo>
                    <a:lnTo>
                      <a:pt x="231" y="368"/>
                    </a:lnTo>
                    <a:lnTo>
                      <a:pt x="227" y="370"/>
                    </a:lnTo>
                    <a:lnTo>
                      <a:pt x="225" y="372"/>
                    </a:lnTo>
                    <a:lnTo>
                      <a:pt x="220" y="374"/>
                    </a:lnTo>
                    <a:lnTo>
                      <a:pt x="220" y="376"/>
                    </a:lnTo>
                    <a:lnTo>
                      <a:pt x="208" y="376"/>
                    </a:lnTo>
                    <a:lnTo>
                      <a:pt x="208" y="372"/>
                    </a:lnTo>
                    <a:lnTo>
                      <a:pt x="207" y="370"/>
                    </a:lnTo>
                    <a:lnTo>
                      <a:pt x="207" y="359"/>
                    </a:lnTo>
                    <a:lnTo>
                      <a:pt x="208" y="358"/>
                    </a:lnTo>
                    <a:lnTo>
                      <a:pt x="209" y="354"/>
                    </a:lnTo>
                    <a:lnTo>
                      <a:pt x="212" y="350"/>
                    </a:lnTo>
                    <a:lnTo>
                      <a:pt x="212" y="346"/>
                    </a:lnTo>
                    <a:lnTo>
                      <a:pt x="220" y="336"/>
                    </a:lnTo>
                    <a:lnTo>
                      <a:pt x="231" y="332"/>
                    </a:lnTo>
                    <a:lnTo>
                      <a:pt x="244" y="328"/>
                    </a:lnTo>
                    <a:lnTo>
                      <a:pt x="248" y="328"/>
                    </a:lnTo>
                    <a:lnTo>
                      <a:pt x="252" y="326"/>
                    </a:lnTo>
                    <a:lnTo>
                      <a:pt x="252" y="324"/>
                    </a:lnTo>
                    <a:lnTo>
                      <a:pt x="251" y="322"/>
                    </a:lnTo>
                    <a:lnTo>
                      <a:pt x="248" y="322"/>
                    </a:lnTo>
                    <a:lnTo>
                      <a:pt x="246" y="320"/>
                    </a:lnTo>
                    <a:lnTo>
                      <a:pt x="244" y="318"/>
                    </a:lnTo>
                    <a:lnTo>
                      <a:pt x="226" y="318"/>
                    </a:lnTo>
                    <a:lnTo>
                      <a:pt x="214" y="322"/>
                    </a:lnTo>
                    <a:lnTo>
                      <a:pt x="207" y="326"/>
                    </a:lnTo>
                    <a:lnTo>
                      <a:pt x="204" y="328"/>
                    </a:lnTo>
                    <a:lnTo>
                      <a:pt x="200" y="340"/>
                    </a:lnTo>
                    <a:lnTo>
                      <a:pt x="194" y="350"/>
                    </a:lnTo>
                    <a:lnTo>
                      <a:pt x="188" y="359"/>
                    </a:lnTo>
                    <a:lnTo>
                      <a:pt x="183" y="368"/>
                    </a:lnTo>
                    <a:lnTo>
                      <a:pt x="182" y="372"/>
                    </a:lnTo>
                    <a:lnTo>
                      <a:pt x="178" y="374"/>
                    </a:lnTo>
                    <a:lnTo>
                      <a:pt x="177" y="376"/>
                    </a:lnTo>
                    <a:lnTo>
                      <a:pt x="178" y="379"/>
                    </a:lnTo>
                    <a:lnTo>
                      <a:pt x="178" y="380"/>
                    </a:lnTo>
                    <a:lnTo>
                      <a:pt x="179" y="381"/>
                    </a:lnTo>
                    <a:lnTo>
                      <a:pt x="182" y="381"/>
                    </a:lnTo>
                    <a:lnTo>
                      <a:pt x="183" y="385"/>
                    </a:lnTo>
                    <a:lnTo>
                      <a:pt x="186" y="389"/>
                    </a:lnTo>
                    <a:lnTo>
                      <a:pt x="183" y="394"/>
                    </a:lnTo>
                    <a:lnTo>
                      <a:pt x="179" y="398"/>
                    </a:lnTo>
                    <a:lnTo>
                      <a:pt x="177" y="402"/>
                    </a:lnTo>
                    <a:lnTo>
                      <a:pt x="172" y="403"/>
                    </a:lnTo>
                    <a:lnTo>
                      <a:pt x="168" y="407"/>
                    </a:lnTo>
                    <a:lnTo>
                      <a:pt x="164" y="410"/>
                    </a:lnTo>
                    <a:lnTo>
                      <a:pt x="160" y="411"/>
                    </a:lnTo>
                    <a:lnTo>
                      <a:pt x="148" y="424"/>
                    </a:lnTo>
                    <a:lnTo>
                      <a:pt x="134" y="436"/>
                    </a:lnTo>
                    <a:lnTo>
                      <a:pt x="120" y="450"/>
                    </a:lnTo>
                    <a:lnTo>
                      <a:pt x="107" y="458"/>
                    </a:lnTo>
                    <a:lnTo>
                      <a:pt x="94" y="464"/>
                    </a:lnTo>
                    <a:lnTo>
                      <a:pt x="86" y="466"/>
                    </a:lnTo>
                    <a:lnTo>
                      <a:pt x="78" y="468"/>
                    </a:lnTo>
                    <a:lnTo>
                      <a:pt x="72" y="470"/>
                    </a:lnTo>
                    <a:lnTo>
                      <a:pt x="67" y="472"/>
                    </a:lnTo>
                    <a:lnTo>
                      <a:pt x="64" y="473"/>
                    </a:lnTo>
                    <a:lnTo>
                      <a:pt x="63" y="473"/>
                    </a:lnTo>
                    <a:lnTo>
                      <a:pt x="64" y="470"/>
                    </a:lnTo>
                    <a:lnTo>
                      <a:pt x="68" y="464"/>
                    </a:lnTo>
                    <a:lnTo>
                      <a:pt x="74" y="462"/>
                    </a:lnTo>
                    <a:lnTo>
                      <a:pt x="78" y="458"/>
                    </a:lnTo>
                    <a:lnTo>
                      <a:pt x="82" y="455"/>
                    </a:lnTo>
                    <a:lnTo>
                      <a:pt x="85" y="455"/>
                    </a:lnTo>
                    <a:lnTo>
                      <a:pt x="86" y="454"/>
                    </a:lnTo>
                    <a:lnTo>
                      <a:pt x="94" y="444"/>
                    </a:lnTo>
                    <a:lnTo>
                      <a:pt x="104" y="433"/>
                    </a:lnTo>
                    <a:lnTo>
                      <a:pt x="115" y="427"/>
                    </a:lnTo>
                    <a:lnTo>
                      <a:pt x="122" y="420"/>
                    </a:lnTo>
                    <a:lnTo>
                      <a:pt x="126" y="418"/>
                    </a:lnTo>
                    <a:lnTo>
                      <a:pt x="133" y="407"/>
                    </a:lnTo>
                    <a:lnTo>
                      <a:pt x="135" y="396"/>
                    </a:lnTo>
                    <a:lnTo>
                      <a:pt x="138" y="388"/>
                    </a:lnTo>
                    <a:lnTo>
                      <a:pt x="138" y="380"/>
                    </a:lnTo>
                    <a:lnTo>
                      <a:pt x="134" y="380"/>
                    </a:lnTo>
                    <a:lnTo>
                      <a:pt x="130" y="381"/>
                    </a:lnTo>
                    <a:lnTo>
                      <a:pt x="129" y="384"/>
                    </a:lnTo>
                    <a:lnTo>
                      <a:pt x="126" y="388"/>
                    </a:lnTo>
                    <a:lnTo>
                      <a:pt x="122" y="392"/>
                    </a:lnTo>
                    <a:lnTo>
                      <a:pt x="120" y="392"/>
                    </a:lnTo>
                    <a:lnTo>
                      <a:pt x="116" y="396"/>
                    </a:lnTo>
                    <a:lnTo>
                      <a:pt x="111" y="398"/>
                    </a:lnTo>
                    <a:lnTo>
                      <a:pt x="107" y="398"/>
                    </a:lnTo>
                    <a:lnTo>
                      <a:pt x="104" y="396"/>
                    </a:lnTo>
                    <a:lnTo>
                      <a:pt x="103" y="394"/>
                    </a:lnTo>
                    <a:lnTo>
                      <a:pt x="100" y="392"/>
                    </a:lnTo>
                    <a:lnTo>
                      <a:pt x="100" y="389"/>
                    </a:lnTo>
                    <a:lnTo>
                      <a:pt x="98" y="388"/>
                    </a:lnTo>
                    <a:lnTo>
                      <a:pt x="98" y="384"/>
                    </a:lnTo>
                    <a:lnTo>
                      <a:pt x="96" y="381"/>
                    </a:lnTo>
                    <a:lnTo>
                      <a:pt x="90" y="381"/>
                    </a:lnTo>
                    <a:lnTo>
                      <a:pt x="86" y="385"/>
                    </a:lnTo>
                    <a:lnTo>
                      <a:pt x="82" y="388"/>
                    </a:lnTo>
                    <a:lnTo>
                      <a:pt x="76" y="388"/>
                    </a:lnTo>
                    <a:lnTo>
                      <a:pt x="74" y="385"/>
                    </a:lnTo>
                    <a:lnTo>
                      <a:pt x="74" y="380"/>
                    </a:lnTo>
                    <a:lnTo>
                      <a:pt x="72" y="374"/>
                    </a:lnTo>
                    <a:lnTo>
                      <a:pt x="71" y="370"/>
                    </a:lnTo>
                    <a:lnTo>
                      <a:pt x="71" y="366"/>
                    </a:lnTo>
                    <a:lnTo>
                      <a:pt x="68" y="363"/>
                    </a:lnTo>
                    <a:lnTo>
                      <a:pt x="68" y="362"/>
                    </a:lnTo>
                    <a:lnTo>
                      <a:pt x="48" y="362"/>
                    </a:lnTo>
                    <a:lnTo>
                      <a:pt x="42" y="358"/>
                    </a:lnTo>
                    <a:lnTo>
                      <a:pt x="38" y="352"/>
                    </a:lnTo>
                    <a:lnTo>
                      <a:pt x="38" y="332"/>
                    </a:lnTo>
                    <a:lnTo>
                      <a:pt x="34" y="329"/>
                    </a:lnTo>
                    <a:lnTo>
                      <a:pt x="29" y="328"/>
                    </a:lnTo>
                    <a:lnTo>
                      <a:pt x="24" y="326"/>
                    </a:lnTo>
                    <a:lnTo>
                      <a:pt x="23" y="326"/>
                    </a:lnTo>
                    <a:lnTo>
                      <a:pt x="23" y="324"/>
                    </a:lnTo>
                    <a:lnTo>
                      <a:pt x="16" y="320"/>
                    </a:lnTo>
                    <a:lnTo>
                      <a:pt x="15" y="315"/>
                    </a:lnTo>
                    <a:lnTo>
                      <a:pt x="16" y="311"/>
                    </a:lnTo>
                    <a:lnTo>
                      <a:pt x="23" y="304"/>
                    </a:lnTo>
                    <a:lnTo>
                      <a:pt x="29" y="300"/>
                    </a:lnTo>
                    <a:lnTo>
                      <a:pt x="37" y="296"/>
                    </a:lnTo>
                    <a:lnTo>
                      <a:pt x="44" y="289"/>
                    </a:lnTo>
                    <a:lnTo>
                      <a:pt x="48" y="288"/>
                    </a:lnTo>
                    <a:lnTo>
                      <a:pt x="52" y="285"/>
                    </a:lnTo>
                    <a:lnTo>
                      <a:pt x="52" y="284"/>
                    </a:lnTo>
                    <a:lnTo>
                      <a:pt x="56" y="274"/>
                    </a:lnTo>
                    <a:lnTo>
                      <a:pt x="64" y="266"/>
                    </a:lnTo>
                    <a:lnTo>
                      <a:pt x="76" y="261"/>
                    </a:lnTo>
                    <a:lnTo>
                      <a:pt x="86" y="257"/>
                    </a:lnTo>
                    <a:lnTo>
                      <a:pt x="90" y="252"/>
                    </a:lnTo>
                    <a:lnTo>
                      <a:pt x="92" y="248"/>
                    </a:lnTo>
                    <a:lnTo>
                      <a:pt x="92" y="246"/>
                    </a:lnTo>
                    <a:lnTo>
                      <a:pt x="90" y="241"/>
                    </a:lnTo>
                    <a:lnTo>
                      <a:pt x="87" y="240"/>
                    </a:lnTo>
                    <a:lnTo>
                      <a:pt x="86" y="236"/>
                    </a:lnTo>
                    <a:lnTo>
                      <a:pt x="85" y="235"/>
                    </a:lnTo>
                    <a:lnTo>
                      <a:pt x="86" y="230"/>
                    </a:lnTo>
                    <a:lnTo>
                      <a:pt x="86" y="228"/>
                    </a:lnTo>
                    <a:lnTo>
                      <a:pt x="90" y="224"/>
                    </a:lnTo>
                    <a:lnTo>
                      <a:pt x="87" y="222"/>
                    </a:lnTo>
                    <a:lnTo>
                      <a:pt x="86" y="219"/>
                    </a:lnTo>
                    <a:lnTo>
                      <a:pt x="82" y="219"/>
                    </a:lnTo>
                    <a:lnTo>
                      <a:pt x="78" y="222"/>
                    </a:lnTo>
                    <a:lnTo>
                      <a:pt x="74" y="222"/>
                    </a:lnTo>
                    <a:lnTo>
                      <a:pt x="71" y="224"/>
                    </a:lnTo>
                    <a:lnTo>
                      <a:pt x="67" y="226"/>
                    </a:lnTo>
                    <a:lnTo>
                      <a:pt x="64" y="228"/>
                    </a:lnTo>
                    <a:lnTo>
                      <a:pt x="63" y="228"/>
                    </a:lnTo>
                    <a:lnTo>
                      <a:pt x="44" y="232"/>
                    </a:lnTo>
                    <a:lnTo>
                      <a:pt x="26" y="226"/>
                    </a:lnTo>
                    <a:lnTo>
                      <a:pt x="8" y="215"/>
                    </a:lnTo>
                    <a:lnTo>
                      <a:pt x="0" y="209"/>
                    </a:lnTo>
                    <a:lnTo>
                      <a:pt x="0" y="200"/>
                    </a:lnTo>
                    <a:lnTo>
                      <a:pt x="2" y="192"/>
                    </a:lnTo>
                    <a:lnTo>
                      <a:pt x="8" y="182"/>
                    </a:lnTo>
                    <a:lnTo>
                      <a:pt x="20" y="171"/>
                    </a:lnTo>
                    <a:lnTo>
                      <a:pt x="34" y="167"/>
                    </a:lnTo>
                    <a:lnTo>
                      <a:pt x="46" y="167"/>
                    </a:lnTo>
                    <a:lnTo>
                      <a:pt x="50" y="170"/>
                    </a:lnTo>
                    <a:lnTo>
                      <a:pt x="52" y="171"/>
                    </a:lnTo>
                    <a:lnTo>
                      <a:pt x="55" y="176"/>
                    </a:lnTo>
                    <a:lnTo>
                      <a:pt x="59" y="178"/>
                    </a:lnTo>
                    <a:lnTo>
                      <a:pt x="63" y="180"/>
                    </a:lnTo>
                    <a:lnTo>
                      <a:pt x="68" y="180"/>
                    </a:lnTo>
                    <a:lnTo>
                      <a:pt x="72" y="178"/>
                    </a:lnTo>
                    <a:lnTo>
                      <a:pt x="76" y="167"/>
                    </a:lnTo>
                    <a:lnTo>
                      <a:pt x="71" y="156"/>
                    </a:lnTo>
                    <a:lnTo>
                      <a:pt x="60" y="144"/>
                    </a:lnTo>
                    <a:lnTo>
                      <a:pt x="48" y="130"/>
                    </a:lnTo>
                    <a:lnTo>
                      <a:pt x="38" y="119"/>
                    </a:lnTo>
                    <a:lnTo>
                      <a:pt x="33" y="114"/>
                    </a:lnTo>
                    <a:lnTo>
                      <a:pt x="26" y="110"/>
                    </a:lnTo>
                    <a:lnTo>
                      <a:pt x="20" y="102"/>
                    </a:lnTo>
                    <a:lnTo>
                      <a:pt x="19" y="97"/>
                    </a:lnTo>
                    <a:lnTo>
                      <a:pt x="19" y="92"/>
                    </a:lnTo>
                    <a:lnTo>
                      <a:pt x="20" y="84"/>
                    </a:lnTo>
                    <a:lnTo>
                      <a:pt x="29" y="78"/>
                    </a:lnTo>
                    <a:lnTo>
                      <a:pt x="38" y="76"/>
                    </a:lnTo>
                    <a:lnTo>
                      <a:pt x="50" y="74"/>
                    </a:lnTo>
                    <a:lnTo>
                      <a:pt x="59" y="70"/>
                    </a:lnTo>
                    <a:lnTo>
                      <a:pt x="68" y="60"/>
                    </a:lnTo>
                    <a:lnTo>
                      <a:pt x="74" y="48"/>
                    </a:lnTo>
                    <a:lnTo>
                      <a:pt x="81" y="36"/>
                    </a:lnTo>
                    <a:lnTo>
                      <a:pt x="85" y="28"/>
                    </a:lnTo>
                    <a:lnTo>
                      <a:pt x="86" y="22"/>
                    </a:lnTo>
                    <a:lnTo>
                      <a:pt x="87" y="19"/>
                    </a:lnTo>
                    <a:lnTo>
                      <a:pt x="94" y="17"/>
                    </a:lnTo>
                    <a:lnTo>
                      <a:pt x="100" y="14"/>
                    </a:lnTo>
                    <a:lnTo>
                      <a:pt x="104" y="12"/>
                    </a:lnTo>
                    <a:lnTo>
                      <a:pt x="118" y="12"/>
                    </a:lnTo>
                    <a:lnTo>
                      <a:pt x="122" y="10"/>
                    </a:lnTo>
                    <a:lnTo>
                      <a:pt x="129" y="8"/>
                    </a:lnTo>
                    <a:lnTo>
                      <a:pt x="134" y="4"/>
                    </a:lnTo>
                    <a:lnTo>
                      <a:pt x="151"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80" name="Freeform 191"/>
              <p:cNvSpPr>
                <a:spLocks/>
              </p:cNvSpPr>
              <p:nvPr/>
            </p:nvSpPr>
            <p:spPr bwMode="gray">
              <a:xfrm>
                <a:off x="6115099" y="2906683"/>
                <a:ext cx="1169988" cy="642937"/>
              </a:xfrm>
              <a:custGeom>
                <a:avLst/>
                <a:gdLst/>
                <a:ahLst/>
                <a:cxnLst>
                  <a:cxn ang="0">
                    <a:pos x="421" y="20"/>
                  </a:cxn>
                  <a:cxn ang="0">
                    <a:pos x="420" y="37"/>
                  </a:cxn>
                  <a:cxn ang="0">
                    <a:pos x="453" y="43"/>
                  </a:cxn>
                  <a:cxn ang="0">
                    <a:pos x="490" y="41"/>
                  </a:cxn>
                  <a:cxn ang="0">
                    <a:pos x="495" y="59"/>
                  </a:cxn>
                  <a:cxn ang="0">
                    <a:pos x="469" y="73"/>
                  </a:cxn>
                  <a:cxn ang="0">
                    <a:pos x="471" y="94"/>
                  </a:cxn>
                  <a:cxn ang="0">
                    <a:pos x="478" y="133"/>
                  </a:cxn>
                  <a:cxn ang="0">
                    <a:pos x="494" y="83"/>
                  </a:cxn>
                  <a:cxn ang="0">
                    <a:pos x="513" y="63"/>
                  </a:cxn>
                  <a:cxn ang="0">
                    <a:pos x="519" y="87"/>
                  </a:cxn>
                  <a:cxn ang="0">
                    <a:pos x="527" y="91"/>
                  </a:cxn>
                  <a:cxn ang="0">
                    <a:pos x="534" y="126"/>
                  </a:cxn>
                  <a:cxn ang="0">
                    <a:pos x="582" y="120"/>
                  </a:cxn>
                  <a:cxn ang="0">
                    <a:pos x="591" y="99"/>
                  </a:cxn>
                  <a:cxn ang="0">
                    <a:pos x="626" y="89"/>
                  </a:cxn>
                  <a:cxn ang="0">
                    <a:pos x="663" y="59"/>
                  </a:cxn>
                  <a:cxn ang="0">
                    <a:pos x="711" y="33"/>
                  </a:cxn>
                  <a:cxn ang="0">
                    <a:pos x="731" y="33"/>
                  </a:cxn>
                  <a:cxn ang="0">
                    <a:pos x="726" y="66"/>
                  </a:cxn>
                  <a:cxn ang="0">
                    <a:pos x="735" y="77"/>
                  </a:cxn>
                  <a:cxn ang="0">
                    <a:pos x="717" y="87"/>
                  </a:cxn>
                  <a:cxn ang="0">
                    <a:pos x="696" y="105"/>
                  </a:cxn>
                  <a:cxn ang="0">
                    <a:pos x="680" y="117"/>
                  </a:cxn>
                  <a:cxn ang="0">
                    <a:pos x="697" y="129"/>
                  </a:cxn>
                  <a:cxn ang="0">
                    <a:pos x="667" y="140"/>
                  </a:cxn>
                  <a:cxn ang="0">
                    <a:pos x="641" y="144"/>
                  </a:cxn>
                  <a:cxn ang="0">
                    <a:pos x="641" y="192"/>
                  </a:cxn>
                  <a:cxn ang="0">
                    <a:pos x="619" y="177"/>
                  </a:cxn>
                  <a:cxn ang="0">
                    <a:pos x="627" y="203"/>
                  </a:cxn>
                  <a:cxn ang="0">
                    <a:pos x="611" y="209"/>
                  </a:cxn>
                  <a:cxn ang="0">
                    <a:pos x="623" y="231"/>
                  </a:cxn>
                  <a:cxn ang="0">
                    <a:pos x="609" y="240"/>
                  </a:cxn>
                  <a:cxn ang="0">
                    <a:pos x="569" y="286"/>
                  </a:cxn>
                  <a:cxn ang="0">
                    <a:pos x="549" y="325"/>
                  </a:cxn>
                  <a:cxn ang="0">
                    <a:pos x="571" y="369"/>
                  </a:cxn>
                  <a:cxn ang="0">
                    <a:pos x="567" y="405"/>
                  </a:cxn>
                  <a:cxn ang="0">
                    <a:pos x="531" y="369"/>
                  </a:cxn>
                  <a:cxn ang="0">
                    <a:pos x="515" y="327"/>
                  </a:cxn>
                  <a:cxn ang="0">
                    <a:pos x="446" y="325"/>
                  </a:cxn>
                  <a:cxn ang="0">
                    <a:pos x="372" y="340"/>
                  </a:cxn>
                  <a:cxn ang="0">
                    <a:pos x="338" y="383"/>
                  </a:cxn>
                  <a:cxn ang="0">
                    <a:pos x="299" y="343"/>
                  </a:cxn>
                  <a:cxn ang="0">
                    <a:pos x="281" y="340"/>
                  </a:cxn>
                  <a:cxn ang="0">
                    <a:pos x="242" y="301"/>
                  </a:cxn>
                  <a:cxn ang="0">
                    <a:pos x="210" y="302"/>
                  </a:cxn>
                  <a:cxn ang="0">
                    <a:pos x="129" y="291"/>
                  </a:cxn>
                  <a:cxn ang="0">
                    <a:pos x="96" y="292"/>
                  </a:cxn>
                  <a:cxn ang="0">
                    <a:pos x="70" y="265"/>
                  </a:cxn>
                  <a:cxn ang="0">
                    <a:pos x="36" y="231"/>
                  </a:cxn>
                  <a:cxn ang="0">
                    <a:pos x="0" y="140"/>
                  </a:cxn>
                  <a:cxn ang="0">
                    <a:pos x="9" y="81"/>
                  </a:cxn>
                  <a:cxn ang="0">
                    <a:pos x="9" y="21"/>
                  </a:cxn>
                </a:cxnLst>
                <a:rect l="0" t="0" r="r" b="b"/>
                <a:pathLst>
                  <a:path w="737" h="405">
                    <a:moveTo>
                      <a:pt x="18" y="0"/>
                    </a:moveTo>
                    <a:lnTo>
                      <a:pt x="380" y="0"/>
                    </a:lnTo>
                    <a:lnTo>
                      <a:pt x="391" y="11"/>
                    </a:lnTo>
                    <a:lnTo>
                      <a:pt x="416" y="13"/>
                    </a:lnTo>
                    <a:lnTo>
                      <a:pt x="417" y="17"/>
                    </a:lnTo>
                    <a:lnTo>
                      <a:pt x="421" y="20"/>
                    </a:lnTo>
                    <a:lnTo>
                      <a:pt x="425" y="21"/>
                    </a:lnTo>
                    <a:lnTo>
                      <a:pt x="434" y="21"/>
                    </a:lnTo>
                    <a:lnTo>
                      <a:pt x="431" y="22"/>
                    </a:lnTo>
                    <a:lnTo>
                      <a:pt x="431" y="25"/>
                    </a:lnTo>
                    <a:lnTo>
                      <a:pt x="421" y="35"/>
                    </a:lnTo>
                    <a:lnTo>
                      <a:pt x="420" y="37"/>
                    </a:lnTo>
                    <a:lnTo>
                      <a:pt x="416" y="39"/>
                    </a:lnTo>
                    <a:lnTo>
                      <a:pt x="416" y="43"/>
                    </a:lnTo>
                    <a:lnTo>
                      <a:pt x="417" y="43"/>
                    </a:lnTo>
                    <a:lnTo>
                      <a:pt x="421" y="46"/>
                    </a:lnTo>
                    <a:lnTo>
                      <a:pt x="442" y="46"/>
                    </a:lnTo>
                    <a:lnTo>
                      <a:pt x="453" y="43"/>
                    </a:lnTo>
                    <a:lnTo>
                      <a:pt x="464" y="39"/>
                    </a:lnTo>
                    <a:lnTo>
                      <a:pt x="465" y="41"/>
                    </a:lnTo>
                    <a:lnTo>
                      <a:pt x="467" y="41"/>
                    </a:lnTo>
                    <a:lnTo>
                      <a:pt x="469" y="43"/>
                    </a:lnTo>
                    <a:lnTo>
                      <a:pt x="486" y="43"/>
                    </a:lnTo>
                    <a:lnTo>
                      <a:pt x="490" y="41"/>
                    </a:lnTo>
                    <a:lnTo>
                      <a:pt x="495" y="41"/>
                    </a:lnTo>
                    <a:lnTo>
                      <a:pt x="499" y="43"/>
                    </a:lnTo>
                    <a:lnTo>
                      <a:pt x="501" y="46"/>
                    </a:lnTo>
                    <a:lnTo>
                      <a:pt x="501" y="52"/>
                    </a:lnTo>
                    <a:lnTo>
                      <a:pt x="497" y="57"/>
                    </a:lnTo>
                    <a:lnTo>
                      <a:pt x="495" y="59"/>
                    </a:lnTo>
                    <a:lnTo>
                      <a:pt x="490" y="61"/>
                    </a:lnTo>
                    <a:lnTo>
                      <a:pt x="490" y="59"/>
                    </a:lnTo>
                    <a:lnTo>
                      <a:pt x="478" y="59"/>
                    </a:lnTo>
                    <a:lnTo>
                      <a:pt x="475" y="63"/>
                    </a:lnTo>
                    <a:lnTo>
                      <a:pt x="471" y="66"/>
                    </a:lnTo>
                    <a:lnTo>
                      <a:pt x="469" y="73"/>
                    </a:lnTo>
                    <a:lnTo>
                      <a:pt x="471" y="73"/>
                    </a:lnTo>
                    <a:lnTo>
                      <a:pt x="473" y="74"/>
                    </a:lnTo>
                    <a:lnTo>
                      <a:pt x="475" y="77"/>
                    </a:lnTo>
                    <a:lnTo>
                      <a:pt x="475" y="85"/>
                    </a:lnTo>
                    <a:lnTo>
                      <a:pt x="473" y="91"/>
                    </a:lnTo>
                    <a:lnTo>
                      <a:pt x="471" y="94"/>
                    </a:lnTo>
                    <a:lnTo>
                      <a:pt x="469" y="103"/>
                    </a:lnTo>
                    <a:lnTo>
                      <a:pt x="467" y="116"/>
                    </a:lnTo>
                    <a:lnTo>
                      <a:pt x="467" y="126"/>
                    </a:lnTo>
                    <a:lnTo>
                      <a:pt x="471" y="135"/>
                    </a:lnTo>
                    <a:lnTo>
                      <a:pt x="473" y="135"/>
                    </a:lnTo>
                    <a:lnTo>
                      <a:pt x="478" y="133"/>
                    </a:lnTo>
                    <a:lnTo>
                      <a:pt x="479" y="131"/>
                    </a:lnTo>
                    <a:lnTo>
                      <a:pt x="483" y="126"/>
                    </a:lnTo>
                    <a:lnTo>
                      <a:pt x="486" y="122"/>
                    </a:lnTo>
                    <a:lnTo>
                      <a:pt x="487" y="117"/>
                    </a:lnTo>
                    <a:lnTo>
                      <a:pt x="490" y="109"/>
                    </a:lnTo>
                    <a:lnTo>
                      <a:pt x="494" y="83"/>
                    </a:lnTo>
                    <a:lnTo>
                      <a:pt x="499" y="79"/>
                    </a:lnTo>
                    <a:lnTo>
                      <a:pt x="499" y="73"/>
                    </a:lnTo>
                    <a:lnTo>
                      <a:pt x="501" y="69"/>
                    </a:lnTo>
                    <a:lnTo>
                      <a:pt x="504" y="65"/>
                    </a:lnTo>
                    <a:lnTo>
                      <a:pt x="505" y="63"/>
                    </a:lnTo>
                    <a:lnTo>
                      <a:pt x="513" y="63"/>
                    </a:lnTo>
                    <a:lnTo>
                      <a:pt x="515" y="65"/>
                    </a:lnTo>
                    <a:lnTo>
                      <a:pt x="519" y="65"/>
                    </a:lnTo>
                    <a:lnTo>
                      <a:pt x="521" y="69"/>
                    </a:lnTo>
                    <a:lnTo>
                      <a:pt x="523" y="73"/>
                    </a:lnTo>
                    <a:lnTo>
                      <a:pt x="523" y="77"/>
                    </a:lnTo>
                    <a:lnTo>
                      <a:pt x="519" y="87"/>
                    </a:lnTo>
                    <a:lnTo>
                      <a:pt x="519" y="89"/>
                    </a:lnTo>
                    <a:lnTo>
                      <a:pt x="517" y="91"/>
                    </a:lnTo>
                    <a:lnTo>
                      <a:pt x="517" y="94"/>
                    </a:lnTo>
                    <a:lnTo>
                      <a:pt x="523" y="94"/>
                    </a:lnTo>
                    <a:lnTo>
                      <a:pt x="527" y="89"/>
                    </a:lnTo>
                    <a:lnTo>
                      <a:pt x="527" y="91"/>
                    </a:lnTo>
                    <a:lnTo>
                      <a:pt x="530" y="94"/>
                    </a:lnTo>
                    <a:lnTo>
                      <a:pt x="534" y="96"/>
                    </a:lnTo>
                    <a:lnTo>
                      <a:pt x="535" y="100"/>
                    </a:lnTo>
                    <a:lnTo>
                      <a:pt x="535" y="121"/>
                    </a:lnTo>
                    <a:lnTo>
                      <a:pt x="534" y="122"/>
                    </a:lnTo>
                    <a:lnTo>
                      <a:pt x="534" y="126"/>
                    </a:lnTo>
                    <a:lnTo>
                      <a:pt x="535" y="126"/>
                    </a:lnTo>
                    <a:lnTo>
                      <a:pt x="535" y="129"/>
                    </a:lnTo>
                    <a:lnTo>
                      <a:pt x="558" y="129"/>
                    </a:lnTo>
                    <a:lnTo>
                      <a:pt x="571" y="125"/>
                    </a:lnTo>
                    <a:lnTo>
                      <a:pt x="575" y="122"/>
                    </a:lnTo>
                    <a:lnTo>
                      <a:pt x="582" y="120"/>
                    </a:lnTo>
                    <a:lnTo>
                      <a:pt x="586" y="116"/>
                    </a:lnTo>
                    <a:lnTo>
                      <a:pt x="589" y="110"/>
                    </a:lnTo>
                    <a:lnTo>
                      <a:pt x="591" y="107"/>
                    </a:lnTo>
                    <a:lnTo>
                      <a:pt x="593" y="105"/>
                    </a:lnTo>
                    <a:lnTo>
                      <a:pt x="591" y="103"/>
                    </a:lnTo>
                    <a:lnTo>
                      <a:pt x="591" y="99"/>
                    </a:lnTo>
                    <a:lnTo>
                      <a:pt x="593" y="96"/>
                    </a:lnTo>
                    <a:lnTo>
                      <a:pt x="595" y="95"/>
                    </a:lnTo>
                    <a:lnTo>
                      <a:pt x="600" y="94"/>
                    </a:lnTo>
                    <a:lnTo>
                      <a:pt x="605" y="91"/>
                    </a:lnTo>
                    <a:lnTo>
                      <a:pt x="619" y="91"/>
                    </a:lnTo>
                    <a:lnTo>
                      <a:pt x="626" y="89"/>
                    </a:lnTo>
                    <a:lnTo>
                      <a:pt x="630" y="87"/>
                    </a:lnTo>
                    <a:lnTo>
                      <a:pt x="634" y="83"/>
                    </a:lnTo>
                    <a:lnTo>
                      <a:pt x="637" y="79"/>
                    </a:lnTo>
                    <a:lnTo>
                      <a:pt x="639" y="77"/>
                    </a:lnTo>
                    <a:lnTo>
                      <a:pt x="649" y="65"/>
                    </a:lnTo>
                    <a:lnTo>
                      <a:pt x="663" y="59"/>
                    </a:lnTo>
                    <a:lnTo>
                      <a:pt x="679" y="55"/>
                    </a:lnTo>
                    <a:lnTo>
                      <a:pt x="693" y="52"/>
                    </a:lnTo>
                    <a:lnTo>
                      <a:pt x="697" y="52"/>
                    </a:lnTo>
                    <a:lnTo>
                      <a:pt x="702" y="43"/>
                    </a:lnTo>
                    <a:lnTo>
                      <a:pt x="706" y="37"/>
                    </a:lnTo>
                    <a:lnTo>
                      <a:pt x="711" y="33"/>
                    </a:lnTo>
                    <a:lnTo>
                      <a:pt x="715" y="31"/>
                    </a:lnTo>
                    <a:lnTo>
                      <a:pt x="719" y="29"/>
                    </a:lnTo>
                    <a:lnTo>
                      <a:pt x="722" y="29"/>
                    </a:lnTo>
                    <a:lnTo>
                      <a:pt x="723" y="31"/>
                    </a:lnTo>
                    <a:lnTo>
                      <a:pt x="726" y="31"/>
                    </a:lnTo>
                    <a:lnTo>
                      <a:pt x="731" y="33"/>
                    </a:lnTo>
                    <a:lnTo>
                      <a:pt x="733" y="41"/>
                    </a:lnTo>
                    <a:lnTo>
                      <a:pt x="731" y="48"/>
                    </a:lnTo>
                    <a:lnTo>
                      <a:pt x="727" y="57"/>
                    </a:lnTo>
                    <a:lnTo>
                      <a:pt x="726" y="63"/>
                    </a:lnTo>
                    <a:lnTo>
                      <a:pt x="723" y="65"/>
                    </a:lnTo>
                    <a:lnTo>
                      <a:pt x="726" y="66"/>
                    </a:lnTo>
                    <a:lnTo>
                      <a:pt x="727" y="69"/>
                    </a:lnTo>
                    <a:lnTo>
                      <a:pt x="731" y="70"/>
                    </a:lnTo>
                    <a:lnTo>
                      <a:pt x="733" y="73"/>
                    </a:lnTo>
                    <a:lnTo>
                      <a:pt x="737" y="74"/>
                    </a:lnTo>
                    <a:lnTo>
                      <a:pt x="737" y="77"/>
                    </a:lnTo>
                    <a:lnTo>
                      <a:pt x="735" y="77"/>
                    </a:lnTo>
                    <a:lnTo>
                      <a:pt x="733" y="79"/>
                    </a:lnTo>
                    <a:lnTo>
                      <a:pt x="728" y="81"/>
                    </a:lnTo>
                    <a:lnTo>
                      <a:pt x="728" y="83"/>
                    </a:lnTo>
                    <a:lnTo>
                      <a:pt x="726" y="83"/>
                    </a:lnTo>
                    <a:lnTo>
                      <a:pt x="722" y="85"/>
                    </a:lnTo>
                    <a:lnTo>
                      <a:pt x="717" y="87"/>
                    </a:lnTo>
                    <a:lnTo>
                      <a:pt x="711" y="87"/>
                    </a:lnTo>
                    <a:lnTo>
                      <a:pt x="706" y="89"/>
                    </a:lnTo>
                    <a:lnTo>
                      <a:pt x="702" y="94"/>
                    </a:lnTo>
                    <a:lnTo>
                      <a:pt x="701" y="96"/>
                    </a:lnTo>
                    <a:lnTo>
                      <a:pt x="697" y="100"/>
                    </a:lnTo>
                    <a:lnTo>
                      <a:pt x="696" y="105"/>
                    </a:lnTo>
                    <a:lnTo>
                      <a:pt x="691" y="107"/>
                    </a:lnTo>
                    <a:lnTo>
                      <a:pt x="691" y="109"/>
                    </a:lnTo>
                    <a:lnTo>
                      <a:pt x="689" y="109"/>
                    </a:lnTo>
                    <a:lnTo>
                      <a:pt x="687" y="110"/>
                    </a:lnTo>
                    <a:lnTo>
                      <a:pt x="683" y="116"/>
                    </a:lnTo>
                    <a:lnTo>
                      <a:pt x="680" y="117"/>
                    </a:lnTo>
                    <a:lnTo>
                      <a:pt x="679" y="120"/>
                    </a:lnTo>
                    <a:lnTo>
                      <a:pt x="679" y="125"/>
                    </a:lnTo>
                    <a:lnTo>
                      <a:pt x="685" y="125"/>
                    </a:lnTo>
                    <a:lnTo>
                      <a:pt x="687" y="126"/>
                    </a:lnTo>
                    <a:lnTo>
                      <a:pt x="693" y="126"/>
                    </a:lnTo>
                    <a:lnTo>
                      <a:pt x="697" y="129"/>
                    </a:lnTo>
                    <a:lnTo>
                      <a:pt x="701" y="133"/>
                    </a:lnTo>
                    <a:lnTo>
                      <a:pt x="698" y="135"/>
                    </a:lnTo>
                    <a:lnTo>
                      <a:pt x="696" y="137"/>
                    </a:lnTo>
                    <a:lnTo>
                      <a:pt x="691" y="139"/>
                    </a:lnTo>
                    <a:lnTo>
                      <a:pt x="671" y="139"/>
                    </a:lnTo>
                    <a:lnTo>
                      <a:pt x="667" y="140"/>
                    </a:lnTo>
                    <a:lnTo>
                      <a:pt x="661" y="143"/>
                    </a:lnTo>
                    <a:lnTo>
                      <a:pt x="649" y="143"/>
                    </a:lnTo>
                    <a:lnTo>
                      <a:pt x="645" y="140"/>
                    </a:lnTo>
                    <a:lnTo>
                      <a:pt x="645" y="143"/>
                    </a:lnTo>
                    <a:lnTo>
                      <a:pt x="643" y="143"/>
                    </a:lnTo>
                    <a:lnTo>
                      <a:pt x="641" y="144"/>
                    </a:lnTo>
                    <a:lnTo>
                      <a:pt x="641" y="151"/>
                    </a:lnTo>
                    <a:lnTo>
                      <a:pt x="645" y="153"/>
                    </a:lnTo>
                    <a:lnTo>
                      <a:pt x="645" y="183"/>
                    </a:lnTo>
                    <a:lnTo>
                      <a:pt x="643" y="187"/>
                    </a:lnTo>
                    <a:lnTo>
                      <a:pt x="643" y="191"/>
                    </a:lnTo>
                    <a:lnTo>
                      <a:pt x="641" y="192"/>
                    </a:lnTo>
                    <a:lnTo>
                      <a:pt x="639" y="195"/>
                    </a:lnTo>
                    <a:lnTo>
                      <a:pt x="637" y="192"/>
                    </a:lnTo>
                    <a:lnTo>
                      <a:pt x="637" y="184"/>
                    </a:lnTo>
                    <a:lnTo>
                      <a:pt x="634" y="177"/>
                    </a:lnTo>
                    <a:lnTo>
                      <a:pt x="630" y="184"/>
                    </a:lnTo>
                    <a:lnTo>
                      <a:pt x="619" y="177"/>
                    </a:lnTo>
                    <a:lnTo>
                      <a:pt x="619" y="183"/>
                    </a:lnTo>
                    <a:lnTo>
                      <a:pt x="621" y="187"/>
                    </a:lnTo>
                    <a:lnTo>
                      <a:pt x="623" y="188"/>
                    </a:lnTo>
                    <a:lnTo>
                      <a:pt x="626" y="192"/>
                    </a:lnTo>
                    <a:lnTo>
                      <a:pt x="627" y="196"/>
                    </a:lnTo>
                    <a:lnTo>
                      <a:pt x="627" y="203"/>
                    </a:lnTo>
                    <a:lnTo>
                      <a:pt x="626" y="203"/>
                    </a:lnTo>
                    <a:lnTo>
                      <a:pt x="626" y="205"/>
                    </a:lnTo>
                    <a:lnTo>
                      <a:pt x="623" y="205"/>
                    </a:lnTo>
                    <a:lnTo>
                      <a:pt x="619" y="207"/>
                    </a:lnTo>
                    <a:lnTo>
                      <a:pt x="611" y="207"/>
                    </a:lnTo>
                    <a:lnTo>
                      <a:pt x="611" y="209"/>
                    </a:lnTo>
                    <a:lnTo>
                      <a:pt x="613" y="211"/>
                    </a:lnTo>
                    <a:lnTo>
                      <a:pt x="613" y="214"/>
                    </a:lnTo>
                    <a:lnTo>
                      <a:pt x="617" y="227"/>
                    </a:lnTo>
                    <a:lnTo>
                      <a:pt x="619" y="229"/>
                    </a:lnTo>
                    <a:lnTo>
                      <a:pt x="621" y="229"/>
                    </a:lnTo>
                    <a:lnTo>
                      <a:pt x="623" y="231"/>
                    </a:lnTo>
                    <a:lnTo>
                      <a:pt x="623" y="235"/>
                    </a:lnTo>
                    <a:lnTo>
                      <a:pt x="621" y="235"/>
                    </a:lnTo>
                    <a:lnTo>
                      <a:pt x="617" y="238"/>
                    </a:lnTo>
                    <a:lnTo>
                      <a:pt x="613" y="238"/>
                    </a:lnTo>
                    <a:lnTo>
                      <a:pt x="611" y="239"/>
                    </a:lnTo>
                    <a:lnTo>
                      <a:pt x="609" y="240"/>
                    </a:lnTo>
                    <a:lnTo>
                      <a:pt x="609" y="247"/>
                    </a:lnTo>
                    <a:lnTo>
                      <a:pt x="605" y="251"/>
                    </a:lnTo>
                    <a:lnTo>
                      <a:pt x="601" y="253"/>
                    </a:lnTo>
                    <a:lnTo>
                      <a:pt x="593" y="261"/>
                    </a:lnTo>
                    <a:lnTo>
                      <a:pt x="582" y="270"/>
                    </a:lnTo>
                    <a:lnTo>
                      <a:pt x="569" y="286"/>
                    </a:lnTo>
                    <a:lnTo>
                      <a:pt x="556" y="296"/>
                    </a:lnTo>
                    <a:lnTo>
                      <a:pt x="553" y="301"/>
                    </a:lnTo>
                    <a:lnTo>
                      <a:pt x="552" y="305"/>
                    </a:lnTo>
                    <a:lnTo>
                      <a:pt x="552" y="309"/>
                    </a:lnTo>
                    <a:lnTo>
                      <a:pt x="549" y="317"/>
                    </a:lnTo>
                    <a:lnTo>
                      <a:pt x="549" y="325"/>
                    </a:lnTo>
                    <a:lnTo>
                      <a:pt x="552" y="332"/>
                    </a:lnTo>
                    <a:lnTo>
                      <a:pt x="553" y="338"/>
                    </a:lnTo>
                    <a:lnTo>
                      <a:pt x="557" y="347"/>
                    </a:lnTo>
                    <a:lnTo>
                      <a:pt x="558" y="349"/>
                    </a:lnTo>
                    <a:lnTo>
                      <a:pt x="565" y="357"/>
                    </a:lnTo>
                    <a:lnTo>
                      <a:pt x="571" y="369"/>
                    </a:lnTo>
                    <a:lnTo>
                      <a:pt x="573" y="383"/>
                    </a:lnTo>
                    <a:lnTo>
                      <a:pt x="571" y="399"/>
                    </a:lnTo>
                    <a:lnTo>
                      <a:pt x="571" y="401"/>
                    </a:lnTo>
                    <a:lnTo>
                      <a:pt x="569" y="401"/>
                    </a:lnTo>
                    <a:lnTo>
                      <a:pt x="569" y="403"/>
                    </a:lnTo>
                    <a:lnTo>
                      <a:pt x="567" y="405"/>
                    </a:lnTo>
                    <a:lnTo>
                      <a:pt x="561" y="405"/>
                    </a:lnTo>
                    <a:lnTo>
                      <a:pt x="557" y="401"/>
                    </a:lnTo>
                    <a:lnTo>
                      <a:pt x="553" y="395"/>
                    </a:lnTo>
                    <a:lnTo>
                      <a:pt x="549" y="392"/>
                    </a:lnTo>
                    <a:lnTo>
                      <a:pt x="542" y="384"/>
                    </a:lnTo>
                    <a:lnTo>
                      <a:pt x="531" y="369"/>
                    </a:lnTo>
                    <a:lnTo>
                      <a:pt x="527" y="349"/>
                    </a:lnTo>
                    <a:lnTo>
                      <a:pt x="527" y="340"/>
                    </a:lnTo>
                    <a:lnTo>
                      <a:pt x="526" y="336"/>
                    </a:lnTo>
                    <a:lnTo>
                      <a:pt x="523" y="332"/>
                    </a:lnTo>
                    <a:lnTo>
                      <a:pt x="519" y="331"/>
                    </a:lnTo>
                    <a:lnTo>
                      <a:pt x="515" y="327"/>
                    </a:lnTo>
                    <a:lnTo>
                      <a:pt x="509" y="327"/>
                    </a:lnTo>
                    <a:lnTo>
                      <a:pt x="504" y="325"/>
                    </a:lnTo>
                    <a:lnTo>
                      <a:pt x="490" y="325"/>
                    </a:lnTo>
                    <a:lnTo>
                      <a:pt x="471" y="323"/>
                    </a:lnTo>
                    <a:lnTo>
                      <a:pt x="456" y="323"/>
                    </a:lnTo>
                    <a:lnTo>
                      <a:pt x="446" y="325"/>
                    </a:lnTo>
                    <a:lnTo>
                      <a:pt x="443" y="329"/>
                    </a:lnTo>
                    <a:lnTo>
                      <a:pt x="438" y="331"/>
                    </a:lnTo>
                    <a:lnTo>
                      <a:pt x="425" y="332"/>
                    </a:lnTo>
                    <a:lnTo>
                      <a:pt x="394" y="332"/>
                    </a:lnTo>
                    <a:lnTo>
                      <a:pt x="382" y="335"/>
                    </a:lnTo>
                    <a:lnTo>
                      <a:pt x="372" y="340"/>
                    </a:lnTo>
                    <a:lnTo>
                      <a:pt x="354" y="349"/>
                    </a:lnTo>
                    <a:lnTo>
                      <a:pt x="342" y="366"/>
                    </a:lnTo>
                    <a:lnTo>
                      <a:pt x="342" y="369"/>
                    </a:lnTo>
                    <a:lnTo>
                      <a:pt x="343" y="371"/>
                    </a:lnTo>
                    <a:lnTo>
                      <a:pt x="343" y="383"/>
                    </a:lnTo>
                    <a:lnTo>
                      <a:pt x="338" y="383"/>
                    </a:lnTo>
                    <a:lnTo>
                      <a:pt x="329" y="376"/>
                    </a:lnTo>
                    <a:lnTo>
                      <a:pt x="320" y="366"/>
                    </a:lnTo>
                    <a:lnTo>
                      <a:pt x="308" y="351"/>
                    </a:lnTo>
                    <a:lnTo>
                      <a:pt x="306" y="349"/>
                    </a:lnTo>
                    <a:lnTo>
                      <a:pt x="303" y="344"/>
                    </a:lnTo>
                    <a:lnTo>
                      <a:pt x="299" y="343"/>
                    </a:lnTo>
                    <a:lnTo>
                      <a:pt x="295" y="338"/>
                    </a:lnTo>
                    <a:lnTo>
                      <a:pt x="292" y="336"/>
                    </a:lnTo>
                    <a:lnTo>
                      <a:pt x="288" y="336"/>
                    </a:lnTo>
                    <a:lnTo>
                      <a:pt x="286" y="338"/>
                    </a:lnTo>
                    <a:lnTo>
                      <a:pt x="284" y="338"/>
                    </a:lnTo>
                    <a:lnTo>
                      <a:pt x="281" y="340"/>
                    </a:lnTo>
                    <a:lnTo>
                      <a:pt x="272" y="340"/>
                    </a:lnTo>
                    <a:lnTo>
                      <a:pt x="265" y="336"/>
                    </a:lnTo>
                    <a:lnTo>
                      <a:pt x="262" y="335"/>
                    </a:lnTo>
                    <a:lnTo>
                      <a:pt x="254" y="329"/>
                    </a:lnTo>
                    <a:lnTo>
                      <a:pt x="246" y="317"/>
                    </a:lnTo>
                    <a:lnTo>
                      <a:pt x="242" y="301"/>
                    </a:lnTo>
                    <a:lnTo>
                      <a:pt x="240" y="299"/>
                    </a:lnTo>
                    <a:lnTo>
                      <a:pt x="238" y="299"/>
                    </a:lnTo>
                    <a:lnTo>
                      <a:pt x="234" y="296"/>
                    </a:lnTo>
                    <a:lnTo>
                      <a:pt x="217" y="296"/>
                    </a:lnTo>
                    <a:lnTo>
                      <a:pt x="214" y="301"/>
                    </a:lnTo>
                    <a:lnTo>
                      <a:pt x="210" y="302"/>
                    </a:lnTo>
                    <a:lnTo>
                      <a:pt x="198" y="307"/>
                    </a:lnTo>
                    <a:lnTo>
                      <a:pt x="176" y="307"/>
                    </a:lnTo>
                    <a:lnTo>
                      <a:pt x="166" y="305"/>
                    </a:lnTo>
                    <a:lnTo>
                      <a:pt x="153" y="301"/>
                    </a:lnTo>
                    <a:lnTo>
                      <a:pt x="140" y="296"/>
                    </a:lnTo>
                    <a:lnTo>
                      <a:pt x="129" y="291"/>
                    </a:lnTo>
                    <a:lnTo>
                      <a:pt x="128" y="288"/>
                    </a:lnTo>
                    <a:lnTo>
                      <a:pt x="124" y="287"/>
                    </a:lnTo>
                    <a:lnTo>
                      <a:pt x="112" y="288"/>
                    </a:lnTo>
                    <a:lnTo>
                      <a:pt x="98" y="296"/>
                    </a:lnTo>
                    <a:lnTo>
                      <a:pt x="96" y="295"/>
                    </a:lnTo>
                    <a:lnTo>
                      <a:pt x="96" y="292"/>
                    </a:lnTo>
                    <a:lnTo>
                      <a:pt x="94" y="288"/>
                    </a:lnTo>
                    <a:lnTo>
                      <a:pt x="90" y="283"/>
                    </a:lnTo>
                    <a:lnTo>
                      <a:pt x="88" y="277"/>
                    </a:lnTo>
                    <a:lnTo>
                      <a:pt x="80" y="269"/>
                    </a:lnTo>
                    <a:lnTo>
                      <a:pt x="74" y="266"/>
                    </a:lnTo>
                    <a:lnTo>
                      <a:pt x="70" y="265"/>
                    </a:lnTo>
                    <a:lnTo>
                      <a:pt x="66" y="262"/>
                    </a:lnTo>
                    <a:lnTo>
                      <a:pt x="61" y="258"/>
                    </a:lnTo>
                    <a:lnTo>
                      <a:pt x="53" y="253"/>
                    </a:lnTo>
                    <a:lnTo>
                      <a:pt x="46" y="243"/>
                    </a:lnTo>
                    <a:lnTo>
                      <a:pt x="43" y="240"/>
                    </a:lnTo>
                    <a:lnTo>
                      <a:pt x="36" y="231"/>
                    </a:lnTo>
                    <a:lnTo>
                      <a:pt x="27" y="217"/>
                    </a:lnTo>
                    <a:lnTo>
                      <a:pt x="16" y="201"/>
                    </a:lnTo>
                    <a:lnTo>
                      <a:pt x="9" y="181"/>
                    </a:lnTo>
                    <a:lnTo>
                      <a:pt x="2" y="157"/>
                    </a:lnTo>
                    <a:lnTo>
                      <a:pt x="2" y="153"/>
                    </a:lnTo>
                    <a:lnTo>
                      <a:pt x="0" y="140"/>
                    </a:lnTo>
                    <a:lnTo>
                      <a:pt x="0" y="110"/>
                    </a:lnTo>
                    <a:lnTo>
                      <a:pt x="5" y="105"/>
                    </a:lnTo>
                    <a:lnTo>
                      <a:pt x="9" y="100"/>
                    </a:lnTo>
                    <a:lnTo>
                      <a:pt x="10" y="96"/>
                    </a:lnTo>
                    <a:lnTo>
                      <a:pt x="10" y="87"/>
                    </a:lnTo>
                    <a:lnTo>
                      <a:pt x="9" y="81"/>
                    </a:lnTo>
                    <a:lnTo>
                      <a:pt x="9" y="77"/>
                    </a:lnTo>
                    <a:lnTo>
                      <a:pt x="6" y="63"/>
                    </a:lnTo>
                    <a:lnTo>
                      <a:pt x="6" y="47"/>
                    </a:lnTo>
                    <a:lnTo>
                      <a:pt x="5" y="31"/>
                    </a:lnTo>
                    <a:lnTo>
                      <a:pt x="5" y="21"/>
                    </a:lnTo>
                    <a:lnTo>
                      <a:pt x="9" y="21"/>
                    </a:lnTo>
                    <a:lnTo>
                      <a:pt x="10" y="22"/>
                    </a:lnTo>
                    <a:lnTo>
                      <a:pt x="14" y="22"/>
                    </a:lnTo>
                    <a:lnTo>
                      <a:pt x="16" y="21"/>
                    </a:lnTo>
                    <a:lnTo>
                      <a:pt x="18" y="20"/>
                    </a:lnTo>
                    <a:lnTo>
                      <a:pt x="18"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81" name="Freeform 192"/>
              <p:cNvSpPr>
                <a:spLocks/>
              </p:cNvSpPr>
              <p:nvPr/>
            </p:nvSpPr>
            <p:spPr bwMode="gray">
              <a:xfrm>
                <a:off x="7935962" y="2297083"/>
                <a:ext cx="214312" cy="157162"/>
              </a:xfrm>
              <a:custGeom>
                <a:avLst/>
                <a:gdLst/>
                <a:ahLst/>
                <a:cxnLst>
                  <a:cxn ang="0">
                    <a:pos x="17" y="0"/>
                  </a:cxn>
                  <a:cxn ang="0">
                    <a:pos x="28" y="13"/>
                  </a:cxn>
                  <a:cxn ang="0">
                    <a:pos x="34" y="20"/>
                  </a:cxn>
                  <a:cxn ang="0">
                    <a:pos x="38" y="25"/>
                  </a:cxn>
                  <a:cxn ang="0">
                    <a:pos x="43" y="29"/>
                  </a:cxn>
                  <a:cxn ang="0">
                    <a:pos x="46" y="13"/>
                  </a:cxn>
                  <a:cxn ang="0">
                    <a:pos x="56" y="7"/>
                  </a:cxn>
                  <a:cxn ang="0">
                    <a:pos x="64" y="9"/>
                  </a:cxn>
                  <a:cxn ang="0">
                    <a:pos x="69" y="16"/>
                  </a:cxn>
                  <a:cxn ang="0">
                    <a:pos x="72" y="20"/>
                  </a:cxn>
                  <a:cxn ang="0">
                    <a:pos x="78" y="22"/>
                  </a:cxn>
                  <a:cxn ang="0">
                    <a:pos x="85" y="21"/>
                  </a:cxn>
                  <a:cxn ang="0">
                    <a:pos x="90" y="17"/>
                  </a:cxn>
                  <a:cxn ang="0">
                    <a:pos x="98" y="13"/>
                  </a:cxn>
                  <a:cxn ang="0">
                    <a:pos x="104" y="11"/>
                  </a:cxn>
                  <a:cxn ang="0">
                    <a:pos x="112" y="11"/>
                  </a:cxn>
                  <a:cxn ang="0">
                    <a:pos x="117" y="13"/>
                  </a:cxn>
                  <a:cxn ang="0">
                    <a:pos x="120" y="22"/>
                  </a:cxn>
                  <a:cxn ang="0">
                    <a:pos x="126" y="29"/>
                  </a:cxn>
                  <a:cxn ang="0">
                    <a:pos x="131" y="38"/>
                  </a:cxn>
                  <a:cxn ang="0">
                    <a:pos x="135" y="43"/>
                  </a:cxn>
                  <a:cxn ang="0">
                    <a:pos x="131" y="59"/>
                  </a:cxn>
                  <a:cxn ang="0">
                    <a:pos x="109" y="81"/>
                  </a:cxn>
                  <a:cxn ang="0">
                    <a:pos x="96" y="90"/>
                  </a:cxn>
                  <a:cxn ang="0">
                    <a:pos x="90" y="87"/>
                  </a:cxn>
                  <a:cxn ang="0">
                    <a:pos x="74" y="91"/>
                  </a:cxn>
                  <a:cxn ang="0">
                    <a:pos x="65" y="95"/>
                  </a:cxn>
                  <a:cxn ang="0">
                    <a:pos x="58" y="99"/>
                  </a:cxn>
                  <a:cxn ang="0">
                    <a:pos x="38" y="87"/>
                  </a:cxn>
                  <a:cxn ang="0">
                    <a:pos x="6" y="69"/>
                  </a:cxn>
                  <a:cxn ang="0">
                    <a:pos x="0" y="61"/>
                  </a:cxn>
                  <a:cxn ang="0">
                    <a:pos x="2" y="57"/>
                  </a:cxn>
                  <a:cxn ang="0">
                    <a:pos x="6" y="55"/>
                  </a:cxn>
                  <a:cxn ang="0">
                    <a:pos x="16" y="38"/>
                  </a:cxn>
                  <a:cxn ang="0">
                    <a:pos x="12" y="5"/>
                  </a:cxn>
                </a:cxnLst>
                <a:rect l="0" t="0" r="r" b="b"/>
                <a:pathLst>
                  <a:path w="135" h="99">
                    <a:moveTo>
                      <a:pt x="13" y="0"/>
                    </a:moveTo>
                    <a:lnTo>
                      <a:pt x="17" y="0"/>
                    </a:lnTo>
                    <a:lnTo>
                      <a:pt x="26" y="9"/>
                    </a:lnTo>
                    <a:lnTo>
                      <a:pt x="28" y="13"/>
                    </a:lnTo>
                    <a:lnTo>
                      <a:pt x="32" y="17"/>
                    </a:lnTo>
                    <a:lnTo>
                      <a:pt x="34" y="20"/>
                    </a:lnTo>
                    <a:lnTo>
                      <a:pt x="34" y="22"/>
                    </a:lnTo>
                    <a:lnTo>
                      <a:pt x="38" y="25"/>
                    </a:lnTo>
                    <a:lnTo>
                      <a:pt x="41" y="29"/>
                    </a:lnTo>
                    <a:lnTo>
                      <a:pt x="43" y="29"/>
                    </a:lnTo>
                    <a:lnTo>
                      <a:pt x="43" y="17"/>
                    </a:lnTo>
                    <a:lnTo>
                      <a:pt x="46" y="13"/>
                    </a:lnTo>
                    <a:lnTo>
                      <a:pt x="50" y="9"/>
                    </a:lnTo>
                    <a:lnTo>
                      <a:pt x="56" y="7"/>
                    </a:lnTo>
                    <a:lnTo>
                      <a:pt x="60" y="7"/>
                    </a:lnTo>
                    <a:lnTo>
                      <a:pt x="64" y="9"/>
                    </a:lnTo>
                    <a:lnTo>
                      <a:pt x="68" y="13"/>
                    </a:lnTo>
                    <a:lnTo>
                      <a:pt x="69" y="16"/>
                    </a:lnTo>
                    <a:lnTo>
                      <a:pt x="69" y="17"/>
                    </a:lnTo>
                    <a:lnTo>
                      <a:pt x="72" y="20"/>
                    </a:lnTo>
                    <a:lnTo>
                      <a:pt x="76" y="21"/>
                    </a:lnTo>
                    <a:lnTo>
                      <a:pt x="78" y="22"/>
                    </a:lnTo>
                    <a:lnTo>
                      <a:pt x="82" y="22"/>
                    </a:lnTo>
                    <a:lnTo>
                      <a:pt x="85" y="21"/>
                    </a:lnTo>
                    <a:lnTo>
                      <a:pt x="86" y="20"/>
                    </a:lnTo>
                    <a:lnTo>
                      <a:pt x="90" y="17"/>
                    </a:lnTo>
                    <a:lnTo>
                      <a:pt x="94" y="16"/>
                    </a:lnTo>
                    <a:lnTo>
                      <a:pt x="98" y="13"/>
                    </a:lnTo>
                    <a:lnTo>
                      <a:pt x="102" y="11"/>
                    </a:lnTo>
                    <a:lnTo>
                      <a:pt x="104" y="11"/>
                    </a:lnTo>
                    <a:lnTo>
                      <a:pt x="106" y="9"/>
                    </a:lnTo>
                    <a:lnTo>
                      <a:pt x="112" y="11"/>
                    </a:lnTo>
                    <a:lnTo>
                      <a:pt x="113" y="11"/>
                    </a:lnTo>
                    <a:lnTo>
                      <a:pt x="117" y="13"/>
                    </a:lnTo>
                    <a:lnTo>
                      <a:pt x="117" y="22"/>
                    </a:lnTo>
                    <a:lnTo>
                      <a:pt x="120" y="22"/>
                    </a:lnTo>
                    <a:lnTo>
                      <a:pt x="124" y="25"/>
                    </a:lnTo>
                    <a:lnTo>
                      <a:pt x="126" y="29"/>
                    </a:lnTo>
                    <a:lnTo>
                      <a:pt x="130" y="33"/>
                    </a:lnTo>
                    <a:lnTo>
                      <a:pt x="131" y="38"/>
                    </a:lnTo>
                    <a:lnTo>
                      <a:pt x="134" y="42"/>
                    </a:lnTo>
                    <a:lnTo>
                      <a:pt x="135" y="43"/>
                    </a:lnTo>
                    <a:lnTo>
                      <a:pt x="135" y="46"/>
                    </a:lnTo>
                    <a:lnTo>
                      <a:pt x="131" y="59"/>
                    </a:lnTo>
                    <a:lnTo>
                      <a:pt x="122" y="73"/>
                    </a:lnTo>
                    <a:lnTo>
                      <a:pt x="109" y="81"/>
                    </a:lnTo>
                    <a:lnTo>
                      <a:pt x="100" y="87"/>
                    </a:lnTo>
                    <a:lnTo>
                      <a:pt x="96" y="90"/>
                    </a:lnTo>
                    <a:lnTo>
                      <a:pt x="94" y="90"/>
                    </a:lnTo>
                    <a:lnTo>
                      <a:pt x="90" y="87"/>
                    </a:lnTo>
                    <a:lnTo>
                      <a:pt x="82" y="87"/>
                    </a:lnTo>
                    <a:lnTo>
                      <a:pt x="74" y="91"/>
                    </a:lnTo>
                    <a:lnTo>
                      <a:pt x="69" y="92"/>
                    </a:lnTo>
                    <a:lnTo>
                      <a:pt x="65" y="95"/>
                    </a:lnTo>
                    <a:lnTo>
                      <a:pt x="60" y="96"/>
                    </a:lnTo>
                    <a:lnTo>
                      <a:pt x="58" y="99"/>
                    </a:lnTo>
                    <a:lnTo>
                      <a:pt x="56" y="99"/>
                    </a:lnTo>
                    <a:lnTo>
                      <a:pt x="38" y="87"/>
                    </a:lnTo>
                    <a:lnTo>
                      <a:pt x="20" y="69"/>
                    </a:lnTo>
                    <a:lnTo>
                      <a:pt x="6" y="69"/>
                    </a:lnTo>
                    <a:lnTo>
                      <a:pt x="2" y="65"/>
                    </a:lnTo>
                    <a:lnTo>
                      <a:pt x="0" y="61"/>
                    </a:lnTo>
                    <a:lnTo>
                      <a:pt x="0" y="59"/>
                    </a:lnTo>
                    <a:lnTo>
                      <a:pt x="2" y="57"/>
                    </a:lnTo>
                    <a:lnTo>
                      <a:pt x="2" y="55"/>
                    </a:lnTo>
                    <a:lnTo>
                      <a:pt x="6" y="55"/>
                    </a:lnTo>
                    <a:lnTo>
                      <a:pt x="21" y="48"/>
                    </a:lnTo>
                    <a:lnTo>
                      <a:pt x="16" y="38"/>
                    </a:lnTo>
                    <a:lnTo>
                      <a:pt x="0" y="33"/>
                    </a:lnTo>
                    <a:lnTo>
                      <a:pt x="12" y="5"/>
                    </a:lnTo>
                    <a:lnTo>
                      <a:pt x="13"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82" name="Freeform 19"/>
              <p:cNvSpPr>
                <a:spLocks/>
              </p:cNvSpPr>
              <p:nvPr/>
            </p:nvSpPr>
            <p:spPr bwMode="gray">
              <a:xfrm>
                <a:off x="3770263" y="3484190"/>
                <a:ext cx="60521" cy="93183"/>
              </a:xfrm>
              <a:custGeom>
                <a:avLst/>
                <a:gdLst>
                  <a:gd name="T0" fmla="*/ 117 w 126"/>
                  <a:gd name="T1" fmla="*/ 0 h 194"/>
                  <a:gd name="T2" fmla="*/ 125 w 126"/>
                  <a:gd name="T3" fmla="*/ 3 h 194"/>
                  <a:gd name="T4" fmla="*/ 126 w 126"/>
                  <a:gd name="T5" fmla="*/ 7 h 194"/>
                  <a:gd name="T6" fmla="*/ 126 w 126"/>
                  <a:gd name="T7" fmla="*/ 13 h 194"/>
                  <a:gd name="T8" fmla="*/ 125 w 126"/>
                  <a:gd name="T9" fmla="*/ 17 h 194"/>
                  <a:gd name="T10" fmla="*/ 121 w 126"/>
                  <a:gd name="T11" fmla="*/ 18 h 194"/>
                  <a:gd name="T12" fmla="*/ 121 w 126"/>
                  <a:gd name="T13" fmla="*/ 25 h 194"/>
                  <a:gd name="T14" fmla="*/ 123 w 126"/>
                  <a:gd name="T15" fmla="*/ 27 h 194"/>
                  <a:gd name="T16" fmla="*/ 123 w 126"/>
                  <a:gd name="T17" fmla="*/ 28 h 194"/>
                  <a:gd name="T18" fmla="*/ 125 w 126"/>
                  <a:gd name="T19" fmla="*/ 29 h 194"/>
                  <a:gd name="T20" fmla="*/ 125 w 126"/>
                  <a:gd name="T21" fmla="*/ 33 h 194"/>
                  <a:gd name="T22" fmla="*/ 123 w 126"/>
                  <a:gd name="T23" fmla="*/ 37 h 194"/>
                  <a:gd name="T24" fmla="*/ 118 w 126"/>
                  <a:gd name="T25" fmla="*/ 47 h 194"/>
                  <a:gd name="T26" fmla="*/ 111 w 126"/>
                  <a:gd name="T27" fmla="*/ 54 h 194"/>
                  <a:gd name="T28" fmla="*/ 107 w 126"/>
                  <a:gd name="T29" fmla="*/ 66 h 194"/>
                  <a:gd name="T30" fmla="*/ 98 w 126"/>
                  <a:gd name="T31" fmla="*/ 93 h 194"/>
                  <a:gd name="T32" fmla="*/ 86 w 126"/>
                  <a:gd name="T33" fmla="*/ 120 h 194"/>
                  <a:gd name="T34" fmla="*/ 74 w 126"/>
                  <a:gd name="T35" fmla="*/ 146 h 194"/>
                  <a:gd name="T36" fmla="*/ 73 w 126"/>
                  <a:gd name="T37" fmla="*/ 152 h 194"/>
                  <a:gd name="T38" fmla="*/ 67 w 126"/>
                  <a:gd name="T39" fmla="*/ 158 h 194"/>
                  <a:gd name="T40" fmla="*/ 62 w 126"/>
                  <a:gd name="T41" fmla="*/ 162 h 194"/>
                  <a:gd name="T42" fmla="*/ 58 w 126"/>
                  <a:gd name="T43" fmla="*/ 166 h 194"/>
                  <a:gd name="T44" fmla="*/ 51 w 126"/>
                  <a:gd name="T45" fmla="*/ 171 h 194"/>
                  <a:gd name="T46" fmla="*/ 49 w 126"/>
                  <a:gd name="T47" fmla="*/ 175 h 194"/>
                  <a:gd name="T48" fmla="*/ 47 w 126"/>
                  <a:gd name="T49" fmla="*/ 177 h 194"/>
                  <a:gd name="T50" fmla="*/ 47 w 126"/>
                  <a:gd name="T51" fmla="*/ 182 h 194"/>
                  <a:gd name="T52" fmla="*/ 45 w 126"/>
                  <a:gd name="T53" fmla="*/ 185 h 194"/>
                  <a:gd name="T54" fmla="*/ 43 w 126"/>
                  <a:gd name="T55" fmla="*/ 187 h 194"/>
                  <a:gd name="T56" fmla="*/ 42 w 126"/>
                  <a:gd name="T57" fmla="*/ 192 h 194"/>
                  <a:gd name="T58" fmla="*/ 40 w 126"/>
                  <a:gd name="T59" fmla="*/ 194 h 194"/>
                  <a:gd name="T60" fmla="*/ 37 w 126"/>
                  <a:gd name="T61" fmla="*/ 194 h 194"/>
                  <a:gd name="T62" fmla="*/ 33 w 126"/>
                  <a:gd name="T63" fmla="*/ 192 h 194"/>
                  <a:gd name="T64" fmla="*/ 29 w 126"/>
                  <a:gd name="T65" fmla="*/ 190 h 194"/>
                  <a:gd name="T66" fmla="*/ 29 w 126"/>
                  <a:gd name="T67" fmla="*/ 186 h 194"/>
                  <a:gd name="T68" fmla="*/ 33 w 126"/>
                  <a:gd name="T69" fmla="*/ 184 h 194"/>
                  <a:gd name="T70" fmla="*/ 35 w 126"/>
                  <a:gd name="T71" fmla="*/ 176 h 194"/>
                  <a:gd name="T72" fmla="*/ 37 w 126"/>
                  <a:gd name="T73" fmla="*/ 175 h 194"/>
                  <a:gd name="T74" fmla="*/ 38 w 126"/>
                  <a:gd name="T75" fmla="*/ 171 h 194"/>
                  <a:gd name="T76" fmla="*/ 37 w 126"/>
                  <a:gd name="T77" fmla="*/ 168 h 194"/>
                  <a:gd name="T78" fmla="*/ 24 w 126"/>
                  <a:gd name="T79" fmla="*/ 146 h 194"/>
                  <a:gd name="T80" fmla="*/ 10 w 126"/>
                  <a:gd name="T81" fmla="*/ 125 h 194"/>
                  <a:gd name="T82" fmla="*/ 0 w 126"/>
                  <a:gd name="T83" fmla="*/ 101 h 194"/>
                  <a:gd name="T84" fmla="*/ 0 w 126"/>
                  <a:gd name="T85" fmla="*/ 88 h 194"/>
                  <a:gd name="T86" fmla="*/ 7 w 126"/>
                  <a:gd name="T87" fmla="*/ 78 h 194"/>
                  <a:gd name="T88" fmla="*/ 18 w 126"/>
                  <a:gd name="T89" fmla="*/ 68 h 194"/>
                  <a:gd name="T90" fmla="*/ 28 w 126"/>
                  <a:gd name="T91" fmla="*/ 61 h 194"/>
                  <a:gd name="T92" fmla="*/ 67 w 126"/>
                  <a:gd name="T93" fmla="*/ 28 h 194"/>
                  <a:gd name="T94" fmla="*/ 109 w 126"/>
                  <a:gd name="T95" fmla="*/ 2 h 194"/>
                  <a:gd name="T96" fmla="*/ 112 w 126"/>
                  <a:gd name="T97" fmla="*/ 2 h 194"/>
                  <a:gd name="T98" fmla="*/ 117 w 126"/>
                  <a:gd name="T99" fmla="*/ 0 h 19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6" h="194">
                    <a:moveTo>
                      <a:pt x="117" y="0"/>
                    </a:moveTo>
                    <a:lnTo>
                      <a:pt x="125" y="3"/>
                    </a:lnTo>
                    <a:lnTo>
                      <a:pt x="126" y="7"/>
                    </a:lnTo>
                    <a:lnTo>
                      <a:pt x="126" y="13"/>
                    </a:lnTo>
                    <a:lnTo>
                      <a:pt x="125" y="17"/>
                    </a:lnTo>
                    <a:lnTo>
                      <a:pt x="121" y="18"/>
                    </a:lnTo>
                    <a:lnTo>
                      <a:pt x="121" y="25"/>
                    </a:lnTo>
                    <a:lnTo>
                      <a:pt x="123" y="27"/>
                    </a:lnTo>
                    <a:lnTo>
                      <a:pt x="123" y="28"/>
                    </a:lnTo>
                    <a:lnTo>
                      <a:pt x="125" y="29"/>
                    </a:lnTo>
                    <a:lnTo>
                      <a:pt x="125" y="33"/>
                    </a:lnTo>
                    <a:lnTo>
                      <a:pt x="123" y="37"/>
                    </a:lnTo>
                    <a:lnTo>
                      <a:pt x="118" y="47"/>
                    </a:lnTo>
                    <a:lnTo>
                      <a:pt x="111" y="54"/>
                    </a:lnTo>
                    <a:lnTo>
                      <a:pt x="107" y="66"/>
                    </a:lnTo>
                    <a:lnTo>
                      <a:pt x="98" y="93"/>
                    </a:lnTo>
                    <a:lnTo>
                      <a:pt x="86" y="120"/>
                    </a:lnTo>
                    <a:lnTo>
                      <a:pt x="74" y="146"/>
                    </a:lnTo>
                    <a:lnTo>
                      <a:pt x="73" y="152"/>
                    </a:lnTo>
                    <a:lnTo>
                      <a:pt x="67" y="158"/>
                    </a:lnTo>
                    <a:lnTo>
                      <a:pt x="62" y="162"/>
                    </a:lnTo>
                    <a:lnTo>
                      <a:pt x="58" y="166"/>
                    </a:lnTo>
                    <a:lnTo>
                      <a:pt x="51" y="171"/>
                    </a:lnTo>
                    <a:lnTo>
                      <a:pt x="49" y="175"/>
                    </a:lnTo>
                    <a:lnTo>
                      <a:pt x="47" y="177"/>
                    </a:lnTo>
                    <a:lnTo>
                      <a:pt x="47" y="182"/>
                    </a:lnTo>
                    <a:lnTo>
                      <a:pt x="45" y="185"/>
                    </a:lnTo>
                    <a:lnTo>
                      <a:pt x="43" y="187"/>
                    </a:lnTo>
                    <a:lnTo>
                      <a:pt x="42" y="192"/>
                    </a:lnTo>
                    <a:lnTo>
                      <a:pt x="40" y="194"/>
                    </a:lnTo>
                    <a:lnTo>
                      <a:pt x="37" y="194"/>
                    </a:lnTo>
                    <a:lnTo>
                      <a:pt x="33" y="192"/>
                    </a:lnTo>
                    <a:lnTo>
                      <a:pt x="29" y="190"/>
                    </a:lnTo>
                    <a:lnTo>
                      <a:pt x="29" y="186"/>
                    </a:lnTo>
                    <a:lnTo>
                      <a:pt x="33" y="184"/>
                    </a:lnTo>
                    <a:lnTo>
                      <a:pt x="35" y="176"/>
                    </a:lnTo>
                    <a:lnTo>
                      <a:pt x="37" y="175"/>
                    </a:lnTo>
                    <a:lnTo>
                      <a:pt x="38" y="171"/>
                    </a:lnTo>
                    <a:lnTo>
                      <a:pt x="37" y="168"/>
                    </a:lnTo>
                    <a:lnTo>
                      <a:pt x="24" y="146"/>
                    </a:lnTo>
                    <a:lnTo>
                      <a:pt x="10" y="125"/>
                    </a:lnTo>
                    <a:lnTo>
                      <a:pt x="0" y="101"/>
                    </a:lnTo>
                    <a:lnTo>
                      <a:pt x="0" y="88"/>
                    </a:lnTo>
                    <a:lnTo>
                      <a:pt x="7" y="78"/>
                    </a:lnTo>
                    <a:lnTo>
                      <a:pt x="18" y="68"/>
                    </a:lnTo>
                    <a:lnTo>
                      <a:pt x="28" y="61"/>
                    </a:lnTo>
                    <a:lnTo>
                      <a:pt x="67" y="28"/>
                    </a:lnTo>
                    <a:lnTo>
                      <a:pt x="109" y="2"/>
                    </a:lnTo>
                    <a:lnTo>
                      <a:pt x="112" y="2"/>
                    </a:lnTo>
                    <a:lnTo>
                      <a:pt x="117"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sp>
            <p:nvSpPr>
              <p:cNvPr id="283" name="Freeform 28"/>
              <p:cNvSpPr>
                <a:spLocks/>
              </p:cNvSpPr>
              <p:nvPr/>
            </p:nvSpPr>
            <p:spPr bwMode="gray">
              <a:xfrm>
                <a:off x="2808336" y="2741583"/>
                <a:ext cx="1250950" cy="912813"/>
              </a:xfrm>
              <a:custGeom>
                <a:avLst/>
                <a:gdLst/>
                <a:ahLst/>
                <a:cxnLst/>
                <a:rect l="0" t="0" r="r" b="b"/>
                <a:pathLst>
                  <a:path w="10000" h="10000">
                    <a:moveTo>
                      <a:pt x="8020" y="0"/>
                    </a:moveTo>
                    <a:lnTo>
                      <a:pt x="8211" y="52"/>
                    </a:lnTo>
                    <a:lnTo>
                      <a:pt x="8325" y="139"/>
                    </a:lnTo>
                    <a:cubicBezTo>
                      <a:pt x="8350" y="214"/>
                      <a:pt x="8376" y="290"/>
                      <a:pt x="8401" y="365"/>
                    </a:cubicBezTo>
                    <a:cubicBezTo>
                      <a:pt x="8414" y="371"/>
                      <a:pt x="8426" y="377"/>
                      <a:pt x="8439" y="383"/>
                    </a:cubicBezTo>
                    <a:lnTo>
                      <a:pt x="8439" y="435"/>
                    </a:lnTo>
                    <a:cubicBezTo>
                      <a:pt x="8443" y="464"/>
                      <a:pt x="8448" y="493"/>
                      <a:pt x="8452" y="522"/>
                    </a:cubicBezTo>
                    <a:cubicBezTo>
                      <a:pt x="8469" y="562"/>
                      <a:pt x="8486" y="603"/>
                      <a:pt x="8503" y="643"/>
                    </a:cubicBezTo>
                    <a:cubicBezTo>
                      <a:pt x="8516" y="678"/>
                      <a:pt x="8528" y="713"/>
                      <a:pt x="8541" y="748"/>
                    </a:cubicBezTo>
                    <a:cubicBezTo>
                      <a:pt x="8545" y="794"/>
                      <a:pt x="8549" y="841"/>
                      <a:pt x="8553" y="887"/>
                    </a:cubicBezTo>
                    <a:lnTo>
                      <a:pt x="8680" y="1043"/>
                    </a:lnTo>
                    <a:lnTo>
                      <a:pt x="8782" y="1235"/>
                    </a:lnTo>
                    <a:lnTo>
                      <a:pt x="8845" y="1409"/>
                    </a:lnTo>
                    <a:cubicBezTo>
                      <a:pt x="8858" y="1473"/>
                      <a:pt x="8870" y="1536"/>
                      <a:pt x="8883" y="1600"/>
                    </a:cubicBezTo>
                    <a:lnTo>
                      <a:pt x="8934" y="1600"/>
                    </a:lnTo>
                    <a:cubicBezTo>
                      <a:pt x="8942" y="1594"/>
                      <a:pt x="8951" y="1589"/>
                      <a:pt x="8959" y="1583"/>
                    </a:cubicBezTo>
                    <a:lnTo>
                      <a:pt x="9061" y="1583"/>
                    </a:lnTo>
                    <a:lnTo>
                      <a:pt x="9150" y="1600"/>
                    </a:lnTo>
                    <a:lnTo>
                      <a:pt x="9239" y="1722"/>
                    </a:lnTo>
                    <a:cubicBezTo>
                      <a:pt x="9256" y="1768"/>
                      <a:pt x="9272" y="1815"/>
                      <a:pt x="9289" y="1861"/>
                    </a:cubicBezTo>
                    <a:lnTo>
                      <a:pt x="9289" y="1878"/>
                    </a:lnTo>
                    <a:cubicBezTo>
                      <a:pt x="9298" y="1907"/>
                      <a:pt x="9306" y="1936"/>
                      <a:pt x="9315" y="1965"/>
                    </a:cubicBezTo>
                    <a:cubicBezTo>
                      <a:pt x="9323" y="1977"/>
                      <a:pt x="9332" y="1988"/>
                      <a:pt x="9340" y="2000"/>
                    </a:cubicBezTo>
                    <a:lnTo>
                      <a:pt x="9442" y="2000"/>
                    </a:lnTo>
                    <a:cubicBezTo>
                      <a:pt x="9467" y="1988"/>
                      <a:pt x="9493" y="1977"/>
                      <a:pt x="9518" y="1965"/>
                    </a:cubicBezTo>
                    <a:cubicBezTo>
                      <a:pt x="9543" y="1936"/>
                      <a:pt x="9569" y="1907"/>
                      <a:pt x="9594" y="1878"/>
                    </a:cubicBezTo>
                    <a:lnTo>
                      <a:pt x="9619" y="1878"/>
                    </a:lnTo>
                    <a:cubicBezTo>
                      <a:pt x="9632" y="1855"/>
                      <a:pt x="9644" y="1832"/>
                      <a:pt x="9657" y="1809"/>
                    </a:cubicBezTo>
                    <a:cubicBezTo>
                      <a:pt x="9661" y="1786"/>
                      <a:pt x="9666" y="1762"/>
                      <a:pt x="9670" y="1739"/>
                    </a:cubicBezTo>
                    <a:lnTo>
                      <a:pt x="9721" y="1652"/>
                    </a:lnTo>
                    <a:lnTo>
                      <a:pt x="9784" y="1583"/>
                    </a:lnTo>
                    <a:cubicBezTo>
                      <a:pt x="9805" y="1548"/>
                      <a:pt x="9827" y="1513"/>
                      <a:pt x="9848" y="1478"/>
                    </a:cubicBezTo>
                    <a:cubicBezTo>
                      <a:pt x="9873" y="1455"/>
                      <a:pt x="9899" y="1432"/>
                      <a:pt x="9924" y="1409"/>
                    </a:cubicBezTo>
                    <a:lnTo>
                      <a:pt x="10000" y="1357"/>
                    </a:lnTo>
                    <a:lnTo>
                      <a:pt x="10000" y="1583"/>
                    </a:lnTo>
                    <a:cubicBezTo>
                      <a:pt x="9987" y="1612"/>
                      <a:pt x="9975" y="1641"/>
                      <a:pt x="9962" y="1670"/>
                    </a:cubicBezTo>
                    <a:cubicBezTo>
                      <a:pt x="9958" y="1716"/>
                      <a:pt x="9953" y="1763"/>
                      <a:pt x="9949" y="1809"/>
                    </a:cubicBezTo>
                    <a:cubicBezTo>
                      <a:pt x="9941" y="1832"/>
                      <a:pt x="9932" y="1855"/>
                      <a:pt x="9924" y="1878"/>
                    </a:cubicBezTo>
                    <a:cubicBezTo>
                      <a:pt x="9899" y="1953"/>
                      <a:pt x="9873" y="2029"/>
                      <a:pt x="9848" y="2104"/>
                    </a:cubicBezTo>
                    <a:cubicBezTo>
                      <a:pt x="9823" y="2174"/>
                      <a:pt x="9797" y="2243"/>
                      <a:pt x="9772" y="2313"/>
                    </a:cubicBezTo>
                    <a:cubicBezTo>
                      <a:pt x="9734" y="2383"/>
                      <a:pt x="9695" y="2452"/>
                      <a:pt x="9657" y="2522"/>
                    </a:cubicBezTo>
                    <a:lnTo>
                      <a:pt x="9404" y="2870"/>
                    </a:lnTo>
                    <a:cubicBezTo>
                      <a:pt x="9395" y="2922"/>
                      <a:pt x="9387" y="2974"/>
                      <a:pt x="9378" y="3026"/>
                    </a:cubicBezTo>
                    <a:lnTo>
                      <a:pt x="9112" y="3322"/>
                    </a:lnTo>
                    <a:lnTo>
                      <a:pt x="8832" y="3635"/>
                    </a:lnTo>
                    <a:cubicBezTo>
                      <a:pt x="8819" y="3641"/>
                      <a:pt x="8807" y="3646"/>
                      <a:pt x="8794" y="3652"/>
                    </a:cubicBezTo>
                    <a:cubicBezTo>
                      <a:pt x="8790" y="3669"/>
                      <a:pt x="8786" y="3687"/>
                      <a:pt x="8782" y="3704"/>
                    </a:cubicBezTo>
                    <a:lnTo>
                      <a:pt x="8731" y="3722"/>
                    </a:lnTo>
                    <a:cubicBezTo>
                      <a:pt x="8714" y="3739"/>
                      <a:pt x="8697" y="3757"/>
                      <a:pt x="8680" y="3774"/>
                    </a:cubicBezTo>
                    <a:lnTo>
                      <a:pt x="8604" y="3826"/>
                    </a:lnTo>
                    <a:lnTo>
                      <a:pt x="8439" y="3826"/>
                    </a:lnTo>
                    <a:cubicBezTo>
                      <a:pt x="8409" y="3809"/>
                      <a:pt x="8380" y="3791"/>
                      <a:pt x="8350" y="3774"/>
                    </a:cubicBezTo>
                    <a:lnTo>
                      <a:pt x="8211" y="3774"/>
                    </a:lnTo>
                    <a:lnTo>
                      <a:pt x="8160" y="3843"/>
                    </a:lnTo>
                    <a:lnTo>
                      <a:pt x="8160" y="3913"/>
                    </a:lnTo>
                    <a:cubicBezTo>
                      <a:pt x="8164" y="3936"/>
                      <a:pt x="8169" y="3960"/>
                      <a:pt x="8173" y="3983"/>
                    </a:cubicBezTo>
                    <a:lnTo>
                      <a:pt x="8173" y="4157"/>
                    </a:lnTo>
                    <a:lnTo>
                      <a:pt x="8122" y="4226"/>
                    </a:lnTo>
                    <a:lnTo>
                      <a:pt x="8046" y="4226"/>
                    </a:lnTo>
                    <a:cubicBezTo>
                      <a:pt x="8029" y="4209"/>
                      <a:pt x="8012" y="4191"/>
                      <a:pt x="7995" y="4174"/>
                    </a:cubicBezTo>
                    <a:lnTo>
                      <a:pt x="7944" y="4174"/>
                    </a:lnTo>
                    <a:lnTo>
                      <a:pt x="7944" y="4574"/>
                    </a:lnTo>
                    <a:cubicBezTo>
                      <a:pt x="7923" y="4609"/>
                      <a:pt x="7902" y="4643"/>
                      <a:pt x="7881" y="4678"/>
                    </a:cubicBezTo>
                    <a:lnTo>
                      <a:pt x="7830" y="4696"/>
                    </a:lnTo>
                    <a:lnTo>
                      <a:pt x="7741" y="4765"/>
                    </a:lnTo>
                    <a:cubicBezTo>
                      <a:pt x="7724" y="4782"/>
                      <a:pt x="7707" y="4800"/>
                      <a:pt x="7690" y="4817"/>
                    </a:cubicBezTo>
                    <a:lnTo>
                      <a:pt x="7640" y="4817"/>
                    </a:lnTo>
                    <a:cubicBezTo>
                      <a:pt x="7631" y="4800"/>
                      <a:pt x="7623" y="4782"/>
                      <a:pt x="7614" y="4765"/>
                    </a:cubicBezTo>
                    <a:lnTo>
                      <a:pt x="7602" y="4765"/>
                    </a:lnTo>
                    <a:lnTo>
                      <a:pt x="7602" y="4678"/>
                    </a:lnTo>
                    <a:lnTo>
                      <a:pt x="7614" y="4609"/>
                    </a:lnTo>
                    <a:cubicBezTo>
                      <a:pt x="7631" y="4597"/>
                      <a:pt x="7648" y="4586"/>
                      <a:pt x="7665" y="4574"/>
                    </a:cubicBezTo>
                    <a:cubicBezTo>
                      <a:pt x="7673" y="4551"/>
                      <a:pt x="7682" y="4527"/>
                      <a:pt x="7690" y="4504"/>
                    </a:cubicBezTo>
                    <a:lnTo>
                      <a:pt x="7690" y="4435"/>
                    </a:lnTo>
                    <a:cubicBezTo>
                      <a:pt x="7673" y="4418"/>
                      <a:pt x="7657" y="4400"/>
                      <a:pt x="7640" y="4383"/>
                    </a:cubicBezTo>
                    <a:lnTo>
                      <a:pt x="7602" y="4383"/>
                    </a:lnTo>
                    <a:cubicBezTo>
                      <a:pt x="7585" y="4400"/>
                      <a:pt x="7568" y="4418"/>
                      <a:pt x="7551" y="4435"/>
                    </a:cubicBezTo>
                    <a:cubicBezTo>
                      <a:pt x="7534" y="4447"/>
                      <a:pt x="7517" y="4458"/>
                      <a:pt x="7500" y="4470"/>
                    </a:cubicBezTo>
                    <a:lnTo>
                      <a:pt x="7411" y="4539"/>
                    </a:lnTo>
                    <a:cubicBezTo>
                      <a:pt x="7398" y="4562"/>
                      <a:pt x="7386" y="4586"/>
                      <a:pt x="7373" y="4609"/>
                    </a:cubicBezTo>
                    <a:lnTo>
                      <a:pt x="7272" y="4626"/>
                    </a:lnTo>
                    <a:lnTo>
                      <a:pt x="7056" y="4626"/>
                    </a:lnTo>
                    <a:cubicBezTo>
                      <a:pt x="7052" y="4620"/>
                      <a:pt x="7047" y="4615"/>
                      <a:pt x="7043" y="4609"/>
                    </a:cubicBezTo>
                    <a:lnTo>
                      <a:pt x="7005" y="4609"/>
                    </a:lnTo>
                    <a:lnTo>
                      <a:pt x="6954" y="4678"/>
                    </a:lnTo>
                    <a:lnTo>
                      <a:pt x="6954" y="4696"/>
                    </a:lnTo>
                    <a:cubicBezTo>
                      <a:pt x="6967" y="4719"/>
                      <a:pt x="6979" y="4742"/>
                      <a:pt x="6992" y="4765"/>
                    </a:cubicBezTo>
                    <a:cubicBezTo>
                      <a:pt x="6996" y="4788"/>
                      <a:pt x="7001" y="4812"/>
                      <a:pt x="7005" y="4835"/>
                    </a:cubicBezTo>
                    <a:cubicBezTo>
                      <a:pt x="7030" y="4864"/>
                      <a:pt x="7056" y="4893"/>
                      <a:pt x="7081" y="4922"/>
                    </a:cubicBezTo>
                    <a:cubicBezTo>
                      <a:pt x="7106" y="4945"/>
                      <a:pt x="7132" y="4968"/>
                      <a:pt x="7157" y="4991"/>
                    </a:cubicBezTo>
                    <a:lnTo>
                      <a:pt x="7272" y="5130"/>
                    </a:lnTo>
                    <a:lnTo>
                      <a:pt x="7322" y="5148"/>
                    </a:lnTo>
                    <a:lnTo>
                      <a:pt x="7335" y="5148"/>
                    </a:lnTo>
                    <a:lnTo>
                      <a:pt x="7386" y="5130"/>
                    </a:lnTo>
                    <a:lnTo>
                      <a:pt x="7462" y="5130"/>
                    </a:lnTo>
                    <a:cubicBezTo>
                      <a:pt x="7479" y="5113"/>
                      <a:pt x="7496" y="5095"/>
                      <a:pt x="7513" y="5078"/>
                    </a:cubicBezTo>
                    <a:lnTo>
                      <a:pt x="7602" y="5078"/>
                    </a:lnTo>
                    <a:cubicBezTo>
                      <a:pt x="7615" y="5072"/>
                      <a:pt x="7627" y="5067"/>
                      <a:pt x="7640" y="5061"/>
                    </a:cubicBezTo>
                    <a:lnTo>
                      <a:pt x="7716" y="5061"/>
                    </a:lnTo>
                    <a:cubicBezTo>
                      <a:pt x="7741" y="5067"/>
                      <a:pt x="7767" y="5072"/>
                      <a:pt x="7792" y="5078"/>
                    </a:cubicBezTo>
                    <a:cubicBezTo>
                      <a:pt x="7809" y="5095"/>
                      <a:pt x="7826" y="5113"/>
                      <a:pt x="7843" y="5130"/>
                    </a:cubicBezTo>
                    <a:cubicBezTo>
                      <a:pt x="7856" y="5136"/>
                      <a:pt x="7868" y="5142"/>
                      <a:pt x="7881" y="5148"/>
                    </a:cubicBezTo>
                    <a:cubicBezTo>
                      <a:pt x="7885" y="5165"/>
                      <a:pt x="7889" y="5183"/>
                      <a:pt x="7893" y="5200"/>
                    </a:cubicBezTo>
                    <a:lnTo>
                      <a:pt x="7893" y="5217"/>
                    </a:lnTo>
                    <a:lnTo>
                      <a:pt x="7843" y="5270"/>
                    </a:lnTo>
                    <a:cubicBezTo>
                      <a:pt x="7826" y="5281"/>
                      <a:pt x="7809" y="5293"/>
                      <a:pt x="7792" y="5304"/>
                    </a:cubicBezTo>
                    <a:cubicBezTo>
                      <a:pt x="7767" y="5316"/>
                      <a:pt x="7741" y="5327"/>
                      <a:pt x="7716" y="5339"/>
                    </a:cubicBezTo>
                    <a:cubicBezTo>
                      <a:pt x="7691" y="5351"/>
                      <a:pt x="7665" y="5362"/>
                      <a:pt x="7640" y="5374"/>
                    </a:cubicBezTo>
                    <a:cubicBezTo>
                      <a:pt x="7627" y="5397"/>
                      <a:pt x="7615" y="5420"/>
                      <a:pt x="7602" y="5443"/>
                    </a:cubicBezTo>
                    <a:lnTo>
                      <a:pt x="7551" y="5461"/>
                    </a:lnTo>
                    <a:cubicBezTo>
                      <a:pt x="7534" y="5478"/>
                      <a:pt x="7517" y="5496"/>
                      <a:pt x="7500" y="5513"/>
                    </a:cubicBezTo>
                    <a:lnTo>
                      <a:pt x="7462" y="5513"/>
                    </a:lnTo>
                    <a:cubicBezTo>
                      <a:pt x="7454" y="5519"/>
                      <a:pt x="7445" y="5524"/>
                      <a:pt x="7437" y="5530"/>
                    </a:cubicBezTo>
                    <a:cubicBezTo>
                      <a:pt x="7420" y="5548"/>
                      <a:pt x="7403" y="5565"/>
                      <a:pt x="7386" y="5583"/>
                    </a:cubicBezTo>
                    <a:cubicBezTo>
                      <a:pt x="7382" y="5606"/>
                      <a:pt x="7377" y="5629"/>
                      <a:pt x="7373" y="5652"/>
                    </a:cubicBezTo>
                    <a:cubicBezTo>
                      <a:pt x="7360" y="5658"/>
                      <a:pt x="7348" y="5664"/>
                      <a:pt x="7335" y="5670"/>
                    </a:cubicBezTo>
                    <a:lnTo>
                      <a:pt x="7335" y="5791"/>
                    </a:lnTo>
                    <a:cubicBezTo>
                      <a:pt x="7348" y="5814"/>
                      <a:pt x="7360" y="5838"/>
                      <a:pt x="7373" y="5861"/>
                    </a:cubicBezTo>
                    <a:cubicBezTo>
                      <a:pt x="7386" y="5896"/>
                      <a:pt x="7398" y="5930"/>
                      <a:pt x="7411" y="5965"/>
                    </a:cubicBezTo>
                    <a:lnTo>
                      <a:pt x="7462" y="6052"/>
                    </a:lnTo>
                    <a:lnTo>
                      <a:pt x="7513" y="6139"/>
                    </a:lnTo>
                    <a:cubicBezTo>
                      <a:pt x="7526" y="6168"/>
                      <a:pt x="7538" y="6197"/>
                      <a:pt x="7551" y="6226"/>
                    </a:cubicBezTo>
                    <a:cubicBezTo>
                      <a:pt x="7555" y="6249"/>
                      <a:pt x="7559" y="6273"/>
                      <a:pt x="7563" y="6296"/>
                    </a:cubicBezTo>
                    <a:cubicBezTo>
                      <a:pt x="7576" y="6313"/>
                      <a:pt x="7589" y="6331"/>
                      <a:pt x="7602" y="6348"/>
                    </a:cubicBezTo>
                    <a:lnTo>
                      <a:pt x="7602" y="6365"/>
                    </a:lnTo>
                    <a:cubicBezTo>
                      <a:pt x="7631" y="6510"/>
                      <a:pt x="7661" y="6655"/>
                      <a:pt x="7690" y="6800"/>
                    </a:cubicBezTo>
                    <a:lnTo>
                      <a:pt x="7716" y="6800"/>
                    </a:lnTo>
                    <a:lnTo>
                      <a:pt x="7716" y="6870"/>
                    </a:lnTo>
                    <a:cubicBezTo>
                      <a:pt x="7724" y="6893"/>
                      <a:pt x="7733" y="6916"/>
                      <a:pt x="7741" y="6939"/>
                    </a:cubicBezTo>
                    <a:cubicBezTo>
                      <a:pt x="7749" y="6956"/>
                      <a:pt x="7758" y="6974"/>
                      <a:pt x="7766" y="6991"/>
                    </a:cubicBezTo>
                    <a:lnTo>
                      <a:pt x="7766" y="7339"/>
                    </a:lnTo>
                    <a:cubicBezTo>
                      <a:pt x="7758" y="7368"/>
                      <a:pt x="7749" y="7397"/>
                      <a:pt x="7741" y="7426"/>
                    </a:cubicBezTo>
                    <a:cubicBezTo>
                      <a:pt x="7733" y="7449"/>
                      <a:pt x="7724" y="7473"/>
                      <a:pt x="7716" y="7496"/>
                    </a:cubicBezTo>
                    <a:lnTo>
                      <a:pt x="7665" y="7565"/>
                    </a:lnTo>
                    <a:lnTo>
                      <a:pt x="7665" y="7583"/>
                    </a:lnTo>
                    <a:cubicBezTo>
                      <a:pt x="7657" y="7600"/>
                      <a:pt x="7648" y="7618"/>
                      <a:pt x="7640" y="7635"/>
                    </a:cubicBezTo>
                    <a:cubicBezTo>
                      <a:pt x="7593" y="7745"/>
                      <a:pt x="7547" y="7855"/>
                      <a:pt x="7500" y="7965"/>
                    </a:cubicBezTo>
                    <a:cubicBezTo>
                      <a:pt x="7458" y="8110"/>
                      <a:pt x="7415" y="8255"/>
                      <a:pt x="7373" y="8400"/>
                    </a:cubicBezTo>
                    <a:lnTo>
                      <a:pt x="7081" y="8730"/>
                    </a:lnTo>
                    <a:lnTo>
                      <a:pt x="6891" y="8922"/>
                    </a:lnTo>
                    <a:cubicBezTo>
                      <a:pt x="6870" y="8968"/>
                      <a:pt x="6848" y="9015"/>
                      <a:pt x="6827" y="9061"/>
                    </a:cubicBezTo>
                    <a:lnTo>
                      <a:pt x="6777" y="9061"/>
                    </a:lnTo>
                    <a:cubicBezTo>
                      <a:pt x="6739" y="9073"/>
                      <a:pt x="6700" y="9084"/>
                      <a:pt x="6662" y="9096"/>
                    </a:cubicBezTo>
                    <a:lnTo>
                      <a:pt x="6497" y="9096"/>
                    </a:lnTo>
                    <a:lnTo>
                      <a:pt x="6345" y="9061"/>
                    </a:lnTo>
                    <a:cubicBezTo>
                      <a:pt x="6315" y="9125"/>
                      <a:pt x="6286" y="9188"/>
                      <a:pt x="6256" y="9252"/>
                    </a:cubicBezTo>
                    <a:lnTo>
                      <a:pt x="6104" y="9304"/>
                    </a:lnTo>
                    <a:lnTo>
                      <a:pt x="6053" y="9304"/>
                    </a:lnTo>
                    <a:lnTo>
                      <a:pt x="6003" y="9322"/>
                    </a:lnTo>
                    <a:lnTo>
                      <a:pt x="5977" y="9322"/>
                    </a:lnTo>
                    <a:cubicBezTo>
                      <a:pt x="5969" y="9345"/>
                      <a:pt x="5960" y="9368"/>
                      <a:pt x="5952" y="9391"/>
                    </a:cubicBezTo>
                    <a:cubicBezTo>
                      <a:pt x="5943" y="9408"/>
                      <a:pt x="5935" y="9426"/>
                      <a:pt x="5926" y="9443"/>
                    </a:cubicBezTo>
                    <a:lnTo>
                      <a:pt x="5926" y="9496"/>
                    </a:lnTo>
                    <a:cubicBezTo>
                      <a:pt x="5935" y="9536"/>
                      <a:pt x="5943" y="9577"/>
                      <a:pt x="5952" y="9617"/>
                    </a:cubicBezTo>
                    <a:lnTo>
                      <a:pt x="5952" y="9930"/>
                    </a:lnTo>
                    <a:cubicBezTo>
                      <a:pt x="5943" y="9942"/>
                      <a:pt x="5935" y="9953"/>
                      <a:pt x="5926" y="9965"/>
                    </a:cubicBezTo>
                    <a:lnTo>
                      <a:pt x="5774" y="10000"/>
                    </a:lnTo>
                    <a:lnTo>
                      <a:pt x="5736" y="10000"/>
                    </a:lnTo>
                    <a:cubicBezTo>
                      <a:pt x="5719" y="9977"/>
                      <a:pt x="5702" y="9953"/>
                      <a:pt x="5685" y="9930"/>
                    </a:cubicBezTo>
                    <a:lnTo>
                      <a:pt x="5685" y="9826"/>
                    </a:lnTo>
                    <a:cubicBezTo>
                      <a:pt x="5698" y="9803"/>
                      <a:pt x="5710" y="9780"/>
                      <a:pt x="5723" y="9757"/>
                    </a:cubicBezTo>
                    <a:cubicBezTo>
                      <a:pt x="5740" y="9734"/>
                      <a:pt x="5757" y="9710"/>
                      <a:pt x="5774" y="9687"/>
                    </a:cubicBezTo>
                    <a:cubicBezTo>
                      <a:pt x="5778" y="9664"/>
                      <a:pt x="5783" y="9640"/>
                      <a:pt x="5787" y="9617"/>
                    </a:cubicBezTo>
                    <a:cubicBezTo>
                      <a:pt x="5800" y="9594"/>
                      <a:pt x="5812" y="9571"/>
                      <a:pt x="5825" y="9548"/>
                    </a:cubicBezTo>
                    <a:lnTo>
                      <a:pt x="5825" y="9461"/>
                    </a:lnTo>
                    <a:cubicBezTo>
                      <a:pt x="5812" y="9438"/>
                      <a:pt x="5800" y="9414"/>
                      <a:pt x="5787" y="9391"/>
                    </a:cubicBezTo>
                    <a:cubicBezTo>
                      <a:pt x="5783" y="9385"/>
                      <a:pt x="5778" y="9380"/>
                      <a:pt x="5774" y="9374"/>
                    </a:cubicBezTo>
                    <a:cubicBezTo>
                      <a:pt x="5757" y="9357"/>
                      <a:pt x="5740" y="9339"/>
                      <a:pt x="5723" y="9322"/>
                    </a:cubicBezTo>
                    <a:lnTo>
                      <a:pt x="5673" y="9322"/>
                    </a:lnTo>
                    <a:lnTo>
                      <a:pt x="5609" y="9304"/>
                    </a:lnTo>
                    <a:cubicBezTo>
                      <a:pt x="5605" y="9287"/>
                      <a:pt x="5600" y="9269"/>
                      <a:pt x="5596" y="9252"/>
                    </a:cubicBezTo>
                    <a:cubicBezTo>
                      <a:pt x="5579" y="9269"/>
                      <a:pt x="5563" y="9287"/>
                      <a:pt x="5546" y="9304"/>
                    </a:cubicBezTo>
                    <a:lnTo>
                      <a:pt x="5495" y="9322"/>
                    </a:lnTo>
                    <a:lnTo>
                      <a:pt x="5495" y="9374"/>
                    </a:lnTo>
                    <a:lnTo>
                      <a:pt x="5457" y="9374"/>
                    </a:lnTo>
                    <a:cubicBezTo>
                      <a:pt x="5453" y="9310"/>
                      <a:pt x="5448" y="9247"/>
                      <a:pt x="5444" y="9183"/>
                    </a:cubicBezTo>
                    <a:lnTo>
                      <a:pt x="5279" y="8991"/>
                    </a:lnTo>
                    <a:cubicBezTo>
                      <a:pt x="5258" y="8974"/>
                      <a:pt x="5237" y="8956"/>
                      <a:pt x="5216" y="8939"/>
                    </a:cubicBezTo>
                    <a:cubicBezTo>
                      <a:pt x="5199" y="8956"/>
                      <a:pt x="5182" y="8974"/>
                      <a:pt x="5165" y="8991"/>
                    </a:cubicBezTo>
                    <a:lnTo>
                      <a:pt x="4937" y="8991"/>
                    </a:lnTo>
                    <a:cubicBezTo>
                      <a:pt x="4920" y="8974"/>
                      <a:pt x="4903" y="8956"/>
                      <a:pt x="4886" y="8939"/>
                    </a:cubicBezTo>
                    <a:lnTo>
                      <a:pt x="4708" y="8939"/>
                    </a:lnTo>
                    <a:cubicBezTo>
                      <a:pt x="4695" y="8956"/>
                      <a:pt x="4683" y="8974"/>
                      <a:pt x="4670" y="8991"/>
                    </a:cubicBezTo>
                    <a:lnTo>
                      <a:pt x="4607" y="8991"/>
                    </a:lnTo>
                    <a:cubicBezTo>
                      <a:pt x="4594" y="8997"/>
                      <a:pt x="4582" y="9003"/>
                      <a:pt x="4569" y="9009"/>
                    </a:cubicBezTo>
                    <a:lnTo>
                      <a:pt x="4569" y="9096"/>
                    </a:lnTo>
                    <a:cubicBezTo>
                      <a:pt x="4552" y="9107"/>
                      <a:pt x="4535" y="9119"/>
                      <a:pt x="4518" y="9130"/>
                    </a:cubicBezTo>
                    <a:cubicBezTo>
                      <a:pt x="4514" y="9142"/>
                      <a:pt x="4509" y="9153"/>
                      <a:pt x="4505" y="9165"/>
                    </a:cubicBezTo>
                    <a:lnTo>
                      <a:pt x="4505" y="9252"/>
                    </a:lnTo>
                    <a:cubicBezTo>
                      <a:pt x="4509" y="9293"/>
                      <a:pt x="4514" y="9333"/>
                      <a:pt x="4518" y="9374"/>
                    </a:cubicBezTo>
                    <a:cubicBezTo>
                      <a:pt x="4514" y="9397"/>
                      <a:pt x="4509" y="9420"/>
                      <a:pt x="4505" y="9443"/>
                    </a:cubicBezTo>
                    <a:lnTo>
                      <a:pt x="4505" y="9461"/>
                    </a:lnTo>
                    <a:lnTo>
                      <a:pt x="4404" y="9461"/>
                    </a:lnTo>
                    <a:lnTo>
                      <a:pt x="4327" y="9496"/>
                    </a:lnTo>
                    <a:cubicBezTo>
                      <a:pt x="4310" y="9513"/>
                      <a:pt x="4294" y="9531"/>
                      <a:pt x="4277" y="9548"/>
                    </a:cubicBezTo>
                    <a:lnTo>
                      <a:pt x="4201" y="9548"/>
                    </a:lnTo>
                    <a:lnTo>
                      <a:pt x="4201" y="9443"/>
                    </a:lnTo>
                    <a:cubicBezTo>
                      <a:pt x="4209" y="9420"/>
                      <a:pt x="4218" y="9397"/>
                      <a:pt x="4226" y="9374"/>
                    </a:cubicBezTo>
                    <a:lnTo>
                      <a:pt x="4226" y="9304"/>
                    </a:lnTo>
                    <a:lnTo>
                      <a:pt x="4124" y="9183"/>
                    </a:lnTo>
                    <a:lnTo>
                      <a:pt x="4048" y="9235"/>
                    </a:lnTo>
                    <a:lnTo>
                      <a:pt x="3997" y="9235"/>
                    </a:lnTo>
                    <a:cubicBezTo>
                      <a:pt x="3980" y="9218"/>
                      <a:pt x="3964" y="9200"/>
                      <a:pt x="3947" y="9183"/>
                    </a:cubicBezTo>
                    <a:cubicBezTo>
                      <a:pt x="3943" y="9177"/>
                      <a:pt x="3938" y="9171"/>
                      <a:pt x="3934" y="9165"/>
                    </a:cubicBezTo>
                    <a:lnTo>
                      <a:pt x="3896" y="9130"/>
                    </a:lnTo>
                    <a:lnTo>
                      <a:pt x="3896" y="9061"/>
                    </a:lnTo>
                    <a:cubicBezTo>
                      <a:pt x="3913" y="8933"/>
                      <a:pt x="3930" y="8806"/>
                      <a:pt x="3947" y="8678"/>
                    </a:cubicBezTo>
                    <a:cubicBezTo>
                      <a:pt x="3964" y="8614"/>
                      <a:pt x="3980" y="8551"/>
                      <a:pt x="3997" y="8487"/>
                    </a:cubicBezTo>
                    <a:cubicBezTo>
                      <a:pt x="4014" y="8464"/>
                      <a:pt x="4031" y="8440"/>
                      <a:pt x="4048" y="8417"/>
                    </a:cubicBezTo>
                    <a:lnTo>
                      <a:pt x="3997" y="8174"/>
                    </a:lnTo>
                    <a:cubicBezTo>
                      <a:pt x="3976" y="8104"/>
                      <a:pt x="3955" y="8035"/>
                      <a:pt x="3934" y="7965"/>
                    </a:cubicBezTo>
                    <a:cubicBezTo>
                      <a:pt x="3904" y="7936"/>
                      <a:pt x="3875" y="7907"/>
                      <a:pt x="3845" y="7878"/>
                    </a:cubicBezTo>
                    <a:cubicBezTo>
                      <a:pt x="3828" y="7866"/>
                      <a:pt x="3811" y="7855"/>
                      <a:pt x="3794" y="7843"/>
                    </a:cubicBezTo>
                    <a:lnTo>
                      <a:pt x="3794" y="7791"/>
                    </a:lnTo>
                    <a:cubicBezTo>
                      <a:pt x="3760" y="7843"/>
                      <a:pt x="3594" y="7974"/>
                      <a:pt x="3560" y="8026"/>
                    </a:cubicBezTo>
                    <a:cubicBezTo>
                      <a:pt x="3423" y="8116"/>
                      <a:pt x="3323" y="8127"/>
                      <a:pt x="3281" y="8087"/>
                    </a:cubicBezTo>
                    <a:cubicBezTo>
                      <a:pt x="3224" y="8014"/>
                      <a:pt x="3242" y="8125"/>
                      <a:pt x="3185" y="8052"/>
                    </a:cubicBezTo>
                    <a:cubicBezTo>
                      <a:pt x="3172" y="8029"/>
                      <a:pt x="3160" y="7797"/>
                      <a:pt x="3147" y="7774"/>
                    </a:cubicBezTo>
                    <a:cubicBezTo>
                      <a:pt x="3117" y="7745"/>
                      <a:pt x="3088" y="7716"/>
                      <a:pt x="3058" y="7687"/>
                    </a:cubicBezTo>
                    <a:cubicBezTo>
                      <a:pt x="3016" y="7675"/>
                      <a:pt x="2973" y="7664"/>
                      <a:pt x="2931" y="7652"/>
                    </a:cubicBezTo>
                    <a:lnTo>
                      <a:pt x="2792" y="7652"/>
                    </a:lnTo>
                    <a:cubicBezTo>
                      <a:pt x="2771" y="7646"/>
                      <a:pt x="2749" y="7641"/>
                      <a:pt x="2728" y="7635"/>
                    </a:cubicBezTo>
                    <a:lnTo>
                      <a:pt x="2627" y="7652"/>
                    </a:lnTo>
                    <a:cubicBezTo>
                      <a:pt x="2597" y="7675"/>
                      <a:pt x="2568" y="7699"/>
                      <a:pt x="2538" y="7722"/>
                    </a:cubicBezTo>
                    <a:cubicBezTo>
                      <a:pt x="2521" y="7739"/>
                      <a:pt x="2504" y="7757"/>
                      <a:pt x="2487" y="7774"/>
                    </a:cubicBezTo>
                    <a:cubicBezTo>
                      <a:pt x="2470" y="7797"/>
                      <a:pt x="2454" y="7820"/>
                      <a:pt x="2437" y="7843"/>
                    </a:cubicBezTo>
                    <a:cubicBezTo>
                      <a:pt x="2416" y="7855"/>
                      <a:pt x="2394" y="7866"/>
                      <a:pt x="2373" y="7878"/>
                    </a:cubicBezTo>
                    <a:cubicBezTo>
                      <a:pt x="2365" y="7890"/>
                      <a:pt x="2356" y="7901"/>
                      <a:pt x="2348" y="7913"/>
                    </a:cubicBezTo>
                    <a:lnTo>
                      <a:pt x="2348" y="7878"/>
                    </a:lnTo>
                    <a:cubicBezTo>
                      <a:pt x="2339" y="7866"/>
                      <a:pt x="2331" y="7855"/>
                      <a:pt x="2322" y="7843"/>
                    </a:cubicBezTo>
                    <a:lnTo>
                      <a:pt x="2322" y="7791"/>
                    </a:lnTo>
                    <a:cubicBezTo>
                      <a:pt x="2318" y="7808"/>
                      <a:pt x="2314" y="7826"/>
                      <a:pt x="2310" y="7843"/>
                    </a:cubicBezTo>
                    <a:lnTo>
                      <a:pt x="2246" y="7843"/>
                    </a:lnTo>
                    <a:lnTo>
                      <a:pt x="2246" y="7878"/>
                    </a:lnTo>
                    <a:lnTo>
                      <a:pt x="1434" y="7635"/>
                    </a:lnTo>
                    <a:lnTo>
                      <a:pt x="1104" y="7252"/>
                    </a:lnTo>
                    <a:lnTo>
                      <a:pt x="1041" y="6991"/>
                    </a:lnTo>
                    <a:lnTo>
                      <a:pt x="1041" y="6817"/>
                    </a:lnTo>
                    <a:cubicBezTo>
                      <a:pt x="1062" y="6771"/>
                      <a:pt x="1083" y="6724"/>
                      <a:pt x="1104" y="6678"/>
                    </a:cubicBezTo>
                    <a:lnTo>
                      <a:pt x="1168" y="6626"/>
                    </a:lnTo>
                    <a:cubicBezTo>
                      <a:pt x="1153" y="6617"/>
                      <a:pt x="1138" y="6609"/>
                      <a:pt x="1123" y="6600"/>
                    </a:cubicBezTo>
                    <a:cubicBezTo>
                      <a:pt x="1098" y="6513"/>
                      <a:pt x="958" y="6530"/>
                      <a:pt x="933" y="6443"/>
                    </a:cubicBezTo>
                    <a:cubicBezTo>
                      <a:pt x="939" y="6429"/>
                      <a:pt x="946" y="6414"/>
                      <a:pt x="952" y="6400"/>
                    </a:cubicBezTo>
                    <a:cubicBezTo>
                      <a:pt x="939" y="6377"/>
                      <a:pt x="984" y="6484"/>
                      <a:pt x="971" y="6461"/>
                    </a:cubicBezTo>
                    <a:cubicBezTo>
                      <a:pt x="941" y="6403"/>
                      <a:pt x="912" y="6345"/>
                      <a:pt x="882" y="6287"/>
                    </a:cubicBezTo>
                    <a:cubicBezTo>
                      <a:pt x="895" y="6243"/>
                      <a:pt x="908" y="6200"/>
                      <a:pt x="921" y="6156"/>
                    </a:cubicBezTo>
                    <a:cubicBezTo>
                      <a:pt x="912" y="6139"/>
                      <a:pt x="961" y="6226"/>
                      <a:pt x="952" y="6209"/>
                    </a:cubicBezTo>
                    <a:lnTo>
                      <a:pt x="857" y="6192"/>
                    </a:lnTo>
                    <a:cubicBezTo>
                      <a:pt x="844" y="6169"/>
                      <a:pt x="870" y="6092"/>
                      <a:pt x="857" y="6069"/>
                    </a:cubicBezTo>
                    <a:cubicBezTo>
                      <a:pt x="853" y="6052"/>
                      <a:pt x="810" y="6086"/>
                      <a:pt x="806" y="6069"/>
                    </a:cubicBezTo>
                    <a:cubicBezTo>
                      <a:pt x="789" y="6063"/>
                      <a:pt x="716" y="6032"/>
                      <a:pt x="699" y="6026"/>
                    </a:cubicBezTo>
                    <a:cubicBezTo>
                      <a:pt x="726" y="5997"/>
                      <a:pt x="583" y="6125"/>
                      <a:pt x="610" y="6096"/>
                    </a:cubicBezTo>
                    <a:cubicBezTo>
                      <a:pt x="606" y="6061"/>
                      <a:pt x="772" y="6053"/>
                      <a:pt x="768" y="6018"/>
                    </a:cubicBezTo>
                    <a:cubicBezTo>
                      <a:pt x="743" y="6006"/>
                      <a:pt x="584" y="5994"/>
                      <a:pt x="559" y="5982"/>
                    </a:cubicBezTo>
                    <a:cubicBezTo>
                      <a:pt x="542" y="5970"/>
                      <a:pt x="601" y="5829"/>
                      <a:pt x="584" y="5817"/>
                    </a:cubicBezTo>
                    <a:cubicBezTo>
                      <a:pt x="580" y="5806"/>
                      <a:pt x="499" y="5846"/>
                      <a:pt x="495" y="5835"/>
                    </a:cubicBezTo>
                    <a:cubicBezTo>
                      <a:pt x="508" y="5797"/>
                      <a:pt x="501" y="5916"/>
                      <a:pt x="514" y="5878"/>
                    </a:cubicBezTo>
                    <a:cubicBezTo>
                      <a:pt x="506" y="5881"/>
                      <a:pt x="516" y="5754"/>
                      <a:pt x="508" y="5757"/>
                    </a:cubicBezTo>
                    <a:lnTo>
                      <a:pt x="381" y="5791"/>
                    </a:lnTo>
                    <a:cubicBezTo>
                      <a:pt x="368" y="5681"/>
                      <a:pt x="356" y="5571"/>
                      <a:pt x="343" y="5461"/>
                    </a:cubicBezTo>
                    <a:cubicBezTo>
                      <a:pt x="322" y="5432"/>
                      <a:pt x="300" y="5403"/>
                      <a:pt x="279" y="5374"/>
                    </a:cubicBezTo>
                    <a:cubicBezTo>
                      <a:pt x="266" y="5351"/>
                      <a:pt x="254" y="5327"/>
                      <a:pt x="241" y="5304"/>
                    </a:cubicBezTo>
                    <a:cubicBezTo>
                      <a:pt x="233" y="5275"/>
                      <a:pt x="224" y="5246"/>
                      <a:pt x="216" y="5217"/>
                    </a:cubicBezTo>
                    <a:cubicBezTo>
                      <a:pt x="212" y="5188"/>
                      <a:pt x="207" y="5159"/>
                      <a:pt x="203" y="5130"/>
                    </a:cubicBezTo>
                    <a:lnTo>
                      <a:pt x="203" y="5061"/>
                    </a:lnTo>
                    <a:cubicBezTo>
                      <a:pt x="190" y="5038"/>
                      <a:pt x="178" y="5014"/>
                      <a:pt x="165" y="4991"/>
                    </a:cubicBezTo>
                    <a:cubicBezTo>
                      <a:pt x="161" y="4974"/>
                      <a:pt x="156" y="4956"/>
                      <a:pt x="152" y="4939"/>
                    </a:cubicBezTo>
                    <a:cubicBezTo>
                      <a:pt x="139" y="4933"/>
                      <a:pt x="127" y="4928"/>
                      <a:pt x="114" y="4922"/>
                    </a:cubicBezTo>
                    <a:lnTo>
                      <a:pt x="63" y="4922"/>
                    </a:lnTo>
                    <a:cubicBezTo>
                      <a:pt x="59" y="4910"/>
                      <a:pt x="55" y="4899"/>
                      <a:pt x="51" y="4887"/>
                    </a:cubicBezTo>
                    <a:lnTo>
                      <a:pt x="25" y="4887"/>
                    </a:lnTo>
                    <a:cubicBezTo>
                      <a:pt x="17" y="4864"/>
                      <a:pt x="8" y="4840"/>
                      <a:pt x="0" y="4817"/>
                    </a:cubicBezTo>
                    <a:lnTo>
                      <a:pt x="0" y="4609"/>
                    </a:lnTo>
                    <a:cubicBezTo>
                      <a:pt x="8" y="4586"/>
                      <a:pt x="17" y="4562"/>
                      <a:pt x="25" y="4539"/>
                    </a:cubicBezTo>
                    <a:cubicBezTo>
                      <a:pt x="34" y="4516"/>
                      <a:pt x="42" y="4493"/>
                      <a:pt x="51" y="4470"/>
                    </a:cubicBezTo>
                    <a:cubicBezTo>
                      <a:pt x="68" y="4458"/>
                      <a:pt x="85" y="4447"/>
                      <a:pt x="102" y="4435"/>
                    </a:cubicBezTo>
                    <a:cubicBezTo>
                      <a:pt x="119" y="4418"/>
                      <a:pt x="135" y="4400"/>
                      <a:pt x="152" y="4383"/>
                    </a:cubicBezTo>
                    <a:lnTo>
                      <a:pt x="216" y="4383"/>
                    </a:lnTo>
                    <a:lnTo>
                      <a:pt x="343" y="4435"/>
                    </a:lnTo>
                    <a:cubicBezTo>
                      <a:pt x="394" y="4389"/>
                      <a:pt x="444" y="4342"/>
                      <a:pt x="495" y="4296"/>
                    </a:cubicBezTo>
                    <a:cubicBezTo>
                      <a:pt x="516" y="4273"/>
                      <a:pt x="537" y="4249"/>
                      <a:pt x="558" y="4226"/>
                    </a:cubicBezTo>
                    <a:lnTo>
                      <a:pt x="609" y="4226"/>
                    </a:lnTo>
                    <a:lnTo>
                      <a:pt x="673" y="4174"/>
                    </a:lnTo>
                    <a:lnTo>
                      <a:pt x="761" y="4174"/>
                    </a:lnTo>
                    <a:cubicBezTo>
                      <a:pt x="778" y="4168"/>
                      <a:pt x="795" y="4163"/>
                      <a:pt x="812" y="4157"/>
                    </a:cubicBezTo>
                    <a:cubicBezTo>
                      <a:pt x="837" y="4139"/>
                      <a:pt x="863" y="4122"/>
                      <a:pt x="888" y="4104"/>
                    </a:cubicBezTo>
                    <a:cubicBezTo>
                      <a:pt x="905" y="4087"/>
                      <a:pt x="922" y="4069"/>
                      <a:pt x="939" y="4052"/>
                    </a:cubicBezTo>
                    <a:cubicBezTo>
                      <a:pt x="956" y="4011"/>
                      <a:pt x="973" y="3971"/>
                      <a:pt x="990" y="3930"/>
                    </a:cubicBezTo>
                    <a:cubicBezTo>
                      <a:pt x="994" y="3901"/>
                      <a:pt x="999" y="3872"/>
                      <a:pt x="1003" y="3843"/>
                    </a:cubicBezTo>
                    <a:cubicBezTo>
                      <a:pt x="1016" y="3837"/>
                      <a:pt x="1028" y="3832"/>
                      <a:pt x="1041" y="3826"/>
                    </a:cubicBezTo>
                    <a:lnTo>
                      <a:pt x="1041" y="3774"/>
                    </a:lnTo>
                    <a:cubicBezTo>
                      <a:pt x="1045" y="3751"/>
                      <a:pt x="1049" y="3727"/>
                      <a:pt x="1053" y="3704"/>
                    </a:cubicBezTo>
                    <a:lnTo>
                      <a:pt x="1053" y="3530"/>
                    </a:lnTo>
                    <a:lnTo>
                      <a:pt x="1003" y="3530"/>
                    </a:lnTo>
                    <a:cubicBezTo>
                      <a:pt x="999" y="3507"/>
                      <a:pt x="994" y="3484"/>
                      <a:pt x="990" y="3461"/>
                    </a:cubicBezTo>
                    <a:cubicBezTo>
                      <a:pt x="977" y="3444"/>
                      <a:pt x="965" y="3426"/>
                      <a:pt x="952" y="3409"/>
                    </a:cubicBezTo>
                    <a:cubicBezTo>
                      <a:pt x="948" y="3386"/>
                      <a:pt x="943" y="3362"/>
                      <a:pt x="939" y="3339"/>
                    </a:cubicBezTo>
                    <a:lnTo>
                      <a:pt x="939" y="3252"/>
                    </a:lnTo>
                    <a:cubicBezTo>
                      <a:pt x="960" y="3240"/>
                      <a:pt x="982" y="3229"/>
                      <a:pt x="1003" y="3217"/>
                    </a:cubicBezTo>
                    <a:cubicBezTo>
                      <a:pt x="1020" y="3206"/>
                      <a:pt x="1036" y="3194"/>
                      <a:pt x="1053" y="3183"/>
                    </a:cubicBezTo>
                    <a:lnTo>
                      <a:pt x="1091" y="3183"/>
                    </a:lnTo>
                    <a:lnTo>
                      <a:pt x="1142" y="3096"/>
                    </a:lnTo>
                    <a:lnTo>
                      <a:pt x="1142" y="3009"/>
                    </a:lnTo>
                    <a:lnTo>
                      <a:pt x="1180" y="3009"/>
                    </a:lnTo>
                    <a:cubicBezTo>
                      <a:pt x="1197" y="2992"/>
                      <a:pt x="1214" y="2974"/>
                      <a:pt x="1231" y="2957"/>
                    </a:cubicBezTo>
                    <a:lnTo>
                      <a:pt x="1282" y="2957"/>
                    </a:lnTo>
                    <a:lnTo>
                      <a:pt x="1332" y="2939"/>
                    </a:lnTo>
                    <a:lnTo>
                      <a:pt x="1383" y="2870"/>
                    </a:lnTo>
                    <a:cubicBezTo>
                      <a:pt x="1392" y="2835"/>
                      <a:pt x="1400" y="2800"/>
                      <a:pt x="1409" y="2765"/>
                    </a:cubicBezTo>
                    <a:cubicBezTo>
                      <a:pt x="1426" y="2724"/>
                      <a:pt x="1442" y="2684"/>
                      <a:pt x="1459" y="2643"/>
                    </a:cubicBezTo>
                    <a:lnTo>
                      <a:pt x="1459" y="2487"/>
                    </a:lnTo>
                    <a:cubicBezTo>
                      <a:pt x="1476" y="2452"/>
                      <a:pt x="1493" y="2418"/>
                      <a:pt x="1510" y="2383"/>
                    </a:cubicBezTo>
                    <a:cubicBezTo>
                      <a:pt x="1527" y="2371"/>
                      <a:pt x="1544" y="2360"/>
                      <a:pt x="1561" y="2348"/>
                    </a:cubicBezTo>
                    <a:cubicBezTo>
                      <a:pt x="1578" y="2336"/>
                      <a:pt x="1595" y="2325"/>
                      <a:pt x="1612" y="2313"/>
                    </a:cubicBezTo>
                    <a:cubicBezTo>
                      <a:pt x="1642" y="2296"/>
                      <a:pt x="1671" y="2278"/>
                      <a:pt x="1701" y="2261"/>
                    </a:cubicBezTo>
                    <a:lnTo>
                      <a:pt x="1777" y="2261"/>
                    </a:lnTo>
                    <a:lnTo>
                      <a:pt x="1827" y="2243"/>
                    </a:lnTo>
                    <a:cubicBezTo>
                      <a:pt x="1831" y="2220"/>
                      <a:pt x="1836" y="2197"/>
                      <a:pt x="1840" y="2174"/>
                    </a:cubicBezTo>
                    <a:cubicBezTo>
                      <a:pt x="1853" y="2151"/>
                      <a:pt x="1865" y="2127"/>
                      <a:pt x="1878" y="2104"/>
                    </a:cubicBezTo>
                    <a:cubicBezTo>
                      <a:pt x="1882" y="2069"/>
                      <a:pt x="1887" y="2035"/>
                      <a:pt x="1891" y="2000"/>
                    </a:cubicBezTo>
                    <a:cubicBezTo>
                      <a:pt x="1908" y="1977"/>
                      <a:pt x="1925" y="1953"/>
                      <a:pt x="1942" y="1930"/>
                    </a:cubicBezTo>
                    <a:cubicBezTo>
                      <a:pt x="1959" y="1890"/>
                      <a:pt x="1975" y="1849"/>
                      <a:pt x="1992" y="1809"/>
                    </a:cubicBezTo>
                    <a:lnTo>
                      <a:pt x="2069" y="1791"/>
                    </a:lnTo>
                    <a:cubicBezTo>
                      <a:pt x="2103" y="1774"/>
                      <a:pt x="2136" y="1756"/>
                      <a:pt x="2170" y="1739"/>
                    </a:cubicBezTo>
                    <a:lnTo>
                      <a:pt x="2221" y="1739"/>
                    </a:lnTo>
                    <a:lnTo>
                      <a:pt x="2272" y="1670"/>
                    </a:lnTo>
                    <a:lnTo>
                      <a:pt x="2272" y="1513"/>
                    </a:lnTo>
                    <a:cubicBezTo>
                      <a:pt x="2285" y="1484"/>
                      <a:pt x="2297" y="1455"/>
                      <a:pt x="2310" y="1426"/>
                    </a:cubicBezTo>
                    <a:cubicBezTo>
                      <a:pt x="2323" y="1420"/>
                      <a:pt x="2335" y="1415"/>
                      <a:pt x="2348" y="1409"/>
                    </a:cubicBezTo>
                    <a:cubicBezTo>
                      <a:pt x="2365" y="1386"/>
                      <a:pt x="2381" y="1362"/>
                      <a:pt x="2398" y="1339"/>
                    </a:cubicBezTo>
                    <a:cubicBezTo>
                      <a:pt x="2415" y="1322"/>
                      <a:pt x="2432" y="1304"/>
                      <a:pt x="2449" y="1287"/>
                    </a:cubicBezTo>
                    <a:lnTo>
                      <a:pt x="2728" y="1287"/>
                    </a:lnTo>
                    <a:lnTo>
                      <a:pt x="2449" y="1513"/>
                    </a:lnTo>
                    <a:cubicBezTo>
                      <a:pt x="2445" y="1612"/>
                      <a:pt x="2441" y="1710"/>
                      <a:pt x="2437" y="1809"/>
                    </a:cubicBezTo>
                    <a:cubicBezTo>
                      <a:pt x="2458" y="1907"/>
                      <a:pt x="2479" y="2006"/>
                      <a:pt x="2500" y="2104"/>
                    </a:cubicBezTo>
                    <a:cubicBezTo>
                      <a:pt x="2542" y="2174"/>
                      <a:pt x="2585" y="2243"/>
                      <a:pt x="2627" y="2313"/>
                    </a:cubicBezTo>
                    <a:lnTo>
                      <a:pt x="2792" y="2487"/>
                    </a:lnTo>
                    <a:lnTo>
                      <a:pt x="2982" y="2574"/>
                    </a:lnTo>
                    <a:lnTo>
                      <a:pt x="3147" y="2696"/>
                    </a:lnTo>
                    <a:lnTo>
                      <a:pt x="3261" y="2817"/>
                    </a:lnTo>
                    <a:cubicBezTo>
                      <a:pt x="3287" y="2887"/>
                      <a:pt x="3312" y="2956"/>
                      <a:pt x="3338" y="3026"/>
                    </a:cubicBezTo>
                    <a:cubicBezTo>
                      <a:pt x="3355" y="3113"/>
                      <a:pt x="3371" y="3200"/>
                      <a:pt x="3388" y="3287"/>
                    </a:cubicBezTo>
                    <a:cubicBezTo>
                      <a:pt x="3392" y="3345"/>
                      <a:pt x="3397" y="3403"/>
                      <a:pt x="3401" y="3461"/>
                    </a:cubicBezTo>
                    <a:lnTo>
                      <a:pt x="3401" y="3530"/>
                    </a:lnTo>
                    <a:cubicBezTo>
                      <a:pt x="3414" y="3571"/>
                      <a:pt x="3426" y="3611"/>
                      <a:pt x="3439" y="3652"/>
                    </a:cubicBezTo>
                    <a:lnTo>
                      <a:pt x="3541" y="3722"/>
                    </a:lnTo>
                    <a:lnTo>
                      <a:pt x="3718" y="3774"/>
                    </a:lnTo>
                    <a:lnTo>
                      <a:pt x="3934" y="3826"/>
                    </a:lnTo>
                    <a:lnTo>
                      <a:pt x="4277" y="3722"/>
                    </a:lnTo>
                    <a:lnTo>
                      <a:pt x="4404" y="3722"/>
                    </a:lnTo>
                    <a:cubicBezTo>
                      <a:pt x="4438" y="3739"/>
                      <a:pt x="4471" y="3757"/>
                      <a:pt x="4505" y="3774"/>
                    </a:cubicBezTo>
                    <a:cubicBezTo>
                      <a:pt x="4526" y="3803"/>
                      <a:pt x="4548" y="3832"/>
                      <a:pt x="4569" y="3861"/>
                    </a:cubicBezTo>
                    <a:lnTo>
                      <a:pt x="4657" y="3930"/>
                    </a:lnTo>
                    <a:lnTo>
                      <a:pt x="4810" y="3983"/>
                    </a:lnTo>
                    <a:lnTo>
                      <a:pt x="5000" y="3930"/>
                    </a:lnTo>
                    <a:lnTo>
                      <a:pt x="5216" y="3843"/>
                    </a:lnTo>
                    <a:cubicBezTo>
                      <a:pt x="5267" y="3797"/>
                      <a:pt x="5317" y="3750"/>
                      <a:pt x="5368" y="3704"/>
                    </a:cubicBezTo>
                    <a:lnTo>
                      <a:pt x="5457" y="3635"/>
                    </a:lnTo>
                    <a:lnTo>
                      <a:pt x="5558" y="3600"/>
                    </a:lnTo>
                    <a:lnTo>
                      <a:pt x="5736" y="3530"/>
                    </a:lnTo>
                    <a:lnTo>
                      <a:pt x="6256" y="3391"/>
                    </a:lnTo>
                    <a:lnTo>
                      <a:pt x="6497" y="3322"/>
                    </a:lnTo>
                    <a:lnTo>
                      <a:pt x="6713" y="3252"/>
                    </a:lnTo>
                    <a:lnTo>
                      <a:pt x="6853" y="3148"/>
                    </a:lnTo>
                    <a:cubicBezTo>
                      <a:pt x="6883" y="3102"/>
                      <a:pt x="6912" y="3055"/>
                      <a:pt x="6942" y="3009"/>
                    </a:cubicBezTo>
                    <a:cubicBezTo>
                      <a:pt x="6959" y="2963"/>
                      <a:pt x="6975" y="2916"/>
                      <a:pt x="6992" y="2870"/>
                    </a:cubicBezTo>
                    <a:lnTo>
                      <a:pt x="6992" y="2696"/>
                    </a:lnTo>
                    <a:lnTo>
                      <a:pt x="7183" y="2557"/>
                    </a:lnTo>
                    <a:lnTo>
                      <a:pt x="7386" y="2487"/>
                    </a:lnTo>
                    <a:lnTo>
                      <a:pt x="7462" y="2487"/>
                    </a:lnTo>
                    <a:lnTo>
                      <a:pt x="7551" y="2452"/>
                    </a:lnTo>
                    <a:lnTo>
                      <a:pt x="7640" y="2417"/>
                    </a:lnTo>
                    <a:cubicBezTo>
                      <a:pt x="7674" y="2365"/>
                      <a:pt x="7707" y="2313"/>
                      <a:pt x="7741" y="2261"/>
                    </a:cubicBezTo>
                    <a:lnTo>
                      <a:pt x="7741" y="2191"/>
                    </a:lnTo>
                    <a:cubicBezTo>
                      <a:pt x="7733" y="2168"/>
                      <a:pt x="7724" y="2145"/>
                      <a:pt x="7716" y="2122"/>
                    </a:cubicBezTo>
                    <a:cubicBezTo>
                      <a:pt x="7699" y="2099"/>
                      <a:pt x="7682" y="2075"/>
                      <a:pt x="7665" y="2052"/>
                    </a:cubicBezTo>
                    <a:cubicBezTo>
                      <a:pt x="7644" y="2046"/>
                      <a:pt x="7623" y="2041"/>
                      <a:pt x="7602" y="2035"/>
                    </a:cubicBezTo>
                    <a:cubicBezTo>
                      <a:pt x="7585" y="2023"/>
                      <a:pt x="7568" y="2012"/>
                      <a:pt x="7551" y="2000"/>
                    </a:cubicBezTo>
                    <a:lnTo>
                      <a:pt x="7107" y="2000"/>
                    </a:lnTo>
                    <a:lnTo>
                      <a:pt x="7221" y="1339"/>
                    </a:lnTo>
                    <a:lnTo>
                      <a:pt x="7437" y="1043"/>
                    </a:lnTo>
                    <a:lnTo>
                      <a:pt x="7437" y="817"/>
                    </a:lnTo>
                    <a:cubicBezTo>
                      <a:pt x="7445" y="742"/>
                      <a:pt x="7454" y="666"/>
                      <a:pt x="7462" y="591"/>
                    </a:cubicBezTo>
                    <a:cubicBezTo>
                      <a:pt x="7479" y="516"/>
                      <a:pt x="7496" y="440"/>
                      <a:pt x="7513" y="365"/>
                    </a:cubicBezTo>
                    <a:cubicBezTo>
                      <a:pt x="7547" y="290"/>
                      <a:pt x="7580" y="214"/>
                      <a:pt x="7614" y="139"/>
                    </a:cubicBezTo>
                    <a:lnTo>
                      <a:pt x="7766" y="52"/>
                    </a:lnTo>
                    <a:lnTo>
                      <a:pt x="8020" y="0"/>
                    </a:lnTo>
                    <a:close/>
                  </a:path>
                </a:pathLst>
              </a:custGeom>
              <a:grpFill/>
              <a:ln w="0">
                <a:noFill/>
                <a:prstDash val="solid"/>
                <a:round/>
                <a:headEnd/>
                <a:tailEnd/>
              </a:ln>
            </p:spPr>
            <p:txBody>
              <a:bodyPr wrap="square">
                <a:noAutofit/>
              </a:bodyPr>
              <a:lstStyle/>
              <a:p>
                <a:pPr defTabSz="913760" fontAlgn="ctr">
                  <a:spcBef>
                    <a:spcPts val="0"/>
                  </a:spcBef>
                  <a:spcAft>
                    <a:spcPts val="0"/>
                  </a:spcAft>
                  <a:defRPr/>
                </a:pPr>
                <a:endParaRPr lang="en-US" altLang="zh-CN" sz="1400" kern="0" dirty="0">
                  <a:solidFill>
                    <a:srgbClr val="000000"/>
                  </a:solidFill>
                  <a:latin typeface="Huawei Sans" panose="020C0503030203020204" pitchFamily="34" charset="0"/>
                  <a:ea typeface="方正兰亭黑简体" panose="02000000000000000000" pitchFamily="2" charset="-122"/>
                </a:endParaRPr>
              </a:p>
            </p:txBody>
          </p:sp>
        </p:grpSp>
        <p:grpSp>
          <p:nvGrpSpPr>
            <p:cNvPr id="23" name="组合 621"/>
            <p:cNvGrpSpPr/>
            <p:nvPr/>
          </p:nvGrpSpPr>
          <p:grpSpPr bwMode="gray">
            <a:xfrm>
              <a:off x="1785946" y="4955593"/>
              <a:ext cx="213926" cy="177059"/>
              <a:chOff x="-983298" y="1666240"/>
              <a:chExt cx="547688" cy="309563"/>
            </a:xfrm>
            <a:solidFill>
              <a:srgbClr val="1F497D">
                <a:lumMod val="60000"/>
                <a:lumOff val="40000"/>
              </a:srgbClr>
            </a:solidFill>
          </p:grpSpPr>
          <p:sp>
            <p:nvSpPr>
              <p:cNvPr id="97"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98"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grpSp>
          <p:nvGrpSpPr>
            <p:cNvPr id="24" name="组合 621"/>
            <p:cNvGrpSpPr/>
            <p:nvPr/>
          </p:nvGrpSpPr>
          <p:grpSpPr bwMode="gray">
            <a:xfrm>
              <a:off x="2290118" y="4595470"/>
              <a:ext cx="213926" cy="177059"/>
              <a:chOff x="-983298" y="1666240"/>
              <a:chExt cx="547688" cy="309563"/>
            </a:xfrm>
            <a:solidFill>
              <a:srgbClr val="1F497D">
                <a:lumMod val="60000"/>
                <a:lumOff val="40000"/>
              </a:srgbClr>
            </a:solidFill>
          </p:grpSpPr>
          <p:sp>
            <p:nvSpPr>
              <p:cNvPr id="95"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96"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cxnSp>
          <p:nvCxnSpPr>
            <p:cNvPr id="25" name="直接连接符 24"/>
            <p:cNvCxnSpPr>
              <a:stCxn id="95" idx="14"/>
            </p:cNvCxnSpPr>
            <p:nvPr/>
          </p:nvCxnSpPr>
          <p:spPr bwMode="gray">
            <a:xfrm flipH="1" flipV="1">
              <a:off x="1929995" y="4523446"/>
              <a:ext cx="365168" cy="152408"/>
            </a:xfrm>
            <a:prstGeom prst="line">
              <a:avLst/>
            </a:prstGeom>
            <a:noFill/>
            <a:ln w="9525" cap="flat" cmpd="sng" algn="ctr">
              <a:solidFill>
                <a:srgbClr val="4F81BD">
                  <a:shade val="95000"/>
                  <a:satMod val="105000"/>
                </a:srgbClr>
              </a:solidFill>
              <a:prstDash val="solid"/>
            </a:ln>
            <a:effectLst/>
          </p:spPr>
        </p:cxnSp>
        <p:cxnSp>
          <p:nvCxnSpPr>
            <p:cNvPr id="26" name="直接连接符 25"/>
            <p:cNvCxnSpPr/>
            <p:nvPr/>
          </p:nvCxnSpPr>
          <p:spPr bwMode="gray">
            <a:xfrm flipV="1">
              <a:off x="1929995" y="4523445"/>
              <a:ext cx="0" cy="432148"/>
            </a:xfrm>
            <a:prstGeom prst="line">
              <a:avLst/>
            </a:prstGeom>
            <a:noFill/>
            <a:ln w="9525" cap="flat" cmpd="sng" algn="ctr">
              <a:solidFill>
                <a:srgbClr val="4F81BD">
                  <a:shade val="95000"/>
                  <a:satMod val="105000"/>
                </a:srgbClr>
              </a:solidFill>
              <a:prstDash val="solid"/>
            </a:ln>
            <a:effectLst/>
          </p:spPr>
        </p:cxnSp>
        <p:cxnSp>
          <p:nvCxnSpPr>
            <p:cNvPr id="27" name="直接连接符 26"/>
            <p:cNvCxnSpPr/>
            <p:nvPr/>
          </p:nvCxnSpPr>
          <p:spPr bwMode="gray">
            <a:xfrm flipV="1">
              <a:off x="1353798" y="4523447"/>
              <a:ext cx="576197" cy="504172"/>
            </a:xfrm>
            <a:prstGeom prst="line">
              <a:avLst/>
            </a:prstGeom>
            <a:noFill/>
            <a:ln w="9525" cap="flat" cmpd="sng" algn="ctr">
              <a:solidFill>
                <a:srgbClr val="4F81BD">
                  <a:shade val="95000"/>
                  <a:satMod val="105000"/>
                </a:srgbClr>
              </a:solidFill>
              <a:prstDash val="solid"/>
            </a:ln>
            <a:effectLst/>
          </p:spPr>
        </p:cxnSp>
        <p:grpSp>
          <p:nvGrpSpPr>
            <p:cNvPr id="28" name="组合 621"/>
            <p:cNvGrpSpPr/>
            <p:nvPr/>
          </p:nvGrpSpPr>
          <p:grpSpPr bwMode="gray">
            <a:xfrm>
              <a:off x="1832857" y="4379396"/>
              <a:ext cx="213926" cy="177059"/>
              <a:chOff x="-983298" y="1666240"/>
              <a:chExt cx="547688" cy="309563"/>
            </a:xfrm>
            <a:solidFill>
              <a:srgbClr val="1F497D">
                <a:lumMod val="60000"/>
                <a:lumOff val="40000"/>
              </a:srgbClr>
            </a:solidFill>
          </p:grpSpPr>
          <p:sp>
            <p:nvSpPr>
              <p:cNvPr id="93"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94"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cxnSp>
          <p:nvCxnSpPr>
            <p:cNvPr id="29" name="直接连接符 28"/>
            <p:cNvCxnSpPr>
              <a:endCxn id="95" idx="8"/>
            </p:cNvCxnSpPr>
            <p:nvPr/>
          </p:nvCxnSpPr>
          <p:spPr bwMode="gray">
            <a:xfrm flipV="1">
              <a:off x="2002021" y="4675735"/>
              <a:ext cx="299918" cy="351883"/>
            </a:xfrm>
            <a:prstGeom prst="line">
              <a:avLst/>
            </a:prstGeom>
            <a:noFill/>
            <a:ln w="9525" cap="flat" cmpd="sng" algn="ctr">
              <a:solidFill>
                <a:srgbClr val="4F81BD">
                  <a:shade val="95000"/>
                  <a:satMod val="105000"/>
                </a:srgbClr>
              </a:solidFill>
              <a:prstDash val="solid"/>
            </a:ln>
            <a:effectLst/>
          </p:spPr>
        </p:cxnSp>
        <p:cxnSp>
          <p:nvCxnSpPr>
            <p:cNvPr id="30" name="直接连接符 29"/>
            <p:cNvCxnSpPr>
              <a:endCxn id="97" idx="7"/>
            </p:cNvCxnSpPr>
            <p:nvPr/>
          </p:nvCxnSpPr>
          <p:spPr bwMode="gray">
            <a:xfrm>
              <a:off x="1353798" y="5027618"/>
              <a:ext cx="444930" cy="8017"/>
            </a:xfrm>
            <a:prstGeom prst="line">
              <a:avLst/>
            </a:prstGeom>
            <a:noFill/>
            <a:ln w="9525" cap="flat" cmpd="sng" algn="ctr">
              <a:solidFill>
                <a:srgbClr val="4F81BD">
                  <a:shade val="95000"/>
                  <a:satMod val="105000"/>
                </a:srgbClr>
              </a:solidFill>
              <a:prstDash val="solid"/>
            </a:ln>
            <a:effectLst/>
          </p:spPr>
        </p:cxnSp>
        <p:cxnSp>
          <p:nvCxnSpPr>
            <p:cNvPr id="31" name="直接连接符 30"/>
            <p:cNvCxnSpPr>
              <a:endCxn id="95" idx="23"/>
            </p:cNvCxnSpPr>
            <p:nvPr/>
          </p:nvCxnSpPr>
          <p:spPr bwMode="gray">
            <a:xfrm flipV="1">
              <a:off x="1353798" y="4670975"/>
              <a:ext cx="936423" cy="356644"/>
            </a:xfrm>
            <a:prstGeom prst="line">
              <a:avLst/>
            </a:prstGeom>
            <a:noFill/>
            <a:ln w="9525" cap="flat" cmpd="sng" algn="ctr">
              <a:solidFill>
                <a:srgbClr val="4F81BD">
                  <a:shade val="95000"/>
                  <a:satMod val="105000"/>
                </a:srgbClr>
              </a:solidFill>
              <a:prstDash val="solid"/>
            </a:ln>
            <a:effectLst/>
          </p:spPr>
        </p:cxnSp>
        <p:sp>
          <p:nvSpPr>
            <p:cNvPr id="32" name="流程图: 联系 31"/>
            <p:cNvSpPr/>
            <p:nvPr/>
          </p:nvSpPr>
          <p:spPr bwMode="gray">
            <a:xfrm rot="20662795">
              <a:off x="1065699" y="4379396"/>
              <a:ext cx="1512518" cy="864296"/>
            </a:xfrm>
            <a:prstGeom prst="flowChartConnector">
              <a:avLst/>
            </a:prstGeom>
            <a:gradFill flip="none" rotWithShape="1">
              <a:gsLst>
                <a:gs pos="0">
                  <a:srgbClr val="26B7C8">
                    <a:alpha val="25000"/>
                    <a:lumMod val="99000"/>
                  </a:srgbClr>
                </a:gs>
                <a:gs pos="100000">
                  <a:srgbClr val="26B7C8">
                    <a:alpha val="0"/>
                  </a:srgbClr>
                </a:gs>
              </a:gsLst>
              <a:lin ang="16200000" scaled="1"/>
              <a:tileRect/>
            </a:gradFill>
            <a:ln w="0" cap="flat" cmpd="sng" algn="ctr">
              <a:solidFill>
                <a:srgbClr val="00B0F0"/>
              </a:solidFill>
              <a:prstDash val="dash"/>
              <a:miter lim="800000"/>
            </a:ln>
            <a:effectLst/>
          </p:spPr>
          <p:txBody>
            <a:bodyPr wrap="square" rtlCol="0" anchor="ctr">
              <a:noAutofit/>
            </a:bodyPr>
            <a:lstStyle/>
            <a:p>
              <a:pPr indent="-250818" algn="ctr" defTabSz="685320" fontAlgn="ctr">
                <a:spcBef>
                  <a:spcPct val="20000"/>
                </a:spcBef>
                <a:spcAft>
                  <a:spcPts val="2245"/>
                </a:spcAft>
                <a:buClr>
                  <a:prstClr val="white"/>
                </a:buClr>
                <a:buSzPct val="60000"/>
              </a:pPr>
              <a:endParaRPr lang="en-US" sz="800" b="1" kern="0" dirty="0">
                <a:solidFill>
                  <a:prstClr val="white"/>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33" name="组合 621"/>
            <p:cNvGrpSpPr/>
            <p:nvPr/>
          </p:nvGrpSpPr>
          <p:grpSpPr bwMode="gray">
            <a:xfrm>
              <a:off x="4086627" y="5044578"/>
              <a:ext cx="213926" cy="177059"/>
              <a:chOff x="-983298" y="1666240"/>
              <a:chExt cx="547688" cy="309563"/>
            </a:xfrm>
            <a:solidFill>
              <a:srgbClr val="1F497D">
                <a:lumMod val="60000"/>
                <a:lumOff val="40000"/>
              </a:srgbClr>
            </a:solidFill>
          </p:grpSpPr>
          <p:sp>
            <p:nvSpPr>
              <p:cNvPr id="91"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92"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grpSp>
          <p:nvGrpSpPr>
            <p:cNvPr id="34" name="组合 621"/>
            <p:cNvGrpSpPr/>
            <p:nvPr/>
          </p:nvGrpSpPr>
          <p:grpSpPr bwMode="gray">
            <a:xfrm>
              <a:off x="4528864" y="5001750"/>
              <a:ext cx="213926" cy="177059"/>
              <a:chOff x="-983298" y="1666240"/>
              <a:chExt cx="547688" cy="309563"/>
            </a:xfrm>
            <a:solidFill>
              <a:srgbClr val="1F497D">
                <a:lumMod val="60000"/>
                <a:lumOff val="40000"/>
              </a:srgbClr>
            </a:solidFill>
          </p:grpSpPr>
          <p:sp>
            <p:nvSpPr>
              <p:cNvPr id="89"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90"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cxnSp>
          <p:nvCxnSpPr>
            <p:cNvPr id="35" name="直接连接符 34"/>
            <p:cNvCxnSpPr/>
            <p:nvPr/>
          </p:nvCxnSpPr>
          <p:spPr bwMode="gray">
            <a:xfrm flipH="1" flipV="1">
              <a:off x="4432787" y="4694391"/>
              <a:ext cx="224995" cy="340226"/>
            </a:xfrm>
            <a:prstGeom prst="line">
              <a:avLst/>
            </a:prstGeom>
            <a:noFill/>
            <a:ln w="9525" cap="flat" cmpd="sng" algn="ctr">
              <a:solidFill>
                <a:srgbClr val="4F81BD">
                  <a:shade val="95000"/>
                  <a:satMod val="105000"/>
                </a:srgbClr>
              </a:solidFill>
              <a:prstDash val="solid"/>
            </a:ln>
            <a:effectLst/>
          </p:spPr>
        </p:cxnSp>
        <p:cxnSp>
          <p:nvCxnSpPr>
            <p:cNvPr id="36" name="直接连接符 35"/>
            <p:cNvCxnSpPr/>
            <p:nvPr/>
          </p:nvCxnSpPr>
          <p:spPr bwMode="gray">
            <a:xfrm flipV="1">
              <a:off x="4236872" y="4684900"/>
              <a:ext cx="168246" cy="378717"/>
            </a:xfrm>
            <a:prstGeom prst="line">
              <a:avLst/>
            </a:prstGeom>
            <a:noFill/>
            <a:ln w="9525" cap="flat" cmpd="sng" algn="ctr">
              <a:solidFill>
                <a:srgbClr val="4F81BD">
                  <a:shade val="95000"/>
                  <a:satMod val="105000"/>
                </a:srgbClr>
              </a:solidFill>
              <a:prstDash val="solid"/>
            </a:ln>
            <a:effectLst/>
          </p:spPr>
        </p:cxnSp>
        <p:cxnSp>
          <p:nvCxnSpPr>
            <p:cNvPr id="37" name="直接连接符 36"/>
            <p:cNvCxnSpPr>
              <a:endCxn id="89" idx="8"/>
            </p:cNvCxnSpPr>
            <p:nvPr/>
          </p:nvCxnSpPr>
          <p:spPr bwMode="gray">
            <a:xfrm flipV="1">
              <a:off x="4289910" y="5082015"/>
              <a:ext cx="250775" cy="51700"/>
            </a:xfrm>
            <a:prstGeom prst="line">
              <a:avLst/>
            </a:prstGeom>
            <a:noFill/>
            <a:ln w="9525" cap="flat" cmpd="sng" algn="ctr">
              <a:solidFill>
                <a:srgbClr val="4F81BD">
                  <a:shade val="95000"/>
                  <a:satMod val="105000"/>
                </a:srgbClr>
              </a:solidFill>
              <a:prstDash val="solid"/>
            </a:ln>
            <a:effectLst/>
          </p:spPr>
        </p:cxnSp>
        <p:cxnSp>
          <p:nvCxnSpPr>
            <p:cNvPr id="38" name="直接连接符 37"/>
            <p:cNvCxnSpPr/>
            <p:nvPr/>
          </p:nvCxnSpPr>
          <p:spPr bwMode="gray">
            <a:xfrm flipV="1">
              <a:off x="2506193" y="4667495"/>
              <a:ext cx="1829223" cy="0"/>
            </a:xfrm>
            <a:prstGeom prst="line">
              <a:avLst/>
            </a:prstGeom>
            <a:noFill/>
            <a:ln w="9525" cap="flat" cmpd="sng" algn="ctr">
              <a:solidFill>
                <a:srgbClr val="4F81BD">
                  <a:shade val="95000"/>
                  <a:satMod val="105000"/>
                </a:srgbClr>
              </a:solidFill>
              <a:prstDash val="solid"/>
            </a:ln>
            <a:effectLst/>
          </p:spPr>
        </p:cxnSp>
        <p:grpSp>
          <p:nvGrpSpPr>
            <p:cNvPr id="39" name="组合 621"/>
            <p:cNvGrpSpPr/>
            <p:nvPr/>
          </p:nvGrpSpPr>
          <p:grpSpPr bwMode="gray">
            <a:xfrm>
              <a:off x="4810982" y="5603815"/>
              <a:ext cx="213926" cy="177059"/>
              <a:chOff x="-983298" y="1666240"/>
              <a:chExt cx="547688" cy="309563"/>
            </a:xfrm>
            <a:solidFill>
              <a:srgbClr val="1F497D">
                <a:lumMod val="60000"/>
                <a:lumOff val="40000"/>
              </a:srgbClr>
            </a:solidFill>
          </p:grpSpPr>
          <p:sp>
            <p:nvSpPr>
              <p:cNvPr id="87"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88"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cxnSp>
          <p:nvCxnSpPr>
            <p:cNvPr id="40" name="直接连接符 39"/>
            <p:cNvCxnSpPr>
              <a:endCxn id="87" idx="12"/>
            </p:cNvCxnSpPr>
            <p:nvPr/>
          </p:nvCxnSpPr>
          <p:spPr bwMode="gray">
            <a:xfrm>
              <a:off x="4234785" y="5171667"/>
              <a:ext cx="583494" cy="512743"/>
            </a:xfrm>
            <a:prstGeom prst="line">
              <a:avLst/>
            </a:prstGeom>
            <a:noFill/>
            <a:ln w="9525" cap="flat" cmpd="sng" algn="ctr">
              <a:solidFill>
                <a:srgbClr val="4F81BD">
                  <a:shade val="95000"/>
                  <a:satMod val="105000"/>
                </a:srgbClr>
              </a:solidFill>
              <a:prstDash val="solid"/>
            </a:ln>
            <a:effectLst/>
          </p:spPr>
        </p:cxnSp>
        <p:sp>
          <p:nvSpPr>
            <p:cNvPr id="41" name="文本框 40"/>
            <p:cNvSpPr txBox="1"/>
            <p:nvPr/>
          </p:nvSpPr>
          <p:spPr bwMode="gray">
            <a:xfrm>
              <a:off x="3837054" y="5211993"/>
              <a:ext cx="1518115" cy="367752"/>
            </a:xfrm>
            <a:prstGeom prst="rect">
              <a:avLst/>
            </a:prstGeom>
            <a:noFill/>
            <a:ln>
              <a:noFill/>
            </a:ln>
          </p:spPr>
          <p:txBody>
            <a:bodyPr wrap="square" rtlCol="0">
              <a:noAutofit/>
            </a:bodyPr>
            <a:lstStyle/>
            <a:p>
              <a:pPr algn="ctr" defTabSz="685320" fontAlgn="ctr">
                <a:spcBef>
                  <a:spcPts val="0"/>
                </a:spcBef>
                <a:spcAft>
                  <a:spcPts val="0"/>
                </a:spcAft>
              </a:pPr>
              <a:r>
                <a:rPr lang="en-US" sz="1000" dirty="0">
                  <a:solidFill>
                    <a:prstClr val="black"/>
                  </a:solidFill>
                  <a:latin typeface="Huawei Sans" panose="020C0503030203020204" pitchFamily="34" charset="0"/>
                </a:rPr>
                <a:t>Partial-mesh</a:t>
              </a:r>
              <a:endParaRPr lang="en-US" altLang="zh-CN" sz="10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42" name="组合 621"/>
            <p:cNvGrpSpPr/>
            <p:nvPr/>
          </p:nvGrpSpPr>
          <p:grpSpPr bwMode="gray">
            <a:xfrm>
              <a:off x="489502" y="4955594"/>
              <a:ext cx="210675" cy="174368"/>
              <a:chOff x="-983298" y="1666240"/>
              <a:chExt cx="547688" cy="309563"/>
            </a:xfrm>
            <a:solidFill>
              <a:srgbClr val="1F497D">
                <a:lumMod val="60000"/>
                <a:lumOff val="40000"/>
              </a:srgbClr>
            </a:solidFill>
          </p:grpSpPr>
          <p:sp>
            <p:nvSpPr>
              <p:cNvPr id="85"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86"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grpSp>
          <p:nvGrpSpPr>
            <p:cNvPr id="43" name="组合 621"/>
            <p:cNvGrpSpPr/>
            <p:nvPr/>
          </p:nvGrpSpPr>
          <p:grpSpPr bwMode="gray">
            <a:xfrm>
              <a:off x="840108" y="5419487"/>
              <a:ext cx="210675" cy="174368"/>
              <a:chOff x="-983298" y="1666240"/>
              <a:chExt cx="547688" cy="309563"/>
            </a:xfrm>
            <a:solidFill>
              <a:srgbClr val="1F497D">
                <a:lumMod val="60000"/>
                <a:lumOff val="40000"/>
              </a:srgbClr>
            </a:solidFill>
          </p:grpSpPr>
          <p:sp>
            <p:nvSpPr>
              <p:cNvPr id="83"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84"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grpSp>
          <p:nvGrpSpPr>
            <p:cNvPr id="44" name="组合 621"/>
            <p:cNvGrpSpPr/>
            <p:nvPr/>
          </p:nvGrpSpPr>
          <p:grpSpPr bwMode="gray">
            <a:xfrm>
              <a:off x="489502" y="5315717"/>
              <a:ext cx="210675" cy="174368"/>
              <a:chOff x="-983298" y="1666240"/>
              <a:chExt cx="547688" cy="309563"/>
            </a:xfrm>
            <a:solidFill>
              <a:srgbClr val="1F497D">
                <a:lumMod val="60000"/>
                <a:lumOff val="40000"/>
              </a:srgbClr>
            </a:solidFill>
          </p:grpSpPr>
          <p:sp>
            <p:nvSpPr>
              <p:cNvPr id="81"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82"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cxnSp>
          <p:nvCxnSpPr>
            <p:cNvPr id="45" name="直接连接符 44"/>
            <p:cNvCxnSpPr/>
            <p:nvPr/>
          </p:nvCxnSpPr>
          <p:spPr bwMode="gray">
            <a:xfrm flipV="1">
              <a:off x="705576" y="5027618"/>
              <a:ext cx="432148" cy="360123"/>
            </a:xfrm>
            <a:prstGeom prst="line">
              <a:avLst/>
            </a:prstGeom>
            <a:noFill/>
            <a:ln w="9525" cap="flat" cmpd="sng" algn="ctr">
              <a:solidFill>
                <a:srgbClr val="4F81BD">
                  <a:shade val="95000"/>
                  <a:satMod val="105000"/>
                </a:srgbClr>
              </a:solidFill>
              <a:prstDash val="solid"/>
            </a:ln>
            <a:effectLst/>
          </p:spPr>
        </p:cxnSp>
        <p:cxnSp>
          <p:nvCxnSpPr>
            <p:cNvPr id="46" name="直接连接符 45"/>
            <p:cNvCxnSpPr>
              <a:endCxn id="79" idx="14"/>
            </p:cNvCxnSpPr>
            <p:nvPr/>
          </p:nvCxnSpPr>
          <p:spPr bwMode="gray">
            <a:xfrm flipV="1">
              <a:off x="988068" y="5036733"/>
              <a:ext cx="154700" cy="401503"/>
            </a:xfrm>
            <a:prstGeom prst="line">
              <a:avLst/>
            </a:prstGeom>
            <a:noFill/>
            <a:ln w="9525" cap="flat" cmpd="sng" algn="ctr">
              <a:solidFill>
                <a:srgbClr val="4F81BD">
                  <a:shade val="95000"/>
                  <a:satMod val="105000"/>
                </a:srgbClr>
              </a:solidFill>
              <a:prstDash val="solid"/>
            </a:ln>
            <a:effectLst/>
          </p:spPr>
        </p:cxnSp>
        <p:cxnSp>
          <p:nvCxnSpPr>
            <p:cNvPr id="47" name="直接连接符 46"/>
            <p:cNvCxnSpPr/>
            <p:nvPr/>
          </p:nvCxnSpPr>
          <p:spPr bwMode="gray">
            <a:xfrm>
              <a:off x="705577" y="5027618"/>
              <a:ext cx="437824" cy="0"/>
            </a:xfrm>
            <a:prstGeom prst="line">
              <a:avLst/>
            </a:prstGeom>
            <a:noFill/>
            <a:ln w="9525" cap="flat" cmpd="sng" algn="ctr">
              <a:solidFill>
                <a:srgbClr val="4F81BD">
                  <a:shade val="95000"/>
                  <a:satMod val="105000"/>
                </a:srgbClr>
              </a:solidFill>
              <a:prstDash val="solid"/>
            </a:ln>
            <a:effectLst/>
          </p:spPr>
        </p:cxnSp>
        <p:sp>
          <p:nvSpPr>
            <p:cNvPr id="48" name="文本框 47"/>
            <p:cNvSpPr txBox="1"/>
            <p:nvPr/>
          </p:nvSpPr>
          <p:spPr bwMode="gray">
            <a:xfrm>
              <a:off x="273428" y="5068066"/>
              <a:ext cx="1368469" cy="216074"/>
            </a:xfrm>
            <a:prstGeom prst="rect">
              <a:avLst/>
            </a:prstGeom>
            <a:noFill/>
            <a:ln>
              <a:noFill/>
            </a:ln>
          </p:spPr>
          <p:txBody>
            <a:bodyPr wrap="square" rtlCol="0">
              <a:noAutofit/>
            </a:bodyPr>
            <a:lstStyle/>
            <a:p>
              <a:pPr algn="ctr" defTabSz="685320" fontAlgn="ctr">
                <a:spcBef>
                  <a:spcPts val="0"/>
                </a:spcBef>
                <a:spcAft>
                  <a:spcPts val="0"/>
                </a:spcAft>
              </a:pPr>
              <a:r>
                <a:rPr lang="en-US" sz="1000" dirty="0">
                  <a:solidFill>
                    <a:prstClr val="black"/>
                  </a:solidFill>
                  <a:latin typeface="Huawei Sans" panose="020C0503030203020204" pitchFamily="34" charset="0"/>
                </a:rPr>
                <a:t>Hub-spoke</a:t>
              </a:r>
            </a:p>
          </p:txBody>
        </p:sp>
        <p:sp>
          <p:nvSpPr>
            <p:cNvPr id="49" name="文本框 48"/>
            <p:cNvSpPr txBox="1"/>
            <p:nvPr/>
          </p:nvSpPr>
          <p:spPr bwMode="gray">
            <a:xfrm>
              <a:off x="1145817" y="4628638"/>
              <a:ext cx="1368469" cy="216074"/>
            </a:xfrm>
            <a:prstGeom prst="rect">
              <a:avLst/>
            </a:prstGeom>
            <a:noFill/>
            <a:ln>
              <a:noFill/>
            </a:ln>
          </p:spPr>
          <p:txBody>
            <a:bodyPr wrap="square" rtlCol="0">
              <a:noAutofit/>
            </a:bodyPr>
            <a:lstStyle/>
            <a:p>
              <a:pPr algn="ctr" defTabSz="685320" fontAlgn="ctr">
                <a:spcBef>
                  <a:spcPts val="0"/>
                </a:spcBef>
                <a:spcAft>
                  <a:spcPts val="0"/>
                </a:spcAft>
              </a:pPr>
              <a:r>
                <a:rPr lang="en-US" sz="1000" dirty="0">
                  <a:solidFill>
                    <a:prstClr val="black"/>
                  </a:solidFill>
                  <a:latin typeface="Huawei Sans" panose="020C0503030203020204" pitchFamily="34" charset="0"/>
                </a:rPr>
                <a:t>Full-mesh</a:t>
              </a:r>
              <a:endParaRPr lang="en-US" altLang="zh-CN" sz="10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0" name="流程图: 联系 49"/>
            <p:cNvSpPr/>
            <p:nvPr/>
          </p:nvSpPr>
          <p:spPr bwMode="gray">
            <a:xfrm>
              <a:off x="2146069" y="5243693"/>
              <a:ext cx="1584543" cy="926031"/>
            </a:xfrm>
            <a:prstGeom prst="flowChartConnector">
              <a:avLst/>
            </a:prstGeom>
            <a:gradFill flip="none" rotWithShape="1">
              <a:gsLst>
                <a:gs pos="0">
                  <a:srgbClr val="26B7C8">
                    <a:alpha val="25000"/>
                    <a:lumMod val="99000"/>
                  </a:srgbClr>
                </a:gs>
                <a:gs pos="100000">
                  <a:srgbClr val="26B7C8">
                    <a:alpha val="0"/>
                  </a:srgbClr>
                </a:gs>
              </a:gsLst>
              <a:lin ang="16200000" scaled="1"/>
              <a:tileRect/>
            </a:gradFill>
            <a:ln w="0" cap="flat" cmpd="sng" algn="ctr">
              <a:solidFill>
                <a:srgbClr val="00B0F0"/>
              </a:solidFill>
              <a:prstDash val="dash"/>
              <a:miter lim="800000"/>
            </a:ln>
            <a:effectLst/>
          </p:spPr>
          <p:txBody>
            <a:bodyPr wrap="square" rtlCol="0" anchor="ctr">
              <a:noAutofit/>
            </a:bodyPr>
            <a:lstStyle/>
            <a:p>
              <a:pPr indent="-250818" algn="ctr" defTabSz="685320" fontAlgn="ctr">
                <a:spcBef>
                  <a:spcPct val="20000"/>
                </a:spcBef>
                <a:spcAft>
                  <a:spcPts val="2245"/>
                </a:spcAft>
                <a:buClr>
                  <a:prstClr val="white"/>
                </a:buClr>
                <a:buSzPct val="60000"/>
              </a:pPr>
              <a:endParaRPr lang="en-US" sz="800" b="1" kern="0" dirty="0">
                <a:solidFill>
                  <a:prstClr val="white"/>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endParaRPr>
            </a:p>
          </p:txBody>
        </p:sp>
        <p:cxnSp>
          <p:nvCxnSpPr>
            <p:cNvPr id="51" name="直接连接符 50"/>
            <p:cNvCxnSpPr/>
            <p:nvPr/>
          </p:nvCxnSpPr>
          <p:spPr bwMode="gray">
            <a:xfrm>
              <a:off x="1281773" y="5099643"/>
              <a:ext cx="864296" cy="432148"/>
            </a:xfrm>
            <a:prstGeom prst="line">
              <a:avLst/>
            </a:prstGeom>
            <a:gradFill flip="none" rotWithShape="1">
              <a:gsLst>
                <a:gs pos="0">
                  <a:srgbClr val="26B7C8">
                    <a:alpha val="25000"/>
                    <a:lumMod val="99000"/>
                  </a:srgbClr>
                </a:gs>
                <a:gs pos="100000">
                  <a:srgbClr val="26B7C8">
                    <a:alpha val="0"/>
                  </a:srgbClr>
                </a:gs>
              </a:gsLst>
              <a:lin ang="16200000" scaled="1"/>
              <a:tileRect/>
            </a:gradFill>
            <a:ln w="0" cap="flat" cmpd="sng" algn="ctr">
              <a:solidFill>
                <a:srgbClr val="C00000"/>
              </a:solidFill>
              <a:prstDash val="dash"/>
              <a:miter lim="800000"/>
              <a:tailEnd type="arrow"/>
            </a:ln>
            <a:effectLst/>
          </p:spPr>
        </p:cxnSp>
        <p:grpSp>
          <p:nvGrpSpPr>
            <p:cNvPr id="52" name="组合 51"/>
            <p:cNvGrpSpPr/>
            <p:nvPr/>
          </p:nvGrpSpPr>
          <p:grpSpPr bwMode="gray">
            <a:xfrm>
              <a:off x="1137724" y="4955594"/>
              <a:ext cx="216074" cy="178836"/>
              <a:chOff x="1092875" y="4819851"/>
              <a:chExt cx="210626" cy="174328"/>
            </a:xfrm>
          </p:grpSpPr>
          <p:sp>
            <p:nvSpPr>
              <p:cNvPr id="79" name="Freeform 21"/>
              <p:cNvSpPr>
                <a:spLocks/>
              </p:cNvSpPr>
              <p:nvPr/>
            </p:nvSpPr>
            <p:spPr bwMode="gray">
              <a:xfrm>
                <a:off x="1092875" y="4894052"/>
                <a:ext cx="210626" cy="100127"/>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solidFill>
                <a:srgbClr val="FFC000"/>
              </a:solid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pPr>
                <a:endParaRPr lang="en-US" altLang="zh-CN" sz="200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80" name="Freeform 22"/>
              <p:cNvSpPr>
                <a:spLocks noEditPoints="1"/>
              </p:cNvSpPr>
              <p:nvPr/>
            </p:nvSpPr>
            <p:spPr bwMode="gray">
              <a:xfrm>
                <a:off x="1092875" y="4819851"/>
                <a:ext cx="210626" cy="11711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solidFill>
                <a:srgbClr val="FFC000"/>
              </a:solid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pPr>
                <a:endParaRPr lang="en-US" altLang="zh-CN" sz="200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grpSp>
          <p:nvGrpSpPr>
            <p:cNvPr id="53" name="组合 52"/>
            <p:cNvGrpSpPr/>
            <p:nvPr/>
          </p:nvGrpSpPr>
          <p:grpSpPr bwMode="gray">
            <a:xfrm>
              <a:off x="2291002" y="5459767"/>
              <a:ext cx="1228419" cy="553038"/>
              <a:chOff x="2110440" y="5245038"/>
              <a:chExt cx="1840840" cy="828752"/>
            </a:xfrm>
          </p:grpSpPr>
          <p:sp>
            <p:nvSpPr>
              <p:cNvPr id="68" name="矩形 67"/>
              <p:cNvSpPr/>
              <p:nvPr/>
            </p:nvSpPr>
            <p:spPr bwMode="gray">
              <a:xfrm>
                <a:off x="3038671" y="5664260"/>
                <a:ext cx="276892" cy="276794"/>
              </a:xfrm>
              <a:prstGeom prst="rect">
                <a:avLst/>
              </a:prstGeom>
            </p:spPr>
            <p:txBody>
              <a:bodyPr wrap="square">
                <a:noAutofit/>
              </a:bodyPr>
              <a:lstStyle/>
              <a:p>
                <a:pPr defTabSz="1218540" fontAlgn="ctr">
                  <a:spcBef>
                    <a:spcPts val="0"/>
                  </a:spcBef>
                  <a:spcAft>
                    <a:spcPts val="0"/>
                  </a:spcAft>
                </a:pPr>
                <a:endParaRPr lang="en-US" sz="400" dirty="0">
                  <a:solidFill>
                    <a:srgbClr val="C00000"/>
                  </a:solidFill>
                  <a:latin typeface="Huawei Sans" panose="020C0503030203020204" pitchFamily="34" charset="0"/>
                  <a:ea typeface="方正兰亭黑简体" panose="02000000000000000000" pitchFamily="2" charset="-122"/>
                </a:endParaRPr>
              </a:p>
            </p:txBody>
          </p:sp>
          <p:sp>
            <p:nvSpPr>
              <p:cNvPr id="69" name="云形 68"/>
              <p:cNvSpPr/>
              <p:nvPr/>
            </p:nvSpPr>
            <p:spPr bwMode="gray">
              <a:xfrm>
                <a:off x="2110440" y="5245038"/>
                <a:ext cx="647371" cy="259160"/>
              </a:xfrm>
              <a:prstGeom prst="cloud">
                <a:avLst/>
              </a:prstGeom>
              <a:solidFill>
                <a:srgbClr val="26B7C8"/>
              </a:solidFill>
              <a:ln w="25400" cap="flat" cmpd="sng" algn="ctr">
                <a:noFill/>
                <a:prstDash val="solid"/>
              </a:ln>
              <a:effectLst/>
            </p:spPr>
            <p:txBody>
              <a:bodyPr wrap="square" lIns="0" rIns="0" rtlCol="0" anchor="ctr">
                <a:noAutofit/>
              </a:bodyPr>
              <a:lstStyle/>
              <a:p>
                <a:pPr algn="ctr" defTabSz="1218540" fontAlgn="ctr">
                  <a:spcBef>
                    <a:spcPts val="0"/>
                  </a:spcBef>
                  <a:spcAft>
                    <a:spcPts val="0"/>
                  </a:spcAft>
                  <a:defRPr/>
                </a:pPr>
                <a:r>
                  <a:rPr lang="en-US" sz="400" dirty="0">
                    <a:solidFill>
                      <a:prstClr val="black"/>
                    </a:solidFill>
                    <a:latin typeface="Huawei Sans" panose="020C0503030203020204" pitchFamily="34" charset="0"/>
                  </a:rPr>
                  <a:t>MPLS</a:t>
                </a:r>
              </a:p>
            </p:txBody>
          </p:sp>
          <p:sp>
            <p:nvSpPr>
              <p:cNvPr id="70" name="云形 69"/>
              <p:cNvSpPr/>
              <p:nvPr/>
            </p:nvSpPr>
            <p:spPr bwMode="gray">
              <a:xfrm>
                <a:off x="2735682" y="5253230"/>
                <a:ext cx="647371" cy="259161"/>
              </a:xfrm>
              <a:prstGeom prst="cloud">
                <a:avLst/>
              </a:prstGeom>
              <a:solidFill>
                <a:srgbClr val="26B7C8"/>
              </a:solidFill>
              <a:ln w="25400" cap="flat" cmpd="sng" algn="ctr">
                <a:noFill/>
                <a:prstDash val="solid"/>
              </a:ln>
              <a:effectLst/>
            </p:spPr>
            <p:txBody>
              <a:bodyPr wrap="square" lIns="0" rIns="0" rtlCol="0" anchor="ctr">
                <a:noAutofit/>
              </a:bodyPr>
              <a:lstStyle/>
              <a:p>
                <a:pPr algn="ctr" defTabSz="1218540" fontAlgn="ctr">
                  <a:spcBef>
                    <a:spcPts val="0"/>
                  </a:spcBef>
                  <a:spcAft>
                    <a:spcPts val="0"/>
                  </a:spcAft>
                  <a:defRPr/>
                </a:pPr>
                <a:r>
                  <a:rPr lang="en-US" sz="400" dirty="0">
                    <a:solidFill>
                      <a:prstClr val="black"/>
                    </a:solidFill>
                    <a:latin typeface="Huawei Sans" panose="020C0503030203020204" pitchFamily="34" charset="0"/>
                  </a:rPr>
                  <a:t>Internet</a:t>
                </a:r>
              </a:p>
            </p:txBody>
          </p:sp>
          <p:sp>
            <p:nvSpPr>
              <p:cNvPr id="71" name="云形 70"/>
              <p:cNvSpPr/>
              <p:nvPr/>
            </p:nvSpPr>
            <p:spPr bwMode="gray">
              <a:xfrm>
                <a:off x="3303909" y="5245042"/>
                <a:ext cx="647371" cy="259161"/>
              </a:xfrm>
              <a:prstGeom prst="cloud">
                <a:avLst/>
              </a:prstGeom>
              <a:solidFill>
                <a:srgbClr val="26B7C8"/>
              </a:solidFill>
              <a:ln w="25400" cap="flat" cmpd="sng" algn="ctr">
                <a:noFill/>
                <a:prstDash val="solid"/>
              </a:ln>
              <a:effectLst/>
            </p:spPr>
            <p:txBody>
              <a:bodyPr wrap="square" lIns="0" rIns="0" rtlCol="0" anchor="ctr">
                <a:noAutofit/>
              </a:bodyPr>
              <a:lstStyle/>
              <a:p>
                <a:pPr algn="ctr" defTabSz="1218540" fontAlgn="ctr">
                  <a:spcBef>
                    <a:spcPts val="0"/>
                  </a:spcBef>
                  <a:spcAft>
                    <a:spcPts val="0"/>
                  </a:spcAft>
                  <a:defRPr/>
                </a:pPr>
                <a:r>
                  <a:rPr lang="en-US" sz="400" dirty="0">
                    <a:solidFill>
                      <a:prstClr val="black"/>
                    </a:solidFill>
                    <a:latin typeface="Huawei Sans" panose="020C0503030203020204" pitchFamily="34" charset="0"/>
                  </a:rPr>
                  <a:t>LTE</a:t>
                </a:r>
              </a:p>
            </p:txBody>
          </p:sp>
          <p:cxnSp>
            <p:nvCxnSpPr>
              <p:cNvPr id="72" name="直接连接符 71"/>
              <p:cNvCxnSpPr>
                <a:stCxn id="70" idx="1"/>
              </p:cNvCxnSpPr>
              <p:nvPr/>
            </p:nvCxnSpPr>
            <p:spPr bwMode="gray">
              <a:xfrm flipH="1">
                <a:off x="2707435" y="5512116"/>
                <a:ext cx="351933" cy="561674"/>
              </a:xfrm>
              <a:prstGeom prst="line">
                <a:avLst/>
              </a:prstGeom>
              <a:noFill/>
              <a:ln w="9525" cap="flat" cmpd="sng" algn="ctr">
                <a:solidFill>
                  <a:srgbClr val="4F81BD">
                    <a:shade val="95000"/>
                    <a:satMod val="105000"/>
                  </a:srgbClr>
                </a:solidFill>
                <a:prstDash val="solid"/>
              </a:ln>
              <a:effectLst/>
            </p:spPr>
          </p:cxnSp>
          <p:cxnSp>
            <p:nvCxnSpPr>
              <p:cNvPr id="73" name="直接连接符 72"/>
              <p:cNvCxnSpPr>
                <a:stCxn id="69" idx="1"/>
              </p:cNvCxnSpPr>
              <p:nvPr/>
            </p:nvCxnSpPr>
            <p:spPr bwMode="gray">
              <a:xfrm>
                <a:off x="2434126" y="5503928"/>
                <a:ext cx="273307" cy="569862"/>
              </a:xfrm>
              <a:prstGeom prst="line">
                <a:avLst/>
              </a:prstGeom>
              <a:noFill/>
              <a:ln w="9525" cap="flat" cmpd="sng" algn="ctr">
                <a:solidFill>
                  <a:srgbClr val="4F81BD">
                    <a:shade val="95000"/>
                    <a:satMod val="105000"/>
                  </a:srgbClr>
                </a:solidFill>
                <a:prstDash val="solid"/>
              </a:ln>
              <a:effectLst/>
            </p:spPr>
          </p:cxnSp>
          <p:cxnSp>
            <p:nvCxnSpPr>
              <p:cNvPr id="74" name="直接连接符 73"/>
              <p:cNvCxnSpPr>
                <a:stCxn id="70" idx="1"/>
              </p:cNvCxnSpPr>
              <p:nvPr/>
            </p:nvCxnSpPr>
            <p:spPr bwMode="gray">
              <a:xfrm flipH="1">
                <a:off x="2986224" y="5512116"/>
                <a:ext cx="73144" cy="525789"/>
              </a:xfrm>
              <a:prstGeom prst="line">
                <a:avLst/>
              </a:prstGeom>
              <a:noFill/>
              <a:ln w="9525" cap="flat" cmpd="sng" algn="ctr">
                <a:solidFill>
                  <a:srgbClr val="4F81BD">
                    <a:shade val="95000"/>
                    <a:satMod val="105000"/>
                  </a:srgbClr>
                </a:solidFill>
                <a:prstDash val="solid"/>
              </a:ln>
              <a:effectLst/>
            </p:spPr>
          </p:cxnSp>
          <p:cxnSp>
            <p:nvCxnSpPr>
              <p:cNvPr id="75" name="直接连接符 74"/>
              <p:cNvCxnSpPr>
                <a:stCxn id="71" idx="1"/>
              </p:cNvCxnSpPr>
              <p:nvPr/>
            </p:nvCxnSpPr>
            <p:spPr bwMode="gray">
              <a:xfrm flipH="1">
                <a:off x="2707434" y="5503928"/>
                <a:ext cx="920160" cy="569862"/>
              </a:xfrm>
              <a:prstGeom prst="line">
                <a:avLst/>
              </a:prstGeom>
              <a:noFill/>
              <a:ln w="9525" cap="flat" cmpd="sng" algn="ctr">
                <a:solidFill>
                  <a:srgbClr val="4F81BD">
                    <a:shade val="95000"/>
                    <a:satMod val="105000"/>
                  </a:srgbClr>
                </a:solidFill>
                <a:prstDash val="dash"/>
              </a:ln>
              <a:effectLst/>
            </p:spPr>
          </p:cxnSp>
          <p:cxnSp>
            <p:nvCxnSpPr>
              <p:cNvPr id="76" name="直接连接符 75"/>
              <p:cNvCxnSpPr>
                <a:stCxn id="71" idx="1"/>
              </p:cNvCxnSpPr>
              <p:nvPr/>
            </p:nvCxnSpPr>
            <p:spPr bwMode="gray">
              <a:xfrm flipH="1">
                <a:off x="2986224" y="5503928"/>
                <a:ext cx="641371" cy="532946"/>
              </a:xfrm>
              <a:prstGeom prst="line">
                <a:avLst/>
              </a:prstGeom>
              <a:noFill/>
              <a:ln w="9525" cap="flat" cmpd="sng" algn="ctr">
                <a:solidFill>
                  <a:srgbClr val="4F81BD">
                    <a:shade val="95000"/>
                    <a:satMod val="105000"/>
                  </a:srgbClr>
                </a:solidFill>
                <a:prstDash val="dash"/>
              </a:ln>
              <a:effectLst/>
            </p:spPr>
          </p:cxnSp>
          <p:cxnSp>
            <p:nvCxnSpPr>
              <p:cNvPr id="77" name="直接连接符 76"/>
              <p:cNvCxnSpPr/>
              <p:nvPr/>
            </p:nvCxnSpPr>
            <p:spPr bwMode="gray">
              <a:xfrm>
                <a:off x="2501211" y="5512114"/>
                <a:ext cx="587803" cy="550305"/>
              </a:xfrm>
              <a:prstGeom prst="line">
                <a:avLst/>
              </a:prstGeom>
              <a:noFill/>
              <a:ln w="9525" cap="flat" cmpd="sng" algn="ctr">
                <a:solidFill>
                  <a:srgbClr val="4F81BD">
                    <a:shade val="95000"/>
                    <a:satMod val="105000"/>
                  </a:srgbClr>
                </a:solidFill>
                <a:prstDash val="solid"/>
              </a:ln>
              <a:effectLst/>
            </p:spPr>
          </p:cxnSp>
          <p:sp>
            <p:nvSpPr>
              <p:cNvPr id="78" name="椭圆 77"/>
              <p:cNvSpPr/>
              <p:nvPr/>
            </p:nvSpPr>
            <p:spPr bwMode="gray">
              <a:xfrm>
                <a:off x="2567608" y="5733257"/>
                <a:ext cx="836695" cy="159379"/>
              </a:xfrm>
              <a:prstGeom prst="ellipse">
                <a:avLst/>
              </a:prstGeom>
              <a:noFill/>
              <a:ln w="6350" cap="flat" cmpd="sng" algn="ctr">
                <a:solidFill>
                  <a:srgbClr val="FFC000"/>
                </a:solidFill>
                <a:prstDash val="solid"/>
              </a:ln>
              <a:effectLst/>
            </p:spPr>
            <p:txBody>
              <a:bodyPr wrap="square" lIns="121844" tIns="60923" rIns="121844" bIns="60923" rtlCol="0" anchor="ctr">
                <a:noAutofit/>
              </a:bodyPr>
              <a:lstStyle/>
              <a:p>
                <a:pPr algn="ctr" defTabSz="1218540" fontAlgn="ctr">
                  <a:spcBef>
                    <a:spcPts val="0"/>
                  </a:spcBef>
                  <a:spcAft>
                    <a:spcPts val="0"/>
                  </a:spcAft>
                  <a:defRPr/>
                </a:pPr>
                <a:endParaRPr lang="en-US" sz="1000" kern="0" dirty="0">
                  <a:solidFill>
                    <a:srgbClr val="C00000"/>
                  </a:solidFill>
                  <a:latin typeface="Huawei Sans" panose="020C0503030203020204" pitchFamily="34" charset="0"/>
                  <a:ea typeface="方正兰亭黑简体" panose="02000000000000000000" pitchFamily="2" charset="-122"/>
                </a:endParaRPr>
              </a:p>
            </p:txBody>
          </p:sp>
        </p:grpSp>
        <p:grpSp>
          <p:nvGrpSpPr>
            <p:cNvPr id="54" name="组合 53"/>
            <p:cNvGrpSpPr/>
            <p:nvPr/>
          </p:nvGrpSpPr>
          <p:grpSpPr bwMode="gray">
            <a:xfrm>
              <a:off x="2650242" y="5982397"/>
              <a:ext cx="418711" cy="125591"/>
              <a:chOff x="9635430" y="3201873"/>
              <a:chExt cx="821987" cy="219380"/>
            </a:xfrm>
          </p:grpSpPr>
          <p:grpSp>
            <p:nvGrpSpPr>
              <p:cNvPr id="60" name="组合 59"/>
              <p:cNvGrpSpPr/>
              <p:nvPr/>
            </p:nvGrpSpPr>
            <p:grpSpPr bwMode="gray">
              <a:xfrm>
                <a:off x="9635430" y="3201873"/>
                <a:ext cx="821987" cy="219380"/>
                <a:chOff x="8328195" y="3031513"/>
                <a:chExt cx="821987" cy="219380"/>
              </a:xfrm>
            </p:grpSpPr>
            <p:grpSp>
              <p:nvGrpSpPr>
                <p:cNvPr id="62" name="组合 621"/>
                <p:cNvGrpSpPr/>
                <p:nvPr/>
              </p:nvGrpSpPr>
              <p:grpSpPr bwMode="gray">
                <a:xfrm>
                  <a:off x="8328195" y="3033315"/>
                  <a:ext cx="384232" cy="217578"/>
                  <a:chOff x="-983298" y="1666240"/>
                  <a:chExt cx="547688" cy="309563"/>
                </a:xfrm>
                <a:solidFill>
                  <a:srgbClr val="1F497D">
                    <a:lumMod val="60000"/>
                    <a:lumOff val="40000"/>
                  </a:srgbClr>
                </a:solidFill>
              </p:grpSpPr>
              <p:sp>
                <p:nvSpPr>
                  <p:cNvPr id="66"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srgbClr val="C00000"/>
                      </a:solidFill>
                      <a:latin typeface="Huawei Sans" panose="020C0503030203020204" pitchFamily="34" charset="0"/>
                      <a:ea typeface="方正兰亭黑简体" panose="02000000000000000000" pitchFamily="2" charset="-122"/>
                      <a:cs typeface="Arial" pitchFamily="34" charset="0"/>
                    </a:endParaRPr>
                  </a:p>
                </p:txBody>
              </p:sp>
              <p:sp>
                <p:nvSpPr>
                  <p:cNvPr id="67"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srgbClr val="C00000"/>
                      </a:solidFill>
                      <a:latin typeface="Huawei Sans" panose="020C0503030203020204" pitchFamily="34" charset="0"/>
                      <a:ea typeface="方正兰亭黑简体" panose="02000000000000000000" pitchFamily="2" charset="-122"/>
                      <a:cs typeface="Arial" pitchFamily="34" charset="0"/>
                    </a:endParaRPr>
                  </a:p>
                </p:txBody>
              </p:sp>
            </p:grpSp>
            <p:grpSp>
              <p:nvGrpSpPr>
                <p:cNvPr id="63" name="组合 621"/>
                <p:cNvGrpSpPr/>
                <p:nvPr/>
              </p:nvGrpSpPr>
              <p:grpSpPr bwMode="gray">
                <a:xfrm>
                  <a:off x="8765950" y="3031513"/>
                  <a:ext cx="384232" cy="217578"/>
                  <a:chOff x="-983298" y="1666240"/>
                  <a:chExt cx="547688" cy="309563"/>
                </a:xfrm>
                <a:solidFill>
                  <a:srgbClr val="1F497D">
                    <a:lumMod val="60000"/>
                    <a:lumOff val="40000"/>
                  </a:srgbClr>
                </a:solidFill>
              </p:grpSpPr>
              <p:sp>
                <p:nvSpPr>
                  <p:cNvPr id="64"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srgbClr val="C00000"/>
                      </a:solidFill>
                      <a:latin typeface="Huawei Sans" panose="020C0503030203020204" pitchFamily="34" charset="0"/>
                      <a:ea typeface="方正兰亭黑简体" panose="02000000000000000000" pitchFamily="2" charset="-122"/>
                      <a:cs typeface="Arial" pitchFamily="34" charset="0"/>
                    </a:endParaRPr>
                  </a:p>
                </p:txBody>
              </p:sp>
              <p:sp>
                <p:nvSpPr>
                  <p:cNvPr id="65"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srgbClr val="C00000"/>
                      </a:solidFill>
                      <a:latin typeface="Huawei Sans" panose="020C0503030203020204" pitchFamily="34" charset="0"/>
                      <a:ea typeface="方正兰亭黑简体" panose="02000000000000000000" pitchFamily="2" charset="-122"/>
                      <a:cs typeface="Arial" pitchFamily="34" charset="0"/>
                    </a:endParaRPr>
                  </a:p>
                </p:txBody>
              </p:sp>
            </p:grpSp>
          </p:grpSp>
          <p:cxnSp>
            <p:nvCxnSpPr>
              <p:cNvPr id="61" name="直接连接符 60"/>
              <p:cNvCxnSpPr/>
              <p:nvPr/>
            </p:nvCxnSpPr>
            <p:spPr bwMode="gray">
              <a:xfrm>
                <a:off x="10019662" y="3296285"/>
                <a:ext cx="70236" cy="0"/>
              </a:xfrm>
              <a:prstGeom prst="line">
                <a:avLst/>
              </a:prstGeom>
              <a:noFill/>
              <a:ln w="9525" cap="flat" cmpd="sng" algn="ctr">
                <a:solidFill>
                  <a:srgbClr val="4F81BD">
                    <a:shade val="95000"/>
                    <a:satMod val="105000"/>
                  </a:srgbClr>
                </a:solidFill>
                <a:prstDash val="solid"/>
              </a:ln>
              <a:effectLst/>
            </p:spPr>
          </p:cxnSp>
        </p:grpSp>
        <p:grpSp>
          <p:nvGrpSpPr>
            <p:cNvPr id="55" name="组合 621"/>
            <p:cNvGrpSpPr/>
            <p:nvPr/>
          </p:nvGrpSpPr>
          <p:grpSpPr bwMode="gray">
            <a:xfrm>
              <a:off x="4306809" y="4595470"/>
              <a:ext cx="213926" cy="177059"/>
              <a:chOff x="-1103401" y="1666240"/>
              <a:chExt cx="547688" cy="309563"/>
            </a:xfrm>
            <a:solidFill>
              <a:srgbClr val="1F497D">
                <a:lumMod val="60000"/>
                <a:lumOff val="40000"/>
              </a:srgbClr>
            </a:solidFill>
          </p:grpSpPr>
          <p:sp>
            <p:nvSpPr>
              <p:cNvPr id="58" name="Freeform 21"/>
              <p:cNvSpPr>
                <a:spLocks/>
              </p:cNvSpPr>
              <p:nvPr/>
            </p:nvSpPr>
            <p:spPr bwMode="gray">
              <a:xfrm>
                <a:off x="-1103401" y="1798002"/>
                <a:ext cx="547688" cy="177801"/>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59" name="Freeform 22"/>
              <p:cNvSpPr>
                <a:spLocks noEditPoints="1"/>
              </p:cNvSpPr>
              <p:nvPr/>
            </p:nvSpPr>
            <p:spPr bwMode="gray">
              <a:xfrm>
                <a:off x="-1103401"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sp>
          <p:nvSpPr>
            <p:cNvPr id="56" name="文本框 55"/>
            <p:cNvSpPr txBox="1"/>
            <p:nvPr/>
          </p:nvSpPr>
          <p:spPr bwMode="gray">
            <a:xfrm>
              <a:off x="2078068" y="5590261"/>
              <a:ext cx="1747678" cy="278221"/>
            </a:xfrm>
            <a:prstGeom prst="rect">
              <a:avLst/>
            </a:prstGeom>
            <a:noFill/>
            <a:ln>
              <a:noFill/>
            </a:ln>
          </p:spPr>
          <p:txBody>
            <a:bodyPr wrap="square" rtlCol="0">
              <a:noAutofit/>
            </a:bodyPr>
            <a:lstStyle/>
            <a:p>
              <a:pPr algn="ctr" defTabSz="685320" fontAlgn="ctr">
                <a:spcBef>
                  <a:spcPts val="0"/>
                </a:spcBef>
                <a:spcAft>
                  <a:spcPts val="0"/>
                </a:spcAft>
              </a:pPr>
              <a:r>
                <a:rPr lang="en-US" sz="1000" dirty="0">
                  <a:solidFill>
                    <a:prstClr val="black"/>
                  </a:solidFill>
                  <a:latin typeface="Huawei Sans" panose="020C0503030203020204" pitchFamily="34" charset="0"/>
                </a:rPr>
                <a:t>Dual-CPE &amp; multi-link</a:t>
              </a:r>
              <a:endParaRPr lang="en-US" altLang="zh-CN" sz="10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cxnSp>
          <p:nvCxnSpPr>
            <p:cNvPr id="57" name="直接连接符 56"/>
            <p:cNvCxnSpPr/>
            <p:nvPr/>
          </p:nvCxnSpPr>
          <p:spPr bwMode="gray">
            <a:xfrm flipV="1">
              <a:off x="3503831" y="3154977"/>
              <a:ext cx="1307152" cy="417845"/>
            </a:xfrm>
            <a:prstGeom prst="line">
              <a:avLst/>
            </a:prstGeom>
            <a:gradFill flip="none" rotWithShape="1">
              <a:gsLst>
                <a:gs pos="0">
                  <a:srgbClr val="26B7C8">
                    <a:alpha val="25000"/>
                    <a:lumMod val="99000"/>
                  </a:srgbClr>
                </a:gs>
                <a:gs pos="100000">
                  <a:srgbClr val="26B7C8">
                    <a:alpha val="0"/>
                  </a:srgbClr>
                </a:gs>
              </a:gsLst>
              <a:lin ang="16200000" scaled="1"/>
              <a:tileRect/>
            </a:gradFill>
            <a:ln w="0" cap="flat" cmpd="sng" algn="ctr">
              <a:solidFill>
                <a:srgbClr val="C00000"/>
              </a:solidFill>
              <a:prstDash val="dash"/>
              <a:miter lim="800000"/>
              <a:tailEnd type="none"/>
            </a:ln>
            <a:effectLst/>
          </p:spPr>
        </p:cxnSp>
      </p:grpSp>
      <p:sp>
        <p:nvSpPr>
          <p:cNvPr id="330" name="610866290"/>
          <p:cNvSpPr/>
          <p:nvPr/>
        </p:nvSpPr>
        <p:spPr bwMode="gray">
          <a:xfrm>
            <a:off x="6348912" y="1295636"/>
            <a:ext cx="5684356" cy="415090"/>
          </a:xfrm>
          <a:prstGeom prst="rect">
            <a:avLst/>
          </a:prstGeom>
        </p:spPr>
        <p:txBody>
          <a:bodyPr wrap="square">
            <a:noAutofit/>
          </a:bodyPr>
          <a:lstStyle/>
          <a:p>
            <a:pPr defTabSz="913838" fontAlgn="ctr">
              <a:spcBef>
                <a:spcPts val="0"/>
              </a:spcBef>
              <a:spcAft>
                <a:spcPts val="0"/>
              </a:spcAft>
            </a:pPr>
            <a:endParaRPr lang="en-US" altLang="zh-CN" sz="1100" b="1" dirty="0">
              <a:solidFill>
                <a:prstClr val="white">
                  <a:lumMod val="50000"/>
                </a:prstClr>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32" name="540464755"/>
          <p:cNvSpPr txBox="1"/>
          <p:nvPr/>
        </p:nvSpPr>
        <p:spPr bwMode="gray">
          <a:xfrm>
            <a:off x="6075045" y="3663767"/>
            <a:ext cx="5109983" cy="575839"/>
          </a:xfrm>
          <a:prstGeom prst="rect">
            <a:avLst/>
          </a:prstGeom>
          <a:noFill/>
          <a:ln>
            <a:noFill/>
          </a:ln>
        </p:spPr>
        <p:txBody>
          <a:bodyPr wrap="square" rtlCol="0">
            <a:noAutofit/>
          </a:bodyPr>
          <a:lstStyle/>
          <a:p>
            <a:pPr defTabSz="913838" fontAlgn="ctr">
              <a:spcBef>
                <a:spcPts val="0"/>
              </a:spcBef>
              <a:spcAft>
                <a:spcPts val="0"/>
              </a:spcAft>
            </a:pPr>
            <a:r>
              <a:rPr lang="en-US" sz="1200" dirty="0">
                <a:solidFill>
                  <a:srgbClr val="C7000B"/>
                </a:solidFill>
                <a:latin typeface="Huawei Sans" panose="020C0503030203020204" pitchFamily="34" charset="0"/>
              </a:rPr>
              <a:t>On-demand orchestration of 20+ networking models</a:t>
            </a:r>
            <a:endParaRPr lang="en-US" altLang="zh-CN" sz="1200" dirty="0">
              <a:solidFill>
                <a:srgbClr val="C7000B"/>
              </a:solidFill>
              <a:latin typeface="Huawei Sans" panose="020C0503030203020204" pitchFamily="34" charset="0"/>
              <a:ea typeface="方正兰亭黑简体" panose="02000000000000000000" pitchFamily="2" charset="-122"/>
              <a:cs typeface="Arial" panose="020B0604020202020204" pitchFamily="34" charset="0"/>
            </a:endParaRPr>
          </a:p>
          <a:p>
            <a:pPr defTabSz="913838" fontAlgn="ctr">
              <a:spcBef>
                <a:spcPts val="0"/>
              </a:spcBef>
              <a:spcAft>
                <a:spcPts val="0"/>
              </a:spcAft>
            </a:pPr>
            <a:r>
              <a:rPr lang="en-US" sz="1200" dirty="0">
                <a:solidFill>
                  <a:prstClr val="black"/>
                </a:solidFill>
                <a:latin typeface="Huawei Sans" panose="020C0503030203020204" pitchFamily="34" charset="0"/>
              </a:rPr>
              <a:t>Full-mesh, partial-mesh, hub-spoke, area-based networking, and hierarchical networking</a:t>
            </a: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a:p>
            <a:pPr defTabSz="913838" fontAlgn="ctr">
              <a:spcBef>
                <a:spcPts val="0"/>
              </a:spcBef>
              <a:spcAft>
                <a:spcPts val="0"/>
              </a:spcAft>
            </a:pPr>
            <a:r>
              <a:rPr lang="en-US" sz="1200" dirty="0">
                <a:solidFill>
                  <a:prstClr val="black"/>
                </a:solidFill>
                <a:latin typeface="Huawei Sans" panose="020C0503030203020204" pitchFamily="34" charset="0"/>
              </a:rPr>
              <a:t>Dual-CPE &amp; multi-link, multi-</a:t>
            </a:r>
            <a:r>
              <a:rPr lang="en-US" sz="1200" dirty="0" err="1">
                <a:solidFill>
                  <a:prstClr val="black"/>
                </a:solidFill>
                <a:latin typeface="Huawei Sans" panose="020C0503030203020204" pitchFamily="34" charset="0"/>
              </a:rPr>
              <a:t>PoP</a:t>
            </a:r>
            <a:r>
              <a:rPr lang="en-US" sz="1200" dirty="0">
                <a:solidFill>
                  <a:prstClr val="black"/>
                </a:solidFill>
                <a:latin typeface="Huawei Sans" panose="020C0503030203020204" pitchFamily="34" charset="0"/>
              </a:rPr>
              <a:t>, etc.</a:t>
            </a:r>
          </a:p>
          <a:p>
            <a:pPr defTabSz="913838" fontAlgn="ctr">
              <a:spcBef>
                <a:spcPts val="0"/>
              </a:spcBef>
              <a:spcAft>
                <a:spcPts val="0"/>
              </a:spcAft>
            </a:pPr>
            <a:endParaRPr lang="en-US" altLang="zh-CN" sz="1200" dirty="0">
              <a:solidFill>
                <a:srgbClr val="C00000"/>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333" name="组合 332"/>
          <p:cNvGrpSpPr/>
          <p:nvPr/>
        </p:nvGrpSpPr>
        <p:grpSpPr bwMode="gray">
          <a:xfrm>
            <a:off x="6140760" y="4628748"/>
            <a:ext cx="1792525" cy="1165701"/>
            <a:chOff x="7625895" y="3489930"/>
            <a:chExt cx="2096451" cy="1494868"/>
          </a:xfrm>
        </p:grpSpPr>
        <p:sp>
          <p:nvSpPr>
            <p:cNvPr id="334" name="矩形 333"/>
            <p:cNvSpPr/>
            <p:nvPr/>
          </p:nvSpPr>
          <p:spPr bwMode="gray">
            <a:xfrm>
              <a:off x="7712005" y="4320022"/>
              <a:ext cx="1898814" cy="664776"/>
            </a:xfrm>
            <a:prstGeom prst="rect">
              <a:avLst/>
            </a:prstGeom>
            <a:solidFill>
              <a:schemeClr val="accent1">
                <a:alpha val="15000"/>
              </a:schemeClr>
            </a:solidFill>
            <a:ln w="12700">
              <a:solidFill>
                <a:srgbClr val="00B0F0">
                  <a:alpha val="50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838" fontAlgn="ctr">
                <a:spcBef>
                  <a:spcPts val="0"/>
                </a:spcBef>
                <a:spcAft>
                  <a:spcPts val="0"/>
                </a:spcAft>
              </a:pPr>
              <a:endParaRPr lang="en-US" sz="1400" dirty="0">
                <a:solidFill>
                  <a:prstClr val="white"/>
                </a:solidFill>
                <a:latin typeface="Huawei Sans" panose="020C0503030203020204" pitchFamily="34" charset="0"/>
              </a:endParaRPr>
            </a:p>
          </p:txBody>
        </p:sp>
        <p:grpSp>
          <p:nvGrpSpPr>
            <p:cNvPr id="335" name="组合 621"/>
            <p:cNvGrpSpPr/>
            <p:nvPr/>
          </p:nvGrpSpPr>
          <p:grpSpPr bwMode="gray">
            <a:xfrm>
              <a:off x="8088025" y="4360130"/>
              <a:ext cx="326691" cy="302400"/>
              <a:chOff x="-983298" y="1666240"/>
              <a:chExt cx="547688" cy="309563"/>
            </a:xfrm>
            <a:solidFill>
              <a:srgbClr val="00B0F0"/>
            </a:solidFill>
          </p:grpSpPr>
          <p:sp>
            <p:nvSpPr>
              <p:cNvPr id="347"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48"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nvGrpSpPr>
            <p:cNvPr id="336" name="组合 621"/>
            <p:cNvGrpSpPr/>
            <p:nvPr/>
          </p:nvGrpSpPr>
          <p:grpSpPr bwMode="gray">
            <a:xfrm>
              <a:off x="8854366" y="4360130"/>
              <a:ext cx="326691" cy="302400"/>
              <a:chOff x="-983298" y="1666240"/>
              <a:chExt cx="547688" cy="309563"/>
            </a:xfrm>
            <a:solidFill>
              <a:srgbClr val="00B0F0"/>
            </a:solidFill>
          </p:grpSpPr>
          <p:sp>
            <p:nvSpPr>
              <p:cNvPr id="345"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46"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cxnSp>
          <p:nvCxnSpPr>
            <p:cNvPr id="337" name="直接连接符 336"/>
            <p:cNvCxnSpPr/>
            <p:nvPr/>
          </p:nvCxnSpPr>
          <p:spPr bwMode="gray">
            <a:xfrm>
              <a:off x="8248776" y="3803889"/>
              <a:ext cx="0" cy="566688"/>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38" name="直接连接符 337"/>
            <p:cNvCxnSpPr/>
            <p:nvPr/>
          </p:nvCxnSpPr>
          <p:spPr bwMode="gray">
            <a:xfrm>
              <a:off x="9045103" y="3803889"/>
              <a:ext cx="0" cy="566688"/>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339" name="组合 338"/>
            <p:cNvGrpSpPr/>
            <p:nvPr/>
          </p:nvGrpSpPr>
          <p:grpSpPr bwMode="gray">
            <a:xfrm>
              <a:off x="7897862" y="3489930"/>
              <a:ext cx="1692107" cy="374541"/>
              <a:chOff x="10472671" y="2023392"/>
              <a:chExt cx="2298100" cy="778023"/>
            </a:xfrm>
          </p:grpSpPr>
          <p:sp>
            <p:nvSpPr>
              <p:cNvPr id="343" name="云形 342"/>
              <p:cNvSpPr/>
              <p:nvPr/>
            </p:nvSpPr>
            <p:spPr bwMode="gray">
              <a:xfrm>
                <a:off x="10472671" y="2129956"/>
                <a:ext cx="953165" cy="671459"/>
              </a:xfrm>
              <a:prstGeom prst="clou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defTabSz="913838" fontAlgn="ctr">
                  <a:spcBef>
                    <a:spcPts val="0"/>
                  </a:spcBef>
                  <a:spcAft>
                    <a:spcPts val="0"/>
                  </a:spcAft>
                </a:pPr>
                <a:r>
                  <a:rPr lang="en-US" sz="1100" dirty="0">
                    <a:solidFill>
                      <a:prstClr val="white"/>
                    </a:solidFill>
                    <a:latin typeface="Huawei Sans" panose="020C0503030203020204" pitchFamily="34" charset="0"/>
                  </a:rPr>
                  <a:t>MPLS</a:t>
                </a:r>
              </a:p>
            </p:txBody>
          </p:sp>
          <p:sp>
            <p:nvSpPr>
              <p:cNvPr id="344" name="云形 343"/>
              <p:cNvSpPr/>
              <p:nvPr/>
            </p:nvSpPr>
            <p:spPr bwMode="gray">
              <a:xfrm>
                <a:off x="11425836" y="2023392"/>
                <a:ext cx="1344935" cy="726048"/>
              </a:xfrm>
              <a:prstGeom prst="clou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defTabSz="913838" fontAlgn="ctr">
                  <a:spcBef>
                    <a:spcPts val="0"/>
                  </a:spcBef>
                  <a:spcAft>
                    <a:spcPts val="0"/>
                  </a:spcAft>
                </a:pPr>
                <a:r>
                  <a:rPr lang="en-US" sz="1100" dirty="0">
                    <a:solidFill>
                      <a:prstClr val="white"/>
                    </a:solidFill>
                    <a:latin typeface="Huawei Sans" panose="020C0503030203020204" pitchFamily="34" charset="0"/>
                  </a:rPr>
                  <a:t>Internet</a:t>
                </a:r>
              </a:p>
            </p:txBody>
          </p:sp>
        </p:grpSp>
        <p:sp>
          <p:nvSpPr>
            <p:cNvPr id="340" name="矩形 339"/>
            <p:cNvSpPr/>
            <p:nvPr/>
          </p:nvSpPr>
          <p:spPr bwMode="gray">
            <a:xfrm>
              <a:off x="9167386" y="4377932"/>
              <a:ext cx="554960" cy="307777"/>
            </a:xfrm>
            <a:prstGeom prst="rect">
              <a:avLst/>
            </a:prstGeom>
          </p:spPr>
          <p:txBody>
            <a:bodyPr wrap="square">
              <a:noAutofit/>
            </a:bodyPr>
            <a:lstStyle/>
            <a:p>
              <a:pPr defTabSz="913838" fontAlgn="ctr">
                <a:spcBef>
                  <a:spcPts val="0"/>
                </a:spcBef>
                <a:spcAft>
                  <a:spcPts val="0"/>
                </a:spcAft>
              </a:pPr>
              <a:r>
                <a:rPr lang="en-US" sz="800" dirty="0">
                  <a:solidFill>
                    <a:prstClr val="black"/>
                  </a:solidFill>
                  <a:latin typeface="Huawei Sans" panose="020C0503030203020204" pitchFamily="34" charset="0"/>
                </a:rPr>
                <a:t>CPE</a:t>
              </a:r>
              <a:endParaRPr lang="en-US" sz="8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41" name="矩形 340"/>
            <p:cNvSpPr/>
            <p:nvPr/>
          </p:nvSpPr>
          <p:spPr bwMode="gray">
            <a:xfrm>
              <a:off x="7625895" y="4377932"/>
              <a:ext cx="554960" cy="307777"/>
            </a:xfrm>
            <a:prstGeom prst="rect">
              <a:avLst/>
            </a:prstGeom>
          </p:spPr>
          <p:txBody>
            <a:bodyPr wrap="square">
              <a:noAutofit/>
            </a:bodyPr>
            <a:lstStyle/>
            <a:p>
              <a:pPr defTabSz="913838" fontAlgn="ctr">
                <a:spcBef>
                  <a:spcPts val="0"/>
                </a:spcBef>
                <a:spcAft>
                  <a:spcPts val="0"/>
                </a:spcAft>
              </a:pPr>
              <a:r>
                <a:rPr lang="en-US" sz="800" dirty="0">
                  <a:solidFill>
                    <a:prstClr val="black"/>
                  </a:solidFill>
                  <a:latin typeface="Huawei Sans" panose="020C0503030203020204" pitchFamily="34" charset="0"/>
                </a:rPr>
                <a:t>CPE</a:t>
              </a:r>
              <a:endParaRPr lang="en-US" sz="8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42" name="矩形 341"/>
            <p:cNvSpPr/>
            <p:nvPr/>
          </p:nvSpPr>
          <p:spPr bwMode="gray">
            <a:xfrm>
              <a:off x="8359342" y="4293882"/>
              <a:ext cx="635028" cy="307777"/>
            </a:xfrm>
            <a:prstGeom prst="rect">
              <a:avLst/>
            </a:prstGeom>
          </p:spPr>
          <p:txBody>
            <a:bodyPr wrap="square">
              <a:noAutofit/>
            </a:bodyPr>
            <a:lstStyle/>
            <a:p>
              <a:pPr defTabSz="913838" fontAlgn="ctr">
                <a:spcBef>
                  <a:spcPts val="0"/>
                </a:spcBef>
                <a:spcAft>
                  <a:spcPts val="0"/>
                </a:spcAft>
              </a:pPr>
              <a:r>
                <a:rPr lang="en-US" sz="600" dirty="0">
                  <a:solidFill>
                    <a:prstClr val="black"/>
                  </a:solidFill>
                  <a:latin typeface="Huawei Sans" panose="020C0503030203020204" pitchFamily="34" charset="0"/>
                </a:rPr>
                <a:t>Interlink</a:t>
              </a:r>
              <a:endParaRPr lang="en-US" sz="6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sp>
        <p:nvSpPr>
          <p:cNvPr id="349" name="1908912614"/>
          <p:cNvSpPr/>
          <p:nvPr/>
        </p:nvSpPr>
        <p:spPr bwMode="gray">
          <a:xfrm>
            <a:off x="6439284" y="5560479"/>
            <a:ext cx="1329788" cy="317553"/>
          </a:xfrm>
          <a:prstGeom prst="rect">
            <a:avLst/>
          </a:prstGeom>
        </p:spPr>
        <p:txBody>
          <a:bodyPr wrap="square">
            <a:noAutofit/>
          </a:bodyPr>
          <a:lstStyle/>
          <a:p>
            <a:pPr defTabSz="913838" fontAlgn="ctr">
              <a:spcBef>
                <a:spcPts val="0"/>
              </a:spcBef>
              <a:spcAft>
                <a:spcPts val="0"/>
              </a:spcAft>
            </a:pPr>
            <a:r>
              <a:rPr lang="en-US" sz="1000" b="1" dirty="0">
                <a:solidFill>
                  <a:srgbClr val="C7000B"/>
                </a:solidFill>
                <a:latin typeface="Huawei Sans" panose="020C0503030203020204" pitchFamily="34" charset="0"/>
              </a:rPr>
              <a:t>One logical CPE</a:t>
            </a:r>
          </a:p>
        </p:txBody>
      </p:sp>
      <p:sp>
        <p:nvSpPr>
          <p:cNvPr id="350" name="1908912614"/>
          <p:cNvSpPr/>
          <p:nvPr/>
        </p:nvSpPr>
        <p:spPr bwMode="gray">
          <a:xfrm>
            <a:off x="8569559" y="5688813"/>
            <a:ext cx="2434736" cy="228042"/>
          </a:xfrm>
          <a:prstGeom prst="rect">
            <a:avLst/>
          </a:prstGeom>
        </p:spPr>
        <p:txBody>
          <a:bodyPr wrap="square">
            <a:noAutofit/>
          </a:bodyPr>
          <a:lstStyle/>
          <a:p>
            <a:pPr algn="ctr" defTabSz="913838" fontAlgn="ctr">
              <a:spcBef>
                <a:spcPts val="0"/>
              </a:spcBef>
              <a:spcAft>
                <a:spcPts val="0"/>
              </a:spcAft>
            </a:pPr>
            <a:r>
              <a:rPr lang="en-US" sz="1200" dirty="0">
                <a:solidFill>
                  <a:prstClr val="black"/>
                </a:solidFill>
                <a:latin typeface="Huawei Sans" panose="020C0503030203020204" pitchFamily="34" charset="0"/>
              </a:rPr>
              <a:t>Multi-</a:t>
            </a:r>
            <a:r>
              <a:rPr lang="en-US" sz="1200" dirty="0" err="1">
                <a:solidFill>
                  <a:prstClr val="black"/>
                </a:solidFill>
                <a:latin typeface="Huawei Sans" panose="020C0503030203020204" pitchFamily="34" charset="0"/>
              </a:rPr>
              <a:t>PoP</a:t>
            </a:r>
            <a:r>
              <a:rPr lang="en-US" sz="1200" dirty="0">
                <a:solidFill>
                  <a:prstClr val="black"/>
                </a:solidFill>
                <a:latin typeface="Huawei Sans" panose="020C0503030203020204" pitchFamily="34" charset="0"/>
              </a:rPr>
              <a:t> E2E overlay</a:t>
            </a:r>
          </a:p>
        </p:txBody>
      </p:sp>
      <p:sp>
        <p:nvSpPr>
          <p:cNvPr id="351" name="椭圆 350"/>
          <p:cNvSpPr/>
          <p:nvPr/>
        </p:nvSpPr>
        <p:spPr bwMode="gray">
          <a:xfrm>
            <a:off x="9280088" y="4954473"/>
            <a:ext cx="1001670" cy="328395"/>
          </a:xfrm>
          <a:prstGeom prst="ellipse">
            <a:avLst/>
          </a:prstGeom>
          <a:solidFill>
            <a:srgbClr val="B2C1DB">
              <a:lumMod val="60000"/>
              <a:lumOff val="40000"/>
              <a:alpha val="50000"/>
            </a:srgbClr>
          </a:solidFill>
          <a:ln w="12700" cap="flat">
            <a:noFill/>
            <a:prstDash val="solid"/>
            <a:miter lim="800000"/>
          </a:ln>
          <a:effectLst/>
          <a:sp3d/>
        </p:spPr>
        <p:txBody>
          <a:bodyPr rot="0" spcFirstLastPara="1" vertOverflow="overflow" horzOverflow="overflow" vert="horz" wrap="square" lIns="45684" tIns="45684" rIns="45684" bIns="45684" numCol="1" spcCol="38100" rtlCol="0" anchor="t">
            <a:noAutofit/>
          </a:bodyPr>
          <a:lstStyle/>
          <a:p>
            <a:pPr defTabSz="913760" fontAlgn="ctr" hangingPunct="0">
              <a:spcBef>
                <a:spcPts val="0"/>
              </a:spcBef>
              <a:spcAft>
                <a:spcPts val="0"/>
              </a:spcAft>
            </a:pPr>
            <a:endParaRPr lang="en-US" altLang="zh-CN" sz="1200" kern="0" dirty="0">
              <a:solidFill>
                <a:srgbClr val="000000"/>
              </a:solidFill>
              <a:latin typeface="Huawei Sans" panose="020C0503030203020204" pitchFamily="34" charset="0"/>
              <a:ea typeface="方正兰亭黑简体" panose="02000000000000000000" pitchFamily="2" charset="-122"/>
            </a:endParaRPr>
          </a:p>
        </p:txBody>
      </p:sp>
      <p:sp>
        <p:nvSpPr>
          <p:cNvPr id="352" name="Freeform 8"/>
          <p:cNvSpPr>
            <a:spLocks noEditPoints="1"/>
          </p:cNvSpPr>
          <p:nvPr/>
        </p:nvSpPr>
        <p:spPr bwMode="gray">
          <a:xfrm>
            <a:off x="10088554" y="5022475"/>
            <a:ext cx="189103" cy="192391"/>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00B0F0">
              <a:alpha val="70000"/>
            </a:srgbClr>
          </a:solidFill>
          <a:ln w="9525">
            <a:noFill/>
            <a:miter lim="800000"/>
            <a:headEnd/>
            <a:tailEnd/>
          </a:ln>
          <a:scene3d>
            <a:camera prst="orthographicFront">
              <a:rot lat="0" lon="0" rev="0"/>
            </a:camera>
            <a:lightRig rig="threePt" dir="t"/>
          </a:scene3d>
        </p:spPr>
        <p:txBody>
          <a:bodyPr wrap="square" anchor="ctr">
            <a:noAutofit/>
          </a:bodyPr>
          <a:lstStyle/>
          <a:p>
            <a:pPr defTabSz="685235" fontAlgn="ctr">
              <a:spcBef>
                <a:spcPts val="0"/>
              </a:spcBef>
              <a:spcAft>
                <a:spcPts val="0"/>
              </a:spcAft>
            </a:pP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53" name="Freeform 8"/>
          <p:cNvSpPr>
            <a:spLocks noEditPoints="1"/>
          </p:cNvSpPr>
          <p:nvPr/>
        </p:nvSpPr>
        <p:spPr bwMode="gray">
          <a:xfrm>
            <a:off x="9280088" y="5022475"/>
            <a:ext cx="189103" cy="192391"/>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00B0F0">
              <a:alpha val="70000"/>
            </a:srgbClr>
          </a:solidFill>
          <a:ln w="9525">
            <a:noFill/>
            <a:miter lim="800000"/>
            <a:headEnd/>
            <a:tailEnd/>
          </a:ln>
          <a:scene3d>
            <a:camera prst="orthographicFront">
              <a:rot lat="0" lon="0" rev="0"/>
            </a:camera>
            <a:lightRig rig="threePt" dir="t"/>
          </a:scene3d>
        </p:spPr>
        <p:txBody>
          <a:bodyPr wrap="square" anchor="ctr">
            <a:noAutofit/>
          </a:bodyPr>
          <a:lstStyle/>
          <a:p>
            <a:pPr defTabSz="685235" fontAlgn="ctr">
              <a:spcBef>
                <a:spcPts val="0"/>
              </a:spcBef>
              <a:spcAft>
                <a:spcPts val="0"/>
              </a:spcAft>
            </a:pP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cxnSp>
        <p:nvCxnSpPr>
          <p:cNvPr id="354" name="直接连接符 353"/>
          <p:cNvCxnSpPr/>
          <p:nvPr/>
        </p:nvCxnSpPr>
        <p:spPr bwMode="gray">
          <a:xfrm>
            <a:off x="9067022" y="5118670"/>
            <a:ext cx="217908"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55" name="直接连接符 354"/>
          <p:cNvCxnSpPr/>
          <p:nvPr/>
        </p:nvCxnSpPr>
        <p:spPr bwMode="gray">
          <a:xfrm>
            <a:off x="10265338" y="5118670"/>
            <a:ext cx="217908"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356" name="组合 355"/>
          <p:cNvGrpSpPr/>
          <p:nvPr/>
        </p:nvGrpSpPr>
        <p:grpSpPr bwMode="gray">
          <a:xfrm>
            <a:off x="8916370" y="5021972"/>
            <a:ext cx="204821" cy="193396"/>
            <a:chOff x="7416963" y="5332414"/>
            <a:chExt cx="279540" cy="254042"/>
          </a:xfrm>
        </p:grpSpPr>
        <p:sp>
          <p:nvSpPr>
            <p:cNvPr id="357" name="Freeform 21"/>
            <p:cNvSpPr>
              <a:spLocks/>
            </p:cNvSpPr>
            <p:nvPr/>
          </p:nvSpPr>
          <p:spPr bwMode="gray">
            <a:xfrm>
              <a:off x="7416963" y="5442551"/>
              <a:ext cx="279540" cy="143905"/>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solidFill>
              <a:srgbClr val="00B0F0"/>
            </a:solid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58" name="Freeform 22"/>
            <p:cNvSpPr>
              <a:spLocks noEditPoints="1"/>
            </p:cNvSpPr>
            <p:nvPr/>
          </p:nvSpPr>
          <p:spPr bwMode="gray">
            <a:xfrm>
              <a:off x="7416963" y="5332414"/>
              <a:ext cx="279540" cy="168317"/>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solidFill>
              <a:srgbClr val="00B0F0"/>
            </a:solid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nvGrpSpPr>
          <p:cNvPr id="359" name="组合 358"/>
          <p:cNvGrpSpPr/>
          <p:nvPr/>
        </p:nvGrpSpPr>
        <p:grpSpPr bwMode="gray">
          <a:xfrm>
            <a:off x="10430629" y="5021972"/>
            <a:ext cx="204821" cy="193396"/>
            <a:chOff x="7416963" y="5332414"/>
            <a:chExt cx="279540" cy="254042"/>
          </a:xfrm>
        </p:grpSpPr>
        <p:sp>
          <p:nvSpPr>
            <p:cNvPr id="360" name="Freeform 21"/>
            <p:cNvSpPr>
              <a:spLocks/>
            </p:cNvSpPr>
            <p:nvPr/>
          </p:nvSpPr>
          <p:spPr bwMode="gray">
            <a:xfrm>
              <a:off x="7416963" y="5442551"/>
              <a:ext cx="279540" cy="143905"/>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solidFill>
              <a:srgbClr val="00B0F0"/>
            </a:solid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61" name="Freeform 22"/>
            <p:cNvSpPr>
              <a:spLocks noEditPoints="1"/>
            </p:cNvSpPr>
            <p:nvPr/>
          </p:nvSpPr>
          <p:spPr bwMode="gray">
            <a:xfrm>
              <a:off x="7416963" y="5332414"/>
              <a:ext cx="279540" cy="168317"/>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solidFill>
              <a:srgbClr val="00B0F0"/>
            </a:solidFill>
            <a:ln w="9525">
              <a:noFill/>
              <a:round/>
              <a:headEnd/>
              <a:tailEnd/>
            </a:ln>
          </p:spPr>
          <p:txBody>
            <a:bodyPr vert="horz" wrap="square" lIns="91371" tIns="45685" rIns="91371" bIns="45685" numCol="1" anchor="t" anchorCtr="0" compatLnSpc="1">
              <a:prstTxWarp prst="textNoShape">
                <a:avLst/>
              </a:prstTxWarp>
              <a:noAutofit/>
            </a:bodyPr>
            <a:lstStyle/>
            <a:p>
              <a:pPr defTabSz="1218540" fontAlgn="ctr">
                <a:spcBef>
                  <a:spcPts val="0"/>
                </a:spcBef>
                <a:spcAft>
                  <a:spcPts val="0"/>
                </a:spcAft>
                <a:defRPr/>
              </a:pPr>
              <a:endParaRPr lang="en-US" altLang="zh-CN" sz="20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sp>
        <p:nvSpPr>
          <p:cNvPr id="362" name="矩形 361"/>
          <p:cNvSpPr/>
          <p:nvPr/>
        </p:nvSpPr>
        <p:spPr bwMode="gray">
          <a:xfrm>
            <a:off x="8805582" y="4828814"/>
            <a:ext cx="474506" cy="273421"/>
          </a:xfrm>
          <a:prstGeom prst="rect">
            <a:avLst/>
          </a:prstGeom>
        </p:spPr>
        <p:txBody>
          <a:bodyPr wrap="square">
            <a:noAutofit/>
          </a:bodyPr>
          <a:lstStyle/>
          <a:p>
            <a:pPr defTabSz="913838" fontAlgn="ctr">
              <a:spcBef>
                <a:spcPts val="0"/>
              </a:spcBef>
              <a:spcAft>
                <a:spcPts val="0"/>
              </a:spcAft>
            </a:pPr>
            <a:r>
              <a:rPr lang="en-US" sz="800" dirty="0">
                <a:solidFill>
                  <a:prstClr val="black"/>
                </a:solidFill>
                <a:latin typeface="Huawei Sans" panose="020C0503030203020204" pitchFamily="34" charset="0"/>
              </a:rPr>
              <a:t>CPE</a:t>
            </a:r>
            <a:endParaRPr lang="en-US" sz="8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63" name="矩形 362"/>
          <p:cNvSpPr/>
          <p:nvPr/>
        </p:nvSpPr>
        <p:spPr bwMode="gray">
          <a:xfrm>
            <a:off x="9163701" y="4828814"/>
            <a:ext cx="474506" cy="273421"/>
          </a:xfrm>
          <a:prstGeom prst="rect">
            <a:avLst/>
          </a:prstGeom>
        </p:spPr>
        <p:txBody>
          <a:bodyPr wrap="square">
            <a:noAutofit/>
          </a:bodyPr>
          <a:lstStyle/>
          <a:p>
            <a:pPr defTabSz="913838" fontAlgn="ctr">
              <a:spcBef>
                <a:spcPts val="0"/>
              </a:spcBef>
              <a:spcAft>
                <a:spcPts val="0"/>
              </a:spcAft>
            </a:pPr>
            <a:r>
              <a:rPr lang="en-US" sz="800" dirty="0" err="1">
                <a:solidFill>
                  <a:prstClr val="black"/>
                </a:solidFill>
                <a:latin typeface="Huawei Sans" panose="020C0503030203020204" pitchFamily="34" charset="0"/>
              </a:rPr>
              <a:t>PoP</a:t>
            </a:r>
            <a:endParaRPr lang="en-US" sz="8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cxnSp>
        <p:nvCxnSpPr>
          <p:cNvPr id="364" name="直接连接符 363"/>
          <p:cNvCxnSpPr/>
          <p:nvPr/>
        </p:nvCxnSpPr>
        <p:spPr bwMode="gray">
          <a:xfrm>
            <a:off x="9466585" y="5122337"/>
            <a:ext cx="621967" cy="0"/>
          </a:xfrm>
          <a:prstGeom prst="line">
            <a:avLst/>
          </a:prstGeom>
          <a:ln>
            <a:solidFill>
              <a:srgbClr val="00B0F0"/>
            </a:solidFill>
            <a:prstDash val="dash"/>
          </a:ln>
        </p:spPr>
        <p:style>
          <a:lnRef idx="1">
            <a:schemeClr val="accent1"/>
          </a:lnRef>
          <a:fillRef idx="0">
            <a:schemeClr val="accent1"/>
          </a:fillRef>
          <a:effectRef idx="0">
            <a:schemeClr val="accent1"/>
          </a:effectRef>
          <a:fontRef idx="minor">
            <a:schemeClr val="tx1"/>
          </a:fontRef>
        </p:style>
      </p:cxnSp>
      <p:sp>
        <p:nvSpPr>
          <p:cNvPr id="365" name="円柱 167"/>
          <p:cNvSpPr/>
          <p:nvPr/>
        </p:nvSpPr>
        <p:spPr bwMode="gray">
          <a:xfrm rot="5400000" flipV="1">
            <a:off x="9716462" y="4776057"/>
            <a:ext cx="146145" cy="1563249"/>
          </a:xfrm>
          <a:prstGeom prst="can">
            <a:avLst/>
          </a:prstGeom>
          <a:solidFill>
            <a:srgbClr val="FFC000">
              <a:alpha val="50000"/>
            </a:srgbClr>
          </a:solidFill>
          <a:ln w="9525" cap="flat" cmpd="sng" algn="ctr">
            <a:noFill/>
            <a:prstDash val="solid"/>
            <a:round/>
            <a:headEnd type="none" w="med" len="med"/>
            <a:tailEnd type="none" w="med" len="med"/>
          </a:ln>
          <a:effectLst/>
        </p:spPr>
        <p:txBody>
          <a:bodyPr vert="eaVert" wrap="square" lIns="68482" tIns="34242" rIns="68482" bIns="34242" numCol="1" rtlCol="0" anchor="ctr" anchorCtr="0" compatLnSpc="1">
            <a:prstTxWarp prst="textNoShape">
              <a:avLst/>
            </a:prstTxWarp>
            <a:noAutofit/>
          </a:bodyPr>
          <a:lstStyle/>
          <a:p>
            <a:pPr algn="ctr" defTabSz="657647" eaLnBrk="0" fontAlgn="ctr" hangingPunct="0">
              <a:spcBef>
                <a:spcPts val="0"/>
              </a:spcBef>
              <a:spcAft>
                <a:spcPts val="0"/>
              </a:spcAft>
              <a:defRPr/>
            </a:pPr>
            <a:r>
              <a:rPr lang="en-US" sz="1100" dirty="0">
                <a:solidFill>
                  <a:prstClr val="black"/>
                </a:solidFill>
                <a:latin typeface="Huawei Sans" panose="020C0503030203020204" pitchFamily="34" charset="0"/>
              </a:rPr>
              <a:t>Tunnel</a:t>
            </a:r>
            <a:endParaRPr lang="en-US" sz="1100" dirty="0">
              <a:solidFill>
                <a:prstClr val="black"/>
              </a:solidFill>
              <a:latin typeface="Huawei Sans" panose="020C0503030203020204" pitchFamily="34" charset="0"/>
              <a:ea typeface="方正兰亭黑简体" panose="02000000000000000000" pitchFamily="2" charset="-122"/>
            </a:endParaRPr>
          </a:p>
        </p:txBody>
      </p:sp>
      <p:cxnSp>
        <p:nvCxnSpPr>
          <p:cNvPr id="366" name="直接连接符 365"/>
          <p:cNvCxnSpPr/>
          <p:nvPr/>
        </p:nvCxnSpPr>
        <p:spPr bwMode="gray">
          <a:xfrm flipV="1">
            <a:off x="9023506" y="5200168"/>
            <a:ext cx="0" cy="287448"/>
          </a:xfrm>
          <a:prstGeom prst="line">
            <a:avLst/>
          </a:prstGeom>
          <a:noFill/>
          <a:ln w="6350" cap="flat" cmpd="sng" algn="ctr">
            <a:solidFill>
              <a:srgbClr val="FFC000"/>
            </a:solidFill>
            <a:prstDash val="solid"/>
            <a:round/>
            <a:headEnd type="arrow" w="med" len="med"/>
            <a:tailEnd type="oval" w="sm" len="sm"/>
          </a:ln>
          <a:effectLst/>
        </p:spPr>
      </p:cxnSp>
      <p:cxnSp>
        <p:nvCxnSpPr>
          <p:cNvPr id="367" name="直接连接符 366"/>
          <p:cNvCxnSpPr/>
          <p:nvPr/>
        </p:nvCxnSpPr>
        <p:spPr bwMode="gray">
          <a:xfrm flipV="1">
            <a:off x="10550293" y="5200168"/>
            <a:ext cx="0" cy="287448"/>
          </a:xfrm>
          <a:prstGeom prst="line">
            <a:avLst/>
          </a:prstGeom>
          <a:noFill/>
          <a:ln w="6350" cap="flat" cmpd="sng" algn="ctr">
            <a:solidFill>
              <a:srgbClr val="FFC000"/>
            </a:solidFill>
            <a:prstDash val="solid"/>
            <a:round/>
            <a:headEnd type="arrow" w="med" len="med"/>
            <a:tailEnd type="oval" w="sm" len="sm"/>
          </a:ln>
          <a:effectLst/>
        </p:spPr>
      </p:cxnSp>
      <p:sp>
        <p:nvSpPr>
          <p:cNvPr id="368" name="矩形 367"/>
          <p:cNvSpPr/>
          <p:nvPr/>
        </p:nvSpPr>
        <p:spPr bwMode="gray">
          <a:xfrm>
            <a:off x="9994305" y="4828814"/>
            <a:ext cx="474506" cy="273421"/>
          </a:xfrm>
          <a:prstGeom prst="rect">
            <a:avLst/>
          </a:prstGeom>
        </p:spPr>
        <p:txBody>
          <a:bodyPr wrap="square">
            <a:noAutofit/>
          </a:bodyPr>
          <a:lstStyle/>
          <a:p>
            <a:pPr defTabSz="913838" fontAlgn="ctr">
              <a:spcBef>
                <a:spcPts val="0"/>
              </a:spcBef>
              <a:spcAft>
                <a:spcPts val="0"/>
              </a:spcAft>
            </a:pPr>
            <a:r>
              <a:rPr lang="en-US" sz="800" dirty="0" err="1">
                <a:solidFill>
                  <a:prstClr val="black"/>
                </a:solidFill>
                <a:latin typeface="Huawei Sans" panose="020C0503030203020204" pitchFamily="34" charset="0"/>
              </a:rPr>
              <a:t>PoP</a:t>
            </a:r>
            <a:endParaRPr lang="en-US" sz="8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69" name="矩形 368"/>
          <p:cNvSpPr/>
          <p:nvPr/>
        </p:nvSpPr>
        <p:spPr bwMode="gray">
          <a:xfrm>
            <a:off x="10336256" y="4828814"/>
            <a:ext cx="474506" cy="273421"/>
          </a:xfrm>
          <a:prstGeom prst="rect">
            <a:avLst/>
          </a:prstGeom>
        </p:spPr>
        <p:txBody>
          <a:bodyPr wrap="square">
            <a:noAutofit/>
          </a:bodyPr>
          <a:lstStyle/>
          <a:p>
            <a:pPr defTabSz="913838" fontAlgn="ctr">
              <a:spcBef>
                <a:spcPts val="0"/>
              </a:spcBef>
              <a:spcAft>
                <a:spcPts val="0"/>
              </a:spcAft>
            </a:pPr>
            <a:r>
              <a:rPr lang="en-US" sz="800" dirty="0">
                <a:solidFill>
                  <a:prstClr val="black"/>
                </a:solidFill>
                <a:latin typeface="Huawei Sans" panose="020C0503030203020204" pitchFamily="34" charset="0"/>
              </a:rPr>
              <a:t>CPE</a:t>
            </a:r>
            <a:endParaRPr lang="en-US" sz="8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cxnSp>
        <p:nvCxnSpPr>
          <p:cNvPr id="370" name="直接连接符 369"/>
          <p:cNvCxnSpPr/>
          <p:nvPr/>
        </p:nvCxnSpPr>
        <p:spPr bwMode="gray">
          <a:xfrm flipV="1">
            <a:off x="9374008" y="5200168"/>
            <a:ext cx="0" cy="287448"/>
          </a:xfrm>
          <a:prstGeom prst="line">
            <a:avLst/>
          </a:prstGeom>
          <a:noFill/>
          <a:ln w="6350" cap="flat" cmpd="sng" algn="ctr">
            <a:solidFill>
              <a:srgbClr val="FFC000"/>
            </a:solidFill>
            <a:prstDash val="solid"/>
            <a:round/>
            <a:headEnd type="arrow" w="med" len="med"/>
            <a:tailEnd type="oval" w="sm" len="sm"/>
          </a:ln>
          <a:effectLst/>
        </p:spPr>
      </p:cxnSp>
      <p:cxnSp>
        <p:nvCxnSpPr>
          <p:cNvPr id="371" name="直接连接符 370"/>
          <p:cNvCxnSpPr/>
          <p:nvPr/>
        </p:nvCxnSpPr>
        <p:spPr bwMode="gray">
          <a:xfrm flipV="1">
            <a:off x="10192337" y="5200168"/>
            <a:ext cx="0" cy="287448"/>
          </a:xfrm>
          <a:prstGeom prst="line">
            <a:avLst/>
          </a:prstGeom>
          <a:noFill/>
          <a:ln w="6350" cap="flat" cmpd="sng" algn="ctr">
            <a:solidFill>
              <a:srgbClr val="FFC000"/>
            </a:solidFill>
            <a:prstDash val="solid"/>
            <a:round/>
            <a:headEnd type="arrow" w="med" len="med"/>
            <a:tailEnd type="oval" w="sm" len="sm"/>
          </a:ln>
          <a:effectLst/>
        </p:spPr>
      </p:cxnSp>
      <p:sp>
        <p:nvSpPr>
          <p:cNvPr id="372" name="1908912614"/>
          <p:cNvSpPr/>
          <p:nvPr/>
        </p:nvSpPr>
        <p:spPr bwMode="gray">
          <a:xfrm>
            <a:off x="6214386" y="5833644"/>
            <a:ext cx="1712604" cy="212195"/>
          </a:xfrm>
          <a:prstGeom prst="rect">
            <a:avLst/>
          </a:prstGeom>
        </p:spPr>
        <p:txBody>
          <a:bodyPr wrap="square">
            <a:noAutofit/>
          </a:bodyPr>
          <a:lstStyle/>
          <a:p>
            <a:pPr algn="ctr" defTabSz="913838" fontAlgn="ctr">
              <a:spcBef>
                <a:spcPts val="0"/>
              </a:spcBef>
              <a:spcAft>
                <a:spcPts val="0"/>
              </a:spcAft>
            </a:pPr>
            <a:r>
              <a:rPr lang="en-US" sz="1200" dirty="0">
                <a:solidFill>
                  <a:prstClr val="black"/>
                </a:solidFill>
                <a:latin typeface="Huawei Sans" panose="020C0503030203020204" pitchFamily="34" charset="0"/>
              </a:rPr>
              <a:t>Dual-CPE &amp; multi-link</a:t>
            </a:r>
            <a:endParaRPr lang="en-US" altLang="zh-CN"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73" name="610866290"/>
          <p:cNvSpPr/>
          <p:nvPr/>
        </p:nvSpPr>
        <p:spPr bwMode="gray">
          <a:xfrm>
            <a:off x="6348912" y="1295636"/>
            <a:ext cx="5684356" cy="415090"/>
          </a:xfrm>
          <a:prstGeom prst="rect">
            <a:avLst/>
          </a:prstGeom>
        </p:spPr>
        <p:txBody>
          <a:bodyPr wrap="square">
            <a:noAutofit/>
          </a:bodyPr>
          <a:lstStyle/>
          <a:p>
            <a:pPr defTabSz="913838" fontAlgn="ctr">
              <a:spcBef>
                <a:spcPts val="0"/>
              </a:spcBef>
              <a:spcAft>
                <a:spcPts val="0"/>
              </a:spcAft>
            </a:pPr>
            <a:endParaRPr lang="en-US" altLang="zh-CN" sz="1100" b="1" dirty="0">
              <a:solidFill>
                <a:prstClr val="white">
                  <a:lumMod val="50000"/>
                </a:prstClr>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374" name="组合 373"/>
          <p:cNvGrpSpPr/>
          <p:nvPr/>
        </p:nvGrpSpPr>
        <p:grpSpPr bwMode="gray">
          <a:xfrm>
            <a:off x="6884406" y="1640364"/>
            <a:ext cx="1655154" cy="1087237"/>
            <a:chOff x="6456040" y="2661417"/>
            <a:chExt cx="1438012" cy="944601"/>
          </a:xfrm>
        </p:grpSpPr>
        <p:sp>
          <p:nvSpPr>
            <p:cNvPr id="375" name="Oval 76"/>
            <p:cNvSpPr/>
            <p:nvPr/>
          </p:nvSpPr>
          <p:spPr bwMode="gray">
            <a:xfrm flipH="1">
              <a:off x="7235448" y="2805433"/>
              <a:ext cx="45719" cy="48106"/>
            </a:xfrm>
            <a:prstGeom prst="ellipse">
              <a:avLst/>
            </a:prstGeom>
            <a:solidFill>
              <a:srgbClr val="00B0F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40" fontAlgn="ctr">
                <a:spcBef>
                  <a:spcPts val="600"/>
                </a:spcBef>
                <a:spcAft>
                  <a:spcPts val="0"/>
                </a:spcAft>
              </a:pPr>
              <a:endParaRPr lang="en-US" sz="2000" dirty="0">
                <a:solidFill>
                  <a:prstClr val="white"/>
                </a:solidFill>
                <a:latin typeface="Huawei Sans" panose="020C0503030203020204" pitchFamily="34" charset="0"/>
                <a:cs typeface="Arial" panose="020B0604020202020204" pitchFamily="34" charset="0"/>
              </a:endParaRPr>
            </a:p>
          </p:txBody>
        </p:sp>
        <p:sp>
          <p:nvSpPr>
            <p:cNvPr id="376" name="Oval 77"/>
            <p:cNvSpPr/>
            <p:nvPr/>
          </p:nvSpPr>
          <p:spPr bwMode="gray">
            <a:xfrm flipH="1">
              <a:off x="7315513" y="2805433"/>
              <a:ext cx="45719" cy="48106"/>
            </a:xfrm>
            <a:prstGeom prst="ellipse">
              <a:avLst/>
            </a:prstGeom>
            <a:solidFill>
              <a:srgbClr val="00B0F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40" fontAlgn="ctr">
                <a:spcBef>
                  <a:spcPts val="600"/>
                </a:spcBef>
                <a:spcAft>
                  <a:spcPts val="0"/>
                </a:spcAft>
              </a:pPr>
              <a:endParaRPr lang="en-US" sz="2000" dirty="0">
                <a:solidFill>
                  <a:prstClr val="white"/>
                </a:solidFill>
                <a:latin typeface="Huawei Sans" panose="020C0503030203020204" pitchFamily="34" charset="0"/>
                <a:cs typeface="Arial" panose="020B0604020202020204" pitchFamily="34" charset="0"/>
              </a:endParaRPr>
            </a:p>
          </p:txBody>
        </p:sp>
        <p:sp>
          <p:nvSpPr>
            <p:cNvPr id="377" name="Oval 78"/>
            <p:cNvSpPr/>
            <p:nvPr/>
          </p:nvSpPr>
          <p:spPr bwMode="gray">
            <a:xfrm flipH="1">
              <a:off x="7396037" y="2805433"/>
              <a:ext cx="45719" cy="48106"/>
            </a:xfrm>
            <a:prstGeom prst="ellipse">
              <a:avLst/>
            </a:prstGeom>
            <a:solidFill>
              <a:srgbClr val="00B0F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40" fontAlgn="ctr">
                <a:spcBef>
                  <a:spcPts val="600"/>
                </a:spcBef>
                <a:spcAft>
                  <a:spcPts val="0"/>
                </a:spcAft>
              </a:pPr>
              <a:endParaRPr lang="en-US" sz="2000" dirty="0">
                <a:solidFill>
                  <a:prstClr val="white"/>
                </a:solidFill>
                <a:latin typeface="Huawei Sans" panose="020C0503030203020204" pitchFamily="34" charset="0"/>
                <a:cs typeface="Arial" panose="020B0604020202020204" pitchFamily="34" charset="0"/>
              </a:endParaRPr>
            </a:p>
          </p:txBody>
        </p:sp>
        <p:grpSp>
          <p:nvGrpSpPr>
            <p:cNvPr id="378" name="组合 377"/>
            <p:cNvGrpSpPr/>
            <p:nvPr/>
          </p:nvGrpSpPr>
          <p:grpSpPr bwMode="gray">
            <a:xfrm>
              <a:off x="6528049" y="2996952"/>
              <a:ext cx="1262348" cy="474436"/>
              <a:chOff x="6492255" y="5661248"/>
              <a:chExt cx="1010109" cy="474436"/>
            </a:xfrm>
          </p:grpSpPr>
          <p:cxnSp>
            <p:nvCxnSpPr>
              <p:cNvPr id="397" name="Straight Connector 57"/>
              <p:cNvCxnSpPr/>
              <p:nvPr/>
            </p:nvCxnSpPr>
            <p:spPr bwMode="gray">
              <a:xfrm>
                <a:off x="6997609" y="5661248"/>
                <a:ext cx="504755" cy="470865"/>
              </a:xfrm>
              <a:prstGeom prst="line">
                <a:avLst/>
              </a:prstGeom>
              <a:ln w="6350" cmpd="sng">
                <a:solidFill>
                  <a:srgbClr val="00B0F0"/>
                </a:solidFill>
                <a:prstDash val="dash"/>
              </a:ln>
              <a:effectLst/>
            </p:spPr>
            <p:style>
              <a:lnRef idx="2">
                <a:schemeClr val="accent1"/>
              </a:lnRef>
              <a:fillRef idx="0">
                <a:schemeClr val="accent1"/>
              </a:fillRef>
              <a:effectRef idx="1">
                <a:schemeClr val="accent1"/>
              </a:effectRef>
              <a:fontRef idx="minor">
                <a:schemeClr val="tx1"/>
              </a:fontRef>
            </p:style>
          </p:cxnSp>
          <p:cxnSp>
            <p:nvCxnSpPr>
              <p:cNvPr id="398" name="Straight Connector 84"/>
              <p:cNvCxnSpPr/>
              <p:nvPr/>
            </p:nvCxnSpPr>
            <p:spPr bwMode="gray">
              <a:xfrm flipH="1">
                <a:off x="6492255" y="5661248"/>
                <a:ext cx="505354" cy="473742"/>
              </a:xfrm>
              <a:prstGeom prst="line">
                <a:avLst/>
              </a:prstGeom>
              <a:ln w="6350" cmpd="sng">
                <a:solidFill>
                  <a:srgbClr val="00B0F0"/>
                </a:solidFill>
                <a:prstDash val="dash"/>
              </a:ln>
              <a:effectLst/>
            </p:spPr>
            <p:style>
              <a:lnRef idx="2">
                <a:schemeClr val="accent1"/>
              </a:lnRef>
              <a:fillRef idx="0">
                <a:schemeClr val="accent1"/>
              </a:fillRef>
              <a:effectRef idx="1">
                <a:schemeClr val="accent1"/>
              </a:effectRef>
              <a:fontRef idx="minor">
                <a:schemeClr val="tx1"/>
              </a:fontRef>
            </p:style>
          </p:cxnSp>
          <p:cxnSp>
            <p:nvCxnSpPr>
              <p:cNvPr id="399" name="Straight Connector 91"/>
              <p:cNvCxnSpPr/>
              <p:nvPr/>
            </p:nvCxnSpPr>
            <p:spPr bwMode="gray">
              <a:xfrm flipH="1">
                <a:off x="6744072" y="5661248"/>
                <a:ext cx="253537" cy="473742"/>
              </a:xfrm>
              <a:prstGeom prst="line">
                <a:avLst/>
              </a:prstGeom>
              <a:ln w="6350" cmpd="sng">
                <a:solidFill>
                  <a:srgbClr val="00B0F0"/>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00" name="Straight Connector 94"/>
              <p:cNvCxnSpPr/>
              <p:nvPr/>
            </p:nvCxnSpPr>
            <p:spPr bwMode="gray">
              <a:xfrm>
                <a:off x="6997609" y="5661248"/>
                <a:ext cx="70" cy="473742"/>
              </a:xfrm>
              <a:prstGeom prst="line">
                <a:avLst/>
              </a:prstGeom>
              <a:ln w="6350" cmpd="sng">
                <a:solidFill>
                  <a:srgbClr val="00B0F0"/>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01" name="Straight Connector 97"/>
              <p:cNvCxnSpPr/>
              <p:nvPr/>
            </p:nvCxnSpPr>
            <p:spPr bwMode="gray">
              <a:xfrm>
                <a:off x="6997609" y="5661248"/>
                <a:ext cx="251192" cy="474436"/>
              </a:xfrm>
              <a:prstGeom prst="line">
                <a:avLst/>
              </a:prstGeom>
              <a:ln w="6350" cmpd="sng">
                <a:solidFill>
                  <a:srgbClr val="00B0F0"/>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379" name="Freeform 8"/>
            <p:cNvSpPr>
              <a:spLocks noEditPoints="1"/>
            </p:cNvSpPr>
            <p:nvPr/>
          </p:nvSpPr>
          <p:spPr bwMode="gray">
            <a:xfrm>
              <a:off x="6747965" y="2661417"/>
              <a:ext cx="203650" cy="313634"/>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0070C0"/>
            </a:solidFill>
            <a:ln w="9525">
              <a:noFill/>
              <a:miter lim="800000"/>
              <a:headEnd/>
              <a:tailEnd/>
            </a:ln>
            <a:scene3d>
              <a:camera prst="orthographicFront">
                <a:rot lat="3000000" lon="0" rev="0"/>
              </a:camera>
              <a:lightRig rig="threePt" dir="t"/>
            </a:scene3d>
          </p:spPr>
          <p:txBody>
            <a:bodyPr wrap="square" anchor="ctr">
              <a:noAutofit/>
            </a:bodyPr>
            <a:lstStyle/>
            <a:p>
              <a:pPr defTabSz="685389" fontAlgn="ctr">
                <a:spcBef>
                  <a:spcPts val="0"/>
                </a:spcBef>
                <a:spcAft>
                  <a:spcPts val="0"/>
                </a:spcAft>
              </a:pPr>
              <a:endParaRPr lang="en-US" altLang="zh-CN" sz="14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80" name="Freeform 8"/>
            <p:cNvSpPr>
              <a:spLocks noEditPoints="1"/>
            </p:cNvSpPr>
            <p:nvPr/>
          </p:nvSpPr>
          <p:spPr bwMode="gray">
            <a:xfrm>
              <a:off x="6976363" y="2661417"/>
              <a:ext cx="203650" cy="313634"/>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0070C0"/>
            </a:solidFill>
            <a:ln w="9525">
              <a:noFill/>
              <a:miter lim="800000"/>
              <a:headEnd/>
              <a:tailEnd/>
            </a:ln>
            <a:scene3d>
              <a:camera prst="orthographicFront">
                <a:rot lat="3000000" lon="0" rev="0"/>
              </a:camera>
              <a:lightRig rig="threePt" dir="t"/>
            </a:scene3d>
          </p:spPr>
          <p:txBody>
            <a:bodyPr wrap="square" anchor="ctr">
              <a:noAutofit/>
            </a:bodyPr>
            <a:lstStyle/>
            <a:p>
              <a:pPr defTabSz="685389" fontAlgn="ctr">
                <a:spcBef>
                  <a:spcPts val="0"/>
                </a:spcBef>
                <a:spcAft>
                  <a:spcPts val="0"/>
                </a:spcAft>
              </a:pPr>
              <a:endParaRPr lang="en-US" altLang="zh-CN" sz="14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81" name="Freeform 8"/>
            <p:cNvSpPr>
              <a:spLocks noEditPoints="1"/>
            </p:cNvSpPr>
            <p:nvPr/>
          </p:nvSpPr>
          <p:spPr bwMode="gray">
            <a:xfrm>
              <a:off x="7468045" y="2661417"/>
              <a:ext cx="203650" cy="313634"/>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FFC000"/>
            </a:solidFill>
            <a:ln w="9525">
              <a:noFill/>
              <a:miter lim="800000"/>
              <a:headEnd/>
              <a:tailEnd/>
            </a:ln>
            <a:scene3d>
              <a:camera prst="orthographicFront">
                <a:rot lat="3000000" lon="0" rev="0"/>
              </a:camera>
              <a:lightRig rig="threePt" dir="t"/>
            </a:scene3d>
          </p:spPr>
          <p:txBody>
            <a:bodyPr wrap="square" anchor="ctr">
              <a:noAutofit/>
            </a:bodyPr>
            <a:lstStyle/>
            <a:p>
              <a:pPr defTabSz="685389" fontAlgn="ctr">
                <a:spcBef>
                  <a:spcPts val="0"/>
                </a:spcBef>
                <a:spcAft>
                  <a:spcPts val="0"/>
                </a:spcAft>
              </a:pPr>
              <a:endParaRPr lang="en-US" altLang="zh-CN" sz="14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382" name="组合 621"/>
            <p:cNvGrpSpPr/>
            <p:nvPr/>
          </p:nvGrpSpPr>
          <p:grpSpPr bwMode="gray">
            <a:xfrm>
              <a:off x="6456040" y="3429000"/>
              <a:ext cx="213876" cy="177018"/>
              <a:chOff x="-983298" y="1666240"/>
              <a:chExt cx="547688" cy="309563"/>
            </a:xfrm>
            <a:solidFill>
              <a:srgbClr val="00B0F0"/>
            </a:solidFill>
          </p:grpSpPr>
          <p:sp>
            <p:nvSpPr>
              <p:cNvPr id="395"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96"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nvGrpSpPr>
            <p:cNvPr id="383" name="组合 621"/>
            <p:cNvGrpSpPr/>
            <p:nvPr/>
          </p:nvGrpSpPr>
          <p:grpSpPr bwMode="gray">
            <a:xfrm>
              <a:off x="6744072" y="3429000"/>
              <a:ext cx="213876" cy="177018"/>
              <a:chOff x="-983298" y="1666240"/>
              <a:chExt cx="547688" cy="309563"/>
            </a:xfrm>
            <a:solidFill>
              <a:srgbClr val="00B0F0"/>
            </a:solidFill>
          </p:grpSpPr>
          <p:sp>
            <p:nvSpPr>
              <p:cNvPr id="393"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94"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nvGrpSpPr>
            <p:cNvPr id="384" name="组合 621"/>
            <p:cNvGrpSpPr/>
            <p:nvPr/>
          </p:nvGrpSpPr>
          <p:grpSpPr bwMode="gray">
            <a:xfrm>
              <a:off x="7032104" y="3429000"/>
              <a:ext cx="213876" cy="177018"/>
              <a:chOff x="-983298" y="1666240"/>
              <a:chExt cx="547688" cy="309563"/>
            </a:xfrm>
            <a:solidFill>
              <a:srgbClr val="00B0F0"/>
            </a:solidFill>
          </p:grpSpPr>
          <p:sp>
            <p:nvSpPr>
              <p:cNvPr id="391"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92"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nvGrpSpPr>
            <p:cNvPr id="385" name="组合 621"/>
            <p:cNvGrpSpPr/>
            <p:nvPr/>
          </p:nvGrpSpPr>
          <p:grpSpPr bwMode="gray">
            <a:xfrm>
              <a:off x="7392144" y="3429000"/>
              <a:ext cx="213876" cy="177018"/>
              <a:chOff x="-983298" y="1666240"/>
              <a:chExt cx="547688" cy="309563"/>
            </a:xfrm>
            <a:solidFill>
              <a:srgbClr val="00B0F0"/>
            </a:solidFill>
          </p:grpSpPr>
          <p:sp>
            <p:nvSpPr>
              <p:cNvPr id="389"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90"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nvGrpSpPr>
            <p:cNvPr id="386" name="组合 621"/>
            <p:cNvGrpSpPr/>
            <p:nvPr/>
          </p:nvGrpSpPr>
          <p:grpSpPr bwMode="gray">
            <a:xfrm>
              <a:off x="7680176" y="3429000"/>
              <a:ext cx="213876" cy="177018"/>
              <a:chOff x="-983298" y="1666240"/>
              <a:chExt cx="547688" cy="309563"/>
            </a:xfrm>
            <a:solidFill>
              <a:srgbClr val="00B0F0"/>
            </a:solidFill>
          </p:grpSpPr>
          <p:sp>
            <p:nvSpPr>
              <p:cNvPr id="387"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88"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defRPr/>
                </a:pPr>
                <a:endParaRPr lang="en-US" altLang="zh-CN" sz="2400" kern="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sp>
        <p:nvSpPr>
          <p:cNvPr id="402" name="文本框 401"/>
          <p:cNvSpPr txBox="1"/>
          <p:nvPr/>
        </p:nvSpPr>
        <p:spPr bwMode="gray">
          <a:xfrm>
            <a:off x="8691918" y="1601633"/>
            <a:ext cx="2211814" cy="213824"/>
          </a:xfrm>
          <a:prstGeom prst="rect">
            <a:avLst/>
          </a:prstGeom>
          <a:noFill/>
          <a:ln>
            <a:noFill/>
          </a:ln>
        </p:spPr>
        <p:txBody>
          <a:bodyPr wrap="square" rtlCol="0">
            <a:noAutofit/>
          </a:bodyPr>
          <a:lstStyle/>
          <a:p>
            <a:pPr algn="ctr" defTabSz="685389" fontAlgn="ctr">
              <a:spcBef>
                <a:spcPts val="0"/>
              </a:spcBef>
              <a:spcAft>
                <a:spcPts val="0"/>
              </a:spcAft>
            </a:pPr>
            <a:r>
              <a:rPr lang="en-US" sz="1200" b="1" dirty="0">
                <a:solidFill>
                  <a:prstClr val="black"/>
                </a:solidFill>
                <a:latin typeface="Huawei Sans" panose="020C0503030203020204" pitchFamily="34" charset="0"/>
              </a:rPr>
              <a:t>Distributed and on-demand </a:t>
            </a:r>
            <a:r>
              <a:rPr lang="en-US" sz="1200" b="1" dirty="0" err="1">
                <a:solidFill>
                  <a:prstClr val="black"/>
                </a:solidFill>
                <a:latin typeface="Huawei Sans" panose="020C0503030203020204" pitchFamily="34" charset="0"/>
              </a:rPr>
              <a:t>vRR</a:t>
            </a:r>
            <a:r>
              <a:rPr lang="en-US" sz="1200" b="1" dirty="0">
                <a:solidFill>
                  <a:prstClr val="black"/>
                </a:solidFill>
                <a:latin typeface="Huawei Sans" panose="020C0503030203020204" pitchFamily="34" charset="0"/>
              </a:rPr>
              <a:t> expansion</a:t>
            </a:r>
            <a:endParaRPr lang="en-US" altLang="zh-CN" sz="12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03" name="矩形 402"/>
          <p:cNvSpPr/>
          <p:nvPr/>
        </p:nvSpPr>
        <p:spPr bwMode="gray">
          <a:xfrm>
            <a:off x="8591354" y="2086435"/>
            <a:ext cx="2412942" cy="600164"/>
          </a:xfrm>
          <a:prstGeom prst="rect">
            <a:avLst/>
          </a:prstGeom>
        </p:spPr>
        <p:txBody>
          <a:bodyPr wrap="square">
            <a:spAutoFit/>
          </a:bodyPr>
          <a:lstStyle/>
          <a:p>
            <a:pPr marL="180975" indent="-180975" defTabSz="1218540" fontAlgn="ctr">
              <a:spcBef>
                <a:spcPts val="0"/>
              </a:spcBef>
              <a:spcAft>
                <a:spcPts val="0"/>
              </a:spcAft>
              <a:buFont typeface="Arial" panose="020B0604020202020204" pitchFamily="34" charset="0"/>
              <a:buChar char="•"/>
            </a:pPr>
            <a:r>
              <a:rPr lang="en-US" sz="1100" b="1" dirty="0">
                <a:solidFill>
                  <a:srgbClr val="C7000B"/>
                </a:solidFill>
                <a:latin typeface="Huawei Sans" panose="020C0503030203020204" pitchFamily="34" charset="0"/>
              </a:rPr>
              <a:t>Two deployment modes</a:t>
            </a:r>
            <a:r>
              <a:rPr lang="en-US" sz="1100" b="1" dirty="0">
                <a:solidFill>
                  <a:prstClr val="black"/>
                </a:solidFill>
                <a:latin typeface="Huawei Sans" panose="020C0503030203020204" pitchFamily="34" charset="0"/>
              </a:rPr>
              <a:t>: independent deployment/co-deployment</a:t>
            </a:r>
            <a:endParaRPr lang="en-US" altLang="zh-CN" sz="11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04" name="矩形 403"/>
          <p:cNvSpPr/>
          <p:nvPr/>
        </p:nvSpPr>
        <p:spPr bwMode="gray">
          <a:xfrm>
            <a:off x="6596554" y="1668105"/>
            <a:ext cx="449162" cy="276999"/>
          </a:xfrm>
          <a:prstGeom prst="rect">
            <a:avLst/>
          </a:prstGeom>
        </p:spPr>
        <p:txBody>
          <a:bodyPr wrap="none">
            <a:spAutoFit/>
          </a:bodyPr>
          <a:lstStyle/>
          <a:p>
            <a:pPr defTabSz="1218540" fontAlgn="ctr">
              <a:spcBef>
                <a:spcPts val="0"/>
              </a:spcBef>
              <a:spcAft>
                <a:spcPts val="0"/>
              </a:spcAft>
            </a:pPr>
            <a:r>
              <a:rPr lang="en-US" sz="1200" dirty="0" err="1">
                <a:solidFill>
                  <a:prstClr val="black"/>
                </a:solidFill>
                <a:latin typeface="Huawei Sans" panose="020C0503030203020204" pitchFamily="34" charset="0"/>
              </a:rPr>
              <a:t>vRR</a:t>
            </a:r>
            <a:endParaRPr lang="en-US"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05" name="矩形 404"/>
          <p:cNvSpPr/>
          <p:nvPr/>
        </p:nvSpPr>
        <p:spPr bwMode="gray">
          <a:xfrm>
            <a:off x="6308699" y="2479433"/>
            <a:ext cx="452368" cy="276999"/>
          </a:xfrm>
          <a:prstGeom prst="rect">
            <a:avLst/>
          </a:prstGeom>
        </p:spPr>
        <p:txBody>
          <a:bodyPr wrap="none">
            <a:spAutoFit/>
          </a:bodyPr>
          <a:lstStyle/>
          <a:p>
            <a:pPr defTabSz="1218540" fontAlgn="ctr">
              <a:spcBef>
                <a:spcPts val="0"/>
              </a:spcBef>
              <a:spcAft>
                <a:spcPts val="0"/>
              </a:spcAft>
            </a:pPr>
            <a:r>
              <a:rPr lang="en-US" sz="1200" dirty="0">
                <a:solidFill>
                  <a:prstClr val="black"/>
                </a:solidFill>
                <a:latin typeface="Huawei Sans" panose="020C0503030203020204" pitchFamily="34" charset="0"/>
              </a:rPr>
              <a:t>CPE</a:t>
            </a:r>
            <a:endParaRPr lang="en-US" sz="1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06" name="Freeform 8"/>
          <p:cNvSpPr>
            <a:spLocks noEditPoints="1"/>
          </p:cNvSpPr>
          <p:nvPr/>
        </p:nvSpPr>
        <p:spPr bwMode="gray">
          <a:xfrm>
            <a:off x="6978158" y="2341539"/>
            <a:ext cx="180250" cy="315492"/>
          </a:xfrm>
          <a:custGeom>
            <a:avLst/>
            <a:gdLst/>
            <a:ahLst/>
            <a:cxnLst>
              <a:cxn ang="0">
                <a:pos x="8871" y="35"/>
              </a:cxn>
              <a:cxn ang="0">
                <a:pos x="10057" y="216"/>
              </a:cxn>
              <a:cxn ang="0">
                <a:pos x="11178" y="538"/>
              </a:cxn>
              <a:cxn ang="0">
                <a:pos x="12219" y="992"/>
              </a:cxn>
              <a:cxn ang="0">
                <a:pos x="13166" y="1564"/>
              </a:cxn>
              <a:cxn ang="0">
                <a:pos x="14004" y="2243"/>
              </a:cxn>
              <a:cxn ang="0">
                <a:pos x="14721" y="3017"/>
              </a:cxn>
              <a:cxn ang="0">
                <a:pos x="15304" y="3875"/>
              </a:cxn>
              <a:cxn ang="0">
                <a:pos x="15737" y="4805"/>
              </a:cxn>
              <a:cxn ang="0">
                <a:pos x="16006" y="5795"/>
              </a:cxn>
              <a:cxn ang="0">
                <a:pos x="16100" y="6832"/>
              </a:cxn>
              <a:cxn ang="0">
                <a:pos x="16006" y="7870"/>
              </a:cxn>
              <a:cxn ang="0">
                <a:pos x="15737" y="8860"/>
              </a:cxn>
              <a:cxn ang="0">
                <a:pos x="15304" y="9790"/>
              </a:cxn>
              <a:cxn ang="0">
                <a:pos x="14721" y="10647"/>
              </a:cxn>
              <a:cxn ang="0">
                <a:pos x="14004" y="11422"/>
              </a:cxn>
              <a:cxn ang="0">
                <a:pos x="13166" y="12101"/>
              </a:cxn>
              <a:cxn ang="0">
                <a:pos x="12219" y="12673"/>
              </a:cxn>
              <a:cxn ang="0">
                <a:pos x="11178" y="13126"/>
              </a:cxn>
              <a:cxn ang="0">
                <a:pos x="10057" y="13449"/>
              </a:cxn>
              <a:cxn ang="0">
                <a:pos x="8871" y="13629"/>
              </a:cxn>
              <a:cxn ang="0">
                <a:pos x="7636" y="13655"/>
              </a:cxn>
              <a:cxn ang="0">
                <a:pos x="6431" y="13525"/>
              </a:cxn>
              <a:cxn ang="0">
                <a:pos x="5287" y="13248"/>
              </a:cxn>
              <a:cxn ang="0">
                <a:pos x="4218" y="12838"/>
              </a:cxn>
              <a:cxn ang="0">
                <a:pos x="3238" y="12304"/>
              </a:cxn>
              <a:cxn ang="0">
                <a:pos x="2363" y="11660"/>
              </a:cxn>
              <a:cxn ang="0">
                <a:pos x="1603" y="10916"/>
              </a:cxn>
              <a:cxn ang="0">
                <a:pos x="974" y="10084"/>
              </a:cxn>
              <a:cxn ang="0">
                <a:pos x="490" y="9177"/>
              </a:cxn>
              <a:cxn ang="0">
                <a:pos x="164" y="8206"/>
              </a:cxn>
              <a:cxn ang="0">
                <a:pos x="10" y="7183"/>
              </a:cxn>
              <a:cxn ang="0">
                <a:pos x="41" y="6136"/>
              </a:cxn>
              <a:cxn ang="0">
                <a:pos x="254" y="5129"/>
              </a:cxn>
              <a:cxn ang="0">
                <a:pos x="634" y="4178"/>
              </a:cxn>
              <a:cxn ang="0">
                <a:pos x="1168" y="3294"/>
              </a:cxn>
              <a:cxn ang="0">
                <a:pos x="1842" y="2490"/>
              </a:cxn>
              <a:cxn ang="0">
                <a:pos x="2642" y="1779"/>
              </a:cxn>
              <a:cxn ang="0">
                <a:pos x="3554" y="1169"/>
              </a:cxn>
              <a:cxn ang="0">
                <a:pos x="4565" y="675"/>
              </a:cxn>
              <a:cxn ang="0">
                <a:pos x="5660" y="308"/>
              </a:cxn>
              <a:cxn ang="0">
                <a:pos x="6826" y="79"/>
              </a:cxn>
              <a:cxn ang="0">
                <a:pos x="8050" y="0"/>
              </a:cxn>
              <a:cxn ang="0">
                <a:pos x="9888" y="3284"/>
              </a:cxn>
              <a:cxn ang="0">
                <a:pos x="7171" y="698"/>
              </a:cxn>
              <a:cxn ang="0">
                <a:pos x="7130" y="4461"/>
              </a:cxn>
              <a:cxn ang="0">
                <a:pos x="8970" y="9203"/>
              </a:cxn>
              <a:cxn ang="0">
                <a:pos x="8929" y="12966"/>
              </a:cxn>
              <a:cxn ang="0">
                <a:pos x="6212" y="10381"/>
              </a:cxn>
              <a:cxn ang="0">
                <a:pos x="1485" y="6832"/>
              </a:cxn>
              <a:cxn ang="0">
                <a:pos x="3841" y="5953"/>
              </a:cxn>
              <a:cxn ang="0">
                <a:pos x="3841" y="7711"/>
              </a:cxn>
              <a:cxn ang="0">
                <a:pos x="1485" y="6832"/>
              </a:cxn>
              <a:cxn ang="0">
                <a:pos x="12259" y="4994"/>
              </a:cxn>
              <a:cxn ang="0">
                <a:pos x="9674" y="7711"/>
              </a:cxn>
              <a:cxn ang="0">
                <a:pos x="13437" y="7752"/>
              </a:cxn>
            </a:cxnLst>
            <a:rect l="0" t="0" r="r" b="b"/>
            <a:pathLst>
              <a:path w="16100" h="13664">
                <a:moveTo>
                  <a:pt x="8050" y="0"/>
                </a:moveTo>
                <a:lnTo>
                  <a:pt x="8464" y="9"/>
                </a:lnTo>
                <a:lnTo>
                  <a:pt x="8871" y="35"/>
                </a:lnTo>
                <a:lnTo>
                  <a:pt x="9273" y="79"/>
                </a:lnTo>
                <a:lnTo>
                  <a:pt x="9669" y="139"/>
                </a:lnTo>
                <a:lnTo>
                  <a:pt x="10057" y="216"/>
                </a:lnTo>
                <a:lnTo>
                  <a:pt x="10439" y="308"/>
                </a:lnTo>
                <a:lnTo>
                  <a:pt x="10813" y="416"/>
                </a:lnTo>
                <a:lnTo>
                  <a:pt x="11178" y="538"/>
                </a:lnTo>
                <a:lnTo>
                  <a:pt x="11535" y="675"/>
                </a:lnTo>
                <a:lnTo>
                  <a:pt x="11882" y="827"/>
                </a:lnTo>
                <a:lnTo>
                  <a:pt x="12219" y="992"/>
                </a:lnTo>
                <a:lnTo>
                  <a:pt x="12545" y="1169"/>
                </a:lnTo>
                <a:lnTo>
                  <a:pt x="12861" y="1360"/>
                </a:lnTo>
                <a:lnTo>
                  <a:pt x="13166" y="1564"/>
                </a:lnTo>
                <a:lnTo>
                  <a:pt x="13458" y="1779"/>
                </a:lnTo>
                <a:lnTo>
                  <a:pt x="13737" y="2005"/>
                </a:lnTo>
                <a:lnTo>
                  <a:pt x="14004" y="2243"/>
                </a:lnTo>
                <a:lnTo>
                  <a:pt x="14258" y="2490"/>
                </a:lnTo>
                <a:lnTo>
                  <a:pt x="14497" y="2749"/>
                </a:lnTo>
                <a:lnTo>
                  <a:pt x="14721" y="3017"/>
                </a:lnTo>
                <a:lnTo>
                  <a:pt x="14932" y="3294"/>
                </a:lnTo>
                <a:lnTo>
                  <a:pt x="15126" y="3580"/>
                </a:lnTo>
                <a:lnTo>
                  <a:pt x="15304" y="3875"/>
                </a:lnTo>
                <a:lnTo>
                  <a:pt x="15466" y="4178"/>
                </a:lnTo>
                <a:lnTo>
                  <a:pt x="15610" y="4488"/>
                </a:lnTo>
                <a:lnTo>
                  <a:pt x="15737" y="4805"/>
                </a:lnTo>
                <a:lnTo>
                  <a:pt x="15845" y="5129"/>
                </a:lnTo>
                <a:lnTo>
                  <a:pt x="15936" y="5459"/>
                </a:lnTo>
                <a:lnTo>
                  <a:pt x="16006" y="5795"/>
                </a:lnTo>
                <a:lnTo>
                  <a:pt x="16058" y="6136"/>
                </a:lnTo>
                <a:lnTo>
                  <a:pt x="16089" y="6482"/>
                </a:lnTo>
                <a:lnTo>
                  <a:pt x="16100" y="6832"/>
                </a:lnTo>
                <a:lnTo>
                  <a:pt x="16089" y="7183"/>
                </a:lnTo>
                <a:lnTo>
                  <a:pt x="16058" y="7529"/>
                </a:lnTo>
                <a:lnTo>
                  <a:pt x="16006" y="7870"/>
                </a:lnTo>
                <a:lnTo>
                  <a:pt x="15936" y="8206"/>
                </a:lnTo>
                <a:lnTo>
                  <a:pt x="15845" y="8536"/>
                </a:lnTo>
                <a:lnTo>
                  <a:pt x="15737" y="8860"/>
                </a:lnTo>
                <a:lnTo>
                  <a:pt x="15610" y="9177"/>
                </a:lnTo>
                <a:lnTo>
                  <a:pt x="15466" y="9487"/>
                </a:lnTo>
                <a:lnTo>
                  <a:pt x="15304" y="9790"/>
                </a:lnTo>
                <a:lnTo>
                  <a:pt x="15126" y="10084"/>
                </a:lnTo>
                <a:lnTo>
                  <a:pt x="14932" y="10371"/>
                </a:lnTo>
                <a:lnTo>
                  <a:pt x="14721" y="10647"/>
                </a:lnTo>
                <a:lnTo>
                  <a:pt x="14497" y="10916"/>
                </a:lnTo>
                <a:lnTo>
                  <a:pt x="14258" y="11174"/>
                </a:lnTo>
                <a:lnTo>
                  <a:pt x="14004" y="11422"/>
                </a:lnTo>
                <a:lnTo>
                  <a:pt x="13737" y="11660"/>
                </a:lnTo>
                <a:lnTo>
                  <a:pt x="13458" y="11886"/>
                </a:lnTo>
                <a:lnTo>
                  <a:pt x="13166" y="12101"/>
                </a:lnTo>
                <a:lnTo>
                  <a:pt x="12861" y="12304"/>
                </a:lnTo>
                <a:lnTo>
                  <a:pt x="12545" y="12495"/>
                </a:lnTo>
                <a:lnTo>
                  <a:pt x="12219" y="12673"/>
                </a:lnTo>
                <a:lnTo>
                  <a:pt x="11882" y="12838"/>
                </a:lnTo>
                <a:lnTo>
                  <a:pt x="11535" y="12989"/>
                </a:lnTo>
                <a:lnTo>
                  <a:pt x="11178" y="13126"/>
                </a:lnTo>
                <a:lnTo>
                  <a:pt x="10813" y="13248"/>
                </a:lnTo>
                <a:lnTo>
                  <a:pt x="10439" y="13356"/>
                </a:lnTo>
                <a:lnTo>
                  <a:pt x="10057" y="13449"/>
                </a:lnTo>
                <a:lnTo>
                  <a:pt x="9669" y="13525"/>
                </a:lnTo>
                <a:lnTo>
                  <a:pt x="9273" y="13586"/>
                </a:lnTo>
                <a:lnTo>
                  <a:pt x="8871" y="13629"/>
                </a:lnTo>
                <a:lnTo>
                  <a:pt x="8464" y="13655"/>
                </a:lnTo>
                <a:lnTo>
                  <a:pt x="8050" y="13664"/>
                </a:lnTo>
                <a:lnTo>
                  <a:pt x="7636" y="13655"/>
                </a:lnTo>
                <a:lnTo>
                  <a:pt x="7229" y="13629"/>
                </a:lnTo>
                <a:lnTo>
                  <a:pt x="6826" y="13586"/>
                </a:lnTo>
                <a:lnTo>
                  <a:pt x="6431" y="13525"/>
                </a:lnTo>
                <a:lnTo>
                  <a:pt x="6043" y="13449"/>
                </a:lnTo>
                <a:lnTo>
                  <a:pt x="5660" y="13356"/>
                </a:lnTo>
                <a:lnTo>
                  <a:pt x="5287" y="13248"/>
                </a:lnTo>
                <a:lnTo>
                  <a:pt x="4922" y="13126"/>
                </a:lnTo>
                <a:lnTo>
                  <a:pt x="4565" y="12989"/>
                </a:lnTo>
                <a:lnTo>
                  <a:pt x="4218" y="12838"/>
                </a:lnTo>
                <a:lnTo>
                  <a:pt x="3881" y="12673"/>
                </a:lnTo>
                <a:lnTo>
                  <a:pt x="3554" y="12495"/>
                </a:lnTo>
                <a:lnTo>
                  <a:pt x="3238" y="12304"/>
                </a:lnTo>
                <a:lnTo>
                  <a:pt x="2934" y="12101"/>
                </a:lnTo>
                <a:lnTo>
                  <a:pt x="2642" y="11886"/>
                </a:lnTo>
                <a:lnTo>
                  <a:pt x="2363" y="11660"/>
                </a:lnTo>
                <a:lnTo>
                  <a:pt x="2095" y="11422"/>
                </a:lnTo>
                <a:lnTo>
                  <a:pt x="1842" y="11174"/>
                </a:lnTo>
                <a:lnTo>
                  <a:pt x="1603" y="10916"/>
                </a:lnTo>
                <a:lnTo>
                  <a:pt x="1378" y="10647"/>
                </a:lnTo>
                <a:lnTo>
                  <a:pt x="1168" y="10371"/>
                </a:lnTo>
                <a:lnTo>
                  <a:pt x="974" y="10084"/>
                </a:lnTo>
                <a:lnTo>
                  <a:pt x="796" y="9790"/>
                </a:lnTo>
                <a:lnTo>
                  <a:pt x="634" y="9487"/>
                </a:lnTo>
                <a:lnTo>
                  <a:pt x="490" y="9177"/>
                </a:lnTo>
                <a:lnTo>
                  <a:pt x="363" y="8860"/>
                </a:lnTo>
                <a:lnTo>
                  <a:pt x="254" y="8536"/>
                </a:lnTo>
                <a:lnTo>
                  <a:pt x="164" y="8206"/>
                </a:lnTo>
                <a:lnTo>
                  <a:pt x="93" y="7870"/>
                </a:lnTo>
                <a:lnTo>
                  <a:pt x="41" y="7529"/>
                </a:lnTo>
                <a:lnTo>
                  <a:pt x="10" y="7183"/>
                </a:lnTo>
                <a:lnTo>
                  <a:pt x="0" y="6832"/>
                </a:lnTo>
                <a:lnTo>
                  <a:pt x="10" y="6482"/>
                </a:lnTo>
                <a:lnTo>
                  <a:pt x="41" y="6136"/>
                </a:lnTo>
                <a:lnTo>
                  <a:pt x="93" y="5795"/>
                </a:lnTo>
                <a:lnTo>
                  <a:pt x="164" y="5459"/>
                </a:lnTo>
                <a:lnTo>
                  <a:pt x="254" y="5129"/>
                </a:lnTo>
                <a:lnTo>
                  <a:pt x="363" y="4805"/>
                </a:lnTo>
                <a:lnTo>
                  <a:pt x="490" y="4488"/>
                </a:lnTo>
                <a:lnTo>
                  <a:pt x="634" y="4178"/>
                </a:lnTo>
                <a:lnTo>
                  <a:pt x="796" y="3875"/>
                </a:lnTo>
                <a:lnTo>
                  <a:pt x="974" y="3580"/>
                </a:lnTo>
                <a:lnTo>
                  <a:pt x="1168" y="3294"/>
                </a:lnTo>
                <a:lnTo>
                  <a:pt x="1378" y="3017"/>
                </a:lnTo>
                <a:lnTo>
                  <a:pt x="1603" y="2749"/>
                </a:lnTo>
                <a:lnTo>
                  <a:pt x="1842" y="2490"/>
                </a:lnTo>
                <a:lnTo>
                  <a:pt x="2095" y="2243"/>
                </a:lnTo>
                <a:lnTo>
                  <a:pt x="2363" y="2005"/>
                </a:lnTo>
                <a:lnTo>
                  <a:pt x="2642" y="1779"/>
                </a:lnTo>
                <a:lnTo>
                  <a:pt x="2934" y="1564"/>
                </a:lnTo>
                <a:lnTo>
                  <a:pt x="3238" y="1360"/>
                </a:lnTo>
                <a:lnTo>
                  <a:pt x="3554" y="1169"/>
                </a:lnTo>
                <a:lnTo>
                  <a:pt x="3881" y="992"/>
                </a:lnTo>
                <a:lnTo>
                  <a:pt x="4218" y="827"/>
                </a:lnTo>
                <a:lnTo>
                  <a:pt x="4565" y="675"/>
                </a:lnTo>
                <a:lnTo>
                  <a:pt x="4922" y="538"/>
                </a:lnTo>
                <a:lnTo>
                  <a:pt x="5287" y="416"/>
                </a:lnTo>
                <a:lnTo>
                  <a:pt x="5660" y="308"/>
                </a:lnTo>
                <a:lnTo>
                  <a:pt x="6043" y="216"/>
                </a:lnTo>
                <a:lnTo>
                  <a:pt x="6431" y="139"/>
                </a:lnTo>
                <a:lnTo>
                  <a:pt x="6826" y="79"/>
                </a:lnTo>
                <a:lnTo>
                  <a:pt x="7229" y="35"/>
                </a:lnTo>
                <a:lnTo>
                  <a:pt x="7636" y="9"/>
                </a:lnTo>
                <a:lnTo>
                  <a:pt x="8050" y="0"/>
                </a:lnTo>
                <a:close/>
                <a:moveTo>
                  <a:pt x="8050" y="5640"/>
                </a:moveTo>
                <a:lnTo>
                  <a:pt x="8970" y="4461"/>
                </a:lnTo>
                <a:lnTo>
                  <a:pt x="9888" y="3284"/>
                </a:lnTo>
                <a:lnTo>
                  <a:pt x="8929" y="3284"/>
                </a:lnTo>
                <a:lnTo>
                  <a:pt x="8929" y="698"/>
                </a:lnTo>
                <a:lnTo>
                  <a:pt x="7171" y="698"/>
                </a:lnTo>
                <a:lnTo>
                  <a:pt x="7171" y="3284"/>
                </a:lnTo>
                <a:lnTo>
                  <a:pt x="6212" y="3284"/>
                </a:lnTo>
                <a:lnTo>
                  <a:pt x="7130" y="4461"/>
                </a:lnTo>
                <a:lnTo>
                  <a:pt x="8050" y="5640"/>
                </a:lnTo>
                <a:close/>
                <a:moveTo>
                  <a:pt x="8050" y="8024"/>
                </a:moveTo>
                <a:lnTo>
                  <a:pt x="8970" y="9203"/>
                </a:lnTo>
                <a:lnTo>
                  <a:pt x="9888" y="10381"/>
                </a:lnTo>
                <a:lnTo>
                  <a:pt x="8929" y="10381"/>
                </a:lnTo>
                <a:lnTo>
                  <a:pt x="8929" y="12966"/>
                </a:lnTo>
                <a:lnTo>
                  <a:pt x="7171" y="12966"/>
                </a:lnTo>
                <a:lnTo>
                  <a:pt x="7171" y="10381"/>
                </a:lnTo>
                <a:lnTo>
                  <a:pt x="6212" y="10381"/>
                </a:lnTo>
                <a:lnTo>
                  <a:pt x="7130" y="9203"/>
                </a:lnTo>
                <a:lnTo>
                  <a:pt x="8050" y="8024"/>
                </a:lnTo>
                <a:close/>
                <a:moveTo>
                  <a:pt x="1485" y="6832"/>
                </a:moveTo>
                <a:lnTo>
                  <a:pt x="2663" y="5912"/>
                </a:lnTo>
                <a:lnTo>
                  <a:pt x="3841" y="4994"/>
                </a:lnTo>
                <a:lnTo>
                  <a:pt x="3841" y="5953"/>
                </a:lnTo>
                <a:lnTo>
                  <a:pt x="6426" y="5953"/>
                </a:lnTo>
                <a:lnTo>
                  <a:pt x="6426" y="7711"/>
                </a:lnTo>
                <a:lnTo>
                  <a:pt x="3841" y="7711"/>
                </a:lnTo>
                <a:lnTo>
                  <a:pt x="3841" y="8670"/>
                </a:lnTo>
                <a:lnTo>
                  <a:pt x="2663" y="7752"/>
                </a:lnTo>
                <a:lnTo>
                  <a:pt x="1485" y="6832"/>
                </a:lnTo>
                <a:close/>
                <a:moveTo>
                  <a:pt x="14615" y="6832"/>
                </a:moveTo>
                <a:lnTo>
                  <a:pt x="13437" y="5912"/>
                </a:lnTo>
                <a:lnTo>
                  <a:pt x="12259" y="4994"/>
                </a:lnTo>
                <a:lnTo>
                  <a:pt x="12259" y="5953"/>
                </a:lnTo>
                <a:lnTo>
                  <a:pt x="9674" y="5953"/>
                </a:lnTo>
                <a:lnTo>
                  <a:pt x="9674" y="7711"/>
                </a:lnTo>
                <a:lnTo>
                  <a:pt x="12259" y="7711"/>
                </a:lnTo>
                <a:lnTo>
                  <a:pt x="12259" y="8670"/>
                </a:lnTo>
                <a:lnTo>
                  <a:pt x="13437" y="7752"/>
                </a:lnTo>
                <a:lnTo>
                  <a:pt x="14615" y="6832"/>
                </a:lnTo>
                <a:close/>
              </a:path>
            </a:pathLst>
          </a:custGeom>
          <a:solidFill>
            <a:srgbClr val="FFC000"/>
          </a:solidFill>
          <a:ln w="9525">
            <a:noFill/>
            <a:miter lim="800000"/>
            <a:headEnd/>
            <a:tailEnd/>
          </a:ln>
          <a:scene3d>
            <a:camera prst="orthographicFront">
              <a:rot lat="3000000" lon="0" rev="0"/>
            </a:camera>
            <a:lightRig rig="threePt" dir="t"/>
          </a:scene3d>
        </p:spPr>
        <p:txBody>
          <a:bodyPr wrap="square" anchor="ctr">
            <a:noAutofit/>
          </a:bodyPr>
          <a:lstStyle/>
          <a:p>
            <a:pPr defTabSz="685389" fontAlgn="ctr">
              <a:spcBef>
                <a:spcPts val="0"/>
              </a:spcBef>
              <a:spcAft>
                <a:spcPts val="0"/>
              </a:spcAft>
            </a:pPr>
            <a:endParaRPr lang="en-US" altLang="zh-CN" sz="14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407" name="组合 406"/>
          <p:cNvGrpSpPr/>
          <p:nvPr/>
        </p:nvGrpSpPr>
        <p:grpSpPr bwMode="gray">
          <a:xfrm rot="19200000">
            <a:off x="7103720" y="2141421"/>
            <a:ext cx="237460" cy="55370"/>
            <a:chOff x="7508481" y="2115970"/>
            <a:chExt cx="237608" cy="55405"/>
          </a:xfrm>
        </p:grpSpPr>
        <p:sp>
          <p:nvSpPr>
            <p:cNvPr id="408" name="Oval 76"/>
            <p:cNvSpPr/>
            <p:nvPr/>
          </p:nvSpPr>
          <p:spPr bwMode="gray">
            <a:xfrm flipH="1">
              <a:off x="7508481" y="2115970"/>
              <a:ext cx="52655" cy="55405"/>
            </a:xfrm>
            <a:prstGeom prst="ellipse">
              <a:avLst/>
            </a:prstGeom>
            <a:solidFill>
              <a:srgbClr val="00B0F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40" fontAlgn="ctr">
                <a:spcBef>
                  <a:spcPts val="600"/>
                </a:spcBef>
                <a:spcAft>
                  <a:spcPts val="0"/>
                </a:spcAft>
              </a:pPr>
              <a:endParaRPr lang="en-US" sz="2000" dirty="0">
                <a:solidFill>
                  <a:prstClr val="white"/>
                </a:solidFill>
                <a:latin typeface="Huawei Sans" panose="020C0503030203020204" pitchFamily="34" charset="0"/>
                <a:cs typeface="Arial" panose="020B0604020202020204" pitchFamily="34" charset="0"/>
              </a:endParaRPr>
            </a:p>
          </p:txBody>
        </p:sp>
        <p:sp>
          <p:nvSpPr>
            <p:cNvPr id="409" name="Oval 77"/>
            <p:cNvSpPr/>
            <p:nvPr/>
          </p:nvSpPr>
          <p:spPr bwMode="gray">
            <a:xfrm flipH="1">
              <a:off x="7600693" y="2115970"/>
              <a:ext cx="52655" cy="55405"/>
            </a:xfrm>
            <a:prstGeom prst="ellipse">
              <a:avLst/>
            </a:prstGeom>
            <a:solidFill>
              <a:srgbClr val="00B0F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40" fontAlgn="ctr">
                <a:spcBef>
                  <a:spcPts val="600"/>
                </a:spcBef>
                <a:spcAft>
                  <a:spcPts val="0"/>
                </a:spcAft>
              </a:pPr>
              <a:endParaRPr lang="en-US" sz="2000" dirty="0">
                <a:solidFill>
                  <a:prstClr val="white"/>
                </a:solidFill>
                <a:latin typeface="Huawei Sans" panose="020C0503030203020204" pitchFamily="34" charset="0"/>
                <a:cs typeface="Arial" panose="020B0604020202020204" pitchFamily="34" charset="0"/>
              </a:endParaRPr>
            </a:p>
          </p:txBody>
        </p:sp>
        <p:sp>
          <p:nvSpPr>
            <p:cNvPr id="410" name="Oval 78"/>
            <p:cNvSpPr/>
            <p:nvPr/>
          </p:nvSpPr>
          <p:spPr bwMode="gray">
            <a:xfrm flipH="1">
              <a:off x="7693434" y="2115970"/>
              <a:ext cx="52655" cy="55405"/>
            </a:xfrm>
            <a:prstGeom prst="ellipse">
              <a:avLst/>
            </a:prstGeom>
            <a:solidFill>
              <a:srgbClr val="00B0F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40" fontAlgn="ctr">
                <a:spcBef>
                  <a:spcPts val="600"/>
                </a:spcBef>
                <a:spcAft>
                  <a:spcPts val="0"/>
                </a:spcAft>
              </a:pPr>
              <a:endParaRPr lang="en-US" sz="2000" dirty="0">
                <a:solidFill>
                  <a:prstClr val="white"/>
                </a:solidFill>
                <a:latin typeface="Huawei Sans" panose="020C0503030203020204" pitchFamily="34" charset="0"/>
                <a:cs typeface="Arial" panose="020B0604020202020204" pitchFamily="34" charset="0"/>
              </a:endParaRPr>
            </a:p>
          </p:txBody>
        </p:sp>
      </p:grpSp>
      <p:cxnSp>
        <p:nvCxnSpPr>
          <p:cNvPr id="411" name="直接连接符 410"/>
          <p:cNvCxnSpPr/>
          <p:nvPr/>
        </p:nvCxnSpPr>
        <p:spPr bwMode="gray">
          <a:xfrm flipV="1">
            <a:off x="6823376" y="5411444"/>
            <a:ext cx="357419" cy="401"/>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pic>
        <p:nvPicPr>
          <p:cNvPr id="412"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2429280" y="2257165"/>
            <a:ext cx="1456424" cy="268603"/>
          </a:xfrm>
          <a:prstGeom prst="rect">
            <a:avLst/>
          </a:prstGeom>
        </p:spPr>
      </p:pic>
      <p:sp>
        <p:nvSpPr>
          <p:cNvPr id="415" name="圆角矩形 75"/>
          <p:cNvSpPr/>
          <p:nvPr/>
        </p:nvSpPr>
        <p:spPr bwMode="gray">
          <a:xfrm>
            <a:off x="875420" y="1080094"/>
            <a:ext cx="4842497" cy="621718"/>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Forwarding-control separation architecture</a:t>
            </a:r>
            <a:endParaRPr lang="en-US" altLang="zh-CN" sz="1400" dirty="0">
              <a:solidFill>
                <a:srgbClr val="30B5C5"/>
              </a:solidFill>
              <a:latin typeface="Huawei Sans" panose="020C0503030203020204" pitchFamily="34" charset="0"/>
              <a:ea typeface="方正兰亭黑简体" panose="02000000000000000000" pitchFamily="2" charset="-122"/>
            </a:endParaRPr>
          </a:p>
          <a:p>
            <a:pPr algn="ctr" defTabSz="914478" fontAlgn="ctr"/>
            <a:r>
              <a:rPr lang="en-US" sz="1100" dirty="0">
                <a:solidFill>
                  <a:srgbClr val="30B5C5"/>
                </a:solidFill>
                <a:latin typeface="Huawei Sans" panose="020C0503030203020204" pitchFamily="34" charset="0"/>
              </a:rPr>
              <a:t>Distributed control components are deployed on the CPE or cloud as required, simplifying the network control topology.</a:t>
            </a:r>
            <a:endParaRPr lang="en-US" altLang="zh-CN" sz="1100" dirty="0">
              <a:solidFill>
                <a:srgbClr val="30B5C5"/>
              </a:solidFill>
              <a:latin typeface="Huawei Sans" panose="020C0503030203020204" pitchFamily="34" charset="0"/>
              <a:ea typeface="方正兰亭黑简体" panose="02000000000000000000" pitchFamily="2" charset="-122"/>
            </a:endParaRPr>
          </a:p>
        </p:txBody>
      </p:sp>
      <p:sp>
        <p:nvSpPr>
          <p:cNvPr id="416" name="圆角矩形 75"/>
          <p:cNvSpPr/>
          <p:nvPr/>
        </p:nvSpPr>
        <p:spPr bwMode="gray">
          <a:xfrm>
            <a:off x="5813542" y="1093415"/>
            <a:ext cx="5441650" cy="41415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Large-scale networking and flexible expansion</a:t>
            </a:r>
            <a:endParaRPr lang="en-US" altLang="zh-CN" sz="1400" dirty="0">
              <a:solidFill>
                <a:srgbClr val="30B5C5"/>
              </a:solidFill>
              <a:latin typeface="Huawei Sans" panose="020C0503030203020204" pitchFamily="34" charset="0"/>
              <a:ea typeface="方正兰亭黑简体" panose="02000000000000000000" pitchFamily="2" charset="-122"/>
            </a:endParaRPr>
          </a:p>
        </p:txBody>
      </p:sp>
      <p:sp>
        <p:nvSpPr>
          <p:cNvPr id="417" name="圆角矩形 75"/>
          <p:cNvSpPr/>
          <p:nvPr/>
        </p:nvSpPr>
        <p:spPr bwMode="gray">
          <a:xfrm>
            <a:off x="5821223" y="3111966"/>
            <a:ext cx="5441650" cy="41415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400" dirty="0">
                <a:solidFill>
                  <a:srgbClr val="30B5C5"/>
                </a:solidFill>
                <a:latin typeface="Huawei Sans" panose="020C0503030203020204" pitchFamily="34" charset="0"/>
              </a:rPr>
              <a:t>Flexible networking</a:t>
            </a:r>
            <a:endParaRPr lang="en-US" altLang="zh-CN" sz="1400" dirty="0">
              <a:solidFill>
                <a:srgbClr val="30B5C5"/>
              </a:solidFill>
              <a:latin typeface="Huawei Sans" panose="020C0503030203020204" pitchFamily="34" charset="0"/>
              <a:ea typeface="方正兰亭黑简体" panose="02000000000000000000" pitchFamily="2" charset="-122"/>
            </a:endParaRPr>
          </a:p>
        </p:txBody>
      </p:sp>
      <p:grpSp>
        <p:nvGrpSpPr>
          <p:cNvPr id="418" name="Group 15"/>
          <p:cNvGrpSpPr/>
          <p:nvPr/>
        </p:nvGrpSpPr>
        <p:grpSpPr bwMode="gray">
          <a:xfrm>
            <a:off x="8730202" y="62277"/>
            <a:ext cx="3003236" cy="213120"/>
            <a:chOff x="6465362" y="121552"/>
            <a:chExt cx="3003236" cy="213120"/>
          </a:xfrm>
        </p:grpSpPr>
        <p:sp>
          <p:nvSpPr>
            <p:cNvPr id="419" name="五边形 24"/>
            <p:cNvSpPr/>
            <p:nvPr/>
          </p:nvSpPr>
          <p:spPr bwMode="gray">
            <a:xfrm>
              <a:off x="6465362" y="121552"/>
              <a:ext cx="1526032" cy="213120"/>
            </a:xfrm>
            <a:prstGeom prst="homePlate">
              <a:avLst/>
            </a:prstGeom>
            <a:solidFill>
              <a:srgbClr val="D9D9D9"/>
            </a:solidFill>
            <a:ln w="9525" cap="flat" cmpd="sng" algn="ctr">
              <a:solidFill>
                <a:srgbClr val="D9D9D9"/>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900" dirty="0">
                  <a:latin typeface="Huawei Sans" panose="020C0503030203020204" pitchFamily="34" charset="0"/>
                </a:rPr>
                <a:t>Solution Architecture</a:t>
              </a:r>
            </a:p>
          </p:txBody>
        </p:sp>
        <p:sp>
          <p:nvSpPr>
            <p:cNvPr id="420" name="燕尾形 25"/>
            <p:cNvSpPr/>
            <p:nvPr/>
          </p:nvSpPr>
          <p:spPr bwMode="gray">
            <a:xfrm>
              <a:off x="7930375" y="121552"/>
              <a:ext cx="1538223" cy="211431"/>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900" b="1" dirty="0">
                  <a:solidFill>
                    <a:schemeClr val="bg1"/>
                  </a:solidFill>
                  <a:latin typeface="Huawei Sans" panose="020C0503030203020204" pitchFamily="34" charset="0"/>
                </a:rPr>
                <a:t>Solution Highlights</a:t>
              </a:r>
              <a:endParaRPr lang="en-US" altLang="zh-CN" sz="900" b="1" kern="0" dirty="0">
                <a:solidFill>
                  <a:schemeClr val="bg1"/>
                </a:solidFill>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20081530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High Availability of Branch Interconnection Services</a:t>
            </a:r>
          </a:p>
        </p:txBody>
      </p:sp>
      <p:sp>
        <p:nvSpPr>
          <p:cNvPr id="7" name="圆角矩形 75"/>
          <p:cNvSpPr/>
          <p:nvPr/>
        </p:nvSpPr>
        <p:spPr bwMode="gray">
          <a:xfrm>
            <a:off x="535104" y="1067190"/>
            <a:ext cx="11089231" cy="414159"/>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800" dirty="0">
                <a:solidFill>
                  <a:srgbClr val="30B5C5"/>
                </a:solidFill>
                <a:latin typeface="Huawei Sans" panose="020C0503030203020204" pitchFamily="34" charset="0"/>
              </a:rPr>
              <a:t>E2E reliability design ensures high availability of branch interconnection services</a:t>
            </a:r>
            <a:endParaRPr lang="en-US" altLang="zh-CN" sz="1800" dirty="0">
              <a:solidFill>
                <a:srgbClr val="30B5C5"/>
              </a:solidFill>
              <a:latin typeface="Huawei Sans" panose="020C0503030203020204" pitchFamily="34" charset="0"/>
              <a:ea typeface="方正兰亭黑简体" panose="02000000000000000000" pitchFamily="2" charset="-122"/>
              <a:sym typeface="+mn-lt"/>
            </a:endParaRPr>
          </a:p>
        </p:txBody>
      </p:sp>
      <p:sp>
        <p:nvSpPr>
          <p:cNvPr id="452" name="矩形 451"/>
          <p:cNvSpPr/>
          <p:nvPr/>
        </p:nvSpPr>
        <p:spPr bwMode="gray">
          <a:xfrm>
            <a:off x="9171798" y="4497245"/>
            <a:ext cx="2363639" cy="1616504"/>
          </a:xfrm>
          <a:prstGeom prst="rect">
            <a:avLst/>
          </a:prstGeom>
          <a:solidFill>
            <a:schemeClr val="accent1">
              <a:lumMod val="20000"/>
              <a:lumOff val="80000"/>
              <a:alpha val="70000"/>
            </a:schemeClr>
          </a:solidFill>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sz="1299" b="1" dirty="0">
              <a:solidFill>
                <a:srgbClr val="C00000"/>
              </a:solidFill>
              <a:latin typeface="Huawei Sans" panose="020C0503030203020204" pitchFamily="34" charset="0"/>
              <a:ea typeface="方正兰亭黑简体" panose="02000000000000000000" pitchFamily="2" charset="-122"/>
              <a:sym typeface="Arial"/>
            </a:endParaRPr>
          </a:p>
        </p:txBody>
      </p:sp>
      <p:sp>
        <p:nvSpPr>
          <p:cNvPr id="453" name="矩形 452"/>
          <p:cNvSpPr/>
          <p:nvPr/>
        </p:nvSpPr>
        <p:spPr bwMode="gray">
          <a:xfrm>
            <a:off x="6353044" y="4497245"/>
            <a:ext cx="2363639" cy="1616504"/>
          </a:xfrm>
          <a:prstGeom prst="rect">
            <a:avLst/>
          </a:prstGeom>
          <a:solidFill>
            <a:schemeClr val="accent1">
              <a:lumMod val="20000"/>
              <a:lumOff val="80000"/>
              <a:alpha val="70000"/>
            </a:schemeClr>
          </a:solidFill>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sz="1299" b="1" dirty="0">
              <a:solidFill>
                <a:srgbClr val="C00000"/>
              </a:solidFill>
              <a:latin typeface="Huawei Sans" panose="020C0503030203020204" pitchFamily="34" charset="0"/>
              <a:ea typeface="方正兰亭黑简体" panose="02000000000000000000" pitchFamily="2" charset="-122"/>
              <a:sym typeface="Arial"/>
            </a:endParaRPr>
          </a:p>
        </p:txBody>
      </p:sp>
      <p:sp>
        <p:nvSpPr>
          <p:cNvPr id="454" name="矩形 453"/>
          <p:cNvSpPr/>
          <p:nvPr/>
        </p:nvSpPr>
        <p:spPr bwMode="gray">
          <a:xfrm>
            <a:off x="3485482" y="4497245"/>
            <a:ext cx="2363639" cy="1616504"/>
          </a:xfrm>
          <a:prstGeom prst="rect">
            <a:avLst/>
          </a:prstGeom>
          <a:solidFill>
            <a:schemeClr val="accent1">
              <a:lumMod val="20000"/>
              <a:lumOff val="80000"/>
              <a:alpha val="70000"/>
            </a:schemeClr>
          </a:solidFill>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sz="1299" b="1" dirty="0">
              <a:solidFill>
                <a:srgbClr val="C00000"/>
              </a:solidFill>
              <a:latin typeface="Huawei Sans" panose="020C0503030203020204" pitchFamily="34" charset="0"/>
              <a:ea typeface="方正兰亭黑简体" panose="02000000000000000000" pitchFamily="2" charset="-122"/>
              <a:sym typeface="Arial"/>
            </a:endParaRPr>
          </a:p>
        </p:txBody>
      </p:sp>
      <p:sp>
        <p:nvSpPr>
          <p:cNvPr id="455" name="矩形 454"/>
          <p:cNvSpPr/>
          <p:nvPr/>
        </p:nvSpPr>
        <p:spPr bwMode="gray">
          <a:xfrm>
            <a:off x="643116" y="4497245"/>
            <a:ext cx="2363639" cy="1616504"/>
          </a:xfrm>
          <a:prstGeom prst="rect">
            <a:avLst/>
          </a:prstGeom>
          <a:solidFill>
            <a:schemeClr val="accent1">
              <a:lumMod val="20000"/>
              <a:lumOff val="80000"/>
              <a:alpha val="70000"/>
            </a:schemeClr>
          </a:solidFill>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sz="1299" b="1" dirty="0">
              <a:solidFill>
                <a:srgbClr val="C00000"/>
              </a:solidFill>
              <a:latin typeface="Huawei Sans" panose="020C0503030203020204" pitchFamily="34" charset="0"/>
              <a:ea typeface="方正兰亭黑简体" panose="02000000000000000000" pitchFamily="2" charset="-122"/>
              <a:sym typeface="Arial"/>
            </a:endParaRPr>
          </a:p>
        </p:txBody>
      </p:sp>
      <p:grpSp>
        <p:nvGrpSpPr>
          <p:cNvPr id="456" name="组合 455"/>
          <p:cNvGrpSpPr/>
          <p:nvPr/>
        </p:nvGrpSpPr>
        <p:grpSpPr bwMode="gray">
          <a:xfrm>
            <a:off x="9947993" y="4072781"/>
            <a:ext cx="710507" cy="180046"/>
            <a:chOff x="2294632" y="2734241"/>
            <a:chExt cx="1643835" cy="407467"/>
          </a:xfrm>
        </p:grpSpPr>
        <p:sp>
          <p:nvSpPr>
            <p:cNvPr id="665"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32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66" name="矩形 665"/>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67" name="矩形 666"/>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68" name="矩形 667"/>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69" name="矩形 668"/>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70" name="椭圆 669"/>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71" name="椭圆 670"/>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72" name="椭圆 671"/>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73" name="椭圆 672"/>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grpSp>
      <p:grpSp>
        <p:nvGrpSpPr>
          <p:cNvPr id="457" name="组合 456"/>
          <p:cNvGrpSpPr/>
          <p:nvPr/>
        </p:nvGrpSpPr>
        <p:grpSpPr bwMode="gray">
          <a:xfrm>
            <a:off x="774562" y="1622748"/>
            <a:ext cx="1896058" cy="1202833"/>
            <a:chOff x="587641" y="1844841"/>
            <a:chExt cx="1897238" cy="1203582"/>
          </a:xfrm>
        </p:grpSpPr>
        <p:sp>
          <p:nvSpPr>
            <p:cNvPr id="636" name="圆角矩形 635"/>
            <p:cNvSpPr/>
            <p:nvPr/>
          </p:nvSpPr>
          <p:spPr bwMode="gray">
            <a:xfrm>
              <a:off x="587641" y="1844841"/>
              <a:ext cx="1897238" cy="1203582"/>
            </a:xfrm>
            <a:prstGeom prst="roundRect">
              <a:avLst>
                <a:gd name="adj" fmla="val 9703"/>
              </a:avLst>
            </a:prstGeom>
            <a:noFill/>
            <a:ln>
              <a:solidFill>
                <a:srgbClr val="00B0F0"/>
              </a:solidFill>
              <a:prstDash val="lgDash"/>
            </a:ln>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altLang="zh-CN" sz="1050" b="1" dirty="0">
                <a:solidFill>
                  <a:srgbClr val="C00000"/>
                </a:solidFill>
                <a:latin typeface="Huawei Sans" panose="020C0503030203020204" pitchFamily="34" charset="0"/>
                <a:ea typeface="方正兰亭黑简体" panose="02000000000000000000" pitchFamily="2" charset="-122"/>
              </a:endParaRPr>
            </a:p>
          </p:txBody>
        </p:sp>
        <p:sp>
          <p:nvSpPr>
            <p:cNvPr id="637" name="Freeform 13"/>
            <p:cNvSpPr>
              <a:spLocks noEditPoints="1"/>
            </p:cNvSpPr>
            <p:nvPr/>
          </p:nvSpPr>
          <p:spPr bwMode="gray">
            <a:xfrm>
              <a:off x="1089088" y="2640506"/>
              <a:ext cx="801889" cy="171928"/>
            </a:xfrm>
            <a:custGeom>
              <a:avLst/>
              <a:gdLst/>
              <a:ahLst/>
              <a:cxnLst>
                <a:cxn ang="0">
                  <a:pos x="16278" y="39"/>
                </a:cxn>
                <a:cxn ang="0">
                  <a:pos x="16504" y="184"/>
                </a:cxn>
                <a:cxn ang="0">
                  <a:pos x="16649" y="411"/>
                </a:cxn>
                <a:cxn ang="0">
                  <a:pos x="16687" y="3376"/>
                </a:cxn>
                <a:cxn ang="0">
                  <a:pos x="16612" y="3641"/>
                </a:cxn>
                <a:cxn ang="0">
                  <a:pos x="16437" y="3844"/>
                </a:cxn>
                <a:cxn ang="0">
                  <a:pos x="16189" y="3955"/>
                </a:cxn>
                <a:cxn ang="0">
                  <a:pos x="499" y="3955"/>
                </a:cxn>
                <a:cxn ang="0">
                  <a:pos x="251" y="3844"/>
                </a:cxn>
                <a:cxn ang="0">
                  <a:pos x="75" y="3641"/>
                </a:cxn>
                <a:cxn ang="0">
                  <a:pos x="1" y="3376"/>
                </a:cxn>
                <a:cxn ang="0">
                  <a:pos x="38" y="411"/>
                </a:cxn>
                <a:cxn ang="0">
                  <a:pos x="184" y="184"/>
                </a:cxn>
                <a:cxn ang="0">
                  <a:pos x="410" y="39"/>
                </a:cxn>
                <a:cxn ang="0">
                  <a:pos x="13820" y="2430"/>
                </a:cxn>
                <a:cxn ang="0">
                  <a:pos x="13953" y="2510"/>
                </a:cxn>
                <a:cxn ang="0">
                  <a:pos x="13976" y="2666"/>
                </a:cxn>
                <a:cxn ang="0">
                  <a:pos x="13873" y="2780"/>
                </a:cxn>
                <a:cxn ang="0">
                  <a:pos x="13714" y="2773"/>
                </a:cxn>
                <a:cxn ang="0">
                  <a:pos x="13623" y="2648"/>
                </a:cxn>
                <a:cxn ang="0">
                  <a:pos x="13661" y="2496"/>
                </a:cxn>
                <a:cxn ang="0">
                  <a:pos x="13802" y="2429"/>
                </a:cxn>
                <a:cxn ang="0">
                  <a:pos x="14470" y="2482"/>
                </a:cxn>
                <a:cxn ang="0">
                  <a:pos x="14522" y="2631"/>
                </a:cxn>
                <a:cxn ang="0">
                  <a:pos x="14442" y="2763"/>
                </a:cxn>
                <a:cxn ang="0">
                  <a:pos x="14286" y="2786"/>
                </a:cxn>
                <a:cxn ang="0">
                  <a:pos x="14172" y="2683"/>
                </a:cxn>
                <a:cxn ang="0">
                  <a:pos x="14180" y="2525"/>
                </a:cxn>
                <a:cxn ang="0">
                  <a:pos x="14304" y="2433"/>
                </a:cxn>
                <a:cxn ang="0">
                  <a:pos x="14981" y="2460"/>
                </a:cxn>
                <a:cxn ang="0">
                  <a:pos x="15061" y="2593"/>
                </a:cxn>
                <a:cxn ang="0">
                  <a:pos x="15008" y="2741"/>
                </a:cxn>
                <a:cxn ang="0">
                  <a:pos x="14861" y="2794"/>
                </a:cxn>
                <a:cxn ang="0">
                  <a:pos x="14728" y="2714"/>
                </a:cxn>
                <a:cxn ang="0">
                  <a:pos x="14705" y="2558"/>
                </a:cxn>
                <a:cxn ang="0">
                  <a:pos x="14809" y="2444"/>
                </a:cxn>
                <a:cxn ang="0">
                  <a:pos x="15489" y="2444"/>
                </a:cxn>
                <a:cxn ang="0">
                  <a:pos x="15592" y="2558"/>
                </a:cxn>
                <a:cxn ang="0">
                  <a:pos x="15569" y="2714"/>
                </a:cxn>
                <a:cxn ang="0">
                  <a:pos x="15436" y="2794"/>
                </a:cxn>
                <a:cxn ang="0">
                  <a:pos x="15289" y="2741"/>
                </a:cxn>
                <a:cxn ang="0">
                  <a:pos x="15236" y="2593"/>
                </a:cxn>
                <a:cxn ang="0">
                  <a:pos x="15315" y="2460"/>
                </a:cxn>
                <a:cxn ang="0">
                  <a:pos x="15712" y="1546"/>
                </a:cxn>
                <a:cxn ang="0">
                  <a:pos x="1822" y="1769"/>
                </a:cxn>
                <a:cxn ang="0">
                  <a:pos x="3288" y="1769"/>
                </a:cxn>
                <a:cxn ang="0">
                  <a:pos x="4754" y="1769"/>
                </a:cxn>
                <a:cxn ang="0">
                  <a:pos x="6219" y="1769"/>
                </a:cxn>
                <a:cxn ang="0">
                  <a:pos x="7685" y="1769"/>
                </a:cxn>
                <a:cxn ang="0">
                  <a:pos x="9151" y="1769"/>
                </a:cxn>
                <a:cxn ang="0">
                  <a:pos x="10617" y="1769"/>
                </a:cxn>
                <a:cxn ang="0">
                  <a:pos x="1822" y="2199"/>
                </a:cxn>
                <a:cxn ang="0">
                  <a:pos x="3288" y="2199"/>
                </a:cxn>
                <a:cxn ang="0">
                  <a:pos x="4754" y="2199"/>
                </a:cxn>
                <a:cxn ang="0">
                  <a:pos x="6219" y="2199"/>
                </a:cxn>
                <a:cxn ang="0">
                  <a:pos x="7685" y="2199"/>
                </a:cxn>
                <a:cxn ang="0">
                  <a:pos x="9151" y="2199"/>
                </a:cxn>
                <a:cxn ang="0">
                  <a:pos x="10617" y="2199"/>
                </a:cxn>
                <a:cxn ang="0">
                  <a:pos x="12128" y="1769"/>
                </a:cxn>
                <a:cxn ang="0">
                  <a:pos x="12128" y="2199"/>
                </a:cxn>
              </a:cxnLst>
              <a:rect l="0" t="0" r="r" b="b"/>
              <a:pathLst>
                <a:path w="16688" h="3968">
                  <a:moveTo>
                    <a:pt x="624" y="0"/>
                  </a:moveTo>
                  <a:lnTo>
                    <a:pt x="16064" y="0"/>
                  </a:lnTo>
                  <a:lnTo>
                    <a:pt x="16097" y="1"/>
                  </a:lnTo>
                  <a:lnTo>
                    <a:pt x="16128" y="3"/>
                  </a:lnTo>
                  <a:lnTo>
                    <a:pt x="16159" y="7"/>
                  </a:lnTo>
                  <a:lnTo>
                    <a:pt x="16189" y="13"/>
                  </a:lnTo>
                  <a:lnTo>
                    <a:pt x="16220" y="20"/>
                  </a:lnTo>
                  <a:lnTo>
                    <a:pt x="16249" y="28"/>
                  </a:lnTo>
                  <a:lnTo>
                    <a:pt x="16278" y="39"/>
                  </a:lnTo>
                  <a:lnTo>
                    <a:pt x="16306" y="49"/>
                  </a:lnTo>
                  <a:lnTo>
                    <a:pt x="16334" y="62"/>
                  </a:lnTo>
                  <a:lnTo>
                    <a:pt x="16360" y="76"/>
                  </a:lnTo>
                  <a:lnTo>
                    <a:pt x="16387" y="91"/>
                  </a:lnTo>
                  <a:lnTo>
                    <a:pt x="16413" y="108"/>
                  </a:lnTo>
                  <a:lnTo>
                    <a:pt x="16437" y="124"/>
                  </a:lnTo>
                  <a:lnTo>
                    <a:pt x="16461" y="143"/>
                  </a:lnTo>
                  <a:lnTo>
                    <a:pt x="16484" y="163"/>
                  </a:lnTo>
                  <a:lnTo>
                    <a:pt x="16504" y="184"/>
                  </a:lnTo>
                  <a:lnTo>
                    <a:pt x="16525" y="205"/>
                  </a:lnTo>
                  <a:lnTo>
                    <a:pt x="16545" y="228"/>
                  </a:lnTo>
                  <a:lnTo>
                    <a:pt x="16564" y="252"/>
                  </a:lnTo>
                  <a:lnTo>
                    <a:pt x="16581" y="276"/>
                  </a:lnTo>
                  <a:lnTo>
                    <a:pt x="16597" y="302"/>
                  </a:lnTo>
                  <a:lnTo>
                    <a:pt x="16612" y="328"/>
                  </a:lnTo>
                  <a:lnTo>
                    <a:pt x="16626" y="354"/>
                  </a:lnTo>
                  <a:lnTo>
                    <a:pt x="16639" y="382"/>
                  </a:lnTo>
                  <a:lnTo>
                    <a:pt x="16649" y="411"/>
                  </a:lnTo>
                  <a:lnTo>
                    <a:pt x="16660" y="440"/>
                  </a:lnTo>
                  <a:lnTo>
                    <a:pt x="16668" y="469"/>
                  </a:lnTo>
                  <a:lnTo>
                    <a:pt x="16675" y="499"/>
                  </a:lnTo>
                  <a:lnTo>
                    <a:pt x="16681" y="530"/>
                  </a:lnTo>
                  <a:lnTo>
                    <a:pt x="16685" y="561"/>
                  </a:lnTo>
                  <a:lnTo>
                    <a:pt x="16687" y="592"/>
                  </a:lnTo>
                  <a:lnTo>
                    <a:pt x="16688" y="625"/>
                  </a:lnTo>
                  <a:lnTo>
                    <a:pt x="16688" y="3343"/>
                  </a:lnTo>
                  <a:lnTo>
                    <a:pt x="16687" y="3376"/>
                  </a:lnTo>
                  <a:lnTo>
                    <a:pt x="16685" y="3407"/>
                  </a:lnTo>
                  <a:lnTo>
                    <a:pt x="16681" y="3438"/>
                  </a:lnTo>
                  <a:lnTo>
                    <a:pt x="16675" y="3469"/>
                  </a:lnTo>
                  <a:lnTo>
                    <a:pt x="16668" y="3499"/>
                  </a:lnTo>
                  <a:lnTo>
                    <a:pt x="16660" y="3529"/>
                  </a:lnTo>
                  <a:lnTo>
                    <a:pt x="16649" y="3557"/>
                  </a:lnTo>
                  <a:lnTo>
                    <a:pt x="16639" y="3586"/>
                  </a:lnTo>
                  <a:lnTo>
                    <a:pt x="16626" y="3614"/>
                  </a:lnTo>
                  <a:lnTo>
                    <a:pt x="16612" y="3641"/>
                  </a:lnTo>
                  <a:lnTo>
                    <a:pt x="16597" y="3667"/>
                  </a:lnTo>
                  <a:lnTo>
                    <a:pt x="16581" y="3692"/>
                  </a:lnTo>
                  <a:lnTo>
                    <a:pt x="16564" y="3716"/>
                  </a:lnTo>
                  <a:lnTo>
                    <a:pt x="16545" y="3740"/>
                  </a:lnTo>
                  <a:lnTo>
                    <a:pt x="16525" y="3763"/>
                  </a:lnTo>
                  <a:lnTo>
                    <a:pt x="16504" y="3784"/>
                  </a:lnTo>
                  <a:lnTo>
                    <a:pt x="16484" y="3805"/>
                  </a:lnTo>
                  <a:lnTo>
                    <a:pt x="16461" y="3825"/>
                  </a:lnTo>
                  <a:lnTo>
                    <a:pt x="16437" y="3844"/>
                  </a:lnTo>
                  <a:lnTo>
                    <a:pt x="16413" y="3861"/>
                  </a:lnTo>
                  <a:lnTo>
                    <a:pt x="16387" y="3877"/>
                  </a:lnTo>
                  <a:lnTo>
                    <a:pt x="16360" y="3893"/>
                  </a:lnTo>
                  <a:lnTo>
                    <a:pt x="16334" y="3906"/>
                  </a:lnTo>
                  <a:lnTo>
                    <a:pt x="16306" y="3919"/>
                  </a:lnTo>
                  <a:lnTo>
                    <a:pt x="16278" y="3930"/>
                  </a:lnTo>
                  <a:lnTo>
                    <a:pt x="16249" y="3940"/>
                  </a:lnTo>
                  <a:lnTo>
                    <a:pt x="16220" y="3948"/>
                  </a:lnTo>
                  <a:lnTo>
                    <a:pt x="16189" y="3955"/>
                  </a:lnTo>
                  <a:lnTo>
                    <a:pt x="16159" y="3961"/>
                  </a:lnTo>
                  <a:lnTo>
                    <a:pt x="16128" y="3965"/>
                  </a:lnTo>
                  <a:lnTo>
                    <a:pt x="16097" y="3967"/>
                  </a:lnTo>
                  <a:lnTo>
                    <a:pt x="16064" y="3968"/>
                  </a:lnTo>
                  <a:lnTo>
                    <a:pt x="624" y="3968"/>
                  </a:lnTo>
                  <a:lnTo>
                    <a:pt x="591" y="3967"/>
                  </a:lnTo>
                  <a:lnTo>
                    <a:pt x="560" y="3965"/>
                  </a:lnTo>
                  <a:lnTo>
                    <a:pt x="529" y="3961"/>
                  </a:lnTo>
                  <a:lnTo>
                    <a:pt x="499" y="3955"/>
                  </a:lnTo>
                  <a:lnTo>
                    <a:pt x="468" y="3948"/>
                  </a:lnTo>
                  <a:lnTo>
                    <a:pt x="438" y="3940"/>
                  </a:lnTo>
                  <a:lnTo>
                    <a:pt x="410" y="3930"/>
                  </a:lnTo>
                  <a:lnTo>
                    <a:pt x="382" y="3919"/>
                  </a:lnTo>
                  <a:lnTo>
                    <a:pt x="354" y="3906"/>
                  </a:lnTo>
                  <a:lnTo>
                    <a:pt x="326" y="3893"/>
                  </a:lnTo>
                  <a:lnTo>
                    <a:pt x="300" y="3877"/>
                  </a:lnTo>
                  <a:lnTo>
                    <a:pt x="275" y="3861"/>
                  </a:lnTo>
                  <a:lnTo>
                    <a:pt x="251" y="3844"/>
                  </a:lnTo>
                  <a:lnTo>
                    <a:pt x="227" y="3825"/>
                  </a:lnTo>
                  <a:lnTo>
                    <a:pt x="204" y="3805"/>
                  </a:lnTo>
                  <a:lnTo>
                    <a:pt x="184" y="3784"/>
                  </a:lnTo>
                  <a:lnTo>
                    <a:pt x="163" y="3763"/>
                  </a:lnTo>
                  <a:lnTo>
                    <a:pt x="143" y="3740"/>
                  </a:lnTo>
                  <a:lnTo>
                    <a:pt x="124" y="3716"/>
                  </a:lnTo>
                  <a:lnTo>
                    <a:pt x="106" y="3692"/>
                  </a:lnTo>
                  <a:lnTo>
                    <a:pt x="91" y="3667"/>
                  </a:lnTo>
                  <a:lnTo>
                    <a:pt x="75" y="3641"/>
                  </a:lnTo>
                  <a:lnTo>
                    <a:pt x="62" y="3614"/>
                  </a:lnTo>
                  <a:lnTo>
                    <a:pt x="49" y="3586"/>
                  </a:lnTo>
                  <a:lnTo>
                    <a:pt x="38" y="3557"/>
                  </a:lnTo>
                  <a:lnTo>
                    <a:pt x="28" y="3529"/>
                  </a:lnTo>
                  <a:lnTo>
                    <a:pt x="20" y="3499"/>
                  </a:lnTo>
                  <a:lnTo>
                    <a:pt x="13" y="3469"/>
                  </a:lnTo>
                  <a:lnTo>
                    <a:pt x="7" y="3438"/>
                  </a:lnTo>
                  <a:lnTo>
                    <a:pt x="3" y="3407"/>
                  </a:lnTo>
                  <a:lnTo>
                    <a:pt x="1" y="3376"/>
                  </a:lnTo>
                  <a:lnTo>
                    <a:pt x="0" y="3343"/>
                  </a:lnTo>
                  <a:lnTo>
                    <a:pt x="0" y="625"/>
                  </a:lnTo>
                  <a:lnTo>
                    <a:pt x="1" y="592"/>
                  </a:lnTo>
                  <a:lnTo>
                    <a:pt x="3" y="561"/>
                  </a:lnTo>
                  <a:lnTo>
                    <a:pt x="7" y="530"/>
                  </a:lnTo>
                  <a:lnTo>
                    <a:pt x="13" y="499"/>
                  </a:lnTo>
                  <a:lnTo>
                    <a:pt x="20" y="469"/>
                  </a:lnTo>
                  <a:lnTo>
                    <a:pt x="28" y="440"/>
                  </a:lnTo>
                  <a:lnTo>
                    <a:pt x="38" y="411"/>
                  </a:lnTo>
                  <a:lnTo>
                    <a:pt x="49" y="382"/>
                  </a:lnTo>
                  <a:lnTo>
                    <a:pt x="62" y="354"/>
                  </a:lnTo>
                  <a:lnTo>
                    <a:pt x="75" y="328"/>
                  </a:lnTo>
                  <a:lnTo>
                    <a:pt x="91" y="302"/>
                  </a:lnTo>
                  <a:lnTo>
                    <a:pt x="106" y="276"/>
                  </a:lnTo>
                  <a:lnTo>
                    <a:pt x="124" y="252"/>
                  </a:lnTo>
                  <a:lnTo>
                    <a:pt x="143" y="228"/>
                  </a:lnTo>
                  <a:lnTo>
                    <a:pt x="163" y="205"/>
                  </a:lnTo>
                  <a:lnTo>
                    <a:pt x="184" y="184"/>
                  </a:lnTo>
                  <a:lnTo>
                    <a:pt x="204" y="163"/>
                  </a:lnTo>
                  <a:lnTo>
                    <a:pt x="227" y="143"/>
                  </a:lnTo>
                  <a:lnTo>
                    <a:pt x="251" y="124"/>
                  </a:lnTo>
                  <a:lnTo>
                    <a:pt x="275" y="108"/>
                  </a:lnTo>
                  <a:lnTo>
                    <a:pt x="300" y="91"/>
                  </a:lnTo>
                  <a:lnTo>
                    <a:pt x="326" y="76"/>
                  </a:lnTo>
                  <a:lnTo>
                    <a:pt x="354" y="62"/>
                  </a:lnTo>
                  <a:lnTo>
                    <a:pt x="382" y="49"/>
                  </a:lnTo>
                  <a:lnTo>
                    <a:pt x="410" y="39"/>
                  </a:lnTo>
                  <a:lnTo>
                    <a:pt x="438" y="28"/>
                  </a:lnTo>
                  <a:lnTo>
                    <a:pt x="468" y="20"/>
                  </a:lnTo>
                  <a:lnTo>
                    <a:pt x="499" y="13"/>
                  </a:lnTo>
                  <a:lnTo>
                    <a:pt x="529" y="7"/>
                  </a:lnTo>
                  <a:lnTo>
                    <a:pt x="560" y="3"/>
                  </a:lnTo>
                  <a:lnTo>
                    <a:pt x="591" y="1"/>
                  </a:lnTo>
                  <a:lnTo>
                    <a:pt x="624" y="0"/>
                  </a:lnTo>
                  <a:close/>
                  <a:moveTo>
                    <a:pt x="13802" y="2429"/>
                  </a:moveTo>
                  <a:lnTo>
                    <a:pt x="13820" y="2430"/>
                  </a:lnTo>
                  <a:lnTo>
                    <a:pt x="13839" y="2433"/>
                  </a:lnTo>
                  <a:lnTo>
                    <a:pt x="13856" y="2437"/>
                  </a:lnTo>
                  <a:lnTo>
                    <a:pt x="13873" y="2444"/>
                  </a:lnTo>
                  <a:lnTo>
                    <a:pt x="13889" y="2451"/>
                  </a:lnTo>
                  <a:lnTo>
                    <a:pt x="13903" y="2460"/>
                  </a:lnTo>
                  <a:lnTo>
                    <a:pt x="13918" y="2471"/>
                  </a:lnTo>
                  <a:lnTo>
                    <a:pt x="13930" y="2482"/>
                  </a:lnTo>
                  <a:lnTo>
                    <a:pt x="13942" y="2496"/>
                  </a:lnTo>
                  <a:lnTo>
                    <a:pt x="13953" y="2510"/>
                  </a:lnTo>
                  <a:lnTo>
                    <a:pt x="13962" y="2525"/>
                  </a:lnTo>
                  <a:lnTo>
                    <a:pt x="13970" y="2541"/>
                  </a:lnTo>
                  <a:lnTo>
                    <a:pt x="13976" y="2558"/>
                  </a:lnTo>
                  <a:lnTo>
                    <a:pt x="13980" y="2575"/>
                  </a:lnTo>
                  <a:lnTo>
                    <a:pt x="13984" y="2593"/>
                  </a:lnTo>
                  <a:lnTo>
                    <a:pt x="13985" y="2612"/>
                  </a:lnTo>
                  <a:lnTo>
                    <a:pt x="13984" y="2631"/>
                  </a:lnTo>
                  <a:lnTo>
                    <a:pt x="13980" y="2648"/>
                  </a:lnTo>
                  <a:lnTo>
                    <a:pt x="13976" y="2666"/>
                  </a:lnTo>
                  <a:lnTo>
                    <a:pt x="13970" y="2683"/>
                  </a:lnTo>
                  <a:lnTo>
                    <a:pt x="13962" y="2699"/>
                  </a:lnTo>
                  <a:lnTo>
                    <a:pt x="13953" y="2714"/>
                  </a:lnTo>
                  <a:lnTo>
                    <a:pt x="13942" y="2728"/>
                  </a:lnTo>
                  <a:lnTo>
                    <a:pt x="13930" y="2741"/>
                  </a:lnTo>
                  <a:lnTo>
                    <a:pt x="13918" y="2753"/>
                  </a:lnTo>
                  <a:lnTo>
                    <a:pt x="13903" y="2763"/>
                  </a:lnTo>
                  <a:lnTo>
                    <a:pt x="13889" y="2773"/>
                  </a:lnTo>
                  <a:lnTo>
                    <a:pt x="13873" y="2780"/>
                  </a:lnTo>
                  <a:lnTo>
                    <a:pt x="13856" y="2786"/>
                  </a:lnTo>
                  <a:lnTo>
                    <a:pt x="13839" y="2791"/>
                  </a:lnTo>
                  <a:lnTo>
                    <a:pt x="13820" y="2794"/>
                  </a:lnTo>
                  <a:lnTo>
                    <a:pt x="13802" y="2795"/>
                  </a:lnTo>
                  <a:lnTo>
                    <a:pt x="13783" y="2794"/>
                  </a:lnTo>
                  <a:lnTo>
                    <a:pt x="13764" y="2791"/>
                  </a:lnTo>
                  <a:lnTo>
                    <a:pt x="13748" y="2786"/>
                  </a:lnTo>
                  <a:lnTo>
                    <a:pt x="13731" y="2780"/>
                  </a:lnTo>
                  <a:lnTo>
                    <a:pt x="13714" y="2773"/>
                  </a:lnTo>
                  <a:lnTo>
                    <a:pt x="13700" y="2763"/>
                  </a:lnTo>
                  <a:lnTo>
                    <a:pt x="13685" y="2753"/>
                  </a:lnTo>
                  <a:lnTo>
                    <a:pt x="13673" y="2741"/>
                  </a:lnTo>
                  <a:lnTo>
                    <a:pt x="13661" y="2728"/>
                  </a:lnTo>
                  <a:lnTo>
                    <a:pt x="13651" y="2714"/>
                  </a:lnTo>
                  <a:lnTo>
                    <a:pt x="13641" y="2699"/>
                  </a:lnTo>
                  <a:lnTo>
                    <a:pt x="13634" y="2683"/>
                  </a:lnTo>
                  <a:lnTo>
                    <a:pt x="13628" y="2666"/>
                  </a:lnTo>
                  <a:lnTo>
                    <a:pt x="13623" y="2648"/>
                  </a:lnTo>
                  <a:lnTo>
                    <a:pt x="13621" y="2631"/>
                  </a:lnTo>
                  <a:lnTo>
                    <a:pt x="13619" y="2612"/>
                  </a:lnTo>
                  <a:lnTo>
                    <a:pt x="13621" y="2593"/>
                  </a:lnTo>
                  <a:lnTo>
                    <a:pt x="13623" y="2575"/>
                  </a:lnTo>
                  <a:lnTo>
                    <a:pt x="13628" y="2558"/>
                  </a:lnTo>
                  <a:lnTo>
                    <a:pt x="13634" y="2541"/>
                  </a:lnTo>
                  <a:lnTo>
                    <a:pt x="13641" y="2525"/>
                  </a:lnTo>
                  <a:lnTo>
                    <a:pt x="13651" y="2510"/>
                  </a:lnTo>
                  <a:lnTo>
                    <a:pt x="13661" y="2496"/>
                  </a:lnTo>
                  <a:lnTo>
                    <a:pt x="13673" y="2482"/>
                  </a:lnTo>
                  <a:lnTo>
                    <a:pt x="13685" y="2471"/>
                  </a:lnTo>
                  <a:lnTo>
                    <a:pt x="13700" y="2460"/>
                  </a:lnTo>
                  <a:lnTo>
                    <a:pt x="13714" y="2451"/>
                  </a:lnTo>
                  <a:lnTo>
                    <a:pt x="13731" y="2444"/>
                  </a:lnTo>
                  <a:lnTo>
                    <a:pt x="13748" y="2437"/>
                  </a:lnTo>
                  <a:lnTo>
                    <a:pt x="13764" y="2433"/>
                  </a:lnTo>
                  <a:lnTo>
                    <a:pt x="13783" y="2430"/>
                  </a:lnTo>
                  <a:lnTo>
                    <a:pt x="13802" y="2429"/>
                  </a:lnTo>
                  <a:close/>
                  <a:moveTo>
                    <a:pt x="14340" y="2429"/>
                  </a:moveTo>
                  <a:lnTo>
                    <a:pt x="14359" y="2430"/>
                  </a:lnTo>
                  <a:lnTo>
                    <a:pt x="14377" y="2433"/>
                  </a:lnTo>
                  <a:lnTo>
                    <a:pt x="14394" y="2437"/>
                  </a:lnTo>
                  <a:lnTo>
                    <a:pt x="14411" y="2444"/>
                  </a:lnTo>
                  <a:lnTo>
                    <a:pt x="14427" y="2451"/>
                  </a:lnTo>
                  <a:lnTo>
                    <a:pt x="14442" y="2460"/>
                  </a:lnTo>
                  <a:lnTo>
                    <a:pt x="14456" y="2471"/>
                  </a:lnTo>
                  <a:lnTo>
                    <a:pt x="14470" y="2482"/>
                  </a:lnTo>
                  <a:lnTo>
                    <a:pt x="14481" y="2496"/>
                  </a:lnTo>
                  <a:lnTo>
                    <a:pt x="14491" y="2510"/>
                  </a:lnTo>
                  <a:lnTo>
                    <a:pt x="14501" y="2525"/>
                  </a:lnTo>
                  <a:lnTo>
                    <a:pt x="14508" y="2541"/>
                  </a:lnTo>
                  <a:lnTo>
                    <a:pt x="14514" y="2558"/>
                  </a:lnTo>
                  <a:lnTo>
                    <a:pt x="14519" y="2575"/>
                  </a:lnTo>
                  <a:lnTo>
                    <a:pt x="14522" y="2593"/>
                  </a:lnTo>
                  <a:lnTo>
                    <a:pt x="14523" y="2612"/>
                  </a:lnTo>
                  <a:lnTo>
                    <a:pt x="14522" y="2631"/>
                  </a:lnTo>
                  <a:lnTo>
                    <a:pt x="14519" y="2648"/>
                  </a:lnTo>
                  <a:lnTo>
                    <a:pt x="14514" y="2666"/>
                  </a:lnTo>
                  <a:lnTo>
                    <a:pt x="14508" y="2683"/>
                  </a:lnTo>
                  <a:lnTo>
                    <a:pt x="14501" y="2699"/>
                  </a:lnTo>
                  <a:lnTo>
                    <a:pt x="14491" y="2714"/>
                  </a:lnTo>
                  <a:lnTo>
                    <a:pt x="14481" y="2728"/>
                  </a:lnTo>
                  <a:lnTo>
                    <a:pt x="14470" y="2741"/>
                  </a:lnTo>
                  <a:lnTo>
                    <a:pt x="14456" y="2753"/>
                  </a:lnTo>
                  <a:lnTo>
                    <a:pt x="14442" y="2763"/>
                  </a:lnTo>
                  <a:lnTo>
                    <a:pt x="14427" y="2773"/>
                  </a:lnTo>
                  <a:lnTo>
                    <a:pt x="14411" y="2780"/>
                  </a:lnTo>
                  <a:lnTo>
                    <a:pt x="14394" y="2786"/>
                  </a:lnTo>
                  <a:lnTo>
                    <a:pt x="14377" y="2791"/>
                  </a:lnTo>
                  <a:lnTo>
                    <a:pt x="14359" y="2794"/>
                  </a:lnTo>
                  <a:lnTo>
                    <a:pt x="14340" y="2795"/>
                  </a:lnTo>
                  <a:lnTo>
                    <a:pt x="14321" y="2794"/>
                  </a:lnTo>
                  <a:lnTo>
                    <a:pt x="14304" y="2791"/>
                  </a:lnTo>
                  <a:lnTo>
                    <a:pt x="14286" y="2786"/>
                  </a:lnTo>
                  <a:lnTo>
                    <a:pt x="14269" y="2780"/>
                  </a:lnTo>
                  <a:lnTo>
                    <a:pt x="14254" y="2773"/>
                  </a:lnTo>
                  <a:lnTo>
                    <a:pt x="14238" y="2763"/>
                  </a:lnTo>
                  <a:lnTo>
                    <a:pt x="14224" y="2753"/>
                  </a:lnTo>
                  <a:lnTo>
                    <a:pt x="14212" y="2741"/>
                  </a:lnTo>
                  <a:lnTo>
                    <a:pt x="14199" y="2728"/>
                  </a:lnTo>
                  <a:lnTo>
                    <a:pt x="14189" y="2714"/>
                  </a:lnTo>
                  <a:lnTo>
                    <a:pt x="14180" y="2699"/>
                  </a:lnTo>
                  <a:lnTo>
                    <a:pt x="14172" y="2683"/>
                  </a:lnTo>
                  <a:lnTo>
                    <a:pt x="14166" y="2666"/>
                  </a:lnTo>
                  <a:lnTo>
                    <a:pt x="14162" y="2648"/>
                  </a:lnTo>
                  <a:lnTo>
                    <a:pt x="14159" y="2631"/>
                  </a:lnTo>
                  <a:lnTo>
                    <a:pt x="14158" y="2612"/>
                  </a:lnTo>
                  <a:lnTo>
                    <a:pt x="14159" y="2593"/>
                  </a:lnTo>
                  <a:lnTo>
                    <a:pt x="14162" y="2575"/>
                  </a:lnTo>
                  <a:lnTo>
                    <a:pt x="14166" y="2558"/>
                  </a:lnTo>
                  <a:lnTo>
                    <a:pt x="14172" y="2541"/>
                  </a:lnTo>
                  <a:lnTo>
                    <a:pt x="14180" y="2525"/>
                  </a:lnTo>
                  <a:lnTo>
                    <a:pt x="14189" y="2510"/>
                  </a:lnTo>
                  <a:lnTo>
                    <a:pt x="14199" y="2496"/>
                  </a:lnTo>
                  <a:lnTo>
                    <a:pt x="14212" y="2482"/>
                  </a:lnTo>
                  <a:lnTo>
                    <a:pt x="14224" y="2471"/>
                  </a:lnTo>
                  <a:lnTo>
                    <a:pt x="14238" y="2460"/>
                  </a:lnTo>
                  <a:lnTo>
                    <a:pt x="14254" y="2451"/>
                  </a:lnTo>
                  <a:lnTo>
                    <a:pt x="14269" y="2444"/>
                  </a:lnTo>
                  <a:lnTo>
                    <a:pt x="14286" y="2437"/>
                  </a:lnTo>
                  <a:lnTo>
                    <a:pt x="14304" y="2433"/>
                  </a:lnTo>
                  <a:lnTo>
                    <a:pt x="14321" y="2430"/>
                  </a:lnTo>
                  <a:lnTo>
                    <a:pt x="14340" y="2429"/>
                  </a:lnTo>
                  <a:close/>
                  <a:moveTo>
                    <a:pt x="14879" y="2429"/>
                  </a:moveTo>
                  <a:lnTo>
                    <a:pt x="14897" y="2430"/>
                  </a:lnTo>
                  <a:lnTo>
                    <a:pt x="14916" y="2433"/>
                  </a:lnTo>
                  <a:lnTo>
                    <a:pt x="14933" y="2437"/>
                  </a:lnTo>
                  <a:lnTo>
                    <a:pt x="14950" y="2444"/>
                  </a:lnTo>
                  <a:lnTo>
                    <a:pt x="14966" y="2451"/>
                  </a:lnTo>
                  <a:lnTo>
                    <a:pt x="14981" y="2460"/>
                  </a:lnTo>
                  <a:lnTo>
                    <a:pt x="14995" y="2471"/>
                  </a:lnTo>
                  <a:lnTo>
                    <a:pt x="15008" y="2482"/>
                  </a:lnTo>
                  <a:lnTo>
                    <a:pt x="15019" y="2496"/>
                  </a:lnTo>
                  <a:lnTo>
                    <a:pt x="15031" y="2510"/>
                  </a:lnTo>
                  <a:lnTo>
                    <a:pt x="15039" y="2525"/>
                  </a:lnTo>
                  <a:lnTo>
                    <a:pt x="15047" y="2541"/>
                  </a:lnTo>
                  <a:lnTo>
                    <a:pt x="15054" y="2558"/>
                  </a:lnTo>
                  <a:lnTo>
                    <a:pt x="15058" y="2575"/>
                  </a:lnTo>
                  <a:lnTo>
                    <a:pt x="15061" y="2593"/>
                  </a:lnTo>
                  <a:lnTo>
                    <a:pt x="15062" y="2612"/>
                  </a:lnTo>
                  <a:lnTo>
                    <a:pt x="15061" y="2631"/>
                  </a:lnTo>
                  <a:lnTo>
                    <a:pt x="15058" y="2648"/>
                  </a:lnTo>
                  <a:lnTo>
                    <a:pt x="15054" y="2666"/>
                  </a:lnTo>
                  <a:lnTo>
                    <a:pt x="15047" y="2683"/>
                  </a:lnTo>
                  <a:lnTo>
                    <a:pt x="15039" y="2699"/>
                  </a:lnTo>
                  <a:lnTo>
                    <a:pt x="15031" y="2714"/>
                  </a:lnTo>
                  <a:lnTo>
                    <a:pt x="15019" y="2728"/>
                  </a:lnTo>
                  <a:lnTo>
                    <a:pt x="15008" y="2741"/>
                  </a:lnTo>
                  <a:lnTo>
                    <a:pt x="14995" y="2753"/>
                  </a:lnTo>
                  <a:lnTo>
                    <a:pt x="14981" y="2763"/>
                  </a:lnTo>
                  <a:lnTo>
                    <a:pt x="14966" y="2773"/>
                  </a:lnTo>
                  <a:lnTo>
                    <a:pt x="14950" y="2780"/>
                  </a:lnTo>
                  <a:lnTo>
                    <a:pt x="14933" y="2786"/>
                  </a:lnTo>
                  <a:lnTo>
                    <a:pt x="14916" y="2791"/>
                  </a:lnTo>
                  <a:lnTo>
                    <a:pt x="14897" y="2794"/>
                  </a:lnTo>
                  <a:lnTo>
                    <a:pt x="14879" y="2795"/>
                  </a:lnTo>
                  <a:lnTo>
                    <a:pt x="14861" y="2794"/>
                  </a:lnTo>
                  <a:lnTo>
                    <a:pt x="14842" y="2791"/>
                  </a:lnTo>
                  <a:lnTo>
                    <a:pt x="14825" y="2786"/>
                  </a:lnTo>
                  <a:lnTo>
                    <a:pt x="14809" y="2780"/>
                  </a:lnTo>
                  <a:lnTo>
                    <a:pt x="14792" y="2773"/>
                  </a:lnTo>
                  <a:lnTo>
                    <a:pt x="14777" y="2763"/>
                  </a:lnTo>
                  <a:lnTo>
                    <a:pt x="14763" y="2753"/>
                  </a:lnTo>
                  <a:lnTo>
                    <a:pt x="14750" y="2741"/>
                  </a:lnTo>
                  <a:lnTo>
                    <a:pt x="14739" y="2728"/>
                  </a:lnTo>
                  <a:lnTo>
                    <a:pt x="14728" y="2714"/>
                  </a:lnTo>
                  <a:lnTo>
                    <a:pt x="14719" y="2699"/>
                  </a:lnTo>
                  <a:lnTo>
                    <a:pt x="14710" y="2683"/>
                  </a:lnTo>
                  <a:lnTo>
                    <a:pt x="14705" y="2666"/>
                  </a:lnTo>
                  <a:lnTo>
                    <a:pt x="14700" y="2648"/>
                  </a:lnTo>
                  <a:lnTo>
                    <a:pt x="14698" y="2631"/>
                  </a:lnTo>
                  <a:lnTo>
                    <a:pt x="14697" y="2612"/>
                  </a:lnTo>
                  <a:lnTo>
                    <a:pt x="14698" y="2593"/>
                  </a:lnTo>
                  <a:lnTo>
                    <a:pt x="14700" y="2575"/>
                  </a:lnTo>
                  <a:lnTo>
                    <a:pt x="14705" y="2558"/>
                  </a:lnTo>
                  <a:lnTo>
                    <a:pt x="14710" y="2541"/>
                  </a:lnTo>
                  <a:lnTo>
                    <a:pt x="14719" y="2525"/>
                  </a:lnTo>
                  <a:lnTo>
                    <a:pt x="14728" y="2510"/>
                  </a:lnTo>
                  <a:lnTo>
                    <a:pt x="14739" y="2496"/>
                  </a:lnTo>
                  <a:lnTo>
                    <a:pt x="14750" y="2482"/>
                  </a:lnTo>
                  <a:lnTo>
                    <a:pt x="14763" y="2471"/>
                  </a:lnTo>
                  <a:lnTo>
                    <a:pt x="14777" y="2460"/>
                  </a:lnTo>
                  <a:lnTo>
                    <a:pt x="14792" y="2451"/>
                  </a:lnTo>
                  <a:lnTo>
                    <a:pt x="14809" y="2444"/>
                  </a:lnTo>
                  <a:lnTo>
                    <a:pt x="14825" y="2437"/>
                  </a:lnTo>
                  <a:lnTo>
                    <a:pt x="14842" y="2433"/>
                  </a:lnTo>
                  <a:lnTo>
                    <a:pt x="14861" y="2430"/>
                  </a:lnTo>
                  <a:lnTo>
                    <a:pt x="14879" y="2429"/>
                  </a:lnTo>
                  <a:close/>
                  <a:moveTo>
                    <a:pt x="15418" y="2429"/>
                  </a:moveTo>
                  <a:lnTo>
                    <a:pt x="15436" y="2430"/>
                  </a:lnTo>
                  <a:lnTo>
                    <a:pt x="15454" y="2433"/>
                  </a:lnTo>
                  <a:lnTo>
                    <a:pt x="15472" y="2437"/>
                  </a:lnTo>
                  <a:lnTo>
                    <a:pt x="15489" y="2444"/>
                  </a:lnTo>
                  <a:lnTo>
                    <a:pt x="15504" y="2451"/>
                  </a:lnTo>
                  <a:lnTo>
                    <a:pt x="15520" y="2460"/>
                  </a:lnTo>
                  <a:lnTo>
                    <a:pt x="15533" y="2471"/>
                  </a:lnTo>
                  <a:lnTo>
                    <a:pt x="15547" y="2482"/>
                  </a:lnTo>
                  <a:lnTo>
                    <a:pt x="15558" y="2496"/>
                  </a:lnTo>
                  <a:lnTo>
                    <a:pt x="15569" y="2510"/>
                  </a:lnTo>
                  <a:lnTo>
                    <a:pt x="15578" y="2525"/>
                  </a:lnTo>
                  <a:lnTo>
                    <a:pt x="15586" y="2541"/>
                  </a:lnTo>
                  <a:lnTo>
                    <a:pt x="15592" y="2558"/>
                  </a:lnTo>
                  <a:lnTo>
                    <a:pt x="15596" y="2575"/>
                  </a:lnTo>
                  <a:lnTo>
                    <a:pt x="15599" y="2593"/>
                  </a:lnTo>
                  <a:lnTo>
                    <a:pt x="15600" y="2612"/>
                  </a:lnTo>
                  <a:lnTo>
                    <a:pt x="15599" y="2631"/>
                  </a:lnTo>
                  <a:lnTo>
                    <a:pt x="15596" y="2648"/>
                  </a:lnTo>
                  <a:lnTo>
                    <a:pt x="15592" y="2666"/>
                  </a:lnTo>
                  <a:lnTo>
                    <a:pt x="15586" y="2683"/>
                  </a:lnTo>
                  <a:lnTo>
                    <a:pt x="15578" y="2699"/>
                  </a:lnTo>
                  <a:lnTo>
                    <a:pt x="15569" y="2714"/>
                  </a:lnTo>
                  <a:lnTo>
                    <a:pt x="15558" y="2728"/>
                  </a:lnTo>
                  <a:lnTo>
                    <a:pt x="15547" y="2741"/>
                  </a:lnTo>
                  <a:lnTo>
                    <a:pt x="15533" y="2753"/>
                  </a:lnTo>
                  <a:lnTo>
                    <a:pt x="15520" y="2763"/>
                  </a:lnTo>
                  <a:lnTo>
                    <a:pt x="15504" y="2773"/>
                  </a:lnTo>
                  <a:lnTo>
                    <a:pt x="15489" y="2780"/>
                  </a:lnTo>
                  <a:lnTo>
                    <a:pt x="15472" y="2786"/>
                  </a:lnTo>
                  <a:lnTo>
                    <a:pt x="15454" y="2791"/>
                  </a:lnTo>
                  <a:lnTo>
                    <a:pt x="15436" y="2794"/>
                  </a:lnTo>
                  <a:lnTo>
                    <a:pt x="15418" y="2795"/>
                  </a:lnTo>
                  <a:lnTo>
                    <a:pt x="15399" y="2794"/>
                  </a:lnTo>
                  <a:lnTo>
                    <a:pt x="15381" y="2791"/>
                  </a:lnTo>
                  <a:lnTo>
                    <a:pt x="15363" y="2786"/>
                  </a:lnTo>
                  <a:lnTo>
                    <a:pt x="15347" y="2780"/>
                  </a:lnTo>
                  <a:lnTo>
                    <a:pt x="15331" y="2773"/>
                  </a:lnTo>
                  <a:lnTo>
                    <a:pt x="15315" y="2763"/>
                  </a:lnTo>
                  <a:lnTo>
                    <a:pt x="15302" y="2753"/>
                  </a:lnTo>
                  <a:lnTo>
                    <a:pt x="15289" y="2741"/>
                  </a:lnTo>
                  <a:lnTo>
                    <a:pt x="15277" y="2728"/>
                  </a:lnTo>
                  <a:lnTo>
                    <a:pt x="15266" y="2714"/>
                  </a:lnTo>
                  <a:lnTo>
                    <a:pt x="15257" y="2699"/>
                  </a:lnTo>
                  <a:lnTo>
                    <a:pt x="15250" y="2683"/>
                  </a:lnTo>
                  <a:lnTo>
                    <a:pt x="15243" y="2666"/>
                  </a:lnTo>
                  <a:lnTo>
                    <a:pt x="15239" y="2648"/>
                  </a:lnTo>
                  <a:lnTo>
                    <a:pt x="15236" y="2631"/>
                  </a:lnTo>
                  <a:lnTo>
                    <a:pt x="15235" y="2612"/>
                  </a:lnTo>
                  <a:lnTo>
                    <a:pt x="15236" y="2593"/>
                  </a:lnTo>
                  <a:lnTo>
                    <a:pt x="15239" y="2575"/>
                  </a:lnTo>
                  <a:lnTo>
                    <a:pt x="15243" y="2558"/>
                  </a:lnTo>
                  <a:lnTo>
                    <a:pt x="15250" y="2541"/>
                  </a:lnTo>
                  <a:lnTo>
                    <a:pt x="15257" y="2525"/>
                  </a:lnTo>
                  <a:lnTo>
                    <a:pt x="15266" y="2510"/>
                  </a:lnTo>
                  <a:lnTo>
                    <a:pt x="15277" y="2496"/>
                  </a:lnTo>
                  <a:lnTo>
                    <a:pt x="15289" y="2482"/>
                  </a:lnTo>
                  <a:lnTo>
                    <a:pt x="15302" y="2471"/>
                  </a:lnTo>
                  <a:lnTo>
                    <a:pt x="15315" y="2460"/>
                  </a:lnTo>
                  <a:lnTo>
                    <a:pt x="15331" y="2451"/>
                  </a:lnTo>
                  <a:lnTo>
                    <a:pt x="15347" y="2444"/>
                  </a:lnTo>
                  <a:lnTo>
                    <a:pt x="15363" y="2437"/>
                  </a:lnTo>
                  <a:lnTo>
                    <a:pt x="15381" y="2433"/>
                  </a:lnTo>
                  <a:lnTo>
                    <a:pt x="15399" y="2430"/>
                  </a:lnTo>
                  <a:lnTo>
                    <a:pt x="15418" y="2429"/>
                  </a:lnTo>
                  <a:close/>
                  <a:moveTo>
                    <a:pt x="13682" y="943"/>
                  </a:moveTo>
                  <a:lnTo>
                    <a:pt x="15712" y="943"/>
                  </a:lnTo>
                  <a:lnTo>
                    <a:pt x="15712" y="1546"/>
                  </a:lnTo>
                  <a:lnTo>
                    <a:pt x="13682" y="1546"/>
                  </a:lnTo>
                  <a:lnTo>
                    <a:pt x="13682" y="943"/>
                  </a:lnTo>
                  <a:close/>
                  <a:moveTo>
                    <a:pt x="1545" y="1123"/>
                  </a:moveTo>
                  <a:lnTo>
                    <a:pt x="1545" y="943"/>
                  </a:lnTo>
                  <a:lnTo>
                    <a:pt x="1089" y="943"/>
                  </a:lnTo>
                  <a:lnTo>
                    <a:pt x="1089" y="1123"/>
                  </a:lnTo>
                  <a:lnTo>
                    <a:pt x="811" y="1123"/>
                  </a:lnTo>
                  <a:lnTo>
                    <a:pt x="811" y="1769"/>
                  </a:lnTo>
                  <a:lnTo>
                    <a:pt x="1822" y="1769"/>
                  </a:lnTo>
                  <a:lnTo>
                    <a:pt x="1822" y="1123"/>
                  </a:lnTo>
                  <a:lnTo>
                    <a:pt x="1545" y="1123"/>
                  </a:lnTo>
                  <a:close/>
                  <a:moveTo>
                    <a:pt x="3010" y="1123"/>
                  </a:moveTo>
                  <a:lnTo>
                    <a:pt x="3010" y="943"/>
                  </a:lnTo>
                  <a:lnTo>
                    <a:pt x="2555" y="943"/>
                  </a:lnTo>
                  <a:lnTo>
                    <a:pt x="2555" y="1123"/>
                  </a:lnTo>
                  <a:lnTo>
                    <a:pt x="2278" y="1123"/>
                  </a:lnTo>
                  <a:lnTo>
                    <a:pt x="2278" y="1769"/>
                  </a:lnTo>
                  <a:lnTo>
                    <a:pt x="3288" y="1769"/>
                  </a:lnTo>
                  <a:lnTo>
                    <a:pt x="3288" y="1123"/>
                  </a:lnTo>
                  <a:lnTo>
                    <a:pt x="3010" y="1123"/>
                  </a:lnTo>
                  <a:close/>
                  <a:moveTo>
                    <a:pt x="4477" y="1123"/>
                  </a:moveTo>
                  <a:lnTo>
                    <a:pt x="4477" y="943"/>
                  </a:lnTo>
                  <a:lnTo>
                    <a:pt x="4021" y="943"/>
                  </a:lnTo>
                  <a:lnTo>
                    <a:pt x="4021" y="1123"/>
                  </a:lnTo>
                  <a:lnTo>
                    <a:pt x="3743" y="1123"/>
                  </a:lnTo>
                  <a:lnTo>
                    <a:pt x="3743" y="1769"/>
                  </a:lnTo>
                  <a:lnTo>
                    <a:pt x="4754" y="1769"/>
                  </a:lnTo>
                  <a:lnTo>
                    <a:pt x="4754" y="1123"/>
                  </a:lnTo>
                  <a:lnTo>
                    <a:pt x="4477" y="1123"/>
                  </a:lnTo>
                  <a:close/>
                  <a:moveTo>
                    <a:pt x="5942" y="1123"/>
                  </a:moveTo>
                  <a:lnTo>
                    <a:pt x="5942" y="943"/>
                  </a:lnTo>
                  <a:lnTo>
                    <a:pt x="5486" y="943"/>
                  </a:lnTo>
                  <a:lnTo>
                    <a:pt x="5486" y="1123"/>
                  </a:lnTo>
                  <a:lnTo>
                    <a:pt x="5209" y="1123"/>
                  </a:lnTo>
                  <a:lnTo>
                    <a:pt x="5209" y="1769"/>
                  </a:lnTo>
                  <a:lnTo>
                    <a:pt x="6219" y="1769"/>
                  </a:lnTo>
                  <a:lnTo>
                    <a:pt x="6219" y="1123"/>
                  </a:lnTo>
                  <a:lnTo>
                    <a:pt x="5942" y="1123"/>
                  </a:lnTo>
                  <a:close/>
                  <a:moveTo>
                    <a:pt x="7407" y="1123"/>
                  </a:moveTo>
                  <a:lnTo>
                    <a:pt x="7407" y="943"/>
                  </a:lnTo>
                  <a:lnTo>
                    <a:pt x="6953" y="943"/>
                  </a:lnTo>
                  <a:lnTo>
                    <a:pt x="6953" y="1123"/>
                  </a:lnTo>
                  <a:lnTo>
                    <a:pt x="6675" y="1123"/>
                  </a:lnTo>
                  <a:lnTo>
                    <a:pt x="6675" y="1769"/>
                  </a:lnTo>
                  <a:lnTo>
                    <a:pt x="7685" y="1769"/>
                  </a:lnTo>
                  <a:lnTo>
                    <a:pt x="7685" y="1123"/>
                  </a:lnTo>
                  <a:lnTo>
                    <a:pt x="7407" y="1123"/>
                  </a:lnTo>
                  <a:close/>
                  <a:moveTo>
                    <a:pt x="8874" y="1123"/>
                  </a:moveTo>
                  <a:lnTo>
                    <a:pt x="8874" y="943"/>
                  </a:lnTo>
                  <a:lnTo>
                    <a:pt x="8418" y="943"/>
                  </a:lnTo>
                  <a:lnTo>
                    <a:pt x="8418" y="1123"/>
                  </a:lnTo>
                  <a:lnTo>
                    <a:pt x="8141" y="1123"/>
                  </a:lnTo>
                  <a:lnTo>
                    <a:pt x="8141" y="1769"/>
                  </a:lnTo>
                  <a:lnTo>
                    <a:pt x="9151" y="1769"/>
                  </a:lnTo>
                  <a:lnTo>
                    <a:pt x="9151" y="1123"/>
                  </a:lnTo>
                  <a:lnTo>
                    <a:pt x="8874" y="1123"/>
                  </a:lnTo>
                  <a:close/>
                  <a:moveTo>
                    <a:pt x="10339" y="1123"/>
                  </a:moveTo>
                  <a:lnTo>
                    <a:pt x="10339" y="943"/>
                  </a:lnTo>
                  <a:lnTo>
                    <a:pt x="9883" y="943"/>
                  </a:lnTo>
                  <a:lnTo>
                    <a:pt x="9883" y="1123"/>
                  </a:lnTo>
                  <a:lnTo>
                    <a:pt x="9606" y="1123"/>
                  </a:lnTo>
                  <a:lnTo>
                    <a:pt x="9606" y="1769"/>
                  </a:lnTo>
                  <a:lnTo>
                    <a:pt x="10617" y="1769"/>
                  </a:lnTo>
                  <a:lnTo>
                    <a:pt x="10617" y="1123"/>
                  </a:lnTo>
                  <a:lnTo>
                    <a:pt x="10339" y="1123"/>
                  </a:lnTo>
                  <a:close/>
                  <a:moveTo>
                    <a:pt x="1545" y="2845"/>
                  </a:moveTo>
                  <a:lnTo>
                    <a:pt x="1545" y="3025"/>
                  </a:lnTo>
                  <a:lnTo>
                    <a:pt x="1089" y="3025"/>
                  </a:lnTo>
                  <a:lnTo>
                    <a:pt x="1089" y="2845"/>
                  </a:lnTo>
                  <a:lnTo>
                    <a:pt x="811" y="2845"/>
                  </a:lnTo>
                  <a:lnTo>
                    <a:pt x="811" y="2199"/>
                  </a:lnTo>
                  <a:lnTo>
                    <a:pt x="1822" y="2199"/>
                  </a:lnTo>
                  <a:lnTo>
                    <a:pt x="1822" y="2845"/>
                  </a:lnTo>
                  <a:lnTo>
                    <a:pt x="1545" y="2845"/>
                  </a:lnTo>
                  <a:close/>
                  <a:moveTo>
                    <a:pt x="3010" y="2845"/>
                  </a:moveTo>
                  <a:lnTo>
                    <a:pt x="3010" y="3025"/>
                  </a:lnTo>
                  <a:lnTo>
                    <a:pt x="2555" y="3025"/>
                  </a:lnTo>
                  <a:lnTo>
                    <a:pt x="2555" y="2845"/>
                  </a:lnTo>
                  <a:lnTo>
                    <a:pt x="2278" y="2845"/>
                  </a:lnTo>
                  <a:lnTo>
                    <a:pt x="2278" y="2199"/>
                  </a:lnTo>
                  <a:lnTo>
                    <a:pt x="3288" y="2199"/>
                  </a:lnTo>
                  <a:lnTo>
                    <a:pt x="3288" y="2845"/>
                  </a:lnTo>
                  <a:lnTo>
                    <a:pt x="3010" y="2845"/>
                  </a:lnTo>
                  <a:close/>
                  <a:moveTo>
                    <a:pt x="4477" y="2845"/>
                  </a:moveTo>
                  <a:lnTo>
                    <a:pt x="4477" y="3025"/>
                  </a:lnTo>
                  <a:lnTo>
                    <a:pt x="4021" y="3025"/>
                  </a:lnTo>
                  <a:lnTo>
                    <a:pt x="4021" y="2845"/>
                  </a:lnTo>
                  <a:lnTo>
                    <a:pt x="3743" y="2845"/>
                  </a:lnTo>
                  <a:lnTo>
                    <a:pt x="3743" y="2199"/>
                  </a:lnTo>
                  <a:lnTo>
                    <a:pt x="4754" y="2199"/>
                  </a:lnTo>
                  <a:lnTo>
                    <a:pt x="4754" y="2845"/>
                  </a:lnTo>
                  <a:lnTo>
                    <a:pt x="4477" y="2845"/>
                  </a:lnTo>
                  <a:close/>
                  <a:moveTo>
                    <a:pt x="5942" y="2845"/>
                  </a:moveTo>
                  <a:lnTo>
                    <a:pt x="5942" y="3025"/>
                  </a:lnTo>
                  <a:lnTo>
                    <a:pt x="5486" y="3025"/>
                  </a:lnTo>
                  <a:lnTo>
                    <a:pt x="5486" y="2845"/>
                  </a:lnTo>
                  <a:lnTo>
                    <a:pt x="5209" y="2845"/>
                  </a:lnTo>
                  <a:lnTo>
                    <a:pt x="5209" y="2199"/>
                  </a:lnTo>
                  <a:lnTo>
                    <a:pt x="6219" y="2199"/>
                  </a:lnTo>
                  <a:lnTo>
                    <a:pt x="6219" y="2845"/>
                  </a:lnTo>
                  <a:lnTo>
                    <a:pt x="5942" y="2845"/>
                  </a:lnTo>
                  <a:close/>
                  <a:moveTo>
                    <a:pt x="7407" y="2845"/>
                  </a:moveTo>
                  <a:lnTo>
                    <a:pt x="7407" y="3025"/>
                  </a:lnTo>
                  <a:lnTo>
                    <a:pt x="6953" y="3025"/>
                  </a:lnTo>
                  <a:lnTo>
                    <a:pt x="6953" y="2845"/>
                  </a:lnTo>
                  <a:lnTo>
                    <a:pt x="6675" y="2845"/>
                  </a:lnTo>
                  <a:lnTo>
                    <a:pt x="6675" y="2199"/>
                  </a:lnTo>
                  <a:lnTo>
                    <a:pt x="7685" y="2199"/>
                  </a:lnTo>
                  <a:lnTo>
                    <a:pt x="7685" y="2845"/>
                  </a:lnTo>
                  <a:lnTo>
                    <a:pt x="7407" y="2845"/>
                  </a:lnTo>
                  <a:close/>
                  <a:moveTo>
                    <a:pt x="8874" y="2845"/>
                  </a:moveTo>
                  <a:lnTo>
                    <a:pt x="8874" y="3025"/>
                  </a:lnTo>
                  <a:lnTo>
                    <a:pt x="8418" y="3025"/>
                  </a:lnTo>
                  <a:lnTo>
                    <a:pt x="8418" y="2845"/>
                  </a:lnTo>
                  <a:lnTo>
                    <a:pt x="8141" y="2845"/>
                  </a:lnTo>
                  <a:lnTo>
                    <a:pt x="8141" y="2199"/>
                  </a:lnTo>
                  <a:lnTo>
                    <a:pt x="9151" y="2199"/>
                  </a:lnTo>
                  <a:lnTo>
                    <a:pt x="9151" y="2845"/>
                  </a:lnTo>
                  <a:lnTo>
                    <a:pt x="8874" y="2845"/>
                  </a:lnTo>
                  <a:close/>
                  <a:moveTo>
                    <a:pt x="10339" y="2845"/>
                  </a:moveTo>
                  <a:lnTo>
                    <a:pt x="10339" y="3025"/>
                  </a:lnTo>
                  <a:lnTo>
                    <a:pt x="9883" y="3025"/>
                  </a:lnTo>
                  <a:lnTo>
                    <a:pt x="9883" y="2845"/>
                  </a:lnTo>
                  <a:lnTo>
                    <a:pt x="9606" y="2845"/>
                  </a:lnTo>
                  <a:lnTo>
                    <a:pt x="9606" y="2199"/>
                  </a:lnTo>
                  <a:lnTo>
                    <a:pt x="10617" y="2199"/>
                  </a:lnTo>
                  <a:lnTo>
                    <a:pt x="10617" y="2845"/>
                  </a:lnTo>
                  <a:lnTo>
                    <a:pt x="10339" y="2845"/>
                  </a:lnTo>
                  <a:close/>
                  <a:moveTo>
                    <a:pt x="11851" y="1123"/>
                  </a:moveTo>
                  <a:lnTo>
                    <a:pt x="11851" y="943"/>
                  </a:lnTo>
                  <a:lnTo>
                    <a:pt x="11395" y="943"/>
                  </a:lnTo>
                  <a:lnTo>
                    <a:pt x="11395" y="1123"/>
                  </a:lnTo>
                  <a:lnTo>
                    <a:pt x="11117" y="1123"/>
                  </a:lnTo>
                  <a:lnTo>
                    <a:pt x="11117" y="1769"/>
                  </a:lnTo>
                  <a:lnTo>
                    <a:pt x="12128" y="1769"/>
                  </a:lnTo>
                  <a:lnTo>
                    <a:pt x="12128" y="1123"/>
                  </a:lnTo>
                  <a:lnTo>
                    <a:pt x="11851" y="1123"/>
                  </a:lnTo>
                  <a:close/>
                  <a:moveTo>
                    <a:pt x="11851" y="2845"/>
                  </a:moveTo>
                  <a:lnTo>
                    <a:pt x="11851" y="3025"/>
                  </a:lnTo>
                  <a:lnTo>
                    <a:pt x="11395" y="3025"/>
                  </a:lnTo>
                  <a:lnTo>
                    <a:pt x="11395" y="2845"/>
                  </a:lnTo>
                  <a:lnTo>
                    <a:pt x="11117" y="2845"/>
                  </a:lnTo>
                  <a:lnTo>
                    <a:pt x="11117" y="2199"/>
                  </a:lnTo>
                  <a:lnTo>
                    <a:pt x="12128" y="2199"/>
                  </a:lnTo>
                  <a:lnTo>
                    <a:pt x="12128" y="2845"/>
                  </a:lnTo>
                  <a:lnTo>
                    <a:pt x="11851" y="2845"/>
                  </a:lnTo>
                  <a:close/>
                </a:path>
              </a:pathLst>
            </a:custGeom>
            <a:solidFill>
              <a:schemeClr val="bg1">
                <a:lumMod val="65000"/>
              </a:schemeClr>
            </a:solidFill>
          </p:spPr>
          <p:txBody>
            <a:bodyPr vert="horz" wrap="square" lIns="91383" tIns="45691" rIns="91383" bIns="45691"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540" fontAlgn="ctr">
                <a:spcBef>
                  <a:spcPts val="0"/>
                </a:spcBef>
                <a:spcAft>
                  <a:spcPts val="0"/>
                </a:spcAft>
              </a:pPr>
              <a:endParaRPr lang="en-US" altLang="zh-CN" sz="1800" dirty="0">
                <a:solidFill>
                  <a:srgbClr val="C00000"/>
                </a:solidFill>
                <a:latin typeface="Huawei Sans" panose="020C0503030203020204" pitchFamily="34" charset="0"/>
                <a:ea typeface="方正兰亭黑简体" panose="02000000000000000000" pitchFamily="2" charset="-122"/>
              </a:endParaRPr>
            </a:p>
          </p:txBody>
        </p:sp>
        <p:cxnSp>
          <p:nvCxnSpPr>
            <p:cNvPr id="638" name="直接连接符 637"/>
            <p:cNvCxnSpPr/>
            <p:nvPr/>
          </p:nvCxnSpPr>
          <p:spPr bwMode="gray">
            <a:xfrm>
              <a:off x="979826" y="2168022"/>
              <a:ext cx="510207" cy="467133"/>
            </a:xfrm>
            <a:prstGeom prst="line">
              <a:avLst/>
            </a:prstGeom>
            <a:noFill/>
            <a:ln w="19050" cap="flat" cmpd="sng" algn="ctr">
              <a:solidFill>
                <a:schemeClr val="tx1">
                  <a:lumMod val="50000"/>
                  <a:lumOff val="50000"/>
                </a:schemeClr>
              </a:solidFill>
              <a:prstDash val="solid"/>
            </a:ln>
            <a:effectLst/>
          </p:spPr>
        </p:cxnSp>
        <p:cxnSp>
          <p:nvCxnSpPr>
            <p:cNvPr id="639" name="直接连接符 638"/>
            <p:cNvCxnSpPr/>
            <p:nvPr/>
          </p:nvCxnSpPr>
          <p:spPr bwMode="gray">
            <a:xfrm flipH="1">
              <a:off x="1490033" y="2168022"/>
              <a:ext cx="476656" cy="467133"/>
            </a:xfrm>
            <a:prstGeom prst="line">
              <a:avLst/>
            </a:prstGeom>
            <a:noFill/>
            <a:ln w="19050" cap="flat" cmpd="sng" algn="ctr">
              <a:solidFill>
                <a:schemeClr val="tx1">
                  <a:lumMod val="50000"/>
                  <a:lumOff val="50000"/>
                </a:schemeClr>
              </a:solidFill>
              <a:prstDash val="solid"/>
            </a:ln>
            <a:effectLst/>
          </p:spPr>
        </p:cxnSp>
        <p:sp>
          <p:nvSpPr>
            <p:cNvPr id="640" name="任意多边形 639"/>
            <p:cNvSpPr/>
            <p:nvPr/>
          </p:nvSpPr>
          <p:spPr bwMode="gray">
            <a:xfrm>
              <a:off x="971380" y="2243660"/>
              <a:ext cx="483554" cy="672045"/>
            </a:xfrm>
            <a:custGeom>
              <a:avLst/>
              <a:gdLst>
                <a:gd name="connsiteX0" fmla="*/ 534154 w 599816"/>
                <a:gd name="connsiteY0" fmla="*/ 878186 h 878186"/>
                <a:gd name="connsiteX1" fmla="*/ 552261 w 599816"/>
                <a:gd name="connsiteY1" fmla="*/ 588475 h 878186"/>
                <a:gd name="connsiteX2" fmla="*/ 0 w 599816"/>
                <a:gd name="connsiteY2" fmla="*/ 0 h 878186"/>
              </a:gdLst>
              <a:ahLst/>
              <a:cxnLst>
                <a:cxn ang="0">
                  <a:pos x="connsiteX0" y="connsiteY0"/>
                </a:cxn>
                <a:cxn ang="0">
                  <a:pos x="connsiteX1" y="connsiteY1"/>
                </a:cxn>
                <a:cxn ang="0">
                  <a:pos x="connsiteX2" y="connsiteY2"/>
                </a:cxn>
              </a:cxnLst>
              <a:rect l="l" t="t" r="r" b="b"/>
              <a:pathLst>
                <a:path w="599816" h="878186">
                  <a:moveTo>
                    <a:pt x="534154" y="878186"/>
                  </a:moveTo>
                  <a:cubicBezTo>
                    <a:pt x="587720" y="806512"/>
                    <a:pt x="641287" y="734839"/>
                    <a:pt x="552261" y="588475"/>
                  </a:cubicBezTo>
                  <a:cubicBezTo>
                    <a:pt x="463235" y="442111"/>
                    <a:pt x="0" y="0"/>
                    <a:pt x="0" y="0"/>
                  </a:cubicBezTo>
                </a:path>
              </a:pathLst>
            </a:custGeom>
            <a:noFill/>
            <a:ln>
              <a:solidFill>
                <a:srgbClr val="FF000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800" dirty="0">
                <a:solidFill>
                  <a:prstClr val="white"/>
                </a:solidFill>
                <a:latin typeface="Huawei Sans" panose="020C0503030203020204" pitchFamily="34" charset="0"/>
                <a:cs typeface="Arial" panose="020B0604020202020204" pitchFamily="34" charset="0"/>
              </a:endParaRPr>
            </a:p>
          </p:txBody>
        </p:sp>
        <p:sp>
          <p:nvSpPr>
            <p:cNvPr id="641" name="任意多边形 640"/>
            <p:cNvSpPr/>
            <p:nvPr/>
          </p:nvSpPr>
          <p:spPr bwMode="gray">
            <a:xfrm>
              <a:off x="1570145" y="2223296"/>
              <a:ext cx="415746" cy="692409"/>
            </a:xfrm>
            <a:custGeom>
              <a:avLst/>
              <a:gdLst>
                <a:gd name="connsiteX0" fmla="*/ 8711 w 515705"/>
                <a:gd name="connsiteY0" fmla="*/ 923453 h 923453"/>
                <a:gd name="connsiteX1" fmla="*/ 8711 w 515705"/>
                <a:gd name="connsiteY1" fmla="*/ 742384 h 923453"/>
                <a:gd name="connsiteX2" fmla="*/ 99246 w 515705"/>
                <a:gd name="connsiteY2" fmla="*/ 479833 h 923453"/>
                <a:gd name="connsiteX3" fmla="*/ 515705 w 515705"/>
                <a:gd name="connsiteY3" fmla="*/ 0 h 923453"/>
              </a:gdLst>
              <a:ahLst/>
              <a:cxnLst>
                <a:cxn ang="0">
                  <a:pos x="connsiteX0" y="connsiteY0"/>
                </a:cxn>
                <a:cxn ang="0">
                  <a:pos x="connsiteX1" y="connsiteY1"/>
                </a:cxn>
                <a:cxn ang="0">
                  <a:pos x="connsiteX2" y="connsiteY2"/>
                </a:cxn>
                <a:cxn ang="0">
                  <a:pos x="connsiteX3" y="connsiteY3"/>
                </a:cxn>
              </a:cxnLst>
              <a:rect l="l" t="t" r="r" b="b"/>
              <a:pathLst>
                <a:path w="515705" h="923453">
                  <a:moveTo>
                    <a:pt x="8711" y="923453"/>
                  </a:moveTo>
                  <a:cubicBezTo>
                    <a:pt x="1166" y="869887"/>
                    <a:pt x="-6378" y="816321"/>
                    <a:pt x="8711" y="742384"/>
                  </a:cubicBezTo>
                  <a:cubicBezTo>
                    <a:pt x="23800" y="668447"/>
                    <a:pt x="14747" y="603564"/>
                    <a:pt x="99246" y="479833"/>
                  </a:cubicBezTo>
                  <a:cubicBezTo>
                    <a:pt x="183745" y="356102"/>
                    <a:pt x="515705" y="0"/>
                    <a:pt x="515705" y="0"/>
                  </a:cubicBezTo>
                </a:path>
              </a:pathLst>
            </a:cu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800" dirty="0">
                <a:solidFill>
                  <a:prstClr val="white"/>
                </a:solidFill>
                <a:latin typeface="Huawei Sans" panose="020C0503030203020204" pitchFamily="34" charset="0"/>
                <a:cs typeface="Arial" panose="020B0604020202020204" pitchFamily="34" charset="0"/>
              </a:endParaRPr>
            </a:p>
          </p:txBody>
        </p:sp>
        <p:sp>
          <p:nvSpPr>
            <p:cNvPr id="642" name="任意多边形 641"/>
            <p:cNvSpPr/>
            <p:nvPr/>
          </p:nvSpPr>
          <p:spPr bwMode="gray">
            <a:xfrm>
              <a:off x="1306633" y="2345330"/>
              <a:ext cx="378107" cy="122595"/>
            </a:xfrm>
            <a:custGeom>
              <a:avLst/>
              <a:gdLst>
                <a:gd name="connsiteX0" fmla="*/ 0 w 350520"/>
                <a:gd name="connsiteY0" fmla="*/ 0 h 106778"/>
                <a:gd name="connsiteX1" fmla="*/ 167640 w 350520"/>
                <a:gd name="connsiteY1" fmla="*/ 106680 h 106778"/>
                <a:gd name="connsiteX2" fmla="*/ 350520 w 350520"/>
                <a:gd name="connsiteY2" fmla="*/ 15240 h 106778"/>
              </a:gdLst>
              <a:ahLst/>
              <a:cxnLst>
                <a:cxn ang="0">
                  <a:pos x="connsiteX0" y="connsiteY0"/>
                </a:cxn>
                <a:cxn ang="0">
                  <a:pos x="connsiteX1" y="connsiteY1"/>
                </a:cxn>
                <a:cxn ang="0">
                  <a:pos x="connsiteX2" y="connsiteY2"/>
                </a:cxn>
              </a:cxnLst>
              <a:rect l="l" t="t" r="r" b="b"/>
              <a:pathLst>
                <a:path w="350520" h="106778">
                  <a:moveTo>
                    <a:pt x="0" y="0"/>
                  </a:moveTo>
                  <a:cubicBezTo>
                    <a:pt x="54610" y="52070"/>
                    <a:pt x="109220" y="104140"/>
                    <a:pt x="167640" y="106680"/>
                  </a:cubicBezTo>
                  <a:cubicBezTo>
                    <a:pt x="226060" y="109220"/>
                    <a:pt x="288290" y="62230"/>
                    <a:pt x="350520" y="15240"/>
                  </a:cubicBezTo>
                </a:path>
              </a:pathLst>
            </a:custGeom>
            <a:noFill/>
            <a:ln w="12700">
              <a:solidFill>
                <a:schemeClr val="tx1"/>
              </a:solidFill>
              <a:headEnd type="stealth"/>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800" dirty="0">
                <a:solidFill>
                  <a:prstClr val="white"/>
                </a:solidFill>
                <a:latin typeface="Huawei Sans" panose="020C0503030203020204" pitchFamily="34" charset="0"/>
                <a:cs typeface="Arial" panose="020B0604020202020204" pitchFamily="34" charset="0"/>
              </a:endParaRPr>
            </a:p>
          </p:txBody>
        </p:sp>
        <p:sp>
          <p:nvSpPr>
            <p:cNvPr id="643" name="文本框 719"/>
            <p:cNvSpPr txBox="1"/>
            <p:nvPr/>
          </p:nvSpPr>
          <p:spPr bwMode="gray">
            <a:xfrm>
              <a:off x="1218119" y="2141025"/>
              <a:ext cx="548889" cy="261773"/>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algn="ctr" defTabSz="913661" fontAlgn="ctr">
                <a:spcBef>
                  <a:spcPts val="0"/>
                </a:spcBef>
                <a:spcAft>
                  <a:spcPts val="0"/>
                </a:spcAft>
              </a:pPr>
              <a:r>
                <a:rPr lang="en-US" sz="1100" b="1" dirty="0">
                  <a:solidFill>
                    <a:prstClr val="black"/>
                  </a:solidFill>
                  <a:latin typeface="Huawei Sans" panose="020C0503030203020204" pitchFamily="34" charset="0"/>
                </a:rPr>
                <a:t>VRRP</a:t>
              </a:r>
              <a:endParaRPr lang="en-US" altLang="zh-CN" sz="11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644" name="组合 643"/>
            <p:cNvGrpSpPr/>
            <p:nvPr/>
          </p:nvGrpSpPr>
          <p:grpSpPr bwMode="gray">
            <a:xfrm>
              <a:off x="677950" y="2010811"/>
              <a:ext cx="710950" cy="180158"/>
              <a:chOff x="2294632" y="2734241"/>
              <a:chExt cx="1643835" cy="407467"/>
            </a:xfrm>
          </p:grpSpPr>
          <p:sp>
            <p:nvSpPr>
              <p:cNvPr id="656"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32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57" name="矩形 656"/>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58" name="矩形 657"/>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59" name="矩形 658"/>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60" name="矩形 659"/>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61" name="椭圆 660"/>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62" name="椭圆 661"/>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63" name="椭圆 662"/>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64" name="椭圆 663"/>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grpSp>
        <p:grpSp>
          <p:nvGrpSpPr>
            <p:cNvPr id="645" name="组合 644"/>
            <p:cNvGrpSpPr/>
            <p:nvPr/>
          </p:nvGrpSpPr>
          <p:grpSpPr bwMode="gray">
            <a:xfrm>
              <a:off x="1656363" y="2010811"/>
              <a:ext cx="710950" cy="180158"/>
              <a:chOff x="2294632" y="2734241"/>
              <a:chExt cx="1643835" cy="407467"/>
            </a:xfrm>
          </p:grpSpPr>
          <p:sp>
            <p:nvSpPr>
              <p:cNvPr id="647"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32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48" name="矩形 647"/>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49" name="矩形 648"/>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50" name="矩形 649"/>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51" name="矩形 650"/>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52" name="椭圆 651"/>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53" name="椭圆 652"/>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54" name="椭圆 653"/>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55" name="椭圆 654"/>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grpSp>
        <p:sp>
          <p:nvSpPr>
            <p:cNvPr id="646" name="乘号 645"/>
            <p:cNvSpPr/>
            <p:nvPr/>
          </p:nvSpPr>
          <p:spPr bwMode="gray">
            <a:xfrm>
              <a:off x="760197" y="1883849"/>
              <a:ext cx="477704" cy="418074"/>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800" dirty="0">
                <a:solidFill>
                  <a:prstClr val="white"/>
                </a:solidFill>
                <a:latin typeface="Huawei Sans" panose="020C0503030203020204" pitchFamily="34" charset="0"/>
                <a:cs typeface="Arial" panose="020B0604020202020204" pitchFamily="34" charset="0"/>
              </a:endParaRPr>
            </a:p>
          </p:txBody>
        </p:sp>
      </p:grpSp>
      <p:grpSp>
        <p:nvGrpSpPr>
          <p:cNvPr id="458" name="组合 457"/>
          <p:cNvGrpSpPr/>
          <p:nvPr/>
        </p:nvGrpSpPr>
        <p:grpSpPr bwMode="gray">
          <a:xfrm>
            <a:off x="779594" y="3049995"/>
            <a:ext cx="1896058" cy="1202833"/>
            <a:chOff x="2832197" y="1844841"/>
            <a:chExt cx="1897238" cy="1203582"/>
          </a:xfrm>
        </p:grpSpPr>
        <p:sp>
          <p:nvSpPr>
            <p:cNvPr id="608" name="圆角矩形 607"/>
            <p:cNvSpPr/>
            <p:nvPr/>
          </p:nvSpPr>
          <p:spPr bwMode="gray">
            <a:xfrm>
              <a:off x="2832197" y="1844841"/>
              <a:ext cx="1897238" cy="1203582"/>
            </a:xfrm>
            <a:prstGeom prst="roundRect">
              <a:avLst>
                <a:gd name="adj" fmla="val 9703"/>
              </a:avLst>
            </a:prstGeom>
            <a:noFill/>
            <a:ln>
              <a:solidFill>
                <a:srgbClr val="00B0F0"/>
              </a:solidFill>
              <a:prstDash val="lgDash"/>
            </a:ln>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altLang="zh-CN" sz="1050" b="1" dirty="0">
                <a:solidFill>
                  <a:srgbClr val="C00000"/>
                </a:solidFill>
                <a:latin typeface="Huawei Sans" panose="020C0503030203020204" pitchFamily="34" charset="0"/>
                <a:ea typeface="方正兰亭黑简体" panose="02000000000000000000" pitchFamily="2" charset="-122"/>
              </a:endParaRPr>
            </a:p>
          </p:txBody>
        </p:sp>
        <p:grpSp>
          <p:nvGrpSpPr>
            <p:cNvPr id="609" name="组合 608"/>
            <p:cNvGrpSpPr/>
            <p:nvPr/>
          </p:nvGrpSpPr>
          <p:grpSpPr bwMode="gray">
            <a:xfrm>
              <a:off x="2922506" y="1883849"/>
              <a:ext cx="1689363" cy="928585"/>
              <a:chOff x="912420" y="1874138"/>
              <a:chExt cx="1571245" cy="928585"/>
            </a:xfrm>
          </p:grpSpPr>
          <p:sp>
            <p:nvSpPr>
              <p:cNvPr id="612" name="Freeform 13"/>
              <p:cNvSpPr>
                <a:spLocks noEditPoints="1"/>
              </p:cNvSpPr>
              <p:nvPr/>
            </p:nvSpPr>
            <p:spPr bwMode="gray">
              <a:xfrm>
                <a:off x="1294812" y="2630795"/>
                <a:ext cx="745822" cy="171928"/>
              </a:xfrm>
              <a:custGeom>
                <a:avLst/>
                <a:gdLst/>
                <a:ahLst/>
                <a:cxnLst>
                  <a:cxn ang="0">
                    <a:pos x="16278" y="39"/>
                  </a:cxn>
                  <a:cxn ang="0">
                    <a:pos x="16504" y="184"/>
                  </a:cxn>
                  <a:cxn ang="0">
                    <a:pos x="16649" y="411"/>
                  </a:cxn>
                  <a:cxn ang="0">
                    <a:pos x="16687" y="3376"/>
                  </a:cxn>
                  <a:cxn ang="0">
                    <a:pos x="16612" y="3641"/>
                  </a:cxn>
                  <a:cxn ang="0">
                    <a:pos x="16437" y="3844"/>
                  </a:cxn>
                  <a:cxn ang="0">
                    <a:pos x="16189" y="3955"/>
                  </a:cxn>
                  <a:cxn ang="0">
                    <a:pos x="499" y="3955"/>
                  </a:cxn>
                  <a:cxn ang="0">
                    <a:pos x="251" y="3844"/>
                  </a:cxn>
                  <a:cxn ang="0">
                    <a:pos x="75" y="3641"/>
                  </a:cxn>
                  <a:cxn ang="0">
                    <a:pos x="1" y="3376"/>
                  </a:cxn>
                  <a:cxn ang="0">
                    <a:pos x="38" y="411"/>
                  </a:cxn>
                  <a:cxn ang="0">
                    <a:pos x="184" y="184"/>
                  </a:cxn>
                  <a:cxn ang="0">
                    <a:pos x="410" y="39"/>
                  </a:cxn>
                  <a:cxn ang="0">
                    <a:pos x="13820" y="2430"/>
                  </a:cxn>
                  <a:cxn ang="0">
                    <a:pos x="13953" y="2510"/>
                  </a:cxn>
                  <a:cxn ang="0">
                    <a:pos x="13976" y="2666"/>
                  </a:cxn>
                  <a:cxn ang="0">
                    <a:pos x="13873" y="2780"/>
                  </a:cxn>
                  <a:cxn ang="0">
                    <a:pos x="13714" y="2773"/>
                  </a:cxn>
                  <a:cxn ang="0">
                    <a:pos x="13623" y="2648"/>
                  </a:cxn>
                  <a:cxn ang="0">
                    <a:pos x="13661" y="2496"/>
                  </a:cxn>
                  <a:cxn ang="0">
                    <a:pos x="13802" y="2429"/>
                  </a:cxn>
                  <a:cxn ang="0">
                    <a:pos x="14470" y="2482"/>
                  </a:cxn>
                  <a:cxn ang="0">
                    <a:pos x="14522" y="2631"/>
                  </a:cxn>
                  <a:cxn ang="0">
                    <a:pos x="14442" y="2763"/>
                  </a:cxn>
                  <a:cxn ang="0">
                    <a:pos x="14286" y="2786"/>
                  </a:cxn>
                  <a:cxn ang="0">
                    <a:pos x="14172" y="2683"/>
                  </a:cxn>
                  <a:cxn ang="0">
                    <a:pos x="14180" y="2525"/>
                  </a:cxn>
                  <a:cxn ang="0">
                    <a:pos x="14304" y="2433"/>
                  </a:cxn>
                  <a:cxn ang="0">
                    <a:pos x="14981" y="2460"/>
                  </a:cxn>
                  <a:cxn ang="0">
                    <a:pos x="15061" y="2593"/>
                  </a:cxn>
                  <a:cxn ang="0">
                    <a:pos x="15008" y="2741"/>
                  </a:cxn>
                  <a:cxn ang="0">
                    <a:pos x="14861" y="2794"/>
                  </a:cxn>
                  <a:cxn ang="0">
                    <a:pos x="14728" y="2714"/>
                  </a:cxn>
                  <a:cxn ang="0">
                    <a:pos x="14705" y="2558"/>
                  </a:cxn>
                  <a:cxn ang="0">
                    <a:pos x="14809" y="2444"/>
                  </a:cxn>
                  <a:cxn ang="0">
                    <a:pos x="15489" y="2444"/>
                  </a:cxn>
                  <a:cxn ang="0">
                    <a:pos x="15592" y="2558"/>
                  </a:cxn>
                  <a:cxn ang="0">
                    <a:pos x="15569" y="2714"/>
                  </a:cxn>
                  <a:cxn ang="0">
                    <a:pos x="15436" y="2794"/>
                  </a:cxn>
                  <a:cxn ang="0">
                    <a:pos x="15289" y="2741"/>
                  </a:cxn>
                  <a:cxn ang="0">
                    <a:pos x="15236" y="2593"/>
                  </a:cxn>
                  <a:cxn ang="0">
                    <a:pos x="15315" y="2460"/>
                  </a:cxn>
                  <a:cxn ang="0">
                    <a:pos x="15712" y="1546"/>
                  </a:cxn>
                  <a:cxn ang="0">
                    <a:pos x="1822" y="1769"/>
                  </a:cxn>
                  <a:cxn ang="0">
                    <a:pos x="3288" y="1769"/>
                  </a:cxn>
                  <a:cxn ang="0">
                    <a:pos x="4754" y="1769"/>
                  </a:cxn>
                  <a:cxn ang="0">
                    <a:pos x="6219" y="1769"/>
                  </a:cxn>
                  <a:cxn ang="0">
                    <a:pos x="7685" y="1769"/>
                  </a:cxn>
                  <a:cxn ang="0">
                    <a:pos x="9151" y="1769"/>
                  </a:cxn>
                  <a:cxn ang="0">
                    <a:pos x="10617" y="1769"/>
                  </a:cxn>
                  <a:cxn ang="0">
                    <a:pos x="1822" y="2199"/>
                  </a:cxn>
                  <a:cxn ang="0">
                    <a:pos x="3288" y="2199"/>
                  </a:cxn>
                  <a:cxn ang="0">
                    <a:pos x="4754" y="2199"/>
                  </a:cxn>
                  <a:cxn ang="0">
                    <a:pos x="6219" y="2199"/>
                  </a:cxn>
                  <a:cxn ang="0">
                    <a:pos x="7685" y="2199"/>
                  </a:cxn>
                  <a:cxn ang="0">
                    <a:pos x="9151" y="2199"/>
                  </a:cxn>
                  <a:cxn ang="0">
                    <a:pos x="10617" y="2199"/>
                  </a:cxn>
                  <a:cxn ang="0">
                    <a:pos x="12128" y="1769"/>
                  </a:cxn>
                  <a:cxn ang="0">
                    <a:pos x="12128" y="2199"/>
                  </a:cxn>
                </a:cxnLst>
                <a:rect l="0" t="0" r="r" b="b"/>
                <a:pathLst>
                  <a:path w="16688" h="3968">
                    <a:moveTo>
                      <a:pt x="624" y="0"/>
                    </a:moveTo>
                    <a:lnTo>
                      <a:pt x="16064" y="0"/>
                    </a:lnTo>
                    <a:lnTo>
                      <a:pt x="16097" y="1"/>
                    </a:lnTo>
                    <a:lnTo>
                      <a:pt x="16128" y="3"/>
                    </a:lnTo>
                    <a:lnTo>
                      <a:pt x="16159" y="7"/>
                    </a:lnTo>
                    <a:lnTo>
                      <a:pt x="16189" y="13"/>
                    </a:lnTo>
                    <a:lnTo>
                      <a:pt x="16220" y="20"/>
                    </a:lnTo>
                    <a:lnTo>
                      <a:pt x="16249" y="28"/>
                    </a:lnTo>
                    <a:lnTo>
                      <a:pt x="16278" y="39"/>
                    </a:lnTo>
                    <a:lnTo>
                      <a:pt x="16306" y="49"/>
                    </a:lnTo>
                    <a:lnTo>
                      <a:pt x="16334" y="62"/>
                    </a:lnTo>
                    <a:lnTo>
                      <a:pt x="16360" y="76"/>
                    </a:lnTo>
                    <a:lnTo>
                      <a:pt x="16387" y="91"/>
                    </a:lnTo>
                    <a:lnTo>
                      <a:pt x="16413" y="108"/>
                    </a:lnTo>
                    <a:lnTo>
                      <a:pt x="16437" y="124"/>
                    </a:lnTo>
                    <a:lnTo>
                      <a:pt x="16461" y="143"/>
                    </a:lnTo>
                    <a:lnTo>
                      <a:pt x="16484" y="163"/>
                    </a:lnTo>
                    <a:lnTo>
                      <a:pt x="16504" y="184"/>
                    </a:lnTo>
                    <a:lnTo>
                      <a:pt x="16525" y="205"/>
                    </a:lnTo>
                    <a:lnTo>
                      <a:pt x="16545" y="228"/>
                    </a:lnTo>
                    <a:lnTo>
                      <a:pt x="16564" y="252"/>
                    </a:lnTo>
                    <a:lnTo>
                      <a:pt x="16581" y="276"/>
                    </a:lnTo>
                    <a:lnTo>
                      <a:pt x="16597" y="302"/>
                    </a:lnTo>
                    <a:lnTo>
                      <a:pt x="16612" y="328"/>
                    </a:lnTo>
                    <a:lnTo>
                      <a:pt x="16626" y="354"/>
                    </a:lnTo>
                    <a:lnTo>
                      <a:pt x="16639" y="382"/>
                    </a:lnTo>
                    <a:lnTo>
                      <a:pt x="16649" y="411"/>
                    </a:lnTo>
                    <a:lnTo>
                      <a:pt x="16660" y="440"/>
                    </a:lnTo>
                    <a:lnTo>
                      <a:pt x="16668" y="469"/>
                    </a:lnTo>
                    <a:lnTo>
                      <a:pt x="16675" y="499"/>
                    </a:lnTo>
                    <a:lnTo>
                      <a:pt x="16681" y="530"/>
                    </a:lnTo>
                    <a:lnTo>
                      <a:pt x="16685" y="561"/>
                    </a:lnTo>
                    <a:lnTo>
                      <a:pt x="16687" y="592"/>
                    </a:lnTo>
                    <a:lnTo>
                      <a:pt x="16688" y="625"/>
                    </a:lnTo>
                    <a:lnTo>
                      <a:pt x="16688" y="3343"/>
                    </a:lnTo>
                    <a:lnTo>
                      <a:pt x="16687" y="3376"/>
                    </a:lnTo>
                    <a:lnTo>
                      <a:pt x="16685" y="3407"/>
                    </a:lnTo>
                    <a:lnTo>
                      <a:pt x="16681" y="3438"/>
                    </a:lnTo>
                    <a:lnTo>
                      <a:pt x="16675" y="3469"/>
                    </a:lnTo>
                    <a:lnTo>
                      <a:pt x="16668" y="3499"/>
                    </a:lnTo>
                    <a:lnTo>
                      <a:pt x="16660" y="3529"/>
                    </a:lnTo>
                    <a:lnTo>
                      <a:pt x="16649" y="3557"/>
                    </a:lnTo>
                    <a:lnTo>
                      <a:pt x="16639" y="3586"/>
                    </a:lnTo>
                    <a:lnTo>
                      <a:pt x="16626" y="3614"/>
                    </a:lnTo>
                    <a:lnTo>
                      <a:pt x="16612" y="3641"/>
                    </a:lnTo>
                    <a:lnTo>
                      <a:pt x="16597" y="3667"/>
                    </a:lnTo>
                    <a:lnTo>
                      <a:pt x="16581" y="3692"/>
                    </a:lnTo>
                    <a:lnTo>
                      <a:pt x="16564" y="3716"/>
                    </a:lnTo>
                    <a:lnTo>
                      <a:pt x="16545" y="3740"/>
                    </a:lnTo>
                    <a:lnTo>
                      <a:pt x="16525" y="3763"/>
                    </a:lnTo>
                    <a:lnTo>
                      <a:pt x="16504" y="3784"/>
                    </a:lnTo>
                    <a:lnTo>
                      <a:pt x="16484" y="3805"/>
                    </a:lnTo>
                    <a:lnTo>
                      <a:pt x="16461" y="3825"/>
                    </a:lnTo>
                    <a:lnTo>
                      <a:pt x="16437" y="3844"/>
                    </a:lnTo>
                    <a:lnTo>
                      <a:pt x="16413" y="3861"/>
                    </a:lnTo>
                    <a:lnTo>
                      <a:pt x="16387" y="3877"/>
                    </a:lnTo>
                    <a:lnTo>
                      <a:pt x="16360" y="3893"/>
                    </a:lnTo>
                    <a:lnTo>
                      <a:pt x="16334" y="3906"/>
                    </a:lnTo>
                    <a:lnTo>
                      <a:pt x="16306" y="3919"/>
                    </a:lnTo>
                    <a:lnTo>
                      <a:pt x="16278" y="3930"/>
                    </a:lnTo>
                    <a:lnTo>
                      <a:pt x="16249" y="3940"/>
                    </a:lnTo>
                    <a:lnTo>
                      <a:pt x="16220" y="3948"/>
                    </a:lnTo>
                    <a:lnTo>
                      <a:pt x="16189" y="3955"/>
                    </a:lnTo>
                    <a:lnTo>
                      <a:pt x="16159" y="3961"/>
                    </a:lnTo>
                    <a:lnTo>
                      <a:pt x="16128" y="3965"/>
                    </a:lnTo>
                    <a:lnTo>
                      <a:pt x="16097" y="3967"/>
                    </a:lnTo>
                    <a:lnTo>
                      <a:pt x="16064" y="3968"/>
                    </a:lnTo>
                    <a:lnTo>
                      <a:pt x="624" y="3968"/>
                    </a:lnTo>
                    <a:lnTo>
                      <a:pt x="591" y="3967"/>
                    </a:lnTo>
                    <a:lnTo>
                      <a:pt x="560" y="3965"/>
                    </a:lnTo>
                    <a:lnTo>
                      <a:pt x="529" y="3961"/>
                    </a:lnTo>
                    <a:lnTo>
                      <a:pt x="499" y="3955"/>
                    </a:lnTo>
                    <a:lnTo>
                      <a:pt x="468" y="3948"/>
                    </a:lnTo>
                    <a:lnTo>
                      <a:pt x="438" y="3940"/>
                    </a:lnTo>
                    <a:lnTo>
                      <a:pt x="410" y="3930"/>
                    </a:lnTo>
                    <a:lnTo>
                      <a:pt x="382" y="3919"/>
                    </a:lnTo>
                    <a:lnTo>
                      <a:pt x="354" y="3906"/>
                    </a:lnTo>
                    <a:lnTo>
                      <a:pt x="326" y="3893"/>
                    </a:lnTo>
                    <a:lnTo>
                      <a:pt x="300" y="3877"/>
                    </a:lnTo>
                    <a:lnTo>
                      <a:pt x="275" y="3861"/>
                    </a:lnTo>
                    <a:lnTo>
                      <a:pt x="251" y="3844"/>
                    </a:lnTo>
                    <a:lnTo>
                      <a:pt x="227" y="3825"/>
                    </a:lnTo>
                    <a:lnTo>
                      <a:pt x="204" y="3805"/>
                    </a:lnTo>
                    <a:lnTo>
                      <a:pt x="184" y="3784"/>
                    </a:lnTo>
                    <a:lnTo>
                      <a:pt x="163" y="3763"/>
                    </a:lnTo>
                    <a:lnTo>
                      <a:pt x="143" y="3740"/>
                    </a:lnTo>
                    <a:lnTo>
                      <a:pt x="124" y="3716"/>
                    </a:lnTo>
                    <a:lnTo>
                      <a:pt x="106" y="3692"/>
                    </a:lnTo>
                    <a:lnTo>
                      <a:pt x="91" y="3667"/>
                    </a:lnTo>
                    <a:lnTo>
                      <a:pt x="75" y="3641"/>
                    </a:lnTo>
                    <a:lnTo>
                      <a:pt x="62" y="3614"/>
                    </a:lnTo>
                    <a:lnTo>
                      <a:pt x="49" y="3586"/>
                    </a:lnTo>
                    <a:lnTo>
                      <a:pt x="38" y="3557"/>
                    </a:lnTo>
                    <a:lnTo>
                      <a:pt x="28" y="3529"/>
                    </a:lnTo>
                    <a:lnTo>
                      <a:pt x="20" y="3499"/>
                    </a:lnTo>
                    <a:lnTo>
                      <a:pt x="13" y="3469"/>
                    </a:lnTo>
                    <a:lnTo>
                      <a:pt x="7" y="3438"/>
                    </a:lnTo>
                    <a:lnTo>
                      <a:pt x="3" y="3407"/>
                    </a:lnTo>
                    <a:lnTo>
                      <a:pt x="1" y="3376"/>
                    </a:lnTo>
                    <a:lnTo>
                      <a:pt x="0" y="3343"/>
                    </a:lnTo>
                    <a:lnTo>
                      <a:pt x="0" y="625"/>
                    </a:lnTo>
                    <a:lnTo>
                      <a:pt x="1" y="592"/>
                    </a:lnTo>
                    <a:lnTo>
                      <a:pt x="3" y="561"/>
                    </a:lnTo>
                    <a:lnTo>
                      <a:pt x="7" y="530"/>
                    </a:lnTo>
                    <a:lnTo>
                      <a:pt x="13" y="499"/>
                    </a:lnTo>
                    <a:lnTo>
                      <a:pt x="20" y="469"/>
                    </a:lnTo>
                    <a:lnTo>
                      <a:pt x="28" y="440"/>
                    </a:lnTo>
                    <a:lnTo>
                      <a:pt x="38" y="411"/>
                    </a:lnTo>
                    <a:lnTo>
                      <a:pt x="49" y="382"/>
                    </a:lnTo>
                    <a:lnTo>
                      <a:pt x="62" y="354"/>
                    </a:lnTo>
                    <a:lnTo>
                      <a:pt x="75" y="328"/>
                    </a:lnTo>
                    <a:lnTo>
                      <a:pt x="91" y="302"/>
                    </a:lnTo>
                    <a:lnTo>
                      <a:pt x="106" y="276"/>
                    </a:lnTo>
                    <a:lnTo>
                      <a:pt x="124" y="252"/>
                    </a:lnTo>
                    <a:lnTo>
                      <a:pt x="143" y="228"/>
                    </a:lnTo>
                    <a:lnTo>
                      <a:pt x="163" y="205"/>
                    </a:lnTo>
                    <a:lnTo>
                      <a:pt x="184" y="184"/>
                    </a:lnTo>
                    <a:lnTo>
                      <a:pt x="204" y="163"/>
                    </a:lnTo>
                    <a:lnTo>
                      <a:pt x="227" y="143"/>
                    </a:lnTo>
                    <a:lnTo>
                      <a:pt x="251" y="124"/>
                    </a:lnTo>
                    <a:lnTo>
                      <a:pt x="275" y="108"/>
                    </a:lnTo>
                    <a:lnTo>
                      <a:pt x="300" y="91"/>
                    </a:lnTo>
                    <a:lnTo>
                      <a:pt x="326" y="76"/>
                    </a:lnTo>
                    <a:lnTo>
                      <a:pt x="354" y="62"/>
                    </a:lnTo>
                    <a:lnTo>
                      <a:pt x="382" y="49"/>
                    </a:lnTo>
                    <a:lnTo>
                      <a:pt x="410" y="39"/>
                    </a:lnTo>
                    <a:lnTo>
                      <a:pt x="438" y="28"/>
                    </a:lnTo>
                    <a:lnTo>
                      <a:pt x="468" y="20"/>
                    </a:lnTo>
                    <a:lnTo>
                      <a:pt x="499" y="13"/>
                    </a:lnTo>
                    <a:lnTo>
                      <a:pt x="529" y="7"/>
                    </a:lnTo>
                    <a:lnTo>
                      <a:pt x="560" y="3"/>
                    </a:lnTo>
                    <a:lnTo>
                      <a:pt x="591" y="1"/>
                    </a:lnTo>
                    <a:lnTo>
                      <a:pt x="624" y="0"/>
                    </a:lnTo>
                    <a:close/>
                    <a:moveTo>
                      <a:pt x="13802" y="2429"/>
                    </a:moveTo>
                    <a:lnTo>
                      <a:pt x="13820" y="2430"/>
                    </a:lnTo>
                    <a:lnTo>
                      <a:pt x="13839" y="2433"/>
                    </a:lnTo>
                    <a:lnTo>
                      <a:pt x="13856" y="2437"/>
                    </a:lnTo>
                    <a:lnTo>
                      <a:pt x="13873" y="2444"/>
                    </a:lnTo>
                    <a:lnTo>
                      <a:pt x="13889" y="2451"/>
                    </a:lnTo>
                    <a:lnTo>
                      <a:pt x="13903" y="2460"/>
                    </a:lnTo>
                    <a:lnTo>
                      <a:pt x="13918" y="2471"/>
                    </a:lnTo>
                    <a:lnTo>
                      <a:pt x="13930" y="2482"/>
                    </a:lnTo>
                    <a:lnTo>
                      <a:pt x="13942" y="2496"/>
                    </a:lnTo>
                    <a:lnTo>
                      <a:pt x="13953" y="2510"/>
                    </a:lnTo>
                    <a:lnTo>
                      <a:pt x="13962" y="2525"/>
                    </a:lnTo>
                    <a:lnTo>
                      <a:pt x="13970" y="2541"/>
                    </a:lnTo>
                    <a:lnTo>
                      <a:pt x="13976" y="2558"/>
                    </a:lnTo>
                    <a:lnTo>
                      <a:pt x="13980" y="2575"/>
                    </a:lnTo>
                    <a:lnTo>
                      <a:pt x="13984" y="2593"/>
                    </a:lnTo>
                    <a:lnTo>
                      <a:pt x="13985" y="2612"/>
                    </a:lnTo>
                    <a:lnTo>
                      <a:pt x="13984" y="2631"/>
                    </a:lnTo>
                    <a:lnTo>
                      <a:pt x="13980" y="2648"/>
                    </a:lnTo>
                    <a:lnTo>
                      <a:pt x="13976" y="2666"/>
                    </a:lnTo>
                    <a:lnTo>
                      <a:pt x="13970" y="2683"/>
                    </a:lnTo>
                    <a:lnTo>
                      <a:pt x="13962" y="2699"/>
                    </a:lnTo>
                    <a:lnTo>
                      <a:pt x="13953" y="2714"/>
                    </a:lnTo>
                    <a:lnTo>
                      <a:pt x="13942" y="2728"/>
                    </a:lnTo>
                    <a:lnTo>
                      <a:pt x="13930" y="2741"/>
                    </a:lnTo>
                    <a:lnTo>
                      <a:pt x="13918" y="2753"/>
                    </a:lnTo>
                    <a:lnTo>
                      <a:pt x="13903" y="2763"/>
                    </a:lnTo>
                    <a:lnTo>
                      <a:pt x="13889" y="2773"/>
                    </a:lnTo>
                    <a:lnTo>
                      <a:pt x="13873" y="2780"/>
                    </a:lnTo>
                    <a:lnTo>
                      <a:pt x="13856" y="2786"/>
                    </a:lnTo>
                    <a:lnTo>
                      <a:pt x="13839" y="2791"/>
                    </a:lnTo>
                    <a:lnTo>
                      <a:pt x="13820" y="2794"/>
                    </a:lnTo>
                    <a:lnTo>
                      <a:pt x="13802" y="2795"/>
                    </a:lnTo>
                    <a:lnTo>
                      <a:pt x="13783" y="2794"/>
                    </a:lnTo>
                    <a:lnTo>
                      <a:pt x="13764" y="2791"/>
                    </a:lnTo>
                    <a:lnTo>
                      <a:pt x="13748" y="2786"/>
                    </a:lnTo>
                    <a:lnTo>
                      <a:pt x="13731" y="2780"/>
                    </a:lnTo>
                    <a:lnTo>
                      <a:pt x="13714" y="2773"/>
                    </a:lnTo>
                    <a:lnTo>
                      <a:pt x="13700" y="2763"/>
                    </a:lnTo>
                    <a:lnTo>
                      <a:pt x="13685" y="2753"/>
                    </a:lnTo>
                    <a:lnTo>
                      <a:pt x="13673" y="2741"/>
                    </a:lnTo>
                    <a:lnTo>
                      <a:pt x="13661" y="2728"/>
                    </a:lnTo>
                    <a:lnTo>
                      <a:pt x="13651" y="2714"/>
                    </a:lnTo>
                    <a:lnTo>
                      <a:pt x="13641" y="2699"/>
                    </a:lnTo>
                    <a:lnTo>
                      <a:pt x="13634" y="2683"/>
                    </a:lnTo>
                    <a:lnTo>
                      <a:pt x="13628" y="2666"/>
                    </a:lnTo>
                    <a:lnTo>
                      <a:pt x="13623" y="2648"/>
                    </a:lnTo>
                    <a:lnTo>
                      <a:pt x="13621" y="2631"/>
                    </a:lnTo>
                    <a:lnTo>
                      <a:pt x="13619" y="2612"/>
                    </a:lnTo>
                    <a:lnTo>
                      <a:pt x="13621" y="2593"/>
                    </a:lnTo>
                    <a:lnTo>
                      <a:pt x="13623" y="2575"/>
                    </a:lnTo>
                    <a:lnTo>
                      <a:pt x="13628" y="2558"/>
                    </a:lnTo>
                    <a:lnTo>
                      <a:pt x="13634" y="2541"/>
                    </a:lnTo>
                    <a:lnTo>
                      <a:pt x="13641" y="2525"/>
                    </a:lnTo>
                    <a:lnTo>
                      <a:pt x="13651" y="2510"/>
                    </a:lnTo>
                    <a:lnTo>
                      <a:pt x="13661" y="2496"/>
                    </a:lnTo>
                    <a:lnTo>
                      <a:pt x="13673" y="2482"/>
                    </a:lnTo>
                    <a:lnTo>
                      <a:pt x="13685" y="2471"/>
                    </a:lnTo>
                    <a:lnTo>
                      <a:pt x="13700" y="2460"/>
                    </a:lnTo>
                    <a:lnTo>
                      <a:pt x="13714" y="2451"/>
                    </a:lnTo>
                    <a:lnTo>
                      <a:pt x="13731" y="2444"/>
                    </a:lnTo>
                    <a:lnTo>
                      <a:pt x="13748" y="2437"/>
                    </a:lnTo>
                    <a:lnTo>
                      <a:pt x="13764" y="2433"/>
                    </a:lnTo>
                    <a:lnTo>
                      <a:pt x="13783" y="2430"/>
                    </a:lnTo>
                    <a:lnTo>
                      <a:pt x="13802" y="2429"/>
                    </a:lnTo>
                    <a:close/>
                    <a:moveTo>
                      <a:pt x="14340" y="2429"/>
                    </a:moveTo>
                    <a:lnTo>
                      <a:pt x="14359" y="2430"/>
                    </a:lnTo>
                    <a:lnTo>
                      <a:pt x="14377" y="2433"/>
                    </a:lnTo>
                    <a:lnTo>
                      <a:pt x="14394" y="2437"/>
                    </a:lnTo>
                    <a:lnTo>
                      <a:pt x="14411" y="2444"/>
                    </a:lnTo>
                    <a:lnTo>
                      <a:pt x="14427" y="2451"/>
                    </a:lnTo>
                    <a:lnTo>
                      <a:pt x="14442" y="2460"/>
                    </a:lnTo>
                    <a:lnTo>
                      <a:pt x="14456" y="2471"/>
                    </a:lnTo>
                    <a:lnTo>
                      <a:pt x="14470" y="2482"/>
                    </a:lnTo>
                    <a:lnTo>
                      <a:pt x="14481" y="2496"/>
                    </a:lnTo>
                    <a:lnTo>
                      <a:pt x="14491" y="2510"/>
                    </a:lnTo>
                    <a:lnTo>
                      <a:pt x="14501" y="2525"/>
                    </a:lnTo>
                    <a:lnTo>
                      <a:pt x="14508" y="2541"/>
                    </a:lnTo>
                    <a:lnTo>
                      <a:pt x="14514" y="2558"/>
                    </a:lnTo>
                    <a:lnTo>
                      <a:pt x="14519" y="2575"/>
                    </a:lnTo>
                    <a:lnTo>
                      <a:pt x="14522" y="2593"/>
                    </a:lnTo>
                    <a:lnTo>
                      <a:pt x="14523" y="2612"/>
                    </a:lnTo>
                    <a:lnTo>
                      <a:pt x="14522" y="2631"/>
                    </a:lnTo>
                    <a:lnTo>
                      <a:pt x="14519" y="2648"/>
                    </a:lnTo>
                    <a:lnTo>
                      <a:pt x="14514" y="2666"/>
                    </a:lnTo>
                    <a:lnTo>
                      <a:pt x="14508" y="2683"/>
                    </a:lnTo>
                    <a:lnTo>
                      <a:pt x="14501" y="2699"/>
                    </a:lnTo>
                    <a:lnTo>
                      <a:pt x="14491" y="2714"/>
                    </a:lnTo>
                    <a:lnTo>
                      <a:pt x="14481" y="2728"/>
                    </a:lnTo>
                    <a:lnTo>
                      <a:pt x="14470" y="2741"/>
                    </a:lnTo>
                    <a:lnTo>
                      <a:pt x="14456" y="2753"/>
                    </a:lnTo>
                    <a:lnTo>
                      <a:pt x="14442" y="2763"/>
                    </a:lnTo>
                    <a:lnTo>
                      <a:pt x="14427" y="2773"/>
                    </a:lnTo>
                    <a:lnTo>
                      <a:pt x="14411" y="2780"/>
                    </a:lnTo>
                    <a:lnTo>
                      <a:pt x="14394" y="2786"/>
                    </a:lnTo>
                    <a:lnTo>
                      <a:pt x="14377" y="2791"/>
                    </a:lnTo>
                    <a:lnTo>
                      <a:pt x="14359" y="2794"/>
                    </a:lnTo>
                    <a:lnTo>
                      <a:pt x="14340" y="2795"/>
                    </a:lnTo>
                    <a:lnTo>
                      <a:pt x="14321" y="2794"/>
                    </a:lnTo>
                    <a:lnTo>
                      <a:pt x="14304" y="2791"/>
                    </a:lnTo>
                    <a:lnTo>
                      <a:pt x="14286" y="2786"/>
                    </a:lnTo>
                    <a:lnTo>
                      <a:pt x="14269" y="2780"/>
                    </a:lnTo>
                    <a:lnTo>
                      <a:pt x="14254" y="2773"/>
                    </a:lnTo>
                    <a:lnTo>
                      <a:pt x="14238" y="2763"/>
                    </a:lnTo>
                    <a:lnTo>
                      <a:pt x="14224" y="2753"/>
                    </a:lnTo>
                    <a:lnTo>
                      <a:pt x="14212" y="2741"/>
                    </a:lnTo>
                    <a:lnTo>
                      <a:pt x="14199" y="2728"/>
                    </a:lnTo>
                    <a:lnTo>
                      <a:pt x="14189" y="2714"/>
                    </a:lnTo>
                    <a:lnTo>
                      <a:pt x="14180" y="2699"/>
                    </a:lnTo>
                    <a:lnTo>
                      <a:pt x="14172" y="2683"/>
                    </a:lnTo>
                    <a:lnTo>
                      <a:pt x="14166" y="2666"/>
                    </a:lnTo>
                    <a:lnTo>
                      <a:pt x="14162" y="2648"/>
                    </a:lnTo>
                    <a:lnTo>
                      <a:pt x="14159" y="2631"/>
                    </a:lnTo>
                    <a:lnTo>
                      <a:pt x="14158" y="2612"/>
                    </a:lnTo>
                    <a:lnTo>
                      <a:pt x="14159" y="2593"/>
                    </a:lnTo>
                    <a:lnTo>
                      <a:pt x="14162" y="2575"/>
                    </a:lnTo>
                    <a:lnTo>
                      <a:pt x="14166" y="2558"/>
                    </a:lnTo>
                    <a:lnTo>
                      <a:pt x="14172" y="2541"/>
                    </a:lnTo>
                    <a:lnTo>
                      <a:pt x="14180" y="2525"/>
                    </a:lnTo>
                    <a:lnTo>
                      <a:pt x="14189" y="2510"/>
                    </a:lnTo>
                    <a:lnTo>
                      <a:pt x="14199" y="2496"/>
                    </a:lnTo>
                    <a:lnTo>
                      <a:pt x="14212" y="2482"/>
                    </a:lnTo>
                    <a:lnTo>
                      <a:pt x="14224" y="2471"/>
                    </a:lnTo>
                    <a:lnTo>
                      <a:pt x="14238" y="2460"/>
                    </a:lnTo>
                    <a:lnTo>
                      <a:pt x="14254" y="2451"/>
                    </a:lnTo>
                    <a:lnTo>
                      <a:pt x="14269" y="2444"/>
                    </a:lnTo>
                    <a:lnTo>
                      <a:pt x="14286" y="2437"/>
                    </a:lnTo>
                    <a:lnTo>
                      <a:pt x="14304" y="2433"/>
                    </a:lnTo>
                    <a:lnTo>
                      <a:pt x="14321" y="2430"/>
                    </a:lnTo>
                    <a:lnTo>
                      <a:pt x="14340" y="2429"/>
                    </a:lnTo>
                    <a:close/>
                    <a:moveTo>
                      <a:pt x="14879" y="2429"/>
                    </a:moveTo>
                    <a:lnTo>
                      <a:pt x="14897" y="2430"/>
                    </a:lnTo>
                    <a:lnTo>
                      <a:pt x="14916" y="2433"/>
                    </a:lnTo>
                    <a:lnTo>
                      <a:pt x="14933" y="2437"/>
                    </a:lnTo>
                    <a:lnTo>
                      <a:pt x="14950" y="2444"/>
                    </a:lnTo>
                    <a:lnTo>
                      <a:pt x="14966" y="2451"/>
                    </a:lnTo>
                    <a:lnTo>
                      <a:pt x="14981" y="2460"/>
                    </a:lnTo>
                    <a:lnTo>
                      <a:pt x="14995" y="2471"/>
                    </a:lnTo>
                    <a:lnTo>
                      <a:pt x="15008" y="2482"/>
                    </a:lnTo>
                    <a:lnTo>
                      <a:pt x="15019" y="2496"/>
                    </a:lnTo>
                    <a:lnTo>
                      <a:pt x="15031" y="2510"/>
                    </a:lnTo>
                    <a:lnTo>
                      <a:pt x="15039" y="2525"/>
                    </a:lnTo>
                    <a:lnTo>
                      <a:pt x="15047" y="2541"/>
                    </a:lnTo>
                    <a:lnTo>
                      <a:pt x="15054" y="2558"/>
                    </a:lnTo>
                    <a:lnTo>
                      <a:pt x="15058" y="2575"/>
                    </a:lnTo>
                    <a:lnTo>
                      <a:pt x="15061" y="2593"/>
                    </a:lnTo>
                    <a:lnTo>
                      <a:pt x="15062" y="2612"/>
                    </a:lnTo>
                    <a:lnTo>
                      <a:pt x="15061" y="2631"/>
                    </a:lnTo>
                    <a:lnTo>
                      <a:pt x="15058" y="2648"/>
                    </a:lnTo>
                    <a:lnTo>
                      <a:pt x="15054" y="2666"/>
                    </a:lnTo>
                    <a:lnTo>
                      <a:pt x="15047" y="2683"/>
                    </a:lnTo>
                    <a:lnTo>
                      <a:pt x="15039" y="2699"/>
                    </a:lnTo>
                    <a:lnTo>
                      <a:pt x="15031" y="2714"/>
                    </a:lnTo>
                    <a:lnTo>
                      <a:pt x="15019" y="2728"/>
                    </a:lnTo>
                    <a:lnTo>
                      <a:pt x="15008" y="2741"/>
                    </a:lnTo>
                    <a:lnTo>
                      <a:pt x="14995" y="2753"/>
                    </a:lnTo>
                    <a:lnTo>
                      <a:pt x="14981" y="2763"/>
                    </a:lnTo>
                    <a:lnTo>
                      <a:pt x="14966" y="2773"/>
                    </a:lnTo>
                    <a:lnTo>
                      <a:pt x="14950" y="2780"/>
                    </a:lnTo>
                    <a:lnTo>
                      <a:pt x="14933" y="2786"/>
                    </a:lnTo>
                    <a:lnTo>
                      <a:pt x="14916" y="2791"/>
                    </a:lnTo>
                    <a:lnTo>
                      <a:pt x="14897" y="2794"/>
                    </a:lnTo>
                    <a:lnTo>
                      <a:pt x="14879" y="2795"/>
                    </a:lnTo>
                    <a:lnTo>
                      <a:pt x="14861" y="2794"/>
                    </a:lnTo>
                    <a:lnTo>
                      <a:pt x="14842" y="2791"/>
                    </a:lnTo>
                    <a:lnTo>
                      <a:pt x="14825" y="2786"/>
                    </a:lnTo>
                    <a:lnTo>
                      <a:pt x="14809" y="2780"/>
                    </a:lnTo>
                    <a:lnTo>
                      <a:pt x="14792" y="2773"/>
                    </a:lnTo>
                    <a:lnTo>
                      <a:pt x="14777" y="2763"/>
                    </a:lnTo>
                    <a:lnTo>
                      <a:pt x="14763" y="2753"/>
                    </a:lnTo>
                    <a:lnTo>
                      <a:pt x="14750" y="2741"/>
                    </a:lnTo>
                    <a:lnTo>
                      <a:pt x="14739" y="2728"/>
                    </a:lnTo>
                    <a:lnTo>
                      <a:pt x="14728" y="2714"/>
                    </a:lnTo>
                    <a:lnTo>
                      <a:pt x="14719" y="2699"/>
                    </a:lnTo>
                    <a:lnTo>
                      <a:pt x="14710" y="2683"/>
                    </a:lnTo>
                    <a:lnTo>
                      <a:pt x="14705" y="2666"/>
                    </a:lnTo>
                    <a:lnTo>
                      <a:pt x="14700" y="2648"/>
                    </a:lnTo>
                    <a:lnTo>
                      <a:pt x="14698" y="2631"/>
                    </a:lnTo>
                    <a:lnTo>
                      <a:pt x="14697" y="2612"/>
                    </a:lnTo>
                    <a:lnTo>
                      <a:pt x="14698" y="2593"/>
                    </a:lnTo>
                    <a:lnTo>
                      <a:pt x="14700" y="2575"/>
                    </a:lnTo>
                    <a:lnTo>
                      <a:pt x="14705" y="2558"/>
                    </a:lnTo>
                    <a:lnTo>
                      <a:pt x="14710" y="2541"/>
                    </a:lnTo>
                    <a:lnTo>
                      <a:pt x="14719" y="2525"/>
                    </a:lnTo>
                    <a:lnTo>
                      <a:pt x="14728" y="2510"/>
                    </a:lnTo>
                    <a:lnTo>
                      <a:pt x="14739" y="2496"/>
                    </a:lnTo>
                    <a:lnTo>
                      <a:pt x="14750" y="2482"/>
                    </a:lnTo>
                    <a:lnTo>
                      <a:pt x="14763" y="2471"/>
                    </a:lnTo>
                    <a:lnTo>
                      <a:pt x="14777" y="2460"/>
                    </a:lnTo>
                    <a:lnTo>
                      <a:pt x="14792" y="2451"/>
                    </a:lnTo>
                    <a:lnTo>
                      <a:pt x="14809" y="2444"/>
                    </a:lnTo>
                    <a:lnTo>
                      <a:pt x="14825" y="2437"/>
                    </a:lnTo>
                    <a:lnTo>
                      <a:pt x="14842" y="2433"/>
                    </a:lnTo>
                    <a:lnTo>
                      <a:pt x="14861" y="2430"/>
                    </a:lnTo>
                    <a:lnTo>
                      <a:pt x="14879" y="2429"/>
                    </a:lnTo>
                    <a:close/>
                    <a:moveTo>
                      <a:pt x="15418" y="2429"/>
                    </a:moveTo>
                    <a:lnTo>
                      <a:pt x="15436" y="2430"/>
                    </a:lnTo>
                    <a:lnTo>
                      <a:pt x="15454" y="2433"/>
                    </a:lnTo>
                    <a:lnTo>
                      <a:pt x="15472" y="2437"/>
                    </a:lnTo>
                    <a:lnTo>
                      <a:pt x="15489" y="2444"/>
                    </a:lnTo>
                    <a:lnTo>
                      <a:pt x="15504" y="2451"/>
                    </a:lnTo>
                    <a:lnTo>
                      <a:pt x="15520" y="2460"/>
                    </a:lnTo>
                    <a:lnTo>
                      <a:pt x="15533" y="2471"/>
                    </a:lnTo>
                    <a:lnTo>
                      <a:pt x="15547" y="2482"/>
                    </a:lnTo>
                    <a:lnTo>
                      <a:pt x="15558" y="2496"/>
                    </a:lnTo>
                    <a:lnTo>
                      <a:pt x="15569" y="2510"/>
                    </a:lnTo>
                    <a:lnTo>
                      <a:pt x="15578" y="2525"/>
                    </a:lnTo>
                    <a:lnTo>
                      <a:pt x="15586" y="2541"/>
                    </a:lnTo>
                    <a:lnTo>
                      <a:pt x="15592" y="2558"/>
                    </a:lnTo>
                    <a:lnTo>
                      <a:pt x="15596" y="2575"/>
                    </a:lnTo>
                    <a:lnTo>
                      <a:pt x="15599" y="2593"/>
                    </a:lnTo>
                    <a:lnTo>
                      <a:pt x="15600" y="2612"/>
                    </a:lnTo>
                    <a:lnTo>
                      <a:pt x="15599" y="2631"/>
                    </a:lnTo>
                    <a:lnTo>
                      <a:pt x="15596" y="2648"/>
                    </a:lnTo>
                    <a:lnTo>
                      <a:pt x="15592" y="2666"/>
                    </a:lnTo>
                    <a:lnTo>
                      <a:pt x="15586" y="2683"/>
                    </a:lnTo>
                    <a:lnTo>
                      <a:pt x="15578" y="2699"/>
                    </a:lnTo>
                    <a:lnTo>
                      <a:pt x="15569" y="2714"/>
                    </a:lnTo>
                    <a:lnTo>
                      <a:pt x="15558" y="2728"/>
                    </a:lnTo>
                    <a:lnTo>
                      <a:pt x="15547" y="2741"/>
                    </a:lnTo>
                    <a:lnTo>
                      <a:pt x="15533" y="2753"/>
                    </a:lnTo>
                    <a:lnTo>
                      <a:pt x="15520" y="2763"/>
                    </a:lnTo>
                    <a:lnTo>
                      <a:pt x="15504" y="2773"/>
                    </a:lnTo>
                    <a:lnTo>
                      <a:pt x="15489" y="2780"/>
                    </a:lnTo>
                    <a:lnTo>
                      <a:pt x="15472" y="2786"/>
                    </a:lnTo>
                    <a:lnTo>
                      <a:pt x="15454" y="2791"/>
                    </a:lnTo>
                    <a:lnTo>
                      <a:pt x="15436" y="2794"/>
                    </a:lnTo>
                    <a:lnTo>
                      <a:pt x="15418" y="2795"/>
                    </a:lnTo>
                    <a:lnTo>
                      <a:pt x="15399" y="2794"/>
                    </a:lnTo>
                    <a:lnTo>
                      <a:pt x="15381" y="2791"/>
                    </a:lnTo>
                    <a:lnTo>
                      <a:pt x="15363" y="2786"/>
                    </a:lnTo>
                    <a:lnTo>
                      <a:pt x="15347" y="2780"/>
                    </a:lnTo>
                    <a:lnTo>
                      <a:pt x="15331" y="2773"/>
                    </a:lnTo>
                    <a:lnTo>
                      <a:pt x="15315" y="2763"/>
                    </a:lnTo>
                    <a:lnTo>
                      <a:pt x="15302" y="2753"/>
                    </a:lnTo>
                    <a:lnTo>
                      <a:pt x="15289" y="2741"/>
                    </a:lnTo>
                    <a:lnTo>
                      <a:pt x="15277" y="2728"/>
                    </a:lnTo>
                    <a:lnTo>
                      <a:pt x="15266" y="2714"/>
                    </a:lnTo>
                    <a:lnTo>
                      <a:pt x="15257" y="2699"/>
                    </a:lnTo>
                    <a:lnTo>
                      <a:pt x="15250" y="2683"/>
                    </a:lnTo>
                    <a:lnTo>
                      <a:pt x="15243" y="2666"/>
                    </a:lnTo>
                    <a:lnTo>
                      <a:pt x="15239" y="2648"/>
                    </a:lnTo>
                    <a:lnTo>
                      <a:pt x="15236" y="2631"/>
                    </a:lnTo>
                    <a:lnTo>
                      <a:pt x="15235" y="2612"/>
                    </a:lnTo>
                    <a:lnTo>
                      <a:pt x="15236" y="2593"/>
                    </a:lnTo>
                    <a:lnTo>
                      <a:pt x="15239" y="2575"/>
                    </a:lnTo>
                    <a:lnTo>
                      <a:pt x="15243" y="2558"/>
                    </a:lnTo>
                    <a:lnTo>
                      <a:pt x="15250" y="2541"/>
                    </a:lnTo>
                    <a:lnTo>
                      <a:pt x="15257" y="2525"/>
                    </a:lnTo>
                    <a:lnTo>
                      <a:pt x="15266" y="2510"/>
                    </a:lnTo>
                    <a:lnTo>
                      <a:pt x="15277" y="2496"/>
                    </a:lnTo>
                    <a:lnTo>
                      <a:pt x="15289" y="2482"/>
                    </a:lnTo>
                    <a:lnTo>
                      <a:pt x="15302" y="2471"/>
                    </a:lnTo>
                    <a:lnTo>
                      <a:pt x="15315" y="2460"/>
                    </a:lnTo>
                    <a:lnTo>
                      <a:pt x="15331" y="2451"/>
                    </a:lnTo>
                    <a:lnTo>
                      <a:pt x="15347" y="2444"/>
                    </a:lnTo>
                    <a:lnTo>
                      <a:pt x="15363" y="2437"/>
                    </a:lnTo>
                    <a:lnTo>
                      <a:pt x="15381" y="2433"/>
                    </a:lnTo>
                    <a:lnTo>
                      <a:pt x="15399" y="2430"/>
                    </a:lnTo>
                    <a:lnTo>
                      <a:pt x="15418" y="2429"/>
                    </a:lnTo>
                    <a:close/>
                    <a:moveTo>
                      <a:pt x="13682" y="943"/>
                    </a:moveTo>
                    <a:lnTo>
                      <a:pt x="15712" y="943"/>
                    </a:lnTo>
                    <a:lnTo>
                      <a:pt x="15712" y="1546"/>
                    </a:lnTo>
                    <a:lnTo>
                      <a:pt x="13682" y="1546"/>
                    </a:lnTo>
                    <a:lnTo>
                      <a:pt x="13682" y="943"/>
                    </a:lnTo>
                    <a:close/>
                    <a:moveTo>
                      <a:pt x="1545" y="1123"/>
                    </a:moveTo>
                    <a:lnTo>
                      <a:pt x="1545" y="943"/>
                    </a:lnTo>
                    <a:lnTo>
                      <a:pt x="1089" y="943"/>
                    </a:lnTo>
                    <a:lnTo>
                      <a:pt x="1089" y="1123"/>
                    </a:lnTo>
                    <a:lnTo>
                      <a:pt x="811" y="1123"/>
                    </a:lnTo>
                    <a:lnTo>
                      <a:pt x="811" y="1769"/>
                    </a:lnTo>
                    <a:lnTo>
                      <a:pt x="1822" y="1769"/>
                    </a:lnTo>
                    <a:lnTo>
                      <a:pt x="1822" y="1123"/>
                    </a:lnTo>
                    <a:lnTo>
                      <a:pt x="1545" y="1123"/>
                    </a:lnTo>
                    <a:close/>
                    <a:moveTo>
                      <a:pt x="3010" y="1123"/>
                    </a:moveTo>
                    <a:lnTo>
                      <a:pt x="3010" y="943"/>
                    </a:lnTo>
                    <a:lnTo>
                      <a:pt x="2555" y="943"/>
                    </a:lnTo>
                    <a:lnTo>
                      <a:pt x="2555" y="1123"/>
                    </a:lnTo>
                    <a:lnTo>
                      <a:pt x="2278" y="1123"/>
                    </a:lnTo>
                    <a:lnTo>
                      <a:pt x="2278" y="1769"/>
                    </a:lnTo>
                    <a:lnTo>
                      <a:pt x="3288" y="1769"/>
                    </a:lnTo>
                    <a:lnTo>
                      <a:pt x="3288" y="1123"/>
                    </a:lnTo>
                    <a:lnTo>
                      <a:pt x="3010" y="1123"/>
                    </a:lnTo>
                    <a:close/>
                    <a:moveTo>
                      <a:pt x="4477" y="1123"/>
                    </a:moveTo>
                    <a:lnTo>
                      <a:pt x="4477" y="943"/>
                    </a:lnTo>
                    <a:lnTo>
                      <a:pt x="4021" y="943"/>
                    </a:lnTo>
                    <a:lnTo>
                      <a:pt x="4021" y="1123"/>
                    </a:lnTo>
                    <a:lnTo>
                      <a:pt x="3743" y="1123"/>
                    </a:lnTo>
                    <a:lnTo>
                      <a:pt x="3743" y="1769"/>
                    </a:lnTo>
                    <a:lnTo>
                      <a:pt x="4754" y="1769"/>
                    </a:lnTo>
                    <a:lnTo>
                      <a:pt x="4754" y="1123"/>
                    </a:lnTo>
                    <a:lnTo>
                      <a:pt x="4477" y="1123"/>
                    </a:lnTo>
                    <a:close/>
                    <a:moveTo>
                      <a:pt x="5942" y="1123"/>
                    </a:moveTo>
                    <a:lnTo>
                      <a:pt x="5942" y="943"/>
                    </a:lnTo>
                    <a:lnTo>
                      <a:pt x="5486" y="943"/>
                    </a:lnTo>
                    <a:lnTo>
                      <a:pt x="5486" y="1123"/>
                    </a:lnTo>
                    <a:lnTo>
                      <a:pt x="5209" y="1123"/>
                    </a:lnTo>
                    <a:lnTo>
                      <a:pt x="5209" y="1769"/>
                    </a:lnTo>
                    <a:lnTo>
                      <a:pt x="6219" y="1769"/>
                    </a:lnTo>
                    <a:lnTo>
                      <a:pt x="6219" y="1123"/>
                    </a:lnTo>
                    <a:lnTo>
                      <a:pt x="5942" y="1123"/>
                    </a:lnTo>
                    <a:close/>
                    <a:moveTo>
                      <a:pt x="7407" y="1123"/>
                    </a:moveTo>
                    <a:lnTo>
                      <a:pt x="7407" y="943"/>
                    </a:lnTo>
                    <a:lnTo>
                      <a:pt x="6953" y="943"/>
                    </a:lnTo>
                    <a:lnTo>
                      <a:pt x="6953" y="1123"/>
                    </a:lnTo>
                    <a:lnTo>
                      <a:pt x="6675" y="1123"/>
                    </a:lnTo>
                    <a:lnTo>
                      <a:pt x="6675" y="1769"/>
                    </a:lnTo>
                    <a:lnTo>
                      <a:pt x="7685" y="1769"/>
                    </a:lnTo>
                    <a:lnTo>
                      <a:pt x="7685" y="1123"/>
                    </a:lnTo>
                    <a:lnTo>
                      <a:pt x="7407" y="1123"/>
                    </a:lnTo>
                    <a:close/>
                    <a:moveTo>
                      <a:pt x="8874" y="1123"/>
                    </a:moveTo>
                    <a:lnTo>
                      <a:pt x="8874" y="943"/>
                    </a:lnTo>
                    <a:lnTo>
                      <a:pt x="8418" y="943"/>
                    </a:lnTo>
                    <a:lnTo>
                      <a:pt x="8418" y="1123"/>
                    </a:lnTo>
                    <a:lnTo>
                      <a:pt x="8141" y="1123"/>
                    </a:lnTo>
                    <a:lnTo>
                      <a:pt x="8141" y="1769"/>
                    </a:lnTo>
                    <a:lnTo>
                      <a:pt x="9151" y="1769"/>
                    </a:lnTo>
                    <a:lnTo>
                      <a:pt x="9151" y="1123"/>
                    </a:lnTo>
                    <a:lnTo>
                      <a:pt x="8874" y="1123"/>
                    </a:lnTo>
                    <a:close/>
                    <a:moveTo>
                      <a:pt x="10339" y="1123"/>
                    </a:moveTo>
                    <a:lnTo>
                      <a:pt x="10339" y="943"/>
                    </a:lnTo>
                    <a:lnTo>
                      <a:pt x="9883" y="943"/>
                    </a:lnTo>
                    <a:lnTo>
                      <a:pt x="9883" y="1123"/>
                    </a:lnTo>
                    <a:lnTo>
                      <a:pt x="9606" y="1123"/>
                    </a:lnTo>
                    <a:lnTo>
                      <a:pt x="9606" y="1769"/>
                    </a:lnTo>
                    <a:lnTo>
                      <a:pt x="10617" y="1769"/>
                    </a:lnTo>
                    <a:lnTo>
                      <a:pt x="10617" y="1123"/>
                    </a:lnTo>
                    <a:lnTo>
                      <a:pt x="10339" y="1123"/>
                    </a:lnTo>
                    <a:close/>
                    <a:moveTo>
                      <a:pt x="1545" y="2845"/>
                    </a:moveTo>
                    <a:lnTo>
                      <a:pt x="1545" y="3025"/>
                    </a:lnTo>
                    <a:lnTo>
                      <a:pt x="1089" y="3025"/>
                    </a:lnTo>
                    <a:lnTo>
                      <a:pt x="1089" y="2845"/>
                    </a:lnTo>
                    <a:lnTo>
                      <a:pt x="811" y="2845"/>
                    </a:lnTo>
                    <a:lnTo>
                      <a:pt x="811" y="2199"/>
                    </a:lnTo>
                    <a:lnTo>
                      <a:pt x="1822" y="2199"/>
                    </a:lnTo>
                    <a:lnTo>
                      <a:pt x="1822" y="2845"/>
                    </a:lnTo>
                    <a:lnTo>
                      <a:pt x="1545" y="2845"/>
                    </a:lnTo>
                    <a:close/>
                    <a:moveTo>
                      <a:pt x="3010" y="2845"/>
                    </a:moveTo>
                    <a:lnTo>
                      <a:pt x="3010" y="3025"/>
                    </a:lnTo>
                    <a:lnTo>
                      <a:pt x="2555" y="3025"/>
                    </a:lnTo>
                    <a:lnTo>
                      <a:pt x="2555" y="2845"/>
                    </a:lnTo>
                    <a:lnTo>
                      <a:pt x="2278" y="2845"/>
                    </a:lnTo>
                    <a:lnTo>
                      <a:pt x="2278" y="2199"/>
                    </a:lnTo>
                    <a:lnTo>
                      <a:pt x="3288" y="2199"/>
                    </a:lnTo>
                    <a:lnTo>
                      <a:pt x="3288" y="2845"/>
                    </a:lnTo>
                    <a:lnTo>
                      <a:pt x="3010" y="2845"/>
                    </a:lnTo>
                    <a:close/>
                    <a:moveTo>
                      <a:pt x="4477" y="2845"/>
                    </a:moveTo>
                    <a:lnTo>
                      <a:pt x="4477" y="3025"/>
                    </a:lnTo>
                    <a:lnTo>
                      <a:pt x="4021" y="3025"/>
                    </a:lnTo>
                    <a:lnTo>
                      <a:pt x="4021" y="2845"/>
                    </a:lnTo>
                    <a:lnTo>
                      <a:pt x="3743" y="2845"/>
                    </a:lnTo>
                    <a:lnTo>
                      <a:pt x="3743" y="2199"/>
                    </a:lnTo>
                    <a:lnTo>
                      <a:pt x="4754" y="2199"/>
                    </a:lnTo>
                    <a:lnTo>
                      <a:pt x="4754" y="2845"/>
                    </a:lnTo>
                    <a:lnTo>
                      <a:pt x="4477" y="2845"/>
                    </a:lnTo>
                    <a:close/>
                    <a:moveTo>
                      <a:pt x="5942" y="2845"/>
                    </a:moveTo>
                    <a:lnTo>
                      <a:pt x="5942" y="3025"/>
                    </a:lnTo>
                    <a:lnTo>
                      <a:pt x="5486" y="3025"/>
                    </a:lnTo>
                    <a:lnTo>
                      <a:pt x="5486" y="2845"/>
                    </a:lnTo>
                    <a:lnTo>
                      <a:pt x="5209" y="2845"/>
                    </a:lnTo>
                    <a:lnTo>
                      <a:pt x="5209" y="2199"/>
                    </a:lnTo>
                    <a:lnTo>
                      <a:pt x="6219" y="2199"/>
                    </a:lnTo>
                    <a:lnTo>
                      <a:pt x="6219" y="2845"/>
                    </a:lnTo>
                    <a:lnTo>
                      <a:pt x="5942" y="2845"/>
                    </a:lnTo>
                    <a:close/>
                    <a:moveTo>
                      <a:pt x="7407" y="2845"/>
                    </a:moveTo>
                    <a:lnTo>
                      <a:pt x="7407" y="3025"/>
                    </a:lnTo>
                    <a:lnTo>
                      <a:pt x="6953" y="3025"/>
                    </a:lnTo>
                    <a:lnTo>
                      <a:pt x="6953" y="2845"/>
                    </a:lnTo>
                    <a:lnTo>
                      <a:pt x="6675" y="2845"/>
                    </a:lnTo>
                    <a:lnTo>
                      <a:pt x="6675" y="2199"/>
                    </a:lnTo>
                    <a:lnTo>
                      <a:pt x="7685" y="2199"/>
                    </a:lnTo>
                    <a:lnTo>
                      <a:pt x="7685" y="2845"/>
                    </a:lnTo>
                    <a:lnTo>
                      <a:pt x="7407" y="2845"/>
                    </a:lnTo>
                    <a:close/>
                    <a:moveTo>
                      <a:pt x="8874" y="2845"/>
                    </a:moveTo>
                    <a:lnTo>
                      <a:pt x="8874" y="3025"/>
                    </a:lnTo>
                    <a:lnTo>
                      <a:pt x="8418" y="3025"/>
                    </a:lnTo>
                    <a:lnTo>
                      <a:pt x="8418" y="2845"/>
                    </a:lnTo>
                    <a:lnTo>
                      <a:pt x="8141" y="2845"/>
                    </a:lnTo>
                    <a:lnTo>
                      <a:pt x="8141" y="2199"/>
                    </a:lnTo>
                    <a:lnTo>
                      <a:pt x="9151" y="2199"/>
                    </a:lnTo>
                    <a:lnTo>
                      <a:pt x="9151" y="2845"/>
                    </a:lnTo>
                    <a:lnTo>
                      <a:pt x="8874" y="2845"/>
                    </a:lnTo>
                    <a:close/>
                    <a:moveTo>
                      <a:pt x="10339" y="2845"/>
                    </a:moveTo>
                    <a:lnTo>
                      <a:pt x="10339" y="3025"/>
                    </a:lnTo>
                    <a:lnTo>
                      <a:pt x="9883" y="3025"/>
                    </a:lnTo>
                    <a:lnTo>
                      <a:pt x="9883" y="2845"/>
                    </a:lnTo>
                    <a:lnTo>
                      <a:pt x="9606" y="2845"/>
                    </a:lnTo>
                    <a:lnTo>
                      <a:pt x="9606" y="2199"/>
                    </a:lnTo>
                    <a:lnTo>
                      <a:pt x="10617" y="2199"/>
                    </a:lnTo>
                    <a:lnTo>
                      <a:pt x="10617" y="2845"/>
                    </a:lnTo>
                    <a:lnTo>
                      <a:pt x="10339" y="2845"/>
                    </a:lnTo>
                    <a:close/>
                    <a:moveTo>
                      <a:pt x="11851" y="1123"/>
                    </a:moveTo>
                    <a:lnTo>
                      <a:pt x="11851" y="943"/>
                    </a:lnTo>
                    <a:lnTo>
                      <a:pt x="11395" y="943"/>
                    </a:lnTo>
                    <a:lnTo>
                      <a:pt x="11395" y="1123"/>
                    </a:lnTo>
                    <a:lnTo>
                      <a:pt x="11117" y="1123"/>
                    </a:lnTo>
                    <a:lnTo>
                      <a:pt x="11117" y="1769"/>
                    </a:lnTo>
                    <a:lnTo>
                      <a:pt x="12128" y="1769"/>
                    </a:lnTo>
                    <a:lnTo>
                      <a:pt x="12128" y="1123"/>
                    </a:lnTo>
                    <a:lnTo>
                      <a:pt x="11851" y="1123"/>
                    </a:lnTo>
                    <a:close/>
                    <a:moveTo>
                      <a:pt x="11851" y="2845"/>
                    </a:moveTo>
                    <a:lnTo>
                      <a:pt x="11851" y="3025"/>
                    </a:lnTo>
                    <a:lnTo>
                      <a:pt x="11395" y="3025"/>
                    </a:lnTo>
                    <a:lnTo>
                      <a:pt x="11395" y="2845"/>
                    </a:lnTo>
                    <a:lnTo>
                      <a:pt x="11117" y="2845"/>
                    </a:lnTo>
                    <a:lnTo>
                      <a:pt x="11117" y="2199"/>
                    </a:lnTo>
                    <a:lnTo>
                      <a:pt x="12128" y="2199"/>
                    </a:lnTo>
                    <a:lnTo>
                      <a:pt x="12128" y="2845"/>
                    </a:lnTo>
                    <a:lnTo>
                      <a:pt x="11851" y="2845"/>
                    </a:lnTo>
                    <a:close/>
                  </a:path>
                </a:pathLst>
              </a:custGeom>
              <a:solidFill>
                <a:schemeClr val="bg1">
                  <a:lumMod val="65000"/>
                </a:schemeClr>
              </a:solidFill>
            </p:spPr>
            <p:txBody>
              <a:bodyPr vert="horz" wrap="square" lIns="91383" tIns="45691" rIns="91383" bIns="45691"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540" fontAlgn="ctr">
                  <a:spcBef>
                    <a:spcPts val="0"/>
                  </a:spcBef>
                  <a:spcAft>
                    <a:spcPts val="0"/>
                  </a:spcAft>
                </a:pPr>
                <a:endParaRPr lang="en-US" altLang="zh-CN" sz="1800" dirty="0">
                  <a:solidFill>
                    <a:srgbClr val="C00000"/>
                  </a:solidFill>
                  <a:latin typeface="Huawei Sans" panose="020C0503030203020204" pitchFamily="34" charset="0"/>
                  <a:ea typeface="方正兰亭黑简体" panose="02000000000000000000" pitchFamily="2" charset="-122"/>
                </a:endParaRPr>
              </a:p>
            </p:txBody>
          </p:sp>
          <p:cxnSp>
            <p:nvCxnSpPr>
              <p:cNvPr id="613" name="直接连接符 612"/>
              <p:cNvCxnSpPr/>
              <p:nvPr/>
            </p:nvCxnSpPr>
            <p:spPr bwMode="gray">
              <a:xfrm>
                <a:off x="1193189" y="2158311"/>
                <a:ext cx="474534" cy="467133"/>
              </a:xfrm>
              <a:prstGeom prst="line">
                <a:avLst/>
              </a:prstGeom>
              <a:noFill/>
              <a:ln w="19050" cap="flat" cmpd="sng" algn="ctr">
                <a:solidFill>
                  <a:schemeClr val="tx1">
                    <a:lumMod val="50000"/>
                    <a:lumOff val="50000"/>
                  </a:schemeClr>
                </a:solidFill>
                <a:prstDash val="solid"/>
              </a:ln>
              <a:effectLst/>
            </p:spPr>
          </p:cxnSp>
          <p:cxnSp>
            <p:nvCxnSpPr>
              <p:cNvPr id="614" name="直接连接符 613"/>
              <p:cNvCxnSpPr/>
              <p:nvPr/>
            </p:nvCxnSpPr>
            <p:spPr bwMode="gray">
              <a:xfrm flipH="1">
                <a:off x="1667723" y="2158311"/>
                <a:ext cx="443329" cy="467133"/>
              </a:xfrm>
              <a:prstGeom prst="line">
                <a:avLst/>
              </a:prstGeom>
              <a:noFill/>
              <a:ln w="19050" cap="flat" cmpd="sng" algn="ctr">
                <a:solidFill>
                  <a:schemeClr val="tx1">
                    <a:lumMod val="50000"/>
                    <a:lumOff val="50000"/>
                  </a:schemeClr>
                </a:solidFill>
                <a:prstDash val="solid"/>
              </a:ln>
              <a:effectLst/>
            </p:spPr>
          </p:cxnSp>
          <p:grpSp>
            <p:nvGrpSpPr>
              <p:cNvPr id="615" name="组合 614"/>
              <p:cNvGrpSpPr/>
              <p:nvPr/>
            </p:nvGrpSpPr>
            <p:grpSpPr bwMode="gray">
              <a:xfrm>
                <a:off x="912420" y="2001100"/>
                <a:ext cx="661241" cy="180158"/>
                <a:chOff x="2294632" y="2734241"/>
                <a:chExt cx="1643835" cy="407467"/>
              </a:xfrm>
            </p:grpSpPr>
            <p:sp>
              <p:nvSpPr>
                <p:cNvPr id="627"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32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28" name="矩形 627"/>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29" name="矩形 628"/>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30" name="矩形 629"/>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31" name="矩形 630"/>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32" name="椭圆 631"/>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33" name="椭圆 632"/>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34" name="椭圆 633"/>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35" name="椭圆 634"/>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grpSp>
          <p:grpSp>
            <p:nvGrpSpPr>
              <p:cNvPr id="616" name="组合 615"/>
              <p:cNvGrpSpPr/>
              <p:nvPr/>
            </p:nvGrpSpPr>
            <p:grpSpPr bwMode="gray">
              <a:xfrm>
                <a:off x="1822424" y="2001100"/>
                <a:ext cx="661241" cy="180158"/>
                <a:chOff x="2294632" y="2734241"/>
                <a:chExt cx="1643835" cy="407467"/>
              </a:xfrm>
            </p:grpSpPr>
            <p:sp>
              <p:nvSpPr>
                <p:cNvPr id="618"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32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19" name="矩形 618"/>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20" name="矩形 619"/>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21" name="矩形 620"/>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22" name="矩形 621"/>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23" name="椭圆 622"/>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24" name="椭圆 623"/>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25" name="椭圆 624"/>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626" name="椭圆 625"/>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grpSp>
          <p:sp>
            <p:nvSpPr>
              <p:cNvPr id="617" name="乘号 616"/>
              <p:cNvSpPr/>
              <p:nvPr/>
            </p:nvSpPr>
            <p:spPr bwMode="gray">
              <a:xfrm>
                <a:off x="988916" y="1874138"/>
                <a:ext cx="444304" cy="418074"/>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800" dirty="0">
                  <a:solidFill>
                    <a:prstClr val="white"/>
                  </a:solidFill>
                  <a:latin typeface="Huawei Sans" panose="020C0503030203020204" pitchFamily="34" charset="0"/>
                  <a:cs typeface="Arial" panose="020B0604020202020204" pitchFamily="34" charset="0"/>
                </a:endParaRPr>
              </a:p>
            </p:txBody>
          </p:sp>
        </p:grpSp>
        <p:cxnSp>
          <p:nvCxnSpPr>
            <p:cNvPr id="610" name="直接箭头连接符 609"/>
            <p:cNvCxnSpPr/>
            <p:nvPr/>
          </p:nvCxnSpPr>
          <p:spPr bwMode="gray">
            <a:xfrm flipH="1" flipV="1">
              <a:off x="3297382" y="2355603"/>
              <a:ext cx="307360" cy="305158"/>
            </a:xfrm>
            <a:prstGeom prst="straightConnector1">
              <a:avLst/>
            </a:prstGeom>
            <a:noFill/>
            <a:ln>
              <a:solidFill>
                <a:srgbClr val="FF000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611" name="直接箭头连接符 610"/>
            <p:cNvCxnSpPr/>
            <p:nvPr/>
          </p:nvCxnSpPr>
          <p:spPr bwMode="gray">
            <a:xfrm flipV="1">
              <a:off x="3825307" y="2301923"/>
              <a:ext cx="364385" cy="358838"/>
            </a:xfrm>
            <a:prstGeom prst="straightConnector1">
              <a:avLst/>
            </a:pr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grpSp>
      <p:grpSp>
        <p:nvGrpSpPr>
          <p:cNvPr id="459" name="组合 458"/>
          <p:cNvGrpSpPr/>
          <p:nvPr/>
        </p:nvGrpSpPr>
        <p:grpSpPr bwMode="gray">
          <a:xfrm>
            <a:off x="3809904" y="3940900"/>
            <a:ext cx="710507" cy="180046"/>
            <a:chOff x="2294632" y="2734241"/>
            <a:chExt cx="1643835" cy="407467"/>
          </a:xfrm>
        </p:grpSpPr>
        <p:sp>
          <p:nvSpPr>
            <p:cNvPr id="599"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20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00" name="矩形 599"/>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601" name="矩形 600"/>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602" name="矩形 601"/>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603" name="矩形 602"/>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604" name="椭圆 603"/>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605" name="椭圆 604"/>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606" name="椭圆 605"/>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607" name="椭圆 606"/>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grpSp>
      <p:grpSp>
        <p:nvGrpSpPr>
          <p:cNvPr id="460" name="组合 459"/>
          <p:cNvGrpSpPr/>
          <p:nvPr/>
        </p:nvGrpSpPr>
        <p:grpSpPr bwMode="gray">
          <a:xfrm>
            <a:off x="4626114" y="3940900"/>
            <a:ext cx="710507" cy="180046"/>
            <a:chOff x="2294632" y="2734241"/>
            <a:chExt cx="1643835" cy="407467"/>
          </a:xfrm>
        </p:grpSpPr>
        <p:sp>
          <p:nvSpPr>
            <p:cNvPr id="590"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20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91" name="矩形 590"/>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92" name="矩形 591"/>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93" name="矩形 592"/>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94" name="矩形 593"/>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95" name="椭圆 594"/>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96" name="椭圆 595"/>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97" name="椭圆 596"/>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98" name="椭圆 597"/>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grpSp>
      <p:cxnSp>
        <p:nvCxnSpPr>
          <p:cNvPr id="461" name="直接连接符 460"/>
          <p:cNvCxnSpPr/>
          <p:nvPr/>
        </p:nvCxnSpPr>
        <p:spPr bwMode="gray">
          <a:xfrm>
            <a:off x="4233728" y="3485541"/>
            <a:ext cx="7278" cy="369448"/>
          </a:xfrm>
          <a:prstGeom prst="line">
            <a:avLst/>
          </a:prstGeom>
          <a:noFill/>
          <a:ln w="19050" cap="flat" cmpd="sng" algn="ctr">
            <a:solidFill>
              <a:schemeClr val="tx1">
                <a:lumMod val="50000"/>
                <a:lumOff val="50000"/>
              </a:schemeClr>
            </a:solidFill>
            <a:prstDash val="solid"/>
          </a:ln>
          <a:effectLst/>
        </p:spPr>
      </p:cxnSp>
      <p:cxnSp>
        <p:nvCxnSpPr>
          <p:cNvPr id="462" name="直接连接符 461"/>
          <p:cNvCxnSpPr>
            <a:stCxn id="470" idx="1"/>
          </p:cNvCxnSpPr>
          <p:nvPr/>
        </p:nvCxnSpPr>
        <p:spPr bwMode="gray">
          <a:xfrm flipH="1">
            <a:off x="5020809" y="3494028"/>
            <a:ext cx="0" cy="360962"/>
          </a:xfrm>
          <a:prstGeom prst="line">
            <a:avLst/>
          </a:prstGeom>
          <a:noFill/>
          <a:ln w="19050" cap="flat" cmpd="sng" algn="ctr">
            <a:solidFill>
              <a:schemeClr val="tx1">
                <a:lumMod val="50000"/>
                <a:lumOff val="50000"/>
              </a:schemeClr>
            </a:solidFill>
            <a:prstDash val="solid"/>
          </a:ln>
          <a:effectLst/>
        </p:spPr>
      </p:cxnSp>
      <p:cxnSp>
        <p:nvCxnSpPr>
          <p:cNvPr id="463" name="直接连接符 462"/>
          <p:cNvCxnSpPr/>
          <p:nvPr/>
        </p:nvCxnSpPr>
        <p:spPr bwMode="gray">
          <a:xfrm flipV="1">
            <a:off x="4241006" y="3494304"/>
            <a:ext cx="790997" cy="360686"/>
          </a:xfrm>
          <a:prstGeom prst="line">
            <a:avLst/>
          </a:prstGeom>
          <a:noFill/>
          <a:ln w="19050" cap="flat" cmpd="sng" algn="ctr">
            <a:solidFill>
              <a:schemeClr val="tx1">
                <a:lumMod val="50000"/>
                <a:lumOff val="50000"/>
              </a:schemeClr>
            </a:solidFill>
            <a:prstDash val="solid"/>
          </a:ln>
          <a:effectLst/>
        </p:spPr>
      </p:cxnSp>
      <p:cxnSp>
        <p:nvCxnSpPr>
          <p:cNvPr id="464" name="直接连接符 463"/>
          <p:cNvCxnSpPr/>
          <p:nvPr/>
        </p:nvCxnSpPr>
        <p:spPr bwMode="gray">
          <a:xfrm>
            <a:off x="4233727" y="3485541"/>
            <a:ext cx="787083" cy="369448"/>
          </a:xfrm>
          <a:prstGeom prst="line">
            <a:avLst/>
          </a:prstGeom>
          <a:noFill/>
          <a:ln w="19050" cap="flat" cmpd="sng" algn="ctr">
            <a:solidFill>
              <a:schemeClr val="tx1">
                <a:lumMod val="50000"/>
                <a:lumOff val="50000"/>
              </a:schemeClr>
            </a:solidFill>
            <a:prstDash val="solid"/>
          </a:ln>
          <a:effectLst/>
        </p:spPr>
      </p:cxnSp>
      <p:sp>
        <p:nvSpPr>
          <p:cNvPr id="465" name="任意多边形 464"/>
          <p:cNvSpPr/>
          <p:nvPr/>
        </p:nvSpPr>
        <p:spPr bwMode="gray">
          <a:xfrm flipH="1">
            <a:off x="4147962" y="3485542"/>
            <a:ext cx="0" cy="464426"/>
          </a:xfrm>
          <a:custGeom>
            <a:avLst/>
            <a:gdLst>
              <a:gd name="connsiteX0" fmla="*/ 0 w 18107"/>
              <a:gd name="connsiteY0" fmla="*/ 497941 h 497941"/>
              <a:gd name="connsiteX1" fmla="*/ 18107 w 18107"/>
              <a:gd name="connsiteY1" fmla="*/ 0 h 497941"/>
            </a:gdLst>
            <a:ahLst/>
            <a:cxnLst>
              <a:cxn ang="0">
                <a:pos x="connsiteX0" y="connsiteY0"/>
              </a:cxn>
              <a:cxn ang="0">
                <a:pos x="connsiteX1" y="connsiteY1"/>
              </a:cxn>
            </a:cxnLst>
            <a:rect l="l" t="t" r="r" b="b"/>
            <a:pathLst>
              <a:path w="18107" h="497941">
                <a:moveTo>
                  <a:pt x="0" y="497941"/>
                </a:moveTo>
                <a:lnTo>
                  <a:pt x="18107" y="0"/>
                </a:lnTo>
              </a:path>
            </a:pathLst>
          </a:custGeom>
          <a:noFill/>
          <a:ln>
            <a:solidFill>
              <a:srgbClr val="FF000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sp>
        <p:nvSpPr>
          <p:cNvPr id="466" name="任意多边形 465"/>
          <p:cNvSpPr/>
          <p:nvPr/>
        </p:nvSpPr>
        <p:spPr bwMode="gray">
          <a:xfrm>
            <a:off x="4256510" y="3485542"/>
            <a:ext cx="775492" cy="477993"/>
          </a:xfrm>
          <a:custGeom>
            <a:avLst/>
            <a:gdLst>
              <a:gd name="connsiteX0" fmla="*/ 942012 w 971981"/>
              <a:gd name="connsiteY0" fmla="*/ 516048 h 516048"/>
              <a:gd name="connsiteX1" fmla="*/ 869585 w 971981"/>
              <a:gd name="connsiteY1" fmla="*/ 362139 h 516048"/>
              <a:gd name="connsiteX2" fmla="*/ 100040 w 971981"/>
              <a:gd name="connsiteY2" fmla="*/ 117695 h 516048"/>
              <a:gd name="connsiteX3" fmla="*/ 9505 w 971981"/>
              <a:gd name="connsiteY3" fmla="*/ 0 h 516048"/>
            </a:gdLst>
            <a:ahLst/>
            <a:cxnLst>
              <a:cxn ang="0">
                <a:pos x="connsiteX0" y="connsiteY0"/>
              </a:cxn>
              <a:cxn ang="0">
                <a:pos x="connsiteX1" y="connsiteY1"/>
              </a:cxn>
              <a:cxn ang="0">
                <a:pos x="connsiteX2" y="connsiteY2"/>
              </a:cxn>
              <a:cxn ang="0">
                <a:pos x="connsiteX3" y="connsiteY3"/>
              </a:cxn>
            </a:cxnLst>
            <a:rect l="l" t="t" r="r" b="b"/>
            <a:pathLst>
              <a:path w="971981" h="516048">
                <a:moveTo>
                  <a:pt x="942012" y="516048"/>
                </a:moveTo>
                <a:cubicBezTo>
                  <a:pt x="975963" y="472289"/>
                  <a:pt x="1009914" y="428531"/>
                  <a:pt x="869585" y="362139"/>
                </a:cubicBezTo>
                <a:cubicBezTo>
                  <a:pt x="729256" y="295747"/>
                  <a:pt x="243387" y="178052"/>
                  <a:pt x="100040" y="117695"/>
                </a:cubicBezTo>
                <a:cubicBezTo>
                  <a:pt x="-43307" y="57338"/>
                  <a:pt x="9505" y="0"/>
                  <a:pt x="9505" y="0"/>
                </a:cubicBezTo>
              </a:path>
            </a:pathLst>
          </a:custGeom>
          <a:noFill/>
          <a:ln>
            <a:solidFill>
              <a:srgbClr val="FF000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sp>
        <p:nvSpPr>
          <p:cNvPr id="467" name="任意多边形 466"/>
          <p:cNvSpPr/>
          <p:nvPr/>
        </p:nvSpPr>
        <p:spPr bwMode="gray">
          <a:xfrm>
            <a:off x="4256510" y="3485542"/>
            <a:ext cx="763993" cy="484779"/>
          </a:xfrm>
          <a:custGeom>
            <a:avLst/>
            <a:gdLst>
              <a:gd name="connsiteX0" fmla="*/ 0 w 959667"/>
              <a:gd name="connsiteY0" fmla="*/ 470780 h 470780"/>
              <a:gd name="connsiteX1" fmla="*/ 81481 w 959667"/>
              <a:gd name="connsiteY1" fmla="*/ 316871 h 470780"/>
              <a:gd name="connsiteX2" fmla="*/ 461726 w 959667"/>
              <a:gd name="connsiteY2" fmla="*/ 190123 h 470780"/>
              <a:gd name="connsiteX3" fmla="*/ 959667 w 959667"/>
              <a:gd name="connsiteY3" fmla="*/ 0 h 470780"/>
            </a:gdLst>
            <a:ahLst/>
            <a:cxnLst>
              <a:cxn ang="0">
                <a:pos x="connsiteX0" y="connsiteY0"/>
              </a:cxn>
              <a:cxn ang="0">
                <a:pos x="connsiteX1" y="connsiteY1"/>
              </a:cxn>
              <a:cxn ang="0">
                <a:pos x="connsiteX2" y="connsiteY2"/>
              </a:cxn>
              <a:cxn ang="0">
                <a:pos x="connsiteX3" y="connsiteY3"/>
              </a:cxn>
            </a:cxnLst>
            <a:rect l="l" t="t" r="r" b="b"/>
            <a:pathLst>
              <a:path w="959667" h="470780">
                <a:moveTo>
                  <a:pt x="0" y="470780"/>
                </a:moveTo>
                <a:cubicBezTo>
                  <a:pt x="2263" y="417213"/>
                  <a:pt x="4527" y="363647"/>
                  <a:pt x="81481" y="316871"/>
                </a:cubicBezTo>
                <a:cubicBezTo>
                  <a:pt x="158435" y="270095"/>
                  <a:pt x="315362" y="242935"/>
                  <a:pt x="461726" y="190123"/>
                </a:cubicBezTo>
                <a:cubicBezTo>
                  <a:pt x="608090" y="137311"/>
                  <a:pt x="783878" y="68655"/>
                  <a:pt x="959667" y="0"/>
                </a:cubicBezTo>
              </a:path>
            </a:pathLst>
          </a:cu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sp>
        <p:nvSpPr>
          <p:cNvPr id="468" name="任意多边形 467"/>
          <p:cNvSpPr/>
          <p:nvPr/>
        </p:nvSpPr>
        <p:spPr bwMode="gray">
          <a:xfrm flipH="1">
            <a:off x="5063817" y="3494304"/>
            <a:ext cx="0" cy="448880"/>
          </a:xfrm>
          <a:custGeom>
            <a:avLst/>
            <a:gdLst>
              <a:gd name="connsiteX0" fmla="*/ 18107 w 18107"/>
              <a:gd name="connsiteY0" fmla="*/ 479833 h 479833"/>
              <a:gd name="connsiteX1" fmla="*/ 0 w 18107"/>
              <a:gd name="connsiteY1" fmla="*/ 0 h 479833"/>
            </a:gdLst>
            <a:ahLst/>
            <a:cxnLst>
              <a:cxn ang="0">
                <a:pos x="connsiteX0" y="connsiteY0"/>
              </a:cxn>
              <a:cxn ang="0">
                <a:pos x="connsiteX1" y="connsiteY1"/>
              </a:cxn>
            </a:cxnLst>
            <a:rect l="l" t="t" r="r" b="b"/>
            <a:pathLst>
              <a:path w="18107" h="479833">
                <a:moveTo>
                  <a:pt x="18107" y="479833"/>
                </a:moveTo>
                <a:lnTo>
                  <a:pt x="0" y="0"/>
                </a:lnTo>
              </a:path>
            </a:pathLst>
          </a:cu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sp>
        <p:nvSpPr>
          <p:cNvPr id="469" name="云形 468"/>
          <p:cNvSpPr/>
          <p:nvPr/>
        </p:nvSpPr>
        <p:spPr bwMode="gray">
          <a:xfrm>
            <a:off x="3859144" y="3235304"/>
            <a:ext cx="766971" cy="259000"/>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540" fontAlgn="ctr">
              <a:spcBef>
                <a:spcPts val="0"/>
              </a:spcBef>
              <a:spcAft>
                <a:spcPts val="0"/>
              </a:spcAft>
            </a:pPr>
            <a:r>
              <a:rPr lang="en-US" sz="1100" dirty="0">
                <a:solidFill>
                  <a:prstClr val="black"/>
                </a:solidFill>
                <a:latin typeface="Huawei Sans" panose="020C0503030203020204" pitchFamily="34" charset="0"/>
              </a:rPr>
              <a:t>MPLS</a:t>
            </a:r>
            <a:endParaRPr lang="en-US" altLang="zh-CN" sz="1100" dirty="0">
              <a:solidFill>
                <a:prstClr val="black"/>
              </a:solidFill>
              <a:latin typeface="Huawei Sans" panose="020C0503030203020204" pitchFamily="34" charset="0"/>
            </a:endParaRPr>
          </a:p>
        </p:txBody>
      </p:sp>
      <p:sp>
        <p:nvSpPr>
          <p:cNvPr id="470" name="云形 469"/>
          <p:cNvSpPr/>
          <p:nvPr/>
        </p:nvSpPr>
        <p:spPr bwMode="gray">
          <a:xfrm>
            <a:off x="4719171" y="3235304"/>
            <a:ext cx="766971" cy="259000"/>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540" fontAlgn="ctr">
              <a:spcBef>
                <a:spcPts val="0"/>
              </a:spcBef>
              <a:spcAft>
                <a:spcPts val="0"/>
              </a:spcAft>
            </a:pPr>
            <a:r>
              <a:rPr lang="en-US" sz="1100" dirty="0">
                <a:solidFill>
                  <a:prstClr val="black"/>
                </a:solidFill>
                <a:latin typeface="Huawei Sans" panose="020C0503030203020204" pitchFamily="34" charset="0"/>
              </a:rPr>
              <a:t>Internet</a:t>
            </a:r>
            <a:endParaRPr lang="en-US" altLang="zh-CN" sz="1100" dirty="0">
              <a:solidFill>
                <a:prstClr val="black"/>
              </a:solidFill>
              <a:latin typeface="Huawei Sans" panose="020C0503030203020204" pitchFamily="34" charset="0"/>
            </a:endParaRPr>
          </a:p>
        </p:txBody>
      </p:sp>
      <p:sp>
        <p:nvSpPr>
          <p:cNvPr id="471" name="乘号 470"/>
          <p:cNvSpPr/>
          <p:nvPr/>
        </p:nvSpPr>
        <p:spPr bwMode="gray">
          <a:xfrm>
            <a:off x="3978138" y="3449430"/>
            <a:ext cx="339648" cy="319597"/>
          </a:xfrm>
          <a:prstGeom prst="mathMultiply">
            <a:avLst>
              <a:gd name="adj1" fmla="val 2200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sp>
        <p:nvSpPr>
          <p:cNvPr id="472" name="圆角矩形 471"/>
          <p:cNvSpPr/>
          <p:nvPr/>
        </p:nvSpPr>
        <p:spPr bwMode="gray">
          <a:xfrm>
            <a:off x="3690406" y="3049995"/>
            <a:ext cx="1896058" cy="1202833"/>
          </a:xfrm>
          <a:prstGeom prst="roundRect">
            <a:avLst>
              <a:gd name="adj" fmla="val 9703"/>
            </a:avLst>
          </a:prstGeom>
          <a:noFill/>
          <a:ln>
            <a:solidFill>
              <a:srgbClr val="00B0F0"/>
            </a:solidFill>
            <a:prstDash val="lgDash"/>
          </a:ln>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altLang="zh-CN" sz="800" b="1" dirty="0">
              <a:solidFill>
                <a:srgbClr val="C00000"/>
              </a:solidFill>
              <a:latin typeface="Huawei Sans" panose="020C0503030203020204" pitchFamily="34" charset="0"/>
              <a:ea typeface="方正兰亭黑简体" panose="02000000000000000000" pitchFamily="2" charset="-122"/>
            </a:endParaRPr>
          </a:p>
        </p:txBody>
      </p:sp>
      <p:grpSp>
        <p:nvGrpSpPr>
          <p:cNvPr id="473" name="组合 472"/>
          <p:cNvGrpSpPr/>
          <p:nvPr/>
        </p:nvGrpSpPr>
        <p:grpSpPr bwMode="gray">
          <a:xfrm>
            <a:off x="3690404" y="1622743"/>
            <a:ext cx="1896057" cy="1202831"/>
            <a:chOff x="2832197" y="3517607"/>
            <a:chExt cx="1897238" cy="1203582"/>
          </a:xfrm>
        </p:grpSpPr>
        <p:grpSp>
          <p:nvGrpSpPr>
            <p:cNvPr id="558" name="组合 557"/>
            <p:cNvGrpSpPr/>
            <p:nvPr/>
          </p:nvGrpSpPr>
          <p:grpSpPr bwMode="gray">
            <a:xfrm>
              <a:off x="2832197" y="3517607"/>
              <a:ext cx="1897238" cy="1203582"/>
              <a:chOff x="1536790" y="3704418"/>
              <a:chExt cx="1897238" cy="1203582"/>
            </a:xfrm>
          </p:grpSpPr>
          <p:grpSp>
            <p:nvGrpSpPr>
              <p:cNvPr id="562" name="组合 561"/>
              <p:cNvGrpSpPr/>
              <p:nvPr/>
            </p:nvGrpSpPr>
            <p:grpSpPr bwMode="gray">
              <a:xfrm>
                <a:off x="1656363" y="4595878"/>
                <a:ext cx="710950" cy="180158"/>
                <a:chOff x="2294632" y="2734241"/>
                <a:chExt cx="1643835" cy="407467"/>
              </a:xfrm>
            </p:grpSpPr>
            <p:sp>
              <p:nvSpPr>
                <p:cNvPr id="581"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20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82" name="矩形 581"/>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83" name="矩形 582"/>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84" name="矩形 583"/>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85" name="矩形 584"/>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86" name="椭圆 585"/>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87" name="椭圆 586"/>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88" name="椭圆 587"/>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89" name="椭圆 588"/>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grpSp>
          <p:grpSp>
            <p:nvGrpSpPr>
              <p:cNvPr id="563" name="组合 562"/>
              <p:cNvGrpSpPr/>
              <p:nvPr/>
            </p:nvGrpSpPr>
            <p:grpSpPr bwMode="gray">
              <a:xfrm>
                <a:off x="2473081" y="4595878"/>
                <a:ext cx="710950" cy="180158"/>
                <a:chOff x="2294632" y="2734241"/>
                <a:chExt cx="1643835" cy="407467"/>
              </a:xfrm>
            </p:grpSpPr>
            <p:sp>
              <p:nvSpPr>
                <p:cNvPr id="572"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20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73" name="矩形 572"/>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74" name="矩形 573"/>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75" name="矩形 574"/>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76" name="矩形 575"/>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77" name="椭圆 576"/>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78" name="椭圆 577"/>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79" name="椭圆 578"/>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sp>
              <p:nvSpPr>
                <p:cNvPr id="580" name="椭圆 579"/>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1400" b="1" dirty="0">
                    <a:solidFill>
                      <a:prstClr val="white"/>
                    </a:solidFill>
                    <a:latin typeface="Huawei Sans" panose="020C0503030203020204" pitchFamily="34" charset="0"/>
                    <a:cs typeface="Arial" panose="020B0604020202020204" pitchFamily="34" charset="0"/>
                  </a:endParaRPr>
                </a:p>
              </p:txBody>
            </p:sp>
          </p:grpSp>
          <p:cxnSp>
            <p:nvCxnSpPr>
              <p:cNvPr id="564" name="直接连接符 563"/>
              <p:cNvCxnSpPr>
                <a:stCxn id="568" idx="1"/>
              </p:cNvCxnSpPr>
              <p:nvPr/>
            </p:nvCxnSpPr>
            <p:spPr bwMode="gray">
              <a:xfrm flipH="1">
                <a:off x="2070968" y="4148727"/>
                <a:ext cx="0" cy="456224"/>
              </a:xfrm>
              <a:prstGeom prst="line">
                <a:avLst/>
              </a:prstGeom>
              <a:noFill/>
              <a:ln w="19050" cap="flat" cmpd="sng" algn="ctr">
                <a:solidFill>
                  <a:schemeClr val="tx1">
                    <a:lumMod val="50000"/>
                    <a:lumOff val="50000"/>
                  </a:schemeClr>
                </a:solidFill>
                <a:prstDash val="solid"/>
              </a:ln>
              <a:effectLst/>
            </p:spPr>
          </p:cxnSp>
          <p:cxnSp>
            <p:nvCxnSpPr>
              <p:cNvPr id="565" name="直接连接符 564"/>
              <p:cNvCxnSpPr/>
              <p:nvPr/>
            </p:nvCxnSpPr>
            <p:spPr bwMode="gray">
              <a:xfrm>
                <a:off x="2868022" y="4118453"/>
                <a:ext cx="0" cy="486498"/>
              </a:xfrm>
              <a:prstGeom prst="line">
                <a:avLst/>
              </a:prstGeom>
              <a:noFill/>
              <a:ln w="19050" cap="flat" cmpd="sng" algn="ctr">
                <a:solidFill>
                  <a:schemeClr val="tx1">
                    <a:lumMod val="50000"/>
                    <a:lumOff val="50000"/>
                  </a:schemeClr>
                </a:solidFill>
                <a:prstDash val="solid"/>
              </a:ln>
              <a:effectLst/>
            </p:spPr>
          </p:cxnSp>
          <p:sp>
            <p:nvSpPr>
              <p:cNvPr id="566" name="任意多边形 565"/>
              <p:cNvSpPr/>
              <p:nvPr/>
            </p:nvSpPr>
            <p:spPr bwMode="gray">
              <a:xfrm flipH="1">
                <a:off x="1994632" y="4140236"/>
                <a:ext cx="0" cy="464715"/>
              </a:xfrm>
              <a:custGeom>
                <a:avLst/>
                <a:gdLst>
                  <a:gd name="connsiteX0" fmla="*/ 0 w 18107"/>
                  <a:gd name="connsiteY0" fmla="*/ 497941 h 497941"/>
                  <a:gd name="connsiteX1" fmla="*/ 18107 w 18107"/>
                  <a:gd name="connsiteY1" fmla="*/ 0 h 497941"/>
                </a:gdLst>
                <a:ahLst/>
                <a:cxnLst>
                  <a:cxn ang="0">
                    <a:pos x="connsiteX0" y="connsiteY0"/>
                  </a:cxn>
                  <a:cxn ang="0">
                    <a:pos x="connsiteX1" y="connsiteY1"/>
                  </a:cxn>
                </a:cxnLst>
                <a:rect l="l" t="t" r="r" b="b"/>
                <a:pathLst>
                  <a:path w="18107" h="497941">
                    <a:moveTo>
                      <a:pt x="0" y="497941"/>
                    </a:moveTo>
                    <a:lnTo>
                      <a:pt x="18107" y="0"/>
                    </a:lnTo>
                  </a:path>
                </a:pathLst>
              </a:custGeom>
              <a:noFill/>
              <a:ln>
                <a:solidFill>
                  <a:srgbClr val="FF000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sp>
            <p:nvSpPr>
              <p:cNvPr id="567" name="任意多边形 566"/>
              <p:cNvSpPr/>
              <p:nvPr/>
            </p:nvSpPr>
            <p:spPr bwMode="gray">
              <a:xfrm flipH="1">
                <a:off x="2911057" y="4149003"/>
                <a:ext cx="0" cy="449159"/>
              </a:xfrm>
              <a:custGeom>
                <a:avLst/>
                <a:gdLst>
                  <a:gd name="connsiteX0" fmla="*/ 18107 w 18107"/>
                  <a:gd name="connsiteY0" fmla="*/ 479833 h 479833"/>
                  <a:gd name="connsiteX1" fmla="*/ 0 w 18107"/>
                  <a:gd name="connsiteY1" fmla="*/ 0 h 479833"/>
                </a:gdLst>
                <a:ahLst/>
                <a:cxnLst>
                  <a:cxn ang="0">
                    <a:pos x="connsiteX0" y="connsiteY0"/>
                  </a:cxn>
                  <a:cxn ang="0">
                    <a:pos x="connsiteX1" y="connsiteY1"/>
                  </a:cxn>
                </a:cxnLst>
                <a:rect l="l" t="t" r="r" b="b"/>
                <a:pathLst>
                  <a:path w="18107" h="479833">
                    <a:moveTo>
                      <a:pt x="18107" y="479833"/>
                    </a:moveTo>
                    <a:lnTo>
                      <a:pt x="0" y="0"/>
                    </a:lnTo>
                  </a:path>
                </a:pathLst>
              </a:cu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sp>
            <p:nvSpPr>
              <p:cNvPr id="568" name="云形 567"/>
              <p:cNvSpPr/>
              <p:nvPr/>
            </p:nvSpPr>
            <p:spPr bwMode="gray">
              <a:xfrm>
                <a:off x="1705632" y="3889842"/>
                <a:ext cx="767449" cy="259161"/>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540" fontAlgn="ctr">
                  <a:spcBef>
                    <a:spcPts val="0"/>
                  </a:spcBef>
                  <a:spcAft>
                    <a:spcPts val="0"/>
                  </a:spcAft>
                </a:pPr>
                <a:r>
                  <a:rPr lang="en-US" sz="1100" dirty="0">
                    <a:solidFill>
                      <a:prstClr val="black"/>
                    </a:solidFill>
                    <a:latin typeface="Huawei Sans" panose="020C0503030203020204" pitchFamily="34" charset="0"/>
                  </a:rPr>
                  <a:t>MPLS</a:t>
                </a:r>
                <a:endParaRPr lang="en-US" altLang="zh-CN" sz="1100" dirty="0">
                  <a:solidFill>
                    <a:prstClr val="black"/>
                  </a:solidFill>
                  <a:latin typeface="Huawei Sans" panose="020C0503030203020204" pitchFamily="34" charset="0"/>
                </a:endParaRPr>
              </a:p>
            </p:txBody>
          </p:sp>
          <p:sp>
            <p:nvSpPr>
              <p:cNvPr id="569" name="云形 568"/>
              <p:cNvSpPr/>
              <p:nvPr/>
            </p:nvSpPr>
            <p:spPr bwMode="gray">
              <a:xfrm>
                <a:off x="2566195" y="3889842"/>
                <a:ext cx="767449" cy="259161"/>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540" fontAlgn="ctr">
                  <a:spcBef>
                    <a:spcPts val="0"/>
                  </a:spcBef>
                  <a:spcAft>
                    <a:spcPts val="0"/>
                  </a:spcAft>
                </a:pPr>
                <a:r>
                  <a:rPr lang="en-US" sz="1100" dirty="0">
                    <a:solidFill>
                      <a:prstClr val="black"/>
                    </a:solidFill>
                    <a:latin typeface="Huawei Sans" panose="020C0503030203020204" pitchFamily="34" charset="0"/>
                  </a:rPr>
                  <a:t>Internet</a:t>
                </a:r>
                <a:endParaRPr lang="en-US" altLang="zh-CN" sz="1100" dirty="0">
                  <a:solidFill>
                    <a:prstClr val="black"/>
                  </a:solidFill>
                  <a:latin typeface="Huawei Sans" panose="020C0503030203020204" pitchFamily="34" charset="0"/>
                </a:endParaRPr>
              </a:p>
            </p:txBody>
          </p:sp>
          <p:sp>
            <p:nvSpPr>
              <p:cNvPr id="570" name="乘号 569"/>
              <p:cNvSpPr/>
              <p:nvPr/>
            </p:nvSpPr>
            <p:spPr bwMode="gray">
              <a:xfrm>
                <a:off x="1824702" y="4085295"/>
                <a:ext cx="339860" cy="319796"/>
              </a:xfrm>
              <a:prstGeom prst="mathMultiply">
                <a:avLst>
                  <a:gd name="adj1" fmla="val 2200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sp>
            <p:nvSpPr>
              <p:cNvPr id="571" name="圆角矩形 570"/>
              <p:cNvSpPr/>
              <p:nvPr/>
            </p:nvSpPr>
            <p:spPr bwMode="gray">
              <a:xfrm>
                <a:off x="1536790" y="3704418"/>
                <a:ext cx="1897238" cy="1203582"/>
              </a:xfrm>
              <a:prstGeom prst="roundRect">
                <a:avLst>
                  <a:gd name="adj" fmla="val 9703"/>
                </a:avLst>
              </a:prstGeom>
              <a:noFill/>
              <a:ln>
                <a:solidFill>
                  <a:srgbClr val="00B0F0"/>
                </a:solidFill>
                <a:prstDash val="lgDash"/>
              </a:ln>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altLang="zh-CN" sz="800" b="1" dirty="0">
                  <a:solidFill>
                    <a:srgbClr val="C00000"/>
                  </a:solidFill>
                  <a:latin typeface="Huawei Sans" panose="020C0503030203020204" pitchFamily="34" charset="0"/>
                  <a:ea typeface="方正兰亭黑简体" panose="02000000000000000000" pitchFamily="2" charset="-122"/>
                </a:endParaRPr>
              </a:p>
            </p:txBody>
          </p:sp>
        </p:grpSp>
        <p:sp>
          <p:nvSpPr>
            <p:cNvPr id="559" name="任意多边形 558"/>
            <p:cNvSpPr/>
            <p:nvPr/>
          </p:nvSpPr>
          <p:spPr bwMode="gray">
            <a:xfrm>
              <a:off x="3389368" y="3953425"/>
              <a:ext cx="692410" cy="506103"/>
            </a:xfrm>
            <a:custGeom>
              <a:avLst/>
              <a:gdLst>
                <a:gd name="connsiteX0" fmla="*/ 923454 w 923454"/>
                <a:gd name="connsiteY0" fmla="*/ 461727 h 461727"/>
                <a:gd name="connsiteX1" fmla="*/ 153909 w 923454"/>
                <a:gd name="connsiteY1" fmla="*/ 416460 h 461727"/>
                <a:gd name="connsiteX2" fmla="*/ 0 w 923454"/>
                <a:gd name="connsiteY2" fmla="*/ 0 h 461727"/>
              </a:gdLst>
              <a:ahLst/>
              <a:cxnLst>
                <a:cxn ang="0">
                  <a:pos x="connsiteX0" y="connsiteY0"/>
                </a:cxn>
                <a:cxn ang="0">
                  <a:pos x="connsiteX1" y="connsiteY1"/>
                </a:cxn>
                <a:cxn ang="0">
                  <a:pos x="connsiteX2" y="connsiteY2"/>
                </a:cxn>
              </a:cxnLst>
              <a:rect l="l" t="t" r="r" b="b"/>
              <a:pathLst>
                <a:path w="923454" h="461727">
                  <a:moveTo>
                    <a:pt x="923454" y="461727"/>
                  </a:moveTo>
                  <a:lnTo>
                    <a:pt x="153909" y="416460"/>
                  </a:lnTo>
                  <a:cubicBezTo>
                    <a:pt x="0" y="339505"/>
                    <a:pt x="0" y="169752"/>
                    <a:pt x="0" y="0"/>
                  </a:cubicBezTo>
                </a:path>
              </a:pathLst>
            </a:custGeom>
            <a:noFill/>
            <a:ln>
              <a:solidFill>
                <a:srgbClr val="FF000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sp>
          <p:nvSpPr>
            <p:cNvPr id="560" name="任意多边形 559"/>
            <p:cNvSpPr/>
            <p:nvPr/>
          </p:nvSpPr>
          <p:spPr bwMode="gray">
            <a:xfrm>
              <a:off x="3389368" y="3953425"/>
              <a:ext cx="706699" cy="532058"/>
            </a:xfrm>
            <a:custGeom>
              <a:avLst/>
              <a:gdLst>
                <a:gd name="connsiteX0" fmla="*/ 0 w 942511"/>
                <a:gd name="connsiteY0" fmla="*/ 497941 h 538985"/>
                <a:gd name="connsiteX1" fmla="*/ 805759 w 942511"/>
                <a:gd name="connsiteY1" fmla="*/ 488887 h 538985"/>
                <a:gd name="connsiteX2" fmla="*/ 941561 w 942511"/>
                <a:gd name="connsiteY2" fmla="*/ 0 h 538985"/>
              </a:gdLst>
              <a:ahLst/>
              <a:cxnLst>
                <a:cxn ang="0">
                  <a:pos x="connsiteX0" y="connsiteY0"/>
                </a:cxn>
                <a:cxn ang="0">
                  <a:pos x="connsiteX1" y="connsiteY1"/>
                </a:cxn>
                <a:cxn ang="0">
                  <a:pos x="connsiteX2" y="connsiteY2"/>
                </a:cxn>
              </a:cxnLst>
              <a:rect l="l" t="t" r="r" b="b"/>
              <a:pathLst>
                <a:path w="942511" h="538985">
                  <a:moveTo>
                    <a:pt x="0" y="497941"/>
                  </a:moveTo>
                  <a:cubicBezTo>
                    <a:pt x="324416" y="534909"/>
                    <a:pt x="648832" y="571877"/>
                    <a:pt x="805759" y="488887"/>
                  </a:cubicBezTo>
                  <a:cubicBezTo>
                    <a:pt x="962686" y="405897"/>
                    <a:pt x="941561" y="0"/>
                    <a:pt x="941561" y="0"/>
                  </a:cubicBezTo>
                </a:path>
              </a:pathLst>
            </a:cu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200" dirty="0">
                <a:solidFill>
                  <a:prstClr val="white"/>
                </a:solidFill>
                <a:latin typeface="Huawei Sans" panose="020C0503030203020204" pitchFamily="34" charset="0"/>
                <a:cs typeface="Arial" panose="020B0604020202020204" pitchFamily="34" charset="0"/>
              </a:endParaRPr>
            </a:p>
          </p:txBody>
        </p:sp>
        <p:cxnSp>
          <p:nvCxnSpPr>
            <p:cNvPr id="561" name="直接连接符 560"/>
            <p:cNvCxnSpPr/>
            <p:nvPr/>
          </p:nvCxnSpPr>
          <p:spPr bwMode="gray">
            <a:xfrm flipV="1">
              <a:off x="3662707" y="4495052"/>
              <a:ext cx="105781" cy="0"/>
            </a:xfrm>
            <a:prstGeom prst="line">
              <a:avLst/>
            </a:prstGeom>
            <a:noFill/>
            <a:ln w="19050" cap="flat" cmpd="sng" algn="ctr">
              <a:solidFill>
                <a:schemeClr val="tx1">
                  <a:lumMod val="50000"/>
                  <a:lumOff val="50000"/>
                </a:schemeClr>
              </a:solidFill>
              <a:prstDash val="solid"/>
            </a:ln>
            <a:effectLst/>
          </p:spPr>
        </p:cxnSp>
      </p:grpSp>
      <p:cxnSp>
        <p:nvCxnSpPr>
          <p:cNvPr id="474" name="直接连接符 473"/>
          <p:cNvCxnSpPr>
            <a:endCxn id="477" idx="1"/>
          </p:cNvCxnSpPr>
          <p:nvPr/>
        </p:nvCxnSpPr>
        <p:spPr bwMode="gray">
          <a:xfrm flipV="1">
            <a:off x="7541758" y="3144716"/>
            <a:ext cx="347672" cy="586995"/>
          </a:xfrm>
          <a:prstGeom prst="line">
            <a:avLst/>
          </a:prstGeom>
          <a:noFill/>
          <a:ln w="19050" cap="flat" cmpd="sng" algn="ctr">
            <a:solidFill>
              <a:schemeClr val="tx1">
                <a:lumMod val="50000"/>
                <a:lumOff val="50000"/>
              </a:schemeClr>
            </a:solidFill>
            <a:prstDash val="solid"/>
          </a:ln>
          <a:effectLst/>
        </p:spPr>
      </p:cxnSp>
      <p:cxnSp>
        <p:nvCxnSpPr>
          <p:cNvPr id="475" name="直接连接符 474"/>
          <p:cNvCxnSpPr>
            <a:stCxn id="476" idx="1"/>
          </p:cNvCxnSpPr>
          <p:nvPr/>
        </p:nvCxnSpPr>
        <p:spPr bwMode="gray">
          <a:xfrm>
            <a:off x="7180306" y="3175528"/>
            <a:ext cx="358380" cy="579495"/>
          </a:xfrm>
          <a:prstGeom prst="line">
            <a:avLst/>
          </a:prstGeom>
          <a:noFill/>
          <a:ln w="19050" cap="flat" cmpd="sng" algn="ctr">
            <a:solidFill>
              <a:schemeClr val="tx1">
                <a:lumMod val="50000"/>
                <a:lumOff val="50000"/>
              </a:schemeClr>
            </a:solidFill>
            <a:prstDash val="solid"/>
          </a:ln>
          <a:effectLst/>
        </p:spPr>
      </p:cxnSp>
      <p:sp>
        <p:nvSpPr>
          <p:cNvPr id="476" name="云形 475"/>
          <p:cNvSpPr/>
          <p:nvPr/>
        </p:nvSpPr>
        <p:spPr bwMode="gray">
          <a:xfrm>
            <a:off x="6875289" y="2916804"/>
            <a:ext cx="610034" cy="259000"/>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540" fontAlgn="ctr">
              <a:spcBef>
                <a:spcPts val="0"/>
              </a:spcBef>
              <a:spcAft>
                <a:spcPts val="0"/>
              </a:spcAft>
            </a:pPr>
            <a:r>
              <a:rPr lang="en-US" sz="1100" dirty="0">
                <a:solidFill>
                  <a:prstClr val="black"/>
                </a:solidFill>
                <a:latin typeface="Huawei Sans" panose="020C0503030203020204" pitchFamily="34" charset="0"/>
              </a:rPr>
              <a:t>MPLS</a:t>
            </a:r>
            <a:endParaRPr lang="en-US" altLang="zh-CN" sz="1100" dirty="0">
              <a:solidFill>
                <a:prstClr val="black"/>
              </a:solidFill>
              <a:latin typeface="Huawei Sans" panose="020C0503030203020204" pitchFamily="34" charset="0"/>
            </a:endParaRPr>
          </a:p>
        </p:txBody>
      </p:sp>
      <p:sp>
        <p:nvSpPr>
          <p:cNvPr id="477" name="云形 476"/>
          <p:cNvSpPr/>
          <p:nvPr/>
        </p:nvSpPr>
        <p:spPr bwMode="gray">
          <a:xfrm>
            <a:off x="7584413" y="2885993"/>
            <a:ext cx="610034" cy="259000"/>
          </a:xfrm>
          <a:prstGeom prst="clou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540" fontAlgn="ctr">
              <a:spcBef>
                <a:spcPts val="0"/>
              </a:spcBef>
              <a:spcAft>
                <a:spcPts val="0"/>
              </a:spcAft>
            </a:pPr>
            <a:r>
              <a:rPr lang="en-US" sz="1100" dirty="0">
                <a:solidFill>
                  <a:prstClr val="black"/>
                </a:solidFill>
                <a:latin typeface="Huawei Sans" panose="020C0503030203020204" pitchFamily="34" charset="0"/>
              </a:rPr>
              <a:t>Internet</a:t>
            </a:r>
            <a:endParaRPr lang="en-US" altLang="zh-CN" sz="1100" dirty="0">
              <a:solidFill>
                <a:prstClr val="black"/>
              </a:solidFill>
              <a:latin typeface="Huawei Sans" panose="020C0503030203020204" pitchFamily="34" charset="0"/>
            </a:endParaRPr>
          </a:p>
        </p:txBody>
      </p:sp>
      <p:grpSp>
        <p:nvGrpSpPr>
          <p:cNvPr id="478" name="组合 477"/>
          <p:cNvGrpSpPr/>
          <p:nvPr/>
        </p:nvGrpSpPr>
        <p:grpSpPr bwMode="gray">
          <a:xfrm>
            <a:off x="7183432" y="3731710"/>
            <a:ext cx="710507" cy="180046"/>
            <a:chOff x="2294632" y="2734241"/>
            <a:chExt cx="1643835" cy="407467"/>
          </a:xfrm>
        </p:grpSpPr>
        <p:sp>
          <p:nvSpPr>
            <p:cNvPr id="549"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404" tIns="45702" rIns="91404" bIns="45702"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702" fontAlgn="ctr">
                <a:spcBef>
                  <a:spcPts val="0"/>
                </a:spcBef>
                <a:spcAft>
                  <a:spcPts val="0"/>
                </a:spcAft>
                <a:defRPr/>
              </a:pPr>
              <a:endParaRPr lang="en-US" altLang="zh-CN" sz="32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50" name="矩形 549"/>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551" name="矩形 550"/>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552" name="矩形 551"/>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553" name="矩形 552"/>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554" name="椭圆 553"/>
            <p:cNvSpPr/>
            <p:nvPr/>
          </p:nvSpPr>
          <p:spPr bwMode="gray">
            <a:xfrm>
              <a:off x="3065193"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555" name="椭圆 554"/>
            <p:cNvSpPr/>
            <p:nvPr/>
          </p:nvSpPr>
          <p:spPr bwMode="gray">
            <a:xfrm>
              <a:off x="3266027"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556" name="椭圆 555"/>
            <p:cNvSpPr/>
            <p:nvPr/>
          </p:nvSpPr>
          <p:spPr bwMode="gray">
            <a:xfrm>
              <a:off x="3466861"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sp>
          <p:nvSpPr>
            <p:cNvPr id="557" name="椭圆 556"/>
            <p:cNvSpPr/>
            <p:nvPr/>
          </p:nvSpPr>
          <p:spPr bwMode="gray">
            <a:xfrm>
              <a:off x="3667695" y="2882548"/>
              <a:ext cx="122473" cy="117226"/>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1218702" fontAlgn="ctr">
                <a:spcBef>
                  <a:spcPts val="0"/>
                </a:spcBef>
                <a:spcAft>
                  <a:spcPts val="0"/>
                </a:spcAft>
              </a:pPr>
              <a:endParaRPr lang="en-US" sz="2000" b="1" dirty="0">
                <a:solidFill>
                  <a:prstClr val="white"/>
                </a:solidFill>
                <a:latin typeface="Huawei Sans" panose="020C0503030203020204" pitchFamily="34" charset="0"/>
                <a:cs typeface="Arial" panose="020B0604020202020204" pitchFamily="34" charset="0"/>
              </a:endParaRPr>
            </a:p>
          </p:txBody>
        </p:sp>
      </p:grpSp>
      <p:grpSp>
        <p:nvGrpSpPr>
          <p:cNvPr id="479" name="组合 478"/>
          <p:cNvGrpSpPr/>
          <p:nvPr/>
        </p:nvGrpSpPr>
        <p:grpSpPr bwMode="gray">
          <a:xfrm>
            <a:off x="6762732" y="1771351"/>
            <a:ext cx="1451647" cy="496936"/>
            <a:chOff x="6657361" y="2077668"/>
            <a:chExt cx="1215984" cy="490028"/>
          </a:xfrm>
        </p:grpSpPr>
        <p:grpSp>
          <p:nvGrpSpPr>
            <p:cNvPr id="528" name="组合 527"/>
            <p:cNvGrpSpPr/>
            <p:nvPr/>
          </p:nvGrpSpPr>
          <p:grpSpPr bwMode="gray">
            <a:xfrm>
              <a:off x="6712870" y="2331172"/>
              <a:ext cx="399754" cy="236524"/>
              <a:chOff x="3827024" y="4232975"/>
              <a:chExt cx="711465" cy="420955"/>
            </a:xfrm>
          </p:grpSpPr>
          <p:sp>
            <p:nvSpPr>
              <p:cNvPr id="541" name="Freeform 16"/>
              <p:cNvSpPr>
                <a:spLocks noEditPoints="1"/>
              </p:cNvSpPr>
              <p:nvPr/>
            </p:nvSpPr>
            <p:spPr bwMode="gray">
              <a:xfrm>
                <a:off x="3827024" y="4232975"/>
                <a:ext cx="634898" cy="420955"/>
              </a:xfrm>
              <a:custGeom>
                <a:avLst/>
                <a:gdLst/>
                <a:ahLst/>
                <a:cxnLst>
                  <a:cxn ang="0">
                    <a:pos x="16059" y="6"/>
                  </a:cxn>
                  <a:cxn ang="0">
                    <a:pos x="16180" y="40"/>
                  </a:cxn>
                  <a:cxn ang="0">
                    <a:pos x="16288" y="102"/>
                  </a:cxn>
                  <a:cxn ang="0">
                    <a:pos x="16376" y="188"/>
                  </a:cxn>
                  <a:cxn ang="0">
                    <a:pos x="16443" y="291"/>
                  </a:cxn>
                  <a:cxn ang="0">
                    <a:pos x="16484" y="410"/>
                  </a:cxn>
                  <a:cxn ang="0">
                    <a:pos x="16494" y="2053"/>
                  </a:cxn>
                  <a:cxn ang="0">
                    <a:pos x="16478" y="2180"/>
                  </a:cxn>
                  <a:cxn ang="0">
                    <a:pos x="16432" y="2297"/>
                  </a:cxn>
                  <a:cxn ang="0">
                    <a:pos x="16360" y="2397"/>
                  </a:cxn>
                  <a:cxn ang="0">
                    <a:pos x="16267" y="2477"/>
                  </a:cxn>
                  <a:cxn ang="0">
                    <a:pos x="16157" y="2534"/>
                  </a:cxn>
                  <a:cxn ang="0">
                    <a:pos x="16033" y="2563"/>
                  </a:cxn>
                  <a:cxn ang="0">
                    <a:pos x="461" y="2563"/>
                  </a:cxn>
                  <a:cxn ang="0">
                    <a:pos x="337" y="2534"/>
                  </a:cxn>
                  <a:cxn ang="0">
                    <a:pos x="227" y="2477"/>
                  </a:cxn>
                  <a:cxn ang="0">
                    <a:pos x="134" y="2397"/>
                  </a:cxn>
                  <a:cxn ang="0">
                    <a:pos x="62" y="2297"/>
                  </a:cxn>
                  <a:cxn ang="0">
                    <a:pos x="16" y="2180"/>
                  </a:cxn>
                  <a:cxn ang="0">
                    <a:pos x="0" y="2053"/>
                  </a:cxn>
                  <a:cxn ang="0">
                    <a:pos x="10" y="410"/>
                  </a:cxn>
                  <a:cxn ang="0">
                    <a:pos x="51" y="291"/>
                  </a:cxn>
                  <a:cxn ang="0">
                    <a:pos x="118" y="188"/>
                  </a:cxn>
                  <a:cxn ang="0">
                    <a:pos x="206" y="102"/>
                  </a:cxn>
                  <a:cxn ang="0">
                    <a:pos x="313" y="40"/>
                  </a:cxn>
                  <a:cxn ang="0">
                    <a:pos x="435" y="6"/>
                  </a:cxn>
                  <a:cxn ang="0">
                    <a:pos x="15981" y="2996"/>
                  </a:cxn>
                  <a:cxn ang="0">
                    <a:pos x="16108" y="3012"/>
                  </a:cxn>
                  <a:cxn ang="0">
                    <a:pos x="16225" y="3059"/>
                  </a:cxn>
                  <a:cxn ang="0">
                    <a:pos x="16325" y="3130"/>
                  </a:cxn>
                  <a:cxn ang="0">
                    <a:pos x="16406" y="3223"/>
                  </a:cxn>
                  <a:cxn ang="0">
                    <a:pos x="16463" y="3333"/>
                  </a:cxn>
                  <a:cxn ang="0">
                    <a:pos x="16491" y="3457"/>
                  </a:cxn>
                  <a:cxn ang="0">
                    <a:pos x="16491" y="5101"/>
                  </a:cxn>
                  <a:cxn ang="0">
                    <a:pos x="16463" y="5225"/>
                  </a:cxn>
                  <a:cxn ang="0">
                    <a:pos x="16406" y="5335"/>
                  </a:cxn>
                  <a:cxn ang="0">
                    <a:pos x="16325" y="5428"/>
                  </a:cxn>
                  <a:cxn ang="0">
                    <a:pos x="16225" y="5500"/>
                  </a:cxn>
                  <a:cxn ang="0">
                    <a:pos x="16108" y="5546"/>
                  </a:cxn>
                  <a:cxn ang="0">
                    <a:pos x="15981" y="5562"/>
                  </a:cxn>
                  <a:cxn ang="0">
                    <a:pos x="410" y="5552"/>
                  </a:cxn>
                  <a:cxn ang="0">
                    <a:pos x="291" y="5511"/>
                  </a:cxn>
                  <a:cxn ang="0">
                    <a:pos x="188" y="5444"/>
                  </a:cxn>
                  <a:cxn ang="0">
                    <a:pos x="102" y="5356"/>
                  </a:cxn>
                  <a:cxn ang="0">
                    <a:pos x="40" y="5249"/>
                  </a:cxn>
                  <a:cxn ang="0">
                    <a:pos x="6" y="5127"/>
                  </a:cxn>
                  <a:cxn ang="0">
                    <a:pos x="1" y="3483"/>
                  </a:cxn>
                  <a:cxn ang="0">
                    <a:pos x="23" y="3357"/>
                  </a:cxn>
                  <a:cxn ang="0">
                    <a:pos x="74" y="3243"/>
                  </a:cxn>
                  <a:cxn ang="0">
                    <a:pos x="151" y="3146"/>
                  </a:cxn>
                  <a:cxn ang="0">
                    <a:pos x="247" y="3071"/>
                  </a:cxn>
                  <a:cxn ang="0">
                    <a:pos x="361" y="3020"/>
                  </a:cxn>
                  <a:cxn ang="0">
                    <a:pos x="487" y="2997"/>
                  </a:cxn>
                  <a:cxn ang="0">
                    <a:pos x="7038" y="4645"/>
                  </a:cxn>
                  <a:cxn ang="0">
                    <a:pos x="1320" y="4645"/>
                  </a:cxn>
                  <a:cxn ang="0">
                    <a:pos x="2823" y="4645"/>
                  </a:cxn>
                  <a:cxn ang="0">
                    <a:pos x="1320" y="1650"/>
                  </a:cxn>
                  <a:cxn ang="0">
                    <a:pos x="7038" y="1650"/>
                  </a:cxn>
                </a:cxnLst>
                <a:rect l="0" t="0" r="r" b="b"/>
                <a:pathLst>
                  <a:path w="16494" h="5562">
                    <a:moveTo>
                      <a:pt x="513" y="0"/>
                    </a:moveTo>
                    <a:lnTo>
                      <a:pt x="15981" y="0"/>
                    </a:lnTo>
                    <a:lnTo>
                      <a:pt x="16007" y="1"/>
                    </a:lnTo>
                    <a:lnTo>
                      <a:pt x="16033" y="3"/>
                    </a:lnTo>
                    <a:lnTo>
                      <a:pt x="16059" y="6"/>
                    </a:lnTo>
                    <a:lnTo>
                      <a:pt x="16084" y="10"/>
                    </a:lnTo>
                    <a:lnTo>
                      <a:pt x="16108" y="16"/>
                    </a:lnTo>
                    <a:lnTo>
                      <a:pt x="16133" y="23"/>
                    </a:lnTo>
                    <a:lnTo>
                      <a:pt x="16157" y="31"/>
                    </a:lnTo>
                    <a:lnTo>
                      <a:pt x="16180" y="40"/>
                    </a:lnTo>
                    <a:lnTo>
                      <a:pt x="16203" y="51"/>
                    </a:lnTo>
                    <a:lnTo>
                      <a:pt x="16225" y="62"/>
                    </a:lnTo>
                    <a:lnTo>
                      <a:pt x="16247" y="74"/>
                    </a:lnTo>
                    <a:lnTo>
                      <a:pt x="16267" y="88"/>
                    </a:lnTo>
                    <a:lnTo>
                      <a:pt x="16288" y="102"/>
                    </a:lnTo>
                    <a:lnTo>
                      <a:pt x="16306" y="118"/>
                    </a:lnTo>
                    <a:lnTo>
                      <a:pt x="16325" y="134"/>
                    </a:lnTo>
                    <a:lnTo>
                      <a:pt x="16343" y="151"/>
                    </a:lnTo>
                    <a:lnTo>
                      <a:pt x="16360" y="169"/>
                    </a:lnTo>
                    <a:lnTo>
                      <a:pt x="16376" y="188"/>
                    </a:lnTo>
                    <a:lnTo>
                      <a:pt x="16392" y="206"/>
                    </a:lnTo>
                    <a:lnTo>
                      <a:pt x="16406" y="227"/>
                    </a:lnTo>
                    <a:lnTo>
                      <a:pt x="16420" y="247"/>
                    </a:lnTo>
                    <a:lnTo>
                      <a:pt x="16432" y="269"/>
                    </a:lnTo>
                    <a:lnTo>
                      <a:pt x="16443" y="291"/>
                    </a:lnTo>
                    <a:lnTo>
                      <a:pt x="16454" y="313"/>
                    </a:lnTo>
                    <a:lnTo>
                      <a:pt x="16463" y="337"/>
                    </a:lnTo>
                    <a:lnTo>
                      <a:pt x="16471" y="361"/>
                    </a:lnTo>
                    <a:lnTo>
                      <a:pt x="16478" y="386"/>
                    </a:lnTo>
                    <a:lnTo>
                      <a:pt x="16484" y="410"/>
                    </a:lnTo>
                    <a:lnTo>
                      <a:pt x="16488" y="435"/>
                    </a:lnTo>
                    <a:lnTo>
                      <a:pt x="16491" y="461"/>
                    </a:lnTo>
                    <a:lnTo>
                      <a:pt x="16493" y="487"/>
                    </a:lnTo>
                    <a:lnTo>
                      <a:pt x="16494" y="513"/>
                    </a:lnTo>
                    <a:lnTo>
                      <a:pt x="16494" y="2053"/>
                    </a:lnTo>
                    <a:lnTo>
                      <a:pt x="16493" y="2079"/>
                    </a:lnTo>
                    <a:lnTo>
                      <a:pt x="16491" y="2105"/>
                    </a:lnTo>
                    <a:lnTo>
                      <a:pt x="16488" y="2131"/>
                    </a:lnTo>
                    <a:lnTo>
                      <a:pt x="16484" y="2156"/>
                    </a:lnTo>
                    <a:lnTo>
                      <a:pt x="16478" y="2180"/>
                    </a:lnTo>
                    <a:lnTo>
                      <a:pt x="16471" y="2205"/>
                    </a:lnTo>
                    <a:lnTo>
                      <a:pt x="16463" y="2229"/>
                    </a:lnTo>
                    <a:lnTo>
                      <a:pt x="16454" y="2252"/>
                    </a:lnTo>
                    <a:lnTo>
                      <a:pt x="16443" y="2274"/>
                    </a:lnTo>
                    <a:lnTo>
                      <a:pt x="16432" y="2297"/>
                    </a:lnTo>
                    <a:lnTo>
                      <a:pt x="16420" y="2319"/>
                    </a:lnTo>
                    <a:lnTo>
                      <a:pt x="16406" y="2339"/>
                    </a:lnTo>
                    <a:lnTo>
                      <a:pt x="16392" y="2359"/>
                    </a:lnTo>
                    <a:lnTo>
                      <a:pt x="16376" y="2378"/>
                    </a:lnTo>
                    <a:lnTo>
                      <a:pt x="16360" y="2397"/>
                    </a:lnTo>
                    <a:lnTo>
                      <a:pt x="16343" y="2416"/>
                    </a:lnTo>
                    <a:lnTo>
                      <a:pt x="16325" y="2432"/>
                    </a:lnTo>
                    <a:lnTo>
                      <a:pt x="16306" y="2449"/>
                    </a:lnTo>
                    <a:lnTo>
                      <a:pt x="16288" y="2464"/>
                    </a:lnTo>
                    <a:lnTo>
                      <a:pt x="16267" y="2477"/>
                    </a:lnTo>
                    <a:lnTo>
                      <a:pt x="16247" y="2491"/>
                    </a:lnTo>
                    <a:lnTo>
                      <a:pt x="16225" y="2503"/>
                    </a:lnTo>
                    <a:lnTo>
                      <a:pt x="16203" y="2516"/>
                    </a:lnTo>
                    <a:lnTo>
                      <a:pt x="16180" y="2526"/>
                    </a:lnTo>
                    <a:lnTo>
                      <a:pt x="16157" y="2534"/>
                    </a:lnTo>
                    <a:lnTo>
                      <a:pt x="16133" y="2542"/>
                    </a:lnTo>
                    <a:lnTo>
                      <a:pt x="16108" y="2550"/>
                    </a:lnTo>
                    <a:lnTo>
                      <a:pt x="16084" y="2556"/>
                    </a:lnTo>
                    <a:lnTo>
                      <a:pt x="16059" y="2560"/>
                    </a:lnTo>
                    <a:lnTo>
                      <a:pt x="16033" y="2563"/>
                    </a:lnTo>
                    <a:lnTo>
                      <a:pt x="16007" y="2565"/>
                    </a:lnTo>
                    <a:lnTo>
                      <a:pt x="15981" y="2566"/>
                    </a:lnTo>
                    <a:lnTo>
                      <a:pt x="513" y="2566"/>
                    </a:lnTo>
                    <a:lnTo>
                      <a:pt x="487" y="2565"/>
                    </a:lnTo>
                    <a:lnTo>
                      <a:pt x="461" y="2563"/>
                    </a:lnTo>
                    <a:lnTo>
                      <a:pt x="435" y="2560"/>
                    </a:lnTo>
                    <a:lnTo>
                      <a:pt x="410" y="2556"/>
                    </a:lnTo>
                    <a:lnTo>
                      <a:pt x="386" y="2550"/>
                    </a:lnTo>
                    <a:lnTo>
                      <a:pt x="361" y="2542"/>
                    </a:lnTo>
                    <a:lnTo>
                      <a:pt x="337" y="2534"/>
                    </a:lnTo>
                    <a:lnTo>
                      <a:pt x="313" y="2526"/>
                    </a:lnTo>
                    <a:lnTo>
                      <a:pt x="291" y="2516"/>
                    </a:lnTo>
                    <a:lnTo>
                      <a:pt x="269" y="2503"/>
                    </a:lnTo>
                    <a:lnTo>
                      <a:pt x="247" y="2491"/>
                    </a:lnTo>
                    <a:lnTo>
                      <a:pt x="227" y="2477"/>
                    </a:lnTo>
                    <a:lnTo>
                      <a:pt x="206" y="2464"/>
                    </a:lnTo>
                    <a:lnTo>
                      <a:pt x="188" y="2449"/>
                    </a:lnTo>
                    <a:lnTo>
                      <a:pt x="169" y="2432"/>
                    </a:lnTo>
                    <a:lnTo>
                      <a:pt x="151" y="2416"/>
                    </a:lnTo>
                    <a:lnTo>
                      <a:pt x="134" y="2397"/>
                    </a:lnTo>
                    <a:lnTo>
                      <a:pt x="118" y="2378"/>
                    </a:lnTo>
                    <a:lnTo>
                      <a:pt x="102" y="2359"/>
                    </a:lnTo>
                    <a:lnTo>
                      <a:pt x="88" y="2339"/>
                    </a:lnTo>
                    <a:lnTo>
                      <a:pt x="74" y="2319"/>
                    </a:lnTo>
                    <a:lnTo>
                      <a:pt x="62" y="2297"/>
                    </a:lnTo>
                    <a:lnTo>
                      <a:pt x="51" y="2274"/>
                    </a:lnTo>
                    <a:lnTo>
                      <a:pt x="40" y="2252"/>
                    </a:lnTo>
                    <a:lnTo>
                      <a:pt x="31" y="2229"/>
                    </a:lnTo>
                    <a:lnTo>
                      <a:pt x="23" y="2205"/>
                    </a:lnTo>
                    <a:lnTo>
                      <a:pt x="16" y="2180"/>
                    </a:lnTo>
                    <a:lnTo>
                      <a:pt x="10" y="2156"/>
                    </a:lnTo>
                    <a:lnTo>
                      <a:pt x="6" y="2131"/>
                    </a:lnTo>
                    <a:lnTo>
                      <a:pt x="3" y="2105"/>
                    </a:lnTo>
                    <a:lnTo>
                      <a:pt x="1" y="2079"/>
                    </a:lnTo>
                    <a:lnTo>
                      <a:pt x="0" y="2053"/>
                    </a:lnTo>
                    <a:lnTo>
                      <a:pt x="0" y="513"/>
                    </a:lnTo>
                    <a:lnTo>
                      <a:pt x="1" y="487"/>
                    </a:lnTo>
                    <a:lnTo>
                      <a:pt x="3" y="461"/>
                    </a:lnTo>
                    <a:lnTo>
                      <a:pt x="6" y="435"/>
                    </a:lnTo>
                    <a:lnTo>
                      <a:pt x="10" y="410"/>
                    </a:lnTo>
                    <a:lnTo>
                      <a:pt x="16" y="386"/>
                    </a:lnTo>
                    <a:lnTo>
                      <a:pt x="23" y="361"/>
                    </a:lnTo>
                    <a:lnTo>
                      <a:pt x="31" y="337"/>
                    </a:lnTo>
                    <a:lnTo>
                      <a:pt x="40" y="313"/>
                    </a:lnTo>
                    <a:lnTo>
                      <a:pt x="51" y="291"/>
                    </a:lnTo>
                    <a:lnTo>
                      <a:pt x="62" y="269"/>
                    </a:lnTo>
                    <a:lnTo>
                      <a:pt x="74" y="247"/>
                    </a:lnTo>
                    <a:lnTo>
                      <a:pt x="88" y="227"/>
                    </a:lnTo>
                    <a:lnTo>
                      <a:pt x="102" y="206"/>
                    </a:lnTo>
                    <a:lnTo>
                      <a:pt x="118" y="188"/>
                    </a:lnTo>
                    <a:lnTo>
                      <a:pt x="134" y="169"/>
                    </a:lnTo>
                    <a:lnTo>
                      <a:pt x="151" y="151"/>
                    </a:lnTo>
                    <a:lnTo>
                      <a:pt x="169" y="134"/>
                    </a:lnTo>
                    <a:lnTo>
                      <a:pt x="188" y="118"/>
                    </a:lnTo>
                    <a:lnTo>
                      <a:pt x="206" y="102"/>
                    </a:lnTo>
                    <a:lnTo>
                      <a:pt x="227" y="88"/>
                    </a:lnTo>
                    <a:lnTo>
                      <a:pt x="247" y="74"/>
                    </a:lnTo>
                    <a:lnTo>
                      <a:pt x="269" y="62"/>
                    </a:lnTo>
                    <a:lnTo>
                      <a:pt x="291" y="51"/>
                    </a:lnTo>
                    <a:lnTo>
                      <a:pt x="313" y="40"/>
                    </a:lnTo>
                    <a:lnTo>
                      <a:pt x="337" y="31"/>
                    </a:lnTo>
                    <a:lnTo>
                      <a:pt x="361" y="23"/>
                    </a:lnTo>
                    <a:lnTo>
                      <a:pt x="386" y="16"/>
                    </a:lnTo>
                    <a:lnTo>
                      <a:pt x="410" y="10"/>
                    </a:lnTo>
                    <a:lnTo>
                      <a:pt x="435" y="6"/>
                    </a:lnTo>
                    <a:lnTo>
                      <a:pt x="461" y="3"/>
                    </a:lnTo>
                    <a:lnTo>
                      <a:pt x="487" y="1"/>
                    </a:lnTo>
                    <a:lnTo>
                      <a:pt x="513" y="0"/>
                    </a:lnTo>
                    <a:close/>
                    <a:moveTo>
                      <a:pt x="513" y="2996"/>
                    </a:moveTo>
                    <a:lnTo>
                      <a:pt x="15981" y="2996"/>
                    </a:lnTo>
                    <a:lnTo>
                      <a:pt x="16007" y="2997"/>
                    </a:lnTo>
                    <a:lnTo>
                      <a:pt x="16033" y="2999"/>
                    </a:lnTo>
                    <a:lnTo>
                      <a:pt x="16059" y="3002"/>
                    </a:lnTo>
                    <a:lnTo>
                      <a:pt x="16084" y="3006"/>
                    </a:lnTo>
                    <a:lnTo>
                      <a:pt x="16108" y="3012"/>
                    </a:lnTo>
                    <a:lnTo>
                      <a:pt x="16133" y="3020"/>
                    </a:lnTo>
                    <a:lnTo>
                      <a:pt x="16157" y="3028"/>
                    </a:lnTo>
                    <a:lnTo>
                      <a:pt x="16180" y="3037"/>
                    </a:lnTo>
                    <a:lnTo>
                      <a:pt x="16203" y="3048"/>
                    </a:lnTo>
                    <a:lnTo>
                      <a:pt x="16225" y="3059"/>
                    </a:lnTo>
                    <a:lnTo>
                      <a:pt x="16247" y="3071"/>
                    </a:lnTo>
                    <a:lnTo>
                      <a:pt x="16267" y="3085"/>
                    </a:lnTo>
                    <a:lnTo>
                      <a:pt x="16288" y="3098"/>
                    </a:lnTo>
                    <a:lnTo>
                      <a:pt x="16306" y="3113"/>
                    </a:lnTo>
                    <a:lnTo>
                      <a:pt x="16325" y="3130"/>
                    </a:lnTo>
                    <a:lnTo>
                      <a:pt x="16343" y="3146"/>
                    </a:lnTo>
                    <a:lnTo>
                      <a:pt x="16360" y="3165"/>
                    </a:lnTo>
                    <a:lnTo>
                      <a:pt x="16376" y="3184"/>
                    </a:lnTo>
                    <a:lnTo>
                      <a:pt x="16392" y="3203"/>
                    </a:lnTo>
                    <a:lnTo>
                      <a:pt x="16406" y="3223"/>
                    </a:lnTo>
                    <a:lnTo>
                      <a:pt x="16420" y="3243"/>
                    </a:lnTo>
                    <a:lnTo>
                      <a:pt x="16432" y="3265"/>
                    </a:lnTo>
                    <a:lnTo>
                      <a:pt x="16443" y="3288"/>
                    </a:lnTo>
                    <a:lnTo>
                      <a:pt x="16454" y="3310"/>
                    </a:lnTo>
                    <a:lnTo>
                      <a:pt x="16463" y="3333"/>
                    </a:lnTo>
                    <a:lnTo>
                      <a:pt x="16471" y="3357"/>
                    </a:lnTo>
                    <a:lnTo>
                      <a:pt x="16478" y="3382"/>
                    </a:lnTo>
                    <a:lnTo>
                      <a:pt x="16484" y="3406"/>
                    </a:lnTo>
                    <a:lnTo>
                      <a:pt x="16488" y="3431"/>
                    </a:lnTo>
                    <a:lnTo>
                      <a:pt x="16491" y="3457"/>
                    </a:lnTo>
                    <a:lnTo>
                      <a:pt x="16493" y="3483"/>
                    </a:lnTo>
                    <a:lnTo>
                      <a:pt x="16494" y="3509"/>
                    </a:lnTo>
                    <a:lnTo>
                      <a:pt x="16494" y="5049"/>
                    </a:lnTo>
                    <a:lnTo>
                      <a:pt x="16493" y="5075"/>
                    </a:lnTo>
                    <a:lnTo>
                      <a:pt x="16491" y="5101"/>
                    </a:lnTo>
                    <a:lnTo>
                      <a:pt x="16488" y="5127"/>
                    </a:lnTo>
                    <a:lnTo>
                      <a:pt x="16484" y="5152"/>
                    </a:lnTo>
                    <a:lnTo>
                      <a:pt x="16478" y="5176"/>
                    </a:lnTo>
                    <a:lnTo>
                      <a:pt x="16471" y="5201"/>
                    </a:lnTo>
                    <a:lnTo>
                      <a:pt x="16463" y="5225"/>
                    </a:lnTo>
                    <a:lnTo>
                      <a:pt x="16454" y="5249"/>
                    </a:lnTo>
                    <a:lnTo>
                      <a:pt x="16443" y="5271"/>
                    </a:lnTo>
                    <a:lnTo>
                      <a:pt x="16432" y="5293"/>
                    </a:lnTo>
                    <a:lnTo>
                      <a:pt x="16420" y="5315"/>
                    </a:lnTo>
                    <a:lnTo>
                      <a:pt x="16406" y="5335"/>
                    </a:lnTo>
                    <a:lnTo>
                      <a:pt x="16392" y="5356"/>
                    </a:lnTo>
                    <a:lnTo>
                      <a:pt x="16376" y="5374"/>
                    </a:lnTo>
                    <a:lnTo>
                      <a:pt x="16360" y="5393"/>
                    </a:lnTo>
                    <a:lnTo>
                      <a:pt x="16343" y="5411"/>
                    </a:lnTo>
                    <a:lnTo>
                      <a:pt x="16325" y="5428"/>
                    </a:lnTo>
                    <a:lnTo>
                      <a:pt x="16306" y="5444"/>
                    </a:lnTo>
                    <a:lnTo>
                      <a:pt x="16288" y="5460"/>
                    </a:lnTo>
                    <a:lnTo>
                      <a:pt x="16267" y="5474"/>
                    </a:lnTo>
                    <a:lnTo>
                      <a:pt x="16247" y="5488"/>
                    </a:lnTo>
                    <a:lnTo>
                      <a:pt x="16225" y="5500"/>
                    </a:lnTo>
                    <a:lnTo>
                      <a:pt x="16203" y="5511"/>
                    </a:lnTo>
                    <a:lnTo>
                      <a:pt x="16180" y="5522"/>
                    </a:lnTo>
                    <a:lnTo>
                      <a:pt x="16157" y="5531"/>
                    </a:lnTo>
                    <a:lnTo>
                      <a:pt x="16133" y="5539"/>
                    </a:lnTo>
                    <a:lnTo>
                      <a:pt x="16108" y="5546"/>
                    </a:lnTo>
                    <a:lnTo>
                      <a:pt x="16084" y="5552"/>
                    </a:lnTo>
                    <a:lnTo>
                      <a:pt x="16059" y="5556"/>
                    </a:lnTo>
                    <a:lnTo>
                      <a:pt x="16033" y="5559"/>
                    </a:lnTo>
                    <a:lnTo>
                      <a:pt x="16007" y="5561"/>
                    </a:lnTo>
                    <a:lnTo>
                      <a:pt x="15981" y="5562"/>
                    </a:lnTo>
                    <a:lnTo>
                      <a:pt x="513" y="5562"/>
                    </a:lnTo>
                    <a:lnTo>
                      <a:pt x="487" y="5561"/>
                    </a:lnTo>
                    <a:lnTo>
                      <a:pt x="461" y="5559"/>
                    </a:lnTo>
                    <a:lnTo>
                      <a:pt x="435" y="5556"/>
                    </a:lnTo>
                    <a:lnTo>
                      <a:pt x="410" y="5552"/>
                    </a:lnTo>
                    <a:lnTo>
                      <a:pt x="386" y="5546"/>
                    </a:lnTo>
                    <a:lnTo>
                      <a:pt x="361" y="5539"/>
                    </a:lnTo>
                    <a:lnTo>
                      <a:pt x="337" y="5531"/>
                    </a:lnTo>
                    <a:lnTo>
                      <a:pt x="313" y="5522"/>
                    </a:lnTo>
                    <a:lnTo>
                      <a:pt x="291" y="5511"/>
                    </a:lnTo>
                    <a:lnTo>
                      <a:pt x="269" y="5500"/>
                    </a:lnTo>
                    <a:lnTo>
                      <a:pt x="247" y="5488"/>
                    </a:lnTo>
                    <a:lnTo>
                      <a:pt x="227" y="5474"/>
                    </a:lnTo>
                    <a:lnTo>
                      <a:pt x="206" y="5460"/>
                    </a:lnTo>
                    <a:lnTo>
                      <a:pt x="188" y="5444"/>
                    </a:lnTo>
                    <a:lnTo>
                      <a:pt x="169" y="5428"/>
                    </a:lnTo>
                    <a:lnTo>
                      <a:pt x="151" y="5411"/>
                    </a:lnTo>
                    <a:lnTo>
                      <a:pt x="134" y="5393"/>
                    </a:lnTo>
                    <a:lnTo>
                      <a:pt x="118" y="5374"/>
                    </a:lnTo>
                    <a:lnTo>
                      <a:pt x="102" y="5356"/>
                    </a:lnTo>
                    <a:lnTo>
                      <a:pt x="88" y="5335"/>
                    </a:lnTo>
                    <a:lnTo>
                      <a:pt x="74" y="5315"/>
                    </a:lnTo>
                    <a:lnTo>
                      <a:pt x="62" y="5293"/>
                    </a:lnTo>
                    <a:lnTo>
                      <a:pt x="51" y="5271"/>
                    </a:lnTo>
                    <a:lnTo>
                      <a:pt x="40" y="5249"/>
                    </a:lnTo>
                    <a:lnTo>
                      <a:pt x="31" y="5225"/>
                    </a:lnTo>
                    <a:lnTo>
                      <a:pt x="23" y="5201"/>
                    </a:lnTo>
                    <a:lnTo>
                      <a:pt x="16" y="5176"/>
                    </a:lnTo>
                    <a:lnTo>
                      <a:pt x="10" y="5152"/>
                    </a:lnTo>
                    <a:lnTo>
                      <a:pt x="6" y="5127"/>
                    </a:lnTo>
                    <a:lnTo>
                      <a:pt x="3" y="5101"/>
                    </a:lnTo>
                    <a:lnTo>
                      <a:pt x="1" y="5075"/>
                    </a:lnTo>
                    <a:lnTo>
                      <a:pt x="0" y="5049"/>
                    </a:lnTo>
                    <a:lnTo>
                      <a:pt x="0" y="3509"/>
                    </a:lnTo>
                    <a:lnTo>
                      <a:pt x="1" y="3483"/>
                    </a:lnTo>
                    <a:lnTo>
                      <a:pt x="3" y="3457"/>
                    </a:lnTo>
                    <a:lnTo>
                      <a:pt x="6" y="3431"/>
                    </a:lnTo>
                    <a:lnTo>
                      <a:pt x="10" y="3406"/>
                    </a:lnTo>
                    <a:lnTo>
                      <a:pt x="16" y="3382"/>
                    </a:lnTo>
                    <a:lnTo>
                      <a:pt x="23" y="3357"/>
                    </a:lnTo>
                    <a:lnTo>
                      <a:pt x="31" y="3333"/>
                    </a:lnTo>
                    <a:lnTo>
                      <a:pt x="40" y="3310"/>
                    </a:lnTo>
                    <a:lnTo>
                      <a:pt x="51" y="3288"/>
                    </a:lnTo>
                    <a:lnTo>
                      <a:pt x="62" y="3265"/>
                    </a:lnTo>
                    <a:lnTo>
                      <a:pt x="74" y="3243"/>
                    </a:lnTo>
                    <a:lnTo>
                      <a:pt x="88" y="3223"/>
                    </a:lnTo>
                    <a:lnTo>
                      <a:pt x="102" y="3203"/>
                    </a:lnTo>
                    <a:lnTo>
                      <a:pt x="118" y="3184"/>
                    </a:lnTo>
                    <a:lnTo>
                      <a:pt x="134" y="3165"/>
                    </a:lnTo>
                    <a:lnTo>
                      <a:pt x="151" y="3146"/>
                    </a:lnTo>
                    <a:lnTo>
                      <a:pt x="169" y="3130"/>
                    </a:lnTo>
                    <a:lnTo>
                      <a:pt x="188" y="3113"/>
                    </a:lnTo>
                    <a:lnTo>
                      <a:pt x="206" y="3098"/>
                    </a:lnTo>
                    <a:lnTo>
                      <a:pt x="227" y="3085"/>
                    </a:lnTo>
                    <a:lnTo>
                      <a:pt x="247" y="3071"/>
                    </a:lnTo>
                    <a:lnTo>
                      <a:pt x="269" y="3059"/>
                    </a:lnTo>
                    <a:lnTo>
                      <a:pt x="291" y="3048"/>
                    </a:lnTo>
                    <a:lnTo>
                      <a:pt x="313" y="3037"/>
                    </a:lnTo>
                    <a:lnTo>
                      <a:pt x="337" y="3028"/>
                    </a:lnTo>
                    <a:lnTo>
                      <a:pt x="361" y="3020"/>
                    </a:lnTo>
                    <a:lnTo>
                      <a:pt x="386" y="3012"/>
                    </a:lnTo>
                    <a:lnTo>
                      <a:pt x="410" y="3006"/>
                    </a:lnTo>
                    <a:lnTo>
                      <a:pt x="435" y="3002"/>
                    </a:lnTo>
                    <a:lnTo>
                      <a:pt x="461" y="2999"/>
                    </a:lnTo>
                    <a:lnTo>
                      <a:pt x="487" y="2997"/>
                    </a:lnTo>
                    <a:lnTo>
                      <a:pt x="513" y="2996"/>
                    </a:lnTo>
                    <a:close/>
                    <a:moveTo>
                      <a:pt x="7038" y="3912"/>
                    </a:moveTo>
                    <a:lnTo>
                      <a:pt x="15174" y="3912"/>
                    </a:lnTo>
                    <a:lnTo>
                      <a:pt x="15174" y="4645"/>
                    </a:lnTo>
                    <a:lnTo>
                      <a:pt x="7038" y="4645"/>
                    </a:lnTo>
                    <a:lnTo>
                      <a:pt x="7038" y="3912"/>
                    </a:lnTo>
                    <a:close/>
                    <a:moveTo>
                      <a:pt x="1320" y="3912"/>
                    </a:moveTo>
                    <a:lnTo>
                      <a:pt x="2272" y="3912"/>
                    </a:lnTo>
                    <a:lnTo>
                      <a:pt x="2272" y="4645"/>
                    </a:lnTo>
                    <a:lnTo>
                      <a:pt x="1320" y="4645"/>
                    </a:lnTo>
                    <a:lnTo>
                      <a:pt x="1320" y="3912"/>
                    </a:lnTo>
                    <a:close/>
                    <a:moveTo>
                      <a:pt x="2823" y="3912"/>
                    </a:moveTo>
                    <a:lnTo>
                      <a:pt x="3775" y="3912"/>
                    </a:lnTo>
                    <a:lnTo>
                      <a:pt x="3775" y="4645"/>
                    </a:lnTo>
                    <a:lnTo>
                      <a:pt x="2823" y="4645"/>
                    </a:lnTo>
                    <a:lnTo>
                      <a:pt x="2823" y="3912"/>
                    </a:lnTo>
                    <a:close/>
                    <a:moveTo>
                      <a:pt x="1320" y="917"/>
                    </a:moveTo>
                    <a:lnTo>
                      <a:pt x="2272" y="917"/>
                    </a:lnTo>
                    <a:lnTo>
                      <a:pt x="2272" y="1650"/>
                    </a:lnTo>
                    <a:lnTo>
                      <a:pt x="1320" y="1650"/>
                    </a:lnTo>
                    <a:lnTo>
                      <a:pt x="1320" y="917"/>
                    </a:lnTo>
                    <a:close/>
                    <a:moveTo>
                      <a:pt x="7038" y="917"/>
                    </a:moveTo>
                    <a:lnTo>
                      <a:pt x="15174" y="917"/>
                    </a:lnTo>
                    <a:lnTo>
                      <a:pt x="15174" y="1650"/>
                    </a:lnTo>
                    <a:lnTo>
                      <a:pt x="7038" y="1650"/>
                    </a:lnTo>
                    <a:lnTo>
                      <a:pt x="7038" y="917"/>
                    </a:lnTo>
                    <a:close/>
                  </a:path>
                </a:pathLst>
              </a:custGeom>
              <a:solidFill>
                <a:srgbClr val="FFC000"/>
              </a:solidFill>
              <a:ln>
                <a:noFill/>
              </a:ln>
              <a:effectLst/>
            </p:spPr>
            <p:txBody>
              <a:bodyPr vert="horz" wrap="square" lIns="68501" tIns="34251" rIns="68501" bIns="34251" numCol="1" rtlCol="0"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540" fontAlgn="ctr">
                  <a:spcBef>
                    <a:spcPts val="0"/>
                  </a:spcBef>
                  <a:spcAft>
                    <a:spcPts val="0"/>
                  </a:spcAft>
                  <a:buClr>
                    <a:srgbClr val="CC9900"/>
                  </a:buClr>
                  <a:buFont typeface="Wingdings" pitchFamily="2" charset="2"/>
                  <a:buChar char="n"/>
                  <a:defRPr/>
                </a:pPr>
                <a:endParaRPr lang="en-US" altLang="zh-CN" sz="1600" kern="0" dirty="0">
                  <a:solidFill>
                    <a:sysClr val="windowText" lastClr="000000"/>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542" name="Group 131"/>
              <p:cNvGrpSpPr>
                <a:grpSpLocks noChangeAspect="1"/>
              </p:cNvGrpSpPr>
              <p:nvPr/>
            </p:nvGrpSpPr>
            <p:grpSpPr bwMode="gray">
              <a:xfrm>
                <a:off x="4350760" y="4456235"/>
                <a:ext cx="187729" cy="187728"/>
                <a:chOff x="2207218" y="3714322"/>
                <a:chExt cx="704596" cy="704596"/>
              </a:xfrm>
            </p:grpSpPr>
            <p:sp>
              <p:nvSpPr>
                <p:cNvPr id="543" name="Oval 133"/>
                <p:cNvSpPr/>
                <p:nvPr/>
              </p:nvSpPr>
              <p:spPr bwMode="gray">
                <a:xfrm>
                  <a:off x="2207218" y="3714322"/>
                  <a:ext cx="704596" cy="704596"/>
                </a:xfrm>
                <a:prstGeom prst="ellipse">
                  <a:avLst/>
                </a:prstGeom>
                <a:solidFill>
                  <a:srgbClr val="FFC000"/>
                </a:solidFill>
                <a:ln w="12700" cap="rnd">
                  <a:solidFill>
                    <a:schemeClr val="bg1"/>
                  </a:solid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544" name="Group 30"/>
                <p:cNvGrpSpPr>
                  <a:grpSpLocks noChangeAspect="1"/>
                </p:cNvGrpSpPr>
                <p:nvPr/>
              </p:nvGrpSpPr>
              <p:grpSpPr bwMode="gray">
                <a:xfrm rot="2700000">
                  <a:off x="2334275" y="3840176"/>
                  <a:ext cx="457656" cy="456962"/>
                  <a:chOff x="6736" y="2389"/>
                  <a:chExt cx="660" cy="659"/>
                </a:xfrm>
              </p:grpSpPr>
              <p:sp>
                <p:nvSpPr>
                  <p:cNvPr id="545" name="Freeform 31"/>
                  <p:cNvSpPr>
                    <a:spLocks/>
                  </p:cNvSpPr>
                  <p:nvPr/>
                </p:nvSpPr>
                <p:spPr bwMode="gray">
                  <a:xfrm>
                    <a:off x="6736" y="2389"/>
                    <a:ext cx="280" cy="280"/>
                  </a:xfrm>
                  <a:custGeom>
                    <a:avLst/>
                    <a:gdLst>
                      <a:gd name="T0" fmla="*/ 0 w 280"/>
                      <a:gd name="T1" fmla="*/ 83 h 280"/>
                      <a:gd name="T2" fmla="*/ 148 w 280"/>
                      <a:gd name="T3" fmla="*/ 231 h 280"/>
                      <a:gd name="T4" fmla="*/ 99 w 280"/>
                      <a:gd name="T5" fmla="*/ 280 h 280"/>
                      <a:gd name="T6" fmla="*/ 280 w 280"/>
                      <a:gd name="T7" fmla="*/ 280 h 280"/>
                      <a:gd name="T8" fmla="*/ 280 w 280"/>
                      <a:gd name="T9" fmla="*/ 99 h 280"/>
                      <a:gd name="T10" fmla="*/ 231 w 280"/>
                      <a:gd name="T11" fmla="*/ 149 h 280"/>
                      <a:gd name="T12" fmla="*/ 82 w 280"/>
                      <a:gd name="T13" fmla="*/ 0 h 280"/>
                      <a:gd name="T14" fmla="*/ 0 w 280"/>
                      <a:gd name="T15" fmla="*/ 83 h 2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0" h="280">
                        <a:moveTo>
                          <a:pt x="0" y="83"/>
                        </a:moveTo>
                        <a:lnTo>
                          <a:pt x="148" y="231"/>
                        </a:lnTo>
                        <a:lnTo>
                          <a:pt x="99" y="280"/>
                        </a:lnTo>
                        <a:lnTo>
                          <a:pt x="280" y="280"/>
                        </a:lnTo>
                        <a:lnTo>
                          <a:pt x="280" y="99"/>
                        </a:lnTo>
                        <a:lnTo>
                          <a:pt x="231" y="149"/>
                        </a:lnTo>
                        <a:lnTo>
                          <a:pt x="82" y="0"/>
                        </a:lnTo>
                        <a:lnTo>
                          <a:pt x="0" y="83"/>
                        </a:lnTo>
                        <a:close/>
                      </a:path>
                    </a:pathLst>
                  </a:custGeom>
                  <a:solidFill>
                    <a:schemeClr val="bg1"/>
                  </a:solidFill>
                  <a:ln w="12700" cap="rnd">
                    <a:no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46" name="Freeform 32"/>
                  <p:cNvSpPr>
                    <a:spLocks/>
                  </p:cNvSpPr>
                  <p:nvPr/>
                </p:nvSpPr>
                <p:spPr bwMode="gray">
                  <a:xfrm>
                    <a:off x="7115" y="2389"/>
                    <a:ext cx="281" cy="280"/>
                  </a:xfrm>
                  <a:custGeom>
                    <a:avLst/>
                    <a:gdLst>
                      <a:gd name="T0" fmla="*/ 281 w 281"/>
                      <a:gd name="T1" fmla="*/ 83 h 280"/>
                      <a:gd name="T2" fmla="*/ 132 w 281"/>
                      <a:gd name="T3" fmla="*/ 231 h 280"/>
                      <a:gd name="T4" fmla="*/ 182 w 281"/>
                      <a:gd name="T5" fmla="*/ 280 h 280"/>
                      <a:gd name="T6" fmla="*/ 0 w 281"/>
                      <a:gd name="T7" fmla="*/ 280 h 280"/>
                      <a:gd name="T8" fmla="*/ 0 w 281"/>
                      <a:gd name="T9" fmla="*/ 99 h 280"/>
                      <a:gd name="T10" fmla="*/ 50 w 281"/>
                      <a:gd name="T11" fmla="*/ 149 h 280"/>
                      <a:gd name="T12" fmla="*/ 198 w 281"/>
                      <a:gd name="T13" fmla="*/ 0 h 280"/>
                      <a:gd name="T14" fmla="*/ 281 w 281"/>
                      <a:gd name="T15" fmla="*/ 83 h 2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280">
                        <a:moveTo>
                          <a:pt x="281" y="83"/>
                        </a:moveTo>
                        <a:lnTo>
                          <a:pt x="132" y="231"/>
                        </a:lnTo>
                        <a:lnTo>
                          <a:pt x="182" y="280"/>
                        </a:lnTo>
                        <a:lnTo>
                          <a:pt x="0" y="280"/>
                        </a:lnTo>
                        <a:lnTo>
                          <a:pt x="0" y="99"/>
                        </a:lnTo>
                        <a:lnTo>
                          <a:pt x="50" y="149"/>
                        </a:lnTo>
                        <a:lnTo>
                          <a:pt x="198" y="0"/>
                        </a:lnTo>
                        <a:lnTo>
                          <a:pt x="281" y="83"/>
                        </a:lnTo>
                        <a:close/>
                      </a:path>
                    </a:pathLst>
                  </a:custGeom>
                  <a:solidFill>
                    <a:schemeClr val="bg1"/>
                  </a:solidFill>
                  <a:ln w="12700" cap="rnd">
                    <a:no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47" name="Freeform 33"/>
                  <p:cNvSpPr>
                    <a:spLocks/>
                  </p:cNvSpPr>
                  <p:nvPr/>
                </p:nvSpPr>
                <p:spPr bwMode="gray">
                  <a:xfrm>
                    <a:off x="6736" y="2768"/>
                    <a:ext cx="280" cy="280"/>
                  </a:xfrm>
                  <a:custGeom>
                    <a:avLst/>
                    <a:gdLst>
                      <a:gd name="T0" fmla="*/ 0 w 280"/>
                      <a:gd name="T1" fmla="*/ 198 h 280"/>
                      <a:gd name="T2" fmla="*/ 148 w 280"/>
                      <a:gd name="T3" fmla="*/ 50 h 280"/>
                      <a:gd name="T4" fmla="*/ 99 w 280"/>
                      <a:gd name="T5" fmla="*/ 0 h 280"/>
                      <a:gd name="T6" fmla="*/ 280 w 280"/>
                      <a:gd name="T7" fmla="*/ 0 h 280"/>
                      <a:gd name="T8" fmla="*/ 280 w 280"/>
                      <a:gd name="T9" fmla="*/ 181 h 280"/>
                      <a:gd name="T10" fmla="*/ 231 w 280"/>
                      <a:gd name="T11" fmla="*/ 132 h 280"/>
                      <a:gd name="T12" fmla="*/ 82 w 280"/>
                      <a:gd name="T13" fmla="*/ 280 h 280"/>
                      <a:gd name="T14" fmla="*/ 0 w 280"/>
                      <a:gd name="T15" fmla="*/ 198 h 2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0" h="280">
                        <a:moveTo>
                          <a:pt x="0" y="198"/>
                        </a:moveTo>
                        <a:lnTo>
                          <a:pt x="148" y="50"/>
                        </a:lnTo>
                        <a:lnTo>
                          <a:pt x="99" y="0"/>
                        </a:lnTo>
                        <a:lnTo>
                          <a:pt x="280" y="0"/>
                        </a:lnTo>
                        <a:lnTo>
                          <a:pt x="280" y="181"/>
                        </a:lnTo>
                        <a:lnTo>
                          <a:pt x="231" y="132"/>
                        </a:lnTo>
                        <a:lnTo>
                          <a:pt x="82" y="280"/>
                        </a:lnTo>
                        <a:lnTo>
                          <a:pt x="0" y="198"/>
                        </a:lnTo>
                        <a:close/>
                      </a:path>
                    </a:pathLst>
                  </a:custGeom>
                  <a:solidFill>
                    <a:schemeClr val="bg1"/>
                  </a:solidFill>
                  <a:ln w="12700" cap="rnd">
                    <a:no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48" name="Freeform 34"/>
                  <p:cNvSpPr>
                    <a:spLocks/>
                  </p:cNvSpPr>
                  <p:nvPr/>
                </p:nvSpPr>
                <p:spPr bwMode="gray">
                  <a:xfrm>
                    <a:off x="7115" y="2768"/>
                    <a:ext cx="281" cy="280"/>
                  </a:xfrm>
                  <a:custGeom>
                    <a:avLst/>
                    <a:gdLst>
                      <a:gd name="T0" fmla="*/ 281 w 281"/>
                      <a:gd name="T1" fmla="*/ 198 h 280"/>
                      <a:gd name="T2" fmla="*/ 132 w 281"/>
                      <a:gd name="T3" fmla="*/ 50 h 280"/>
                      <a:gd name="T4" fmla="*/ 182 w 281"/>
                      <a:gd name="T5" fmla="*/ 0 h 280"/>
                      <a:gd name="T6" fmla="*/ 0 w 281"/>
                      <a:gd name="T7" fmla="*/ 0 h 280"/>
                      <a:gd name="T8" fmla="*/ 0 w 281"/>
                      <a:gd name="T9" fmla="*/ 181 h 280"/>
                      <a:gd name="T10" fmla="*/ 50 w 281"/>
                      <a:gd name="T11" fmla="*/ 132 h 280"/>
                      <a:gd name="T12" fmla="*/ 198 w 281"/>
                      <a:gd name="T13" fmla="*/ 280 h 280"/>
                      <a:gd name="T14" fmla="*/ 281 w 281"/>
                      <a:gd name="T15" fmla="*/ 198 h 2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280">
                        <a:moveTo>
                          <a:pt x="281" y="198"/>
                        </a:moveTo>
                        <a:lnTo>
                          <a:pt x="132" y="50"/>
                        </a:lnTo>
                        <a:lnTo>
                          <a:pt x="182" y="0"/>
                        </a:lnTo>
                        <a:lnTo>
                          <a:pt x="0" y="0"/>
                        </a:lnTo>
                        <a:lnTo>
                          <a:pt x="0" y="181"/>
                        </a:lnTo>
                        <a:lnTo>
                          <a:pt x="50" y="132"/>
                        </a:lnTo>
                        <a:lnTo>
                          <a:pt x="198" y="280"/>
                        </a:lnTo>
                        <a:lnTo>
                          <a:pt x="281" y="198"/>
                        </a:lnTo>
                        <a:close/>
                      </a:path>
                    </a:pathLst>
                  </a:custGeom>
                  <a:solidFill>
                    <a:schemeClr val="bg1"/>
                  </a:solidFill>
                  <a:ln w="12700" cap="rnd">
                    <a:no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grpSp>
        <p:grpSp>
          <p:nvGrpSpPr>
            <p:cNvPr id="529" name="组合 528"/>
            <p:cNvGrpSpPr/>
            <p:nvPr/>
          </p:nvGrpSpPr>
          <p:grpSpPr bwMode="gray">
            <a:xfrm>
              <a:off x="7473591" y="2331172"/>
              <a:ext cx="399754" cy="236524"/>
              <a:chOff x="3827024" y="4232975"/>
              <a:chExt cx="711465" cy="420955"/>
            </a:xfrm>
          </p:grpSpPr>
          <p:sp>
            <p:nvSpPr>
              <p:cNvPr id="533" name="Freeform 16"/>
              <p:cNvSpPr>
                <a:spLocks noEditPoints="1"/>
              </p:cNvSpPr>
              <p:nvPr/>
            </p:nvSpPr>
            <p:spPr bwMode="gray">
              <a:xfrm>
                <a:off x="3827024" y="4232975"/>
                <a:ext cx="634898" cy="420955"/>
              </a:xfrm>
              <a:custGeom>
                <a:avLst/>
                <a:gdLst/>
                <a:ahLst/>
                <a:cxnLst>
                  <a:cxn ang="0">
                    <a:pos x="16059" y="6"/>
                  </a:cxn>
                  <a:cxn ang="0">
                    <a:pos x="16180" y="40"/>
                  </a:cxn>
                  <a:cxn ang="0">
                    <a:pos x="16288" y="102"/>
                  </a:cxn>
                  <a:cxn ang="0">
                    <a:pos x="16376" y="188"/>
                  </a:cxn>
                  <a:cxn ang="0">
                    <a:pos x="16443" y="291"/>
                  </a:cxn>
                  <a:cxn ang="0">
                    <a:pos x="16484" y="410"/>
                  </a:cxn>
                  <a:cxn ang="0">
                    <a:pos x="16494" y="2053"/>
                  </a:cxn>
                  <a:cxn ang="0">
                    <a:pos x="16478" y="2180"/>
                  </a:cxn>
                  <a:cxn ang="0">
                    <a:pos x="16432" y="2297"/>
                  </a:cxn>
                  <a:cxn ang="0">
                    <a:pos x="16360" y="2397"/>
                  </a:cxn>
                  <a:cxn ang="0">
                    <a:pos x="16267" y="2477"/>
                  </a:cxn>
                  <a:cxn ang="0">
                    <a:pos x="16157" y="2534"/>
                  </a:cxn>
                  <a:cxn ang="0">
                    <a:pos x="16033" y="2563"/>
                  </a:cxn>
                  <a:cxn ang="0">
                    <a:pos x="461" y="2563"/>
                  </a:cxn>
                  <a:cxn ang="0">
                    <a:pos x="337" y="2534"/>
                  </a:cxn>
                  <a:cxn ang="0">
                    <a:pos x="227" y="2477"/>
                  </a:cxn>
                  <a:cxn ang="0">
                    <a:pos x="134" y="2397"/>
                  </a:cxn>
                  <a:cxn ang="0">
                    <a:pos x="62" y="2297"/>
                  </a:cxn>
                  <a:cxn ang="0">
                    <a:pos x="16" y="2180"/>
                  </a:cxn>
                  <a:cxn ang="0">
                    <a:pos x="0" y="2053"/>
                  </a:cxn>
                  <a:cxn ang="0">
                    <a:pos x="10" y="410"/>
                  </a:cxn>
                  <a:cxn ang="0">
                    <a:pos x="51" y="291"/>
                  </a:cxn>
                  <a:cxn ang="0">
                    <a:pos x="118" y="188"/>
                  </a:cxn>
                  <a:cxn ang="0">
                    <a:pos x="206" y="102"/>
                  </a:cxn>
                  <a:cxn ang="0">
                    <a:pos x="313" y="40"/>
                  </a:cxn>
                  <a:cxn ang="0">
                    <a:pos x="435" y="6"/>
                  </a:cxn>
                  <a:cxn ang="0">
                    <a:pos x="15981" y="2996"/>
                  </a:cxn>
                  <a:cxn ang="0">
                    <a:pos x="16108" y="3012"/>
                  </a:cxn>
                  <a:cxn ang="0">
                    <a:pos x="16225" y="3059"/>
                  </a:cxn>
                  <a:cxn ang="0">
                    <a:pos x="16325" y="3130"/>
                  </a:cxn>
                  <a:cxn ang="0">
                    <a:pos x="16406" y="3223"/>
                  </a:cxn>
                  <a:cxn ang="0">
                    <a:pos x="16463" y="3333"/>
                  </a:cxn>
                  <a:cxn ang="0">
                    <a:pos x="16491" y="3457"/>
                  </a:cxn>
                  <a:cxn ang="0">
                    <a:pos x="16491" y="5101"/>
                  </a:cxn>
                  <a:cxn ang="0">
                    <a:pos x="16463" y="5225"/>
                  </a:cxn>
                  <a:cxn ang="0">
                    <a:pos x="16406" y="5335"/>
                  </a:cxn>
                  <a:cxn ang="0">
                    <a:pos x="16325" y="5428"/>
                  </a:cxn>
                  <a:cxn ang="0">
                    <a:pos x="16225" y="5500"/>
                  </a:cxn>
                  <a:cxn ang="0">
                    <a:pos x="16108" y="5546"/>
                  </a:cxn>
                  <a:cxn ang="0">
                    <a:pos x="15981" y="5562"/>
                  </a:cxn>
                  <a:cxn ang="0">
                    <a:pos x="410" y="5552"/>
                  </a:cxn>
                  <a:cxn ang="0">
                    <a:pos x="291" y="5511"/>
                  </a:cxn>
                  <a:cxn ang="0">
                    <a:pos x="188" y="5444"/>
                  </a:cxn>
                  <a:cxn ang="0">
                    <a:pos x="102" y="5356"/>
                  </a:cxn>
                  <a:cxn ang="0">
                    <a:pos x="40" y="5249"/>
                  </a:cxn>
                  <a:cxn ang="0">
                    <a:pos x="6" y="5127"/>
                  </a:cxn>
                  <a:cxn ang="0">
                    <a:pos x="1" y="3483"/>
                  </a:cxn>
                  <a:cxn ang="0">
                    <a:pos x="23" y="3357"/>
                  </a:cxn>
                  <a:cxn ang="0">
                    <a:pos x="74" y="3243"/>
                  </a:cxn>
                  <a:cxn ang="0">
                    <a:pos x="151" y="3146"/>
                  </a:cxn>
                  <a:cxn ang="0">
                    <a:pos x="247" y="3071"/>
                  </a:cxn>
                  <a:cxn ang="0">
                    <a:pos x="361" y="3020"/>
                  </a:cxn>
                  <a:cxn ang="0">
                    <a:pos x="487" y="2997"/>
                  </a:cxn>
                  <a:cxn ang="0">
                    <a:pos x="7038" y="4645"/>
                  </a:cxn>
                  <a:cxn ang="0">
                    <a:pos x="1320" y="4645"/>
                  </a:cxn>
                  <a:cxn ang="0">
                    <a:pos x="2823" y="4645"/>
                  </a:cxn>
                  <a:cxn ang="0">
                    <a:pos x="1320" y="1650"/>
                  </a:cxn>
                  <a:cxn ang="0">
                    <a:pos x="7038" y="1650"/>
                  </a:cxn>
                </a:cxnLst>
                <a:rect l="0" t="0" r="r" b="b"/>
                <a:pathLst>
                  <a:path w="16494" h="5562">
                    <a:moveTo>
                      <a:pt x="513" y="0"/>
                    </a:moveTo>
                    <a:lnTo>
                      <a:pt x="15981" y="0"/>
                    </a:lnTo>
                    <a:lnTo>
                      <a:pt x="16007" y="1"/>
                    </a:lnTo>
                    <a:lnTo>
                      <a:pt x="16033" y="3"/>
                    </a:lnTo>
                    <a:lnTo>
                      <a:pt x="16059" y="6"/>
                    </a:lnTo>
                    <a:lnTo>
                      <a:pt x="16084" y="10"/>
                    </a:lnTo>
                    <a:lnTo>
                      <a:pt x="16108" y="16"/>
                    </a:lnTo>
                    <a:lnTo>
                      <a:pt x="16133" y="23"/>
                    </a:lnTo>
                    <a:lnTo>
                      <a:pt x="16157" y="31"/>
                    </a:lnTo>
                    <a:lnTo>
                      <a:pt x="16180" y="40"/>
                    </a:lnTo>
                    <a:lnTo>
                      <a:pt x="16203" y="51"/>
                    </a:lnTo>
                    <a:lnTo>
                      <a:pt x="16225" y="62"/>
                    </a:lnTo>
                    <a:lnTo>
                      <a:pt x="16247" y="74"/>
                    </a:lnTo>
                    <a:lnTo>
                      <a:pt x="16267" y="88"/>
                    </a:lnTo>
                    <a:lnTo>
                      <a:pt x="16288" y="102"/>
                    </a:lnTo>
                    <a:lnTo>
                      <a:pt x="16306" y="118"/>
                    </a:lnTo>
                    <a:lnTo>
                      <a:pt x="16325" y="134"/>
                    </a:lnTo>
                    <a:lnTo>
                      <a:pt x="16343" y="151"/>
                    </a:lnTo>
                    <a:lnTo>
                      <a:pt x="16360" y="169"/>
                    </a:lnTo>
                    <a:lnTo>
                      <a:pt x="16376" y="188"/>
                    </a:lnTo>
                    <a:lnTo>
                      <a:pt x="16392" y="206"/>
                    </a:lnTo>
                    <a:lnTo>
                      <a:pt x="16406" y="227"/>
                    </a:lnTo>
                    <a:lnTo>
                      <a:pt x="16420" y="247"/>
                    </a:lnTo>
                    <a:lnTo>
                      <a:pt x="16432" y="269"/>
                    </a:lnTo>
                    <a:lnTo>
                      <a:pt x="16443" y="291"/>
                    </a:lnTo>
                    <a:lnTo>
                      <a:pt x="16454" y="313"/>
                    </a:lnTo>
                    <a:lnTo>
                      <a:pt x="16463" y="337"/>
                    </a:lnTo>
                    <a:lnTo>
                      <a:pt x="16471" y="361"/>
                    </a:lnTo>
                    <a:lnTo>
                      <a:pt x="16478" y="386"/>
                    </a:lnTo>
                    <a:lnTo>
                      <a:pt x="16484" y="410"/>
                    </a:lnTo>
                    <a:lnTo>
                      <a:pt x="16488" y="435"/>
                    </a:lnTo>
                    <a:lnTo>
                      <a:pt x="16491" y="461"/>
                    </a:lnTo>
                    <a:lnTo>
                      <a:pt x="16493" y="487"/>
                    </a:lnTo>
                    <a:lnTo>
                      <a:pt x="16494" y="513"/>
                    </a:lnTo>
                    <a:lnTo>
                      <a:pt x="16494" y="2053"/>
                    </a:lnTo>
                    <a:lnTo>
                      <a:pt x="16493" y="2079"/>
                    </a:lnTo>
                    <a:lnTo>
                      <a:pt x="16491" y="2105"/>
                    </a:lnTo>
                    <a:lnTo>
                      <a:pt x="16488" y="2131"/>
                    </a:lnTo>
                    <a:lnTo>
                      <a:pt x="16484" y="2156"/>
                    </a:lnTo>
                    <a:lnTo>
                      <a:pt x="16478" y="2180"/>
                    </a:lnTo>
                    <a:lnTo>
                      <a:pt x="16471" y="2205"/>
                    </a:lnTo>
                    <a:lnTo>
                      <a:pt x="16463" y="2229"/>
                    </a:lnTo>
                    <a:lnTo>
                      <a:pt x="16454" y="2252"/>
                    </a:lnTo>
                    <a:lnTo>
                      <a:pt x="16443" y="2274"/>
                    </a:lnTo>
                    <a:lnTo>
                      <a:pt x="16432" y="2297"/>
                    </a:lnTo>
                    <a:lnTo>
                      <a:pt x="16420" y="2319"/>
                    </a:lnTo>
                    <a:lnTo>
                      <a:pt x="16406" y="2339"/>
                    </a:lnTo>
                    <a:lnTo>
                      <a:pt x="16392" y="2359"/>
                    </a:lnTo>
                    <a:lnTo>
                      <a:pt x="16376" y="2378"/>
                    </a:lnTo>
                    <a:lnTo>
                      <a:pt x="16360" y="2397"/>
                    </a:lnTo>
                    <a:lnTo>
                      <a:pt x="16343" y="2416"/>
                    </a:lnTo>
                    <a:lnTo>
                      <a:pt x="16325" y="2432"/>
                    </a:lnTo>
                    <a:lnTo>
                      <a:pt x="16306" y="2449"/>
                    </a:lnTo>
                    <a:lnTo>
                      <a:pt x="16288" y="2464"/>
                    </a:lnTo>
                    <a:lnTo>
                      <a:pt x="16267" y="2477"/>
                    </a:lnTo>
                    <a:lnTo>
                      <a:pt x="16247" y="2491"/>
                    </a:lnTo>
                    <a:lnTo>
                      <a:pt x="16225" y="2503"/>
                    </a:lnTo>
                    <a:lnTo>
                      <a:pt x="16203" y="2516"/>
                    </a:lnTo>
                    <a:lnTo>
                      <a:pt x="16180" y="2526"/>
                    </a:lnTo>
                    <a:lnTo>
                      <a:pt x="16157" y="2534"/>
                    </a:lnTo>
                    <a:lnTo>
                      <a:pt x="16133" y="2542"/>
                    </a:lnTo>
                    <a:lnTo>
                      <a:pt x="16108" y="2550"/>
                    </a:lnTo>
                    <a:lnTo>
                      <a:pt x="16084" y="2556"/>
                    </a:lnTo>
                    <a:lnTo>
                      <a:pt x="16059" y="2560"/>
                    </a:lnTo>
                    <a:lnTo>
                      <a:pt x="16033" y="2563"/>
                    </a:lnTo>
                    <a:lnTo>
                      <a:pt x="16007" y="2565"/>
                    </a:lnTo>
                    <a:lnTo>
                      <a:pt x="15981" y="2566"/>
                    </a:lnTo>
                    <a:lnTo>
                      <a:pt x="513" y="2566"/>
                    </a:lnTo>
                    <a:lnTo>
                      <a:pt x="487" y="2565"/>
                    </a:lnTo>
                    <a:lnTo>
                      <a:pt x="461" y="2563"/>
                    </a:lnTo>
                    <a:lnTo>
                      <a:pt x="435" y="2560"/>
                    </a:lnTo>
                    <a:lnTo>
                      <a:pt x="410" y="2556"/>
                    </a:lnTo>
                    <a:lnTo>
                      <a:pt x="386" y="2550"/>
                    </a:lnTo>
                    <a:lnTo>
                      <a:pt x="361" y="2542"/>
                    </a:lnTo>
                    <a:lnTo>
                      <a:pt x="337" y="2534"/>
                    </a:lnTo>
                    <a:lnTo>
                      <a:pt x="313" y="2526"/>
                    </a:lnTo>
                    <a:lnTo>
                      <a:pt x="291" y="2516"/>
                    </a:lnTo>
                    <a:lnTo>
                      <a:pt x="269" y="2503"/>
                    </a:lnTo>
                    <a:lnTo>
                      <a:pt x="247" y="2491"/>
                    </a:lnTo>
                    <a:lnTo>
                      <a:pt x="227" y="2477"/>
                    </a:lnTo>
                    <a:lnTo>
                      <a:pt x="206" y="2464"/>
                    </a:lnTo>
                    <a:lnTo>
                      <a:pt x="188" y="2449"/>
                    </a:lnTo>
                    <a:lnTo>
                      <a:pt x="169" y="2432"/>
                    </a:lnTo>
                    <a:lnTo>
                      <a:pt x="151" y="2416"/>
                    </a:lnTo>
                    <a:lnTo>
                      <a:pt x="134" y="2397"/>
                    </a:lnTo>
                    <a:lnTo>
                      <a:pt x="118" y="2378"/>
                    </a:lnTo>
                    <a:lnTo>
                      <a:pt x="102" y="2359"/>
                    </a:lnTo>
                    <a:lnTo>
                      <a:pt x="88" y="2339"/>
                    </a:lnTo>
                    <a:lnTo>
                      <a:pt x="74" y="2319"/>
                    </a:lnTo>
                    <a:lnTo>
                      <a:pt x="62" y="2297"/>
                    </a:lnTo>
                    <a:lnTo>
                      <a:pt x="51" y="2274"/>
                    </a:lnTo>
                    <a:lnTo>
                      <a:pt x="40" y="2252"/>
                    </a:lnTo>
                    <a:lnTo>
                      <a:pt x="31" y="2229"/>
                    </a:lnTo>
                    <a:lnTo>
                      <a:pt x="23" y="2205"/>
                    </a:lnTo>
                    <a:lnTo>
                      <a:pt x="16" y="2180"/>
                    </a:lnTo>
                    <a:lnTo>
                      <a:pt x="10" y="2156"/>
                    </a:lnTo>
                    <a:lnTo>
                      <a:pt x="6" y="2131"/>
                    </a:lnTo>
                    <a:lnTo>
                      <a:pt x="3" y="2105"/>
                    </a:lnTo>
                    <a:lnTo>
                      <a:pt x="1" y="2079"/>
                    </a:lnTo>
                    <a:lnTo>
                      <a:pt x="0" y="2053"/>
                    </a:lnTo>
                    <a:lnTo>
                      <a:pt x="0" y="513"/>
                    </a:lnTo>
                    <a:lnTo>
                      <a:pt x="1" y="487"/>
                    </a:lnTo>
                    <a:lnTo>
                      <a:pt x="3" y="461"/>
                    </a:lnTo>
                    <a:lnTo>
                      <a:pt x="6" y="435"/>
                    </a:lnTo>
                    <a:lnTo>
                      <a:pt x="10" y="410"/>
                    </a:lnTo>
                    <a:lnTo>
                      <a:pt x="16" y="386"/>
                    </a:lnTo>
                    <a:lnTo>
                      <a:pt x="23" y="361"/>
                    </a:lnTo>
                    <a:lnTo>
                      <a:pt x="31" y="337"/>
                    </a:lnTo>
                    <a:lnTo>
                      <a:pt x="40" y="313"/>
                    </a:lnTo>
                    <a:lnTo>
                      <a:pt x="51" y="291"/>
                    </a:lnTo>
                    <a:lnTo>
                      <a:pt x="62" y="269"/>
                    </a:lnTo>
                    <a:lnTo>
                      <a:pt x="74" y="247"/>
                    </a:lnTo>
                    <a:lnTo>
                      <a:pt x="88" y="227"/>
                    </a:lnTo>
                    <a:lnTo>
                      <a:pt x="102" y="206"/>
                    </a:lnTo>
                    <a:lnTo>
                      <a:pt x="118" y="188"/>
                    </a:lnTo>
                    <a:lnTo>
                      <a:pt x="134" y="169"/>
                    </a:lnTo>
                    <a:lnTo>
                      <a:pt x="151" y="151"/>
                    </a:lnTo>
                    <a:lnTo>
                      <a:pt x="169" y="134"/>
                    </a:lnTo>
                    <a:lnTo>
                      <a:pt x="188" y="118"/>
                    </a:lnTo>
                    <a:lnTo>
                      <a:pt x="206" y="102"/>
                    </a:lnTo>
                    <a:lnTo>
                      <a:pt x="227" y="88"/>
                    </a:lnTo>
                    <a:lnTo>
                      <a:pt x="247" y="74"/>
                    </a:lnTo>
                    <a:lnTo>
                      <a:pt x="269" y="62"/>
                    </a:lnTo>
                    <a:lnTo>
                      <a:pt x="291" y="51"/>
                    </a:lnTo>
                    <a:lnTo>
                      <a:pt x="313" y="40"/>
                    </a:lnTo>
                    <a:lnTo>
                      <a:pt x="337" y="31"/>
                    </a:lnTo>
                    <a:lnTo>
                      <a:pt x="361" y="23"/>
                    </a:lnTo>
                    <a:lnTo>
                      <a:pt x="386" y="16"/>
                    </a:lnTo>
                    <a:lnTo>
                      <a:pt x="410" y="10"/>
                    </a:lnTo>
                    <a:lnTo>
                      <a:pt x="435" y="6"/>
                    </a:lnTo>
                    <a:lnTo>
                      <a:pt x="461" y="3"/>
                    </a:lnTo>
                    <a:lnTo>
                      <a:pt x="487" y="1"/>
                    </a:lnTo>
                    <a:lnTo>
                      <a:pt x="513" y="0"/>
                    </a:lnTo>
                    <a:close/>
                    <a:moveTo>
                      <a:pt x="513" y="2996"/>
                    </a:moveTo>
                    <a:lnTo>
                      <a:pt x="15981" y="2996"/>
                    </a:lnTo>
                    <a:lnTo>
                      <a:pt x="16007" y="2997"/>
                    </a:lnTo>
                    <a:lnTo>
                      <a:pt x="16033" y="2999"/>
                    </a:lnTo>
                    <a:lnTo>
                      <a:pt x="16059" y="3002"/>
                    </a:lnTo>
                    <a:lnTo>
                      <a:pt x="16084" y="3006"/>
                    </a:lnTo>
                    <a:lnTo>
                      <a:pt x="16108" y="3012"/>
                    </a:lnTo>
                    <a:lnTo>
                      <a:pt x="16133" y="3020"/>
                    </a:lnTo>
                    <a:lnTo>
                      <a:pt x="16157" y="3028"/>
                    </a:lnTo>
                    <a:lnTo>
                      <a:pt x="16180" y="3037"/>
                    </a:lnTo>
                    <a:lnTo>
                      <a:pt x="16203" y="3048"/>
                    </a:lnTo>
                    <a:lnTo>
                      <a:pt x="16225" y="3059"/>
                    </a:lnTo>
                    <a:lnTo>
                      <a:pt x="16247" y="3071"/>
                    </a:lnTo>
                    <a:lnTo>
                      <a:pt x="16267" y="3085"/>
                    </a:lnTo>
                    <a:lnTo>
                      <a:pt x="16288" y="3098"/>
                    </a:lnTo>
                    <a:lnTo>
                      <a:pt x="16306" y="3113"/>
                    </a:lnTo>
                    <a:lnTo>
                      <a:pt x="16325" y="3130"/>
                    </a:lnTo>
                    <a:lnTo>
                      <a:pt x="16343" y="3146"/>
                    </a:lnTo>
                    <a:lnTo>
                      <a:pt x="16360" y="3165"/>
                    </a:lnTo>
                    <a:lnTo>
                      <a:pt x="16376" y="3184"/>
                    </a:lnTo>
                    <a:lnTo>
                      <a:pt x="16392" y="3203"/>
                    </a:lnTo>
                    <a:lnTo>
                      <a:pt x="16406" y="3223"/>
                    </a:lnTo>
                    <a:lnTo>
                      <a:pt x="16420" y="3243"/>
                    </a:lnTo>
                    <a:lnTo>
                      <a:pt x="16432" y="3265"/>
                    </a:lnTo>
                    <a:lnTo>
                      <a:pt x="16443" y="3288"/>
                    </a:lnTo>
                    <a:lnTo>
                      <a:pt x="16454" y="3310"/>
                    </a:lnTo>
                    <a:lnTo>
                      <a:pt x="16463" y="3333"/>
                    </a:lnTo>
                    <a:lnTo>
                      <a:pt x="16471" y="3357"/>
                    </a:lnTo>
                    <a:lnTo>
                      <a:pt x="16478" y="3382"/>
                    </a:lnTo>
                    <a:lnTo>
                      <a:pt x="16484" y="3406"/>
                    </a:lnTo>
                    <a:lnTo>
                      <a:pt x="16488" y="3431"/>
                    </a:lnTo>
                    <a:lnTo>
                      <a:pt x="16491" y="3457"/>
                    </a:lnTo>
                    <a:lnTo>
                      <a:pt x="16493" y="3483"/>
                    </a:lnTo>
                    <a:lnTo>
                      <a:pt x="16494" y="3509"/>
                    </a:lnTo>
                    <a:lnTo>
                      <a:pt x="16494" y="5049"/>
                    </a:lnTo>
                    <a:lnTo>
                      <a:pt x="16493" y="5075"/>
                    </a:lnTo>
                    <a:lnTo>
                      <a:pt x="16491" y="5101"/>
                    </a:lnTo>
                    <a:lnTo>
                      <a:pt x="16488" y="5127"/>
                    </a:lnTo>
                    <a:lnTo>
                      <a:pt x="16484" y="5152"/>
                    </a:lnTo>
                    <a:lnTo>
                      <a:pt x="16478" y="5176"/>
                    </a:lnTo>
                    <a:lnTo>
                      <a:pt x="16471" y="5201"/>
                    </a:lnTo>
                    <a:lnTo>
                      <a:pt x="16463" y="5225"/>
                    </a:lnTo>
                    <a:lnTo>
                      <a:pt x="16454" y="5249"/>
                    </a:lnTo>
                    <a:lnTo>
                      <a:pt x="16443" y="5271"/>
                    </a:lnTo>
                    <a:lnTo>
                      <a:pt x="16432" y="5293"/>
                    </a:lnTo>
                    <a:lnTo>
                      <a:pt x="16420" y="5315"/>
                    </a:lnTo>
                    <a:lnTo>
                      <a:pt x="16406" y="5335"/>
                    </a:lnTo>
                    <a:lnTo>
                      <a:pt x="16392" y="5356"/>
                    </a:lnTo>
                    <a:lnTo>
                      <a:pt x="16376" y="5374"/>
                    </a:lnTo>
                    <a:lnTo>
                      <a:pt x="16360" y="5393"/>
                    </a:lnTo>
                    <a:lnTo>
                      <a:pt x="16343" y="5411"/>
                    </a:lnTo>
                    <a:lnTo>
                      <a:pt x="16325" y="5428"/>
                    </a:lnTo>
                    <a:lnTo>
                      <a:pt x="16306" y="5444"/>
                    </a:lnTo>
                    <a:lnTo>
                      <a:pt x="16288" y="5460"/>
                    </a:lnTo>
                    <a:lnTo>
                      <a:pt x="16267" y="5474"/>
                    </a:lnTo>
                    <a:lnTo>
                      <a:pt x="16247" y="5488"/>
                    </a:lnTo>
                    <a:lnTo>
                      <a:pt x="16225" y="5500"/>
                    </a:lnTo>
                    <a:lnTo>
                      <a:pt x="16203" y="5511"/>
                    </a:lnTo>
                    <a:lnTo>
                      <a:pt x="16180" y="5522"/>
                    </a:lnTo>
                    <a:lnTo>
                      <a:pt x="16157" y="5531"/>
                    </a:lnTo>
                    <a:lnTo>
                      <a:pt x="16133" y="5539"/>
                    </a:lnTo>
                    <a:lnTo>
                      <a:pt x="16108" y="5546"/>
                    </a:lnTo>
                    <a:lnTo>
                      <a:pt x="16084" y="5552"/>
                    </a:lnTo>
                    <a:lnTo>
                      <a:pt x="16059" y="5556"/>
                    </a:lnTo>
                    <a:lnTo>
                      <a:pt x="16033" y="5559"/>
                    </a:lnTo>
                    <a:lnTo>
                      <a:pt x="16007" y="5561"/>
                    </a:lnTo>
                    <a:lnTo>
                      <a:pt x="15981" y="5562"/>
                    </a:lnTo>
                    <a:lnTo>
                      <a:pt x="513" y="5562"/>
                    </a:lnTo>
                    <a:lnTo>
                      <a:pt x="487" y="5561"/>
                    </a:lnTo>
                    <a:lnTo>
                      <a:pt x="461" y="5559"/>
                    </a:lnTo>
                    <a:lnTo>
                      <a:pt x="435" y="5556"/>
                    </a:lnTo>
                    <a:lnTo>
                      <a:pt x="410" y="5552"/>
                    </a:lnTo>
                    <a:lnTo>
                      <a:pt x="386" y="5546"/>
                    </a:lnTo>
                    <a:lnTo>
                      <a:pt x="361" y="5539"/>
                    </a:lnTo>
                    <a:lnTo>
                      <a:pt x="337" y="5531"/>
                    </a:lnTo>
                    <a:lnTo>
                      <a:pt x="313" y="5522"/>
                    </a:lnTo>
                    <a:lnTo>
                      <a:pt x="291" y="5511"/>
                    </a:lnTo>
                    <a:lnTo>
                      <a:pt x="269" y="5500"/>
                    </a:lnTo>
                    <a:lnTo>
                      <a:pt x="247" y="5488"/>
                    </a:lnTo>
                    <a:lnTo>
                      <a:pt x="227" y="5474"/>
                    </a:lnTo>
                    <a:lnTo>
                      <a:pt x="206" y="5460"/>
                    </a:lnTo>
                    <a:lnTo>
                      <a:pt x="188" y="5444"/>
                    </a:lnTo>
                    <a:lnTo>
                      <a:pt x="169" y="5428"/>
                    </a:lnTo>
                    <a:lnTo>
                      <a:pt x="151" y="5411"/>
                    </a:lnTo>
                    <a:lnTo>
                      <a:pt x="134" y="5393"/>
                    </a:lnTo>
                    <a:lnTo>
                      <a:pt x="118" y="5374"/>
                    </a:lnTo>
                    <a:lnTo>
                      <a:pt x="102" y="5356"/>
                    </a:lnTo>
                    <a:lnTo>
                      <a:pt x="88" y="5335"/>
                    </a:lnTo>
                    <a:lnTo>
                      <a:pt x="74" y="5315"/>
                    </a:lnTo>
                    <a:lnTo>
                      <a:pt x="62" y="5293"/>
                    </a:lnTo>
                    <a:lnTo>
                      <a:pt x="51" y="5271"/>
                    </a:lnTo>
                    <a:lnTo>
                      <a:pt x="40" y="5249"/>
                    </a:lnTo>
                    <a:lnTo>
                      <a:pt x="31" y="5225"/>
                    </a:lnTo>
                    <a:lnTo>
                      <a:pt x="23" y="5201"/>
                    </a:lnTo>
                    <a:lnTo>
                      <a:pt x="16" y="5176"/>
                    </a:lnTo>
                    <a:lnTo>
                      <a:pt x="10" y="5152"/>
                    </a:lnTo>
                    <a:lnTo>
                      <a:pt x="6" y="5127"/>
                    </a:lnTo>
                    <a:lnTo>
                      <a:pt x="3" y="5101"/>
                    </a:lnTo>
                    <a:lnTo>
                      <a:pt x="1" y="5075"/>
                    </a:lnTo>
                    <a:lnTo>
                      <a:pt x="0" y="5049"/>
                    </a:lnTo>
                    <a:lnTo>
                      <a:pt x="0" y="3509"/>
                    </a:lnTo>
                    <a:lnTo>
                      <a:pt x="1" y="3483"/>
                    </a:lnTo>
                    <a:lnTo>
                      <a:pt x="3" y="3457"/>
                    </a:lnTo>
                    <a:lnTo>
                      <a:pt x="6" y="3431"/>
                    </a:lnTo>
                    <a:lnTo>
                      <a:pt x="10" y="3406"/>
                    </a:lnTo>
                    <a:lnTo>
                      <a:pt x="16" y="3382"/>
                    </a:lnTo>
                    <a:lnTo>
                      <a:pt x="23" y="3357"/>
                    </a:lnTo>
                    <a:lnTo>
                      <a:pt x="31" y="3333"/>
                    </a:lnTo>
                    <a:lnTo>
                      <a:pt x="40" y="3310"/>
                    </a:lnTo>
                    <a:lnTo>
                      <a:pt x="51" y="3288"/>
                    </a:lnTo>
                    <a:lnTo>
                      <a:pt x="62" y="3265"/>
                    </a:lnTo>
                    <a:lnTo>
                      <a:pt x="74" y="3243"/>
                    </a:lnTo>
                    <a:lnTo>
                      <a:pt x="88" y="3223"/>
                    </a:lnTo>
                    <a:lnTo>
                      <a:pt x="102" y="3203"/>
                    </a:lnTo>
                    <a:lnTo>
                      <a:pt x="118" y="3184"/>
                    </a:lnTo>
                    <a:lnTo>
                      <a:pt x="134" y="3165"/>
                    </a:lnTo>
                    <a:lnTo>
                      <a:pt x="151" y="3146"/>
                    </a:lnTo>
                    <a:lnTo>
                      <a:pt x="169" y="3130"/>
                    </a:lnTo>
                    <a:lnTo>
                      <a:pt x="188" y="3113"/>
                    </a:lnTo>
                    <a:lnTo>
                      <a:pt x="206" y="3098"/>
                    </a:lnTo>
                    <a:lnTo>
                      <a:pt x="227" y="3085"/>
                    </a:lnTo>
                    <a:lnTo>
                      <a:pt x="247" y="3071"/>
                    </a:lnTo>
                    <a:lnTo>
                      <a:pt x="269" y="3059"/>
                    </a:lnTo>
                    <a:lnTo>
                      <a:pt x="291" y="3048"/>
                    </a:lnTo>
                    <a:lnTo>
                      <a:pt x="313" y="3037"/>
                    </a:lnTo>
                    <a:lnTo>
                      <a:pt x="337" y="3028"/>
                    </a:lnTo>
                    <a:lnTo>
                      <a:pt x="361" y="3020"/>
                    </a:lnTo>
                    <a:lnTo>
                      <a:pt x="386" y="3012"/>
                    </a:lnTo>
                    <a:lnTo>
                      <a:pt x="410" y="3006"/>
                    </a:lnTo>
                    <a:lnTo>
                      <a:pt x="435" y="3002"/>
                    </a:lnTo>
                    <a:lnTo>
                      <a:pt x="461" y="2999"/>
                    </a:lnTo>
                    <a:lnTo>
                      <a:pt x="487" y="2997"/>
                    </a:lnTo>
                    <a:lnTo>
                      <a:pt x="513" y="2996"/>
                    </a:lnTo>
                    <a:close/>
                    <a:moveTo>
                      <a:pt x="7038" y="3912"/>
                    </a:moveTo>
                    <a:lnTo>
                      <a:pt x="15174" y="3912"/>
                    </a:lnTo>
                    <a:lnTo>
                      <a:pt x="15174" y="4645"/>
                    </a:lnTo>
                    <a:lnTo>
                      <a:pt x="7038" y="4645"/>
                    </a:lnTo>
                    <a:lnTo>
                      <a:pt x="7038" y="3912"/>
                    </a:lnTo>
                    <a:close/>
                    <a:moveTo>
                      <a:pt x="1320" y="3912"/>
                    </a:moveTo>
                    <a:lnTo>
                      <a:pt x="2272" y="3912"/>
                    </a:lnTo>
                    <a:lnTo>
                      <a:pt x="2272" y="4645"/>
                    </a:lnTo>
                    <a:lnTo>
                      <a:pt x="1320" y="4645"/>
                    </a:lnTo>
                    <a:lnTo>
                      <a:pt x="1320" y="3912"/>
                    </a:lnTo>
                    <a:close/>
                    <a:moveTo>
                      <a:pt x="2823" y="3912"/>
                    </a:moveTo>
                    <a:lnTo>
                      <a:pt x="3775" y="3912"/>
                    </a:lnTo>
                    <a:lnTo>
                      <a:pt x="3775" y="4645"/>
                    </a:lnTo>
                    <a:lnTo>
                      <a:pt x="2823" y="4645"/>
                    </a:lnTo>
                    <a:lnTo>
                      <a:pt x="2823" y="3912"/>
                    </a:lnTo>
                    <a:close/>
                    <a:moveTo>
                      <a:pt x="1320" y="917"/>
                    </a:moveTo>
                    <a:lnTo>
                      <a:pt x="2272" y="917"/>
                    </a:lnTo>
                    <a:lnTo>
                      <a:pt x="2272" y="1650"/>
                    </a:lnTo>
                    <a:lnTo>
                      <a:pt x="1320" y="1650"/>
                    </a:lnTo>
                    <a:lnTo>
                      <a:pt x="1320" y="917"/>
                    </a:lnTo>
                    <a:close/>
                    <a:moveTo>
                      <a:pt x="7038" y="917"/>
                    </a:moveTo>
                    <a:lnTo>
                      <a:pt x="15174" y="917"/>
                    </a:lnTo>
                    <a:lnTo>
                      <a:pt x="15174" y="1650"/>
                    </a:lnTo>
                    <a:lnTo>
                      <a:pt x="7038" y="1650"/>
                    </a:lnTo>
                    <a:lnTo>
                      <a:pt x="7038" y="917"/>
                    </a:lnTo>
                    <a:close/>
                  </a:path>
                </a:pathLst>
              </a:custGeom>
              <a:solidFill>
                <a:srgbClr val="FFC000"/>
              </a:solidFill>
              <a:ln>
                <a:noFill/>
              </a:ln>
              <a:effectLst/>
            </p:spPr>
            <p:txBody>
              <a:bodyPr vert="horz" wrap="square" lIns="68501" tIns="34251" rIns="68501" bIns="34251" numCol="1" rtlCol="0"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540" fontAlgn="ctr">
                  <a:spcBef>
                    <a:spcPts val="0"/>
                  </a:spcBef>
                  <a:spcAft>
                    <a:spcPts val="0"/>
                  </a:spcAft>
                  <a:buClr>
                    <a:srgbClr val="CC9900"/>
                  </a:buClr>
                  <a:buFont typeface="Wingdings" pitchFamily="2" charset="2"/>
                  <a:buChar char="n"/>
                  <a:defRPr/>
                </a:pPr>
                <a:endParaRPr lang="en-US" altLang="zh-CN" sz="1600" kern="0" dirty="0">
                  <a:solidFill>
                    <a:sysClr val="windowText" lastClr="000000"/>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534" name="Group 131"/>
              <p:cNvGrpSpPr>
                <a:grpSpLocks noChangeAspect="1"/>
              </p:cNvGrpSpPr>
              <p:nvPr/>
            </p:nvGrpSpPr>
            <p:grpSpPr bwMode="gray">
              <a:xfrm>
                <a:off x="4350760" y="4456235"/>
                <a:ext cx="187729" cy="187728"/>
                <a:chOff x="2207218" y="3714322"/>
                <a:chExt cx="704596" cy="704596"/>
              </a:xfrm>
            </p:grpSpPr>
            <p:sp>
              <p:nvSpPr>
                <p:cNvPr id="535" name="Oval 133"/>
                <p:cNvSpPr/>
                <p:nvPr/>
              </p:nvSpPr>
              <p:spPr bwMode="gray">
                <a:xfrm>
                  <a:off x="2207218" y="3714322"/>
                  <a:ext cx="704596" cy="704596"/>
                </a:xfrm>
                <a:prstGeom prst="ellipse">
                  <a:avLst/>
                </a:prstGeom>
                <a:solidFill>
                  <a:srgbClr val="FFC000"/>
                </a:solidFill>
                <a:ln w="12700" cap="rnd">
                  <a:solidFill>
                    <a:schemeClr val="bg1"/>
                  </a:solid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536" name="Group 30"/>
                <p:cNvGrpSpPr>
                  <a:grpSpLocks noChangeAspect="1"/>
                </p:cNvGrpSpPr>
                <p:nvPr/>
              </p:nvGrpSpPr>
              <p:grpSpPr bwMode="gray">
                <a:xfrm rot="2700000">
                  <a:off x="2334275" y="3840176"/>
                  <a:ext cx="457656" cy="456962"/>
                  <a:chOff x="6736" y="2389"/>
                  <a:chExt cx="660" cy="659"/>
                </a:xfrm>
              </p:grpSpPr>
              <p:sp>
                <p:nvSpPr>
                  <p:cNvPr id="537" name="Freeform 31"/>
                  <p:cNvSpPr>
                    <a:spLocks/>
                  </p:cNvSpPr>
                  <p:nvPr/>
                </p:nvSpPr>
                <p:spPr bwMode="gray">
                  <a:xfrm>
                    <a:off x="6736" y="2389"/>
                    <a:ext cx="280" cy="280"/>
                  </a:xfrm>
                  <a:custGeom>
                    <a:avLst/>
                    <a:gdLst>
                      <a:gd name="T0" fmla="*/ 0 w 280"/>
                      <a:gd name="T1" fmla="*/ 83 h 280"/>
                      <a:gd name="T2" fmla="*/ 148 w 280"/>
                      <a:gd name="T3" fmla="*/ 231 h 280"/>
                      <a:gd name="T4" fmla="*/ 99 w 280"/>
                      <a:gd name="T5" fmla="*/ 280 h 280"/>
                      <a:gd name="T6" fmla="*/ 280 w 280"/>
                      <a:gd name="T7" fmla="*/ 280 h 280"/>
                      <a:gd name="T8" fmla="*/ 280 w 280"/>
                      <a:gd name="T9" fmla="*/ 99 h 280"/>
                      <a:gd name="T10" fmla="*/ 231 w 280"/>
                      <a:gd name="T11" fmla="*/ 149 h 280"/>
                      <a:gd name="T12" fmla="*/ 82 w 280"/>
                      <a:gd name="T13" fmla="*/ 0 h 280"/>
                      <a:gd name="T14" fmla="*/ 0 w 280"/>
                      <a:gd name="T15" fmla="*/ 83 h 2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0" h="280">
                        <a:moveTo>
                          <a:pt x="0" y="83"/>
                        </a:moveTo>
                        <a:lnTo>
                          <a:pt x="148" y="231"/>
                        </a:lnTo>
                        <a:lnTo>
                          <a:pt x="99" y="280"/>
                        </a:lnTo>
                        <a:lnTo>
                          <a:pt x="280" y="280"/>
                        </a:lnTo>
                        <a:lnTo>
                          <a:pt x="280" y="99"/>
                        </a:lnTo>
                        <a:lnTo>
                          <a:pt x="231" y="149"/>
                        </a:lnTo>
                        <a:lnTo>
                          <a:pt x="82" y="0"/>
                        </a:lnTo>
                        <a:lnTo>
                          <a:pt x="0" y="83"/>
                        </a:lnTo>
                        <a:close/>
                      </a:path>
                    </a:pathLst>
                  </a:custGeom>
                  <a:solidFill>
                    <a:schemeClr val="bg1"/>
                  </a:solidFill>
                  <a:ln w="12700" cap="rnd">
                    <a:no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38" name="Freeform 32"/>
                  <p:cNvSpPr>
                    <a:spLocks/>
                  </p:cNvSpPr>
                  <p:nvPr/>
                </p:nvSpPr>
                <p:spPr bwMode="gray">
                  <a:xfrm>
                    <a:off x="7115" y="2389"/>
                    <a:ext cx="281" cy="280"/>
                  </a:xfrm>
                  <a:custGeom>
                    <a:avLst/>
                    <a:gdLst>
                      <a:gd name="T0" fmla="*/ 281 w 281"/>
                      <a:gd name="T1" fmla="*/ 83 h 280"/>
                      <a:gd name="T2" fmla="*/ 132 w 281"/>
                      <a:gd name="T3" fmla="*/ 231 h 280"/>
                      <a:gd name="T4" fmla="*/ 182 w 281"/>
                      <a:gd name="T5" fmla="*/ 280 h 280"/>
                      <a:gd name="T6" fmla="*/ 0 w 281"/>
                      <a:gd name="T7" fmla="*/ 280 h 280"/>
                      <a:gd name="T8" fmla="*/ 0 w 281"/>
                      <a:gd name="T9" fmla="*/ 99 h 280"/>
                      <a:gd name="T10" fmla="*/ 50 w 281"/>
                      <a:gd name="T11" fmla="*/ 149 h 280"/>
                      <a:gd name="T12" fmla="*/ 198 w 281"/>
                      <a:gd name="T13" fmla="*/ 0 h 280"/>
                      <a:gd name="T14" fmla="*/ 281 w 281"/>
                      <a:gd name="T15" fmla="*/ 83 h 2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280">
                        <a:moveTo>
                          <a:pt x="281" y="83"/>
                        </a:moveTo>
                        <a:lnTo>
                          <a:pt x="132" y="231"/>
                        </a:lnTo>
                        <a:lnTo>
                          <a:pt x="182" y="280"/>
                        </a:lnTo>
                        <a:lnTo>
                          <a:pt x="0" y="280"/>
                        </a:lnTo>
                        <a:lnTo>
                          <a:pt x="0" y="99"/>
                        </a:lnTo>
                        <a:lnTo>
                          <a:pt x="50" y="149"/>
                        </a:lnTo>
                        <a:lnTo>
                          <a:pt x="198" y="0"/>
                        </a:lnTo>
                        <a:lnTo>
                          <a:pt x="281" y="83"/>
                        </a:lnTo>
                        <a:close/>
                      </a:path>
                    </a:pathLst>
                  </a:custGeom>
                  <a:solidFill>
                    <a:schemeClr val="bg1"/>
                  </a:solidFill>
                  <a:ln w="12700" cap="rnd">
                    <a:no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39" name="Freeform 33"/>
                  <p:cNvSpPr>
                    <a:spLocks/>
                  </p:cNvSpPr>
                  <p:nvPr/>
                </p:nvSpPr>
                <p:spPr bwMode="gray">
                  <a:xfrm>
                    <a:off x="6736" y="2768"/>
                    <a:ext cx="280" cy="280"/>
                  </a:xfrm>
                  <a:custGeom>
                    <a:avLst/>
                    <a:gdLst>
                      <a:gd name="T0" fmla="*/ 0 w 280"/>
                      <a:gd name="T1" fmla="*/ 198 h 280"/>
                      <a:gd name="T2" fmla="*/ 148 w 280"/>
                      <a:gd name="T3" fmla="*/ 50 h 280"/>
                      <a:gd name="T4" fmla="*/ 99 w 280"/>
                      <a:gd name="T5" fmla="*/ 0 h 280"/>
                      <a:gd name="T6" fmla="*/ 280 w 280"/>
                      <a:gd name="T7" fmla="*/ 0 h 280"/>
                      <a:gd name="T8" fmla="*/ 280 w 280"/>
                      <a:gd name="T9" fmla="*/ 181 h 280"/>
                      <a:gd name="T10" fmla="*/ 231 w 280"/>
                      <a:gd name="T11" fmla="*/ 132 h 280"/>
                      <a:gd name="T12" fmla="*/ 82 w 280"/>
                      <a:gd name="T13" fmla="*/ 280 h 280"/>
                      <a:gd name="T14" fmla="*/ 0 w 280"/>
                      <a:gd name="T15" fmla="*/ 198 h 2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0" h="280">
                        <a:moveTo>
                          <a:pt x="0" y="198"/>
                        </a:moveTo>
                        <a:lnTo>
                          <a:pt x="148" y="50"/>
                        </a:lnTo>
                        <a:lnTo>
                          <a:pt x="99" y="0"/>
                        </a:lnTo>
                        <a:lnTo>
                          <a:pt x="280" y="0"/>
                        </a:lnTo>
                        <a:lnTo>
                          <a:pt x="280" y="181"/>
                        </a:lnTo>
                        <a:lnTo>
                          <a:pt x="231" y="132"/>
                        </a:lnTo>
                        <a:lnTo>
                          <a:pt x="82" y="280"/>
                        </a:lnTo>
                        <a:lnTo>
                          <a:pt x="0" y="198"/>
                        </a:lnTo>
                        <a:close/>
                      </a:path>
                    </a:pathLst>
                  </a:custGeom>
                  <a:solidFill>
                    <a:schemeClr val="bg1"/>
                  </a:solidFill>
                  <a:ln w="12700" cap="rnd">
                    <a:no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40" name="Freeform 34"/>
                  <p:cNvSpPr>
                    <a:spLocks/>
                  </p:cNvSpPr>
                  <p:nvPr/>
                </p:nvSpPr>
                <p:spPr bwMode="gray">
                  <a:xfrm>
                    <a:off x="7115" y="2768"/>
                    <a:ext cx="281" cy="280"/>
                  </a:xfrm>
                  <a:custGeom>
                    <a:avLst/>
                    <a:gdLst>
                      <a:gd name="T0" fmla="*/ 281 w 281"/>
                      <a:gd name="T1" fmla="*/ 198 h 280"/>
                      <a:gd name="T2" fmla="*/ 132 w 281"/>
                      <a:gd name="T3" fmla="*/ 50 h 280"/>
                      <a:gd name="T4" fmla="*/ 182 w 281"/>
                      <a:gd name="T5" fmla="*/ 0 h 280"/>
                      <a:gd name="T6" fmla="*/ 0 w 281"/>
                      <a:gd name="T7" fmla="*/ 0 h 280"/>
                      <a:gd name="T8" fmla="*/ 0 w 281"/>
                      <a:gd name="T9" fmla="*/ 181 h 280"/>
                      <a:gd name="T10" fmla="*/ 50 w 281"/>
                      <a:gd name="T11" fmla="*/ 132 h 280"/>
                      <a:gd name="T12" fmla="*/ 198 w 281"/>
                      <a:gd name="T13" fmla="*/ 280 h 280"/>
                      <a:gd name="T14" fmla="*/ 281 w 281"/>
                      <a:gd name="T15" fmla="*/ 198 h 2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280">
                        <a:moveTo>
                          <a:pt x="281" y="198"/>
                        </a:moveTo>
                        <a:lnTo>
                          <a:pt x="132" y="50"/>
                        </a:lnTo>
                        <a:lnTo>
                          <a:pt x="182" y="0"/>
                        </a:lnTo>
                        <a:lnTo>
                          <a:pt x="0" y="0"/>
                        </a:lnTo>
                        <a:lnTo>
                          <a:pt x="0" y="181"/>
                        </a:lnTo>
                        <a:lnTo>
                          <a:pt x="50" y="132"/>
                        </a:lnTo>
                        <a:lnTo>
                          <a:pt x="198" y="280"/>
                        </a:lnTo>
                        <a:lnTo>
                          <a:pt x="281" y="198"/>
                        </a:lnTo>
                        <a:close/>
                      </a:path>
                    </a:pathLst>
                  </a:custGeom>
                  <a:solidFill>
                    <a:schemeClr val="bg1"/>
                  </a:solidFill>
                  <a:ln w="12700" cap="rnd">
                    <a:noFill/>
                    <a:prstDash val="solid"/>
                    <a:round/>
                    <a:headEnd/>
                    <a:tailEnd/>
                  </a:ln>
                  <a:extLst>
                    <a:ext uri="{909E8E84-426E-40dd-AFC4-6F175D3DCCD1}">
                      <a14:hiddenFill xmlns:lc="http://schemas.openxmlformats.org/drawingml/2006/lockedCanvas" xmlns:a14="http://schemas.microsoft.com/office/drawing/2010/main" xmlns="">
                        <a:solidFill>
                          <a:srgbClr val="FFFFFF"/>
                        </a:solidFill>
                      </a14:hiddenFill>
                    </a:ext>
                  </a:extLst>
                </p:spPr>
                <p:txBody>
                  <a:bodyPr vert="horz" wrap="square" lIns="68519" tIns="34260" rIns="68519" bIns="34260" numCol="1" anchor="t" anchorCtr="0" compatLnSpc="1">
                    <a:prstTxWarp prst="textNoShape">
                      <a:avLst/>
                    </a:prstTxWarp>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685190" fontAlgn="ctr">
                      <a:spcBef>
                        <a:spcPts val="0"/>
                      </a:spcBef>
                      <a:spcAft>
                        <a:spcPts val="0"/>
                      </a:spcAft>
                      <a:defRPr/>
                    </a:pPr>
                    <a:endParaRPr lang="en-US" sz="1600" kern="0" dirty="0">
                      <a:solidFill>
                        <a:srgbClr val="282828"/>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grpSp>
        <p:cxnSp>
          <p:nvCxnSpPr>
            <p:cNvPr id="530" name="直接连接符 529"/>
            <p:cNvCxnSpPr/>
            <p:nvPr/>
          </p:nvCxnSpPr>
          <p:spPr bwMode="gray">
            <a:xfrm>
              <a:off x="7069603" y="2448856"/>
              <a:ext cx="408610" cy="0"/>
            </a:xfrm>
            <a:prstGeom prst="line">
              <a:avLst/>
            </a:prstGeom>
            <a:noFill/>
            <a:ln w="19050" cap="flat" cmpd="sng" algn="ctr">
              <a:solidFill>
                <a:schemeClr val="tx1">
                  <a:lumMod val="50000"/>
                  <a:lumOff val="50000"/>
                </a:schemeClr>
              </a:solidFill>
              <a:prstDash val="solid"/>
            </a:ln>
            <a:effectLst/>
          </p:spPr>
        </p:cxnSp>
        <p:sp>
          <p:nvSpPr>
            <p:cNvPr id="531" name="文本框 1020"/>
            <p:cNvSpPr txBox="1"/>
            <p:nvPr/>
          </p:nvSpPr>
          <p:spPr bwMode="gray">
            <a:xfrm>
              <a:off x="6657361" y="2087444"/>
              <a:ext cx="446068" cy="242798"/>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913661" fontAlgn="ctr">
                <a:spcBef>
                  <a:spcPts val="0"/>
                </a:spcBef>
                <a:spcAft>
                  <a:spcPts val="0"/>
                </a:spcAft>
              </a:pPr>
              <a:r>
                <a:rPr lang="en-US" b="1" dirty="0">
                  <a:solidFill>
                    <a:prstClr val="black"/>
                  </a:solidFill>
                  <a:latin typeface="Huawei Sans" panose="020C0503030203020204" pitchFamily="34" charset="0"/>
                </a:rPr>
                <a:t>HUB1</a:t>
              </a:r>
              <a:endParaRPr lang="en-US" altLang="zh-CN"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32" name="文本框 1021"/>
            <p:cNvSpPr txBox="1"/>
            <p:nvPr/>
          </p:nvSpPr>
          <p:spPr bwMode="gray">
            <a:xfrm>
              <a:off x="7388452" y="2077668"/>
              <a:ext cx="446068" cy="242798"/>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913661" fontAlgn="ctr">
                <a:spcBef>
                  <a:spcPts val="0"/>
                </a:spcBef>
                <a:spcAft>
                  <a:spcPts val="0"/>
                </a:spcAft>
              </a:pPr>
              <a:r>
                <a:rPr lang="en-US" b="1" dirty="0">
                  <a:solidFill>
                    <a:prstClr val="black"/>
                  </a:solidFill>
                  <a:latin typeface="Huawei Sans" panose="020C0503030203020204" pitchFamily="34" charset="0"/>
                </a:rPr>
                <a:t>HUB2</a:t>
              </a:r>
              <a:endParaRPr lang="en-US" altLang="zh-CN"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cxnSp>
        <p:nvCxnSpPr>
          <p:cNvPr id="480" name="直接连接符 479"/>
          <p:cNvCxnSpPr/>
          <p:nvPr/>
        </p:nvCxnSpPr>
        <p:spPr bwMode="gray">
          <a:xfrm>
            <a:off x="7045744" y="2281649"/>
            <a:ext cx="0" cy="629955"/>
          </a:xfrm>
          <a:prstGeom prst="line">
            <a:avLst/>
          </a:prstGeom>
          <a:noFill/>
          <a:ln w="19050" cap="flat" cmpd="sng" algn="ctr">
            <a:solidFill>
              <a:schemeClr val="tx1">
                <a:lumMod val="50000"/>
                <a:lumOff val="50000"/>
              </a:schemeClr>
            </a:solidFill>
            <a:prstDash val="solid"/>
          </a:ln>
          <a:effectLst/>
        </p:spPr>
      </p:cxnSp>
      <p:cxnSp>
        <p:nvCxnSpPr>
          <p:cNvPr id="481" name="直接连接符 480"/>
          <p:cNvCxnSpPr/>
          <p:nvPr/>
        </p:nvCxnSpPr>
        <p:spPr bwMode="gray">
          <a:xfrm>
            <a:off x="7936235" y="2268289"/>
            <a:ext cx="0" cy="629955"/>
          </a:xfrm>
          <a:prstGeom prst="line">
            <a:avLst/>
          </a:prstGeom>
          <a:noFill/>
          <a:ln w="19050" cap="flat" cmpd="sng" algn="ctr">
            <a:solidFill>
              <a:schemeClr val="tx1">
                <a:lumMod val="50000"/>
                <a:lumOff val="50000"/>
              </a:schemeClr>
            </a:solidFill>
            <a:prstDash val="solid"/>
          </a:ln>
          <a:effectLst/>
        </p:spPr>
      </p:cxnSp>
      <p:cxnSp>
        <p:nvCxnSpPr>
          <p:cNvPr id="482" name="直接连接符 481"/>
          <p:cNvCxnSpPr>
            <a:endCxn id="477" idx="3"/>
          </p:cNvCxnSpPr>
          <p:nvPr/>
        </p:nvCxnSpPr>
        <p:spPr bwMode="gray">
          <a:xfrm>
            <a:off x="7045745" y="2284953"/>
            <a:ext cx="843685" cy="615848"/>
          </a:xfrm>
          <a:prstGeom prst="line">
            <a:avLst/>
          </a:prstGeom>
          <a:noFill/>
          <a:ln w="19050" cap="flat" cmpd="sng" algn="ctr">
            <a:solidFill>
              <a:schemeClr val="tx1">
                <a:lumMod val="50000"/>
                <a:lumOff val="50000"/>
              </a:schemeClr>
            </a:solidFill>
            <a:prstDash val="solid"/>
          </a:ln>
          <a:effectLst/>
        </p:spPr>
      </p:cxnSp>
      <p:cxnSp>
        <p:nvCxnSpPr>
          <p:cNvPr id="483" name="直接连接符 482"/>
          <p:cNvCxnSpPr/>
          <p:nvPr/>
        </p:nvCxnSpPr>
        <p:spPr bwMode="gray">
          <a:xfrm flipV="1">
            <a:off x="7045745" y="2262608"/>
            <a:ext cx="890491" cy="635635"/>
          </a:xfrm>
          <a:prstGeom prst="line">
            <a:avLst/>
          </a:prstGeom>
          <a:noFill/>
          <a:ln w="19050" cap="flat" cmpd="sng" algn="ctr">
            <a:solidFill>
              <a:schemeClr val="tx1">
                <a:lumMod val="50000"/>
                <a:lumOff val="50000"/>
              </a:schemeClr>
            </a:solidFill>
            <a:prstDash val="solid"/>
          </a:ln>
          <a:effectLst/>
        </p:spPr>
      </p:cxnSp>
      <p:sp>
        <p:nvSpPr>
          <p:cNvPr id="484" name="任意多边形 483"/>
          <p:cNvSpPr/>
          <p:nvPr/>
        </p:nvSpPr>
        <p:spPr bwMode="gray">
          <a:xfrm flipH="1">
            <a:off x="7045743" y="2284953"/>
            <a:ext cx="402187" cy="1528782"/>
          </a:xfrm>
          <a:custGeom>
            <a:avLst/>
            <a:gdLst>
              <a:gd name="connsiteX0" fmla="*/ 0 w 2553077"/>
              <a:gd name="connsiteY0" fmla="*/ 262550 h 262550"/>
              <a:gd name="connsiteX1" fmla="*/ 1249378 w 2553077"/>
              <a:gd name="connsiteY1" fmla="*/ 262550 h 262550"/>
              <a:gd name="connsiteX2" fmla="*/ 1919334 w 2553077"/>
              <a:gd name="connsiteY2" fmla="*/ 208230 h 262550"/>
              <a:gd name="connsiteX3" fmla="*/ 2553077 w 2553077"/>
              <a:gd name="connsiteY3" fmla="*/ 0 h 262550"/>
            </a:gdLst>
            <a:ahLst/>
            <a:cxnLst>
              <a:cxn ang="0">
                <a:pos x="connsiteX0" y="connsiteY0"/>
              </a:cxn>
              <a:cxn ang="0">
                <a:pos x="connsiteX1" y="connsiteY1"/>
              </a:cxn>
              <a:cxn ang="0">
                <a:pos x="connsiteX2" y="connsiteY2"/>
              </a:cxn>
              <a:cxn ang="0">
                <a:pos x="connsiteX3" y="connsiteY3"/>
              </a:cxn>
            </a:cxnLst>
            <a:rect l="l" t="t" r="r" b="b"/>
            <a:pathLst>
              <a:path w="2553077" h="262550">
                <a:moveTo>
                  <a:pt x="0" y="262550"/>
                </a:moveTo>
                <a:lnTo>
                  <a:pt x="1249378" y="262550"/>
                </a:lnTo>
                <a:cubicBezTo>
                  <a:pt x="1569267" y="253497"/>
                  <a:pt x="1702051" y="251988"/>
                  <a:pt x="1919334" y="208230"/>
                </a:cubicBezTo>
                <a:cubicBezTo>
                  <a:pt x="2136617" y="164472"/>
                  <a:pt x="2553077" y="0"/>
                  <a:pt x="2553077" y="0"/>
                </a:cubicBezTo>
              </a:path>
            </a:pathLst>
          </a:cu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sp>
        <p:nvSpPr>
          <p:cNvPr id="485" name="乘号 484"/>
          <p:cNvSpPr/>
          <p:nvPr/>
        </p:nvSpPr>
        <p:spPr bwMode="gray">
          <a:xfrm>
            <a:off x="7709092" y="1915336"/>
            <a:ext cx="444028" cy="417814"/>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sp>
        <p:nvSpPr>
          <p:cNvPr id="486" name="任意多边形 485"/>
          <p:cNvSpPr/>
          <p:nvPr/>
        </p:nvSpPr>
        <p:spPr bwMode="gray">
          <a:xfrm>
            <a:off x="7603292" y="2281648"/>
            <a:ext cx="332942" cy="1515594"/>
          </a:xfrm>
          <a:custGeom>
            <a:avLst/>
            <a:gdLst>
              <a:gd name="connsiteX0" fmla="*/ 0 w 2553077"/>
              <a:gd name="connsiteY0" fmla="*/ 262550 h 262550"/>
              <a:gd name="connsiteX1" fmla="*/ 1249378 w 2553077"/>
              <a:gd name="connsiteY1" fmla="*/ 262550 h 262550"/>
              <a:gd name="connsiteX2" fmla="*/ 1919334 w 2553077"/>
              <a:gd name="connsiteY2" fmla="*/ 208230 h 262550"/>
              <a:gd name="connsiteX3" fmla="*/ 2553077 w 2553077"/>
              <a:gd name="connsiteY3" fmla="*/ 0 h 262550"/>
            </a:gdLst>
            <a:ahLst/>
            <a:cxnLst>
              <a:cxn ang="0">
                <a:pos x="connsiteX0" y="connsiteY0"/>
              </a:cxn>
              <a:cxn ang="0">
                <a:pos x="connsiteX1" y="connsiteY1"/>
              </a:cxn>
              <a:cxn ang="0">
                <a:pos x="connsiteX2" y="connsiteY2"/>
              </a:cxn>
              <a:cxn ang="0">
                <a:pos x="connsiteX3" y="connsiteY3"/>
              </a:cxn>
            </a:cxnLst>
            <a:rect l="l" t="t" r="r" b="b"/>
            <a:pathLst>
              <a:path w="2553077" h="262550">
                <a:moveTo>
                  <a:pt x="0" y="262550"/>
                </a:moveTo>
                <a:lnTo>
                  <a:pt x="1249378" y="262550"/>
                </a:lnTo>
                <a:cubicBezTo>
                  <a:pt x="1569267" y="253497"/>
                  <a:pt x="1702051" y="251988"/>
                  <a:pt x="1919334" y="208230"/>
                </a:cubicBezTo>
                <a:cubicBezTo>
                  <a:pt x="2136617" y="164472"/>
                  <a:pt x="2553077" y="0"/>
                  <a:pt x="2553077" y="0"/>
                </a:cubicBezTo>
              </a:path>
            </a:pathLst>
          </a:custGeom>
          <a:noFill/>
          <a:ln>
            <a:solidFill>
              <a:srgbClr val="FF000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sp>
        <p:nvSpPr>
          <p:cNvPr id="487" name="圆角矩形 486"/>
          <p:cNvSpPr/>
          <p:nvPr/>
        </p:nvSpPr>
        <p:spPr bwMode="gray">
          <a:xfrm>
            <a:off x="6568934" y="1616467"/>
            <a:ext cx="1943008" cy="2636361"/>
          </a:xfrm>
          <a:prstGeom prst="roundRect">
            <a:avLst>
              <a:gd name="adj" fmla="val 9703"/>
            </a:avLst>
          </a:prstGeom>
          <a:noFill/>
          <a:ln>
            <a:solidFill>
              <a:srgbClr val="00B0F0"/>
            </a:solidFill>
            <a:prstDash val="lgDash"/>
          </a:ln>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altLang="zh-CN" sz="800" b="1" dirty="0">
              <a:solidFill>
                <a:srgbClr val="C00000"/>
              </a:solidFill>
              <a:latin typeface="Huawei Sans" panose="020C0503030203020204" pitchFamily="34" charset="0"/>
              <a:ea typeface="方正兰亭黑简体" panose="02000000000000000000" pitchFamily="2" charset="-122"/>
            </a:endParaRPr>
          </a:p>
        </p:txBody>
      </p:sp>
      <p:grpSp>
        <p:nvGrpSpPr>
          <p:cNvPr id="488" name="组合 487"/>
          <p:cNvGrpSpPr/>
          <p:nvPr/>
        </p:nvGrpSpPr>
        <p:grpSpPr bwMode="gray">
          <a:xfrm>
            <a:off x="9531536" y="3107540"/>
            <a:ext cx="1577288" cy="1032189"/>
            <a:chOff x="9334322" y="3673430"/>
            <a:chExt cx="2104908" cy="1377468"/>
          </a:xfrm>
        </p:grpSpPr>
        <p:pic>
          <p:nvPicPr>
            <p:cNvPr id="521" name="Picture 2"/>
            <p:cNvPicPr>
              <a:picLocks noChangeAspect="1" noChangeArrowheads="1"/>
            </p:cNvPicPr>
            <p:nvPr/>
          </p:nvPicPr>
          <p:blipFill>
            <a:blip r:embed="rId3" cstate="print"/>
            <a:srcRect/>
            <a:stretch>
              <a:fillRect/>
            </a:stretch>
          </p:blipFill>
          <p:spPr bwMode="gray">
            <a:xfrm>
              <a:off x="9334322" y="3695803"/>
              <a:ext cx="733131" cy="501433"/>
            </a:xfrm>
            <a:prstGeom prst="rect">
              <a:avLst/>
            </a:prstGeom>
            <a:noFill/>
            <a:ln w="9525">
              <a:noFill/>
              <a:miter lim="800000"/>
              <a:headEnd/>
              <a:tailEnd/>
            </a:ln>
            <a:effectLst/>
          </p:spPr>
        </p:pic>
        <p:cxnSp>
          <p:nvCxnSpPr>
            <p:cNvPr id="522" name="直接连接符 521"/>
            <p:cNvCxnSpPr>
              <a:endCxn id="521" idx="2"/>
            </p:cNvCxnSpPr>
            <p:nvPr/>
          </p:nvCxnSpPr>
          <p:spPr bwMode="gray">
            <a:xfrm flipH="1" flipV="1">
              <a:off x="9700888" y="4197236"/>
              <a:ext cx="730506" cy="716311"/>
            </a:xfrm>
            <a:prstGeom prst="line">
              <a:avLst/>
            </a:prstGeom>
            <a:noFill/>
            <a:ln w="31750" cap="flat" cmpd="sng" algn="ctr">
              <a:solidFill>
                <a:schemeClr val="bg1">
                  <a:lumMod val="65000"/>
                </a:schemeClr>
              </a:solidFill>
              <a:prstDash val="solid"/>
            </a:ln>
            <a:effectLst/>
          </p:spPr>
        </p:cxnSp>
        <p:cxnSp>
          <p:nvCxnSpPr>
            <p:cNvPr id="523" name="直接连接符 522"/>
            <p:cNvCxnSpPr>
              <a:endCxn id="524" idx="2"/>
            </p:cNvCxnSpPr>
            <p:nvPr/>
          </p:nvCxnSpPr>
          <p:spPr bwMode="gray">
            <a:xfrm flipV="1">
              <a:off x="10431394" y="4197235"/>
              <a:ext cx="641271" cy="716312"/>
            </a:xfrm>
            <a:prstGeom prst="line">
              <a:avLst/>
            </a:prstGeom>
            <a:noFill/>
            <a:ln w="31750" cap="flat" cmpd="sng" algn="ctr">
              <a:solidFill>
                <a:schemeClr val="bg1">
                  <a:lumMod val="65000"/>
                </a:schemeClr>
              </a:solidFill>
              <a:prstDash val="solid"/>
            </a:ln>
            <a:effectLst/>
          </p:spPr>
        </p:cxnSp>
        <p:pic>
          <p:nvPicPr>
            <p:cNvPr id="524" name="Picture 2"/>
            <p:cNvPicPr>
              <a:picLocks noChangeAspect="1" noChangeArrowheads="1"/>
            </p:cNvPicPr>
            <p:nvPr/>
          </p:nvPicPr>
          <p:blipFill>
            <a:blip r:embed="rId3" cstate="print"/>
            <a:srcRect/>
            <a:stretch>
              <a:fillRect/>
            </a:stretch>
          </p:blipFill>
          <p:spPr bwMode="gray">
            <a:xfrm>
              <a:off x="10706099" y="3695802"/>
              <a:ext cx="733131" cy="501433"/>
            </a:xfrm>
            <a:prstGeom prst="rect">
              <a:avLst/>
            </a:prstGeom>
            <a:noFill/>
            <a:ln w="9525">
              <a:noFill/>
              <a:miter lim="800000"/>
              <a:headEnd/>
              <a:tailEnd/>
            </a:ln>
            <a:effectLst/>
          </p:spPr>
        </p:pic>
        <p:sp>
          <p:nvSpPr>
            <p:cNvPr id="525" name="任意多边形 524"/>
            <p:cNvSpPr/>
            <p:nvPr/>
          </p:nvSpPr>
          <p:spPr bwMode="gray">
            <a:xfrm>
              <a:off x="9669101" y="4264182"/>
              <a:ext cx="596293" cy="762321"/>
            </a:xfrm>
            <a:custGeom>
              <a:avLst/>
              <a:gdLst>
                <a:gd name="connsiteX0" fmla="*/ 733331 w 733331"/>
                <a:gd name="connsiteY0" fmla="*/ 1104523 h 1104523"/>
                <a:gd name="connsiteX1" fmla="*/ 0 w 733331"/>
                <a:gd name="connsiteY1" fmla="*/ 0 h 1104523"/>
              </a:gdLst>
              <a:ahLst/>
              <a:cxnLst>
                <a:cxn ang="0">
                  <a:pos x="connsiteX0" y="connsiteY0"/>
                </a:cxn>
                <a:cxn ang="0">
                  <a:pos x="connsiteX1" y="connsiteY1"/>
                </a:cxn>
              </a:cxnLst>
              <a:rect l="l" t="t" r="r" b="b"/>
              <a:pathLst>
                <a:path w="733331" h="1104523">
                  <a:moveTo>
                    <a:pt x="733331" y="1104523"/>
                  </a:moveTo>
                  <a:lnTo>
                    <a:pt x="0" y="0"/>
                  </a:lnTo>
                </a:path>
              </a:pathLst>
            </a:custGeom>
            <a:noFill/>
            <a:ln>
              <a:solidFill>
                <a:srgbClr val="FF000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cxnSp>
          <p:nvCxnSpPr>
            <p:cNvPr id="526" name="直接箭头连接符 525"/>
            <p:cNvCxnSpPr/>
            <p:nvPr/>
          </p:nvCxnSpPr>
          <p:spPr bwMode="gray">
            <a:xfrm flipV="1">
              <a:off x="10463181" y="4252506"/>
              <a:ext cx="668165" cy="798392"/>
            </a:xfrm>
            <a:prstGeom prst="straightConnector1">
              <a:avLst/>
            </a:pr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527" name="乘号 526"/>
            <p:cNvSpPr/>
            <p:nvPr/>
          </p:nvSpPr>
          <p:spPr bwMode="gray">
            <a:xfrm>
              <a:off x="9406086" y="3673430"/>
              <a:ext cx="592559" cy="557577"/>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grpSp>
      <p:cxnSp>
        <p:nvCxnSpPr>
          <p:cNvPr id="489" name="直接连接符 488"/>
          <p:cNvCxnSpPr/>
          <p:nvPr/>
        </p:nvCxnSpPr>
        <p:spPr bwMode="gray">
          <a:xfrm>
            <a:off x="9796989" y="2739789"/>
            <a:ext cx="1058411" cy="0"/>
          </a:xfrm>
          <a:prstGeom prst="line">
            <a:avLst/>
          </a:prstGeom>
          <a:noFill/>
          <a:ln w="19050" cap="flat" cmpd="sng" algn="ctr">
            <a:solidFill>
              <a:schemeClr val="bg1">
                <a:lumMod val="65000"/>
              </a:schemeClr>
            </a:solidFill>
            <a:prstDash val="sysDash"/>
          </a:ln>
          <a:effectLst/>
        </p:spPr>
      </p:cxnSp>
      <p:cxnSp>
        <p:nvCxnSpPr>
          <p:cNvPr id="490" name="直接连接符 489"/>
          <p:cNvCxnSpPr/>
          <p:nvPr/>
        </p:nvCxnSpPr>
        <p:spPr bwMode="gray">
          <a:xfrm flipH="1">
            <a:off x="9856935" y="2542913"/>
            <a:ext cx="179864" cy="117083"/>
          </a:xfrm>
          <a:prstGeom prst="line">
            <a:avLst/>
          </a:prstGeom>
          <a:noFill/>
          <a:ln w="19050" cap="flat" cmpd="sng" algn="ctr">
            <a:solidFill>
              <a:schemeClr val="bg1">
                <a:lumMod val="65000"/>
              </a:schemeClr>
            </a:solidFill>
            <a:prstDash val="solid"/>
          </a:ln>
          <a:effectLst/>
        </p:spPr>
      </p:cxnSp>
      <p:sp>
        <p:nvSpPr>
          <p:cNvPr id="491" name="云形 490"/>
          <p:cNvSpPr/>
          <p:nvPr/>
        </p:nvSpPr>
        <p:spPr bwMode="gray">
          <a:xfrm>
            <a:off x="9927486" y="2188522"/>
            <a:ext cx="774764" cy="453195"/>
          </a:xfrm>
          <a:prstGeom prst="cloud">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pic>
        <p:nvPicPr>
          <p:cNvPr id="492" name="Picture 2"/>
          <p:cNvPicPr>
            <a:picLocks noChangeAspect="1" noChangeArrowheads="1"/>
          </p:cNvPicPr>
          <p:nvPr/>
        </p:nvPicPr>
        <p:blipFill>
          <a:blip r:embed="rId3" cstate="print"/>
          <a:srcRect/>
          <a:stretch>
            <a:fillRect/>
          </a:stretch>
        </p:blipFill>
        <p:spPr bwMode="gray">
          <a:xfrm>
            <a:off x="10139953" y="2262675"/>
            <a:ext cx="405476" cy="277330"/>
          </a:xfrm>
          <a:prstGeom prst="rect">
            <a:avLst/>
          </a:prstGeom>
          <a:noFill/>
          <a:ln w="9525">
            <a:noFill/>
            <a:miter lim="800000"/>
            <a:headEnd/>
            <a:tailEnd/>
          </a:ln>
          <a:effectLst/>
        </p:spPr>
      </p:pic>
      <p:pic>
        <p:nvPicPr>
          <p:cNvPr id="493" name="图片 492"/>
          <p:cNvPicPr>
            <a:picLocks noChangeAspect="1"/>
          </p:cNvPicPr>
          <p:nvPr/>
        </p:nvPicPr>
        <p:blipFill>
          <a:blip r:embed="rId4" cstate="print"/>
          <a:stretch>
            <a:fillRect/>
          </a:stretch>
        </p:blipFill>
        <p:spPr bwMode="gray">
          <a:xfrm>
            <a:off x="10244453" y="1620517"/>
            <a:ext cx="160593" cy="364011"/>
          </a:xfrm>
          <a:prstGeom prst="rect">
            <a:avLst/>
          </a:prstGeom>
        </p:spPr>
      </p:pic>
      <p:pic>
        <p:nvPicPr>
          <p:cNvPr id="494" name="图片 493"/>
          <p:cNvPicPr>
            <a:picLocks noChangeAspect="1"/>
          </p:cNvPicPr>
          <p:nvPr/>
        </p:nvPicPr>
        <p:blipFill>
          <a:blip r:embed="rId4" cstate="print"/>
          <a:stretch>
            <a:fillRect/>
          </a:stretch>
        </p:blipFill>
        <p:spPr bwMode="gray">
          <a:xfrm>
            <a:off x="9716694" y="2477991"/>
            <a:ext cx="160593" cy="364011"/>
          </a:xfrm>
          <a:prstGeom prst="rect">
            <a:avLst/>
          </a:prstGeom>
        </p:spPr>
      </p:pic>
      <p:pic>
        <p:nvPicPr>
          <p:cNvPr id="495" name="图片 494"/>
          <p:cNvPicPr>
            <a:picLocks noChangeAspect="1"/>
          </p:cNvPicPr>
          <p:nvPr/>
        </p:nvPicPr>
        <p:blipFill>
          <a:blip r:embed="rId4" cstate="print">
            <a:duotone>
              <a:prstClr val="black"/>
              <a:srgbClr val="D9C3A5">
                <a:tint val="50000"/>
                <a:satMod val="180000"/>
              </a:srgbClr>
            </a:duotone>
          </a:blip>
          <a:stretch>
            <a:fillRect/>
          </a:stretch>
        </p:blipFill>
        <p:spPr bwMode="gray">
          <a:xfrm>
            <a:off x="10775105" y="2477991"/>
            <a:ext cx="160593" cy="364011"/>
          </a:xfrm>
          <a:prstGeom prst="rect">
            <a:avLst/>
          </a:prstGeom>
        </p:spPr>
      </p:pic>
      <p:cxnSp>
        <p:nvCxnSpPr>
          <p:cNvPr id="496" name="直接连接符 495"/>
          <p:cNvCxnSpPr/>
          <p:nvPr/>
        </p:nvCxnSpPr>
        <p:spPr bwMode="gray">
          <a:xfrm>
            <a:off x="10316383" y="1974746"/>
            <a:ext cx="2379" cy="229875"/>
          </a:xfrm>
          <a:prstGeom prst="line">
            <a:avLst/>
          </a:prstGeom>
          <a:noFill/>
          <a:ln w="19050" cap="flat" cmpd="sng" algn="ctr">
            <a:solidFill>
              <a:schemeClr val="bg1">
                <a:lumMod val="65000"/>
              </a:schemeClr>
            </a:solidFill>
            <a:prstDash val="solid"/>
          </a:ln>
          <a:effectLst/>
        </p:spPr>
      </p:cxnSp>
      <p:cxnSp>
        <p:nvCxnSpPr>
          <p:cNvPr id="497" name="直接连接符 496"/>
          <p:cNvCxnSpPr>
            <a:stCxn id="495" idx="1"/>
          </p:cNvCxnSpPr>
          <p:nvPr/>
        </p:nvCxnSpPr>
        <p:spPr bwMode="gray">
          <a:xfrm flipH="1" flipV="1">
            <a:off x="10578037" y="2519907"/>
            <a:ext cx="197067" cy="140090"/>
          </a:xfrm>
          <a:prstGeom prst="line">
            <a:avLst/>
          </a:prstGeom>
          <a:noFill/>
          <a:ln w="19050" cap="flat" cmpd="sng" algn="ctr">
            <a:solidFill>
              <a:schemeClr val="bg1">
                <a:lumMod val="65000"/>
              </a:schemeClr>
            </a:solidFill>
            <a:prstDash val="solid"/>
          </a:ln>
          <a:effectLst/>
        </p:spPr>
      </p:cxnSp>
      <p:cxnSp>
        <p:nvCxnSpPr>
          <p:cNvPr id="498" name="直接连接符 497"/>
          <p:cNvCxnSpPr>
            <a:stCxn id="493" idx="3"/>
          </p:cNvCxnSpPr>
          <p:nvPr/>
        </p:nvCxnSpPr>
        <p:spPr bwMode="gray">
          <a:xfrm>
            <a:off x="10405044" y="1802522"/>
            <a:ext cx="423221" cy="675469"/>
          </a:xfrm>
          <a:prstGeom prst="line">
            <a:avLst/>
          </a:prstGeom>
          <a:noFill/>
          <a:ln w="19050" cap="flat" cmpd="sng" algn="ctr">
            <a:solidFill>
              <a:schemeClr val="bg1">
                <a:lumMod val="65000"/>
              </a:schemeClr>
            </a:solidFill>
            <a:prstDash val="sysDash"/>
          </a:ln>
          <a:effectLst/>
        </p:spPr>
      </p:cxnSp>
      <p:cxnSp>
        <p:nvCxnSpPr>
          <p:cNvPr id="499" name="直接连接符 498"/>
          <p:cNvCxnSpPr>
            <a:stCxn id="493" idx="1"/>
            <a:endCxn id="494" idx="0"/>
          </p:cNvCxnSpPr>
          <p:nvPr/>
        </p:nvCxnSpPr>
        <p:spPr bwMode="gray">
          <a:xfrm flipH="1">
            <a:off x="9796991" y="1802522"/>
            <a:ext cx="447462" cy="675469"/>
          </a:xfrm>
          <a:prstGeom prst="line">
            <a:avLst/>
          </a:prstGeom>
          <a:noFill/>
          <a:ln w="19050" cap="flat" cmpd="sng" algn="ctr">
            <a:solidFill>
              <a:schemeClr val="bg1">
                <a:lumMod val="65000"/>
              </a:schemeClr>
            </a:solidFill>
            <a:prstDash val="sysDash"/>
          </a:ln>
          <a:effectLst/>
        </p:spPr>
      </p:cxnSp>
      <p:sp>
        <p:nvSpPr>
          <p:cNvPr id="500" name="乘号 499"/>
          <p:cNvSpPr/>
          <p:nvPr/>
        </p:nvSpPr>
        <p:spPr bwMode="gray">
          <a:xfrm>
            <a:off x="10094369" y="1605963"/>
            <a:ext cx="444028" cy="417814"/>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sp>
        <p:nvSpPr>
          <p:cNvPr id="501" name="椭圆 500"/>
          <p:cNvSpPr/>
          <p:nvPr/>
        </p:nvSpPr>
        <p:spPr bwMode="gray">
          <a:xfrm>
            <a:off x="10625205" y="2505813"/>
            <a:ext cx="432241" cy="336190"/>
          </a:xfrm>
          <a:prstGeom prst="ellipse">
            <a:avLst/>
          </a:pr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sp>
        <p:nvSpPr>
          <p:cNvPr id="502" name="椭圆 501"/>
          <p:cNvSpPr/>
          <p:nvPr/>
        </p:nvSpPr>
        <p:spPr bwMode="gray">
          <a:xfrm>
            <a:off x="9570423" y="2498684"/>
            <a:ext cx="432241" cy="336190"/>
          </a:xfrm>
          <a:prstGeom prst="ellipse">
            <a:avLst/>
          </a:prstGeom>
          <a:noFill/>
          <a:ln>
            <a:solidFill>
              <a:srgbClr val="00B05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sp>
        <p:nvSpPr>
          <p:cNvPr id="503" name="椭圆 502"/>
          <p:cNvSpPr/>
          <p:nvPr/>
        </p:nvSpPr>
        <p:spPr bwMode="gray">
          <a:xfrm>
            <a:off x="10094369" y="1627807"/>
            <a:ext cx="432241" cy="336190"/>
          </a:xfrm>
          <a:prstGeom prst="ellipse">
            <a:avLst/>
          </a:prstGeom>
          <a:noFill/>
          <a:ln>
            <a:solidFill>
              <a:srgbClr val="FF0000"/>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t">
              <a:spcBef>
                <a:spcPct val="0"/>
              </a:spcBef>
              <a:spcAft>
                <a:spcPct val="0"/>
              </a:spcAft>
              <a:defRPr sz="1000" kern="1200">
                <a:solidFill>
                  <a:schemeClr val="lt1"/>
                </a:solidFill>
                <a:latin typeface="Arial"/>
                <a:ea typeface="+mn-ea"/>
                <a:cs typeface="+mn-cs"/>
              </a:defRPr>
            </a:lvl1pPr>
            <a:lvl2pPr marL="457200" algn="l" rtl="0" fontAlgn="t">
              <a:spcBef>
                <a:spcPct val="0"/>
              </a:spcBef>
              <a:spcAft>
                <a:spcPct val="0"/>
              </a:spcAft>
              <a:defRPr sz="1000" kern="1200">
                <a:solidFill>
                  <a:schemeClr val="lt1"/>
                </a:solidFill>
                <a:latin typeface="Arial"/>
                <a:ea typeface="+mn-ea"/>
                <a:cs typeface="+mn-cs"/>
              </a:defRPr>
            </a:lvl2pPr>
            <a:lvl3pPr marL="914400" algn="l" rtl="0" fontAlgn="t">
              <a:spcBef>
                <a:spcPct val="0"/>
              </a:spcBef>
              <a:spcAft>
                <a:spcPct val="0"/>
              </a:spcAft>
              <a:defRPr sz="1000" kern="1200">
                <a:solidFill>
                  <a:schemeClr val="lt1"/>
                </a:solidFill>
                <a:latin typeface="Arial"/>
                <a:ea typeface="+mn-ea"/>
                <a:cs typeface="+mn-cs"/>
              </a:defRPr>
            </a:lvl3pPr>
            <a:lvl4pPr marL="1371600" algn="l" rtl="0" fontAlgn="t">
              <a:spcBef>
                <a:spcPct val="0"/>
              </a:spcBef>
              <a:spcAft>
                <a:spcPct val="0"/>
              </a:spcAft>
              <a:defRPr sz="1000" kern="1200">
                <a:solidFill>
                  <a:schemeClr val="lt1"/>
                </a:solidFill>
                <a:latin typeface="Arial"/>
                <a:ea typeface="+mn-ea"/>
                <a:cs typeface="+mn-cs"/>
              </a:defRPr>
            </a:lvl4pPr>
            <a:lvl5pPr marL="1828800" algn="l" rtl="0" fontAlgn="t">
              <a:spcBef>
                <a:spcPct val="0"/>
              </a:spcBef>
              <a:spcAft>
                <a:spcPct val="0"/>
              </a:spcAft>
              <a:defRPr sz="1000" kern="1200">
                <a:solidFill>
                  <a:schemeClr val="lt1"/>
                </a:solidFill>
                <a:latin typeface="Arial"/>
                <a:ea typeface="+mn-ea"/>
                <a:cs typeface="+mn-cs"/>
              </a:defRPr>
            </a:lvl5pPr>
            <a:lvl6pPr marL="2286000" algn="l" defTabSz="914400" rtl="0" eaLnBrk="1" latinLnBrk="0" hangingPunct="1">
              <a:defRPr sz="1000" kern="1200">
                <a:solidFill>
                  <a:schemeClr val="lt1"/>
                </a:solidFill>
                <a:latin typeface="Arial"/>
                <a:ea typeface="+mn-ea"/>
                <a:cs typeface="+mn-cs"/>
              </a:defRPr>
            </a:lvl6pPr>
            <a:lvl7pPr marL="2743200" algn="l" defTabSz="914400" rtl="0" eaLnBrk="1" latinLnBrk="0" hangingPunct="1">
              <a:defRPr sz="1000" kern="1200">
                <a:solidFill>
                  <a:schemeClr val="lt1"/>
                </a:solidFill>
                <a:latin typeface="Arial"/>
                <a:ea typeface="+mn-ea"/>
                <a:cs typeface="+mn-cs"/>
              </a:defRPr>
            </a:lvl7pPr>
            <a:lvl8pPr marL="3200400" algn="l" defTabSz="914400" rtl="0" eaLnBrk="1" latinLnBrk="0" hangingPunct="1">
              <a:defRPr sz="1000" kern="1200">
                <a:solidFill>
                  <a:schemeClr val="lt1"/>
                </a:solidFill>
                <a:latin typeface="Arial"/>
                <a:ea typeface="+mn-ea"/>
                <a:cs typeface="+mn-cs"/>
              </a:defRPr>
            </a:lvl8pPr>
            <a:lvl9pPr marL="3657600" algn="l" defTabSz="914400" rtl="0" eaLnBrk="1" latinLnBrk="0" hangingPunct="1">
              <a:defRPr sz="1000" kern="1200">
                <a:solidFill>
                  <a:schemeClr val="lt1"/>
                </a:solidFill>
                <a:latin typeface="Arial"/>
                <a:ea typeface="+mn-ea"/>
                <a:cs typeface="+mn-cs"/>
              </a:defRPr>
            </a:lvl9pPr>
          </a:lstStyle>
          <a:p>
            <a:pPr algn="ctr" defTabSz="913661" fontAlgn="ctr">
              <a:spcBef>
                <a:spcPts val="0"/>
              </a:spcBef>
              <a:spcAft>
                <a:spcPts val="0"/>
              </a:spcAft>
            </a:pPr>
            <a:endParaRPr lang="en-US" altLang="zh-CN" sz="1600" dirty="0">
              <a:solidFill>
                <a:prstClr val="white"/>
              </a:solidFill>
              <a:latin typeface="Huawei Sans" panose="020C0503030203020204" pitchFamily="34" charset="0"/>
              <a:cs typeface="Arial" panose="020B0604020202020204" pitchFamily="34" charset="0"/>
            </a:endParaRPr>
          </a:p>
        </p:txBody>
      </p:sp>
      <p:sp>
        <p:nvSpPr>
          <p:cNvPr id="504" name="文本框 1053"/>
          <p:cNvSpPr txBox="1"/>
          <p:nvPr/>
        </p:nvSpPr>
        <p:spPr bwMode="gray">
          <a:xfrm>
            <a:off x="9136649" y="2926884"/>
            <a:ext cx="1314784" cy="246221"/>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913661" fontAlgn="ctr">
              <a:spcBef>
                <a:spcPts val="0"/>
              </a:spcBef>
              <a:spcAft>
                <a:spcPts val="0"/>
              </a:spcAft>
            </a:pPr>
            <a:r>
              <a:rPr lang="en-US" dirty="0">
                <a:solidFill>
                  <a:prstClr val="black"/>
                </a:solidFill>
                <a:latin typeface="Huawei Sans" panose="020C0503030203020204" pitchFamily="34" charset="0"/>
              </a:rPr>
              <a:t>C</a:t>
            </a:r>
            <a:r>
              <a:rPr lang="en-US" altLang="zh-CN" dirty="0">
                <a:solidFill>
                  <a:prstClr val="black"/>
                </a:solidFill>
                <a:latin typeface="Huawei Sans" panose="020C0503030203020204" pitchFamily="34" charset="0"/>
              </a:rPr>
              <a:t>ontroller</a:t>
            </a:r>
            <a:r>
              <a:rPr lang="en-US" dirty="0">
                <a:solidFill>
                  <a:prstClr val="black"/>
                </a:solidFill>
                <a:latin typeface="Huawei Sans" panose="020C0503030203020204" pitchFamily="34" charset="0"/>
              </a:rPr>
              <a:t> (master)</a:t>
            </a:r>
            <a:endParaRPr lang="en-US" altLang="zh-CN"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05" name="文本框 1054"/>
          <p:cNvSpPr txBox="1"/>
          <p:nvPr/>
        </p:nvSpPr>
        <p:spPr bwMode="gray">
          <a:xfrm>
            <a:off x="10322355" y="2929071"/>
            <a:ext cx="1202573" cy="246221"/>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913661" fontAlgn="ctr">
              <a:spcBef>
                <a:spcPts val="0"/>
              </a:spcBef>
              <a:spcAft>
                <a:spcPts val="0"/>
              </a:spcAft>
            </a:pPr>
            <a:r>
              <a:rPr lang="en-US" dirty="0">
                <a:solidFill>
                  <a:prstClr val="black"/>
                </a:solidFill>
                <a:latin typeface="Huawei Sans" panose="020C0503030203020204" pitchFamily="34" charset="0"/>
              </a:rPr>
              <a:t>C</a:t>
            </a:r>
            <a:r>
              <a:rPr lang="en-US" altLang="zh-CN" dirty="0">
                <a:solidFill>
                  <a:prstClr val="black"/>
                </a:solidFill>
                <a:latin typeface="Huawei Sans" panose="020C0503030203020204" pitchFamily="34" charset="0"/>
              </a:rPr>
              <a:t>ontroller</a:t>
            </a:r>
            <a:r>
              <a:rPr lang="en-US" dirty="0">
                <a:solidFill>
                  <a:prstClr val="black"/>
                </a:solidFill>
                <a:latin typeface="Huawei Sans" panose="020C0503030203020204" pitchFamily="34" charset="0"/>
              </a:rPr>
              <a:t> (slave)</a:t>
            </a:r>
            <a:endParaRPr lang="en-US" altLang="zh-CN"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06" name="文本框 1055"/>
          <p:cNvSpPr txBox="1"/>
          <p:nvPr/>
        </p:nvSpPr>
        <p:spPr bwMode="gray">
          <a:xfrm>
            <a:off x="9719905" y="1949987"/>
            <a:ext cx="1192955" cy="246221"/>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913661" fontAlgn="ctr">
              <a:spcBef>
                <a:spcPts val="0"/>
              </a:spcBef>
              <a:spcAft>
                <a:spcPts val="0"/>
              </a:spcAft>
            </a:pPr>
            <a:r>
              <a:rPr lang="en-US" dirty="0">
                <a:solidFill>
                  <a:prstClr val="black"/>
                </a:solidFill>
                <a:latin typeface="Huawei Sans" panose="020C0503030203020204" pitchFamily="34" charset="0"/>
              </a:rPr>
              <a:t>C</a:t>
            </a:r>
            <a:r>
              <a:rPr lang="en-US" altLang="zh-CN" dirty="0">
                <a:solidFill>
                  <a:prstClr val="black"/>
                </a:solidFill>
                <a:latin typeface="Huawei Sans" panose="020C0503030203020204" pitchFamily="34" charset="0"/>
              </a:rPr>
              <a:t>ontroller</a:t>
            </a:r>
            <a:r>
              <a:rPr lang="en-US" dirty="0">
                <a:solidFill>
                  <a:prstClr val="black"/>
                </a:solidFill>
                <a:latin typeface="Huawei Sans" panose="020C0503030203020204" pitchFamily="34" charset="0"/>
              </a:rPr>
              <a:t> cluster</a:t>
            </a:r>
            <a:endParaRPr lang="en-US" altLang="zh-CN"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07" name="圆角矩形 506"/>
          <p:cNvSpPr/>
          <p:nvPr/>
        </p:nvSpPr>
        <p:spPr bwMode="gray">
          <a:xfrm>
            <a:off x="9365594" y="2953250"/>
            <a:ext cx="1880949" cy="1299577"/>
          </a:xfrm>
          <a:prstGeom prst="roundRect">
            <a:avLst/>
          </a:prstGeom>
          <a:noFill/>
          <a:ln>
            <a:solidFill>
              <a:srgbClr val="00B0F0"/>
            </a:solidFill>
            <a:prstDash val="lgDash"/>
          </a:ln>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altLang="zh-CN" sz="800" b="1" dirty="0">
              <a:solidFill>
                <a:srgbClr val="C00000"/>
              </a:solidFill>
              <a:latin typeface="Huawei Sans" panose="020C0503030203020204" pitchFamily="34" charset="0"/>
              <a:ea typeface="方正兰亭黑简体" panose="02000000000000000000" pitchFamily="2" charset="-122"/>
            </a:endParaRPr>
          </a:p>
        </p:txBody>
      </p:sp>
      <p:sp>
        <p:nvSpPr>
          <p:cNvPr id="508" name="圆角矩形 507"/>
          <p:cNvSpPr/>
          <p:nvPr/>
        </p:nvSpPr>
        <p:spPr bwMode="gray">
          <a:xfrm>
            <a:off x="9365594" y="1600482"/>
            <a:ext cx="1880949" cy="1299577"/>
          </a:xfrm>
          <a:prstGeom prst="roundRect">
            <a:avLst/>
          </a:prstGeom>
          <a:noFill/>
          <a:ln>
            <a:solidFill>
              <a:srgbClr val="00B0F0"/>
            </a:solidFill>
            <a:prstDash val="lgDash"/>
          </a:ln>
        </p:spPr>
        <p:txBody>
          <a:bodyPr wrap="square" rtlCol="0">
            <a:no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marL="228457" indent="-228457" defTabSz="1218540" fontAlgn="ctr">
              <a:lnSpc>
                <a:spcPct val="130000"/>
              </a:lnSpc>
              <a:spcBef>
                <a:spcPts val="400"/>
              </a:spcBef>
              <a:spcAft>
                <a:spcPts val="0"/>
              </a:spcAft>
              <a:buFont typeface="Arial" panose="020B0604020202020204" pitchFamily="34" charset="0"/>
              <a:buChar char="•"/>
            </a:pPr>
            <a:endParaRPr lang="en-US" altLang="zh-CN" sz="800" b="1" dirty="0">
              <a:solidFill>
                <a:srgbClr val="C00000"/>
              </a:solidFill>
              <a:latin typeface="Huawei Sans" panose="020C0503030203020204" pitchFamily="34" charset="0"/>
              <a:ea typeface="方正兰亭黑简体" panose="02000000000000000000" pitchFamily="2" charset="-122"/>
            </a:endParaRPr>
          </a:p>
        </p:txBody>
      </p:sp>
      <p:sp>
        <p:nvSpPr>
          <p:cNvPr id="509" name="文本框 1070"/>
          <p:cNvSpPr txBox="1"/>
          <p:nvPr/>
        </p:nvSpPr>
        <p:spPr bwMode="gray">
          <a:xfrm>
            <a:off x="1038502" y="4505567"/>
            <a:ext cx="1572866" cy="307648"/>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913661" fontAlgn="ctr">
              <a:spcBef>
                <a:spcPts val="0"/>
              </a:spcBef>
              <a:spcAft>
                <a:spcPts val="0"/>
              </a:spcAft>
            </a:pPr>
            <a:r>
              <a:rPr lang="en-US" sz="1399" b="1" dirty="0">
                <a:solidFill>
                  <a:prstClr val="black"/>
                </a:solidFill>
                <a:latin typeface="Huawei Sans" panose="020C0503030203020204" pitchFamily="34" charset="0"/>
              </a:rPr>
              <a:t>CPE redundancy</a:t>
            </a:r>
          </a:p>
        </p:txBody>
      </p:sp>
      <p:cxnSp>
        <p:nvCxnSpPr>
          <p:cNvPr id="510" name="直接连接符 509"/>
          <p:cNvCxnSpPr/>
          <p:nvPr/>
        </p:nvCxnSpPr>
        <p:spPr bwMode="gray">
          <a:xfrm>
            <a:off x="3186663" y="1567100"/>
            <a:ext cx="0" cy="4545434"/>
          </a:xfrm>
          <a:prstGeom prst="line">
            <a:avLst/>
          </a:prstGeom>
          <a:noFill/>
          <a:ln>
            <a:solidFill>
              <a:srgbClr val="00B0F0"/>
            </a:solidFill>
            <a:prstDash val="lgDash"/>
          </a:ln>
        </p:spPr>
      </p:cxnSp>
      <p:cxnSp>
        <p:nvCxnSpPr>
          <p:cNvPr id="511" name="直接连接符 510"/>
          <p:cNvCxnSpPr/>
          <p:nvPr/>
        </p:nvCxnSpPr>
        <p:spPr bwMode="gray">
          <a:xfrm>
            <a:off x="6065191" y="1567100"/>
            <a:ext cx="0" cy="4545434"/>
          </a:xfrm>
          <a:prstGeom prst="line">
            <a:avLst/>
          </a:prstGeom>
          <a:noFill/>
          <a:ln>
            <a:solidFill>
              <a:srgbClr val="00B0F0"/>
            </a:solidFill>
            <a:prstDash val="lgDash"/>
          </a:ln>
        </p:spPr>
      </p:cxnSp>
      <p:cxnSp>
        <p:nvCxnSpPr>
          <p:cNvPr id="512" name="直接连接符 511"/>
          <p:cNvCxnSpPr/>
          <p:nvPr/>
        </p:nvCxnSpPr>
        <p:spPr bwMode="gray">
          <a:xfrm>
            <a:off x="8943720" y="1567100"/>
            <a:ext cx="0" cy="4545434"/>
          </a:xfrm>
          <a:prstGeom prst="line">
            <a:avLst/>
          </a:prstGeom>
          <a:noFill/>
          <a:ln>
            <a:solidFill>
              <a:srgbClr val="00B0F0"/>
            </a:solidFill>
            <a:prstDash val="lgDash"/>
          </a:ln>
        </p:spPr>
      </p:cxnSp>
      <p:sp>
        <p:nvSpPr>
          <p:cNvPr id="513" name="文本框 1075"/>
          <p:cNvSpPr txBox="1"/>
          <p:nvPr/>
        </p:nvSpPr>
        <p:spPr bwMode="gray">
          <a:xfrm>
            <a:off x="1094984" y="3324448"/>
            <a:ext cx="1149962" cy="430887"/>
          </a:xfrm>
          <a:prstGeom prst="rect">
            <a:avLst/>
          </a:prstGeom>
          <a:noFill/>
        </p:spPr>
        <p:txBody>
          <a:bodyPr wrap="squar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algn="ctr" defTabSz="913661" fontAlgn="ctr">
              <a:spcBef>
                <a:spcPts val="0"/>
              </a:spcBef>
              <a:spcAft>
                <a:spcPts val="0"/>
              </a:spcAft>
            </a:pPr>
            <a:r>
              <a:rPr lang="en-US" sz="1100" b="1" dirty="0">
                <a:solidFill>
                  <a:prstClr val="black"/>
                </a:solidFill>
                <a:latin typeface="Huawei Sans" panose="020C0503030203020204" pitchFamily="34" charset="0"/>
              </a:rPr>
              <a:t>Route switching</a:t>
            </a:r>
          </a:p>
        </p:txBody>
      </p:sp>
      <p:sp>
        <p:nvSpPr>
          <p:cNvPr id="514" name="文本框 1076"/>
          <p:cNvSpPr txBox="1"/>
          <p:nvPr/>
        </p:nvSpPr>
        <p:spPr bwMode="gray">
          <a:xfrm>
            <a:off x="3608358" y="4505567"/>
            <a:ext cx="2117887" cy="307648"/>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913661" fontAlgn="ctr">
              <a:spcBef>
                <a:spcPts val="0"/>
              </a:spcBef>
              <a:spcAft>
                <a:spcPts val="0"/>
              </a:spcAft>
            </a:pPr>
            <a:r>
              <a:rPr lang="en-US" sz="1399" b="1" dirty="0">
                <a:solidFill>
                  <a:prstClr val="black"/>
                </a:solidFill>
                <a:latin typeface="Huawei Sans" panose="020C0503030203020204" pitchFamily="34" charset="0"/>
              </a:rPr>
              <a:t>Multi-link redundancy</a:t>
            </a:r>
          </a:p>
        </p:txBody>
      </p:sp>
      <p:sp>
        <p:nvSpPr>
          <p:cNvPr id="515" name="文本框 1077"/>
          <p:cNvSpPr txBox="1"/>
          <p:nvPr/>
        </p:nvSpPr>
        <p:spPr bwMode="gray">
          <a:xfrm>
            <a:off x="6728392" y="4505567"/>
            <a:ext cx="1612942" cy="307648"/>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913661" fontAlgn="ctr">
              <a:spcBef>
                <a:spcPts val="0"/>
              </a:spcBef>
              <a:spcAft>
                <a:spcPts val="0"/>
              </a:spcAft>
            </a:pPr>
            <a:r>
              <a:rPr lang="en-US" sz="1399" b="1" dirty="0">
                <a:solidFill>
                  <a:prstClr val="black"/>
                </a:solidFill>
                <a:latin typeface="Huawei Sans" panose="020C0503030203020204" pitchFamily="34" charset="0"/>
              </a:rPr>
              <a:t>Hub redundancy</a:t>
            </a:r>
          </a:p>
        </p:txBody>
      </p:sp>
      <p:sp>
        <p:nvSpPr>
          <p:cNvPr id="516" name="文本框 1078"/>
          <p:cNvSpPr txBox="1"/>
          <p:nvPr/>
        </p:nvSpPr>
        <p:spPr bwMode="gray">
          <a:xfrm>
            <a:off x="9289865" y="4505567"/>
            <a:ext cx="2127505" cy="307648"/>
          </a:xfrm>
          <a:prstGeom prst="rect">
            <a:avLst/>
          </a:prstGeom>
          <a:noFill/>
        </p:spPr>
        <p:txBody>
          <a:bodyPr wrap="non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913661" fontAlgn="ctr">
              <a:spcBef>
                <a:spcPts val="0"/>
              </a:spcBef>
              <a:spcAft>
                <a:spcPts val="0"/>
              </a:spcAft>
            </a:pPr>
            <a:r>
              <a:rPr lang="en-US" sz="1399" b="1" dirty="0">
                <a:solidFill>
                  <a:prstClr val="black"/>
                </a:solidFill>
                <a:latin typeface="Huawei Sans" panose="020C0503030203020204" pitchFamily="34" charset="0"/>
              </a:rPr>
              <a:t>Controller redundancy</a:t>
            </a:r>
          </a:p>
        </p:txBody>
      </p:sp>
      <p:sp>
        <p:nvSpPr>
          <p:cNvPr id="517" name="矩形 516"/>
          <p:cNvSpPr/>
          <p:nvPr/>
        </p:nvSpPr>
        <p:spPr bwMode="gray">
          <a:xfrm>
            <a:off x="6354986" y="4659929"/>
            <a:ext cx="2370182" cy="1477328"/>
          </a:xfrm>
          <a:prstGeom prst="rect">
            <a:avLst/>
          </a:prstGeom>
        </p:spPr>
        <p:txBody>
          <a:bodyPr wrap="square">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540" fontAlgn="ctr">
              <a:lnSpc>
                <a:spcPct val="150000"/>
              </a:lnSpc>
              <a:spcBef>
                <a:spcPts val="0"/>
              </a:spcBef>
              <a:spcAft>
                <a:spcPts val="0"/>
              </a:spcAft>
            </a:pPr>
            <a:r>
              <a:rPr lang="en-US" sz="1200" dirty="0">
                <a:solidFill>
                  <a:prstClr val="black"/>
                </a:solidFill>
                <a:latin typeface="Huawei Sans" panose="020C0503030203020204" pitchFamily="34" charset="0"/>
              </a:rPr>
              <a:t>The solution supports two CPEs at a single hub and dual hubs. When the hub is faulty, the site node automatically switches to the backup hub.</a:t>
            </a:r>
            <a:endParaRPr lang="en-US" altLang="zh-CN" sz="2000" b="1" dirty="0">
              <a:solidFill>
                <a:srgbClr val="C00000"/>
              </a:solidFill>
              <a:latin typeface="Huawei Sans" panose="020C0503030203020204" pitchFamily="34" charset="0"/>
              <a:ea typeface="方正兰亭黑简体" panose="02000000000000000000" pitchFamily="2" charset="-122"/>
            </a:endParaRPr>
          </a:p>
        </p:txBody>
      </p:sp>
      <p:sp>
        <p:nvSpPr>
          <p:cNvPr id="518" name="文本框 1080"/>
          <p:cNvSpPr txBox="1"/>
          <p:nvPr/>
        </p:nvSpPr>
        <p:spPr bwMode="gray">
          <a:xfrm>
            <a:off x="717688" y="4659929"/>
            <a:ext cx="2229612" cy="923330"/>
          </a:xfrm>
          <a:prstGeom prst="rect">
            <a:avLst/>
          </a:prstGeom>
          <a:noFill/>
        </p:spPr>
        <p:txBody>
          <a:bodyPr wrap="squar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540" fontAlgn="ctr">
              <a:lnSpc>
                <a:spcPct val="150000"/>
              </a:lnSpc>
              <a:spcBef>
                <a:spcPts val="0"/>
              </a:spcBef>
              <a:spcAft>
                <a:spcPts val="0"/>
              </a:spcAft>
            </a:pPr>
            <a:r>
              <a:rPr lang="en-US" sz="1200" dirty="0">
                <a:solidFill>
                  <a:prstClr val="black"/>
                </a:solidFill>
                <a:latin typeface="Huawei Sans" panose="020C0503030203020204" pitchFamily="34" charset="0"/>
              </a:rPr>
              <a:t>Two CPEs at a site back up each other, and they support VRRP or route switchover.</a:t>
            </a:r>
          </a:p>
        </p:txBody>
      </p:sp>
      <p:sp>
        <p:nvSpPr>
          <p:cNvPr id="519" name="文本框 1081"/>
          <p:cNvSpPr txBox="1"/>
          <p:nvPr/>
        </p:nvSpPr>
        <p:spPr bwMode="gray">
          <a:xfrm>
            <a:off x="3485195" y="4659929"/>
            <a:ext cx="2457938" cy="1200329"/>
          </a:xfrm>
          <a:prstGeom prst="rect">
            <a:avLst/>
          </a:prstGeom>
          <a:noFill/>
        </p:spPr>
        <p:txBody>
          <a:bodyPr wrap="squar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540" fontAlgn="ctr">
              <a:lnSpc>
                <a:spcPct val="150000"/>
              </a:lnSpc>
              <a:spcBef>
                <a:spcPts val="0"/>
              </a:spcBef>
              <a:spcAft>
                <a:spcPts val="0"/>
              </a:spcAft>
            </a:pPr>
            <a:r>
              <a:rPr lang="en-US" sz="1200" dirty="0">
                <a:solidFill>
                  <a:prstClr val="black"/>
                </a:solidFill>
                <a:latin typeface="Huawei Sans" panose="020C0503030203020204" pitchFamily="34" charset="0"/>
              </a:rPr>
              <a:t>Underlay link redundancy is supported. When a link is faulty, services are automatically switched to other links.</a:t>
            </a:r>
          </a:p>
        </p:txBody>
      </p:sp>
      <p:sp>
        <p:nvSpPr>
          <p:cNvPr id="520" name="文本框 1083"/>
          <p:cNvSpPr txBox="1"/>
          <p:nvPr/>
        </p:nvSpPr>
        <p:spPr bwMode="gray">
          <a:xfrm>
            <a:off x="9229989" y="4659929"/>
            <a:ext cx="2225404" cy="1200329"/>
          </a:xfrm>
          <a:prstGeom prst="rect">
            <a:avLst/>
          </a:prstGeom>
          <a:noFill/>
        </p:spPr>
        <p:txBody>
          <a:bodyPr wrap="square" rtlCol="0">
            <a:spAutoFit/>
          </a:bodyPr>
          <a:lstStyle>
            <a:defPPr>
              <a:defRPr lang="zh-CN"/>
            </a:defPPr>
            <a:lvl1pPr algn="l" rtl="0" fontAlgn="t">
              <a:spcBef>
                <a:spcPct val="0"/>
              </a:spcBef>
              <a:spcAft>
                <a:spcPct val="0"/>
              </a:spcAft>
              <a:defRPr sz="1000" kern="1200">
                <a:solidFill>
                  <a:schemeClr val="tx1"/>
                </a:solidFill>
                <a:latin typeface="Arial" pitchFamily="34" charset="0"/>
                <a:ea typeface="宋体" charset="-122"/>
                <a:cs typeface="+mn-cs"/>
              </a:defRPr>
            </a:lvl1pPr>
            <a:lvl2pPr marL="457200" algn="l" rtl="0" fontAlgn="t">
              <a:spcBef>
                <a:spcPct val="0"/>
              </a:spcBef>
              <a:spcAft>
                <a:spcPct val="0"/>
              </a:spcAft>
              <a:defRPr sz="1000" kern="1200">
                <a:solidFill>
                  <a:schemeClr val="tx1"/>
                </a:solidFill>
                <a:latin typeface="Arial" pitchFamily="34" charset="0"/>
                <a:ea typeface="宋体" charset="-122"/>
                <a:cs typeface="+mn-cs"/>
              </a:defRPr>
            </a:lvl2pPr>
            <a:lvl3pPr marL="914400" algn="l" rtl="0" fontAlgn="t">
              <a:spcBef>
                <a:spcPct val="0"/>
              </a:spcBef>
              <a:spcAft>
                <a:spcPct val="0"/>
              </a:spcAft>
              <a:defRPr sz="1000" kern="1200">
                <a:solidFill>
                  <a:schemeClr val="tx1"/>
                </a:solidFill>
                <a:latin typeface="Arial" pitchFamily="34" charset="0"/>
                <a:ea typeface="宋体" charset="-122"/>
                <a:cs typeface="+mn-cs"/>
              </a:defRPr>
            </a:lvl3pPr>
            <a:lvl4pPr marL="1371600" algn="l" rtl="0" fontAlgn="t">
              <a:spcBef>
                <a:spcPct val="0"/>
              </a:spcBef>
              <a:spcAft>
                <a:spcPct val="0"/>
              </a:spcAft>
              <a:defRPr sz="1000" kern="1200">
                <a:solidFill>
                  <a:schemeClr val="tx1"/>
                </a:solidFill>
                <a:latin typeface="Arial" pitchFamily="34" charset="0"/>
                <a:ea typeface="宋体" charset="-122"/>
                <a:cs typeface="+mn-cs"/>
              </a:defRPr>
            </a:lvl4pPr>
            <a:lvl5pPr marL="1828800" algn="l" rtl="0" fontAlgn="t">
              <a:spcBef>
                <a:spcPct val="0"/>
              </a:spcBef>
              <a:spcAft>
                <a:spcPct val="0"/>
              </a:spcAft>
              <a:defRPr sz="1000" kern="1200">
                <a:solidFill>
                  <a:schemeClr val="tx1"/>
                </a:solidFill>
                <a:latin typeface="Arial" pitchFamily="34" charset="0"/>
                <a:ea typeface="宋体" charset="-122"/>
                <a:cs typeface="+mn-cs"/>
              </a:defRPr>
            </a:lvl5pPr>
            <a:lvl6pPr marL="2286000" algn="l" defTabSz="914400" rtl="0" eaLnBrk="1" latinLnBrk="0" hangingPunct="1">
              <a:defRPr sz="1000" kern="1200">
                <a:solidFill>
                  <a:schemeClr val="tx1"/>
                </a:solidFill>
                <a:latin typeface="Arial" pitchFamily="34" charset="0"/>
                <a:ea typeface="宋体" charset="-122"/>
                <a:cs typeface="+mn-cs"/>
              </a:defRPr>
            </a:lvl6pPr>
            <a:lvl7pPr marL="2743200" algn="l" defTabSz="914400" rtl="0" eaLnBrk="1" latinLnBrk="0" hangingPunct="1">
              <a:defRPr sz="1000" kern="1200">
                <a:solidFill>
                  <a:schemeClr val="tx1"/>
                </a:solidFill>
                <a:latin typeface="Arial" pitchFamily="34" charset="0"/>
                <a:ea typeface="宋体" charset="-122"/>
                <a:cs typeface="+mn-cs"/>
              </a:defRPr>
            </a:lvl7pPr>
            <a:lvl8pPr marL="3200400" algn="l" defTabSz="914400" rtl="0" eaLnBrk="1" latinLnBrk="0" hangingPunct="1">
              <a:defRPr sz="1000" kern="1200">
                <a:solidFill>
                  <a:schemeClr val="tx1"/>
                </a:solidFill>
                <a:latin typeface="Arial" pitchFamily="34" charset="0"/>
                <a:ea typeface="宋体" charset="-122"/>
                <a:cs typeface="+mn-cs"/>
              </a:defRPr>
            </a:lvl8pPr>
            <a:lvl9pPr marL="3657600" algn="l" defTabSz="914400" rtl="0" eaLnBrk="1" latinLnBrk="0" hangingPunct="1">
              <a:defRPr sz="1000" kern="1200">
                <a:solidFill>
                  <a:schemeClr val="tx1"/>
                </a:solidFill>
                <a:latin typeface="Arial" pitchFamily="34" charset="0"/>
                <a:ea typeface="宋体" charset="-122"/>
                <a:cs typeface="+mn-cs"/>
              </a:defRPr>
            </a:lvl9pPr>
          </a:lstStyle>
          <a:p>
            <a:pPr defTabSz="1218540" fontAlgn="ctr">
              <a:lnSpc>
                <a:spcPct val="150000"/>
              </a:lnSpc>
              <a:spcBef>
                <a:spcPts val="0"/>
              </a:spcBef>
              <a:spcAft>
                <a:spcPts val="0"/>
              </a:spcAft>
            </a:pPr>
            <a:r>
              <a:rPr lang="en-US" sz="1200" dirty="0">
                <a:solidFill>
                  <a:prstClr val="black"/>
                </a:solidFill>
                <a:latin typeface="Huawei Sans" panose="020C0503030203020204" pitchFamily="34" charset="0"/>
              </a:rPr>
              <a:t>The cluster is deployed, providing high reliability, remote disaster recovery, and automatic switchover.</a:t>
            </a:r>
            <a:endParaRPr lang="en-US" altLang="zh-CN" sz="1200" dirty="0">
              <a:solidFill>
                <a:prstClr val="black"/>
              </a:solidFill>
              <a:latin typeface="Huawei Sans" panose="020C0503030203020204" pitchFamily="34" charset="0"/>
              <a:ea typeface="方正兰亭黑简体" panose="02000000000000000000" pitchFamily="2" charset="-122"/>
            </a:endParaRPr>
          </a:p>
        </p:txBody>
      </p:sp>
      <p:sp>
        <p:nvSpPr>
          <p:cNvPr id="674" name="Rectangle 49"/>
          <p:cNvSpPr/>
          <p:nvPr/>
        </p:nvSpPr>
        <p:spPr bwMode="gray">
          <a:xfrm>
            <a:off x="535103" y="1481349"/>
            <a:ext cx="11089232" cy="4716936"/>
          </a:xfrm>
          <a:prstGeom prst="rect">
            <a:avLst/>
          </a:prstGeom>
          <a:noFill/>
          <a:ln w="12700">
            <a:solidFill>
              <a:schemeClr val="bg2">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28" tIns="60914" rIns="121828" bIns="60914" numCol="1" spcCol="0" rtlCol="0" fromWordArt="0" anchor="ctr" anchorCtr="0" forceAA="0" compatLnSpc="1">
            <a:prstTxWarp prst="textNoShape">
              <a:avLst/>
            </a:prstTxWarp>
            <a:noAutofit/>
          </a:bodyPr>
          <a:lstStyle/>
          <a:p>
            <a:pPr algn="ctr" defTabSz="913838" fontAlgn="ctr">
              <a:spcBef>
                <a:spcPts val="0"/>
              </a:spcBef>
              <a:spcAft>
                <a:spcPts val="0"/>
              </a:spcAft>
            </a:pPr>
            <a:endParaRPr lang="en-US" sz="1800" dirty="0">
              <a:solidFill>
                <a:prstClr val="white"/>
              </a:solidFill>
              <a:latin typeface="Huawei Sans" panose="020C0503030203020204" pitchFamily="34" charset="0"/>
            </a:endParaRPr>
          </a:p>
        </p:txBody>
      </p:sp>
      <p:grpSp>
        <p:nvGrpSpPr>
          <p:cNvPr id="233" name="Group 15"/>
          <p:cNvGrpSpPr/>
          <p:nvPr/>
        </p:nvGrpSpPr>
        <p:grpSpPr bwMode="gray">
          <a:xfrm>
            <a:off x="8730202" y="62277"/>
            <a:ext cx="3003236" cy="213120"/>
            <a:chOff x="6465362" y="121552"/>
            <a:chExt cx="3003236" cy="213120"/>
          </a:xfrm>
        </p:grpSpPr>
        <p:sp>
          <p:nvSpPr>
            <p:cNvPr id="234" name="五边形 24"/>
            <p:cNvSpPr/>
            <p:nvPr/>
          </p:nvSpPr>
          <p:spPr bwMode="gray">
            <a:xfrm>
              <a:off x="6465362" y="121552"/>
              <a:ext cx="1526032" cy="213120"/>
            </a:xfrm>
            <a:prstGeom prst="homePlate">
              <a:avLst/>
            </a:prstGeom>
            <a:solidFill>
              <a:srgbClr val="D9D9D9"/>
            </a:solidFill>
            <a:ln w="9525" cap="flat" cmpd="sng" algn="ctr">
              <a:solidFill>
                <a:srgbClr val="D9D9D9"/>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900" dirty="0">
                  <a:latin typeface="Huawei Sans" panose="020C0503030203020204" pitchFamily="34" charset="0"/>
                </a:rPr>
                <a:t>Solution Architecture</a:t>
              </a:r>
            </a:p>
          </p:txBody>
        </p:sp>
        <p:sp>
          <p:nvSpPr>
            <p:cNvPr id="235" name="燕尾形 25"/>
            <p:cNvSpPr/>
            <p:nvPr/>
          </p:nvSpPr>
          <p:spPr bwMode="gray">
            <a:xfrm>
              <a:off x="7930375" y="121552"/>
              <a:ext cx="1538223" cy="211431"/>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900" b="1" dirty="0">
                  <a:solidFill>
                    <a:schemeClr val="bg1"/>
                  </a:solidFill>
                  <a:latin typeface="Huawei Sans" panose="020C0503030203020204" pitchFamily="34" charset="0"/>
                </a:rPr>
                <a:t>Solution Highlights</a:t>
              </a:r>
              <a:endParaRPr lang="en-US" altLang="zh-CN" sz="900" b="1" kern="0" dirty="0">
                <a:solidFill>
                  <a:schemeClr val="bg1"/>
                </a:solidFill>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15150778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Guaranteeing User Experience in Key Applications</a:t>
            </a:r>
          </a:p>
        </p:txBody>
      </p:sp>
      <p:sp>
        <p:nvSpPr>
          <p:cNvPr id="7" name="圆柱形 6"/>
          <p:cNvSpPr/>
          <p:nvPr/>
        </p:nvSpPr>
        <p:spPr bwMode="gray">
          <a:xfrm rot="16200000">
            <a:off x="7996675" y="1734983"/>
            <a:ext cx="554702" cy="1910711"/>
          </a:xfrm>
          <a:prstGeom prst="can">
            <a:avLst>
              <a:gd name="adj" fmla="val 6990"/>
            </a:avLst>
          </a:prstGeom>
          <a:solidFill>
            <a:srgbClr val="00B0F0">
              <a:alpha val="28000"/>
            </a:srgbClr>
          </a:solidFill>
          <a:ln w="3175">
            <a:solidFill>
              <a:srgbClr val="00B0F0">
                <a:alpha val="52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pPr algn="ctr" defTabSz="1218540" fontAlgn="ctr">
              <a:spcBef>
                <a:spcPts val="0"/>
              </a:spcBef>
              <a:spcAft>
                <a:spcPts val="0"/>
              </a:spcAft>
              <a:buClr>
                <a:srgbClr val="CC9900"/>
              </a:buClr>
            </a:pPr>
            <a:endParaRPr lang="en-US" altLang="zh-CN" sz="1050" dirty="0">
              <a:solidFill>
                <a:prstClr val="black"/>
              </a:solidFill>
              <a:latin typeface="Huawei Sans" panose="020C0503030203020204" pitchFamily="34" charset="0"/>
              <a:cs typeface="Arial" panose="020B0604020202020204" pitchFamily="34" charset="0"/>
            </a:endParaRPr>
          </a:p>
        </p:txBody>
      </p:sp>
      <p:grpSp>
        <p:nvGrpSpPr>
          <p:cNvPr id="8" name="组合 7"/>
          <p:cNvGrpSpPr/>
          <p:nvPr/>
        </p:nvGrpSpPr>
        <p:grpSpPr bwMode="gray">
          <a:xfrm>
            <a:off x="983478" y="3087694"/>
            <a:ext cx="1588103" cy="544037"/>
            <a:chOff x="698540" y="3019069"/>
            <a:chExt cx="1589091" cy="718263"/>
          </a:xfrm>
        </p:grpSpPr>
        <p:grpSp>
          <p:nvGrpSpPr>
            <p:cNvPr id="9" name="组合 8"/>
            <p:cNvGrpSpPr/>
            <p:nvPr/>
          </p:nvGrpSpPr>
          <p:grpSpPr bwMode="gray">
            <a:xfrm>
              <a:off x="698540" y="3142881"/>
              <a:ext cx="1536695" cy="516536"/>
              <a:chOff x="2294632" y="2734241"/>
              <a:chExt cx="1643835" cy="407467"/>
            </a:xfrm>
          </p:grpSpPr>
          <p:sp>
            <p:nvSpPr>
              <p:cNvPr id="13" name="Freeform 106"/>
              <p:cNvSpPr>
                <a:spLocks/>
              </p:cNvSpPr>
              <p:nvPr/>
            </p:nvSpPr>
            <p:spPr bwMode="gray">
              <a:xfrm>
                <a:off x="2294632" y="2734241"/>
                <a:ext cx="1643835" cy="407467"/>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alpha val="90000"/>
                </a:srgbClr>
              </a:solidFill>
              <a:ln w="9525">
                <a:noFill/>
                <a:round/>
                <a:headEnd/>
                <a:tailEnd/>
              </a:ln>
            </p:spPr>
            <p:txBody>
              <a:bodyPr vert="horz" wrap="square" lIns="91383" tIns="45691" rIns="91383" bIns="45691" numCol="1" anchor="t" anchorCtr="0" compatLnSpc="1">
                <a:prstTxWarp prst="textNoShape">
                  <a:avLst/>
                </a:prstTxWarp>
              </a:bodyPr>
              <a:lstStyle/>
              <a:p>
                <a:pPr defTabSz="1218458" fontAlgn="ctr">
                  <a:spcBef>
                    <a:spcPts val="0"/>
                  </a:spcBef>
                  <a:spcAft>
                    <a:spcPts val="0"/>
                  </a:spcAft>
                  <a:defRPr/>
                </a:pPr>
                <a:endParaRPr lang="en-US" altLang="zh-CN" sz="4800" kern="0" dirty="0">
                  <a:solidFill>
                    <a:prstClr val="white"/>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14" name="矩形 13"/>
              <p:cNvSpPr/>
              <p:nvPr/>
            </p:nvSpPr>
            <p:spPr bwMode="gray">
              <a:xfrm flipV="1">
                <a:off x="2408549"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458" fontAlgn="ctr">
                  <a:spcBef>
                    <a:spcPts val="0"/>
                  </a:spcBef>
                  <a:spcAft>
                    <a:spcPts val="0"/>
                  </a:spcAft>
                </a:pPr>
                <a:endParaRPr lang="en-US" sz="3600" b="1" dirty="0">
                  <a:solidFill>
                    <a:prstClr val="white"/>
                  </a:solidFill>
                  <a:latin typeface="Huawei Sans" panose="020C0503030203020204" pitchFamily="34" charset="0"/>
                  <a:cs typeface="Arial" panose="020B0604020202020204" pitchFamily="34" charset="0"/>
                </a:endParaRPr>
              </a:p>
            </p:txBody>
          </p:sp>
          <p:sp>
            <p:nvSpPr>
              <p:cNvPr id="15" name="矩形 14"/>
              <p:cNvSpPr/>
              <p:nvPr/>
            </p:nvSpPr>
            <p:spPr bwMode="gray">
              <a:xfrm flipV="1">
                <a:off x="2408540"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458" fontAlgn="ctr">
                  <a:spcBef>
                    <a:spcPts val="0"/>
                  </a:spcBef>
                  <a:spcAft>
                    <a:spcPts val="0"/>
                  </a:spcAft>
                </a:pPr>
                <a:endParaRPr lang="en-US" sz="3600" b="1" dirty="0">
                  <a:solidFill>
                    <a:prstClr val="white"/>
                  </a:solidFill>
                  <a:latin typeface="Huawei Sans" panose="020C0503030203020204" pitchFamily="34" charset="0"/>
                  <a:cs typeface="Arial" panose="020B0604020202020204" pitchFamily="34" charset="0"/>
                </a:endParaRPr>
              </a:p>
            </p:txBody>
          </p:sp>
          <p:sp>
            <p:nvSpPr>
              <p:cNvPr id="16" name="矩形 15"/>
              <p:cNvSpPr/>
              <p:nvPr/>
            </p:nvSpPr>
            <p:spPr bwMode="gray">
              <a:xfrm flipV="1">
                <a:off x="2597428" y="283260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458" fontAlgn="ctr">
                  <a:spcBef>
                    <a:spcPts val="0"/>
                  </a:spcBef>
                  <a:spcAft>
                    <a:spcPts val="0"/>
                  </a:spcAft>
                </a:pPr>
                <a:endParaRPr lang="en-US" sz="3600" b="1" dirty="0">
                  <a:solidFill>
                    <a:prstClr val="white"/>
                  </a:solidFill>
                  <a:latin typeface="Huawei Sans" panose="020C0503030203020204" pitchFamily="34" charset="0"/>
                  <a:cs typeface="Arial" panose="020B0604020202020204" pitchFamily="34" charset="0"/>
                </a:endParaRPr>
              </a:p>
            </p:txBody>
          </p:sp>
          <p:sp>
            <p:nvSpPr>
              <p:cNvPr id="17" name="矩形 16"/>
              <p:cNvSpPr/>
              <p:nvPr/>
            </p:nvSpPr>
            <p:spPr bwMode="gray">
              <a:xfrm flipV="1">
                <a:off x="2597428" y="2987727"/>
                <a:ext cx="115379" cy="8726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458" fontAlgn="ctr">
                  <a:spcBef>
                    <a:spcPts val="0"/>
                  </a:spcBef>
                  <a:spcAft>
                    <a:spcPts val="0"/>
                  </a:spcAft>
                </a:pPr>
                <a:endParaRPr lang="en-US" sz="3600" b="1" dirty="0">
                  <a:solidFill>
                    <a:prstClr val="white"/>
                  </a:solidFill>
                  <a:latin typeface="Huawei Sans" panose="020C0503030203020204" pitchFamily="34" charset="0"/>
                  <a:cs typeface="Arial" panose="020B0604020202020204" pitchFamily="34" charset="0"/>
                </a:endParaRPr>
              </a:p>
            </p:txBody>
          </p:sp>
        </p:grpSp>
        <p:sp>
          <p:nvSpPr>
            <p:cNvPr id="10" name="Freeform 5"/>
            <p:cNvSpPr>
              <a:spLocks/>
            </p:cNvSpPr>
            <p:nvPr/>
          </p:nvSpPr>
          <p:spPr bwMode="gray">
            <a:xfrm>
              <a:off x="1431988" y="3019069"/>
              <a:ext cx="517943" cy="718263"/>
            </a:xfrm>
            <a:custGeom>
              <a:avLst/>
              <a:gdLst>
                <a:gd name="T0" fmla="*/ 111 w 112"/>
                <a:gd name="T1" fmla="*/ 107 h 112"/>
                <a:gd name="T2" fmla="*/ 95 w 112"/>
                <a:gd name="T3" fmla="*/ 91 h 112"/>
                <a:gd name="T4" fmla="*/ 109 w 112"/>
                <a:gd name="T5" fmla="*/ 55 h 112"/>
                <a:gd name="T6" fmla="*/ 55 w 112"/>
                <a:gd name="T7" fmla="*/ 0 h 112"/>
                <a:gd name="T8" fmla="*/ 0 w 112"/>
                <a:gd name="T9" fmla="*/ 55 h 112"/>
                <a:gd name="T10" fmla="*/ 55 w 112"/>
                <a:gd name="T11" fmla="*/ 109 h 112"/>
                <a:gd name="T12" fmla="*/ 72 w 112"/>
                <a:gd name="T13" fmla="*/ 107 h 112"/>
                <a:gd name="T14" fmla="*/ 73 w 112"/>
                <a:gd name="T15" fmla="*/ 103 h 112"/>
                <a:gd name="T16" fmla="*/ 70 w 112"/>
                <a:gd name="T17" fmla="*/ 102 h 112"/>
                <a:gd name="T18" fmla="*/ 55 w 112"/>
                <a:gd name="T19" fmla="*/ 104 h 112"/>
                <a:gd name="T20" fmla="*/ 5 w 112"/>
                <a:gd name="T21" fmla="*/ 55 h 112"/>
                <a:gd name="T22" fmla="*/ 55 w 112"/>
                <a:gd name="T23" fmla="*/ 5 h 112"/>
                <a:gd name="T24" fmla="*/ 104 w 112"/>
                <a:gd name="T25" fmla="*/ 55 h 112"/>
                <a:gd name="T26" fmla="*/ 90 w 112"/>
                <a:gd name="T27" fmla="*/ 90 h 112"/>
                <a:gd name="T28" fmla="*/ 90 w 112"/>
                <a:gd name="T29" fmla="*/ 93 h 112"/>
                <a:gd name="T30" fmla="*/ 108 w 112"/>
                <a:gd name="T31" fmla="*/ 111 h 112"/>
                <a:gd name="T32" fmla="*/ 110 w 112"/>
                <a:gd name="T33" fmla="*/ 112 h 112"/>
                <a:gd name="T34" fmla="*/ 111 w 112"/>
                <a:gd name="T35" fmla="*/ 111 h 112"/>
                <a:gd name="T36" fmla="*/ 111 w 112"/>
                <a:gd name="T37"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2" h="112">
                  <a:moveTo>
                    <a:pt x="111" y="107"/>
                  </a:moveTo>
                  <a:cubicBezTo>
                    <a:pt x="95" y="91"/>
                    <a:pt x="95" y="91"/>
                    <a:pt x="95" y="91"/>
                  </a:cubicBezTo>
                  <a:cubicBezTo>
                    <a:pt x="104" y="81"/>
                    <a:pt x="109" y="68"/>
                    <a:pt x="109" y="55"/>
                  </a:cubicBezTo>
                  <a:cubicBezTo>
                    <a:pt x="109" y="25"/>
                    <a:pt x="85" y="0"/>
                    <a:pt x="55" y="0"/>
                  </a:cubicBezTo>
                  <a:cubicBezTo>
                    <a:pt x="24" y="0"/>
                    <a:pt x="0" y="25"/>
                    <a:pt x="0" y="55"/>
                  </a:cubicBezTo>
                  <a:cubicBezTo>
                    <a:pt x="0" y="85"/>
                    <a:pt x="24" y="109"/>
                    <a:pt x="55" y="109"/>
                  </a:cubicBezTo>
                  <a:cubicBezTo>
                    <a:pt x="60" y="109"/>
                    <a:pt x="66" y="108"/>
                    <a:pt x="72" y="107"/>
                  </a:cubicBezTo>
                  <a:cubicBezTo>
                    <a:pt x="73" y="106"/>
                    <a:pt x="74" y="105"/>
                    <a:pt x="73" y="103"/>
                  </a:cubicBezTo>
                  <a:cubicBezTo>
                    <a:pt x="73" y="102"/>
                    <a:pt x="71" y="101"/>
                    <a:pt x="70" y="102"/>
                  </a:cubicBezTo>
                  <a:cubicBezTo>
                    <a:pt x="65" y="104"/>
                    <a:pt x="60" y="104"/>
                    <a:pt x="55" y="104"/>
                  </a:cubicBezTo>
                  <a:cubicBezTo>
                    <a:pt x="27" y="104"/>
                    <a:pt x="5" y="82"/>
                    <a:pt x="5" y="55"/>
                  </a:cubicBezTo>
                  <a:cubicBezTo>
                    <a:pt x="5" y="27"/>
                    <a:pt x="27" y="5"/>
                    <a:pt x="55" y="5"/>
                  </a:cubicBezTo>
                  <a:cubicBezTo>
                    <a:pt x="82" y="5"/>
                    <a:pt x="104" y="27"/>
                    <a:pt x="104" y="55"/>
                  </a:cubicBezTo>
                  <a:cubicBezTo>
                    <a:pt x="104" y="68"/>
                    <a:pt x="99" y="80"/>
                    <a:pt x="90" y="90"/>
                  </a:cubicBezTo>
                  <a:cubicBezTo>
                    <a:pt x="89" y="91"/>
                    <a:pt x="89" y="92"/>
                    <a:pt x="90" y="93"/>
                  </a:cubicBezTo>
                  <a:cubicBezTo>
                    <a:pt x="108" y="111"/>
                    <a:pt x="108" y="111"/>
                    <a:pt x="108" y="111"/>
                  </a:cubicBezTo>
                  <a:cubicBezTo>
                    <a:pt x="108" y="111"/>
                    <a:pt x="109" y="112"/>
                    <a:pt x="110" y="112"/>
                  </a:cubicBezTo>
                  <a:cubicBezTo>
                    <a:pt x="110" y="112"/>
                    <a:pt x="111" y="111"/>
                    <a:pt x="111" y="111"/>
                  </a:cubicBezTo>
                  <a:cubicBezTo>
                    <a:pt x="112" y="110"/>
                    <a:pt x="112" y="108"/>
                    <a:pt x="111" y="107"/>
                  </a:cubicBezTo>
                  <a:close/>
                </a:path>
              </a:pathLst>
            </a:custGeom>
            <a:solidFill>
              <a:srgbClr val="FFC000"/>
            </a:solidFill>
            <a:ln>
              <a:noFill/>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pPr>
              <a:endParaRPr lang="en-US" altLang="zh-CN" sz="1000" dirty="0">
                <a:solidFill>
                  <a:prstClr val="black"/>
                </a:solidFill>
                <a:latin typeface="Huawei Sans" panose="020C0503030203020204" pitchFamily="34" charset="0"/>
                <a:ea typeface="方正兰亭黑简体" panose="02000000000000000000" pitchFamily="2" charset="-122"/>
              </a:endParaRPr>
            </a:p>
          </p:txBody>
        </p:sp>
        <p:sp>
          <p:nvSpPr>
            <p:cNvPr id="11" name="Freeform 12"/>
            <p:cNvSpPr>
              <a:spLocks/>
            </p:cNvSpPr>
            <p:nvPr/>
          </p:nvSpPr>
          <p:spPr bwMode="gray">
            <a:xfrm>
              <a:off x="1315183" y="3328597"/>
              <a:ext cx="972448" cy="269538"/>
            </a:xfrm>
            <a:custGeom>
              <a:avLst/>
              <a:gdLst>
                <a:gd name="T0" fmla="*/ 0 w 1126"/>
                <a:gd name="T1" fmla="*/ 22 h 105"/>
                <a:gd name="T2" fmla="*/ 12 w 1126"/>
                <a:gd name="T3" fmla="*/ 13 h 105"/>
                <a:gd name="T4" fmla="*/ 45 w 1126"/>
                <a:gd name="T5" fmla="*/ 71 h 105"/>
                <a:gd name="T6" fmla="*/ 79 w 1126"/>
                <a:gd name="T7" fmla="*/ 7 h 105"/>
                <a:gd name="T8" fmla="*/ 95 w 1126"/>
                <a:gd name="T9" fmla="*/ 39 h 105"/>
                <a:gd name="T10" fmla="*/ 217 w 1126"/>
                <a:gd name="T11" fmla="*/ 45 h 105"/>
                <a:gd name="T12" fmla="*/ 245 w 1126"/>
                <a:gd name="T13" fmla="*/ 0 h 105"/>
                <a:gd name="T14" fmla="*/ 277 w 1126"/>
                <a:gd name="T15" fmla="*/ 89 h 105"/>
                <a:gd name="T16" fmla="*/ 285 w 1126"/>
                <a:gd name="T17" fmla="*/ 41 h 105"/>
                <a:gd name="T18" fmla="*/ 318 w 1126"/>
                <a:gd name="T19" fmla="*/ 40 h 105"/>
                <a:gd name="T20" fmla="*/ 341 w 1126"/>
                <a:gd name="T21" fmla="*/ 7 h 105"/>
                <a:gd name="T22" fmla="*/ 378 w 1126"/>
                <a:gd name="T23" fmla="*/ 105 h 105"/>
                <a:gd name="T24" fmla="*/ 409 w 1126"/>
                <a:gd name="T25" fmla="*/ 43 h 105"/>
                <a:gd name="T26" fmla="*/ 451 w 1126"/>
                <a:gd name="T27" fmla="*/ 41 h 105"/>
                <a:gd name="T28" fmla="*/ 463 w 1126"/>
                <a:gd name="T29" fmla="*/ 70 h 105"/>
                <a:gd name="T30" fmla="*/ 493 w 1126"/>
                <a:gd name="T31" fmla="*/ 13 h 105"/>
                <a:gd name="T32" fmla="*/ 518 w 1126"/>
                <a:gd name="T33" fmla="*/ 76 h 105"/>
                <a:gd name="T34" fmla="*/ 553 w 1126"/>
                <a:gd name="T35" fmla="*/ 16 h 105"/>
                <a:gd name="T36" fmla="*/ 559 w 1126"/>
                <a:gd name="T37" fmla="*/ 101 h 105"/>
                <a:gd name="T38" fmla="*/ 597 w 1126"/>
                <a:gd name="T39" fmla="*/ 23 h 105"/>
                <a:gd name="T40" fmla="*/ 620 w 1126"/>
                <a:gd name="T41" fmla="*/ 41 h 105"/>
                <a:gd name="T42" fmla="*/ 842 w 1126"/>
                <a:gd name="T43" fmla="*/ 43 h 105"/>
                <a:gd name="T44" fmla="*/ 860 w 1126"/>
                <a:gd name="T45" fmla="*/ 7 h 105"/>
                <a:gd name="T46" fmla="*/ 911 w 1126"/>
                <a:gd name="T47" fmla="*/ 82 h 105"/>
                <a:gd name="T48" fmla="*/ 932 w 1126"/>
                <a:gd name="T49" fmla="*/ 22 h 105"/>
                <a:gd name="T50" fmla="*/ 955 w 1126"/>
                <a:gd name="T51" fmla="*/ 47 h 105"/>
                <a:gd name="T52" fmla="*/ 971 w 1126"/>
                <a:gd name="T53" fmla="*/ 20 h 105"/>
                <a:gd name="T54" fmla="*/ 1030 w 1126"/>
                <a:gd name="T55" fmla="*/ 87 h 105"/>
                <a:gd name="T56" fmla="*/ 1040 w 1126"/>
                <a:gd name="T57" fmla="*/ 18 h 105"/>
                <a:gd name="T58" fmla="*/ 1060 w 1126"/>
                <a:gd name="T59" fmla="*/ 47 h 105"/>
                <a:gd name="T60" fmla="*/ 1126 w 1126"/>
                <a:gd name="T61" fmla="*/ 4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6" h="105">
                  <a:moveTo>
                    <a:pt x="0" y="22"/>
                  </a:moveTo>
                  <a:lnTo>
                    <a:pt x="12" y="13"/>
                  </a:lnTo>
                  <a:lnTo>
                    <a:pt x="45" y="71"/>
                  </a:lnTo>
                  <a:lnTo>
                    <a:pt x="79" y="7"/>
                  </a:lnTo>
                  <a:lnTo>
                    <a:pt x="95" y="39"/>
                  </a:lnTo>
                  <a:lnTo>
                    <a:pt x="217" y="45"/>
                  </a:lnTo>
                  <a:lnTo>
                    <a:pt x="245" y="0"/>
                  </a:lnTo>
                  <a:lnTo>
                    <a:pt x="277" y="89"/>
                  </a:lnTo>
                  <a:lnTo>
                    <a:pt x="285" y="41"/>
                  </a:lnTo>
                  <a:lnTo>
                    <a:pt x="318" y="40"/>
                  </a:lnTo>
                  <a:lnTo>
                    <a:pt x="341" y="7"/>
                  </a:lnTo>
                  <a:lnTo>
                    <a:pt x="378" y="105"/>
                  </a:lnTo>
                  <a:lnTo>
                    <a:pt x="409" y="43"/>
                  </a:lnTo>
                  <a:lnTo>
                    <a:pt x="451" y="41"/>
                  </a:lnTo>
                  <a:lnTo>
                    <a:pt x="463" y="70"/>
                  </a:lnTo>
                  <a:lnTo>
                    <a:pt x="493" y="13"/>
                  </a:lnTo>
                  <a:lnTo>
                    <a:pt x="518" y="76"/>
                  </a:lnTo>
                  <a:lnTo>
                    <a:pt x="553" y="16"/>
                  </a:lnTo>
                  <a:lnTo>
                    <a:pt x="559" y="101"/>
                  </a:lnTo>
                  <a:lnTo>
                    <a:pt x="597" y="23"/>
                  </a:lnTo>
                  <a:lnTo>
                    <a:pt x="620" y="41"/>
                  </a:lnTo>
                  <a:lnTo>
                    <a:pt x="842" y="43"/>
                  </a:lnTo>
                  <a:lnTo>
                    <a:pt x="860" y="7"/>
                  </a:lnTo>
                  <a:lnTo>
                    <a:pt x="911" y="82"/>
                  </a:lnTo>
                  <a:lnTo>
                    <a:pt x="932" y="22"/>
                  </a:lnTo>
                  <a:lnTo>
                    <a:pt x="955" y="47"/>
                  </a:lnTo>
                  <a:lnTo>
                    <a:pt x="971" y="20"/>
                  </a:lnTo>
                  <a:lnTo>
                    <a:pt x="1030" y="87"/>
                  </a:lnTo>
                  <a:lnTo>
                    <a:pt x="1040" y="18"/>
                  </a:lnTo>
                  <a:lnTo>
                    <a:pt x="1060" y="47"/>
                  </a:lnTo>
                  <a:lnTo>
                    <a:pt x="1126" y="47"/>
                  </a:lnTo>
                </a:path>
              </a:pathLst>
            </a:custGeom>
            <a:noFill/>
            <a:ln w="6350" cap="flat">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pPr>
              <a:endParaRPr lang="en-US" altLang="zh-CN" sz="3200" dirty="0">
                <a:solidFill>
                  <a:prstClr val="black"/>
                </a:solidFill>
                <a:latin typeface="Huawei Sans" panose="020C0503030203020204" pitchFamily="34" charset="0"/>
                <a:ea typeface="方正兰亭黑简体" panose="02000000000000000000" pitchFamily="2" charset="-122"/>
              </a:endParaRPr>
            </a:p>
          </p:txBody>
        </p:sp>
        <p:sp>
          <p:nvSpPr>
            <p:cNvPr id="12" name="Freeform 12"/>
            <p:cNvSpPr>
              <a:spLocks/>
            </p:cNvSpPr>
            <p:nvPr/>
          </p:nvSpPr>
          <p:spPr bwMode="gray">
            <a:xfrm>
              <a:off x="1315183" y="3328597"/>
              <a:ext cx="972448" cy="269538"/>
            </a:xfrm>
            <a:custGeom>
              <a:avLst/>
              <a:gdLst>
                <a:gd name="T0" fmla="*/ 0 w 1126"/>
                <a:gd name="T1" fmla="*/ 22 h 105"/>
                <a:gd name="T2" fmla="*/ 12 w 1126"/>
                <a:gd name="T3" fmla="*/ 13 h 105"/>
                <a:gd name="T4" fmla="*/ 45 w 1126"/>
                <a:gd name="T5" fmla="*/ 71 h 105"/>
                <a:gd name="T6" fmla="*/ 79 w 1126"/>
                <a:gd name="T7" fmla="*/ 7 h 105"/>
                <a:gd name="T8" fmla="*/ 95 w 1126"/>
                <a:gd name="T9" fmla="*/ 39 h 105"/>
                <a:gd name="T10" fmla="*/ 217 w 1126"/>
                <a:gd name="T11" fmla="*/ 45 h 105"/>
                <a:gd name="T12" fmla="*/ 245 w 1126"/>
                <a:gd name="T13" fmla="*/ 0 h 105"/>
                <a:gd name="T14" fmla="*/ 277 w 1126"/>
                <a:gd name="T15" fmla="*/ 89 h 105"/>
                <a:gd name="T16" fmla="*/ 285 w 1126"/>
                <a:gd name="T17" fmla="*/ 41 h 105"/>
                <a:gd name="T18" fmla="*/ 318 w 1126"/>
                <a:gd name="T19" fmla="*/ 40 h 105"/>
                <a:gd name="T20" fmla="*/ 341 w 1126"/>
                <a:gd name="T21" fmla="*/ 7 h 105"/>
                <a:gd name="T22" fmla="*/ 378 w 1126"/>
                <a:gd name="T23" fmla="*/ 105 h 105"/>
                <a:gd name="T24" fmla="*/ 409 w 1126"/>
                <a:gd name="T25" fmla="*/ 43 h 105"/>
                <a:gd name="T26" fmla="*/ 451 w 1126"/>
                <a:gd name="T27" fmla="*/ 41 h 105"/>
                <a:gd name="T28" fmla="*/ 463 w 1126"/>
                <a:gd name="T29" fmla="*/ 70 h 105"/>
                <a:gd name="T30" fmla="*/ 493 w 1126"/>
                <a:gd name="T31" fmla="*/ 13 h 105"/>
                <a:gd name="T32" fmla="*/ 518 w 1126"/>
                <a:gd name="T33" fmla="*/ 76 h 105"/>
                <a:gd name="T34" fmla="*/ 553 w 1126"/>
                <a:gd name="T35" fmla="*/ 16 h 105"/>
                <a:gd name="T36" fmla="*/ 559 w 1126"/>
                <a:gd name="T37" fmla="*/ 101 h 105"/>
                <a:gd name="T38" fmla="*/ 597 w 1126"/>
                <a:gd name="T39" fmla="*/ 23 h 105"/>
                <a:gd name="T40" fmla="*/ 620 w 1126"/>
                <a:gd name="T41" fmla="*/ 41 h 105"/>
                <a:gd name="T42" fmla="*/ 842 w 1126"/>
                <a:gd name="T43" fmla="*/ 43 h 105"/>
                <a:gd name="T44" fmla="*/ 860 w 1126"/>
                <a:gd name="T45" fmla="*/ 7 h 105"/>
                <a:gd name="T46" fmla="*/ 911 w 1126"/>
                <a:gd name="T47" fmla="*/ 82 h 105"/>
                <a:gd name="T48" fmla="*/ 932 w 1126"/>
                <a:gd name="T49" fmla="*/ 22 h 105"/>
                <a:gd name="T50" fmla="*/ 955 w 1126"/>
                <a:gd name="T51" fmla="*/ 47 h 105"/>
                <a:gd name="T52" fmla="*/ 971 w 1126"/>
                <a:gd name="T53" fmla="*/ 20 h 105"/>
                <a:gd name="T54" fmla="*/ 1030 w 1126"/>
                <a:gd name="T55" fmla="*/ 87 h 105"/>
                <a:gd name="T56" fmla="*/ 1040 w 1126"/>
                <a:gd name="T57" fmla="*/ 18 h 105"/>
                <a:gd name="T58" fmla="*/ 1060 w 1126"/>
                <a:gd name="T59" fmla="*/ 47 h 105"/>
                <a:gd name="T60" fmla="*/ 1126 w 1126"/>
                <a:gd name="T61" fmla="*/ 4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6" h="105">
                  <a:moveTo>
                    <a:pt x="0" y="22"/>
                  </a:moveTo>
                  <a:lnTo>
                    <a:pt x="12" y="13"/>
                  </a:lnTo>
                  <a:lnTo>
                    <a:pt x="45" y="71"/>
                  </a:lnTo>
                  <a:lnTo>
                    <a:pt x="79" y="7"/>
                  </a:lnTo>
                  <a:lnTo>
                    <a:pt x="95" y="39"/>
                  </a:lnTo>
                  <a:lnTo>
                    <a:pt x="217" y="45"/>
                  </a:lnTo>
                  <a:lnTo>
                    <a:pt x="245" y="0"/>
                  </a:lnTo>
                  <a:lnTo>
                    <a:pt x="277" y="89"/>
                  </a:lnTo>
                  <a:lnTo>
                    <a:pt x="285" y="41"/>
                  </a:lnTo>
                  <a:lnTo>
                    <a:pt x="318" y="40"/>
                  </a:lnTo>
                  <a:lnTo>
                    <a:pt x="341" y="7"/>
                  </a:lnTo>
                  <a:lnTo>
                    <a:pt x="378" y="105"/>
                  </a:lnTo>
                  <a:lnTo>
                    <a:pt x="409" y="43"/>
                  </a:lnTo>
                  <a:lnTo>
                    <a:pt x="451" y="41"/>
                  </a:lnTo>
                  <a:lnTo>
                    <a:pt x="463" y="70"/>
                  </a:lnTo>
                  <a:lnTo>
                    <a:pt x="493" y="13"/>
                  </a:lnTo>
                  <a:lnTo>
                    <a:pt x="518" y="76"/>
                  </a:lnTo>
                  <a:lnTo>
                    <a:pt x="553" y="16"/>
                  </a:lnTo>
                  <a:lnTo>
                    <a:pt x="559" y="101"/>
                  </a:lnTo>
                  <a:lnTo>
                    <a:pt x="597" y="23"/>
                  </a:lnTo>
                  <a:lnTo>
                    <a:pt x="620" y="41"/>
                  </a:lnTo>
                  <a:lnTo>
                    <a:pt x="842" y="43"/>
                  </a:lnTo>
                  <a:lnTo>
                    <a:pt x="860" y="7"/>
                  </a:lnTo>
                  <a:lnTo>
                    <a:pt x="911" y="82"/>
                  </a:lnTo>
                  <a:lnTo>
                    <a:pt x="932" y="22"/>
                  </a:lnTo>
                  <a:lnTo>
                    <a:pt x="955" y="47"/>
                  </a:lnTo>
                  <a:lnTo>
                    <a:pt x="971" y="20"/>
                  </a:lnTo>
                  <a:lnTo>
                    <a:pt x="1030" y="87"/>
                  </a:lnTo>
                  <a:lnTo>
                    <a:pt x="1040" y="18"/>
                  </a:lnTo>
                  <a:lnTo>
                    <a:pt x="1060" y="47"/>
                  </a:lnTo>
                  <a:lnTo>
                    <a:pt x="1126" y="47"/>
                  </a:lnTo>
                </a:path>
              </a:pathLst>
            </a:custGeom>
            <a:noFill/>
            <a:ln w="6350" cap="flat">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pPr>
              <a:endParaRPr lang="en-US" altLang="zh-CN" sz="3200" dirty="0">
                <a:solidFill>
                  <a:prstClr val="black"/>
                </a:solidFill>
                <a:latin typeface="Huawei Sans" panose="020C0503030203020204" pitchFamily="34" charset="0"/>
                <a:ea typeface="方正兰亭黑简体" panose="02000000000000000000" pitchFamily="2" charset="-122"/>
              </a:endParaRPr>
            </a:p>
          </p:txBody>
        </p:sp>
      </p:grpSp>
      <p:cxnSp>
        <p:nvCxnSpPr>
          <p:cNvPr id="18" name="肘形连接符 17"/>
          <p:cNvCxnSpPr/>
          <p:nvPr/>
        </p:nvCxnSpPr>
        <p:spPr bwMode="gray">
          <a:xfrm rot="5400000" flipH="1" flipV="1">
            <a:off x="2087491" y="2607593"/>
            <a:ext cx="848055" cy="359624"/>
          </a:xfrm>
          <a:prstGeom prst="bentConnector3">
            <a:avLst>
              <a:gd name="adj1" fmla="val 99016"/>
            </a:avLst>
          </a:prstGeom>
          <a:ln>
            <a:solidFill>
              <a:srgbClr val="00B0F0"/>
            </a:solidFill>
            <a:tailEnd type="oval"/>
          </a:ln>
        </p:spPr>
        <p:style>
          <a:lnRef idx="1">
            <a:schemeClr val="accent1"/>
          </a:lnRef>
          <a:fillRef idx="0">
            <a:schemeClr val="accent1"/>
          </a:fillRef>
          <a:effectRef idx="0">
            <a:schemeClr val="accent1"/>
          </a:effectRef>
          <a:fontRef idx="minor">
            <a:schemeClr val="tx1"/>
          </a:fontRef>
        </p:style>
      </p:cxnSp>
      <p:sp>
        <p:nvSpPr>
          <p:cNvPr id="19" name="TextBox 342"/>
          <p:cNvSpPr txBox="1"/>
          <p:nvPr/>
        </p:nvSpPr>
        <p:spPr bwMode="gray">
          <a:xfrm>
            <a:off x="3097694" y="2238464"/>
            <a:ext cx="1986136" cy="261545"/>
          </a:xfrm>
          <a:prstGeom prst="rect">
            <a:avLst/>
          </a:prstGeom>
          <a:noFill/>
        </p:spPr>
        <p:txBody>
          <a:bodyPr wrap="square" lIns="91377" tIns="45688" rIns="91377" bIns="45688" anchor="ctr">
            <a:spAutoFit/>
          </a:bodyPr>
          <a:lstStyle>
            <a:lvl1pPr>
              <a:defRPr sz="2400">
                <a:solidFill>
                  <a:schemeClr val="tx1"/>
                </a:solidFill>
                <a:latin typeface="Arial" panose="020B0604020202020204" pitchFamily="34" charset="0"/>
                <a:ea typeface="微软雅黑" panose="020B0503020204020204" pitchFamily="34" charset="-122"/>
              </a:defRPr>
            </a:lvl1pPr>
            <a:lvl2pPr marL="742950" indent="-285750">
              <a:defRPr sz="2400">
                <a:solidFill>
                  <a:schemeClr val="tx1"/>
                </a:solidFill>
                <a:latin typeface="Arial" panose="020B0604020202020204" pitchFamily="34" charset="0"/>
                <a:ea typeface="微软雅黑" panose="020B0503020204020204" pitchFamily="34" charset="-122"/>
              </a:defRPr>
            </a:lvl2pPr>
            <a:lvl3pPr marL="1143000" indent="-228600">
              <a:defRPr sz="2400">
                <a:solidFill>
                  <a:schemeClr val="tx1"/>
                </a:solidFill>
                <a:latin typeface="Arial" panose="020B0604020202020204" pitchFamily="34" charset="0"/>
                <a:ea typeface="微软雅黑" panose="020B0503020204020204" pitchFamily="34" charset="-122"/>
              </a:defRPr>
            </a:lvl3pPr>
            <a:lvl4pPr marL="1600200" indent="-228600">
              <a:defRPr sz="2400">
                <a:solidFill>
                  <a:schemeClr val="tx1"/>
                </a:solidFill>
                <a:latin typeface="Arial" panose="020B0604020202020204" pitchFamily="34" charset="0"/>
                <a:ea typeface="微软雅黑" panose="020B0503020204020204" pitchFamily="34" charset="-122"/>
              </a:defRPr>
            </a:lvl4pPr>
            <a:lvl5pPr marL="2057400" indent="-228600">
              <a:defRPr sz="2400">
                <a:solidFill>
                  <a:schemeClr val="tx1"/>
                </a:solidFill>
                <a:latin typeface="Arial" panose="020B0604020202020204" pitchFamily="34" charset="0"/>
                <a:ea typeface="微软雅黑" panose="020B0503020204020204" pitchFamily="34" charset="-122"/>
              </a:defRPr>
            </a:lvl5pPr>
            <a:lvl6pPr marL="25146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6pPr>
            <a:lvl7pPr marL="29718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7pPr>
            <a:lvl8pPr marL="34290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8pPr>
            <a:lvl9pPr marL="38862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9pPr>
          </a:lstStyle>
          <a:p>
            <a:pPr defTabSz="1218540" fontAlgn="ctr">
              <a:spcBef>
                <a:spcPts val="0"/>
              </a:spcBef>
              <a:spcAft>
                <a:spcPts val="0"/>
              </a:spcAft>
              <a:buSzPct val="100000"/>
            </a:pPr>
            <a:r>
              <a:rPr lang="en-US" sz="1100" b="1" dirty="0">
                <a:solidFill>
                  <a:prstClr val="black"/>
                </a:solidFill>
                <a:latin typeface="Huawei Sans" panose="020C0503030203020204" pitchFamily="34" charset="0"/>
              </a:rPr>
              <a:t>SaaS FPI</a:t>
            </a:r>
            <a:endParaRPr lang="en-US" altLang="zh-CN" sz="1100" b="1" dirty="0">
              <a:solidFill>
                <a:prstClr val="black"/>
              </a:solidFill>
              <a:latin typeface="Huawei Sans" panose="020C0503030203020204" pitchFamily="34" charset="0"/>
              <a:ea typeface="方正兰亭黑简体" panose="02000000000000000000" pitchFamily="2" charset="-122"/>
              <a:cs typeface="Arial" pitchFamily="34" charset="0"/>
              <a:sym typeface="Arial" panose="020B0604020202020204" pitchFamily="34" charset="0"/>
            </a:endParaRPr>
          </a:p>
        </p:txBody>
      </p:sp>
      <p:grpSp>
        <p:nvGrpSpPr>
          <p:cNvPr id="20" name="组合 19"/>
          <p:cNvGrpSpPr/>
          <p:nvPr/>
        </p:nvGrpSpPr>
        <p:grpSpPr bwMode="gray">
          <a:xfrm>
            <a:off x="2781006" y="3121952"/>
            <a:ext cx="2357876" cy="271335"/>
            <a:chOff x="3199236" y="1736476"/>
            <a:chExt cx="1878694" cy="252985"/>
          </a:xfrm>
        </p:grpSpPr>
        <p:grpSp>
          <p:nvGrpSpPr>
            <p:cNvPr id="21" name="Group 13"/>
            <p:cNvGrpSpPr/>
            <p:nvPr/>
          </p:nvGrpSpPr>
          <p:grpSpPr bwMode="gray">
            <a:xfrm>
              <a:off x="3199236" y="1736476"/>
              <a:ext cx="226775" cy="226703"/>
              <a:chOff x="1115616" y="2355723"/>
              <a:chExt cx="792088" cy="720082"/>
            </a:xfrm>
            <a:noFill/>
          </p:grpSpPr>
          <p:sp>
            <p:nvSpPr>
              <p:cNvPr id="23" name="Rectangle 19"/>
              <p:cNvSpPr/>
              <p:nvPr/>
            </p:nvSpPr>
            <p:spPr bwMode="gray">
              <a:xfrm>
                <a:off x="1115616" y="2355723"/>
                <a:ext cx="792088" cy="720082"/>
              </a:xfrm>
              <a:prstGeom prst="rect">
                <a:avLst/>
              </a:prstGeom>
              <a:grpFill/>
              <a:ln w="19050">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18712" fontAlgn="ctr">
                  <a:spcBef>
                    <a:spcPts val="0"/>
                  </a:spcBef>
                  <a:spcAft>
                    <a:spcPts val="0"/>
                  </a:spcAft>
                  <a:defRPr/>
                </a:pPr>
                <a:endParaRPr lang="en-US" sz="1100" b="1" dirty="0">
                  <a:solidFill>
                    <a:prstClr val="black"/>
                  </a:solidFill>
                  <a:latin typeface="Huawei Sans" panose="020C0503030203020204" pitchFamily="34" charset="0"/>
                  <a:cs typeface="Arial" pitchFamily="34" charset="0"/>
                </a:endParaRPr>
              </a:p>
            </p:txBody>
          </p:sp>
          <p:sp>
            <p:nvSpPr>
              <p:cNvPr id="24" name="L-Shape 20"/>
              <p:cNvSpPr/>
              <p:nvPr/>
            </p:nvSpPr>
            <p:spPr bwMode="gray">
              <a:xfrm rot="18748906">
                <a:off x="1326851" y="2518109"/>
                <a:ext cx="404174" cy="270163"/>
              </a:xfrm>
              <a:prstGeom prst="corner">
                <a:avLst>
                  <a:gd name="adj1" fmla="val 678"/>
                  <a:gd name="adj2" fmla="val 2566"/>
                </a:avLst>
              </a:prstGeom>
              <a:grpFill/>
              <a:ln w="19050">
                <a:solidFill>
                  <a:srgbClr val="00B0F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18712" fontAlgn="ctr">
                  <a:spcBef>
                    <a:spcPts val="0"/>
                  </a:spcBef>
                  <a:spcAft>
                    <a:spcPts val="0"/>
                  </a:spcAft>
                  <a:defRPr/>
                </a:pPr>
                <a:endParaRPr lang="en-US" sz="1100" b="1" dirty="0">
                  <a:solidFill>
                    <a:prstClr val="black"/>
                  </a:solidFill>
                  <a:latin typeface="Huawei Sans" panose="020C0503030203020204" pitchFamily="34" charset="0"/>
                  <a:cs typeface="Arial" pitchFamily="34" charset="0"/>
                </a:endParaRPr>
              </a:p>
            </p:txBody>
          </p:sp>
        </p:grpSp>
        <p:sp>
          <p:nvSpPr>
            <p:cNvPr id="22" name="TextBox 342"/>
            <p:cNvSpPr txBox="1"/>
            <p:nvPr/>
          </p:nvSpPr>
          <p:spPr bwMode="gray">
            <a:xfrm>
              <a:off x="3433976" y="1745604"/>
              <a:ext cx="1643954" cy="243857"/>
            </a:xfrm>
            <a:prstGeom prst="rect">
              <a:avLst/>
            </a:prstGeom>
            <a:noFill/>
          </p:spPr>
          <p:txBody>
            <a:bodyPr wrap="square" lIns="91377" tIns="45688" rIns="91377" bIns="45688" anchor="ctr">
              <a:spAutoFit/>
            </a:bodyPr>
            <a:lstStyle>
              <a:lvl1pPr>
                <a:defRPr sz="2400">
                  <a:solidFill>
                    <a:schemeClr val="tx1"/>
                  </a:solidFill>
                  <a:latin typeface="Arial" panose="020B0604020202020204" pitchFamily="34" charset="0"/>
                  <a:ea typeface="微软雅黑" panose="020B0503020204020204" pitchFamily="34" charset="-122"/>
                </a:defRPr>
              </a:lvl1pPr>
              <a:lvl2pPr marL="742950" indent="-285750">
                <a:defRPr sz="2400">
                  <a:solidFill>
                    <a:schemeClr val="tx1"/>
                  </a:solidFill>
                  <a:latin typeface="Arial" panose="020B0604020202020204" pitchFamily="34" charset="0"/>
                  <a:ea typeface="微软雅黑" panose="020B0503020204020204" pitchFamily="34" charset="-122"/>
                </a:defRPr>
              </a:lvl2pPr>
              <a:lvl3pPr marL="1143000" indent="-228600">
                <a:defRPr sz="2400">
                  <a:solidFill>
                    <a:schemeClr val="tx1"/>
                  </a:solidFill>
                  <a:latin typeface="Arial" panose="020B0604020202020204" pitchFamily="34" charset="0"/>
                  <a:ea typeface="微软雅黑" panose="020B0503020204020204" pitchFamily="34" charset="-122"/>
                </a:defRPr>
              </a:lvl3pPr>
              <a:lvl4pPr marL="1600200" indent="-228600">
                <a:defRPr sz="2400">
                  <a:solidFill>
                    <a:schemeClr val="tx1"/>
                  </a:solidFill>
                  <a:latin typeface="Arial" panose="020B0604020202020204" pitchFamily="34" charset="0"/>
                  <a:ea typeface="微软雅黑" panose="020B0503020204020204" pitchFamily="34" charset="-122"/>
                </a:defRPr>
              </a:lvl4pPr>
              <a:lvl5pPr marL="2057400" indent="-228600">
                <a:defRPr sz="2400">
                  <a:solidFill>
                    <a:schemeClr val="tx1"/>
                  </a:solidFill>
                  <a:latin typeface="Arial" panose="020B0604020202020204" pitchFamily="34" charset="0"/>
                  <a:ea typeface="微软雅黑" panose="020B0503020204020204" pitchFamily="34" charset="-122"/>
                </a:defRPr>
              </a:lvl5pPr>
              <a:lvl6pPr marL="25146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6pPr>
              <a:lvl7pPr marL="29718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7pPr>
              <a:lvl8pPr marL="34290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8pPr>
              <a:lvl9pPr marL="38862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9pPr>
            </a:lstStyle>
            <a:p>
              <a:pPr defTabSz="1218540" fontAlgn="ctr">
                <a:spcBef>
                  <a:spcPts val="0"/>
                </a:spcBef>
                <a:spcAft>
                  <a:spcPts val="0"/>
                </a:spcAft>
                <a:buSzPct val="100000"/>
              </a:pPr>
              <a:r>
                <a:rPr lang="en-US" sz="1100" b="1" dirty="0">
                  <a:solidFill>
                    <a:prstClr val="black"/>
                  </a:solidFill>
                  <a:latin typeface="Huawei Sans" panose="020C0503030203020204" pitchFamily="34" charset="0"/>
                </a:rPr>
                <a:t>SA for complex applications</a:t>
              </a:r>
              <a:endParaRPr lang="en-US" altLang="zh-CN" sz="1100" b="1" dirty="0">
                <a:solidFill>
                  <a:prstClr val="black"/>
                </a:solidFill>
                <a:latin typeface="Huawei Sans" panose="020C0503030203020204" pitchFamily="34" charset="0"/>
                <a:ea typeface="方正兰亭黑简体" panose="02000000000000000000" pitchFamily="2" charset="-122"/>
                <a:cs typeface="Arial" pitchFamily="34" charset="0"/>
                <a:sym typeface="Arial" panose="020B0604020202020204" pitchFamily="34" charset="0"/>
              </a:endParaRPr>
            </a:p>
          </p:txBody>
        </p:sp>
      </p:grpSp>
      <p:sp>
        <p:nvSpPr>
          <p:cNvPr id="25" name="TextBox 342"/>
          <p:cNvSpPr txBox="1"/>
          <p:nvPr/>
        </p:nvSpPr>
        <p:spPr bwMode="gray">
          <a:xfrm>
            <a:off x="3075620" y="3939892"/>
            <a:ext cx="2041556" cy="430823"/>
          </a:xfrm>
          <a:prstGeom prst="rect">
            <a:avLst/>
          </a:prstGeom>
          <a:noFill/>
        </p:spPr>
        <p:txBody>
          <a:bodyPr wrap="square" lIns="91377" tIns="45688" rIns="91377" bIns="45688" anchor="ctr">
            <a:spAutoFit/>
          </a:bodyPr>
          <a:lstStyle>
            <a:lvl1pPr>
              <a:defRPr sz="2400">
                <a:solidFill>
                  <a:schemeClr val="tx1"/>
                </a:solidFill>
                <a:latin typeface="Arial" panose="020B0604020202020204" pitchFamily="34" charset="0"/>
                <a:ea typeface="微软雅黑" panose="020B0503020204020204" pitchFamily="34" charset="-122"/>
              </a:defRPr>
            </a:lvl1pPr>
            <a:lvl2pPr marL="742950" indent="-285750">
              <a:defRPr sz="2400">
                <a:solidFill>
                  <a:schemeClr val="tx1"/>
                </a:solidFill>
                <a:latin typeface="Arial" panose="020B0604020202020204" pitchFamily="34" charset="0"/>
                <a:ea typeface="微软雅黑" panose="020B0503020204020204" pitchFamily="34" charset="-122"/>
              </a:defRPr>
            </a:lvl2pPr>
            <a:lvl3pPr marL="1143000" indent="-228600">
              <a:defRPr sz="2400">
                <a:solidFill>
                  <a:schemeClr val="tx1"/>
                </a:solidFill>
                <a:latin typeface="Arial" panose="020B0604020202020204" pitchFamily="34" charset="0"/>
                <a:ea typeface="微软雅黑" panose="020B0503020204020204" pitchFamily="34" charset="-122"/>
              </a:defRPr>
            </a:lvl3pPr>
            <a:lvl4pPr marL="1600200" indent="-228600">
              <a:defRPr sz="2400">
                <a:solidFill>
                  <a:schemeClr val="tx1"/>
                </a:solidFill>
                <a:latin typeface="Arial" panose="020B0604020202020204" pitchFamily="34" charset="0"/>
                <a:ea typeface="微软雅黑" panose="020B0503020204020204" pitchFamily="34" charset="-122"/>
              </a:defRPr>
            </a:lvl4pPr>
            <a:lvl5pPr marL="2057400" indent="-228600">
              <a:defRPr sz="2400">
                <a:solidFill>
                  <a:schemeClr val="tx1"/>
                </a:solidFill>
                <a:latin typeface="Arial" panose="020B0604020202020204" pitchFamily="34" charset="0"/>
                <a:ea typeface="微软雅黑" panose="020B0503020204020204" pitchFamily="34" charset="-122"/>
              </a:defRPr>
            </a:lvl5pPr>
            <a:lvl6pPr marL="25146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6pPr>
            <a:lvl7pPr marL="29718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7pPr>
            <a:lvl8pPr marL="34290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8pPr>
            <a:lvl9pPr marL="3886200" indent="-228600" defTabSz="1219200" fontAlgn="base">
              <a:spcBef>
                <a:spcPct val="0"/>
              </a:spcBef>
              <a:spcAft>
                <a:spcPct val="0"/>
              </a:spcAft>
              <a:defRPr sz="2400">
                <a:solidFill>
                  <a:schemeClr val="tx1"/>
                </a:solidFill>
                <a:latin typeface="Arial" panose="020B0604020202020204" pitchFamily="34" charset="0"/>
                <a:ea typeface="微软雅黑" panose="020B0503020204020204" pitchFamily="34" charset="-122"/>
              </a:defRPr>
            </a:lvl9pPr>
          </a:lstStyle>
          <a:p>
            <a:pPr defTabSz="1218540" fontAlgn="ctr">
              <a:spcBef>
                <a:spcPts val="0"/>
              </a:spcBef>
              <a:spcAft>
                <a:spcPts val="0"/>
              </a:spcAft>
              <a:buSzPct val="100000"/>
            </a:pPr>
            <a:r>
              <a:rPr lang="en-US" sz="1100" b="1" dirty="0">
                <a:solidFill>
                  <a:prstClr val="black"/>
                </a:solidFill>
                <a:latin typeface="Huawei Sans" panose="020C0503030203020204" pitchFamily="34" charset="0"/>
              </a:rPr>
              <a:t>Identification of customized applications</a:t>
            </a:r>
            <a:endParaRPr lang="en-US" altLang="zh-CN" sz="1100" b="1" dirty="0">
              <a:solidFill>
                <a:prstClr val="black"/>
              </a:solidFill>
              <a:latin typeface="Huawei Sans" panose="020C0503030203020204" pitchFamily="34" charset="0"/>
              <a:ea typeface="方正兰亭黑简体" panose="02000000000000000000" pitchFamily="2" charset="-122"/>
              <a:cs typeface="Arial" pitchFamily="34" charset="0"/>
              <a:sym typeface="Arial" panose="020B0604020202020204" pitchFamily="34" charset="0"/>
            </a:endParaRPr>
          </a:p>
        </p:txBody>
      </p:sp>
      <p:cxnSp>
        <p:nvCxnSpPr>
          <p:cNvPr id="26" name="肘形连接符 25"/>
          <p:cNvCxnSpPr/>
          <p:nvPr/>
        </p:nvCxnSpPr>
        <p:spPr bwMode="gray">
          <a:xfrm>
            <a:off x="2519217" y="3336047"/>
            <a:ext cx="172117" cy="0"/>
          </a:xfrm>
          <a:prstGeom prst="bentConnector3">
            <a:avLst>
              <a:gd name="adj1" fmla="val 50000"/>
            </a:avLst>
          </a:prstGeom>
          <a:ln>
            <a:solidFill>
              <a:srgbClr val="00B0F0"/>
            </a:solidFill>
            <a:tailEnd type="oval"/>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2" idx="27"/>
          </p:cNvCxnSpPr>
          <p:nvPr/>
        </p:nvCxnSpPr>
        <p:spPr bwMode="gray">
          <a:xfrm>
            <a:off x="2488723" y="3491301"/>
            <a:ext cx="200649" cy="659718"/>
          </a:xfrm>
          <a:prstGeom prst="bentConnector2">
            <a:avLst/>
          </a:prstGeom>
          <a:ln>
            <a:solidFill>
              <a:srgbClr val="00B0F0"/>
            </a:solidFill>
            <a:tailEnd type="oval"/>
          </a:ln>
        </p:spPr>
        <p:style>
          <a:lnRef idx="1">
            <a:schemeClr val="accent1"/>
          </a:lnRef>
          <a:fillRef idx="0">
            <a:schemeClr val="accent1"/>
          </a:fillRef>
          <a:effectRef idx="0">
            <a:schemeClr val="accent1"/>
          </a:effectRef>
          <a:fontRef idx="minor">
            <a:schemeClr val="tx1"/>
          </a:fontRef>
        </p:style>
      </p:cxnSp>
      <p:sp>
        <p:nvSpPr>
          <p:cNvPr id="28" name="矩形 27"/>
          <p:cNvSpPr/>
          <p:nvPr/>
        </p:nvSpPr>
        <p:spPr bwMode="gray">
          <a:xfrm>
            <a:off x="840190" y="1646054"/>
            <a:ext cx="4542350" cy="4370820"/>
          </a:xfrm>
          <a:prstGeom prst="rect">
            <a:avLst/>
          </a:prstGeom>
          <a:noFill/>
          <a:ln w="12700">
            <a:solidFill>
              <a:schemeClr val="bg2">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40" fontAlgn="ctr">
              <a:spcBef>
                <a:spcPts val="0"/>
              </a:spcBef>
              <a:spcAft>
                <a:spcPts val="0"/>
              </a:spcAft>
            </a:pPr>
            <a:endParaRPr lang="en-US" dirty="0">
              <a:solidFill>
                <a:prstClr val="white"/>
              </a:solidFill>
              <a:latin typeface="Huawei Sans" panose="020C0503030203020204" pitchFamily="34" charset="0"/>
            </a:endParaRPr>
          </a:p>
        </p:txBody>
      </p:sp>
      <p:sp>
        <p:nvSpPr>
          <p:cNvPr id="30" name="矩形 29"/>
          <p:cNvSpPr/>
          <p:nvPr/>
        </p:nvSpPr>
        <p:spPr bwMode="gray">
          <a:xfrm>
            <a:off x="2781006" y="2506412"/>
            <a:ext cx="2641085" cy="430887"/>
          </a:xfrm>
          <a:prstGeom prst="rect">
            <a:avLst/>
          </a:prstGeom>
        </p:spPr>
        <p:txBody>
          <a:bodyPr wrap="square">
            <a:spAutoFit/>
          </a:bodyPr>
          <a:lstStyle/>
          <a:p>
            <a:pPr defTabSz="1218418" fontAlgn="ctr">
              <a:spcBef>
                <a:spcPts val="0"/>
              </a:spcBef>
              <a:spcAft>
                <a:spcPts val="0"/>
              </a:spcAft>
            </a:pPr>
            <a:r>
              <a:rPr lang="en-US" sz="1050" b="1" i="1" dirty="0">
                <a:solidFill>
                  <a:prstClr val="black"/>
                </a:solidFill>
                <a:latin typeface="Huawei Sans" panose="020C0503030203020204" pitchFamily="34" charset="0"/>
              </a:rPr>
              <a:t>Office 365 and Salesforce, correct route selection at one time</a:t>
            </a:r>
            <a:endParaRPr lang="en-US" altLang="zh-CN" sz="1050" b="1" i="1" dirty="0">
              <a:solidFill>
                <a:srgbClr val="C00000"/>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31" name="组合 30"/>
          <p:cNvGrpSpPr/>
          <p:nvPr/>
        </p:nvGrpSpPr>
        <p:grpSpPr bwMode="gray">
          <a:xfrm>
            <a:off x="2791003" y="2241803"/>
            <a:ext cx="284617" cy="243147"/>
            <a:chOff x="2507190" y="2172653"/>
            <a:chExt cx="284794" cy="243298"/>
          </a:xfrm>
        </p:grpSpPr>
        <p:sp>
          <p:nvSpPr>
            <p:cNvPr id="32" name="Rectangle 19"/>
            <p:cNvSpPr/>
            <p:nvPr/>
          </p:nvSpPr>
          <p:spPr bwMode="gray">
            <a:xfrm>
              <a:off x="2507190" y="2172653"/>
              <a:ext cx="284794" cy="243298"/>
            </a:xfrm>
            <a:prstGeom prst="rect">
              <a:avLst/>
            </a:prstGeom>
            <a:noFill/>
            <a:ln w="19050">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18712" fontAlgn="ctr">
                <a:spcBef>
                  <a:spcPts val="0"/>
                </a:spcBef>
                <a:spcAft>
                  <a:spcPts val="0"/>
                </a:spcAft>
                <a:defRPr/>
              </a:pPr>
              <a:endParaRPr lang="en-US" sz="1100" b="1" dirty="0">
                <a:solidFill>
                  <a:prstClr val="black"/>
                </a:solidFill>
                <a:latin typeface="Huawei Sans" panose="020C0503030203020204" pitchFamily="34" charset="0"/>
                <a:cs typeface="Arial" pitchFamily="34" charset="0"/>
              </a:endParaRPr>
            </a:p>
          </p:txBody>
        </p:sp>
        <p:sp>
          <p:nvSpPr>
            <p:cNvPr id="33" name="L-Shape 20"/>
            <p:cNvSpPr/>
            <p:nvPr/>
          </p:nvSpPr>
          <p:spPr bwMode="gray">
            <a:xfrm rot="18748906">
              <a:off x="2587519" y="2224592"/>
              <a:ext cx="136560" cy="97137"/>
            </a:xfrm>
            <a:prstGeom prst="corner">
              <a:avLst>
                <a:gd name="adj1" fmla="val 678"/>
                <a:gd name="adj2" fmla="val 2566"/>
              </a:avLst>
            </a:prstGeom>
            <a:noFill/>
            <a:ln w="19050">
              <a:solidFill>
                <a:srgbClr val="00B0F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18712" fontAlgn="ctr">
                <a:spcBef>
                  <a:spcPts val="0"/>
                </a:spcBef>
                <a:spcAft>
                  <a:spcPts val="0"/>
                </a:spcAft>
                <a:defRPr/>
              </a:pPr>
              <a:endParaRPr lang="en-US" sz="1100" b="1" dirty="0">
                <a:solidFill>
                  <a:prstClr val="black"/>
                </a:solidFill>
                <a:latin typeface="Huawei Sans" panose="020C0503030203020204" pitchFamily="34" charset="0"/>
                <a:cs typeface="Arial" pitchFamily="34" charset="0"/>
              </a:endParaRPr>
            </a:p>
          </p:txBody>
        </p:sp>
      </p:grpSp>
      <p:sp>
        <p:nvSpPr>
          <p:cNvPr id="34" name="TextBox 16"/>
          <p:cNvSpPr txBox="1"/>
          <p:nvPr/>
        </p:nvSpPr>
        <p:spPr bwMode="gray">
          <a:xfrm>
            <a:off x="2781006" y="3397260"/>
            <a:ext cx="2469778" cy="415498"/>
          </a:xfrm>
          <a:prstGeom prst="rect">
            <a:avLst/>
          </a:prstGeom>
          <a:noFill/>
        </p:spPr>
        <p:txBody>
          <a:bodyPr wrap="square" lIns="35977" rIns="35977" rtlCol="0" anchor="t" anchorCtr="0">
            <a:spAutoFit/>
          </a:bodyPr>
          <a:lstStyle/>
          <a:p>
            <a:pPr defTabSz="1218418" fontAlgn="ctr">
              <a:spcBef>
                <a:spcPts val="0"/>
              </a:spcBef>
              <a:spcAft>
                <a:spcPts val="0"/>
              </a:spcAft>
            </a:pPr>
            <a:r>
              <a:rPr lang="en-US" sz="1050" b="1" i="1" dirty="0">
                <a:solidFill>
                  <a:prstClr val="black"/>
                </a:solidFill>
                <a:latin typeface="Huawei Sans" panose="020C0503030203020204" pitchFamily="34" charset="0"/>
              </a:rPr>
              <a:t>6000+ applications (such as VoIP and videos), accurate identification</a:t>
            </a:r>
            <a:endParaRPr lang="en-US" altLang="zh-CN" sz="1050" b="1" i="1" dirty="0">
              <a:solidFill>
                <a:srgbClr val="C00000"/>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35" name="组合 34"/>
          <p:cNvGrpSpPr/>
          <p:nvPr/>
        </p:nvGrpSpPr>
        <p:grpSpPr bwMode="gray">
          <a:xfrm>
            <a:off x="2781004" y="4029445"/>
            <a:ext cx="284617" cy="243147"/>
            <a:chOff x="2497186" y="3961408"/>
            <a:chExt cx="284794" cy="243298"/>
          </a:xfrm>
        </p:grpSpPr>
        <p:sp>
          <p:nvSpPr>
            <p:cNvPr id="36" name="Rectangle 19"/>
            <p:cNvSpPr/>
            <p:nvPr/>
          </p:nvSpPr>
          <p:spPr bwMode="gray">
            <a:xfrm>
              <a:off x="2497186" y="3961408"/>
              <a:ext cx="284794" cy="243298"/>
            </a:xfrm>
            <a:prstGeom prst="rect">
              <a:avLst/>
            </a:prstGeom>
            <a:noFill/>
            <a:ln w="19050">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18712" fontAlgn="ctr">
                <a:spcBef>
                  <a:spcPts val="0"/>
                </a:spcBef>
                <a:spcAft>
                  <a:spcPts val="0"/>
                </a:spcAft>
                <a:defRPr/>
              </a:pPr>
              <a:endParaRPr lang="en-US" sz="1100" b="1" dirty="0">
                <a:solidFill>
                  <a:prstClr val="black"/>
                </a:solidFill>
                <a:latin typeface="Huawei Sans" panose="020C0503030203020204" pitchFamily="34" charset="0"/>
                <a:cs typeface="Arial" pitchFamily="34" charset="0"/>
              </a:endParaRPr>
            </a:p>
          </p:txBody>
        </p:sp>
        <p:sp>
          <p:nvSpPr>
            <p:cNvPr id="37" name="L-Shape 20"/>
            <p:cNvSpPr/>
            <p:nvPr/>
          </p:nvSpPr>
          <p:spPr bwMode="gray">
            <a:xfrm rot="18748906">
              <a:off x="2577515" y="4013347"/>
              <a:ext cx="136560" cy="97137"/>
            </a:xfrm>
            <a:prstGeom prst="corner">
              <a:avLst>
                <a:gd name="adj1" fmla="val 678"/>
                <a:gd name="adj2" fmla="val 2566"/>
              </a:avLst>
            </a:prstGeom>
            <a:noFill/>
            <a:ln w="19050">
              <a:solidFill>
                <a:srgbClr val="00B0F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18712" fontAlgn="ctr">
                <a:spcBef>
                  <a:spcPts val="0"/>
                </a:spcBef>
                <a:spcAft>
                  <a:spcPts val="0"/>
                </a:spcAft>
                <a:defRPr/>
              </a:pPr>
              <a:endParaRPr lang="en-US" sz="1100" b="1" dirty="0">
                <a:solidFill>
                  <a:prstClr val="black"/>
                </a:solidFill>
                <a:latin typeface="Huawei Sans" panose="020C0503030203020204" pitchFamily="34" charset="0"/>
                <a:cs typeface="Arial" pitchFamily="34" charset="0"/>
              </a:endParaRPr>
            </a:p>
          </p:txBody>
        </p:sp>
      </p:grpSp>
      <p:sp>
        <p:nvSpPr>
          <p:cNvPr id="38" name="TextBox 16"/>
          <p:cNvSpPr txBox="1"/>
          <p:nvPr/>
        </p:nvSpPr>
        <p:spPr bwMode="gray">
          <a:xfrm>
            <a:off x="2781006" y="4345659"/>
            <a:ext cx="2640087" cy="738664"/>
          </a:xfrm>
          <a:prstGeom prst="rect">
            <a:avLst/>
          </a:prstGeom>
          <a:noFill/>
        </p:spPr>
        <p:txBody>
          <a:bodyPr wrap="square" lIns="35977" rIns="35977" rtlCol="0" anchor="t" anchorCtr="0">
            <a:spAutoFit/>
          </a:bodyPr>
          <a:lstStyle/>
          <a:p>
            <a:pPr defTabSz="1218418" fontAlgn="ctr">
              <a:spcBef>
                <a:spcPts val="0"/>
              </a:spcBef>
              <a:spcAft>
                <a:spcPts val="0"/>
              </a:spcAft>
            </a:pPr>
            <a:r>
              <a:rPr lang="en-US" sz="1050" i="1" dirty="0">
                <a:solidFill>
                  <a:prstClr val="black"/>
                </a:solidFill>
                <a:latin typeface="Huawei Sans" panose="020C0503030203020204" pitchFamily="34" charset="0"/>
              </a:rPr>
              <a:t>URL-based, 5-tuple-based, and DSCP customization</a:t>
            </a:r>
            <a:endParaRPr lang="en-US" altLang="zh-CN" sz="1050" i="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a:p>
            <a:pPr defTabSz="1218418" fontAlgn="ctr">
              <a:spcBef>
                <a:spcPts val="0"/>
              </a:spcBef>
              <a:spcAft>
                <a:spcPts val="0"/>
              </a:spcAft>
            </a:pPr>
            <a:r>
              <a:rPr lang="en-US" sz="1050" i="1" dirty="0">
                <a:solidFill>
                  <a:prstClr val="black"/>
                </a:solidFill>
                <a:latin typeface="Huawei Sans" panose="020C0503030203020204" pitchFamily="34" charset="0"/>
              </a:rPr>
              <a:t>Identification of enterprises' private applications</a:t>
            </a:r>
            <a:endParaRPr lang="en-US" altLang="zh-CN" sz="1050" i="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39" name="极简的部署"/>
          <p:cNvSpPr txBox="1"/>
          <p:nvPr/>
        </p:nvSpPr>
        <p:spPr bwMode="gray">
          <a:xfrm>
            <a:off x="1360187" y="5426415"/>
            <a:ext cx="3863238" cy="351106"/>
          </a:xfrm>
          <a:prstGeom prst="rect">
            <a:avLst/>
          </a:prstGeom>
          <a:ln w="12700">
            <a:miter lim="400000"/>
          </a:ln>
          <a:extLst>
            <a:ext uri="{C572A759-6A51-4108-AA02-DFA0A04FC94B}">
              <ma14:wrappingTextBoxFlag xmlns:ma14="http://schemas.microsoft.com/office/mac/drawingml/2011/main" xmlns="" val="1"/>
            </a:ext>
          </a:extLst>
        </p:spPr>
        <p:txBody>
          <a:bodyPr lIns="95212" tIns="95212" rIns="95212" bIns="95212" anchor="ctr"/>
          <a:lstStyle>
            <a:lvl1pPr defTabSz="1219271">
              <a:defRPr sz="4000">
                <a:solidFill>
                  <a:srgbClr val="4BA8CF"/>
                </a:solidFill>
                <a:latin typeface="Arial"/>
                <a:ea typeface="Helvetica"/>
                <a:cs typeface="Helvetica"/>
                <a:sym typeface="Helvetica"/>
              </a:defRPr>
            </a:lvl1pPr>
          </a:lstStyle>
          <a:p>
            <a:pPr algn="ctr" fontAlgn="ctr">
              <a:spcBef>
                <a:spcPts val="0"/>
              </a:spcBef>
              <a:spcAft>
                <a:spcPts val="0"/>
              </a:spcAft>
            </a:pPr>
            <a:r>
              <a:rPr lang="en-US" sz="1400" b="1" dirty="0">
                <a:solidFill>
                  <a:srgbClr val="C7000B"/>
                </a:solidFill>
                <a:latin typeface="Huawei Sans" panose="020C0503030203020204" pitchFamily="34" charset="0"/>
              </a:rPr>
              <a:t>The identification rate of all services from Layer 3 to Layer 7 is doubled.</a:t>
            </a:r>
            <a:endParaRPr lang="en-US" sz="1400" b="1" dirty="0">
              <a:solidFill>
                <a:srgbClr val="C7000B"/>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0" name="矩形 39"/>
          <p:cNvSpPr/>
          <p:nvPr/>
        </p:nvSpPr>
        <p:spPr bwMode="gray">
          <a:xfrm>
            <a:off x="5520762" y="1656279"/>
            <a:ext cx="5899812" cy="4363106"/>
          </a:xfrm>
          <a:prstGeom prst="rect">
            <a:avLst/>
          </a:prstGeom>
          <a:noFill/>
          <a:ln w="12700">
            <a:solidFill>
              <a:schemeClr val="bg2">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40" fontAlgn="ctr">
              <a:spcBef>
                <a:spcPts val="0"/>
              </a:spcBef>
              <a:spcAft>
                <a:spcPts val="0"/>
              </a:spcAft>
            </a:pPr>
            <a:endParaRPr lang="en-US" dirty="0">
              <a:solidFill>
                <a:prstClr val="white"/>
              </a:solidFill>
              <a:latin typeface="Huawei Sans" panose="020C0503030203020204" pitchFamily="34" charset="0"/>
            </a:endParaRPr>
          </a:p>
        </p:txBody>
      </p:sp>
      <p:grpSp>
        <p:nvGrpSpPr>
          <p:cNvPr id="42" name="组合 41"/>
          <p:cNvGrpSpPr/>
          <p:nvPr/>
        </p:nvGrpSpPr>
        <p:grpSpPr bwMode="gray">
          <a:xfrm>
            <a:off x="5601265" y="3180499"/>
            <a:ext cx="1097894" cy="316119"/>
            <a:chOff x="2450707" y="3313148"/>
            <a:chExt cx="1880468" cy="486985"/>
          </a:xfrm>
          <a:solidFill>
            <a:srgbClr val="00B0F0">
              <a:alpha val="46000"/>
            </a:srgbClr>
          </a:solidFill>
        </p:grpSpPr>
        <p:grpSp>
          <p:nvGrpSpPr>
            <p:cNvPr id="43" name="组合 42"/>
            <p:cNvGrpSpPr/>
            <p:nvPr/>
          </p:nvGrpSpPr>
          <p:grpSpPr bwMode="gray">
            <a:xfrm>
              <a:off x="2450707" y="3313148"/>
              <a:ext cx="1880468" cy="486985"/>
              <a:chOff x="6097602" y="3342460"/>
              <a:chExt cx="512902" cy="168096"/>
            </a:xfrm>
            <a:grpFill/>
          </p:grpSpPr>
          <p:sp>
            <p:nvSpPr>
              <p:cNvPr id="48" name="Freeform 106"/>
              <p:cNvSpPr>
                <a:spLocks/>
              </p:cNvSpPr>
              <p:nvPr/>
            </p:nvSpPr>
            <p:spPr bwMode="gray">
              <a:xfrm>
                <a:off x="6097602" y="3342460"/>
                <a:ext cx="512902" cy="168096"/>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00B0F0"/>
              </a:solidFill>
              <a:ln w="9525">
                <a:noFill/>
                <a:round/>
                <a:headEnd/>
                <a:tailEnd/>
              </a:ln>
            </p:spPr>
            <p:txBody>
              <a:bodyPr vert="horz" wrap="square" lIns="91359" tIns="45679" rIns="91359" bIns="45679" numCol="1" anchor="t" anchorCtr="0" compatLnSpc="1">
                <a:prstTxWarp prst="textNoShape">
                  <a:avLst/>
                </a:prstTxWarp>
              </a:bodyPr>
              <a:lstStyle/>
              <a:p>
                <a:pPr defTabSz="1218093" fontAlgn="ctr">
                  <a:spcBef>
                    <a:spcPts val="0"/>
                  </a:spcBef>
                  <a:spcAft>
                    <a:spcPts val="0"/>
                  </a:spcAft>
                  <a:defRPr/>
                </a:pPr>
                <a:endParaRPr lang="en-US" altLang="zh-CN" sz="7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9" name="矩形 48"/>
              <p:cNvSpPr/>
              <p:nvPr/>
            </p:nvSpPr>
            <p:spPr bwMode="gray">
              <a:xfrm flipV="1">
                <a:off x="6133146" y="3383039"/>
                <a:ext cx="36000" cy="36000"/>
              </a:xfrm>
              <a:prstGeom prst="rect">
                <a:avLst/>
              </a:prstGeom>
              <a:solidFill>
                <a:schemeClr val="bg1"/>
              </a:solidFill>
              <a:ln w="25400" cap="flat" cmpd="sng" algn="ctr">
                <a:noFill/>
                <a:prstDash val="solid"/>
              </a:ln>
              <a:effectLst/>
            </p:spPr>
            <p:txBody>
              <a:bodyPr rtlCol="0" anchor="ctr"/>
              <a:lstStyle/>
              <a:p>
                <a:pPr algn="ctr" defTabSz="1218093" fontAlgn="ctr">
                  <a:spcBef>
                    <a:spcPts val="0"/>
                  </a:spcBef>
                  <a:spcAft>
                    <a:spcPts val="0"/>
                  </a:spcAft>
                  <a:defRPr/>
                </a:pPr>
                <a:endParaRPr lang="en-US" sz="7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0" name="矩形 49"/>
              <p:cNvSpPr/>
              <p:nvPr/>
            </p:nvSpPr>
            <p:spPr bwMode="gray">
              <a:xfrm flipV="1">
                <a:off x="6133143" y="3447032"/>
                <a:ext cx="36000" cy="36000"/>
              </a:xfrm>
              <a:prstGeom prst="rect">
                <a:avLst/>
              </a:prstGeom>
              <a:solidFill>
                <a:schemeClr val="bg1"/>
              </a:solidFill>
              <a:ln w="25400" cap="flat" cmpd="sng" algn="ctr">
                <a:noFill/>
                <a:prstDash val="solid"/>
              </a:ln>
              <a:effectLst/>
            </p:spPr>
            <p:txBody>
              <a:bodyPr rtlCol="0" anchor="ctr"/>
              <a:lstStyle/>
              <a:p>
                <a:pPr algn="ctr" defTabSz="1218093" fontAlgn="ctr">
                  <a:spcBef>
                    <a:spcPts val="0"/>
                  </a:spcBef>
                  <a:spcAft>
                    <a:spcPts val="0"/>
                  </a:spcAft>
                  <a:defRPr/>
                </a:pPr>
                <a:endParaRPr lang="en-US" sz="7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1" name="矩形 50"/>
              <p:cNvSpPr/>
              <p:nvPr/>
            </p:nvSpPr>
            <p:spPr bwMode="gray">
              <a:xfrm flipV="1">
                <a:off x="6192079" y="3383039"/>
                <a:ext cx="36000" cy="36000"/>
              </a:xfrm>
              <a:prstGeom prst="rect">
                <a:avLst/>
              </a:prstGeom>
              <a:solidFill>
                <a:schemeClr val="bg1"/>
              </a:solidFill>
              <a:ln w="25400" cap="flat" cmpd="sng" algn="ctr">
                <a:noFill/>
                <a:prstDash val="solid"/>
              </a:ln>
              <a:effectLst/>
            </p:spPr>
            <p:txBody>
              <a:bodyPr rtlCol="0" anchor="ctr"/>
              <a:lstStyle/>
              <a:p>
                <a:pPr algn="ctr" defTabSz="1218093" fontAlgn="ctr">
                  <a:spcBef>
                    <a:spcPts val="0"/>
                  </a:spcBef>
                  <a:spcAft>
                    <a:spcPts val="0"/>
                  </a:spcAft>
                  <a:defRPr/>
                </a:pPr>
                <a:endParaRPr lang="en-US" sz="7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52" name="矩形 51"/>
              <p:cNvSpPr/>
              <p:nvPr/>
            </p:nvSpPr>
            <p:spPr bwMode="gray">
              <a:xfrm flipV="1">
                <a:off x="6192079" y="3447032"/>
                <a:ext cx="36000" cy="36000"/>
              </a:xfrm>
              <a:prstGeom prst="rect">
                <a:avLst/>
              </a:prstGeom>
              <a:solidFill>
                <a:schemeClr val="bg1"/>
              </a:solidFill>
              <a:ln w="25400" cap="flat" cmpd="sng" algn="ctr">
                <a:noFill/>
                <a:prstDash val="solid"/>
              </a:ln>
              <a:effectLst/>
            </p:spPr>
            <p:txBody>
              <a:bodyPr rtlCol="0" anchor="ctr"/>
              <a:lstStyle/>
              <a:p>
                <a:pPr algn="ctr" defTabSz="1218093" fontAlgn="ctr">
                  <a:spcBef>
                    <a:spcPts val="0"/>
                  </a:spcBef>
                  <a:spcAft>
                    <a:spcPts val="0"/>
                  </a:spcAft>
                  <a:defRPr/>
                </a:pPr>
                <a:endParaRPr lang="en-US" sz="7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sp>
          <p:nvSpPr>
            <p:cNvPr id="44" name="椭圆 43"/>
            <p:cNvSpPr/>
            <p:nvPr/>
          </p:nvSpPr>
          <p:spPr bwMode="gray">
            <a:xfrm>
              <a:off x="3332192" y="3490394"/>
              <a:ext cx="140103" cy="140103"/>
            </a:xfrm>
            <a:prstGeom prst="ellipse">
              <a:avLst/>
            </a:prstGeom>
            <a:solidFill>
              <a:schemeClr val="bg1"/>
            </a:solidFill>
            <a:ln w="25400" cap="flat" cmpd="sng" algn="ctr">
              <a:noFill/>
              <a:prstDash val="solid"/>
            </a:ln>
            <a:effectLst/>
          </p:spPr>
          <p:txBody>
            <a:bodyPr rtlCol="0" anchor="ctr"/>
            <a:lstStyle/>
            <a:p>
              <a:pPr defTabSz="1218093" fontAlgn="ctr">
                <a:spcBef>
                  <a:spcPts val="0"/>
                </a:spcBef>
                <a:spcAft>
                  <a:spcPts val="0"/>
                </a:spcAft>
              </a:pPr>
              <a:endParaRPr lang="en-US" sz="7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5" name="椭圆 44"/>
            <p:cNvSpPr/>
            <p:nvPr/>
          </p:nvSpPr>
          <p:spPr bwMode="gray">
            <a:xfrm>
              <a:off x="3561936" y="3490394"/>
              <a:ext cx="140103" cy="140103"/>
            </a:xfrm>
            <a:prstGeom prst="ellipse">
              <a:avLst/>
            </a:prstGeom>
            <a:solidFill>
              <a:schemeClr val="bg1"/>
            </a:solidFill>
            <a:ln w="25400" cap="flat" cmpd="sng" algn="ctr">
              <a:noFill/>
              <a:prstDash val="solid"/>
            </a:ln>
            <a:effectLst/>
          </p:spPr>
          <p:txBody>
            <a:bodyPr rtlCol="0" anchor="ctr"/>
            <a:lstStyle/>
            <a:p>
              <a:pPr defTabSz="1218093" fontAlgn="ctr">
                <a:spcBef>
                  <a:spcPts val="0"/>
                </a:spcBef>
                <a:spcAft>
                  <a:spcPts val="0"/>
                </a:spcAft>
              </a:pPr>
              <a:endParaRPr lang="en-US" sz="7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6" name="椭圆 45"/>
            <p:cNvSpPr/>
            <p:nvPr/>
          </p:nvSpPr>
          <p:spPr bwMode="gray">
            <a:xfrm>
              <a:off x="3791680" y="3490394"/>
              <a:ext cx="140103" cy="140103"/>
            </a:xfrm>
            <a:prstGeom prst="ellipse">
              <a:avLst/>
            </a:prstGeom>
            <a:solidFill>
              <a:schemeClr val="bg1"/>
            </a:solidFill>
            <a:ln w="25400" cap="flat" cmpd="sng" algn="ctr">
              <a:noFill/>
              <a:prstDash val="solid"/>
            </a:ln>
            <a:effectLst/>
          </p:spPr>
          <p:txBody>
            <a:bodyPr rtlCol="0" anchor="ctr"/>
            <a:lstStyle/>
            <a:p>
              <a:pPr defTabSz="1218093" fontAlgn="ctr">
                <a:spcBef>
                  <a:spcPts val="0"/>
                </a:spcBef>
                <a:spcAft>
                  <a:spcPts val="0"/>
                </a:spcAft>
              </a:pPr>
              <a:endParaRPr lang="en-US" sz="7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47" name="椭圆 46"/>
            <p:cNvSpPr/>
            <p:nvPr/>
          </p:nvSpPr>
          <p:spPr bwMode="gray">
            <a:xfrm>
              <a:off x="4021425" y="3490394"/>
              <a:ext cx="140103" cy="140103"/>
            </a:xfrm>
            <a:prstGeom prst="ellipse">
              <a:avLst/>
            </a:prstGeom>
            <a:solidFill>
              <a:schemeClr val="bg1"/>
            </a:solidFill>
            <a:ln w="25400" cap="flat" cmpd="sng" algn="ctr">
              <a:noFill/>
              <a:prstDash val="solid"/>
            </a:ln>
            <a:effectLst/>
          </p:spPr>
          <p:txBody>
            <a:bodyPr rtlCol="0" anchor="ctr"/>
            <a:lstStyle/>
            <a:p>
              <a:pPr defTabSz="1218093" fontAlgn="ctr">
                <a:spcBef>
                  <a:spcPts val="0"/>
                </a:spcBef>
                <a:spcAft>
                  <a:spcPts val="0"/>
                </a:spcAft>
              </a:pPr>
              <a:endParaRPr lang="en-US" sz="72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nvGrpSpPr>
          <p:cNvPr id="53" name="组合 52"/>
          <p:cNvGrpSpPr/>
          <p:nvPr/>
        </p:nvGrpSpPr>
        <p:grpSpPr bwMode="gray">
          <a:xfrm>
            <a:off x="6669496" y="2997619"/>
            <a:ext cx="2638614" cy="691454"/>
            <a:chOff x="8655050" y="2368550"/>
            <a:chExt cx="977900" cy="401269"/>
          </a:xfrm>
        </p:grpSpPr>
        <p:cxnSp>
          <p:nvCxnSpPr>
            <p:cNvPr id="54" name="肘形连接符 53"/>
            <p:cNvCxnSpPr/>
            <p:nvPr/>
          </p:nvCxnSpPr>
          <p:spPr bwMode="gray">
            <a:xfrm flipV="1">
              <a:off x="8667750" y="2368550"/>
              <a:ext cx="965200" cy="196850"/>
            </a:xfrm>
            <a:prstGeom prst="bentConnector3">
              <a:avLst>
                <a:gd name="adj1" fmla="val 19737"/>
              </a:avLst>
            </a:prstGeom>
            <a:noFill/>
            <a:ln w="12700" cap="flat">
              <a:solidFill>
                <a:srgbClr val="00B0F0"/>
              </a:solidFill>
              <a:prstDash val="solid"/>
              <a:miter lim="800000"/>
            </a:ln>
            <a:effectLst/>
            <a:sp3d/>
          </p:spPr>
          <p:style>
            <a:lnRef idx="0">
              <a:scrgbClr r="0" g="0" b="0"/>
            </a:lnRef>
            <a:fillRef idx="0">
              <a:scrgbClr r="0" g="0" b="0"/>
            </a:fillRef>
            <a:effectRef idx="0">
              <a:scrgbClr r="0" g="0" b="0"/>
            </a:effectRef>
            <a:fontRef idx="none"/>
          </p:style>
        </p:cxnSp>
        <p:cxnSp>
          <p:nvCxnSpPr>
            <p:cNvPr id="55" name="肘形连接符 54"/>
            <p:cNvCxnSpPr/>
            <p:nvPr/>
          </p:nvCxnSpPr>
          <p:spPr bwMode="gray">
            <a:xfrm>
              <a:off x="8655050" y="2565400"/>
              <a:ext cx="976086" cy="204419"/>
            </a:xfrm>
            <a:prstGeom prst="bentConnector3">
              <a:avLst>
                <a:gd name="adj1" fmla="val 20836"/>
              </a:avLst>
            </a:prstGeom>
            <a:noFill/>
            <a:ln w="12700" cap="flat">
              <a:solidFill>
                <a:srgbClr val="00B0F0"/>
              </a:solidFill>
              <a:prstDash val="solid"/>
              <a:miter lim="800000"/>
            </a:ln>
            <a:effectLst/>
            <a:sp3d/>
          </p:spPr>
          <p:style>
            <a:lnRef idx="0">
              <a:scrgbClr r="0" g="0" b="0"/>
            </a:lnRef>
            <a:fillRef idx="0">
              <a:scrgbClr r="0" g="0" b="0"/>
            </a:fillRef>
            <a:effectRef idx="0">
              <a:scrgbClr r="0" g="0" b="0"/>
            </a:effectRef>
            <a:fontRef idx="none"/>
          </p:style>
        </p:cxnSp>
      </p:grpSp>
      <p:cxnSp>
        <p:nvCxnSpPr>
          <p:cNvPr id="56" name="直接连接符 55"/>
          <p:cNvCxnSpPr/>
          <p:nvPr/>
        </p:nvCxnSpPr>
        <p:spPr bwMode="gray">
          <a:xfrm>
            <a:off x="9304848" y="2982918"/>
            <a:ext cx="0" cy="696348"/>
          </a:xfrm>
          <a:prstGeom prst="line">
            <a:avLst/>
          </a:prstGeom>
          <a:noFill/>
          <a:ln w="12700" cap="flat">
            <a:solidFill>
              <a:srgbClr val="00B0F0"/>
            </a:solidFill>
            <a:prstDash val="solid"/>
            <a:miter lim="800000"/>
          </a:ln>
          <a:effectLst/>
          <a:sp3d/>
        </p:spPr>
        <p:style>
          <a:lnRef idx="0">
            <a:scrgbClr r="0" g="0" b="0"/>
          </a:lnRef>
          <a:fillRef idx="0">
            <a:scrgbClr r="0" g="0" b="0"/>
          </a:fillRef>
          <a:effectRef idx="0">
            <a:scrgbClr r="0" g="0" b="0"/>
          </a:effectRef>
          <a:fontRef idx="none"/>
        </p:style>
      </p:cxnSp>
      <p:cxnSp>
        <p:nvCxnSpPr>
          <p:cNvPr id="57" name="直接连接符 56"/>
          <p:cNvCxnSpPr/>
          <p:nvPr/>
        </p:nvCxnSpPr>
        <p:spPr bwMode="gray">
          <a:xfrm flipH="1">
            <a:off x="9304848" y="3336800"/>
            <a:ext cx="848011" cy="3262"/>
          </a:xfrm>
          <a:prstGeom prst="line">
            <a:avLst/>
          </a:prstGeom>
          <a:noFill/>
          <a:ln w="12700" cap="flat">
            <a:solidFill>
              <a:srgbClr val="00B0F0"/>
            </a:solidFill>
            <a:prstDash val="solid"/>
            <a:miter lim="800000"/>
          </a:ln>
          <a:effectLst/>
          <a:sp3d/>
        </p:spPr>
        <p:style>
          <a:lnRef idx="0">
            <a:scrgbClr r="0" g="0" b="0"/>
          </a:lnRef>
          <a:fillRef idx="0">
            <a:scrgbClr r="0" g="0" b="0"/>
          </a:fillRef>
          <a:effectRef idx="0">
            <a:scrgbClr r="0" g="0" b="0"/>
          </a:effectRef>
          <a:fontRef idx="none"/>
        </p:style>
      </p:cxnSp>
      <p:grpSp>
        <p:nvGrpSpPr>
          <p:cNvPr id="58" name="组合 57"/>
          <p:cNvGrpSpPr/>
          <p:nvPr/>
        </p:nvGrpSpPr>
        <p:grpSpPr bwMode="gray">
          <a:xfrm>
            <a:off x="9785980" y="2582287"/>
            <a:ext cx="1496893" cy="906177"/>
            <a:chOff x="3413713" y="3820294"/>
            <a:chExt cx="435712" cy="242447"/>
          </a:xfrm>
        </p:grpSpPr>
        <p:sp>
          <p:nvSpPr>
            <p:cNvPr id="59" name="Freeform 7"/>
            <p:cNvSpPr>
              <a:spLocks/>
            </p:cNvSpPr>
            <p:nvPr/>
          </p:nvSpPr>
          <p:spPr bwMode="gray">
            <a:xfrm>
              <a:off x="3444263" y="3820294"/>
              <a:ext cx="405162" cy="240133"/>
            </a:xfrm>
            <a:custGeom>
              <a:avLst/>
              <a:gdLst/>
              <a:ahLst/>
              <a:cxnLst>
                <a:cxn ang="0">
                  <a:pos x="3998" y="1509"/>
                </a:cxn>
                <a:cxn ang="0">
                  <a:pos x="3954" y="1327"/>
                </a:cxn>
                <a:cxn ang="0">
                  <a:pos x="3873" y="1159"/>
                </a:cxn>
                <a:cxn ang="0">
                  <a:pos x="3758" y="1018"/>
                </a:cxn>
                <a:cxn ang="0">
                  <a:pos x="3610" y="916"/>
                </a:cxn>
                <a:cxn ang="0">
                  <a:pos x="3432" y="864"/>
                </a:cxn>
                <a:cxn ang="0">
                  <a:pos x="3270" y="867"/>
                </a:cxn>
                <a:cxn ang="0">
                  <a:pos x="3275" y="648"/>
                </a:cxn>
                <a:cxn ang="0">
                  <a:pos x="3211" y="451"/>
                </a:cxn>
                <a:cxn ang="0">
                  <a:pos x="3089" y="281"/>
                </a:cxn>
                <a:cxn ang="0">
                  <a:pos x="2924" y="147"/>
                </a:cxn>
                <a:cxn ang="0">
                  <a:pos x="2728" y="52"/>
                </a:cxn>
                <a:cxn ang="0">
                  <a:pos x="2514" y="4"/>
                </a:cxn>
                <a:cxn ang="0">
                  <a:pos x="2340" y="4"/>
                </a:cxn>
                <a:cxn ang="0">
                  <a:pos x="2137" y="43"/>
                </a:cxn>
                <a:cxn ang="0">
                  <a:pos x="1951" y="123"/>
                </a:cxn>
                <a:cxn ang="0">
                  <a:pos x="1788" y="239"/>
                </a:cxn>
                <a:cxn ang="0">
                  <a:pos x="1652" y="384"/>
                </a:cxn>
                <a:cxn ang="0">
                  <a:pos x="1548" y="556"/>
                </a:cxn>
                <a:cxn ang="0">
                  <a:pos x="1481" y="748"/>
                </a:cxn>
                <a:cxn ang="0">
                  <a:pos x="1403" y="700"/>
                </a:cxn>
                <a:cxn ang="0">
                  <a:pos x="1295" y="659"/>
                </a:cxn>
                <a:cxn ang="0">
                  <a:pos x="1179" y="638"/>
                </a:cxn>
                <a:cxn ang="0">
                  <a:pos x="1068" y="640"/>
                </a:cxn>
                <a:cxn ang="0">
                  <a:pos x="921" y="673"/>
                </a:cxn>
                <a:cxn ang="0">
                  <a:pos x="791" y="741"/>
                </a:cxn>
                <a:cxn ang="0">
                  <a:pos x="680" y="836"/>
                </a:cxn>
                <a:cxn ang="0">
                  <a:pos x="596" y="955"/>
                </a:cxn>
                <a:cxn ang="0">
                  <a:pos x="542" y="1092"/>
                </a:cxn>
                <a:cxn ang="0">
                  <a:pos x="522" y="1245"/>
                </a:cxn>
                <a:cxn ang="0">
                  <a:pos x="500" y="1323"/>
                </a:cxn>
                <a:cxn ang="0">
                  <a:pos x="370" y="1359"/>
                </a:cxn>
                <a:cxn ang="0">
                  <a:pos x="252" y="1422"/>
                </a:cxn>
                <a:cxn ang="0">
                  <a:pos x="153" y="1511"/>
                </a:cxn>
                <a:cxn ang="0">
                  <a:pos x="76" y="1617"/>
                </a:cxn>
                <a:cxn ang="0">
                  <a:pos x="24" y="1742"/>
                </a:cxn>
                <a:cxn ang="0">
                  <a:pos x="1" y="1877"/>
                </a:cxn>
                <a:cxn ang="0">
                  <a:pos x="7" y="1995"/>
                </a:cxn>
                <a:cxn ang="0">
                  <a:pos x="46" y="2134"/>
                </a:cxn>
                <a:cxn ang="0">
                  <a:pos x="118" y="2257"/>
                </a:cxn>
                <a:cxn ang="0">
                  <a:pos x="214" y="2359"/>
                </a:cxn>
                <a:cxn ang="0">
                  <a:pos x="333" y="2436"/>
                </a:cxn>
                <a:cxn ang="0">
                  <a:pos x="470" y="2482"/>
                </a:cxn>
                <a:cxn ang="0">
                  <a:pos x="589" y="2493"/>
                </a:cxn>
                <a:cxn ang="0">
                  <a:pos x="3133" y="2493"/>
                </a:cxn>
                <a:cxn ang="0">
                  <a:pos x="3236" y="2493"/>
                </a:cxn>
                <a:cxn ang="0">
                  <a:pos x="3280" y="2481"/>
                </a:cxn>
                <a:cxn ang="0">
                  <a:pos x="3470" y="2426"/>
                </a:cxn>
                <a:cxn ang="0">
                  <a:pos x="3641" y="2331"/>
                </a:cxn>
                <a:cxn ang="0">
                  <a:pos x="3785" y="2201"/>
                </a:cxn>
                <a:cxn ang="0">
                  <a:pos x="3897" y="2044"/>
                </a:cxn>
                <a:cxn ang="0">
                  <a:pos x="3971" y="1862"/>
                </a:cxn>
                <a:cxn ang="0">
                  <a:pos x="4005" y="1663"/>
                </a:cxn>
              </a:cxnLst>
              <a:rect l="0" t="0" r="r" b="b"/>
              <a:pathLst>
                <a:path w="4005" h="2493">
                  <a:moveTo>
                    <a:pt x="4005" y="1621"/>
                  </a:moveTo>
                  <a:lnTo>
                    <a:pt x="4005" y="1621"/>
                  </a:lnTo>
                  <a:lnTo>
                    <a:pt x="4005" y="1583"/>
                  </a:lnTo>
                  <a:lnTo>
                    <a:pt x="4002" y="1547"/>
                  </a:lnTo>
                  <a:lnTo>
                    <a:pt x="3998" y="1509"/>
                  </a:lnTo>
                  <a:lnTo>
                    <a:pt x="3992" y="1471"/>
                  </a:lnTo>
                  <a:lnTo>
                    <a:pt x="3985" y="1435"/>
                  </a:lnTo>
                  <a:lnTo>
                    <a:pt x="3977" y="1399"/>
                  </a:lnTo>
                  <a:lnTo>
                    <a:pt x="3967" y="1362"/>
                  </a:lnTo>
                  <a:lnTo>
                    <a:pt x="3954" y="1327"/>
                  </a:lnTo>
                  <a:lnTo>
                    <a:pt x="3942" y="1292"/>
                  </a:lnTo>
                  <a:lnTo>
                    <a:pt x="3926" y="1257"/>
                  </a:lnTo>
                  <a:lnTo>
                    <a:pt x="3911" y="1224"/>
                  </a:lnTo>
                  <a:lnTo>
                    <a:pt x="3893" y="1191"/>
                  </a:lnTo>
                  <a:lnTo>
                    <a:pt x="3873" y="1159"/>
                  </a:lnTo>
                  <a:lnTo>
                    <a:pt x="3854" y="1128"/>
                  </a:lnTo>
                  <a:lnTo>
                    <a:pt x="3831" y="1099"/>
                  </a:lnTo>
                  <a:lnTo>
                    <a:pt x="3809" y="1071"/>
                  </a:lnTo>
                  <a:lnTo>
                    <a:pt x="3784" y="1044"/>
                  </a:lnTo>
                  <a:lnTo>
                    <a:pt x="3758" y="1018"/>
                  </a:lnTo>
                  <a:lnTo>
                    <a:pt x="3732" y="994"/>
                  </a:lnTo>
                  <a:lnTo>
                    <a:pt x="3702" y="972"/>
                  </a:lnTo>
                  <a:lnTo>
                    <a:pt x="3673" y="952"/>
                  </a:lnTo>
                  <a:lnTo>
                    <a:pt x="3642" y="932"/>
                  </a:lnTo>
                  <a:lnTo>
                    <a:pt x="3610" y="916"/>
                  </a:lnTo>
                  <a:lnTo>
                    <a:pt x="3576" y="902"/>
                  </a:lnTo>
                  <a:lnTo>
                    <a:pt x="3543" y="889"/>
                  </a:lnTo>
                  <a:lnTo>
                    <a:pt x="3506" y="878"/>
                  </a:lnTo>
                  <a:lnTo>
                    <a:pt x="3470" y="869"/>
                  </a:lnTo>
                  <a:lnTo>
                    <a:pt x="3432" y="864"/>
                  </a:lnTo>
                  <a:lnTo>
                    <a:pt x="3393" y="861"/>
                  </a:lnTo>
                  <a:lnTo>
                    <a:pt x="3352" y="860"/>
                  </a:lnTo>
                  <a:lnTo>
                    <a:pt x="3312" y="861"/>
                  </a:lnTo>
                  <a:lnTo>
                    <a:pt x="3270" y="867"/>
                  </a:lnTo>
                  <a:lnTo>
                    <a:pt x="3270" y="867"/>
                  </a:lnTo>
                  <a:lnTo>
                    <a:pt x="3277" y="822"/>
                  </a:lnTo>
                  <a:lnTo>
                    <a:pt x="3281" y="777"/>
                  </a:lnTo>
                  <a:lnTo>
                    <a:pt x="3282" y="734"/>
                  </a:lnTo>
                  <a:lnTo>
                    <a:pt x="3280" y="690"/>
                  </a:lnTo>
                  <a:lnTo>
                    <a:pt x="3275" y="648"/>
                  </a:lnTo>
                  <a:lnTo>
                    <a:pt x="3267" y="606"/>
                  </a:lnTo>
                  <a:lnTo>
                    <a:pt x="3257" y="566"/>
                  </a:lnTo>
                  <a:lnTo>
                    <a:pt x="3245" y="526"/>
                  </a:lnTo>
                  <a:lnTo>
                    <a:pt x="3229" y="489"/>
                  </a:lnTo>
                  <a:lnTo>
                    <a:pt x="3211" y="451"/>
                  </a:lnTo>
                  <a:lnTo>
                    <a:pt x="3190" y="414"/>
                  </a:lnTo>
                  <a:lnTo>
                    <a:pt x="3169" y="379"/>
                  </a:lnTo>
                  <a:lnTo>
                    <a:pt x="3144" y="346"/>
                  </a:lnTo>
                  <a:lnTo>
                    <a:pt x="3117" y="314"/>
                  </a:lnTo>
                  <a:lnTo>
                    <a:pt x="3089" y="281"/>
                  </a:lnTo>
                  <a:lnTo>
                    <a:pt x="3060" y="252"/>
                  </a:lnTo>
                  <a:lnTo>
                    <a:pt x="3028" y="223"/>
                  </a:lnTo>
                  <a:lnTo>
                    <a:pt x="2996" y="196"/>
                  </a:lnTo>
                  <a:lnTo>
                    <a:pt x="2961" y="171"/>
                  </a:lnTo>
                  <a:lnTo>
                    <a:pt x="2924" y="147"/>
                  </a:lnTo>
                  <a:lnTo>
                    <a:pt x="2888" y="125"/>
                  </a:lnTo>
                  <a:lnTo>
                    <a:pt x="2849" y="104"/>
                  </a:lnTo>
                  <a:lnTo>
                    <a:pt x="2809" y="85"/>
                  </a:lnTo>
                  <a:lnTo>
                    <a:pt x="2770" y="67"/>
                  </a:lnTo>
                  <a:lnTo>
                    <a:pt x="2728" y="52"/>
                  </a:lnTo>
                  <a:lnTo>
                    <a:pt x="2686" y="39"/>
                  </a:lnTo>
                  <a:lnTo>
                    <a:pt x="2644" y="28"/>
                  </a:lnTo>
                  <a:lnTo>
                    <a:pt x="2601" y="18"/>
                  </a:lnTo>
                  <a:lnTo>
                    <a:pt x="2557" y="10"/>
                  </a:lnTo>
                  <a:lnTo>
                    <a:pt x="2514" y="4"/>
                  </a:lnTo>
                  <a:lnTo>
                    <a:pt x="2469" y="1"/>
                  </a:lnTo>
                  <a:lnTo>
                    <a:pt x="2426" y="0"/>
                  </a:lnTo>
                  <a:lnTo>
                    <a:pt x="2426" y="0"/>
                  </a:lnTo>
                  <a:lnTo>
                    <a:pt x="2382" y="1"/>
                  </a:lnTo>
                  <a:lnTo>
                    <a:pt x="2340" y="4"/>
                  </a:lnTo>
                  <a:lnTo>
                    <a:pt x="2298" y="8"/>
                  </a:lnTo>
                  <a:lnTo>
                    <a:pt x="2256" y="15"/>
                  </a:lnTo>
                  <a:lnTo>
                    <a:pt x="2216" y="22"/>
                  </a:lnTo>
                  <a:lnTo>
                    <a:pt x="2177" y="32"/>
                  </a:lnTo>
                  <a:lnTo>
                    <a:pt x="2137" y="43"/>
                  </a:lnTo>
                  <a:lnTo>
                    <a:pt x="2098" y="57"/>
                  </a:lnTo>
                  <a:lnTo>
                    <a:pt x="2060" y="71"/>
                  </a:lnTo>
                  <a:lnTo>
                    <a:pt x="2023" y="87"/>
                  </a:lnTo>
                  <a:lnTo>
                    <a:pt x="1986" y="105"/>
                  </a:lnTo>
                  <a:lnTo>
                    <a:pt x="1951" y="123"/>
                  </a:lnTo>
                  <a:lnTo>
                    <a:pt x="1916" y="144"/>
                  </a:lnTo>
                  <a:lnTo>
                    <a:pt x="1883" y="165"/>
                  </a:lnTo>
                  <a:lnTo>
                    <a:pt x="1851" y="189"/>
                  </a:lnTo>
                  <a:lnTo>
                    <a:pt x="1818" y="213"/>
                  </a:lnTo>
                  <a:lnTo>
                    <a:pt x="1788" y="239"/>
                  </a:lnTo>
                  <a:lnTo>
                    <a:pt x="1758" y="266"/>
                  </a:lnTo>
                  <a:lnTo>
                    <a:pt x="1730" y="294"/>
                  </a:lnTo>
                  <a:lnTo>
                    <a:pt x="1704" y="322"/>
                  </a:lnTo>
                  <a:lnTo>
                    <a:pt x="1677" y="353"/>
                  </a:lnTo>
                  <a:lnTo>
                    <a:pt x="1652" y="384"/>
                  </a:lnTo>
                  <a:lnTo>
                    <a:pt x="1628" y="416"/>
                  </a:lnTo>
                  <a:lnTo>
                    <a:pt x="1607" y="449"/>
                  </a:lnTo>
                  <a:lnTo>
                    <a:pt x="1586" y="484"/>
                  </a:lnTo>
                  <a:lnTo>
                    <a:pt x="1566" y="519"/>
                  </a:lnTo>
                  <a:lnTo>
                    <a:pt x="1548" y="556"/>
                  </a:lnTo>
                  <a:lnTo>
                    <a:pt x="1531" y="592"/>
                  </a:lnTo>
                  <a:lnTo>
                    <a:pt x="1516" y="630"/>
                  </a:lnTo>
                  <a:lnTo>
                    <a:pt x="1503" y="668"/>
                  </a:lnTo>
                  <a:lnTo>
                    <a:pt x="1491" y="707"/>
                  </a:lnTo>
                  <a:lnTo>
                    <a:pt x="1481" y="748"/>
                  </a:lnTo>
                  <a:lnTo>
                    <a:pt x="1481" y="748"/>
                  </a:lnTo>
                  <a:lnTo>
                    <a:pt x="1461" y="734"/>
                  </a:lnTo>
                  <a:lnTo>
                    <a:pt x="1442" y="722"/>
                  </a:lnTo>
                  <a:lnTo>
                    <a:pt x="1422" y="711"/>
                  </a:lnTo>
                  <a:lnTo>
                    <a:pt x="1403" y="700"/>
                  </a:lnTo>
                  <a:lnTo>
                    <a:pt x="1382" y="690"/>
                  </a:lnTo>
                  <a:lnTo>
                    <a:pt x="1361" y="682"/>
                  </a:lnTo>
                  <a:lnTo>
                    <a:pt x="1340" y="673"/>
                  </a:lnTo>
                  <a:lnTo>
                    <a:pt x="1317" y="665"/>
                  </a:lnTo>
                  <a:lnTo>
                    <a:pt x="1295" y="659"/>
                  </a:lnTo>
                  <a:lnTo>
                    <a:pt x="1272" y="652"/>
                  </a:lnTo>
                  <a:lnTo>
                    <a:pt x="1250" y="648"/>
                  </a:lnTo>
                  <a:lnTo>
                    <a:pt x="1226" y="644"/>
                  </a:lnTo>
                  <a:lnTo>
                    <a:pt x="1202" y="640"/>
                  </a:lnTo>
                  <a:lnTo>
                    <a:pt x="1179" y="638"/>
                  </a:lnTo>
                  <a:lnTo>
                    <a:pt x="1155" y="637"/>
                  </a:lnTo>
                  <a:lnTo>
                    <a:pt x="1131" y="636"/>
                  </a:lnTo>
                  <a:lnTo>
                    <a:pt x="1131" y="636"/>
                  </a:lnTo>
                  <a:lnTo>
                    <a:pt x="1099" y="637"/>
                  </a:lnTo>
                  <a:lnTo>
                    <a:pt x="1068" y="640"/>
                  </a:lnTo>
                  <a:lnTo>
                    <a:pt x="1039" y="643"/>
                  </a:lnTo>
                  <a:lnTo>
                    <a:pt x="1008" y="648"/>
                  </a:lnTo>
                  <a:lnTo>
                    <a:pt x="978" y="655"/>
                  </a:lnTo>
                  <a:lnTo>
                    <a:pt x="950" y="664"/>
                  </a:lnTo>
                  <a:lnTo>
                    <a:pt x="921" y="673"/>
                  </a:lnTo>
                  <a:lnTo>
                    <a:pt x="894" y="685"/>
                  </a:lnTo>
                  <a:lnTo>
                    <a:pt x="866" y="696"/>
                  </a:lnTo>
                  <a:lnTo>
                    <a:pt x="841" y="710"/>
                  </a:lnTo>
                  <a:lnTo>
                    <a:pt x="816" y="724"/>
                  </a:lnTo>
                  <a:lnTo>
                    <a:pt x="791" y="741"/>
                  </a:lnTo>
                  <a:lnTo>
                    <a:pt x="767" y="757"/>
                  </a:lnTo>
                  <a:lnTo>
                    <a:pt x="743" y="776"/>
                  </a:lnTo>
                  <a:lnTo>
                    <a:pt x="722" y="794"/>
                  </a:lnTo>
                  <a:lnTo>
                    <a:pt x="701" y="815"/>
                  </a:lnTo>
                  <a:lnTo>
                    <a:pt x="680" y="836"/>
                  </a:lnTo>
                  <a:lnTo>
                    <a:pt x="662" y="857"/>
                  </a:lnTo>
                  <a:lnTo>
                    <a:pt x="644" y="881"/>
                  </a:lnTo>
                  <a:lnTo>
                    <a:pt x="627" y="904"/>
                  </a:lnTo>
                  <a:lnTo>
                    <a:pt x="610" y="930"/>
                  </a:lnTo>
                  <a:lnTo>
                    <a:pt x="596" y="955"/>
                  </a:lnTo>
                  <a:lnTo>
                    <a:pt x="582" y="980"/>
                  </a:lnTo>
                  <a:lnTo>
                    <a:pt x="571" y="1008"/>
                  </a:lnTo>
                  <a:lnTo>
                    <a:pt x="560" y="1035"/>
                  </a:lnTo>
                  <a:lnTo>
                    <a:pt x="550" y="1064"/>
                  </a:lnTo>
                  <a:lnTo>
                    <a:pt x="542" y="1092"/>
                  </a:lnTo>
                  <a:lnTo>
                    <a:pt x="535" y="1121"/>
                  </a:lnTo>
                  <a:lnTo>
                    <a:pt x="529" y="1152"/>
                  </a:lnTo>
                  <a:lnTo>
                    <a:pt x="526" y="1182"/>
                  </a:lnTo>
                  <a:lnTo>
                    <a:pt x="524" y="1212"/>
                  </a:lnTo>
                  <a:lnTo>
                    <a:pt x="522" y="1245"/>
                  </a:lnTo>
                  <a:lnTo>
                    <a:pt x="522" y="1245"/>
                  </a:lnTo>
                  <a:lnTo>
                    <a:pt x="524" y="1282"/>
                  </a:lnTo>
                  <a:lnTo>
                    <a:pt x="528" y="1320"/>
                  </a:lnTo>
                  <a:lnTo>
                    <a:pt x="528" y="1320"/>
                  </a:lnTo>
                  <a:lnTo>
                    <a:pt x="500" y="1323"/>
                  </a:lnTo>
                  <a:lnTo>
                    <a:pt x="473" y="1329"/>
                  </a:lnTo>
                  <a:lnTo>
                    <a:pt x="447" y="1334"/>
                  </a:lnTo>
                  <a:lnTo>
                    <a:pt x="420" y="1341"/>
                  </a:lnTo>
                  <a:lnTo>
                    <a:pt x="393" y="1350"/>
                  </a:lnTo>
                  <a:lnTo>
                    <a:pt x="370" y="1359"/>
                  </a:lnTo>
                  <a:lnTo>
                    <a:pt x="344" y="1371"/>
                  </a:lnTo>
                  <a:lnTo>
                    <a:pt x="321" y="1382"/>
                  </a:lnTo>
                  <a:lnTo>
                    <a:pt x="297" y="1394"/>
                  </a:lnTo>
                  <a:lnTo>
                    <a:pt x="274" y="1408"/>
                  </a:lnTo>
                  <a:lnTo>
                    <a:pt x="252" y="1422"/>
                  </a:lnTo>
                  <a:lnTo>
                    <a:pt x="231" y="1439"/>
                  </a:lnTo>
                  <a:lnTo>
                    <a:pt x="210" y="1455"/>
                  </a:lnTo>
                  <a:lnTo>
                    <a:pt x="190" y="1473"/>
                  </a:lnTo>
                  <a:lnTo>
                    <a:pt x="171" y="1491"/>
                  </a:lnTo>
                  <a:lnTo>
                    <a:pt x="153" y="1511"/>
                  </a:lnTo>
                  <a:lnTo>
                    <a:pt x="136" y="1530"/>
                  </a:lnTo>
                  <a:lnTo>
                    <a:pt x="119" y="1551"/>
                  </a:lnTo>
                  <a:lnTo>
                    <a:pt x="104" y="1572"/>
                  </a:lnTo>
                  <a:lnTo>
                    <a:pt x="90" y="1595"/>
                  </a:lnTo>
                  <a:lnTo>
                    <a:pt x="76" y="1617"/>
                  </a:lnTo>
                  <a:lnTo>
                    <a:pt x="63" y="1641"/>
                  </a:lnTo>
                  <a:lnTo>
                    <a:pt x="52" y="1665"/>
                  </a:lnTo>
                  <a:lnTo>
                    <a:pt x="41" y="1690"/>
                  </a:lnTo>
                  <a:lnTo>
                    <a:pt x="32" y="1715"/>
                  </a:lnTo>
                  <a:lnTo>
                    <a:pt x="24" y="1742"/>
                  </a:lnTo>
                  <a:lnTo>
                    <a:pt x="17" y="1767"/>
                  </a:lnTo>
                  <a:lnTo>
                    <a:pt x="11" y="1793"/>
                  </a:lnTo>
                  <a:lnTo>
                    <a:pt x="7" y="1821"/>
                  </a:lnTo>
                  <a:lnTo>
                    <a:pt x="3" y="1849"/>
                  </a:lnTo>
                  <a:lnTo>
                    <a:pt x="1" y="1877"/>
                  </a:lnTo>
                  <a:lnTo>
                    <a:pt x="0" y="1905"/>
                  </a:lnTo>
                  <a:lnTo>
                    <a:pt x="0" y="1905"/>
                  </a:lnTo>
                  <a:lnTo>
                    <a:pt x="1" y="1936"/>
                  </a:lnTo>
                  <a:lnTo>
                    <a:pt x="4" y="1966"/>
                  </a:lnTo>
                  <a:lnTo>
                    <a:pt x="7" y="1995"/>
                  </a:lnTo>
                  <a:lnTo>
                    <a:pt x="13" y="2024"/>
                  </a:lnTo>
                  <a:lnTo>
                    <a:pt x="20" y="2052"/>
                  </a:lnTo>
                  <a:lnTo>
                    <a:pt x="27" y="2080"/>
                  </a:lnTo>
                  <a:lnTo>
                    <a:pt x="36" y="2107"/>
                  </a:lnTo>
                  <a:lnTo>
                    <a:pt x="46" y="2134"/>
                  </a:lnTo>
                  <a:lnTo>
                    <a:pt x="59" y="2160"/>
                  </a:lnTo>
                  <a:lnTo>
                    <a:pt x="71" y="2185"/>
                  </a:lnTo>
                  <a:lnTo>
                    <a:pt x="85" y="2211"/>
                  </a:lnTo>
                  <a:lnTo>
                    <a:pt x="101" y="2234"/>
                  </a:lnTo>
                  <a:lnTo>
                    <a:pt x="118" y="2257"/>
                  </a:lnTo>
                  <a:lnTo>
                    <a:pt x="134" y="2279"/>
                  </a:lnTo>
                  <a:lnTo>
                    <a:pt x="154" y="2300"/>
                  </a:lnTo>
                  <a:lnTo>
                    <a:pt x="172" y="2321"/>
                  </a:lnTo>
                  <a:lnTo>
                    <a:pt x="193" y="2341"/>
                  </a:lnTo>
                  <a:lnTo>
                    <a:pt x="214" y="2359"/>
                  </a:lnTo>
                  <a:lnTo>
                    <a:pt x="237" y="2377"/>
                  </a:lnTo>
                  <a:lnTo>
                    <a:pt x="260" y="2393"/>
                  </a:lnTo>
                  <a:lnTo>
                    <a:pt x="284" y="2408"/>
                  </a:lnTo>
                  <a:lnTo>
                    <a:pt x="308" y="2422"/>
                  </a:lnTo>
                  <a:lnTo>
                    <a:pt x="333" y="2436"/>
                  </a:lnTo>
                  <a:lnTo>
                    <a:pt x="360" y="2447"/>
                  </a:lnTo>
                  <a:lnTo>
                    <a:pt x="386" y="2458"/>
                  </a:lnTo>
                  <a:lnTo>
                    <a:pt x="414" y="2467"/>
                  </a:lnTo>
                  <a:lnTo>
                    <a:pt x="442" y="2475"/>
                  </a:lnTo>
                  <a:lnTo>
                    <a:pt x="470" y="2482"/>
                  </a:lnTo>
                  <a:lnTo>
                    <a:pt x="500" y="2486"/>
                  </a:lnTo>
                  <a:lnTo>
                    <a:pt x="529" y="2491"/>
                  </a:lnTo>
                  <a:lnTo>
                    <a:pt x="559" y="2493"/>
                  </a:lnTo>
                  <a:lnTo>
                    <a:pt x="589" y="2493"/>
                  </a:lnTo>
                  <a:lnTo>
                    <a:pt x="589" y="2493"/>
                  </a:lnTo>
                  <a:lnTo>
                    <a:pt x="592" y="2493"/>
                  </a:lnTo>
                  <a:lnTo>
                    <a:pt x="592" y="2493"/>
                  </a:lnTo>
                  <a:lnTo>
                    <a:pt x="592" y="2493"/>
                  </a:lnTo>
                  <a:lnTo>
                    <a:pt x="3133" y="2493"/>
                  </a:lnTo>
                  <a:lnTo>
                    <a:pt x="3133" y="2493"/>
                  </a:lnTo>
                  <a:lnTo>
                    <a:pt x="3133" y="2493"/>
                  </a:lnTo>
                  <a:lnTo>
                    <a:pt x="3133" y="2493"/>
                  </a:lnTo>
                  <a:lnTo>
                    <a:pt x="3133" y="2493"/>
                  </a:lnTo>
                  <a:lnTo>
                    <a:pt x="3236" y="2493"/>
                  </a:lnTo>
                  <a:lnTo>
                    <a:pt x="3236" y="2493"/>
                  </a:lnTo>
                  <a:lnTo>
                    <a:pt x="3239" y="2492"/>
                  </a:lnTo>
                  <a:lnTo>
                    <a:pt x="3239" y="2489"/>
                  </a:lnTo>
                  <a:lnTo>
                    <a:pt x="3239" y="2486"/>
                  </a:lnTo>
                  <a:lnTo>
                    <a:pt x="3239" y="2486"/>
                  </a:lnTo>
                  <a:lnTo>
                    <a:pt x="3280" y="2481"/>
                  </a:lnTo>
                  <a:lnTo>
                    <a:pt x="3319" y="2474"/>
                  </a:lnTo>
                  <a:lnTo>
                    <a:pt x="3358" y="2464"/>
                  </a:lnTo>
                  <a:lnTo>
                    <a:pt x="3396" y="2453"/>
                  </a:lnTo>
                  <a:lnTo>
                    <a:pt x="3434" y="2440"/>
                  </a:lnTo>
                  <a:lnTo>
                    <a:pt x="3470" y="2426"/>
                  </a:lnTo>
                  <a:lnTo>
                    <a:pt x="3506" y="2409"/>
                  </a:lnTo>
                  <a:lnTo>
                    <a:pt x="3541" y="2393"/>
                  </a:lnTo>
                  <a:lnTo>
                    <a:pt x="3575" y="2373"/>
                  </a:lnTo>
                  <a:lnTo>
                    <a:pt x="3609" y="2352"/>
                  </a:lnTo>
                  <a:lnTo>
                    <a:pt x="3641" y="2331"/>
                  </a:lnTo>
                  <a:lnTo>
                    <a:pt x="3672" y="2307"/>
                  </a:lnTo>
                  <a:lnTo>
                    <a:pt x="3701" y="2283"/>
                  </a:lnTo>
                  <a:lnTo>
                    <a:pt x="3730" y="2257"/>
                  </a:lnTo>
                  <a:lnTo>
                    <a:pt x="3758" y="2230"/>
                  </a:lnTo>
                  <a:lnTo>
                    <a:pt x="3785" y="2201"/>
                  </a:lnTo>
                  <a:lnTo>
                    <a:pt x="3809" y="2171"/>
                  </a:lnTo>
                  <a:lnTo>
                    <a:pt x="3833" y="2142"/>
                  </a:lnTo>
                  <a:lnTo>
                    <a:pt x="3856" y="2110"/>
                  </a:lnTo>
                  <a:lnTo>
                    <a:pt x="3877" y="2078"/>
                  </a:lnTo>
                  <a:lnTo>
                    <a:pt x="3897" y="2044"/>
                  </a:lnTo>
                  <a:lnTo>
                    <a:pt x="3915" y="2009"/>
                  </a:lnTo>
                  <a:lnTo>
                    <a:pt x="3932" y="1974"/>
                  </a:lnTo>
                  <a:lnTo>
                    <a:pt x="3946" y="1938"/>
                  </a:lnTo>
                  <a:lnTo>
                    <a:pt x="3960" y="1900"/>
                  </a:lnTo>
                  <a:lnTo>
                    <a:pt x="3971" y="1862"/>
                  </a:lnTo>
                  <a:lnTo>
                    <a:pt x="3982" y="1823"/>
                  </a:lnTo>
                  <a:lnTo>
                    <a:pt x="3991" y="1784"/>
                  </a:lnTo>
                  <a:lnTo>
                    <a:pt x="3996" y="1744"/>
                  </a:lnTo>
                  <a:lnTo>
                    <a:pt x="4002" y="1704"/>
                  </a:lnTo>
                  <a:lnTo>
                    <a:pt x="4005" y="1663"/>
                  </a:lnTo>
                  <a:lnTo>
                    <a:pt x="4005" y="1621"/>
                  </a:lnTo>
                  <a:lnTo>
                    <a:pt x="4005" y="1621"/>
                  </a:lnTo>
                  <a:close/>
                </a:path>
              </a:pathLst>
            </a:custGeom>
            <a:solidFill>
              <a:schemeClr val="bg1">
                <a:lumMod val="50000"/>
                <a:alpha val="10000"/>
              </a:schemeClr>
            </a:solidFill>
            <a:ln w="3175" cap="flat" cmpd="sng" algn="ctr">
              <a:solidFill>
                <a:srgbClr val="6DA6D9"/>
              </a:solidFill>
              <a:prstDash val="solid"/>
              <a:round/>
              <a:headEnd type="none" w="med" len="med"/>
              <a:tailEnd type="none" w="med" len="med"/>
            </a:ln>
            <a:effectLst/>
            <a:scene3d>
              <a:camera prst="orthographicFront"/>
              <a:lightRig rig="flat" dir="t"/>
            </a:scene3d>
          </p:spPr>
          <p:txBody>
            <a:bodyPr anchor="ctr"/>
            <a:lstStyle/>
            <a:p>
              <a:pPr marL="0" lvl="4" indent="-179846" algn="ctr" defTabSz="913699" fontAlgn="ctr">
                <a:spcBef>
                  <a:spcPts val="850"/>
                </a:spcBef>
                <a:spcAft>
                  <a:spcPts val="0"/>
                </a:spcAft>
                <a:buClr>
                  <a:srgbClr val="CC9900"/>
                </a:buClr>
                <a:buSzPct val="60000"/>
                <a:defRPr/>
              </a:pPr>
              <a:endParaRPr lang="en-US" altLang="zh-CN" sz="19900" dirty="0">
                <a:solidFill>
                  <a:prstClr val="black"/>
                </a:solidFill>
                <a:effectLst>
                  <a:outerShdw blurRad="38100" dist="38100" dir="2700000" algn="tl">
                    <a:srgbClr val="000000">
                      <a:alpha val="43137"/>
                    </a:srgbClr>
                  </a:outerShdw>
                </a:effectLst>
                <a:latin typeface="Huawei Sans" panose="020C0503030203020204" pitchFamily="34" charset="0"/>
                <a:ea typeface="方正兰亭黑简体" panose="02000000000000000000" pitchFamily="2" charset="-122"/>
                <a:cs typeface="Arial" panose="020B0604020202020204" pitchFamily="34" charset="0"/>
                <a:sym typeface="Arial" pitchFamily="34" charset="0"/>
              </a:endParaRPr>
            </a:p>
          </p:txBody>
        </p:sp>
        <p:grpSp>
          <p:nvGrpSpPr>
            <p:cNvPr id="60" name="组合 59"/>
            <p:cNvGrpSpPr/>
            <p:nvPr/>
          </p:nvGrpSpPr>
          <p:grpSpPr bwMode="gray">
            <a:xfrm>
              <a:off x="3413713" y="3948883"/>
              <a:ext cx="171731" cy="113858"/>
              <a:chOff x="9259033" y="3397523"/>
              <a:chExt cx="702328" cy="404529"/>
            </a:xfrm>
          </p:grpSpPr>
          <p:sp>
            <p:nvSpPr>
              <p:cNvPr id="61" name="Freeform 27"/>
              <p:cNvSpPr>
                <a:spLocks noEditPoints="1"/>
              </p:cNvSpPr>
              <p:nvPr/>
            </p:nvSpPr>
            <p:spPr bwMode="gray">
              <a:xfrm>
                <a:off x="9259033" y="3397523"/>
                <a:ext cx="702328" cy="404529"/>
              </a:xfrm>
              <a:custGeom>
                <a:avLst/>
                <a:gdLst/>
                <a:ahLst/>
                <a:cxnLst>
                  <a:cxn ang="0">
                    <a:pos x="8324" y="38"/>
                  </a:cxn>
                  <a:cxn ang="0">
                    <a:pos x="9087" y="203"/>
                  </a:cxn>
                  <a:cxn ang="0">
                    <a:pos x="9799" y="487"/>
                  </a:cxn>
                  <a:cxn ang="0">
                    <a:pos x="10451" y="880"/>
                  </a:cxn>
                  <a:cxn ang="0">
                    <a:pos x="11031" y="1370"/>
                  </a:cxn>
                  <a:cxn ang="0">
                    <a:pos x="11529" y="1947"/>
                  </a:cxn>
                  <a:cxn ang="0">
                    <a:pos x="11934" y="2598"/>
                  </a:cxn>
                  <a:cxn ang="0">
                    <a:pos x="12234" y="3314"/>
                  </a:cxn>
                  <a:cxn ang="0">
                    <a:pos x="12378" y="3497"/>
                  </a:cxn>
                  <a:cxn ang="0">
                    <a:pos x="12496" y="3494"/>
                  </a:cxn>
                  <a:cxn ang="0">
                    <a:pos x="13119" y="3540"/>
                  </a:cxn>
                  <a:cxn ang="0">
                    <a:pos x="13870" y="3738"/>
                  </a:cxn>
                  <a:cxn ang="0">
                    <a:pos x="14554" y="4074"/>
                  </a:cxn>
                  <a:cxn ang="0">
                    <a:pos x="15156" y="4535"/>
                  </a:cxn>
                  <a:cxn ang="0">
                    <a:pos x="15663" y="5102"/>
                  </a:cxn>
                  <a:cxn ang="0">
                    <a:pos x="16056" y="5761"/>
                  </a:cxn>
                  <a:cxn ang="0">
                    <a:pos x="16320" y="6494"/>
                  </a:cxn>
                  <a:cxn ang="0">
                    <a:pos x="16438" y="7286"/>
                  </a:cxn>
                  <a:cxn ang="0">
                    <a:pos x="16401" y="8075"/>
                  </a:cxn>
                  <a:cxn ang="0">
                    <a:pos x="16222" y="8813"/>
                  </a:cxn>
                  <a:cxn ang="0">
                    <a:pos x="15915" y="9491"/>
                  </a:cxn>
                  <a:cxn ang="0">
                    <a:pos x="15494" y="10093"/>
                  </a:cxn>
                  <a:cxn ang="0">
                    <a:pos x="14974" y="10606"/>
                  </a:cxn>
                  <a:cxn ang="0">
                    <a:pos x="14369" y="11014"/>
                  </a:cxn>
                  <a:cxn ang="0">
                    <a:pos x="13693" y="11305"/>
                  </a:cxn>
                  <a:cxn ang="0">
                    <a:pos x="12960" y="11462"/>
                  </a:cxn>
                  <a:cxn ang="0">
                    <a:pos x="3341" y="11487"/>
                  </a:cxn>
                  <a:cxn ang="0">
                    <a:pos x="2760" y="11436"/>
                  </a:cxn>
                  <a:cxn ang="0">
                    <a:pos x="2156" y="11265"/>
                  </a:cxn>
                  <a:cxn ang="0">
                    <a:pos x="1603" y="10987"/>
                  </a:cxn>
                  <a:cxn ang="0">
                    <a:pos x="1113" y="10615"/>
                  </a:cxn>
                  <a:cxn ang="0">
                    <a:pos x="697" y="10159"/>
                  </a:cxn>
                  <a:cxn ang="0">
                    <a:pos x="368" y="9631"/>
                  </a:cxn>
                  <a:cxn ang="0">
                    <a:pos x="137" y="9044"/>
                  </a:cxn>
                  <a:cxn ang="0">
                    <a:pos x="15" y="8410"/>
                  </a:cxn>
                  <a:cxn ang="0">
                    <a:pos x="15" y="7754"/>
                  </a:cxn>
                  <a:cxn ang="0">
                    <a:pos x="132" y="7132"/>
                  </a:cxn>
                  <a:cxn ang="0">
                    <a:pos x="354" y="6556"/>
                  </a:cxn>
                  <a:cxn ang="0">
                    <a:pos x="671" y="6034"/>
                  </a:cxn>
                  <a:cxn ang="0">
                    <a:pos x="1072" y="5582"/>
                  </a:cxn>
                  <a:cxn ang="0">
                    <a:pos x="1546" y="5208"/>
                  </a:cxn>
                  <a:cxn ang="0">
                    <a:pos x="2082" y="4924"/>
                  </a:cxn>
                  <a:cxn ang="0">
                    <a:pos x="2668" y="4741"/>
                  </a:cxn>
                  <a:cxn ang="0">
                    <a:pos x="3015" y="4212"/>
                  </a:cxn>
                  <a:cxn ang="0">
                    <a:pos x="3225" y="3295"/>
                  </a:cxn>
                  <a:cxn ang="0">
                    <a:pos x="3597" y="2453"/>
                  </a:cxn>
                  <a:cxn ang="0">
                    <a:pos x="4113" y="1704"/>
                  </a:cxn>
                  <a:cxn ang="0">
                    <a:pos x="4754" y="1069"/>
                  </a:cxn>
                  <a:cxn ang="0">
                    <a:pos x="5503" y="565"/>
                  </a:cxn>
                  <a:cxn ang="0">
                    <a:pos x="6342" y="211"/>
                  </a:cxn>
                  <a:cxn ang="0">
                    <a:pos x="7250" y="25"/>
                  </a:cxn>
                  <a:cxn ang="0">
                    <a:pos x="9148" y="9515"/>
                  </a:cxn>
                  <a:cxn ang="0">
                    <a:pos x="9106" y="9484"/>
                  </a:cxn>
                  <a:cxn ang="0">
                    <a:pos x="9023" y="9509"/>
                  </a:cxn>
                  <a:cxn ang="0">
                    <a:pos x="9156" y="9528"/>
                  </a:cxn>
                  <a:cxn ang="0">
                    <a:pos x="6408" y="9503"/>
                  </a:cxn>
                  <a:cxn ang="0">
                    <a:pos x="6368" y="9519"/>
                  </a:cxn>
                </a:cxnLst>
                <a:rect l="0" t="0" r="r" b="b"/>
                <a:pathLst>
                  <a:path w="16443" h="11487">
                    <a:moveTo>
                      <a:pt x="7726" y="0"/>
                    </a:moveTo>
                    <a:lnTo>
                      <a:pt x="7928" y="4"/>
                    </a:lnTo>
                    <a:lnTo>
                      <a:pt x="8127" y="17"/>
                    </a:lnTo>
                    <a:lnTo>
                      <a:pt x="8324" y="38"/>
                    </a:lnTo>
                    <a:lnTo>
                      <a:pt x="8519" y="68"/>
                    </a:lnTo>
                    <a:lnTo>
                      <a:pt x="8711" y="105"/>
                    </a:lnTo>
                    <a:lnTo>
                      <a:pt x="8900" y="150"/>
                    </a:lnTo>
                    <a:lnTo>
                      <a:pt x="9087" y="203"/>
                    </a:lnTo>
                    <a:lnTo>
                      <a:pt x="9270" y="263"/>
                    </a:lnTo>
                    <a:lnTo>
                      <a:pt x="9450" y="331"/>
                    </a:lnTo>
                    <a:lnTo>
                      <a:pt x="9626" y="406"/>
                    </a:lnTo>
                    <a:lnTo>
                      <a:pt x="9799" y="487"/>
                    </a:lnTo>
                    <a:lnTo>
                      <a:pt x="9969" y="576"/>
                    </a:lnTo>
                    <a:lnTo>
                      <a:pt x="10133" y="670"/>
                    </a:lnTo>
                    <a:lnTo>
                      <a:pt x="10294" y="772"/>
                    </a:lnTo>
                    <a:lnTo>
                      <a:pt x="10451" y="880"/>
                    </a:lnTo>
                    <a:lnTo>
                      <a:pt x="10604" y="994"/>
                    </a:lnTo>
                    <a:lnTo>
                      <a:pt x="10751" y="1113"/>
                    </a:lnTo>
                    <a:lnTo>
                      <a:pt x="10893" y="1239"/>
                    </a:lnTo>
                    <a:lnTo>
                      <a:pt x="11031" y="1370"/>
                    </a:lnTo>
                    <a:lnTo>
                      <a:pt x="11164" y="1507"/>
                    </a:lnTo>
                    <a:lnTo>
                      <a:pt x="11291" y="1648"/>
                    </a:lnTo>
                    <a:lnTo>
                      <a:pt x="11412" y="1795"/>
                    </a:lnTo>
                    <a:lnTo>
                      <a:pt x="11529" y="1947"/>
                    </a:lnTo>
                    <a:lnTo>
                      <a:pt x="11640" y="2102"/>
                    </a:lnTo>
                    <a:lnTo>
                      <a:pt x="11743" y="2264"/>
                    </a:lnTo>
                    <a:lnTo>
                      <a:pt x="11842" y="2429"/>
                    </a:lnTo>
                    <a:lnTo>
                      <a:pt x="11934" y="2598"/>
                    </a:lnTo>
                    <a:lnTo>
                      <a:pt x="12019" y="2772"/>
                    </a:lnTo>
                    <a:lnTo>
                      <a:pt x="12097" y="2948"/>
                    </a:lnTo>
                    <a:lnTo>
                      <a:pt x="12169" y="3129"/>
                    </a:lnTo>
                    <a:lnTo>
                      <a:pt x="12234" y="3314"/>
                    </a:lnTo>
                    <a:lnTo>
                      <a:pt x="12291" y="3501"/>
                    </a:lnTo>
                    <a:lnTo>
                      <a:pt x="12320" y="3499"/>
                    </a:lnTo>
                    <a:lnTo>
                      <a:pt x="12349" y="3498"/>
                    </a:lnTo>
                    <a:lnTo>
                      <a:pt x="12378" y="3497"/>
                    </a:lnTo>
                    <a:lnTo>
                      <a:pt x="12407" y="3496"/>
                    </a:lnTo>
                    <a:lnTo>
                      <a:pt x="12437" y="3495"/>
                    </a:lnTo>
                    <a:lnTo>
                      <a:pt x="12466" y="3494"/>
                    </a:lnTo>
                    <a:lnTo>
                      <a:pt x="12496" y="3494"/>
                    </a:lnTo>
                    <a:lnTo>
                      <a:pt x="12524" y="3494"/>
                    </a:lnTo>
                    <a:lnTo>
                      <a:pt x="12726" y="3499"/>
                    </a:lnTo>
                    <a:lnTo>
                      <a:pt x="12924" y="3515"/>
                    </a:lnTo>
                    <a:lnTo>
                      <a:pt x="13119" y="3540"/>
                    </a:lnTo>
                    <a:lnTo>
                      <a:pt x="13313" y="3575"/>
                    </a:lnTo>
                    <a:lnTo>
                      <a:pt x="13502" y="3621"/>
                    </a:lnTo>
                    <a:lnTo>
                      <a:pt x="13688" y="3674"/>
                    </a:lnTo>
                    <a:lnTo>
                      <a:pt x="13870" y="3738"/>
                    </a:lnTo>
                    <a:lnTo>
                      <a:pt x="14047" y="3809"/>
                    </a:lnTo>
                    <a:lnTo>
                      <a:pt x="14221" y="3889"/>
                    </a:lnTo>
                    <a:lnTo>
                      <a:pt x="14390" y="3977"/>
                    </a:lnTo>
                    <a:lnTo>
                      <a:pt x="14554" y="4074"/>
                    </a:lnTo>
                    <a:lnTo>
                      <a:pt x="14712" y="4179"/>
                    </a:lnTo>
                    <a:lnTo>
                      <a:pt x="14867" y="4290"/>
                    </a:lnTo>
                    <a:lnTo>
                      <a:pt x="15015" y="4409"/>
                    </a:lnTo>
                    <a:lnTo>
                      <a:pt x="15156" y="4535"/>
                    </a:lnTo>
                    <a:lnTo>
                      <a:pt x="15293" y="4667"/>
                    </a:lnTo>
                    <a:lnTo>
                      <a:pt x="15423" y="4806"/>
                    </a:lnTo>
                    <a:lnTo>
                      <a:pt x="15546" y="4951"/>
                    </a:lnTo>
                    <a:lnTo>
                      <a:pt x="15663" y="5102"/>
                    </a:lnTo>
                    <a:lnTo>
                      <a:pt x="15772" y="5259"/>
                    </a:lnTo>
                    <a:lnTo>
                      <a:pt x="15875" y="5421"/>
                    </a:lnTo>
                    <a:lnTo>
                      <a:pt x="15969" y="5588"/>
                    </a:lnTo>
                    <a:lnTo>
                      <a:pt x="16056" y="5761"/>
                    </a:lnTo>
                    <a:lnTo>
                      <a:pt x="16134" y="5938"/>
                    </a:lnTo>
                    <a:lnTo>
                      <a:pt x="16205" y="6119"/>
                    </a:lnTo>
                    <a:lnTo>
                      <a:pt x="16266" y="6305"/>
                    </a:lnTo>
                    <a:lnTo>
                      <a:pt x="16320" y="6494"/>
                    </a:lnTo>
                    <a:lnTo>
                      <a:pt x="16363" y="6687"/>
                    </a:lnTo>
                    <a:lnTo>
                      <a:pt x="16398" y="6884"/>
                    </a:lnTo>
                    <a:lnTo>
                      <a:pt x="16422" y="7083"/>
                    </a:lnTo>
                    <a:lnTo>
                      <a:pt x="16438" y="7286"/>
                    </a:lnTo>
                    <a:lnTo>
                      <a:pt x="16443" y="7490"/>
                    </a:lnTo>
                    <a:lnTo>
                      <a:pt x="16438" y="7688"/>
                    </a:lnTo>
                    <a:lnTo>
                      <a:pt x="16425" y="7883"/>
                    </a:lnTo>
                    <a:lnTo>
                      <a:pt x="16401" y="8075"/>
                    </a:lnTo>
                    <a:lnTo>
                      <a:pt x="16369" y="8264"/>
                    </a:lnTo>
                    <a:lnTo>
                      <a:pt x="16328" y="8451"/>
                    </a:lnTo>
                    <a:lnTo>
                      <a:pt x="16280" y="8634"/>
                    </a:lnTo>
                    <a:lnTo>
                      <a:pt x="16222" y="8813"/>
                    </a:lnTo>
                    <a:lnTo>
                      <a:pt x="16156" y="8989"/>
                    </a:lnTo>
                    <a:lnTo>
                      <a:pt x="16083" y="9161"/>
                    </a:lnTo>
                    <a:lnTo>
                      <a:pt x="16003" y="9328"/>
                    </a:lnTo>
                    <a:lnTo>
                      <a:pt x="15915" y="9491"/>
                    </a:lnTo>
                    <a:lnTo>
                      <a:pt x="15820" y="9649"/>
                    </a:lnTo>
                    <a:lnTo>
                      <a:pt x="15717" y="9802"/>
                    </a:lnTo>
                    <a:lnTo>
                      <a:pt x="15610" y="9950"/>
                    </a:lnTo>
                    <a:lnTo>
                      <a:pt x="15494" y="10093"/>
                    </a:lnTo>
                    <a:lnTo>
                      <a:pt x="15373" y="10230"/>
                    </a:lnTo>
                    <a:lnTo>
                      <a:pt x="15246" y="10361"/>
                    </a:lnTo>
                    <a:lnTo>
                      <a:pt x="15113" y="10487"/>
                    </a:lnTo>
                    <a:lnTo>
                      <a:pt x="14974" y="10606"/>
                    </a:lnTo>
                    <a:lnTo>
                      <a:pt x="14831" y="10718"/>
                    </a:lnTo>
                    <a:lnTo>
                      <a:pt x="14682" y="10824"/>
                    </a:lnTo>
                    <a:lnTo>
                      <a:pt x="14527" y="10923"/>
                    </a:lnTo>
                    <a:lnTo>
                      <a:pt x="14369" y="11014"/>
                    </a:lnTo>
                    <a:lnTo>
                      <a:pt x="14206" y="11098"/>
                    </a:lnTo>
                    <a:lnTo>
                      <a:pt x="14039" y="11176"/>
                    </a:lnTo>
                    <a:lnTo>
                      <a:pt x="13868" y="11244"/>
                    </a:lnTo>
                    <a:lnTo>
                      <a:pt x="13693" y="11305"/>
                    </a:lnTo>
                    <a:lnTo>
                      <a:pt x="13514" y="11357"/>
                    </a:lnTo>
                    <a:lnTo>
                      <a:pt x="13332" y="11401"/>
                    </a:lnTo>
                    <a:lnTo>
                      <a:pt x="13147" y="11436"/>
                    </a:lnTo>
                    <a:lnTo>
                      <a:pt x="12960" y="11462"/>
                    </a:lnTo>
                    <a:lnTo>
                      <a:pt x="12770" y="11479"/>
                    </a:lnTo>
                    <a:lnTo>
                      <a:pt x="12770" y="11487"/>
                    </a:lnTo>
                    <a:lnTo>
                      <a:pt x="12524" y="11487"/>
                    </a:lnTo>
                    <a:lnTo>
                      <a:pt x="3341" y="11487"/>
                    </a:lnTo>
                    <a:lnTo>
                      <a:pt x="3079" y="11487"/>
                    </a:lnTo>
                    <a:lnTo>
                      <a:pt x="3079" y="11477"/>
                    </a:lnTo>
                    <a:lnTo>
                      <a:pt x="2919" y="11459"/>
                    </a:lnTo>
                    <a:lnTo>
                      <a:pt x="2760" y="11436"/>
                    </a:lnTo>
                    <a:lnTo>
                      <a:pt x="2605" y="11404"/>
                    </a:lnTo>
                    <a:lnTo>
                      <a:pt x="2453" y="11365"/>
                    </a:lnTo>
                    <a:lnTo>
                      <a:pt x="2303" y="11318"/>
                    </a:lnTo>
                    <a:lnTo>
                      <a:pt x="2156" y="11265"/>
                    </a:lnTo>
                    <a:lnTo>
                      <a:pt x="2013" y="11205"/>
                    </a:lnTo>
                    <a:lnTo>
                      <a:pt x="1872" y="11139"/>
                    </a:lnTo>
                    <a:lnTo>
                      <a:pt x="1736" y="11067"/>
                    </a:lnTo>
                    <a:lnTo>
                      <a:pt x="1603" y="10987"/>
                    </a:lnTo>
                    <a:lnTo>
                      <a:pt x="1474" y="10903"/>
                    </a:lnTo>
                    <a:lnTo>
                      <a:pt x="1349" y="10813"/>
                    </a:lnTo>
                    <a:lnTo>
                      <a:pt x="1229" y="10716"/>
                    </a:lnTo>
                    <a:lnTo>
                      <a:pt x="1113" y="10615"/>
                    </a:lnTo>
                    <a:lnTo>
                      <a:pt x="1001" y="10508"/>
                    </a:lnTo>
                    <a:lnTo>
                      <a:pt x="895" y="10396"/>
                    </a:lnTo>
                    <a:lnTo>
                      <a:pt x="793" y="10280"/>
                    </a:lnTo>
                    <a:lnTo>
                      <a:pt x="697" y="10159"/>
                    </a:lnTo>
                    <a:lnTo>
                      <a:pt x="606" y="10033"/>
                    </a:lnTo>
                    <a:lnTo>
                      <a:pt x="521" y="9903"/>
                    </a:lnTo>
                    <a:lnTo>
                      <a:pt x="441" y="9769"/>
                    </a:lnTo>
                    <a:lnTo>
                      <a:pt x="368" y="9631"/>
                    </a:lnTo>
                    <a:lnTo>
                      <a:pt x="300" y="9490"/>
                    </a:lnTo>
                    <a:lnTo>
                      <a:pt x="239" y="9345"/>
                    </a:lnTo>
                    <a:lnTo>
                      <a:pt x="185" y="9197"/>
                    </a:lnTo>
                    <a:lnTo>
                      <a:pt x="137" y="9044"/>
                    </a:lnTo>
                    <a:lnTo>
                      <a:pt x="96" y="8890"/>
                    </a:lnTo>
                    <a:lnTo>
                      <a:pt x="62" y="8733"/>
                    </a:lnTo>
                    <a:lnTo>
                      <a:pt x="35" y="8573"/>
                    </a:lnTo>
                    <a:lnTo>
                      <a:pt x="15" y="8410"/>
                    </a:lnTo>
                    <a:lnTo>
                      <a:pt x="4" y="8246"/>
                    </a:lnTo>
                    <a:lnTo>
                      <a:pt x="0" y="8079"/>
                    </a:lnTo>
                    <a:lnTo>
                      <a:pt x="4" y="7916"/>
                    </a:lnTo>
                    <a:lnTo>
                      <a:pt x="15" y="7754"/>
                    </a:lnTo>
                    <a:lnTo>
                      <a:pt x="34" y="7596"/>
                    </a:lnTo>
                    <a:lnTo>
                      <a:pt x="60" y="7439"/>
                    </a:lnTo>
                    <a:lnTo>
                      <a:pt x="92" y="7284"/>
                    </a:lnTo>
                    <a:lnTo>
                      <a:pt x="132" y="7132"/>
                    </a:lnTo>
                    <a:lnTo>
                      <a:pt x="178" y="6983"/>
                    </a:lnTo>
                    <a:lnTo>
                      <a:pt x="230" y="6837"/>
                    </a:lnTo>
                    <a:lnTo>
                      <a:pt x="289" y="6694"/>
                    </a:lnTo>
                    <a:lnTo>
                      <a:pt x="354" y="6556"/>
                    </a:lnTo>
                    <a:lnTo>
                      <a:pt x="424" y="6420"/>
                    </a:lnTo>
                    <a:lnTo>
                      <a:pt x="502" y="6287"/>
                    </a:lnTo>
                    <a:lnTo>
                      <a:pt x="584" y="6159"/>
                    </a:lnTo>
                    <a:lnTo>
                      <a:pt x="671" y="6034"/>
                    </a:lnTo>
                    <a:lnTo>
                      <a:pt x="765" y="5914"/>
                    </a:lnTo>
                    <a:lnTo>
                      <a:pt x="862" y="5799"/>
                    </a:lnTo>
                    <a:lnTo>
                      <a:pt x="965" y="5688"/>
                    </a:lnTo>
                    <a:lnTo>
                      <a:pt x="1072" y="5582"/>
                    </a:lnTo>
                    <a:lnTo>
                      <a:pt x="1184" y="5480"/>
                    </a:lnTo>
                    <a:lnTo>
                      <a:pt x="1301" y="5384"/>
                    </a:lnTo>
                    <a:lnTo>
                      <a:pt x="1421" y="5293"/>
                    </a:lnTo>
                    <a:lnTo>
                      <a:pt x="1546" y="5208"/>
                    </a:lnTo>
                    <a:lnTo>
                      <a:pt x="1675" y="5128"/>
                    </a:lnTo>
                    <a:lnTo>
                      <a:pt x="1807" y="5054"/>
                    </a:lnTo>
                    <a:lnTo>
                      <a:pt x="1942" y="4986"/>
                    </a:lnTo>
                    <a:lnTo>
                      <a:pt x="2082" y="4924"/>
                    </a:lnTo>
                    <a:lnTo>
                      <a:pt x="2224" y="4869"/>
                    </a:lnTo>
                    <a:lnTo>
                      <a:pt x="2369" y="4819"/>
                    </a:lnTo>
                    <a:lnTo>
                      <a:pt x="2517" y="4777"/>
                    </a:lnTo>
                    <a:lnTo>
                      <a:pt x="2668" y="4741"/>
                    </a:lnTo>
                    <a:lnTo>
                      <a:pt x="2821" y="4713"/>
                    </a:lnTo>
                    <a:lnTo>
                      <a:pt x="2976" y="4692"/>
                    </a:lnTo>
                    <a:lnTo>
                      <a:pt x="2990" y="4450"/>
                    </a:lnTo>
                    <a:lnTo>
                      <a:pt x="3015" y="4212"/>
                    </a:lnTo>
                    <a:lnTo>
                      <a:pt x="3051" y="3976"/>
                    </a:lnTo>
                    <a:lnTo>
                      <a:pt x="3098" y="3744"/>
                    </a:lnTo>
                    <a:lnTo>
                      <a:pt x="3156" y="3517"/>
                    </a:lnTo>
                    <a:lnTo>
                      <a:pt x="3225" y="3295"/>
                    </a:lnTo>
                    <a:lnTo>
                      <a:pt x="3303" y="3076"/>
                    </a:lnTo>
                    <a:lnTo>
                      <a:pt x="3391" y="2863"/>
                    </a:lnTo>
                    <a:lnTo>
                      <a:pt x="3489" y="2655"/>
                    </a:lnTo>
                    <a:lnTo>
                      <a:pt x="3597" y="2453"/>
                    </a:lnTo>
                    <a:lnTo>
                      <a:pt x="3713" y="2256"/>
                    </a:lnTo>
                    <a:lnTo>
                      <a:pt x="3837" y="2065"/>
                    </a:lnTo>
                    <a:lnTo>
                      <a:pt x="3971" y="1882"/>
                    </a:lnTo>
                    <a:lnTo>
                      <a:pt x="4113" y="1704"/>
                    </a:lnTo>
                    <a:lnTo>
                      <a:pt x="4262" y="1535"/>
                    </a:lnTo>
                    <a:lnTo>
                      <a:pt x="4419" y="1371"/>
                    </a:lnTo>
                    <a:lnTo>
                      <a:pt x="4583" y="1216"/>
                    </a:lnTo>
                    <a:lnTo>
                      <a:pt x="4754" y="1069"/>
                    </a:lnTo>
                    <a:lnTo>
                      <a:pt x="4932" y="930"/>
                    </a:lnTo>
                    <a:lnTo>
                      <a:pt x="5117" y="800"/>
                    </a:lnTo>
                    <a:lnTo>
                      <a:pt x="5307" y="677"/>
                    </a:lnTo>
                    <a:lnTo>
                      <a:pt x="5503" y="565"/>
                    </a:lnTo>
                    <a:lnTo>
                      <a:pt x="5705" y="462"/>
                    </a:lnTo>
                    <a:lnTo>
                      <a:pt x="5912" y="368"/>
                    </a:lnTo>
                    <a:lnTo>
                      <a:pt x="6124" y="284"/>
                    </a:lnTo>
                    <a:lnTo>
                      <a:pt x="6342" y="211"/>
                    </a:lnTo>
                    <a:lnTo>
                      <a:pt x="6563" y="147"/>
                    </a:lnTo>
                    <a:lnTo>
                      <a:pt x="6788" y="95"/>
                    </a:lnTo>
                    <a:lnTo>
                      <a:pt x="7018" y="54"/>
                    </a:lnTo>
                    <a:lnTo>
                      <a:pt x="7250" y="25"/>
                    </a:lnTo>
                    <a:lnTo>
                      <a:pt x="7487" y="6"/>
                    </a:lnTo>
                    <a:lnTo>
                      <a:pt x="7726" y="0"/>
                    </a:lnTo>
                    <a:close/>
                    <a:moveTo>
                      <a:pt x="9156" y="9528"/>
                    </a:moveTo>
                    <a:lnTo>
                      <a:pt x="9148" y="9515"/>
                    </a:lnTo>
                    <a:lnTo>
                      <a:pt x="9141" y="9503"/>
                    </a:lnTo>
                    <a:lnTo>
                      <a:pt x="9134" y="9491"/>
                    </a:lnTo>
                    <a:lnTo>
                      <a:pt x="9127" y="9478"/>
                    </a:lnTo>
                    <a:lnTo>
                      <a:pt x="9106" y="9484"/>
                    </a:lnTo>
                    <a:lnTo>
                      <a:pt x="9086" y="9491"/>
                    </a:lnTo>
                    <a:lnTo>
                      <a:pt x="9065" y="9498"/>
                    </a:lnTo>
                    <a:lnTo>
                      <a:pt x="9045" y="9503"/>
                    </a:lnTo>
                    <a:lnTo>
                      <a:pt x="9023" y="9509"/>
                    </a:lnTo>
                    <a:lnTo>
                      <a:pt x="9003" y="9515"/>
                    </a:lnTo>
                    <a:lnTo>
                      <a:pt x="8982" y="9521"/>
                    </a:lnTo>
                    <a:lnTo>
                      <a:pt x="8961" y="9528"/>
                    </a:lnTo>
                    <a:lnTo>
                      <a:pt x="9156" y="9528"/>
                    </a:lnTo>
                    <a:close/>
                    <a:moveTo>
                      <a:pt x="6492" y="9528"/>
                    </a:moveTo>
                    <a:lnTo>
                      <a:pt x="6464" y="9519"/>
                    </a:lnTo>
                    <a:lnTo>
                      <a:pt x="6435" y="9511"/>
                    </a:lnTo>
                    <a:lnTo>
                      <a:pt x="6408" y="9503"/>
                    </a:lnTo>
                    <a:lnTo>
                      <a:pt x="6379" y="9495"/>
                    </a:lnTo>
                    <a:lnTo>
                      <a:pt x="6376" y="9503"/>
                    </a:lnTo>
                    <a:lnTo>
                      <a:pt x="6372" y="9511"/>
                    </a:lnTo>
                    <a:lnTo>
                      <a:pt x="6368" y="9519"/>
                    </a:lnTo>
                    <a:lnTo>
                      <a:pt x="6364" y="9528"/>
                    </a:lnTo>
                    <a:lnTo>
                      <a:pt x="6492" y="9528"/>
                    </a:lnTo>
                    <a:close/>
                  </a:path>
                </a:pathLst>
              </a:custGeom>
              <a:solidFill>
                <a:srgbClr val="FFC000"/>
              </a:solidFill>
              <a:ln>
                <a:noFill/>
              </a:ln>
              <a:effectLst/>
            </p:spPr>
            <p:txBody>
              <a:bodyPr vert="horz" wrap="square" lIns="68513" tIns="34257" rIns="68513" bIns="34257" numCol="1" rtlCol="0" anchor="t" anchorCtr="0" compatLnSpc="1">
                <a:prstTxWarp prst="textNoShape">
                  <a:avLst/>
                </a:prstTxWarp>
                <a:noAutofit/>
              </a:bodyPr>
              <a:lstStyle/>
              <a:p>
                <a:pPr defTabSz="1218540" fontAlgn="ctr">
                  <a:spcBef>
                    <a:spcPts val="0"/>
                  </a:spcBef>
                  <a:spcAft>
                    <a:spcPts val="0"/>
                  </a:spcAft>
                  <a:buClr>
                    <a:srgbClr val="CC9900"/>
                  </a:buClr>
                  <a:buFont typeface="Wingdings" pitchFamily="2" charset="2"/>
                  <a:buChar char="n"/>
                </a:pPr>
                <a:endParaRPr lang="en-US" altLang="zh-CN" sz="48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62" name="组合 322"/>
              <p:cNvGrpSpPr>
                <a:grpSpLocks/>
              </p:cNvGrpSpPr>
              <p:nvPr/>
            </p:nvGrpSpPr>
            <p:grpSpPr bwMode="gray">
              <a:xfrm>
                <a:off x="9461078" y="3490037"/>
                <a:ext cx="275747" cy="275619"/>
                <a:chOff x="3089275" y="2441575"/>
                <a:chExt cx="447676" cy="447675"/>
              </a:xfrm>
              <a:solidFill>
                <a:srgbClr val="FFFFFF">
                  <a:alpha val="85000"/>
                </a:srgbClr>
              </a:solidFill>
            </p:grpSpPr>
            <p:sp>
              <p:nvSpPr>
                <p:cNvPr id="63" name="Freeform 228"/>
                <p:cNvSpPr>
                  <a:spLocks/>
                </p:cNvSpPr>
                <p:nvPr/>
              </p:nvSpPr>
              <p:spPr bwMode="gray">
                <a:xfrm>
                  <a:off x="3089275" y="2441575"/>
                  <a:ext cx="133350" cy="131763"/>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279" y="313"/>
                      </a:moveTo>
                      <a:lnTo>
                        <a:pt x="279" y="313"/>
                      </a:lnTo>
                      <a:cubicBezTo>
                        <a:pt x="271" y="313"/>
                        <a:pt x="262" y="309"/>
                        <a:pt x="256" y="303"/>
                      </a:cubicBezTo>
                      <a:lnTo>
                        <a:pt x="13" y="60"/>
                      </a:lnTo>
                      <a:cubicBezTo>
                        <a:pt x="0" y="47"/>
                        <a:pt x="0" y="26"/>
                        <a:pt x="13" y="13"/>
                      </a:cubicBezTo>
                      <a:cubicBezTo>
                        <a:pt x="26" y="0"/>
                        <a:pt x="47" y="0"/>
                        <a:pt x="60" y="13"/>
                      </a:cubicBezTo>
                      <a:lnTo>
                        <a:pt x="303" y="256"/>
                      </a:lnTo>
                      <a:cubicBezTo>
                        <a:pt x="316" y="269"/>
                        <a:pt x="316" y="290"/>
                        <a:pt x="303" y="303"/>
                      </a:cubicBezTo>
                      <a:cubicBezTo>
                        <a:pt x="296" y="309"/>
                        <a:pt x="288" y="313"/>
                        <a:pt x="279"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540" fontAlgn="ctr">
                    <a:spcBef>
                      <a:spcPts val="0"/>
                    </a:spcBef>
                    <a:spcAft>
                      <a:spcPts val="0"/>
                    </a:spcAft>
                  </a:pPr>
                  <a:endParaRPr lang="en-US" sz="48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4" name="Freeform 229"/>
                <p:cNvSpPr>
                  <a:spLocks/>
                </p:cNvSpPr>
                <p:nvPr/>
              </p:nvSpPr>
              <p:spPr bwMode="gray">
                <a:xfrm>
                  <a:off x="3089275" y="2759075"/>
                  <a:ext cx="131763" cy="130175"/>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36" y="313"/>
                      </a:moveTo>
                      <a:lnTo>
                        <a:pt x="36" y="313"/>
                      </a:lnTo>
                      <a:cubicBezTo>
                        <a:pt x="28" y="313"/>
                        <a:pt x="19" y="309"/>
                        <a:pt x="13" y="303"/>
                      </a:cubicBezTo>
                      <a:cubicBezTo>
                        <a:pt x="0" y="290"/>
                        <a:pt x="0" y="269"/>
                        <a:pt x="13" y="256"/>
                      </a:cubicBezTo>
                      <a:lnTo>
                        <a:pt x="256" y="13"/>
                      </a:lnTo>
                      <a:cubicBezTo>
                        <a:pt x="269" y="0"/>
                        <a:pt x="290" y="0"/>
                        <a:pt x="303" y="13"/>
                      </a:cubicBezTo>
                      <a:cubicBezTo>
                        <a:pt x="316" y="26"/>
                        <a:pt x="316" y="47"/>
                        <a:pt x="303" y="60"/>
                      </a:cubicBezTo>
                      <a:lnTo>
                        <a:pt x="60" y="303"/>
                      </a:lnTo>
                      <a:cubicBezTo>
                        <a:pt x="53" y="309"/>
                        <a:pt x="45" y="313"/>
                        <a:pt x="36"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540" fontAlgn="ctr">
                    <a:spcBef>
                      <a:spcPts val="0"/>
                    </a:spcBef>
                    <a:spcAft>
                      <a:spcPts val="0"/>
                    </a:spcAft>
                  </a:pPr>
                  <a:endParaRPr lang="en-US" sz="48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5" name="Freeform 230"/>
                <p:cNvSpPr>
                  <a:spLocks/>
                </p:cNvSpPr>
                <p:nvPr/>
              </p:nvSpPr>
              <p:spPr bwMode="gray">
                <a:xfrm>
                  <a:off x="3233738" y="2587626"/>
                  <a:ext cx="158750" cy="158750"/>
                </a:xfrm>
                <a:custGeom>
                  <a:avLst/>
                  <a:gdLst>
                    <a:gd name="T0" fmla="*/ 2147483646 w 379"/>
                    <a:gd name="T1" fmla="*/ 2147483646 h 379"/>
                    <a:gd name="T2" fmla="*/ 2147483646 w 379"/>
                    <a:gd name="T3" fmla="*/ 2147483646 h 379"/>
                    <a:gd name="T4" fmla="*/ 2147483646 w 379"/>
                    <a:gd name="T5" fmla="*/ 2147483646 h 379"/>
                    <a:gd name="T6" fmla="*/ 2147483646 w 379"/>
                    <a:gd name="T7" fmla="*/ 2147483646 h 379"/>
                    <a:gd name="T8" fmla="*/ 2147483646 w 379"/>
                    <a:gd name="T9" fmla="*/ 2147483646 h 379"/>
                    <a:gd name="T10" fmla="*/ 2147483646 w 379"/>
                    <a:gd name="T11" fmla="*/ 2147483646 h 379"/>
                    <a:gd name="T12" fmla="*/ 0 60000 65536"/>
                    <a:gd name="T13" fmla="*/ 0 60000 65536"/>
                    <a:gd name="T14" fmla="*/ 0 60000 65536"/>
                    <a:gd name="T15" fmla="*/ 0 60000 65536"/>
                    <a:gd name="T16" fmla="*/ 0 60000 65536"/>
                    <a:gd name="T17" fmla="*/ 0 60000 65536"/>
                    <a:gd name="T18" fmla="*/ 0 w 379"/>
                    <a:gd name="T19" fmla="*/ 0 h 379"/>
                    <a:gd name="T20" fmla="*/ 379 w 379"/>
                    <a:gd name="T21" fmla="*/ 379 h 379"/>
                  </a:gdLst>
                  <a:ahLst/>
                  <a:cxnLst>
                    <a:cxn ang="T12">
                      <a:pos x="T0" y="T1"/>
                    </a:cxn>
                    <a:cxn ang="T13">
                      <a:pos x="T2" y="T3"/>
                    </a:cxn>
                    <a:cxn ang="T14">
                      <a:pos x="T4" y="T5"/>
                    </a:cxn>
                    <a:cxn ang="T15">
                      <a:pos x="T6" y="T7"/>
                    </a:cxn>
                    <a:cxn ang="T16">
                      <a:pos x="T8" y="T9"/>
                    </a:cxn>
                    <a:cxn ang="T17">
                      <a:pos x="T10" y="T11"/>
                    </a:cxn>
                  </a:cxnLst>
                  <a:rect l="T18" t="T19" r="T20" b="T21"/>
                  <a:pathLst>
                    <a:path w="379" h="379">
                      <a:moveTo>
                        <a:pt x="312" y="68"/>
                      </a:moveTo>
                      <a:lnTo>
                        <a:pt x="312" y="68"/>
                      </a:lnTo>
                      <a:cubicBezTo>
                        <a:pt x="379" y="135"/>
                        <a:pt x="379" y="244"/>
                        <a:pt x="312" y="312"/>
                      </a:cubicBezTo>
                      <a:cubicBezTo>
                        <a:pt x="244" y="379"/>
                        <a:pt x="135" y="379"/>
                        <a:pt x="68" y="312"/>
                      </a:cubicBezTo>
                      <a:cubicBezTo>
                        <a:pt x="0" y="244"/>
                        <a:pt x="0" y="135"/>
                        <a:pt x="68" y="68"/>
                      </a:cubicBezTo>
                      <a:cubicBezTo>
                        <a:pt x="135" y="0"/>
                        <a:pt x="244" y="0"/>
                        <a:pt x="312" y="68"/>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540" fontAlgn="ctr">
                    <a:spcBef>
                      <a:spcPts val="0"/>
                    </a:spcBef>
                    <a:spcAft>
                      <a:spcPts val="0"/>
                    </a:spcAft>
                  </a:pPr>
                  <a:endParaRPr lang="en-US" sz="48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6" name="Freeform 231"/>
                <p:cNvSpPr>
                  <a:spLocks/>
                </p:cNvSpPr>
                <p:nvPr/>
              </p:nvSpPr>
              <p:spPr bwMode="gray">
                <a:xfrm>
                  <a:off x="3128963" y="2733675"/>
                  <a:ext cx="115888" cy="115888"/>
                </a:xfrm>
                <a:custGeom>
                  <a:avLst/>
                  <a:gdLst>
                    <a:gd name="T0" fmla="*/ 0 w 277"/>
                    <a:gd name="T1" fmla="*/ 2147483646 h 276"/>
                    <a:gd name="T2" fmla="*/ 0 w 277"/>
                    <a:gd name="T3" fmla="*/ 2147483646 h 276"/>
                    <a:gd name="T4" fmla="*/ 2147483646 w 277"/>
                    <a:gd name="T5" fmla="*/ 0 h 276"/>
                    <a:gd name="T6" fmla="*/ 2147483646 w 277"/>
                    <a:gd name="T7" fmla="*/ 2147483646 h 276"/>
                    <a:gd name="T8" fmla="*/ 0 w 277"/>
                    <a:gd name="T9" fmla="*/ 2147483646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0" y="17"/>
                      </a:moveTo>
                      <a:lnTo>
                        <a:pt x="0" y="17"/>
                      </a:lnTo>
                      <a:lnTo>
                        <a:pt x="277" y="0"/>
                      </a:lnTo>
                      <a:lnTo>
                        <a:pt x="260" y="276"/>
                      </a:lnTo>
                      <a:lnTo>
                        <a:pt x="0" y="17"/>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540" fontAlgn="ctr">
                    <a:spcBef>
                      <a:spcPts val="0"/>
                    </a:spcBef>
                    <a:spcAft>
                      <a:spcPts val="0"/>
                    </a:spcAft>
                  </a:pPr>
                  <a:endParaRPr lang="en-US" sz="48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7" name="Freeform 232"/>
                <p:cNvSpPr>
                  <a:spLocks/>
                </p:cNvSpPr>
                <p:nvPr/>
              </p:nvSpPr>
              <p:spPr bwMode="gray">
                <a:xfrm>
                  <a:off x="3405188" y="2441575"/>
                  <a:ext cx="131763" cy="131763"/>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37" y="313"/>
                      </a:moveTo>
                      <a:lnTo>
                        <a:pt x="37" y="313"/>
                      </a:lnTo>
                      <a:cubicBezTo>
                        <a:pt x="28" y="313"/>
                        <a:pt x="20" y="310"/>
                        <a:pt x="13" y="303"/>
                      </a:cubicBezTo>
                      <a:cubicBezTo>
                        <a:pt x="0" y="290"/>
                        <a:pt x="0" y="269"/>
                        <a:pt x="13" y="256"/>
                      </a:cubicBezTo>
                      <a:lnTo>
                        <a:pt x="256" y="13"/>
                      </a:lnTo>
                      <a:cubicBezTo>
                        <a:pt x="269" y="0"/>
                        <a:pt x="290" y="0"/>
                        <a:pt x="303" y="13"/>
                      </a:cubicBezTo>
                      <a:cubicBezTo>
                        <a:pt x="316" y="26"/>
                        <a:pt x="316" y="48"/>
                        <a:pt x="303" y="61"/>
                      </a:cubicBezTo>
                      <a:lnTo>
                        <a:pt x="60" y="303"/>
                      </a:lnTo>
                      <a:cubicBezTo>
                        <a:pt x="54" y="310"/>
                        <a:pt x="45" y="313"/>
                        <a:pt x="37"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540" fontAlgn="ctr">
                    <a:spcBef>
                      <a:spcPts val="0"/>
                    </a:spcBef>
                    <a:spcAft>
                      <a:spcPts val="0"/>
                    </a:spcAft>
                  </a:pPr>
                  <a:endParaRPr lang="en-US" sz="48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8" name="Freeform 233"/>
                <p:cNvSpPr>
                  <a:spLocks/>
                </p:cNvSpPr>
                <p:nvPr/>
              </p:nvSpPr>
              <p:spPr bwMode="gray">
                <a:xfrm>
                  <a:off x="3381375" y="2482850"/>
                  <a:ext cx="115888" cy="115888"/>
                </a:xfrm>
                <a:custGeom>
                  <a:avLst/>
                  <a:gdLst>
                    <a:gd name="T0" fmla="*/ 2147483646 w 277"/>
                    <a:gd name="T1" fmla="*/ 0 h 276"/>
                    <a:gd name="T2" fmla="*/ 2147483646 w 277"/>
                    <a:gd name="T3" fmla="*/ 0 h 276"/>
                    <a:gd name="T4" fmla="*/ 0 w 277"/>
                    <a:gd name="T5" fmla="*/ 2147483646 h 276"/>
                    <a:gd name="T6" fmla="*/ 2147483646 w 277"/>
                    <a:gd name="T7" fmla="*/ 2147483646 h 276"/>
                    <a:gd name="T8" fmla="*/ 2147483646 w 277"/>
                    <a:gd name="T9" fmla="*/ 0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17" y="0"/>
                      </a:moveTo>
                      <a:lnTo>
                        <a:pt x="17" y="0"/>
                      </a:lnTo>
                      <a:lnTo>
                        <a:pt x="0" y="276"/>
                      </a:lnTo>
                      <a:lnTo>
                        <a:pt x="277" y="259"/>
                      </a:lnTo>
                      <a:lnTo>
                        <a:pt x="17" y="0"/>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540" fontAlgn="ctr">
                    <a:spcBef>
                      <a:spcPts val="0"/>
                    </a:spcBef>
                    <a:spcAft>
                      <a:spcPts val="0"/>
                    </a:spcAft>
                  </a:pPr>
                  <a:endParaRPr lang="en-US" sz="48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69" name="Freeform 234"/>
                <p:cNvSpPr>
                  <a:spLocks/>
                </p:cNvSpPr>
                <p:nvPr/>
              </p:nvSpPr>
              <p:spPr bwMode="gray">
                <a:xfrm>
                  <a:off x="3125788" y="2479675"/>
                  <a:ext cx="115888" cy="115888"/>
                </a:xfrm>
                <a:custGeom>
                  <a:avLst/>
                  <a:gdLst>
                    <a:gd name="T0" fmla="*/ 2147483646 w 277"/>
                    <a:gd name="T1" fmla="*/ 0 h 277"/>
                    <a:gd name="T2" fmla="*/ 2147483646 w 277"/>
                    <a:gd name="T3" fmla="*/ 0 h 277"/>
                    <a:gd name="T4" fmla="*/ 2147483646 w 277"/>
                    <a:gd name="T5" fmla="*/ 2147483646 h 277"/>
                    <a:gd name="T6" fmla="*/ 0 w 277"/>
                    <a:gd name="T7" fmla="*/ 2147483646 h 277"/>
                    <a:gd name="T8" fmla="*/ 2147483646 w 277"/>
                    <a:gd name="T9" fmla="*/ 0 h 277"/>
                    <a:gd name="T10" fmla="*/ 0 60000 65536"/>
                    <a:gd name="T11" fmla="*/ 0 60000 65536"/>
                    <a:gd name="T12" fmla="*/ 0 60000 65536"/>
                    <a:gd name="T13" fmla="*/ 0 60000 65536"/>
                    <a:gd name="T14" fmla="*/ 0 60000 65536"/>
                    <a:gd name="T15" fmla="*/ 0 w 277"/>
                    <a:gd name="T16" fmla="*/ 0 h 277"/>
                    <a:gd name="T17" fmla="*/ 277 w 277"/>
                    <a:gd name="T18" fmla="*/ 277 h 277"/>
                  </a:gdLst>
                  <a:ahLst/>
                  <a:cxnLst>
                    <a:cxn ang="T10">
                      <a:pos x="T0" y="T1"/>
                    </a:cxn>
                    <a:cxn ang="T11">
                      <a:pos x="T2" y="T3"/>
                    </a:cxn>
                    <a:cxn ang="T12">
                      <a:pos x="T4" y="T5"/>
                    </a:cxn>
                    <a:cxn ang="T13">
                      <a:pos x="T6" y="T7"/>
                    </a:cxn>
                    <a:cxn ang="T14">
                      <a:pos x="T8" y="T9"/>
                    </a:cxn>
                  </a:cxnLst>
                  <a:rect l="T15" t="T16" r="T17" b="T18"/>
                  <a:pathLst>
                    <a:path w="277" h="277">
                      <a:moveTo>
                        <a:pt x="260" y="0"/>
                      </a:moveTo>
                      <a:lnTo>
                        <a:pt x="260" y="0"/>
                      </a:lnTo>
                      <a:lnTo>
                        <a:pt x="277" y="277"/>
                      </a:lnTo>
                      <a:lnTo>
                        <a:pt x="0" y="260"/>
                      </a:lnTo>
                      <a:lnTo>
                        <a:pt x="260" y="0"/>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540" fontAlgn="ctr">
                    <a:spcBef>
                      <a:spcPts val="0"/>
                    </a:spcBef>
                    <a:spcAft>
                      <a:spcPts val="0"/>
                    </a:spcAft>
                  </a:pPr>
                  <a:endParaRPr lang="en-US" sz="48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70" name="Freeform 238"/>
                <p:cNvSpPr>
                  <a:spLocks/>
                </p:cNvSpPr>
                <p:nvPr/>
              </p:nvSpPr>
              <p:spPr bwMode="gray">
                <a:xfrm>
                  <a:off x="3405188" y="2759075"/>
                  <a:ext cx="131763" cy="130175"/>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280" y="313"/>
                      </a:moveTo>
                      <a:lnTo>
                        <a:pt x="280" y="313"/>
                      </a:lnTo>
                      <a:cubicBezTo>
                        <a:pt x="271" y="313"/>
                        <a:pt x="263" y="309"/>
                        <a:pt x="256" y="303"/>
                      </a:cubicBezTo>
                      <a:lnTo>
                        <a:pt x="13" y="60"/>
                      </a:lnTo>
                      <a:cubicBezTo>
                        <a:pt x="0" y="47"/>
                        <a:pt x="0" y="26"/>
                        <a:pt x="13" y="13"/>
                      </a:cubicBezTo>
                      <a:cubicBezTo>
                        <a:pt x="26" y="0"/>
                        <a:pt x="47" y="0"/>
                        <a:pt x="60" y="13"/>
                      </a:cubicBezTo>
                      <a:lnTo>
                        <a:pt x="303" y="256"/>
                      </a:lnTo>
                      <a:cubicBezTo>
                        <a:pt x="316" y="269"/>
                        <a:pt x="316" y="290"/>
                        <a:pt x="303" y="303"/>
                      </a:cubicBezTo>
                      <a:cubicBezTo>
                        <a:pt x="297" y="309"/>
                        <a:pt x="288" y="313"/>
                        <a:pt x="280"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540" fontAlgn="ctr">
                    <a:spcBef>
                      <a:spcPts val="0"/>
                    </a:spcBef>
                    <a:spcAft>
                      <a:spcPts val="0"/>
                    </a:spcAft>
                  </a:pPr>
                  <a:endParaRPr lang="en-US" sz="48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sp>
              <p:nvSpPr>
                <p:cNvPr id="71" name="Freeform 239"/>
                <p:cNvSpPr>
                  <a:spLocks/>
                </p:cNvSpPr>
                <p:nvPr/>
              </p:nvSpPr>
              <p:spPr bwMode="gray">
                <a:xfrm>
                  <a:off x="3381375" y="2733675"/>
                  <a:ext cx="115888" cy="115888"/>
                </a:xfrm>
                <a:custGeom>
                  <a:avLst/>
                  <a:gdLst>
                    <a:gd name="T0" fmla="*/ 2147483646 w 277"/>
                    <a:gd name="T1" fmla="*/ 2147483646 h 276"/>
                    <a:gd name="T2" fmla="*/ 2147483646 w 277"/>
                    <a:gd name="T3" fmla="*/ 2147483646 h 276"/>
                    <a:gd name="T4" fmla="*/ 0 w 277"/>
                    <a:gd name="T5" fmla="*/ 0 h 276"/>
                    <a:gd name="T6" fmla="*/ 2147483646 w 277"/>
                    <a:gd name="T7" fmla="*/ 2147483646 h 276"/>
                    <a:gd name="T8" fmla="*/ 2147483646 w 277"/>
                    <a:gd name="T9" fmla="*/ 2147483646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277" y="17"/>
                      </a:moveTo>
                      <a:lnTo>
                        <a:pt x="277" y="17"/>
                      </a:lnTo>
                      <a:lnTo>
                        <a:pt x="0" y="0"/>
                      </a:lnTo>
                      <a:lnTo>
                        <a:pt x="17" y="276"/>
                      </a:lnTo>
                      <a:lnTo>
                        <a:pt x="277" y="17"/>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540" fontAlgn="ctr">
                    <a:spcBef>
                      <a:spcPts val="0"/>
                    </a:spcBef>
                    <a:spcAft>
                      <a:spcPts val="0"/>
                    </a:spcAft>
                  </a:pPr>
                  <a:endParaRPr lang="en-US" sz="4800" b="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grpSp>
      </p:grpSp>
      <p:cxnSp>
        <p:nvCxnSpPr>
          <p:cNvPr id="72" name="直接箭头连接符 71"/>
          <p:cNvCxnSpPr/>
          <p:nvPr/>
        </p:nvCxnSpPr>
        <p:spPr bwMode="gray">
          <a:xfrm>
            <a:off x="6768565" y="3260020"/>
            <a:ext cx="378322" cy="0"/>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73" name="圆柱形 72"/>
          <p:cNvSpPr/>
          <p:nvPr/>
        </p:nvSpPr>
        <p:spPr bwMode="gray">
          <a:xfrm rot="16200000">
            <a:off x="8111875" y="3227756"/>
            <a:ext cx="297046" cy="899888"/>
          </a:xfrm>
          <a:prstGeom prst="can">
            <a:avLst>
              <a:gd name="adj" fmla="val 6990"/>
            </a:avLst>
          </a:prstGeom>
          <a:solidFill>
            <a:srgbClr val="00B0F0"/>
          </a:solidFill>
          <a:ln w="3175">
            <a:solidFill>
              <a:srgbClr val="00B0F0">
                <a:alpha val="52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pPr algn="ctr" defTabSz="1218540" fontAlgn="ctr">
              <a:spcBef>
                <a:spcPts val="0"/>
              </a:spcBef>
              <a:spcAft>
                <a:spcPts val="0"/>
              </a:spcAft>
              <a:buClr>
                <a:srgbClr val="CC9900"/>
              </a:buClr>
            </a:pPr>
            <a:endParaRPr lang="en-US" altLang="zh-CN" sz="1400" dirty="0">
              <a:solidFill>
                <a:prstClr val="black"/>
              </a:solidFill>
              <a:latin typeface="Huawei Sans" panose="020C0503030203020204" pitchFamily="34" charset="0"/>
              <a:cs typeface="Arial" panose="020B0604020202020204" pitchFamily="34" charset="0"/>
            </a:endParaRPr>
          </a:p>
        </p:txBody>
      </p:sp>
      <p:cxnSp>
        <p:nvCxnSpPr>
          <p:cNvPr id="74" name="直接箭头连接符 73"/>
          <p:cNvCxnSpPr/>
          <p:nvPr/>
        </p:nvCxnSpPr>
        <p:spPr bwMode="gray">
          <a:xfrm>
            <a:off x="9396172" y="3209598"/>
            <a:ext cx="401175" cy="0"/>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75" name="Freeform 321"/>
          <p:cNvSpPr>
            <a:spLocks noEditPoints="1"/>
          </p:cNvSpPr>
          <p:nvPr/>
        </p:nvSpPr>
        <p:spPr bwMode="gray">
          <a:xfrm>
            <a:off x="10486251" y="2894140"/>
            <a:ext cx="514604" cy="346009"/>
          </a:xfrm>
          <a:custGeom>
            <a:avLst/>
            <a:gdLst/>
            <a:ahLst/>
            <a:cxnLst>
              <a:cxn ang="0">
                <a:pos x="15727" y="26"/>
              </a:cxn>
              <a:cxn ang="0">
                <a:pos x="15922" y="132"/>
              </a:cxn>
              <a:cxn ang="0">
                <a:pos x="16062" y="303"/>
              </a:cxn>
              <a:cxn ang="0">
                <a:pos x="16130" y="519"/>
              </a:cxn>
              <a:cxn ang="0">
                <a:pos x="7" y="490"/>
              </a:cxn>
              <a:cxn ang="0">
                <a:pos x="84" y="279"/>
              </a:cxn>
              <a:cxn ang="0">
                <a:pos x="233" y="115"/>
              </a:cxn>
              <a:cxn ang="0">
                <a:pos x="434" y="18"/>
              </a:cxn>
              <a:cxn ang="0">
                <a:pos x="6998" y="7311"/>
              </a:cxn>
              <a:cxn ang="0">
                <a:pos x="8559" y="2549"/>
              </a:cxn>
              <a:cxn ang="0">
                <a:pos x="9743" y="2981"/>
              </a:cxn>
              <a:cxn ang="0">
                <a:pos x="10660" y="3813"/>
              </a:cxn>
              <a:cxn ang="0">
                <a:pos x="11202" y="4939"/>
              </a:cxn>
              <a:cxn ang="0">
                <a:pos x="11268" y="6237"/>
              </a:cxn>
              <a:cxn ang="0">
                <a:pos x="10835" y="7422"/>
              </a:cxn>
              <a:cxn ang="0">
                <a:pos x="10002" y="8337"/>
              </a:cxn>
              <a:cxn ang="0">
                <a:pos x="8874" y="8879"/>
              </a:cxn>
              <a:cxn ang="0">
                <a:pos x="7574" y="8943"/>
              </a:cxn>
              <a:cxn ang="0">
                <a:pos x="6389" y="8511"/>
              </a:cxn>
              <a:cxn ang="0">
                <a:pos x="5472" y="7679"/>
              </a:cxn>
              <a:cxn ang="0">
                <a:pos x="4930" y="6553"/>
              </a:cxn>
              <a:cxn ang="0">
                <a:pos x="4865" y="5255"/>
              </a:cxn>
              <a:cxn ang="0">
                <a:pos x="5298" y="4071"/>
              </a:cxn>
              <a:cxn ang="0">
                <a:pos x="6131" y="3156"/>
              </a:cxn>
              <a:cxn ang="0">
                <a:pos x="7259" y="2614"/>
              </a:cxn>
              <a:cxn ang="0">
                <a:pos x="8299" y="3474"/>
              </a:cxn>
              <a:cxn ang="0">
                <a:pos x="9154" y="3739"/>
              </a:cxn>
              <a:cxn ang="0">
                <a:pos x="9829" y="4295"/>
              </a:cxn>
              <a:cxn ang="0">
                <a:pos x="10249" y="5068"/>
              </a:cxn>
              <a:cxn ang="0">
                <a:pos x="10341" y="5979"/>
              </a:cxn>
              <a:cxn ang="0">
                <a:pos x="10076" y="6833"/>
              </a:cxn>
              <a:cxn ang="0">
                <a:pos x="9519" y="7507"/>
              </a:cxn>
              <a:cxn ang="0">
                <a:pos x="8745" y="7926"/>
              </a:cxn>
              <a:cxn ang="0">
                <a:pos x="7834" y="8018"/>
              </a:cxn>
              <a:cxn ang="0">
                <a:pos x="6979" y="7753"/>
              </a:cxn>
              <a:cxn ang="0">
                <a:pos x="6303" y="7197"/>
              </a:cxn>
              <a:cxn ang="0">
                <a:pos x="5884" y="6424"/>
              </a:cxn>
              <a:cxn ang="0">
                <a:pos x="5792" y="5513"/>
              </a:cxn>
              <a:cxn ang="0">
                <a:pos x="6057" y="4659"/>
              </a:cxn>
              <a:cxn ang="0">
                <a:pos x="6614" y="3986"/>
              </a:cxn>
              <a:cxn ang="0">
                <a:pos x="7388" y="3566"/>
              </a:cxn>
              <a:cxn ang="0">
                <a:pos x="16133" y="9543"/>
              </a:cxn>
              <a:cxn ang="0">
                <a:pos x="16126" y="11003"/>
              </a:cxn>
              <a:cxn ang="0">
                <a:pos x="16049" y="11213"/>
              </a:cxn>
              <a:cxn ang="0">
                <a:pos x="15900" y="11377"/>
              </a:cxn>
              <a:cxn ang="0">
                <a:pos x="15698" y="11474"/>
              </a:cxn>
              <a:cxn ang="0">
                <a:pos x="519" y="11489"/>
              </a:cxn>
              <a:cxn ang="0">
                <a:pos x="304" y="11423"/>
              </a:cxn>
              <a:cxn ang="0">
                <a:pos x="132" y="11282"/>
              </a:cxn>
              <a:cxn ang="0">
                <a:pos x="26" y="11086"/>
              </a:cxn>
              <a:cxn ang="0">
                <a:pos x="16133" y="9750"/>
              </a:cxn>
              <a:cxn ang="0">
                <a:pos x="3483" y="1338"/>
              </a:cxn>
              <a:cxn ang="0">
                <a:pos x="5884" y="703"/>
              </a:cxn>
              <a:cxn ang="0">
                <a:pos x="7575" y="1338"/>
              </a:cxn>
              <a:cxn ang="0">
                <a:pos x="11941" y="703"/>
              </a:cxn>
              <a:cxn ang="0">
                <a:pos x="12650" y="703"/>
              </a:cxn>
              <a:cxn ang="0">
                <a:pos x="1791" y="10868"/>
              </a:cxn>
              <a:cxn ang="0">
                <a:pos x="4192" y="10232"/>
              </a:cxn>
              <a:cxn ang="0">
                <a:pos x="5884" y="10868"/>
              </a:cxn>
              <a:cxn ang="0">
                <a:pos x="10249" y="10232"/>
              </a:cxn>
              <a:cxn ang="0">
                <a:pos x="10958" y="10232"/>
              </a:cxn>
              <a:cxn ang="0">
                <a:pos x="15325" y="10868"/>
              </a:cxn>
            </a:cxnLst>
            <a:rect l="0" t="0" r="r" b="b"/>
            <a:pathLst>
              <a:path w="16133" h="11492">
                <a:moveTo>
                  <a:pt x="578" y="0"/>
                </a:moveTo>
                <a:lnTo>
                  <a:pt x="15555" y="0"/>
                </a:lnTo>
                <a:lnTo>
                  <a:pt x="15584" y="1"/>
                </a:lnTo>
                <a:lnTo>
                  <a:pt x="15614" y="3"/>
                </a:lnTo>
                <a:lnTo>
                  <a:pt x="15642" y="7"/>
                </a:lnTo>
                <a:lnTo>
                  <a:pt x="15671" y="12"/>
                </a:lnTo>
                <a:lnTo>
                  <a:pt x="15698" y="18"/>
                </a:lnTo>
                <a:lnTo>
                  <a:pt x="15727" y="26"/>
                </a:lnTo>
                <a:lnTo>
                  <a:pt x="15753" y="35"/>
                </a:lnTo>
                <a:lnTo>
                  <a:pt x="15779" y="45"/>
                </a:lnTo>
                <a:lnTo>
                  <a:pt x="15805" y="57"/>
                </a:lnTo>
                <a:lnTo>
                  <a:pt x="15829" y="70"/>
                </a:lnTo>
                <a:lnTo>
                  <a:pt x="15854" y="84"/>
                </a:lnTo>
                <a:lnTo>
                  <a:pt x="15878" y="99"/>
                </a:lnTo>
                <a:lnTo>
                  <a:pt x="15900" y="115"/>
                </a:lnTo>
                <a:lnTo>
                  <a:pt x="15922" y="132"/>
                </a:lnTo>
                <a:lnTo>
                  <a:pt x="15943" y="151"/>
                </a:lnTo>
                <a:lnTo>
                  <a:pt x="15964" y="169"/>
                </a:lnTo>
                <a:lnTo>
                  <a:pt x="15982" y="189"/>
                </a:lnTo>
                <a:lnTo>
                  <a:pt x="16001" y="210"/>
                </a:lnTo>
                <a:lnTo>
                  <a:pt x="16018" y="233"/>
                </a:lnTo>
                <a:lnTo>
                  <a:pt x="16034" y="255"/>
                </a:lnTo>
                <a:lnTo>
                  <a:pt x="16049" y="279"/>
                </a:lnTo>
                <a:lnTo>
                  <a:pt x="16062" y="303"/>
                </a:lnTo>
                <a:lnTo>
                  <a:pt x="16076" y="327"/>
                </a:lnTo>
                <a:lnTo>
                  <a:pt x="16088" y="353"/>
                </a:lnTo>
                <a:lnTo>
                  <a:pt x="16098" y="380"/>
                </a:lnTo>
                <a:lnTo>
                  <a:pt x="16107" y="406"/>
                </a:lnTo>
                <a:lnTo>
                  <a:pt x="16115" y="434"/>
                </a:lnTo>
                <a:lnTo>
                  <a:pt x="16121" y="461"/>
                </a:lnTo>
                <a:lnTo>
                  <a:pt x="16126" y="490"/>
                </a:lnTo>
                <a:lnTo>
                  <a:pt x="16130" y="519"/>
                </a:lnTo>
                <a:lnTo>
                  <a:pt x="16132" y="548"/>
                </a:lnTo>
                <a:lnTo>
                  <a:pt x="16133" y="577"/>
                </a:lnTo>
                <a:lnTo>
                  <a:pt x="16133" y="1742"/>
                </a:lnTo>
                <a:lnTo>
                  <a:pt x="0" y="1742"/>
                </a:lnTo>
                <a:lnTo>
                  <a:pt x="0" y="577"/>
                </a:lnTo>
                <a:lnTo>
                  <a:pt x="1" y="548"/>
                </a:lnTo>
                <a:lnTo>
                  <a:pt x="3" y="519"/>
                </a:lnTo>
                <a:lnTo>
                  <a:pt x="7" y="490"/>
                </a:lnTo>
                <a:lnTo>
                  <a:pt x="12" y="461"/>
                </a:lnTo>
                <a:lnTo>
                  <a:pt x="18" y="434"/>
                </a:lnTo>
                <a:lnTo>
                  <a:pt x="26" y="406"/>
                </a:lnTo>
                <a:lnTo>
                  <a:pt x="35" y="380"/>
                </a:lnTo>
                <a:lnTo>
                  <a:pt x="45" y="353"/>
                </a:lnTo>
                <a:lnTo>
                  <a:pt x="57" y="327"/>
                </a:lnTo>
                <a:lnTo>
                  <a:pt x="70" y="303"/>
                </a:lnTo>
                <a:lnTo>
                  <a:pt x="84" y="279"/>
                </a:lnTo>
                <a:lnTo>
                  <a:pt x="99" y="255"/>
                </a:lnTo>
                <a:lnTo>
                  <a:pt x="115" y="233"/>
                </a:lnTo>
                <a:lnTo>
                  <a:pt x="132" y="210"/>
                </a:lnTo>
                <a:lnTo>
                  <a:pt x="150" y="189"/>
                </a:lnTo>
                <a:lnTo>
                  <a:pt x="169" y="169"/>
                </a:lnTo>
                <a:lnTo>
                  <a:pt x="190" y="151"/>
                </a:lnTo>
                <a:lnTo>
                  <a:pt x="211" y="132"/>
                </a:lnTo>
                <a:lnTo>
                  <a:pt x="233" y="115"/>
                </a:lnTo>
                <a:lnTo>
                  <a:pt x="255" y="99"/>
                </a:lnTo>
                <a:lnTo>
                  <a:pt x="279" y="84"/>
                </a:lnTo>
                <a:lnTo>
                  <a:pt x="304" y="70"/>
                </a:lnTo>
                <a:lnTo>
                  <a:pt x="328" y="57"/>
                </a:lnTo>
                <a:lnTo>
                  <a:pt x="354" y="45"/>
                </a:lnTo>
                <a:lnTo>
                  <a:pt x="380" y="35"/>
                </a:lnTo>
                <a:lnTo>
                  <a:pt x="406" y="26"/>
                </a:lnTo>
                <a:lnTo>
                  <a:pt x="434" y="18"/>
                </a:lnTo>
                <a:lnTo>
                  <a:pt x="462" y="12"/>
                </a:lnTo>
                <a:lnTo>
                  <a:pt x="490" y="7"/>
                </a:lnTo>
                <a:lnTo>
                  <a:pt x="519" y="3"/>
                </a:lnTo>
                <a:lnTo>
                  <a:pt x="549" y="1"/>
                </a:lnTo>
                <a:lnTo>
                  <a:pt x="578" y="0"/>
                </a:lnTo>
                <a:close/>
                <a:moveTo>
                  <a:pt x="9712" y="5746"/>
                </a:moveTo>
                <a:lnTo>
                  <a:pt x="8355" y="6528"/>
                </a:lnTo>
                <a:lnTo>
                  <a:pt x="6998" y="7311"/>
                </a:lnTo>
                <a:lnTo>
                  <a:pt x="6998" y="5746"/>
                </a:lnTo>
                <a:lnTo>
                  <a:pt x="6998" y="4181"/>
                </a:lnTo>
                <a:lnTo>
                  <a:pt x="8355" y="4964"/>
                </a:lnTo>
                <a:lnTo>
                  <a:pt x="9712" y="5746"/>
                </a:lnTo>
                <a:close/>
                <a:moveTo>
                  <a:pt x="8067" y="2511"/>
                </a:moveTo>
                <a:lnTo>
                  <a:pt x="8233" y="2516"/>
                </a:lnTo>
                <a:lnTo>
                  <a:pt x="8397" y="2529"/>
                </a:lnTo>
                <a:lnTo>
                  <a:pt x="8559" y="2549"/>
                </a:lnTo>
                <a:lnTo>
                  <a:pt x="8718" y="2578"/>
                </a:lnTo>
                <a:lnTo>
                  <a:pt x="8874" y="2614"/>
                </a:lnTo>
                <a:lnTo>
                  <a:pt x="9027" y="2657"/>
                </a:lnTo>
                <a:lnTo>
                  <a:pt x="9178" y="2709"/>
                </a:lnTo>
                <a:lnTo>
                  <a:pt x="9325" y="2766"/>
                </a:lnTo>
                <a:lnTo>
                  <a:pt x="9468" y="2832"/>
                </a:lnTo>
                <a:lnTo>
                  <a:pt x="9608" y="2903"/>
                </a:lnTo>
                <a:lnTo>
                  <a:pt x="9743" y="2981"/>
                </a:lnTo>
                <a:lnTo>
                  <a:pt x="9875" y="3065"/>
                </a:lnTo>
                <a:lnTo>
                  <a:pt x="10002" y="3156"/>
                </a:lnTo>
                <a:lnTo>
                  <a:pt x="10124" y="3252"/>
                </a:lnTo>
                <a:lnTo>
                  <a:pt x="10242" y="3353"/>
                </a:lnTo>
                <a:lnTo>
                  <a:pt x="10354" y="3461"/>
                </a:lnTo>
                <a:lnTo>
                  <a:pt x="10462" y="3573"/>
                </a:lnTo>
                <a:lnTo>
                  <a:pt x="10564" y="3691"/>
                </a:lnTo>
                <a:lnTo>
                  <a:pt x="10660" y="3813"/>
                </a:lnTo>
                <a:lnTo>
                  <a:pt x="10751" y="3939"/>
                </a:lnTo>
                <a:lnTo>
                  <a:pt x="10835" y="4071"/>
                </a:lnTo>
                <a:lnTo>
                  <a:pt x="10913" y="4206"/>
                </a:lnTo>
                <a:lnTo>
                  <a:pt x="10985" y="4346"/>
                </a:lnTo>
                <a:lnTo>
                  <a:pt x="11050" y="4489"/>
                </a:lnTo>
                <a:lnTo>
                  <a:pt x="11108" y="4636"/>
                </a:lnTo>
                <a:lnTo>
                  <a:pt x="11159" y="4786"/>
                </a:lnTo>
                <a:lnTo>
                  <a:pt x="11202" y="4939"/>
                </a:lnTo>
                <a:lnTo>
                  <a:pt x="11240" y="5095"/>
                </a:lnTo>
                <a:lnTo>
                  <a:pt x="11268" y="5255"/>
                </a:lnTo>
                <a:lnTo>
                  <a:pt x="11288" y="5416"/>
                </a:lnTo>
                <a:lnTo>
                  <a:pt x="11301" y="5580"/>
                </a:lnTo>
                <a:lnTo>
                  <a:pt x="11305" y="5746"/>
                </a:lnTo>
                <a:lnTo>
                  <a:pt x="11301" y="5912"/>
                </a:lnTo>
                <a:lnTo>
                  <a:pt x="11288" y="6076"/>
                </a:lnTo>
                <a:lnTo>
                  <a:pt x="11268" y="6237"/>
                </a:lnTo>
                <a:lnTo>
                  <a:pt x="11240" y="6397"/>
                </a:lnTo>
                <a:lnTo>
                  <a:pt x="11202" y="6553"/>
                </a:lnTo>
                <a:lnTo>
                  <a:pt x="11159" y="6706"/>
                </a:lnTo>
                <a:lnTo>
                  <a:pt x="11108" y="6857"/>
                </a:lnTo>
                <a:lnTo>
                  <a:pt x="11050" y="7003"/>
                </a:lnTo>
                <a:lnTo>
                  <a:pt x="10985" y="7147"/>
                </a:lnTo>
                <a:lnTo>
                  <a:pt x="10913" y="7286"/>
                </a:lnTo>
                <a:lnTo>
                  <a:pt x="10835" y="7422"/>
                </a:lnTo>
                <a:lnTo>
                  <a:pt x="10751" y="7553"/>
                </a:lnTo>
                <a:lnTo>
                  <a:pt x="10660" y="7679"/>
                </a:lnTo>
                <a:lnTo>
                  <a:pt x="10564" y="7801"/>
                </a:lnTo>
                <a:lnTo>
                  <a:pt x="10462" y="7919"/>
                </a:lnTo>
                <a:lnTo>
                  <a:pt x="10354" y="8031"/>
                </a:lnTo>
                <a:lnTo>
                  <a:pt x="10242" y="8139"/>
                </a:lnTo>
                <a:lnTo>
                  <a:pt x="10124" y="8240"/>
                </a:lnTo>
                <a:lnTo>
                  <a:pt x="10002" y="8337"/>
                </a:lnTo>
                <a:lnTo>
                  <a:pt x="9875" y="8427"/>
                </a:lnTo>
                <a:lnTo>
                  <a:pt x="9743" y="8511"/>
                </a:lnTo>
                <a:lnTo>
                  <a:pt x="9608" y="8589"/>
                </a:lnTo>
                <a:lnTo>
                  <a:pt x="9468" y="8660"/>
                </a:lnTo>
                <a:lnTo>
                  <a:pt x="9325" y="8726"/>
                </a:lnTo>
                <a:lnTo>
                  <a:pt x="9178" y="8784"/>
                </a:lnTo>
                <a:lnTo>
                  <a:pt x="9027" y="8835"/>
                </a:lnTo>
                <a:lnTo>
                  <a:pt x="8874" y="8879"/>
                </a:lnTo>
                <a:lnTo>
                  <a:pt x="8718" y="8915"/>
                </a:lnTo>
                <a:lnTo>
                  <a:pt x="8559" y="8943"/>
                </a:lnTo>
                <a:lnTo>
                  <a:pt x="8397" y="8963"/>
                </a:lnTo>
                <a:lnTo>
                  <a:pt x="8233" y="8976"/>
                </a:lnTo>
                <a:lnTo>
                  <a:pt x="8067" y="8981"/>
                </a:lnTo>
                <a:lnTo>
                  <a:pt x="7900" y="8976"/>
                </a:lnTo>
                <a:lnTo>
                  <a:pt x="7736" y="8963"/>
                </a:lnTo>
                <a:lnTo>
                  <a:pt x="7574" y="8943"/>
                </a:lnTo>
                <a:lnTo>
                  <a:pt x="7415" y="8915"/>
                </a:lnTo>
                <a:lnTo>
                  <a:pt x="7259" y="8879"/>
                </a:lnTo>
                <a:lnTo>
                  <a:pt x="7106" y="8835"/>
                </a:lnTo>
                <a:lnTo>
                  <a:pt x="6954" y="8784"/>
                </a:lnTo>
                <a:lnTo>
                  <a:pt x="6808" y="8726"/>
                </a:lnTo>
                <a:lnTo>
                  <a:pt x="6664" y="8660"/>
                </a:lnTo>
                <a:lnTo>
                  <a:pt x="6525" y="8589"/>
                </a:lnTo>
                <a:lnTo>
                  <a:pt x="6389" y="8511"/>
                </a:lnTo>
                <a:lnTo>
                  <a:pt x="6258" y="8427"/>
                </a:lnTo>
                <a:lnTo>
                  <a:pt x="6131" y="8337"/>
                </a:lnTo>
                <a:lnTo>
                  <a:pt x="6009" y="8240"/>
                </a:lnTo>
                <a:lnTo>
                  <a:pt x="5891" y="8139"/>
                </a:lnTo>
                <a:lnTo>
                  <a:pt x="5779" y="8031"/>
                </a:lnTo>
                <a:lnTo>
                  <a:pt x="5671" y="7919"/>
                </a:lnTo>
                <a:lnTo>
                  <a:pt x="5569" y="7801"/>
                </a:lnTo>
                <a:lnTo>
                  <a:pt x="5472" y="7679"/>
                </a:lnTo>
                <a:lnTo>
                  <a:pt x="5382" y="7553"/>
                </a:lnTo>
                <a:lnTo>
                  <a:pt x="5298" y="7422"/>
                </a:lnTo>
                <a:lnTo>
                  <a:pt x="5220" y="7286"/>
                </a:lnTo>
                <a:lnTo>
                  <a:pt x="5147" y="7147"/>
                </a:lnTo>
                <a:lnTo>
                  <a:pt x="5083" y="7003"/>
                </a:lnTo>
                <a:lnTo>
                  <a:pt x="5024" y="6857"/>
                </a:lnTo>
                <a:lnTo>
                  <a:pt x="4974" y="6706"/>
                </a:lnTo>
                <a:lnTo>
                  <a:pt x="4930" y="6553"/>
                </a:lnTo>
                <a:lnTo>
                  <a:pt x="4893" y="6397"/>
                </a:lnTo>
                <a:lnTo>
                  <a:pt x="4865" y="6237"/>
                </a:lnTo>
                <a:lnTo>
                  <a:pt x="4845" y="6076"/>
                </a:lnTo>
                <a:lnTo>
                  <a:pt x="4832" y="5912"/>
                </a:lnTo>
                <a:lnTo>
                  <a:pt x="4828" y="5746"/>
                </a:lnTo>
                <a:lnTo>
                  <a:pt x="4832" y="5580"/>
                </a:lnTo>
                <a:lnTo>
                  <a:pt x="4845" y="5416"/>
                </a:lnTo>
                <a:lnTo>
                  <a:pt x="4865" y="5255"/>
                </a:lnTo>
                <a:lnTo>
                  <a:pt x="4893" y="5095"/>
                </a:lnTo>
                <a:lnTo>
                  <a:pt x="4930" y="4939"/>
                </a:lnTo>
                <a:lnTo>
                  <a:pt x="4974" y="4786"/>
                </a:lnTo>
                <a:lnTo>
                  <a:pt x="5024" y="4636"/>
                </a:lnTo>
                <a:lnTo>
                  <a:pt x="5083" y="4489"/>
                </a:lnTo>
                <a:lnTo>
                  <a:pt x="5147" y="4346"/>
                </a:lnTo>
                <a:lnTo>
                  <a:pt x="5220" y="4206"/>
                </a:lnTo>
                <a:lnTo>
                  <a:pt x="5298" y="4071"/>
                </a:lnTo>
                <a:lnTo>
                  <a:pt x="5382" y="3939"/>
                </a:lnTo>
                <a:lnTo>
                  <a:pt x="5472" y="3813"/>
                </a:lnTo>
                <a:lnTo>
                  <a:pt x="5569" y="3691"/>
                </a:lnTo>
                <a:lnTo>
                  <a:pt x="5671" y="3573"/>
                </a:lnTo>
                <a:lnTo>
                  <a:pt x="5779" y="3461"/>
                </a:lnTo>
                <a:lnTo>
                  <a:pt x="5891" y="3353"/>
                </a:lnTo>
                <a:lnTo>
                  <a:pt x="6009" y="3252"/>
                </a:lnTo>
                <a:lnTo>
                  <a:pt x="6131" y="3156"/>
                </a:lnTo>
                <a:lnTo>
                  <a:pt x="6258" y="3065"/>
                </a:lnTo>
                <a:lnTo>
                  <a:pt x="6389" y="2981"/>
                </a:lnTo>
                <a:lnTo>
                  <a:pt x="6525" y="2903"/>
                </a:lnTo>
                <a:lnTo>
                  <a:pt x="6664" y="2832"/>
                </a:lnTo>
                <a:lnTo>
                  <a:pt x="6808" y="2766"/>
                </a:lnTo>
                <a:lnTo>
                  <a:pt x="6954" y="2709"/>
                </a:lnTo>
                <a:lnTo>
                  <a:pt x="7106" y="2657"/>
                </a:lnTo>
                <a:lnTo>
                  <a:pt x="7259" y="2614"/>
                </a:lnTo>
                <a:lnTo>
                  <a:pt x="7415" y="2578"/>
                </a:lnTo>
                <a:lnTo>
                  <a:pt x="7574" y="2549"/>
                </a:lnTo>
                <a:lnTo>
                  <a:pt x="7736" y="2529"/>
                </a:lnTo>
                <a:lnTo>
                  <a:pt x="7900" y="2516"/>
                </a:lnTo>
                <a:lnTo>
                  <a:pt x="8067" y="2511"/>
                </a:lnTo>
                <a:close/>
                <a:moveTo>
                  <a:pt x="8067" y="3463"/>
                </a:moveTo>
                <a:lnTo>
                  <a:pt x="8183" y="3466"/>
                </a:lnTo>
                <a:lnTo>
                  <a:pt x="8299" y="3474"/>
                </a:lnTo>
                <a:lnTo>
                  <a:pt x="8413" y="3489"/>
                </a:lnTo>
                <a:lnTo>
                  <a:pt x="8526" y="3509"/>
                </a:lnTo>
                <a:lnTo>
                  <a:pt x="8636" y="3535"/>
                </a:lnTo>
                <a:lnTo>
                  <a:pt x="8745" y="3566"/>
                </a:lnTo>
                <a:lnTo>
                  <a:pt x="8851" y="3602"/>
                </a:lnTo>
                <a:lnTo>
                  <a:pt x="8955" y="3642"/>
                </a:lnTo>
                <a:lnTo>
                  <a:pt x="9056" y="3689"/>
                </a:lnTo>
                <a:lnTo>
                  <a:pt x="9154" y="3739"/>
                </a:lnTo>
                <a:lnTo>
                  <a:pt x="9250" y="3794"/>
                </a:lnTo>
                <a:lnTo>
                  <a:pt x="9343" y="3854"/>
                </a:lnTo>
                <a:lnTo>
                  <a:pt x="9433" y="3917"/>
                </a:lnTo>
                <a:lnTo>
                  <a:pt x="9519" y="3986"/>
                </a:lnTo>
                <a:lnTo>
                  <a:pt x="9602" y="4057"/>
                </a:lnTo>
                <a:lnTo>
                  <a:pt x="9682" y="4133"/>
                </a:lnTo>
                <a:lnTo>
                  <a:pt x="9757" y="4212"/>
                </a:lnTo>
                <a:lnTo>
                  <a:pt x="9829" y="4295"/>
                </a:lnTo>
                <a:lnTo>
                  <a:pt x="9898" y="4382"/>
                </a:lnTo>
                <a:lnTo>
                  <a:pt x="9961" y="4471"/>
                </a:lnTo>
                <a:lnTo>
                  <a:pt x="10021" y="4564"/>
                </a:lnTo>
                <a:lnTo>
                  <a:pt x="10076" y="4659"/>
                </a:lnTo>
                <a:lnTo>
                  <a:pt x="10126" y="4758"/>
                </a:lnTo>
                <a:lnTo>
                  <a:pt x="10173" y="4859"/>
                </a:lnTo>
                <a:lnTo>
                  <a:pt x="10213" y="4963"/>
                </a:lnTo>
                <a:lnTo>
                  <a:pt x="10249" y="5068"/>
                </a:lnTo>
                <a:lnTo>
                  <a:pt x="10281" y="5177"/>
                </a:lnTo>
                <a:lnTo>
                  <a:pt x="10306" y="5287"/>
                </a:lnTo>
                <a:lnTo>
                  <a:pt x="10326" y="5400"/>
                </a:lnTo>
                <a:lnTo>
                  <a:pt x="10341" y="5513"/>
                </a:lnTo>
                <a:lnTo>
                  <a:pt x="10349" y="5629"/>
                </a:lnTo>
                <a:lnTo>
                  <a:pt x="10352" y="5746"/>
                </a:lnTo>
                <a:lnTo>
                  <a:pt x="10349" y="5863"/>
                </a:lnTo>
                <a:lnTo>
                  <a:pt x="10341" y="5979"/>
                </a:lnTo>
                <a:lnTo>
                  <a:pt x="10326" y="6093"/>
                </a:lnTo>
                <a:lnTo>
                  <a:pt x="10306" y="6205"/>
                </a:lnTo>
                <a:lnTo>
                  <a:pt x="10281" y="6316"/>
                </a:lnTo>
                <a:lnTo>
                  <a:pt x="10249" y="6424"/>
                </a:lnTo>
                <a:lnTo>
                  <a:pt x="10213" y="6529"/>
                </a:lnTo>
                <a:lnTo>
                  <a:pt x="10173" y="6633"/>
                </a:lnTo>
                <a:lnTo>
                  <a:pt x="10126" y="6735"/>
                </a:lnTo>
                <a:lnTo>
                  <a:pt x="10076" y="6833"/>
                </a:lnTo>
                <a:lnTo>
                  <a:pt x="10021" y="6928"/>
                </a:lnTo>
                <a:lnTo>
                  <a:pt x="9961" y="7021"/>
                </a:lnTo>
                <a:lnTo>
                  <a:pt x="9898" y="7110"/>
                </a:lnTo>
                <a:lnTo>
                  <a:pt x="9829" y="7197"/>
                </a:lnTo>
                <a:lnTo>
                  <a:pt x="9757" y="7280"/>
                </a:lnTo>
                <a:lnTo>
                  <a:pt x="9682" y="7359"/>
                </a:lnTo>
                <a:lnTo>
                  <a:pt x="9602" y="7435"/>
                </a:lnTo>
                <a:lnTo>
                  <a:pt x="9519" y="7507"/>
                </a:lnTo>
                <a:lnTo>
                  <a:pt x="9433" y="7575"/>
                </a:lnTo>
                <a:lnTo>
                  <a:pt x="9343" y="7638"/>
                </a:lnTo>
                <a:lnTo>
                  <a:pt x="9250" y="7698"/>
                </a:lnTo>
                <a:lnTo>
                  <a:pt x="9154" y="7753"/>
                </a:lnTo>
                <a:lnTo>
                  <a:pt x="9056" y="7803"/>
                </a:lnTo>
                <a:lnTo>
                  <a:pt x="8955" y="7850"/>
                </a:lnTo>
                <a:lnTo>
                  <a:pt x="8851" y="7890"/>
                </a:lnTo>
                <a:lnTo>
                  <a:pt x="8745" y="7926"/>
                </a:lnTo>
                <a:lnTo>
                  <a:pt x="8636" y="7957"/>
                </a:lnTo>
                <a:lnTo>
                  <a:pt x="8526" y="7983"/>
                </a:lnTo>
                <a:lnTo>
                  <a:pt x="8413" y="8003"/>
                </a:lnTo>
                <a:lnTo>
                  <a:pt x="8299" y="8018"/>
                </a:lnTo>
                <a:lnTo>
                  <a:pt x="8183" y="8026"/>
                </a:lnTo>
                <a:lnTo>
                  <a:pt x="8067" y="8029"/>
                </a:lnTo>
                <a:lnTo>
                  <a:pt x="7950" y="8026"/>
                </a:lnTo>
                <a:lnTo>
                  <a:pt x="7834" y="8018"/>
                </a:lnTo>
                <a:lnTo>
                  <a:pt x="7719" y="8003"/>
                </a:lnTo>
                <a:lnTo>
                  <a:pt x="7607" y="7983"/>
                </a:lnTo>
                <a:lnTo>
                  <a:pt x="7496" y="7957"/>
                </a:lnTo>
                <a:lnTo>
                  <a:pt x="7388" y="7926"/>
                </a:lnTo>
                <a:lnTo>
                  <a:pt x="7282" y="7890"/>
                </a:lnTo>
                <a:lnTo>
                  <a:pt x="7178" y="7850"/>
                </a:lnTo>
                <a:lnTo>
                  <a:pt x="7076" y="7803"/>
                </a:lnTo>
                <a:lnTo>
                  <a:pt x="6979" y="7753"/>
                </a:lnTo>
                <a:lnTo>
                  <a:pt x="6883" y="7698"/>
                </a:lnTo>
                <a:lnTo>
                  <a:pt x="6790" y="7638"/>
                </a:lnTo>
                <a:lnTo>
                  <a:pt x="6700" y="7575"/>
                </a:lnTo>
                <a:lnTo>
                  <a:pt x="6614" y="7507"/>
                </a:lnTo>
                <a:lnTo>
                  <a:pt x="6531" y="7435"/>
                </a:lnTo>
                <a:lnTo>
                  <a:pt x="6451" y="7359"/>
                </a:lnTo>
                <a:lnTo>
                  <a:pt x="6376" y="7280"/>
                </a:lnTo>
                <a:lnTo>
                  <a:pt x="6303" y="7197"/>
                </a:lnTo>
                <a:lnTo>
                  <a:pt x="6235" y="7110"/>
                </a:lnTo>
                <a:lnTo>
                  <a:pt x="6172" y="7021"/>
                </a:lnTo>
                <a:lnTo>
                  <a:pt x="6112" y="6928"/>
                </a:lnTo>
                <a:lnTo>
                  <a:pt x="6057" y="6833"/>
                </a:lnTo>
                <a:lnTo>
                  <a:pt x="6007" y="6735"/>
                </a:lnTo>
                <a:lnTo>
                  <a:pt x="5960" y="6633"/>
                </a:lnTo>
                <a:lnTo>
                  <a:pt x="5920" y="6529"/>
                </a:lnTo>
                <a:lnTo>
                  <a:pt x="5884" y="6424"/>
                </a:lnTo>
                <a:lnTo>
                  <a:pt x="5852" y="6316"/>
                </a:lnTo>
                <a:lnTo>
                  <a:pt x="5827" y="6205"/>
                </a:lnTo>
                <a:lnTo>
                  <a:pt x="5807" y="6093"/>
                </a:lnTo>
                <a:lnTo>
                  <a:pt x="5792" y="5979"/>
                </a:lnTo>
                <a:lnTo>
                  <a:pt x="5784" y="5863"/>
                </a:lnTo>
                <a:lnTo>
                  <a:pt x="5781" y="5746"/>
                </a:lnTo>
                <a:lnTo>
                  <a:pt x="5784" y="5629"/>
                </a:lnTo>
                <a:lnTo>
                  <a:pt x="5792" y="5513"/>
                </a:lnTo>
                <a:lnTo>
                  <a:pt x="5807" y="5400"/>
                </a:lnTo>
                <a:lnTo>
                  <a:pt x="5827" y="5287"/>
                </a:lnTo>
                <a:lnTo>
                  <a:pt x="5852" y="5177"/>
                </a:lnTo>
                <a:lnTo>
                  <a:pt x="5884" y="5068"/>
                </a:lnTo>
                <a:lnTo>
                  <a:pt x="5920" y="4963"/>
                </a:lnTo>
                <a:lnTo>
                  <a:pt x="5960" y="4859"/>
                </a:lnTo>
                <a:lnTo>
                  <a:pt x="6007" y="4758"/>
                </a:lnTo>
                <a:lnTo>
                  <a:pt x="6057" y="4659"/>
                </a:lnTo>
                <a:lnTo>
                  <a:pt x="6112" y="4564"/>
                </a:lnTo>
                <a:lnTo>
                  <a:pt x="6172" y="4471"/>
                </a:lnTo>
                <a:lnTo>
                  <a:pt x="6235" y="4382"/>
                </a:lnTo>
                <a:lnTo>
                  <a:pt x="6303" y="4295"/>
                </a:lnTo>
                <a:lnTo>
                  <a:pt x="6376" y="4212"/>
                </a:lnTo>
                <a:lnTo>
                  <a:pt x="6451" y="4133"/>
                </a:lnTo>
                <a:lnTo>
                  <a:pt x="6531" y="4057"/>
                </a:lnTo>
                <a:lnTo>
                  <a:pt x="6614" y="3986"/>
                </a:lnTo>
                <a:lnTo>
                  <a:pt x="6700" y="3917"/>
                </a:lnTo>
                <a:lnTo>
                  <a:pt x="6790" y="3854"/>
                </a:lnTo>
                <a:lnTo>
                  <a:pt x="6883" y="3794"/>
                </a:lnTo>
                <a:lnTo>
                  <a:pt x="6979" y="3739"/>
                </a:lnTo>
                <a:lnTo>
                  <a:pt x="7076" y="3689"/>
                </a:lnTo>
                <a:lnTo>
                  <a:pt x="7178" y="3642"/>
                </a:lnTo>
                <a:lnTo>
                  <a:pt x="7282" y="3602"/>
                </a:lnTo>
                <a:lnTo>
                  <a:pt x="7388" y="3566"/>
                </a:lnTo>
                <a:lnTo>
                  <a:pt x="7496" y="3535"/>
                </a:lnTo>
                <a:lnTo>
                  <a:pt x="7607" y="3509"/>
                </a:lnTo>
                <a:lnTo>
                  <a:pt x="7719" y="3489"/>
                </a:lnTo>
                <a:lnTo>
                  <a:pt x="7834" y="3474"/>
                </a:lnTo>
                <a:lnTo>
                  <a:pt x="7950" y="3466"/>
                </a:lnTo>
                <a:lnTo>
                  <a:pt x="8067" y="3463"/>
                </a:lnTo>
                <a:close/>
                <a:moveTo>
                  <a:pt x="16133" y="1949"/>
                </a:moveTo>
                <a:lnTo>
                  <a:pt x="16133" y="9543"/>
                </a:lnTo>
                <a:lnTo>
                  <a:pt x="0" y="9543"/>
                </a:lnTo>
                <a:lnTo>
                  <a:pt x="0" y="1949"/>
                </a:lnTo>
                <a:lnTo>
                  <a:pt x="16133" y="1949"/>
                </a:lnTo>
                <a:close/>
                <a:moveTo>
                  <a:pt x="16133" y="9750"/>
                </a:moveTo>
                <a:lnTo>
                  <a:pt x="16133" y="10915"/>
                </a:lnTo>
                <a:lnTo>
                  <a:pt x="16132" y="10944"/>
                </a:lnTo>
                <a:lnTo>
                  <a:pt x="16130" y="10973"/>
                </a:lnTo>
                <a:lnTo>
                  <a:pt x="16126" y="11003"/>
                </a:lnTo>
                <a:lnTo>
                  <a:pt x="16121" y="11031"/>
                </a:lnTo>
                <a:lnTo>
                  <a:pt x="16115" y="11059"/>
                </a:lnTo>
                <a:lnTo>
                  <a:pt x="16107" y="11086"/>
                </a:lnTo>
                <a:lnTo>
                  <a:pt x="16098" y="11112"/>
                </a:lnTo>
                <a:lnTo>
                  <a:pt x="16088" y="11139"/>
                </a:lnTo>
                <a:lnTo>
                  <a:pt x="16076" y="11165"/>
                </a:lnTo>
                <a:lnTo>
                  <a:pt x="16062" y="11189"/>
                </a:lnTo>
                <a:lnTo>
                  <a:pt x="16049" y="11213"/>
                </a:lnTo>
                <a:lnTo>
                  <a:pt x="16034" y="11237"/>
                </a:lnTo>
                <a:lnTo>
                  <a:pt x="16018" y="11259"/>
                </a:lnTo>
                <a:lnTo>
                  <a:pt x="16001" y="11282"/>
                </a:lnTo>
                <a:lnTo>
                  <a:pt x="15982" y="11303"/>
                </a:lnTo>
                <a:lnTo>
                  <a:pt x="15964" y="11323"/>
                </a:lnTo>
                <a:lnTo>
                  <a:pt x="15943" y="11342"/>
                </a:lnTo>
                <a:lnTo>
                  <a:pt x="15922" y="11360"/>
                </a:lnTo>
                <a:lnTo>
                  <a:pt x="15900" y="11377"/>
                </a:lnTo>
                <a:lnTo>
                  <a:pt x="15878" y="11393"/>
                </a:lnTo>
                <a:lnTo>
                  <a:pt x="15854" y="11408"/>
                </a:lnTo>
                <a:lnTo>
                  <a:pt x="15829" y="11423"/>
                </a:lnTo>
                <a:lnTo>
                  <a:pt x="15805" y="11435"/>
                </a:lnTo>
                <a:lnTo>
                  <a:pt x="15779" y="11447"/>
                </a:lnTo>
                <a:lnTo>
                  <a:pt x="15753" y="11457"/>
                </a:lnTo>
                <a:lnTo>
                  <a:pt x="15727" y="11466"/>
                </a:lnTo>
                <a:lnTo>
                  <a:pt x="15698" y="11474"/>
                </a:lnTo>
                <a:lnTo>
                  <a:pt x="15671" y="11480"/>
                </a:lnTo>
                <a:lnTo>
                  <a:pt x="15642" y="11485"/>
                </a:lnTo>
                <a:lnTo>
                  <a:pt x="15614" y="11489"/>
                </a:lnTo>
                <a:lnTo>
                  <a:pt x="15584" y="11491"/>
                </a:lnTo>
                <a:lnTo>
                  <a:pt x="15555" y="11492"/>
                </a:lnTo>
                <a:lnTo>
                  <a:pt x="578" y="11492"/>
                </a:lnTo>
                <a:lnTo>
                  <a:pt x="549" y="11491"/>
                </a:lnTo>
                <a:lnTo>
                  <a:pt x="519" y="11489"/>
                </a:lnTo>
                <a:lnTo>
                  <a:pt x="490" y="11485"/>
                </a:lnTo>
                <a:lnTo>
                  <a:pt x="462" y="11480"/>
                </a:lnTo>
                <a:lnTo>
                  <a:pt x="434" y="11474"/>
                </a:lnTo>
                <a:lnTo>
                  <a:pt x="406" y="11466"/>
                </a:lnTo>
                <a:lnTo>
                  <a:pt x="380" y="11457"/>
                </a:lnTo>
                <a:lnTo>
                  <a:pt x="354" y="11447"/>
                </a:lnTo>
                <a:lnTo>
                  <a:pt x="328" y="11435"/>
                </a:lnTo>
                <a:lnTo>
                  <a:pt x="304" y="11423"/>
                </a:lnTo>
                <a:lnTo>
                  <a:pt x="279" y="11408"/>
                </a:lnTo>
                <a:lnTo>
                  <a:pt x="255" y="11393"/>
                </a:lnTo>
                <a:lnTo>
                  <a:pt x="233" y="11377"/>
                </a:lnTo>
                <a:lnTo>
                  <a:pt x="211" y="11360"/>
                </a:lnTo>
                <a:lnTo>
                  <a:pt x="190" y="11342"/>
                </a:lnTo>
                <a:lnTo>
                  <a:pt x="169" y="11323"/>
                </a:lnTo>
                <a:lnTo>
                  <a:pt x="150" y="11303"/>
                </a:lnTo>
                <a:lnTo>
                  <a:pt x="132" y="11282"/>
                </a:lnTo>
                <a:lnTo>
                  <a:pt x="115" y="11259"/>
                </a:lnTo>
                <a:lnTo>
                  <a:pt x="99" y="11237"/>
                </a:lnTo>
                <a:lnTo>
                  <a:pt x="84" y="11213"/>
                </a:lnTo>
                <a:lnTo>
                  <a:pt x="70" y="11189"/>
                </a:lnTo>
                <a:lnTo>
                  <a:pt x="57" y="11165"/>
                </a:lnTo>
                <a:lnTo>
                  <a:pt x="45" y="11139"/>
                </a:lnTo>
                <a:lnTo>
                  <a:pt x="35" y="11112"/>
                </a:lnTo>
                <a:lnTo>
                  <a:pt x="26" y="11086"/>
                </a:lnTo>
                <a:lnTo>
                  <a:pt x="18" y="11059"/>
                </a:lnTo>
                <a:lnTo>
                  <a:pt x="12" y="11031"/>
                </a:lnTo>
                <a:lnTo>
                  <a:pt x="7" y="11003"/>
                </a:lnTo>
                <a:lnTo>
                  <a:pt x="3" y="10973"/>
                </a:lnTo>
                <a:lnTo>
                  <a:pt x="1" y="10944"/>
                </a:lnTo>
                <a:lnTo>
                  <a:pt x="0" y="10915"/>
                </a:lnTo>
                <a:lnTo>
                  <a:pt x="0" y="9750"/>
                </a:lnTo>
                <a:lnTo>
                  <a:pt x="16133" y="9750"/>
                </a:lnTo>
                <a:close/>
                <a:moveTo>
                  <a:pt x="808" y="703"/>
                </a:moveTo>
                <a:lnTo>
                  <a:pt x="1791" y="703"/>
                </a:lnTo>
                <a:lnTo>
                  <a:pt x="1791" y="1338"/>
                </a:lnTo>
                <a:lnTo>
                  <a:pt x="808" y="1338"/>
                </a:lnTo>
                <a:lnTo>
                  <a:pt x="808" y="703"/>
                </a:lnTo>
                <a:close/>
                <a:moveTo>
                  <a:pt x="2500" y="703"/>
                </a:moveTo>
                <a:lnTo>
                  <a:pt x="3483" y="703"/>
                </a:lnTo>
                <a:lnTo>
                  <a:pt x="3483" y="1338"/>
                </a:lnTo>
                <a:lnTo>
                  <a:pt x="2500" y="1338"/>
                </a:lnTo>
                <a:lnTo>
                  <a:pt x="2500" y="703"/>
                </a:lnTo>
                <a:close/>
                <a:moveTo>
                  <a:pt x="4192" y="703"/>
                </a:moveTo>
                <a:lnTo>
                  <a:pt x="5175" y="703"/>
                </a:lnTo>
                <a:lnTo>
                  <a:pt x="5175" y="1338"/>
                </a:lnTo>
                <a:lnTo>
                  <a:pt x="4192" y="1338"/>
                </a:lnTo>
                <a:lnTo>
                  <a:pt x="4192" y="703"/>
                </a:lnTo>
                <a:close/>
                <a:moveTo>
                  <a:pt x="5884" y="703"/>
                </a:moveTo>
                <a:lnTo>
                  <a:pt x="6867" y="703"/>
                </a:lnTo>
                <a:lnTo>
                  <a:pt x="6867" y="1338"/>
                </a:lnTo>
                <a:lnTo>
                  <a:pt x="5884" y="1338"/>
                </a:lnTo>
                <a:lnTo>
                  <a:pt x="5884" y="703"/>
                </a:lnTo>
                <a:close/>
                <a:moveTo>
                  <a:pt x="7575" y="703"/>
                </a:moveTo>
                <a:lnTo>
                  <a:pt x="8558" y="703"/>
                </a:lnTo>
                <a:lnTo>
                  <a:pt x="8558" y="1338"/>
                </a:lnTo>
                <a:lnTo>
                  <a:pt x="7575" y="1338"/>
                </a:lnTo>
                <a:lnTo>
                  <a:pt x="7575" y="703"/>
                </a:lnTo>
                <a:close/>
                <a:moveTo>
                  <a:pt x="9266" y="703"/>
                </a:moveTo>
                <a:lnTo>
                  <a:pt x="10249" y="703"/>
                </a:lnTo>
                <a:lnTo>
                  <a:pt x="10249" y="1338"/>
                </a:lnTo>
                <a:lnTo>
                  <a:pt x="9266" y="1338"/>
                </a:lnTo>
                <a:lnTo>
                  <a:pt x="9266" y="703"/>
                </a:lnTo>
                <a:close/>
                <a:moveTo>
                  <a:pt x="10958" y="703"/>
                </a:moveTo>
                <a:lnTo>
                  <a:pt x="11941" y="703"/>
                </a:lnTo>
                <a:lnTo>
                  <a:pt x="11941" y="1338"/>
                </a:lnTo>
                <a:lnTo>
                  <a:pt x="10958" y="1338"/>
                </a:lnTo>
                <a:lnTo>
                  <a:pt x="10958" y="703"/>
                </a:lnTo>
                <a:close/>
                <a:moveTo>
                  <a:pt x="12650" y="703"/>
                </a:moveTo>
                <a:lnTo>
                  <a:pt x="13633" y="703"/>
                </a:lnTo>
                <a:lnTo>
                  <a:pt x="13633" y="1338"/>
                </a:lnTo>
                <a:lnTo>
                  <a:pt x="12650" y="1338"/>
                </a:lnTo>
                <a:lnTo>
                  <a:pt x="12650" y="703"/>
                </a:lnTo>
                <a:close/>
                <a:moveTo>
                  <a:pt x="14342" y="703"/>
                </a:moveTo>
                <a:lnTo>
                  <a:pt x="15325" y="703"/>
                </a:lnTo>
                <a:lnTo>
                  <a:pt x="15325" y="1338"/>
                </a:lnTo>
                <a:lnTo>
                  <a:pt x="14342" y="1338"/>
                </a:lnTo>
                <a:lnTo>
                  <a:pt x="14342" y="703"/>
                </a:lnTo>
                <a:close/>
                <a:moveTo>
                  <a:pt x="808" y="10232"/>
                </a:moveTo>
                <a:lnTo>
                  <a:pt x="1791" y="10232"/>
                </a:lnTo>
                <a:lnTo>
                  <a:pt x="1791" y="10868"/>
                </a:lnTo>
                <a:lnTo>
                  <a:pt x="808" y="10868"/>
                </a:lnTo>
                <a:lnTo>
                  <a:pt x="808" y="10232"/>
                </a:lnTo>
                <a:close/>
                <a:moveTo>
                  <a:pt x="2500" y="10232"/>
                </a:moveTo>
                <a:lnTo>
                  <a:pt x="3483" y="10232"/>
                </a:lnTo>
                <a:lnTo>
                  <a:pt x="3483" y="10868"/>
                </a:lnTo>
                <a:lnTo>
                  <a:pt x="2500" y="10868"/>
                </a:lnTo>
                <a:lnTo>
                  <a:pt x="2500" y="10232"/>
                </a:lnTo>
                <a:close/>
                <a:moveTo>
                  <a:pt x="4192" y="10232"/>
                </a:moveTo>
                <a:lnTo>
                  <a:pt x="5175" y="10232"/>
                </a:lnTo>
                <a:lnTo>
                  <a:pt x="5175" y="10868"/>
                </a:lnTo>
                <a:lnTo>
                  <a:pt x="4192" y="10868"/>
                </a:lnTo>
                <a:lnTo>
                  <a:pt x="4192" y="10232"/>
                </a:lnTo>
                <a:close/>
                <a:moveTo>
                  <a:pt x="5884" y="10232"/>
                </a:moveTo>
                <a:lnTo>
                  <a:pt x="6867" y="10232"/>
                </a:lnTo>
                <a:lnTo>
                  <a:pt x="6867" y="10868"/>
                </a:lnTo>
                <a:lnTo>
                  <a:pt x="5884" y="10868"/>
                </a:lnTo>
                <a:lnTo>
                  <a:pt x="5884" y="10232"/>
                </a:lnTo>
                <a:close/>
                <a:moveTo>
                  <a:pt x="7575" y="10232"/>
                </a:moveTo>
                <a:lnTo>
                  <a:pt x="8558" y="10232"/>
                </a:lnTo>
                <a:lnTo>
                  <a:pt x="8558" y="10868"/>
                </a:lnTo>
                <a:lnTo>
                  <a:pt x="7575" y="10868"/>
                </a:lnTo>
                <a:lnTo>
                  <a:pt x="7575" y="10232"/>
                </a:lnTo>
                <a:close/>
                <a:moveTo>
                  <a:pt x="9266" y="10232"/>
                </a:moveTo>
                <a:lnTo>
                  <a:pt x="10249" y="10232"/>
                </a:lnTo>
                <a:lnTo>
                  <a:pt x="10249" y="10868"/>
                </a:lnTo>
                <a:lnTo>
                  <a:pt x="9266" y="10868"/>
                </a:lnTo>
                <a:lnTo>
                  <a:pt x="9266" y="10232"/>
                </a:lnTo>
                <a:close/>
                <a:moveTo>
                  <a:pt x="10958" y="10232"/>
                </a:moveTo>
                <a:lnTo>
                  <a:pt x="11941" y="10232"/>
                </a:lnTo>
                <a:lnTo>
                  <a:pt x="11941" y="10868"/>
                </a:lnTo>
                <a:lnTo>
                  <a:pt x="10958" y="10868"/>
                </a:lnTo>
                <a:lnTo>
                  <a:pt x="10958" y="10232"/>
                </a:lnTo>
                <a:close/>
                <a:moveTo>
                  <a:pt x="12650" y="10232"/>
                </a:moveTo>
                <a:lnTo>
                  <a:pt x="13633" y="10232"/>
                </a:lnTo>
                <a:lnTo>
                  <a:pt x="13633" y="10868"/>
                </a:lnTo>
                <a:lnTo>
                  <a:pt x="12650" y="10868"/>
                </a:lnTo>
                <a:lnTo>
                  <a:pt x="12650" y="10232"/>
                </a:lnTo>
                <a:close/>
                <a:moveTo>
                  <a:pt x="14342" y="10232"/>
                </a:moveTo>
                <a:lnTo>
                  <a:pt x="15325" y="10232"/>
                </a:lnTo>
                <a:lnTo>
                  <a:pt x="15325" y="10868"/>
                </a:lnTo>
                <a:lnTo>
                  <a:pt x="14342" y="10868"/>
                </a:lnTo>
                <a:lnTo>
                  <a:pt x="14342" y="10232"/>
                </a:lnTo>
                <a:close/>
              </a:path>
            </a:pathLst>
          </a:custGeom>
          <a:solidFill>
            <a:schemeClr val="accent1">
              <a:lumMod val="75000"/>
            </a:schemeClr>
          </a:solid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pPr>
            <a:endParaRPr lang="en-US" altLang="zh-CN" sz="320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76" name="Freeform 321"/>
          <p:cNvSpPr>
            <a:spLocks noEditPoints="1"/>
          </p:cNvSpPr>
          <p:nvPr/>
        </p:nvSpPr>
        <p:spPr bwMode="gray">
          <a:xfrm>
            <a:off x="5883786" y="2782662"/>
            <a:ext cx="514604" cy="346009"/>
          </a:xfrm>
          <a:custGeom>
            <a:avLst/>
            <a:gdLst/>
            <a:ahLst/>
            <a:cxnLst>
              <a:cxn ang="0">
                <a:pos x="15727" y="26"/>
              </a:cxn>
              <a:cxn ang="0">
                <a:pos x="15922" y="132"/>
              </a:cxn>
              <a:cxn ang="0">
                <a:pos x="16062" y="303"/>
              </a:cxn>
              <a:cxn ang="0">
                <a:pos x="16130" y="519"/>
              </a:cxn>
              <a:cxn ang="0">
                <a:pos x="7" y="490"/>
              </a:cxn>
              <a:cxn ang="0">
                <a:pos x="84" y="279"/>
              </a:cxn>
              <a:cxn ang="0">
                <a:pos x="233" y="115"/>
              </a:cxn>
              <a:cxn ang="0">
                <a:pos x="434" y="18"/>
              </a:cxn>
              <a:cxn ang="0">
                <a:pos x="6998" y="7311"/>
              </a:cxn>
              <a:cxn ang="0">
                <a:pos x="8559" y="2549"/>
              </a:cxn>
              <a:cxn ang="0">
                <a:pos x="9743" y="2981"/>
              </a:cxn>
              <a:cxn ang="0">
                <a:pos x="10660" y="3813"/>
              </a:cxn>
              <a:cxn ang="0">
                <a:pos x="11202" y="4939"/>
              </a:cxn>
              <a:cxn ang="0">
                <a:pos x="11268" y="6237"/>
              </a:cxn>
              <a:cxn ang="0">
                <a:pos x="10835" y="7422"/>
              </a:cxn>
              <a:cxn ang="0">
                <a:pos x="10002" y="8337"/>
              </a:cxn>
              <a:cxn ang="0">
                <a:pos x="8874" y="8879"/>
              </a:cxn>
              <a:cxn ang="0">
                <a:pos x="7574" y="8943"/>
              </a:cxn>
              <a:cxn ang="0">
                <a:pos x="6389" y="8511"/>
              </a:cxn>
              <a:cxn ang="0">
                <a:pos x="5472" y="7679"/>
              </a:cxn>
              <a:cxn ang="0">
                <a:pos x="4930" y="6553"/>
              </a:cxn>
              <a:cxn ang="0">
                <a:pos x="4865" y="5255"/>
              </a:cxn>
              <a:cxn ang="0">
                <a:pos x="5298" y="4071"/>
              </a:cxn>
              <a:cxn ang="0">
                <a:pos x="6131" y="3156"/>
              </a:cxn>
              <a:cxn ang="0">
                <a:pos x="7259" y="2614"/>
              </a:cxn>
              <a:cxn ang="0">
                <a:pos x="8299" y="3474"/>
              </a:cxn>
              <a:cxn ang="0">
                <a:pos x="9154" y="3739"/>
              </a:cxn>
              <a:cxn ang="0">
                <a:pos x="9829" y="4295"/>
              </a:cxn>
              <a:cxn ang="0">
                <a:pos x="10249" y="5068"/>
              </a:cxn>
              <a:cxn ang="0">
                <a:pos x="10341" y="5979"/>
              </a:cxn>
              <a:cxn ang="0">
                <a:pos x="10076" y="6833"/>
              </a:cxn>
              <a:cxn ang="0">
                <a:pos x="9519" y="7507"/>
              </a:cxn>
              <a:cxn ang="0">
                <a:pos x="8745" y="7926"/>
              </a:cxn>
              <a:cxn ang="0">
                <a:pos x="7834" y="8018"/>
              </a:cxn>
              <a:cxn ang="0">
                <a:pos x="6979" y="7753"/>
              </a:cxn>
              <a:cxn ang="0">
                <a:pos x="6303" y="7197"/>
              </a:cxn>
              <a:cxn ang="0">
                <a:pos x="5884" y="6424"/>
              </a:cxn>
              <a:cxn ang="0">
                <a:pos x="5792" y="5513"/>
              </a:cxn>
              <a:cxn ang="0">
                <a:pos x="6057" y="4659"/>
              </a:cxn>
              <a:cxn ang="0">
                <a:pos x="6614" y="3986"/>
              </a:cxn>
              <a:cxn ang="0">
                <a:pos x="7388" y="3566"/>
              </a:cxn>
              <a:cxn ang="0">
                <a:pos x="16133" y="9543"/>
              </a:cxn>
              <a:cxn ang="0">
                <a:pos x="16126" y="11003"/>
              </a:cxn>
              <a:cxn ang="0">
                <a:pos x="16049" y="11213"/>
              </a:cxn>
              <a:cxn ang="0">
                <a:pos x="15900" y="11377"/>
              </a:cxn>
              <a:cxn ang="0">
                <a:pos x="15698" y="11474"/>
              </a:cxn>
              <a:cxn ang="0">
                <a:pos x="519" y="11489"/>
              </a:cxn>
              <a:cxn ang="0">
                <a:pos x="304" y="11423"/>
              </a:cxn>
              <a:cxn ang="0">
                <a:pos x="132" y="11282"/>
              </a:cxn>
              <a:cxn ang="0">
                <a:pos x="26" y="11086"/>
              </a:cxn>
              <a:cxn ang="0">
                <a:pos x="16133" y="9750"/>
              </a:cxn>
              <a:cxn ang="0">
                <a:pos x="3483" y="1338"/>
              </a:cxn>
              <a:cxn ang="0">
                <a:pos x="5884" y="703"/>
              </a:cxn>
              <a:cxn ang="0">
                <a:pos x="7575" y="1338"/>
              </a:cxn>
              <a:cxn ang="0">
                <a:pos x="11941" y="703"/>
              </a:cxn>
              <a:cxn ang="0">
                <a:pos x="12650" y="703"/>
              </a:cxn>
              <a:cxn ang="0">
                <a:pos x="1791" y="10868"/>
              </a:cxn>
              <a:cxn ang="0">
                <a:pos x="4192" y="10232"/>
              </a:cxn>
              <a:cxn ang="0">
                <a:pos x="5884" y="10868"/>
              </a:cxn>
              <a:cxn ang="0">
                <a:pos x="10249" y="10232"/>
              </a:cxn>
              <a:cxn ang="0">
                <a:pos x="10958" y="10232"/>
              </a:cxn>
              <a:cxn ang="0">
                <a:pos x="15325" y="10868"/>
              </a:cxn>
            </a:cxnLst>
            <a:rect l="0" t="0" r="r" b="b"/>
            <a:pathLst>
              <a:path w="16133" h="11492">
                <a:moveTo>
                  <a:pt x="578" y="0"/>
                </a:moveTo>
                <a:lnTo>
                  <a:pt x="15555" y="0"/>
                </a:lnTo>
                <a:lnTo>
                  <a:pt x="15584" y="1"/>
                </a:lnTo>
                <a:lnTo>
                  <a:pt x="15614" y="3"/>
                </a:lnTo>
                <a:lnTo>
                  <a:pt x="15642" y="7"/>
                </a:lnTo>
                <a:lnTo>
                  <a:pt x="15671" y="12"/>
                </a:lnTo>
                <a:lnTo>
                  <a:pt x="15698" y="18"/>
                </a:lnTo>
                <a:lnTo>
                  <a:pt x="15727" y="26"/>
                </a:lnTo>
                <a:lnTo>
                  <a:pt x="15753" y="35"/>
                </a:lnTo>
                <a:lnTo>
                  <a:pt x="15779" y="45"/>
                </a:lnTo>
                <a:lnTo>
                  <a:pt x="15805" y="57"/>
                </a:lnTo>
                <a:lnTo>
                  <a:pt x="15829" y="70"/>
                </a:lnTo>
                <a:lnTo>
                  <a:pt x="15854" y="84"/>
                </a:lnTo>
                <a:lnTo>
                  <a:pt x="15878" y="99"/>
                </a:lnTo>
                <a:lnTo>
                  <a:pt x="15900" y="115"/>
                </a:lnTo>
                <a:lnTo>
                  <a:pt x="15922" y="132"/>
                </a:lnTo>
                <a:lnTo>
                  <a:pt x="15943" y="151"/>
                </a:lnTo>
                <a:lnTo>
                  <a:pt x="15964" y="169"/>
                </a:lnTo>
                <a:lnTo>
                  <a:pt x="15982" y="189"/>
                </a:lnTo>
                <a:lnTo>
                  <a:pt x="16001" y="210"/>
                </a:lnTo>
                <a:lnTo>
                  <a:pt x="16018" y="233"/>
                </a:lnTo>
                <a:lnTo>
                  <a:pt x="16034" y="255"/>
                </a:lnTo>
                <a:lnTo>
                  <a:pt x="16049" y="279"/>
                </a:lnTo>
                <a:lnTo>
                  <a:pt x="16062" y="303"/>
                </a:lnTo>
                <a:lnTo>
                  <a:pt x="16076" y="327"/>
                </a:lnTo>
                <a:lnTo>
                  <a:pt x="16088" y="353"/>
                </a:lnTo>
                <a:lnTo>
                  <a:pt x="16098" y="380"/>
                </a:lnTo>
                <a:lnTo>
                  <a:pt x="16107" y="406"/>
                </a:lnTo>
                <a:lnTo>
                  <a:pt x="16115" y="434"/>
                </a:lnTo>
                <a:lnTo>
                  <a:pt x="16121" y="461"/>
                </a:lnTo>
                <a:lnTo>
                  <a:pt x="16126" y="490"/>
                </a:lnTo>
                <a:lnTo>
                  <a:pt x="16130" y="519"/>
                </a:lnTo>
                <a:lnTo>
                  <a:pt x="16132" y="548"/>
                </a:lnTo>
                <a:lnTo>
                  <a:pt x="16133" y="577"/>
                </a:lnTo>
                <a:lnTo>
                  <a:pt x="16133" y="1742"/>
                </a:lnTo>
                <a:lnTo>
                  <a:pt x="0" y="1742"/>
                </a:lnTo>
                <a:lnTo>
                  <a:pt x="0" y="577"/>
                </a:lnTo>
                <a:lnTo>
                  <a:pt x="1" y="548"/>
                </a:lnTo>
                <a:lnTo>
                  <a:pt x="3" y="519"/>
                </a:lnTo>
                <a:lnTo>
                  <a:pt x="7" y="490"/>
                </a:lnTo>
                <a:lnTo>
                  <a:pt x="12" y="461"/>
                </a:lnTo>
                <a:lnTo>
                  <a:pt x="18" y="434"/>
                </a:lnTo>
                <a:lnTo>
                  <a:pt x="26" y="406"/>
                </a:lnTo>
                <a:lnTo>
                  <a:pt x="35" y="380"/>
                </a:lnTo>
                <a:lnTo>
                  <a:pt x="45" y="353"/>
                </a:lnTo>
                <a:lnTo>
                  <a:pt x="57" y="327"/>
                </a:lnTo>
                <a:lnTo>
                  <a:pt x="70" y="303"/>
                </a:lnTo>
                <a:lnTo>
                  <a:pt x="84" y="279"/>
                </a:lnTo>
                <a:lnTo>
                  <a:pt x="99" y="255"/>
                </a:lnTo>
                <a:lnTo>
                  <a:pt x="115" y="233"/>
                </a:lnTo>
                <a:lnTo>
                  <a:pt x="132" y="210"/>
                </a:lnTo>
                <a:lnTo>
                  <a:pt x="150" y="189"/>
                </a:lnTo>
                <a:lnTo>
                  <a:pt x="169" y="169"/>
                </a:lnTo>
                <a:lnTo>
                  <a:pt x="190" y="151"/>
                </a:lnTo>
                <a:lnTo>
                  <a:pt x="211" y="132"/>
                </a:lnTo>
                <a:lnTo>
                  <a:pt x="233" y="115"/>
                </a:lnTo>
                <a:lnTo>
                  <a:pt x="255" y="99"/>
                </a:lnTo>
                <a:lnTo>
                  <a:pt x="279" y="84"/>
                </a:lnTo>
                <a:lnTo>
                  <a:pt x="304" y="70"/>
                </a:lnTo>
                <a:lnTo>
                  <a:pt x="328" y="57"/>
                </a:lnTo>
                <a:lnTo>
                  <a:pt x="354" y="45"/>
                </a:lnTo>
                <a:lnTo>
                  <a:pt x="380" y="35"/>
                </a:lnTo>
                <a:lnTo>
                  <a:pt x="406" y="26"/>
                </a:lnTo>
                <a:lnTo>
                  <a:pt x="434" y="18"/>
                </a:lnTo>
                <a:lnTo>
                  <a:pt x="462" y="12"/>
                </a:lnTo>
                <a:lnTo>
                  <a:pt x="490" y="7"/>
                </a:lnTo>
                <a:lnTo>
                  <a:pt x="519" y="3"/>
                </a:lnTo>
                <a:lnTo>
                  <a:pt x="549" y="1"/>
                </a:lnTo>
                <a:lnTo>
                  <a:pt x="578" y="0"/>
                </a:lnTo>
                <a:close/>
                <a:moveTo>
                  <a:pt x="9712" y="5746"/>
                </a:moveTo>
                <a:lnTo>
                  <a:pt x="8355" y="6528"/>
                </a:lnTo>
                <a:lnTo>
                  <a:pt x="6998" y="7311"/>
                </a:lnTo>
                <a:lnTo>
                  <a:pt x="6998" y="5746"/>
                </a:lnTo>
                <a:lnTo>
                  <a:pt x="6998" y="4181"/>
                </a:lnTo>
                <a:lnTo>
                  <a:pt x="8355" y="4964"/>
                </a:lnTo>
                <a:lnTo>
                  <a:pt x="9712" y="5746"/>
                </a:lnTo>
                <a:close/>
                <a:moveTo>
                  <a:pt x="8067" y="2511"/>
                </a:moveTo>
                <a:lnTo>
                  <a:pt x="8233" y="2516"/>
                </a:lnTo>
                <a:lnTo>
                  <a:pt x="8397" y="2529"/>
                </a:lnTo>
                <a:lnTo>
                  <a:pt x="8559" y="2549"/>
                </a:lnTo>
                <a:lnTo>
                  <a:pt x="8718" y="2578"/>
                </a:lnTo>
                <a:lnTo>
                  <a:pt x="8874" y="2614"/>
                </a:lnTo>
                <a:lnTo>
                  <a:pt x="9027" y="2657"/>
                </a:lnTo>
                <a:lnTo>
                  <a:pt x="9178" y="2709"/>
                </a:lnTo>
                <a:lnTo>
                  <a:pt x="9325" y="2766"/>
                </a:lnTo>
                <a:lnTo>
                  <a:pt x="9468" y="2832"/>
                </a:lnTo>
                <a:lnTo>
                  <a:pt x="9608" y="2903"/>
                </a:lnTo>
                <a:lnTo>
                  <a:pt x="9743" y="2981"/>
                </a:lnTo>
                <a:lnTo>
                  <a:pt x="9875" y="3065"/>
                </a:lnTo>
                <a:lnTo>
                  <a:pt x="10002" y="3156"/>
                </a:lnTo>
                <a:lnTo>
                  <a:pt x="10124" y="3252"/>
                </a:lnTo>
                <a:lnTo>
                  <a:pt x="10242" y="3353"/>
                </a:lnTo>
                <a:lnTo>
                  <a:pt x="10354" y="3461"/>
                </a:lnTo>
                <a:lnTo>
                  <a:pt x="10462" y="3573"/>
                </a:lnTo>
                <a:lnTo>
                  <a:pt x="10564" y="3691"/>
                </a:lnTo>
                <a:lnTo>
                  <a:pt x="10660" y="3813"/>
                </a:lnTo>
                <a:lnTo>
                  <a:pt x="10751" y="3939"/>
                </a:lnTo>
                <a:lnTo>
                  <a:pt x="10835" y="4071"/>
                </a:lnTo>
                <a:lnTo>
                  <a:pt x="10913" y="4206"/>
                </a:lnTo>
                <a:lnTo>
                  <a:pt x="10985" y="4346"/>
                </a:lnTo>
                <a:lnTo>
                  <a:pt x="11050" y="4489"/>
                </a:lnTo>
                <a:lnTo>
                  <a:pt x="11108" y="4636"/>
                </a:lnTo>
                <a:lnTo>
                  <a:pt x="11159" y="4786"/>
                </a:lnTo>
                <a:lnTo>
                  <a:pt x="11202" y="4939"/>
                </a:lnTo>
                <a:lnTo>
                  <a:pt x="11240" y="5095"/>
                </a:lnTo>
                <a:lnTo>
                  <a:pt x="11268" y="5255"/>
                </a:lnTo>
                <a:lnTo>
                  <a:pt x="11288" y="5416"/>
                </a:lnTo>
                <a:lnTo>
                  <a:pt x="11301" y="5580"/>
                </a:lnTo>
                <a:lnTo>
                  <a:pt x="11305" y="5746"/>
                </a:lnTo>
                <a:lnTo>
                  <a:pt x="11301" y="5912"/>
                </a:lnTo>
                <a:lnTo>
                  <a:pt x="11288" y="6076"/>
                </a:lnTo>
                <a:lnTo>
                  <a:pt x="11268" y="6237"/>
                </a:lnTo>
                <a:lnTo>
                  <a:pt x="11240" y="6397"/>
                </a:lnTo>
                <a:lnTo>
                  <a:pt x="11202" y="6553"/>
                </a:lnTo>
                <a:lnTo>
                  <a:pt x="11159" y="6706"/>
                </a:lnTo>
                <a:lnTo>
                  <a:pt x="11108" y="6857"/>
                </a:lnTo>
                <a:lnTo>
                  <a:pt x="11050" y="7003"/>
                </a:lnTo>
                <a:lnTo>
                  <a:pt x="10985" y="7147"/>
                </a:lnTo>
                <a:lnTo>
                  <a:pt x="10913" y="7286"/>
                </a:lnTo>
                <a:lnTo>
                  <a:pt x="10835" y="7422"/>
                </a:lnTo>
                <a:lnTo>
                  <a:pt x="10751" y="7553"/>
                </a:lnTo>
                <a:lnTo>
                  <a:pt x="10660" y="7679"/>
                </a:lnTo>
                <a:lnTo>
                  <a:pt x="10564" y="7801"/>
                </a:lnTo>
                <a:lnTo>
                  <a:pt x="10462" y="7919"/>
                </a:lnTo>
                <a:lnTo>
                  <a:pt x="10354" y="8031"/>
                </a:lnTo>
                <a:lnTo>
                  <a:pt x="10242" y="8139"/>
                </a:lnTo>
                <a:lnTo>
                  <a:pt x="10124" y="8240"/>
                </a:lnTo>
                <a:lnTo>
                  <a:pt x="10002" y="8337"/>
                </a:lnTo>
                <a:lnTo>
                  <a:pt x="9875" y="8427"/>
                </a:lnTo>
                <a:lnTo>
                  <a:pt x="9743" y="8511"/>
                </a:lnTo>
                <a:lnTo>
                  <a:pt x="9608" y="8589"/>
                </a:lnTo>
                <a:lnTo>
                  <a:pt x="9468" y="8660"/>
                </a:lnTo>
                <a:lnTo>
                  <a:pt x="9325" y="8726"/>
                </a:lnTo>
                <a:lnTo>
                  <a:pt x="9178" y="8784"/>
                </a:lnTo>
                <a:lnTo>
                  <a:pt x="9027" y="8835"/>
                </a:lnTo>
                <a:lnTo>
                  <a:pt x="8874" y="8879"/>
                </a:lnTo>
                <a:lnTo>
                  <a:pt x="8718" y="8915"/>
                </a:lnTo>
                <a:lnTo>
                  <a:pt x="8559" y="8943"/>
                </a:lnTo>
                <a:lnTo>
                  <a:pt x="8397" y="8963"/>
                </a:lnTo>
                <a:lnTo>
                  <a:pt x="8233" y="8976"/>
                </a:lnTo>
                <a:lnTo>
                  <a:pt x="8067" y="8981"/>
                </a:lnTo>
                <a:lnTo>
                  <a:pt x="7900" y="8976"/>
                </a:lnTo>
                <a:lnTo>
                  <a:pt x="7736" y="8963"/>
                </a:lnTo>
                <a:lnTo>
                  <a:pt x="7574" y="8943"/>
                </a:lnTo>
                <a:lnTo>
                  <a:pt x="7415" y="8915"/>
                </a:lnTo>
                <a:lnTo>
                  <a:pt x="7259" y="8879"/>
                </a:lnTo>
                <a:lnTo>
                  <a:pt x="7106" y="8835"/>
                </a:lnTo>
                <a:lnTo>
                  <a:pt x="6954" y="8784"/>
                </a:lnTo>
                <a:lnTo>
                  <a:pt x="6808" y="8726"/>
                </a:lnTo>
                <a:lnTo>
                  <a:pt x="6664" y="8660"/>
                </a:lnTo>
                <a:lnTo>
                  <a:pt x="6525" y="8589"/>
                </a:lnTo>
                <a:lnTo>
                  <a:pt x="6389" y="8511"/>
                </a:lnTo>
                <a:lnTo>
                  <a:pt x="6258" y="8427"/>
                </a:lnTo>
                <a:lnTo>
                  <a:pt x="6131" y="8337"/>
                </a:lnTo>
                <a:lnTo>
                  <a:pt x="6009" y="8240"/>
                </a:lnTo>
                <a:lnTo>
                  <a:pt x="5891" y="8139"/>
                </a:lnTo>
                <a:lnTo>
                  <a:pt x="5779" y="8031"/>
                </a:lnTo>
                <a:lnTo>
                  <a:pt x="5671" y="7919"/>
                </a:lnTo>
                <a:lnTo>
                  <a:pt x="5569" y="7801"/>
                </a:lnTo>
                <a:lnTo>
                  <a:pt x="5472" y="7679"/>
                </a:lnTo>
                <a:lnTo>
                  <a:pt x="5382" y="7553"/>
                </a:lnTo>
                <a:lnTo>
                  <a:pt x="5298" y="7422"/>
                </a:lnTo>
                <a:lnTo>
                  <a:pt x="5220" y="7286"/>
                </a:lnTo>
                <a:lnTo>
                  <a:pt x="5147" y="7147"/>
                </a:lnTo>
                <a:lnTo>
                  <a:pt x="5083" y="7003"/>
                </a:lnTo>
                <a:lnTo>
                  <a:pt x="5024" y="6857"/>
                </a:lnTo>
                <a:lnTo>
                  <a:pt x="4974" y="6706"/>
                </a:lnTo>
                <a:lnTo>
                  <a:pt x="4930" y="6553"/>
                </a:lnTo>
                <a:lnTo>
                  <a:pt x="4893" y="6397"/>
                </a:lnTo>
                <a:lnTo>
                  <a:pt x="4865" y="6237"/>
                </a:lnTo>
                <a:lnTo>
                  <a:pt x="4845" y="6076"/>
                </a:lnTo>
                <a:lnTo>
                  <a:pt x="4832" y="5912"/>
                </a:lnTo>
                <a:lnTo>
                  <a:pt x="4828" y="5746"/>
                </a:lnTo>
                <a:lnTo>
                  <a:pt x="4832" y="5580"/>
                </a:lnTo>
                <a:lnTo>
                  <a:pt x="4845" y="5416"/>
                </a:lnTo>
                <a:lnTo>
                  <a:pt x="4865" y="5255"/>
                </a:lnTo>
                <a:lnTo>
                  <a:pt x="4893" y="5095"/>
                </a:lnTo>
                <a:lnTo>
                  <a:pt x="4930" y="4939"/>
                </a:lnTo>
                <a:lnTo>
                  <a:pt x="4974" y="4786"/>
                </a:lnTo>
                <a:lnTo>
                  <a:pt x="5024" y="4636"/>
                </a:lnTo>
                <a:lnTo>
                  <a:pt x="5083" y="4489"/>
                </a:lnTo>
                <a:lnTo>
                  <a:pt x="5147" y="4346"/>
                </a:lnTo>
                <a:lnTo>
                  <a:pt x="5220" y="4206"/>
                </a:lnTo>
                <a:lnTo>
                  <a:pt x="5298" y="4071"/>
                </a:lnTo>
                <a:lnTo>
                  <a:pt x="5382" y="3939"/>
                </a:lnTo>
                <a:lnTo>
                  <a:pt x="5472" y="3813"/>
                </a:lnTo>
                <a:lnTo>
                  <a:pt x="5569" y="3691"/>
                </a:lnTo>
                <a:lnTo>
                  <a:pt x="5671" y="3573"/>
                </a:lnTo>
                <a:lnTo>
                  <a:pt x="5779" y="3461"/>
                </a:lnTo>
                <a:lnTo>
                  <a:pt x="5891" y="3353"/>
                </a:lnTo>
                <a:lnTo>
                  <a:pt x="6009" y="3252"/>
                </a:lnTo>
                <a:lnTo>
                  <a:pt x="6131" y="3156"/>
                </a:lnTo>
                <a:lnTo>
                  <a:pt x="6258" y="3065"/>
                </a:lnTo>
                <a:lnTo>
                  <a:pt x="6389" y="2981"/>
                </a:lnTo>
                <a:lnTo>
                  <a:pt x="6525" y="2903"/>
                </a:lnTo>
                <a:lnTo>
                  <a:pt x="6664" y="2832"/>
                </a:lnTo>
                <a:lnTo>
                  <a:pt x="6808" y="2766"/>
                </a:lnTo>
                <a:lnTo>
                  <a:pt x="6954" y="2709"/>
                </a:lnTo>
                <a:lnTo>
                  <a:pt x="7106" y="2657"/>
                </a:lnTo>
                <a:lnTo>
                  <a:pt x="7259" y="2614"/>
                </a:lnTo>
                <a:lnTo>
                  <a:pt x="7415" y="2578"/>
                </a:lnTo>
                <a:lnTo>
                  <a:pt x="7574" y="2549"/>
                </a:lnTo>
                <a:lnTo>
                  <a:pt x="7736" y="2529"/>
                </a:lnTo>
                <a:lnTo>
                  <a:pt x="7900" y="2516"/>
                </a:lnTo>
                <a:lnTo>
                  <a:pt x="8067" y="2511"/>
                </a:lnTo>
                <a:close/>
                <a:moveTo>
                  <a:pt x="8067" y="3463"/>
                </a:moveTo>
                <a:lnTo>
                  <a:pt x="8183" y="3466"/>
                </a:lnTo>
                <a:lnTo>
                  <a:pt x="8299" y="3474"/>
                </a:lnTo>
                <a:lnTo>
                  <a:pt x="8413" y="3489"/>
                </a:lnTo>
                <a:lnTo>
                  <a:pt x="8526" y="3509"/>
                </a:lnTo>
                <a:lnTo>
                  <a:pt x="8636" y="3535"/>
                </a:lnTo>
                <a:lnTo>
                  <a:pt x="8745" y="3566"/>
                </a:lnTo>
                <a:lnTo>
                  <a:pt x="8851" y="3602"/>
                </a:lnTo>
                <a:lnTo>
                  <a:pt x="8955" y="3642"/>
                </a:lnTo>
                <a:lnTo>
                  <a:pt x="9056" y="3689"/>
                </a:lnTo>
                <a:lnTo>
                  <a:pt x="9154" y="3739"/>
                </a:lnTo>
                <a:lnTo>
                  <a:pt x="9250" y="3794"/>
                </a:lnTo>
                <a:lnTo>
                  <a:pt x="9343" y="3854"/>
                </a:lnTo>
                <a:lnTo>
                  <a:pt x="9433" y="3917"/>
                </a:lnTo>
                <a:lnTo>
                  <a:pt x="9519" y="3986"/>
                </a:lnTo>
                <a:lnTo>
                  <a:pt x="9602" y="4057"/>
                </a:lnTo>
                <a:lnTo>
                  <a:pt x="9682" y="4133"/>
                </a:lnTo>
                <a:lnTo>
                  <a:pt x="9757" y="4212"/>
                </a:lnTo>
                <a:lnTo>
                  <a:pt x="9829" y="4295"/>
                </a:lnTo>
                <a:lnTo>
                  <a:pt x="9898" y="4382"/>
                </a:lnTo>
                <a:lnTo>
                  <a:pt x="9961" y="4471"/>
                </a:lnTo>
                <a:lnTo>
                  <a:pt x="10021" y="4564"/>
                </a:lnTo>
                <a:lnTo>
                  <a:pt x="10076" y="4659"/>
                </a:lnTo>
                <a:lnTo>
                  <a:pt x="10126" y="4758"/>
                </a:lnTo>
                <a:lnTo>
                  <a:pt x="10173" y="4859"/>
                </a:lnTo>
                <a:lnTo>
                  <a:pt x="10213" y="4963"/>
                </a:lnTo>
                <a:lnTo>
                  <a:pt x="10249" y="5068"/>
                </a:lnTo>
                <a:lnTo>
                  <a:pt x="10281" y="5177"/>
                </a:lnTo>
                <a:lnTo>
                  <a:pt x="10306" y="5287"/>
                </a:lnTo>
                <a:lnTo>
                  <a:pt x="10326" y="5400"/>
                </a:lnTo>
                <a:lnTo>
                  <a:pt x="10341" y="5513"/>
                </a:lnTo>
                <a:lnTo>
                  <a:pt x="10349" y="5629"/>
                </a:lnTo>
                <a:lnTo>
                  <a:pt x="10352" y="5746"/>
                </a:lnTo>
                <a:lnTo>
                  <a:pt x="10349" y="5863"/>
                </a:lnTo>
                <a:lnTo>
                  <a:pt x="10341" y="5979"/>
                </a:lnTo>
                <a:lnTo>
                  <a:pt x="10326" y="6093"/>
                </a:lnTo>
                <a:lnTo>
                  <a:pt x="10306" y="6205"/>
                </a:lnTo>
                <a:lnTo>
                  <a:pt x="10281" y="6316"/>
                </a:lnTo>
                <a:lnTo>
                  <a:pt x="10249" y="6424"/>
                </a:lnTo>
                <a:lnTo>
                  <a:pt x="10213" y="6529"/>
                </a:lnTo>
                <a:lnTo>
                  <a:pt x="10173" y="6633"/>
                </a:lnTo>
                <a:lnTo>
                  <a:pt x="10126" y="6735"/>
                </a:lnTo>
                <a:lnTo>
                  <a:pt x="10076" y="6833"/>
                </a:lnTo>
                <a:lnTo>
                  <a:pt x="10021" y="6928"/>
                </a:lnTo>
                <a:lnTo>
                  <a:pt x="9961" y="7021"/>
                </a:lnTo>
                <a:lnTo>
                  <a:pt x="9898" y="7110"/>
                </a:lnTo>
                <a:lnTo>
                  <a:pt x="9829" y="7197"/>
                </a:lnTo>
                <a:lnTo>
                  <a:pt x="9757" y="7280"/>
                </a:lnTo>
                <a:lnTo>
                  <a:pt x="9682" y="7359"/>
                </a:lnTo>
                <a:lnTo>
                  <a:pt x="9602" y="7435"/>
                </a:lnTo>
                <a:lnTo>
                  <a:pt x="9519" y="7507"/>
                </a:lnTo>
                <a:lnTo>
                  <a:pt x="9433" y="7575"/>
                </a:lnTo>
                <a:lnTo>
                  <a:pt x="9343" y="7638"/>
                </a:lnTo>
                <a:lnTo>
                  <a:pt x="9250" y="7698"/>
                </a:lnTo>
                <a:lnTo>
                  <a:pt x="9154" y="7753"/>
                </a:lnTo>
                <a:lnTo>
                  <a:pt x="9056" y="7803"/>
                </a:lnTo>
                <a:lnTo>
                  <a:pt x="8955" y="7850"/>
                </a:lnTo>
                <a:lnTo>
                  <a:pt x="8851" y="7890"/>
                </a:lnTo>
                <a:lnTo>
                  <a:pt x="8745" y="7926"/>
                </a:lnTo>
                <a:lnTo>
                  <a:pt x="8636" y="7957"/>
                </a:lnTo>
                <a:lnTo>
                  <a:pt x="8526" y="7983"/>
                </a:lnTo>
                <a:lnTo>
                  <a:pt x="8413" y="8003"/>
                </a:lnTo>
                <a:lnTo>
                  <a:pt x="8299" y="8018"/>
                </a:lnTo>
                <a:lnTo>
                  <a:pt x="8183" y="8026"/>
                </a:lnTo>
                <a:lnTo>
                  <a:pt x="8067" y="8029"/>
                </a:lnTo>
                <a:lnTo>
                  <a:pt x="7950" y="8026"/>
                </a:lnTo>
                <a:lnTo>
                  <a:pt x="7834" y="8018"/>
                </a:lnTo>
                <a:lnTo>
                  <a:pt x="7719" y="8003"/>
                </a:lnTo>
                <a:lnTo>
                  <a:pt x="7607" y="7983"/>
                </a:lnTo>
                <a:lnTo>
                  <a:pt x="7496" y="7957"/>
                </a:lnTo>
                <a:lnTo>
                  <a:pt x="7388" y="7926"/>
                </a:lnTo>
                <a:lnTo>
                  <a:pt x="7282" y="7890"/>
                </a:lnTo>
                <a:lnTo>
                  <a:pt x="7178" y="7850"/>
                </a:lnTo>
                <a:lnTo>
                  <a:pt x="7076" y="7803"/>
                </a:lnTo>
                <a:lnTo>
                  <a:pt x="6979" y="7753"/>
                </a:lnTo>
                <a:lnTo>
                  <a:pt x="6883" y="7698"/>
                </a:lnTo>
                <a:lnTo>
                  <a:pt x="6790" y="7638"/>
                </a:lnTo>
                <a:lnTo>
                  <a:pt x="6700" y="7575"/>
                </a:lnTo>
                <a:lnTo>
                  <a:pt x="6614" y="7507"/>
                </a:lnTo>
                <a:lnTo>
                  <a:pt x="6531" y="7435"/>
                </a:lnTo>
                <a:lnTo>
                  <a:pt x="6451" y="7359"/>
                </a:lnTo>
                <a:lnTo>
                  <a:pt x="6376" y="7280"/>
                </a:lnTo>
                <a:lnTo>
                  <a:pt x="6303" y="7197"/>
                </a:lnTo>
                <a:lnTo>
                  <a:pt x="6235" y="7110"/>
                </a:lnTo>
                <a:lnTo>
                  <a:pt x="6172" y="7021"/>
                </a:lnTo>
                <a:lnTo>
                  <a:pt x="6112" y="6928"/>
                </a:lnTo>
                <a:lnTo>
                  <a:pt x="6057" y="6833"/>
                </a:lnTo>
                <a:lnTo>
                  <a:pt x="6007" y="6735"/>
                </a:lnTo>
                <a:lnTo>
                  <a:pt x="5960" y="6633"/>
                </a:lnTo>
                <a:lnTo>
                  <a:pt x="5920" y="6529"/>
                </a:lnTo>
                <a:lnTo>
                  <a:pt x="5884" y="6424"/>
                </a:lnTo>
                <a:lnTo>
                  <a:pt x="5852" y="6316"/>
                </a:lnTo>
                <a:lnTo>
                  <a:pt x="5827" y="6205"/>
                </a:lnTo>
                <a:lnTo>
                  <a:pt x="5807" y="6093"/>
                </a:lnTo>
                <a:lnTo>
                  <a:pt x="5792" y="5979"/>
                </a:lnTo>
                <a:lnTo>
                  <a:pt x="5784" y="5863"/>
                </a:lnTo>
                <a:lnTo>
                  <a:pt x="5781" y="5746"/>
                </a:lnTo>
                <a:lnTo>
                  <a:pt x="5784" y="5629"/>
                </a:lnTo>
                <a:lnTo>
                  <a:pt x="5792" y="5513"/>
                </a:lnTo>
                <a:lnTo>
                  <a:pt x="5807" y="5400"/>
                </a:lnTo>
                <a:lnTo>
                  <a:pt x="5827" y="5287"/>
                </a:lnTo>
                <a:lnTo>
                  <a:pt x="5852" y="5177"/>
                </a:lnTo>
                <a:lnTo>
                  <a:pt x="5884" y="5068"/>
                </a:lnTo>
                <a:lnTo>
                  <a:pt x="5920" y="4963"/>
                </a:lnTo>
                <a:lnTo>
                  <a:pt x="5960" y="4859"/>
                </a:lnTo>
                <a:lnTo>
                  <a:pt x="6007" y="4758"/>
                </a:lnTo>
                <a:lnTo>
                  <a:pt x="6057" y="4659"/>
                </a:lnTo>
                <a:lnTo>
                  <a:pt x="6112" y="4564"/>
                </a:lnTo>
                <a:lnTo>
                  <a:pt x="6172" y="4471"/>
                </a:lnTo>
                <a:lnTo>
                  <a:pt x="6235" y="4382"/>
                </a:lnTo>
                <a:lnTo>
                  <a:pt x="6303" y="4295"/>
                </a:lnTo>
                <a:lnTo>
                  <a:pt x="6376" y="4212"/>
                </a:lnTo>
                <a:lnTo>
                  <a:pt x="6451" y="4133"/>
                </a:lnTo>
                <a:lnTo>
                  <a:pt x="6531" y="4057"/>
                </a:lnTo>
                <a:lnTo>
                  <a:pt x="6614" y="3986"/>
                </a:lnTo>
                <a:lnTo>
                  <a:pt x="6700" y="3917"/>
                </a:lnTo>
                <a:lnTo>
                  <a:pt x="6790" y="3854"/>
                </a:lnTo>
                <a:lnTo>
                  <a:pt x="6883" y="3794"/>
                </a:lnTo>
                <a:lnTo>
                  <a:pt x="6979" y="3739"/>
                </a:lnTo>
                <a:lnTo>
                  <a:pt x="7076" y="3689"/>
                </a:lnTo>
                <a:lnTo>
                  <a:pt x="7178" y="3642"/>
                </a:lnTo>
                <a:lnTo>
                  <a:pt x="7282" y="3602"/>
                </a:lnTo>
                <a:lnTo>
                  <a:pt x="7388" y="3566"/>
                </a:lnTo>
                <a:lnTo>
                  <a:pt x="7496" y="3535"/>
                </a:lnTo>
                <a:lnTo>
                  <a:pt x="7607" y="3509"/>
                </a:lnTo>
                <a:lnTo>
                  <a:pt x="7719" y="3489"/>
                </a:lnTo>
                <a:lnTo>
                  <a:pt x="7834" y="3474"/>
                </a:lnTo>
                <a:lnTo>
                  <a:pt x="7950" y="3466"/>
                </a:lnTo>
                <a:lnTo>
                  <a:pt x="8067" y="3463"/>
                </a:lnTo>
                <a:close/>
                <a:moveTo>
                  <a:pt x="16133" y="1949"/>
                </a:moveTo>
                <a:lnTo>
                  <a:pt x="16133" y="9543"/>
                </a:lnTo>
                <a:lnTo>
                  <a:pt x="0" y="9543"/>
                </a:lnTo>
                <a:lnTo>
                  <a:pt x="0" y="1949"/>
                </a:lnTo>
                <a:lnTo>
                  <a:pt x="16133" y="1949"/>
                </a:lnTo>
                <a:close/>
                <a:moveTo>
                  <a:pt x="16133" y="9750"/>
                </a:moveTo>
                <a:lnTo>
                  <a:pt x="16133" y="10915"/>
                </a:lnTo>
                <a:lnTo>
                  <a:pt x="16132" y="10944"/>
                </a:lnTo>
                <a:lnTo>
                  <a:pt x="16130" y="10973"/>
                </a:lnTo>
                <a:lnTo>
                  <a:pt x="16126" y="11003"/>
                </a:lnTo>
                <a:lnTo>
                  <a:pt x="16121" y="11031"/>
                </a:lnTo>
                <a:lnTo>
                  <a:pt x="16115" y="11059"/>
                </a:lnTo>
                <a:lnTo>
                  <a:pt x="16107" y="11086"/>
                </a:lnTo>
                <a:lnTo>
                  <a:pt x="16098" y="11112"/>
                </a:lnTo>
                <a:lnTo>
                  <a:pt x="16088" y="11139"/>
                </a:lnTo>
                <a:lnTo>
                  <a:pt x="16076" y="11165"/>
                </a:lnTo>
                <a:lnTo>
                  <a:pt x="16062" y="11189"/>
                </a:lnTo>
                <a:lnTo>
                  <a:pt x="16049" y="11213"/>
                </a:lnTo>
                <a:lnTo>
                  <a:pt x="16034" y="11237"/>
                </a:lnTo>
                <a:lnTo>
                  <a:pt x="16018" y="11259"/>
                </a:lnTo>
                <a:lnTo>
                  <a:pt x="16001" y="11282"/>
                </a:lnTo>
                <a:lnTo>
                  <a:pt x="15982" y="11303"/>
                </a:lnTo>
                <a:lnTo>
                  <a:pt x="15964" y="11323"/>
                </a:lnTo>
                <a:lnTo>
                  <a:pt x="15943" y="11342"/>
                </a:lnTo>
                <a:lnTo>
                  <a:pt x="15922" y="11360"/>
                </a:lnTo>
                <a:lnTo>
                  <a:pt x="15900" y="11377"/>
                </a:lnTo>
                <a:lnTo>
                  <a:pt x="15878" y="11393"/>
                </a:lnTo>
                <a:lnTo>
                  <a:pt x="15854" y="11408"/>
                </a:lnTo>
                <a:lnTo>
                  <a:pt x="15829" y="11423"/>
                </a:lnTo>
                <a:lnTo>
                  <a:pt x="15805" y="11435"/>
                </a:lnTo>
                <a:lnTo>
                  <a:pt x="15779" y="11447"/>
                </a:lnTo>
                <a:lnTo>
                  <a:pt x="15753" y="11457"/>
                </a:lnTo>
                <a:lnTo>
                  <a:pt x="15727" y="11466"/>
                </a:lnTo>
                <a:lnTo>
                  <a:pt x="15698" y="11474"/>
                </a:lnTo>
                <a:lnTo>
                  <a:pt x="15671" y="11480"/>
                </a:lnTo>
                <a:lnTo>
                  <a:pt x="15642" y="11485"/>
                </a:lnTo>
                <a:lnTo>
                  <a:pt x="15614" y="11489"/>
                </a:lnTo>
                <a:lnTo>
                  <a:pt x="15584" y="11491"/>
                </a:lnTo>
                <a:lnTo>
                  <a:pt x="15555" y="11492"/>
                </a:lnTo>
                <a:lnTo>
                  <a:pt x="578" y="11492"/>
                </a:lnTo>
                <a:lnTo>
                  <a:pt x="549" y="11491"/>
                </a:lnTo>
                <a:lnTo>
                  <a:pt x="519" y="11489"/>
                </a:lnTo>
                <a:lnTo>
                  <a:pt x="490" y="11485"/>
                </a:lnTo>
                <a:lnTo>
                  <a:pt x="462" y="11480"/>
                </a:lnTo>
                <a:lnTo>
                  <a:pt x="434" y="11474"/>
                </a:lnTo>
                <a:lnTo>
                  <a:pt x="406" y="11466"/>
                </a:lnTo>
                <a:lnTo>
                  <a:pt x="380" y="11457"/>
                </a:lnTo>
                <a:lnTo>
                  <a:pt x="354" y="11447"/>
                </a:lnTo>
                <a:lnTo>
                  <a:pt x="328" y="11435"/>
                </a:lnTo>
                <a:lnTo>
                  <a:pt x="304" y="11423"/>
                </a:lnTo>
                <a:lnTo>
                  <a:pt x="279" y="11408"/>
                </a:lnTo>
                <a:lnTo>
                  <a:pt x="255" y="11393"/>
                </a:lnTo>
                <a:lnTo>
                  <a:pt x="233" y="11377"/>
                </a:lnTo>
                <a:lnTo>
                  <a:pt x="211" y="11360"/>
                </a:lnTo>
                <a:lnTo>
                  <a:pt x="190" y="11342"/>
                </a:lnTo>
                <a:lnTo>
                  <a:pt x="169" y="11323"/>
                </a:lnTo>
                <a:lnTo>
                  <a:pt x="150" y="11303"/>
                </a:lnTo>
                <a:lnTo>
                  <a:pt x="132" y="11282"/>
                </a:lnTo>
                <a:lnTo>
                  <a:pt x="115" y="11259"/>
                </a:lnTo>
                <a:lnTo>
                  <a:pt x="99" y="11237"/>
                </a:lnTo>
                <a:lnTo>
                  <a:pt x="84" y="11213"/>
                </a:lnTo>
                <a:lnTo>
                  <a:pt x="70" y="11189"/>
                </a:lnTo>
                <a:lnTo>
                  <a:pt x="57" y="11165"/>
                </a:lnTo>
                <a:lnTo>
                  <a:pt x="45" y="11139"/>
                </a:lnTo>
                <a:lnTo>
                  <a:pt x="35" y="11112"/>
                </a:lnTo>
                <a:lnTo>
                  <a:pt x="26" y="11086"/>
                </a:lnTo>
                <a:lnTo>
                  <a:pt x="18" y="11059"/>
                </a:lnTo>
                <a:lnTo>
                  <a:pt x="12" y="11031"/>
                </a:lnTo>
                <a:lnTo>
                  <a:pt x="7" y="11003"/>
                </a:lnTo>
                <a:lnTo>
                  <a:pt x="3" y="10973"/>
                </a:lnTo>
                <a:lnTo>
                  <a:pt x="1" y="10944"/>
                </a:lnTo>
                <a:lnTo>
                  <a:pt x="0" y="10915"/>
                </a:lnTo>
                <a:lnTo>
                  <a:pt x="0" y="9750"/>
                </a:lnTo>
                <a:lnTo>
                  <a:pt x="16133" y="9750"/>
                </a:lnTo>
                <a:close/>
                <a:moveTo>
                  <a:pt x="808" y="703"/>
                </a:moveTo>
                <a:lnTo>
                  <a:pt x="1791" y="703"/>
                </a:lnTo>
                <a:lnTo>
                  <a:pt x="1791" y="1338"/>
                </a:lnTo>
                <a:lnTo>
                  <a:pt x="808" y="1338"/>
                </a:lnTo>
                <a:lnTo>
                  <a:pt x="808" y="703"/>
                </a:lnTo>
                <a:close/>
                <a:moveTo>
                  <a:pt x="2500" y="703"/>
                </a:moveTo>
                <a:lnTo>
                  <a:pt x="3483" y="703"/>
                </a:lnTo>
                <a:lnTo>
                  <a:pt x="3483" y="1338"/>
                </a:lnTo>
                <a:lnTo>
                  <a:pt x="2500" y="1338"/>
                </a:lnTo>
                <a:lnTo>
                  <a:pt x="2500" y="703"/>
                </a:lnTo>
                <a:close/>
                <a:moveTo>
                  <a:pt x="4192" y="703"/>
                </a:moveTo>
                <a:lnTo>
                  <a:pt x="5175" y="703"/>
                </a:lnTo>
                <a:lnTo>
                  <a:pt x="5175" y="1338"/>
                </a:lnTo>
                <a:lnTo>
                  <a:pt x="4192" y="1338"/>
                </a:lnTo>
                <a:lnTo>
                  <a:pt x="4192" y="703"/>
                </a:lnTo>
                <a:close/>
                <a:moveTo>
                  <a:pt x="5884" y="703"/>
                </a:moveTo>
                <a:lnTo>
                  <a:pt x="6867" y="703"/>
                </a:lnTo>
                <a:lnTo>
                  <a:pt x="6867" y="1338"/>
                </a:lnTo>
                <a:lnTo>
                  <a:pt x="5884" y="1338"/>
                </a:lnTo>
                <a:lnTo>
                  <a:pt x="5884" y="703"/>
                </a:lnTo>
                <a:close/>
                <a:moveTo>
                  <a:pt x="7575" y="703"/>
                </a:moveTo>
                <a:lnTo>
                  <a:pt x="8558" y="703"/>
                </a:lnTo>
                <a:lnTo>
                  <a:pt x="8558" y="1338"/>
                </a:lnTo>
                <a:lnTo>
                  <a:pt x="7575" y="1338"/>
                </a:lnTo>
                <a:lnTo>
                  <a:pt x="7575" y="703"/>
                </a:lnTo>
                <a:close/>
                <a:moveTo>
                  <a:pt x="9266" y="703"/>
                </a:moveTo>
                <a:lnTo>
                  <a:pt x="10249" y="703"/>
                </a:lnTo>
                <a:lnTo>
                  <a:pt x="10249" y="1338"/>
                </a:lnTo>
                <a:lnTo>
                  <a:pt x="9266" y="1338"/>
                </a:lnTo>
                <a:lnTo>
                  <a:pt x="9266" y="703"/>
                </a:lnTo>
                <a:close/>
                <a:moveTo>
                  <a:pt x="10958" y="703"/>
                </a:moveTo>
                <a:lnTo>
                  <a:pt x="11941" y="703"/>
                </a:lnTo>
                <a:lnTo>
                  <a:pt x="11941" y="1338"/>
                </a:lnTo>
                <a:lnTo>
                  <a:pt x="10958" y="1338"/>
                </a:lnTo>
                <a:lnTo>
                  <a:pt x="10958" y="703"/>
                </a:lnTo>
                <a:close/>
                <a:moveTo>
                  <a:pt x="12650" y="703"/>
                </a:moveTo>
                <a:lnTo>
                  <a:pt x="13633" y="703"/>
                </a:lnTo>
                <a:lnTo>
                  <a:pt x="13633" y="1338"/>
                </a:lnTo>
                <a:lnTo>
                  <a:pt x="12650" y="1338"/>
                </a:lnTo>
                <a:lnTo>
                  <a:pt x="12650" y="703"/>
                </a:lnTo>
                <a:close/>
                <a:moveTo>
                  <a:pt x="14342" y="703"/>
                </a:moveTo>
                <a:lnTo>
                  <a:pt x="15325" y="703"/>
                </a:lnTo>
                <a:lnTo>
                  <a:pt x="15325" y="1338"/>
                </a:lnTo>
                <a:lnTo>
                  <a:pt x="14342" y="1338"/>
                </a:lnTo>
                <a:lnTo>
                  <a:pt x="14342" y="703"/>
                </a:lnTo>
                <a:close/>
                <a:moveTo>
                  <a:pt x="808" y="10232"/>
                </a:moveTo>
                <a:lnTo>
                  <a:pt x="1791" y="10232"/>
                </a:lnTo>
                <a:lnTo>
                  <a:pt x="1791" y="10868"/>
                </a:lnTo>
                <a:lnTo>
                  <a:pt x="808" y="10868"/>
                </a:lnTo>
                <a:lnTo>
                  <a:pt x="808" y="10232"/>
                </a:lnTo>
                <a:close/>
                <a:moveTo>
                  <a:pt x="2500" y="10232"/>
                </a:moveTo>
                <a:lnTo>
                  <a:pt x="3483" y="10232"/>
                </a:lnTo>
                <a:lnTo>
                  <a:pt x="3483" y="10868"/>
                </a:lnTo>
                <a:lnTo>
                  <a:pt x="2500" y="10868"/>
                </a:lnTo>
                <a:lnTo>
                  <a:pt x="2500" y="10232"/>
                </a:lnTo>
                <a:close/>
                <a:moveTo>
                  <a:pt x="4192" y="10232"/>
                </a:moveTo>
                <a:lnTo>
                  <a:pt x="5175" y="10232"/>
                </a:lnTo>
                <a:lnTo>
                  <a:pt x="5175" y="10868"/>
                </a:lnTo>
                <a:lnTo>
                  <a:pt x="4192" y="10868"/>
                </a:lnTo>
                <a:lnTo>
                  <a:pt x="4192" y="10232"/>
                </a:lnTo>
                <a:close/>
                <a:moveTo>
                  <a:pt x="5884" y="10232"/>
                </a:moveTo>
                <a:lnTo>
                  <a:pt x="6867" y="10232"/>
                </a:lnTo>
                <a:lnTo>
                  <a:pt x="6867" y="10868"/>
                </a:lnTo>
                <a:lnTo>
                  <a:pt x="5884" y="10868"/>
                </a:lnTo>
                <a:lnTo>
                  <a:pt x="5884" y="10232"/>
                </a:lnTo>
                <a:close/>
                <a:moveTo>
                  <a:pt x="7575" y="10232"/>
                </a:moveTo>
                <a:lnTo>
                  <a:pt x="8558" y="10232"/>
                </a:lnTo>
                <a:lnTo>
                  <a:pt x="8558" y="10868"/>
                </a:lnTo>
                <a:lnTo>
                  <a:pt x="7575" y="10868"/>
                </a:lnTo>
                <a:lnTo>
                  <a:pt x="7575" y="10232"/>
                </a:lnTo>
                <a:close/>
                <a:moveTo>
                  <a:pt x="9266" y="10232"/>
                </a:moveTo>
                <a:lnTo>
                  <a:pt x="10249" y="10232"/>
                </a:lnTo>
                <a:lnTo>
                  <a:pt x="10249" y="10868"/>
                </a:lnTo>
                <a:lnTo>
                  <a:pt x="9266" y="10868"/>
                </a:lnTo>
                <a:lnTo>
                  <a:pt x="9266" y="10232"/>
                </a:lnTo>
                <a:close/>
                <a:moveTo>
                  <a:pt x="10958" y="10232"/>
                </a:moveTo>
                <a:lnTo>
                  <a:pt x="11941" y="10232"/>
                </a:lnTo>
                <a:lnTo>
                  <a:pt x="11941" y="10868"/>
                </a:lnTo>
                <a:lnTo>
                  <a:pt x="10958" y="10868"/>
                </a:lnTo>
                <a:lnTo>
                  <a:pt x="10958" y="10232"/>
                </a:lnTo>
                <a:close/>
                <a:moveTo>
                  <a:pt x="12650" y="10232"/>
                </a:moveTo>
                <a:lnTo>
                  <a:pt x="13633" y="10232"/>
                </a:lnTo>
                <a:lnTo>
                  <a:pt x="13633" y="10868"/>
                </a:lnTo>
                <a:lnTo>
                  <a:pt x="12650" y="10868"/>
                </a:lnTo>
                <a:lnTo>
                  <a:pt x="12650" y="10232"/>
                </a:lnTo>
                <a:close/>
                <a:moveTo>
                  <a:pt x="14342" y="10232"/>
                </a:moveTo>
                <a:lnTo>
                  <a:pt x="15325" y="10232"/>
                </a:lnTo>
                <a:lnTo>
                  <a:pt x="15325" y="10868"/>
                </a:lnTo>
                <a:lnTo>
                  <a:pt x="14342" y="10868"/>
                </a:lnTo>
                <a:lnTo>
                  <a:pt x="14342" y="10232"/>
                </a:lnTo>
                <a:close/>
              </a:path>
            </a:pathLst>
          </a:custGeom>
          <a:solidFill>
            <a:schemeClr val="accent1">
              <a:lumMod val="75000"/>
            </a:schemeClr>
          </a:solidFill>
          <a:ln w="9525">
            <a:noFill/>
            <a:round/>
            <a:headEnd/>
            <a:tailEnd/>
          </a:ln>
        </p:spPr>
        <p:txBody>
          <a:bodyPr vert="horz" wrap="square" lIns="91383" tIns="45691" rIns="91383" bIns="45691" numCol="1" anchor="t" anchorCtr="0" compatLnSpc="1">
            <a:prstTxWarp prst="textNoShape">
              <a:avLst/>
            </a:prstTxWarp>
          </a:bodyPr>
          <a:lstStyle/>
          <a:p>
            <a:pPr defTabSz="1218540" fontAlgn="ctr">
              <a:spcBef>
                <a:spcPts val="0"/>
              </a:spcBef>
              <a:spcAft>
                <a:spcPts val="0"/>
              </a:spcAft>
            </a:pPr>
            <a:endParaRPr lang="en-US" altLang="zh-CN" sz="320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77" name="圆柱形 76"/>
          <p:cNvSpPr/>
          <p:nvPr/>
        </p:nvSpPr>
        <p:spPr bwMode="gray">
          <a:xfrm rot="16200000">
            <a:off x="8113303" y="1728014"/>
            <a:ext cx="297045" cy="1039409"/>
          </a:xfrm>
          <a:prstGeom prst="can">
            <a:avLst>
              <a:gd name="adj" fmla="val 6990"/>
            </a:avLst>
          </a:prstGeom>
          <a:noFill/>
          <a:ln w="3175">
            <a:noFill/>
            <a:prstDash val="solid"/>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pPr algn="ctr" defTabSz="1218540" fontAlgn="ctr">
              <a:spcBef>
                <a:spcPts val="0"/>
              </a:spcBef>
              <a:spcAft>
                <a:spcPts val="0"/>
              </a:spcAft>
              <a:buClr>
                <a:srgbClr val="CC9900"/>
              </a:buClr>
            </a:pPr>
            <a:r>
              <a:rPr lang="en-US" sz="1400" dirty="0">
                <a:solidFill>
                  <a:prstClr val="black"/>
                </a:solidFill>
                <a:latin typeface="Huawei Sans" panose="020C0503030203020204" pitchFamily="34" charset="0"/>
              </a:rPr>
              <a:t>MPLS (20 M</a:t>
            </a:r>
            <a:r>
              <a:rPr lang="en-US" altLang="zh-CN" sz="1400" dirty="0">
                <a:solidFill>
                  <a:prstClr val="black"/>
                </a:solidFill>
                <a:latin typeface="Huawei Sans" panose="020C0503030203020204" pitchFamily="34" charset="0"/>
              </a:rPr>
              <a:t>bit/s</a:t>
            </a:r>
            <a:r>
              <a:rPr lang="en-US" sz="1400" dirty="0">
                <a:solidFill>
                  <a:prstClr val="black"/>
                </a:solidFill>
                <a:latin typeface="Huawei Sans" panose="020C0503030203020204" pitchFamily="34" charset="0"/>
              </a:rPr>
              <a:t>)</a:t>
            </a:r>
            <a:endParaRPr lang="en-US" altLang="zh-CN" sz="1400" dirty="0">
              <a:solidFill>
                <a:prstClr val="black"/>
              </a:solidFill>
              <a:latin typeface="Huawei Sans" panose="020C0503030203020204" pitchFamily="34" charset="0"/>
              <a:cs typeface="Arial" panose="020B0604020202020204" pitchFamily="34" charset="0"/>
            </a:endParaRPr>
          </a:p>
        </p:txBody>
      </p:sp>
      <p:sp>
        <p:nvSpPr>
          <p:cNvPr id="78" name="圆柱形 77"/>
          <p:cNvSpPr/>
          <p:nvPr/>
        </p:nvSpPr>
        <p:spPr bwMode="gray">
          <a:xfrm rot="16200000">
            <a:off x="8307128" y="2560628"/>
            <a:ext cx="297045" cy="554662"/>
          </a:xfrm>
          <a:prstGeom prst="can">
            <a:avLst>
              <a:gd name="adj" fmla="val 6990"/>
            </a:avLst>
          </a:prstGeom>
          <a:noFill/>
          <a:ln w="3175">
            <a:noFill/>
            <a:prstDash val="solid"/>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pPr algn="ctr" defTabSz="1218540" fontAlgn="ctr">
              <a:spcBef>
                <a:spcPts val="0"/>
              </a:spcBef>
              <a:spcAft>
                <a:spcPts val="0"/>
              </a:spcAft>
              <a:buClr>
                <a:srgbClr val="CC9900"/>
              </a:buClr>
            </a:pPr>
            <a:r>
              <a:rPr lang="en-US" sz="1100" dirty="0">
                <a:solidFill>
                  <a:srgbClr val="00B050"/>
                </a:solidFill>
                <a:latin typeface="Huawei Sans" panose="020C0503030203020204" pitchFamily="34" charset="0"/>
              </a:rPr>
              <a:t>50%</a:t>
            </a:r>
            <a:endParaRPr lang="en-US" altLang="zh-CN" sz="1100" dirty="0">
              <a:solidFill>
                <a:srgbClr val="00B050"/>
              </a:solidFill>
              <a:latin typeface="Huawei Sans" panose="020C0503030203020204" pitchFamily="34" charset="0"/>
              <a:cs typeface="Arial" panose="020B0604020202020204" pitchFamily="34" charset="0"/>
            </a:endParaRPr>
          </a:p>
        </p:txBody>
      </p:sp>
      <p:cxnSp>
        <p:nvCxnSpPr>
          <p:cNvPr id="79" name="直接箭头连接符 78"/>
          <p:cNvCxnSpPr/>
          <p:nvPr/>
        </p:nvCxnSpPr>
        <p:spPr bwMode="gray">
          <a:xfrm>
            <a:off x="8690148" y="2707713"/>
            <a:ext cx="0" cy="259976"/>
          </a:xfrm>
          <a:prstGeom prst="straightConnector1">
            <a:avLst/>
          </a:prstGeom>
          <a:noFill/>
          <a:ln w="6350" cap="flat">
            <a:solidFill>
              <a:schemeClr val="accent1"/>
            </a:solidFill>
            <a:prstDash val="solid"/>
            <a:miter lim="800000"/>
            <a:headEnd type="arrow" w="sm" len="sm"/>
            <a:tailEnd type="arrow" w="sm" len="sm"/>
          </a:ln>
          <a:effectLst/>
          <a:sp3d/>
        </p:spPr>
        <p:style>
          <a:lnRef idx="0">
            <a:scrgbClr r="0" g="0" b="0"/>
          </a:lnRef>
          <a:fillRef idx="0">
            <a:scrgbClr r="0" g="0" b="0"/>
          </a:fillRef>
          <a:effectRef idx="0">
            <a:scrgbClr r="0" g="0" b="0"/>
          </a:effectRef>
          <a:fontRef idx="none"/>
        </p:style>
      </p:cxnSp>
      <p:grpSp>
        <p:nvGrpSpPr>
          <p:cNvPr id="80" name="组合 79"/>
          <p:cNvGrpSpPr/>
          <p:nvPr/>
        </p:nvGrpSpPr>
        <p:grpSpPr bwMode="gray">
          <a:xfrm>
            <a:off x="7254248" y="2540861"/>
            <a:ext cx="1975131" cy="433791"/>
            <a:chOff x="7329271" y="2469383"/>
            <a:chExt cx="1976360" cy="434060"/>
          </a:xfrm>
        </p:grpSpPr>
        <p:sp>
          <p:nvSpPr>
            <p:cNvPr id="81" name="圆柱形 80"/>
            <p:cNvSpPr/>
            <p:nvPr/>
          </p:nvSpPr>
          <p:spPr bwMode="gray">
            <a:xfrm rot="16200000">
              <a:off x="7362853" y="2435801"/>
              <a:ext cx="417478" cy="484641"/>
            </a:xfrm>
            <a:prstGeom prst="can">
              <a:avLst>
                <a:gd name="adj" fmla="val 6990"/>
              </a:avLst>
            </a:prstGeom>
            <a:noFill/>
            <a:ln w="3175">
              <a:noFill/>
              <a:prstDash val="solid"/>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pPr algn="ctr" defTabSz="1218540" fontAlgn="ctr">
                <a:spcBef>
                  <a:spcPts val="0"/>
                </a:spcBef>
                <a:spcAft>
                  <a:spcPts val="0"/>
                </a:spcAft>
                <a:buClr>
                  <a:srgbClr val="CC9900"/>
                </a:buClr>
              </a:pPr>
              <a:r>
                <a:rPr lang="en-US" sz="1100" dirty="0">
                  <a:solidFill>
                    <a:srgbClr val="C7000B"/>
                  </a:solidFill>
                  <a:latin typeface="Huawei Sans" panose="020C0503030203020204" pitchFamily="34" charset="0"/>
                </a:rPr>
                <a:t>80%</a:t>
              </a:r>
              <a:endParaRPr lang="en-US" altLang="zh-CN" sz="1100" dirty="0">
                <a:solidFill>
                  <a:srgbClr val="C7000B"/>
                </a:solidFill>
                <a:latin typeface="Huawei Sans" panose="020C0503030203020204" pitchFamily="34" charset="0"/>
                <a:cs typeface="Arial" panose="020B0604020202020204" pitchFamily="34" charset="0"/>
              </a:endParaRPr>
            </a:p>
          </p:txBody>
        </p:sp>
        <p:cxnSp>
          <p:nvCxnSpPr>
            <p:cNvPr id="82" name="直接连接符 81"/>
            <p:cNvCxnSpPr/>
            <p:nvPr/>
          </p:nvCxnSpPr>
          <p:spPr bwMode="gray">
            <a:xfrm flipH="1">
              <a:off x="7663025" y="2474732"/>
              <a:ext cx="1642606" cy="0"/>
            </a:xfrm>
            <a:prstGeom prst="line">
              <a:avLst/>
            </a:prstGeom>
            <a:noFill/>
            <a:ln w="6350" cap="flat">
              <a:solidFill>
                <a:srgbClr val="00B0F0"/>
              </a:solidFill>
              <a:prstDash val="dash"/>
              <a:miter lim="800000"/>
            </a:ln>
            <a:effectLst/>
            <a:sp3d/>
          </p:spPr>
          <p:style>
            <a:lnRef idx="0">
              <a:scrgbClr r="0" g="0" b="0"/>
            </a:lnRef>
            <a:fillRef idx="0">
              <a:scrgbClr r="0" g="0" b="0"/>
            </a:fillRef>
            <a:effectRef idx="0">
              <a:scrgbClr r="0" g="0" b="0"/>
            </a:effectRef>
            <a:fontRef idx="none"/>
          </p:style>
        </p:cxnSp>
        <p:cxnSp>
          <p:nvCxnSpPr>
            <p:cNvPr id="83" name="直接箭头连接符 82"/>
            <p:cNvCxnSpPr/>
            <p:nvPr/>
          </p:nvCxnSpPr>
          <p:spPr bwMode="gray">
            <a:xfrm>
              <a:off x="7759834" y="2474732"/>
              <a:ext cx="0" cy="428711"/>
            </a:xfrm>
            <a:prstGeom prst="straightConnector1">
              <a:avLst/>
            </a:prstGeom>
            <a:noFill/>
            <a:ln w="6350" cap="flat">
              <a:solidFill>
                <a:schemeClr val="accent1"/>
              </a:solidFill>
              <a:prstDash val="solid"/>
              <a:miter lim="800000"/>
              <a:headEnd type="arrow" w="sm" len="sm"/>
              <a:tailEnd type="arrow" w="sm" len="sm"/>
            </a:ln>
            <a:effectLst/>
            <a:sp3d/>
          </p:spPr>
          <p:style>
            <a:lnRef idx="0">
              <a:scrgbClr r="0" g="0" b="0"/>
            </a:lnRef>
            <a:fillRef idx="0">
              <a:scrgbClr r="0" g="0" b="0"/>
            </a:fillRef>
            <a:effectRef idx="0">
              <a:scrgbClr r="0" g="0" b="0"/>
            </a:effectRef>
            <a:fontRef idx="none"/>
          </p:style>
        </p:cxnSp>
      </p:grpSp>
      <p:sp>
        <p:nvSpPr>
          <p:cNvPr id="84" name="矩形 83"/>
          <p:cNvSpPr/>
          <p:nvPr/>
        </p:nvSpPr>
        <p:spPr bwMode="gray">
          <a:xfrm>
            <a:off x="6447673" y="2130496"/>
            <a:ext cx="158802" cy="94067"/>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85" name="矩形 84"/>
          <p:cNvSpPr/>
          <p:nvPr/>
        </p:nvSpPr>
        <p:spPr bwMode="gray">
          <a:xfrm>
            <a:off x="6447673" y="2242656"/>
            <a:ext cx="158802" cy="94067"/>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86" name="圆柱形 85"/>
          <p:cNvSpPr/>
          <p:nvPr/>
        </p:nvSpPr>
        <p:spPr bwMode="gray">
          <a:xfrm rot="16200000">
            <a:off x="6965697" y="1640020"/>
            <a:ext cx="297045" cy="1039409"/>
          </a:xfrm>
          <a:prstGeom prst="can">
            <a:avLst>
              <a:gd name="adj" fmla="val 6990"/>
            </a:avLst>
          </a:prstGeom>
          <a:noFill/>
          <a:ln w="3175">
            <a:noFill/>
            <a:prstDash val="solid"/>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pPr defTabSz="1218540" fontAlgn="ctr">
              <a:spcBef>
                <a:spcPts val="0"/>
              </a:spcBef>
              <a:spcAft>
                <a:spcPts val="0"/>
              </a:spcAft>
              <a:buClr>
                <a:srgbClr val="CC9900"/>
              </a:buClr>
            </a:pPr>
            <a:r>
              <a:rPr lang="en-US" sz="600" dirty="0">
                <a:solidFill>
                  <a:srgbClr val="00B050"/>
                </a:solidFill>
                <a:latin typeface="Huawei Sans" panose="020C0503030203020204" pitchFamily="34" charset="0"/>
              </a:rPr>
              <a:t>VIP application (video)</a:t>
            </a:r>
          </a:p>
        </p:txBody>
      </p:sp>
      <p:sp>
        <p:nvSpPr>
          <p:cNvPr id="87" name="圆柱形 86"/>
          <p:cNvSpPr/>
          <p:nvPr/>
        </p:nvSpPr>
        <p:spPr bwMode="gray">
          <a:xfrm rot="16200000">
            <a:off x="6965697" y="1773237"/>
            <a:ext cx="297045" cy="1039409"/>
          </a:xfrm>
          <a:prstGeom prst="can">
            <a:avLst>
              <a:gd name="adj" fmla="val 6990"/>
            </a:avLst>
          </a:prstGeom>
          <a:noFill/>
          <a:ln w="3175">
            <a:noFill/>
            <a:prstDash val="solid"/>
          </a:ln>
        </p:spPr>
        <p:style>
          <a:lnRef idx="2">
            <a:schemeClr val="accent1">
              <a:shade val="50000"/>
            </a:schemeClr>
          </a:lnRef>
          <a:fillRef idx="1">
            <a:schemeClr val="accent1"/>
          </a:fillRef>
          <a:effectRef idx="0">
            <a:schemeClr val="accent1"/>
          </a:effectRef>
          <a:fontRef idx="minor">
            <a:schemeClr val="lt1"/>
          </a:fontRef>
        </p:style>
        <p:txBody>
          <a:bodyPr vert="eaVert" wrap="none" rtlCol="0" anchor="ctr"/>
          <a:lstStyle/>
          <a:p>
            <a:pPr defTabSz="1218540" fontAlgn="ctr">
              <a:spcBef>
                <a:spcPts val="0"/>
              </a:spcBef>
              <a:spcAft>
                <a:spcPts val="0"/>
              </a:spcAft>
              <a:buClr>
                <a:srgbClr val="CC9900"/>
              </a:buClr>
            </a:pPr>
            <a:r>
              <a:rPr lang="en-US" sz="600" dirty="0">
                <a:solidFill>
                  <a:srgbClr val="FFC000"/>
                </a:solidFill>
                <a:latin typeface="Huawei Sans" panose="020C0503030203020204" pitchFamily="34" charset="0"/>
              </a:rPr>
              <a:t>Low-priority application</a:t>
            </a:r>
          </a:p>
        </p:txBody>
      </p:sp>
      <p:sp>
        <p:nvSpPr>
          <p:cNvPr id="88" name="矩形 87"/>
          <p:cNvSpPr/>
          <p:nvPr/>
        </p:nvSpPr>
        <p:spPr bwMode="gray">
          <a:xfrm>
            <a:off x="5640450" y="4225930"/>
            <a:ext cx="5360406" cy="1502976"/>
          </a:xfrm>
          <a:prstGeom prst="rect">
            <a:avLst/>
          </a:prstGeom>
        </p:spPr>
        <p:txBody>
          <a:bodyPr wrap="square">
            <a:spAutoFit/>
          </a:bodyPr>
          <a:lstStyle/>
          <a:p>
            <a:pPr marL="266700" indent="-266700" defTabSz="1218540" fontAlgn="ctr">
              <a:spcBef>
                <a:spcPts val="0"/>
              </a:spcBef>
              <a:spcAft>
                <a:spcPts val="0"/>
              </a:spcAft>
              <a:buFont typeface="Arial" panose="020B0604020202020204" pitchFamily="34" charset="0"/>
              <a:buChar char="•"/>
            </a:pPr>
            <a:r>
              <a:rPr lang="en-US" sz="1200" b="1" dirty="0">
                <a:solidFill>
                  <a:prstClr val="black"/>
                </a:solidFill>
                <a:latin typeface="Huawei Sans" panose="020C0503030203020204" pitchFamily="34" charset="0"/>
              </a:rPr>
              <a:t>Application quality-based route selection</a:t>
            </a:r>
          </a:p>
          <a:p>
            <a:pPr marL="266700" indent="-266700" defTabSz="1218540" fontAlgn="ctr">
              <a:spcBef>
                <a:spcPts val="0"/>
              </a:spcBef>
              <a:spcAft>
                <a:spcPts val="0"/>
              </a:spcAft>
              <a:buFont typeface="Arial" panose="020B0604020202020204" pitchFamily="34" charset="0"/>
              <a:buChar char="•"/>
            </a:pPr>
            <a:r>
              <a:rPr lang="en-US" sz="1200" b="1" dirty="0">
                <a:solidFill>
                  <a:prstClr val="black"/>
                </a:solidFill>
                <a:latin typeface="Huawei Sans" panose="020C0503030203020204" pitchFamily="34" charset="0"/>
              </a:rPr>
              <a:t>Load balancing based on link bandwidth</a:t>
            </a:r>
          </a:p>
          <a:p>
            <a:pPr marL="266700" indent="-266700" defTabSz="1218540" fontAlgn="ctr">
              <a:spcBef>
                <a:spcPts val="0"/>
              </a:spcBef>
              <a:spcAft>
                <a:spcPts val="0"/>
              </a:spcAft>
              <a:buFont typeface="Arial" panose="020B0604020202020204" pitchFamily="34" charset="0"/>
              <a:buChar char="•"/>
            </a:pPr>
            <a:r>
              <a:rPr lang="en-US" sz="1200" b="1" dirty="0">
                <a:solidFill>
                  <a:prstClr val="black"/>
                </a:solidFill>
                <a:latin typeface="Huawei Sans" panose="020C0503030203020204" pitchFamily="34" charset="0"/>
              </a:rPr>
              <a:t>Bandwidth utilization-based route selection</a:t>
            </a:r>
          </a:p>
          <a:p>
            <a:pPr marL="542925" lvl="1" indent="-238125" defTabSz="914012" fontAlgn="ctr">
              <a:spcBef>
                <a:spcPts val="720"/>
              </a:spcBef>
              <a:spcAft>
                <a:spcPct val="0"/>
              </a:spcAft>
              <a:buSzPct val="50000"/>
              <a:buFont typeface="Wingdings" panose="05000000000000000000" pitchFamily="2" charset="2"/>
              <a:buChar char="p"/>
            </a:pPr>
            <a:r>
              <a:rPr lang="en-US" sz="1100" dirty="0">
                <a:latin typeface="Huawei Sans" panose="020C0503030203020204" pitchFamily="34" charset="0"/>
                <a:ea typeface="方正兰亭黑简体" panose="02000000000000000000" pitchFamily="2" charset="-122"/>
              </a:rPr>
              <a:t>If the bandwidth usage of the primary link group is higher than 80%, low-priority applications are switched to the backup link group.</a:t>
            </a:r>
            <a:endParaRPr lang="en-US" altLang="zh-CN" sz="1100" dirty="0">
              <a:latin typeface="Huawei Sans" panose="020C0503030203020204" pitchFamily="34" charset="0"/>
              <a:ea typeface="方正兰亭黑简体" panose="02000000000000000000" pitchFamily="2" charset="-122"/>
            </a:endParaRPr>
          </a:p>
          <a:p>
            <a:pPr marL="542925" lvl="1" indent="-238125" defTabSz="914012" fontAlgn="ctr">
              <a:spcBef>
                <a:spcPts val="720"/>
              </a:spcBef>
              <a:spcAft>
                <a:spcPct val="0"/>
              </a:spcAft>
              <a:buSzPct val="50000"/>
              <a:buFont typeface="Wingdings" panose="05000000000000000000" pitchFamily="2" charset="2"/>
              <a:buChar char="p"/>
            </a:pPr>
            <a:r>
              <a:rPr lang="en-US" sz="1100" dirty="0">
                <a:latin typeface="Huawei Sans" panose="020C0503030203020204" pitchFamily="34" charset="0"/>
                <a:ea typeface="方正兰亭黑简体" panose="02000000000000000000" pitchFamily="2" charset="-122"/>
              </a:rPr>
              <a:t>If the bandwidth usage of the primary link group is less than 50%,  low-priority applications are switched back to the primary link group.</a:t>
            </a:r>
            <a:endParaRPr lang="en-US" altLang="zh-CN" sz="1100" dirty="0">
              <a:latin typeface="Huawei Sans" panose="020C0503030203020204" pitchFamily="34" charset="0"/>
              <a:ea typeface="方正兰亭黑简体" panose="02000000000000000000" pitchFamily="2" charset="-122"/>
            </a:endParaRPr>
          </a:p>
        </p:txBody>
      </p:sp>
      <p:cxnSp>
        <p:nvCxnSpPr>
          <p:cNvPr id="90" name="直接连接符 89"/>
          <p:cNvCxnSpPr/>
          <p:nvPr/>
        </p:nvCxnSpPr>
        <p:spPr bwMode="gray">
          <a:xfrm>
            <a:off x="1729224" y="3572716"/>
            <a:ext cx="0" cy="440332"/>
          </a:xfrm>
          <a:prstGeom prst="line">
            <a:avLst/>
          </a:prstGeom>
        </p:spPr>
        <p:style>
          <a:lnRef idx="1">
            <a:schemeClr val="accent1"/>
          </a:lnRef>
          <a:fillRef idx="0">
            <a:schemeClr val="accent1"/>
          </a:fillRef>
          <a:effectRef idx="0">
            <a:schemeClr val="accent1"/>
          </a:effectRef>
          <a:fontRef idx="minor">
            <a:schemeClr val="tx1"/>
          </a:fontRef>
        </p:style>
      </p:cxnSp>
      <p:pic>
        <p:nvPicPr>
          <p:cNvPr id="91" name="Picture 5" descr="C:\Users\Administrator\Desktop\02\C09_a副本.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l="3179" t="4398" r="5974" b="4175"/>
          <a:stretch>
            <a:fillRect/>
          </a:stretch>
        </p:blipFill>
        <p:spPr bwMode="gray">
          <a:xfrm>
            <a:off x="982461" y="3794044"/>
            <a:ext cx="1439510" cy="837903"/>
          </a:xfrm>
          <a:prstGeom prst="rect">
            <a:avLst/>
          </a:prstGeom>
          <a:noFill/>
          <a:extLst>
            <a:ext uri="{909E8E84-426E-40DD-AFC4-6F175D3DCCD1}">
              <a14:hiddenFill xmlns:a14="http://schemas.microsoft.com/office/drawing/2010/main">
                <a:solidFill>
                  <a:srgbClr val="FFFFFF"/>
                </a:solidFill>
              </a14:hiddenFill>
            </a:ext>
          </a:extLst>
        </p:spPr>
      </p:pic>
      <p:sp>
        <p:nvSpPr>
          <p:cNvPr id="92" name="极简的部署"/>
          <p:cNvSpPr txBox="1"/>
          <p:nvPr/>
        </p:nvSpPr>
        <p:spPr bwMode="gray">
          <a:xfrm>
            <a:off x="965384" y="4584762"/>
            <a:ext cx="1268708" cy="351106"/>
          </a:xfrm>
          <a:prstGeom prst="rect">
            <a:avLst/>
          </a:prstGeom>
          <a:ln w="12700">
            <a:miter lim="400000"/>
          </a:ln>
          <a:extLst>
            <a:ext uri="{C572A759-6A51-4108-AA02-DFA0A04FC94B}">
              <ma14:wrappingTextBoxFlag xmlns:ma14="http://schemas.microsoft.com/office/mac/drawingml/2011/main" xmlns="" val="1"/>
            </a:ext>
          </a:extLst>
        </p:spPr>
        <p:txBody>
          <a:bodyPr lIns="95212" tIns="95212" rIns="95212" bIns="95212" anchor="ctr"/>
          <a:lstStyle>
            <a:lvl1pPr defTabSz="1219271">
              <a:defRPr sz="4000">
                <a:solidFill>
                  <a:srgbClr val="4BA8CF"/>
                </a:solidFill>
                <a:latin typeface="Arial"/>
                <a:ea typeface="Helvetica"/>
                <a:cs typeface="Helvetica"/>
                <a:sym typeface="Helvetica"/>
              </a:defRPr>
            </a:lvl1pPr>
          </a:lstStyle>
          <a:p>
            <a:pPr algn="ctr" fontAlgn="ctr">
              <a:spcBef>
                <a:spcPts val="0"/>
              </a:spcBef>
              <a:spcAft>
                <a:spcPts val="0"/>
              </a:spcAft>
            </a:pPr>
            <a:r>
              <a:rPr lang="en-US" sz="1000" i="1" dirty="0">
                <a:solidFill>
                  <a:prstClr val="black"/>
                </a:solidFill>
                <a:latin typeface="Huawei Sans" panose="020C0503030203020204" pitchFamily="34" charset="0"/>
              </a:rPr>
              <a:t>Enterprise branch</a:t>
            </a:r>
            <a:endParaRPr lang="en-US" sz="1000" i="1" dirty="0">
              <a:solidFill>
                <a:prstClr val="black"/>
              </a:solidFill>
              <a:latin typeface="Huawei Sans" panose="020C0503030203020204" pitchFamily="34" charset="0"/>
              <a:cs typeface="Arial" panose="020B0604020202020204" pitchFamily="34" charset="0"/>
            </a:endParaRPr>
          </a:p>
        </p:txBody>
      </p:sp>
      <p:sp>
        <p:nvSpPr>
          <p:cNvPr id="93" name="矩形 92"/>
          <p:cNvSpPr/>
          <p:nvPr/>
        </p:nvSpPr>
        <p:spPr bwMode="gray">
          <a:xfrm>
            <a:off x="5598902" y="2430886"/>
            <a:ext cx="1098378" cy="253916"/>
          </a:xfrm>
          <a:prstGeom prst="rect">
            <a:avLst/>
          </a:prstGeom>
        </p:spPr>
        <p:txBody>
          <a:bodyPr wrap="none">
            <a:spAutoFit/>
          </a:bodyPr>
          <a:lstStyle/>
          <a:p>
            <a:pPr algn="ctr" defTabSz="1218540" fontAlgn="ctr">
              <a:spcBef>
                <a:spcPts val="0"/>
              </a:spcBef>
              <a:spcAft>
                <a:spcPts val="0"/>
              </a:spcAft>
              <a:buClr>
                <a:srgbClr val="CC9900"/>
              </a:buClr>
            </a:pPr>
            <a:r>
              <a:rPr lang="en-US" sz="1050" dirty="0">
                <a:solidFill>
                  <a:srgbClr val="00B050"/>
                </a:solidFill>
                <a:latin typeface="Huawei Sans" panose="020C0503030203020204" pitchFamily="34" charset="0"/>
              </a:rPr>
              <a:t>VIP application</a:t>
            </a:r>
          </a:p>
        </p:txBody>
      </p:sp>
      <p:sp>
        <p:nvSpPr>
          <p:cNvPr id="94" name="极简的部署"/>
          <p:cNvSpPr txBox="1"/>
          <p:nvPr/>
        </p:nvSpPr>
        <p:spPr bwMode="gray">
          <a:xfrm>
            <a:off x="4522251" y="3472607"/>
            <a:ext cx="3416214" cy="351106"/>
          </a:xfrm>
          <a:prstGeom prst="rect">
            <a:avLst/>
          </a:prstGeom>
          <a:ln w="12700">
            <a:miter lim="400000"/>
          </a:ln>
          <a:extLst>
            <a:ext uri="{C572A759-6A51-4108-AA02-DFA0A04FC94B}">
              <ma14:wrappingTextBoxFlag xmlns:ma14="http://schemas.microsoft.com/office/mac/drawingml/2011/main" xmlns="" val="1"/>
            </a:ext>
          </a:extLst>
        </p:spPr>
        <p:txBody>
          <a:bodyPr lIns="95212" tIns="95212" rIns="95212" bIns="95212" anchor="ctr"/>
          <a:lstStyle>
            <a:lvl1pPr defTabSz="1219271">
              <a:defRPr sz="4000">
                <a:solidFill>
                  <a:srgbClr val="4BA8CF"/>
                </a:solidFill>
                <a:latin typeface="Arial"/>
                <a:ea typeface="Helvetica"/>
                <a:cs typeface="Helvetica"/>
                <a:sym typeface="Helvetica"/>
              </a:defRPr>
            </a:lvl1pPr>
          </a:lstStyle>
          <a:p>
            <a:pPr algn="ctr" fontAlgn="ctr">
              <a:spcBef>
                <a:spcPts val="0"/>
              </a:spcBef>
              <a:spcAft>
                <a:spcPts val="0"/>
              </a:spcAft>
            </a:pPr>
            <a:r>
              <a:rPr lang="en-US" sz="1000" i="1" dirty="0">
                <a:solidFill>
                  <a:prstClr val="black"/>
                </a:solidFill>
                <a:latin typeface="Huawei Sans" panose="020C0503030203020204" pitchFamily="34" charset="0"/>
              </a:rPr>
              <a:t>Branch</a:t>
            </a:r>
            <a:endParaRPr lang="en-US" sz="1000" i="1"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grpSp>
        <p:nvGrpSpPr>
          <p:cNvPr id="95" name="组合 94"/>
          <p:cNvGrpSpPr/>
          <p:nvPr/>
        </p:nvGrpSpPr>
        <p:grpSpPr bwMode="gray">
          <a:xfrm>
            <a:off x="7601873" y="2597366"/>
            <a:ext cx="1185175" cy="725823"/>
            <a:chOff x="7677112" y="2525923"/>
            <a:chExt cx="1185912" cy="726275"/>
          </a:xfrm>
        </p:grpSpPr>
        <p:grpSp>
          <p:nvGrpSpPr>
            <p:cNvPr id="96" name="组合 95"/>
            <p:cNvGrpSpPr/>
            <p:nvPr/>
          </p:nvGrpSpPr>
          <p:grpSpPr bwMode="gray">
            <a:xfrm>
              <a:off x="7809673" y="2706896"/>
              <a:ext cx="429147" cy="168220"/>
              <a:chOff x="9953622" y="5153025"/>
              <a:chExt cx="302420" cy="135731"/>
            </a:xfrm>
          </p:grpSpPr>
          <p:sp>
            <p:nvSpPr>
              <p:cNvPr id="102" name="矩形 101"/>
              <p:cNvSpPr/>
              <p:nvPr/>
            </p:nvSpPr>
            <p:spPr bwMode="gray">
              <a:xfrm>
                <a:off x="10165554" y="5153025"/>
                <a:ext cx="90488" cy="61912"/>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03" name="矩形 102"/>
              <p:cNvSpPr/>
              <p:nvPr/>
            </p:nvSpPr>
            <p:spPr bwMode="gray">
              <a:xfrm>
                <a:off x="10058398" y="5153025"/>
                <a:ext cx="90488" cy="61912"/>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04" name="矩形 103"/>
              <p:cNvSpPr/>
              <p:nvPr/>
            </p:nvSpPr>
            <p:spPr bwMode="gray">
              <a:xfrm>
                <a:off x="9953625" y="5153025"/>
                <a:ext cx="90488" cy="61912"/>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05" name="矩形 104"/>
              <p:cNvSpPr/>
              <p:nvPr/>
            </p:nvSpPr>
            <p:spPr bwMode="gray">
              <a:xfrm>
                <a:off x="10165554" y="5226844"/>
                <a:ext cx="90488" cy="61912"/>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06" name="矩形 105"/>
              <p:cNvSpPr/>
              <p:nvPr/>
            </p:nvSpPr>
            <p:spPr bwMode="gray">
              <a:xfrm>
                <a:off x="10058398" y="5226844"/>
                <a:ext cx="90488" cy="61912"/>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07" name="矩形 106"/>
              <p:cNvSpPr/>
              <p:nvPr/>
            </p:nvSpPr>
            <p:spPr bwMode="gray">
              <a:xfrm>
                <a:off x="9953622" y="5226841"/>
                <a:ext cx="90488" cy="61912"/>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grpSp>
        <p:grpSp>
          <p:nvGrpSpPr>
            <p:cNvPr id="97" name="组合 96"/>
            <p:cNvGrpSpPr/>
            <p:nvPr/>
          </p:nvGrpSpPr>
          <p:grpSpPr bwMode="gray">
            <a:xfrm>
              <a:off x="7677112" y="2525923"/>
              <a:ext cx="1185912" cy="726275"/>
              <a:chOff x="9860247" y="5153021"/>
              <a:chExt cx="835716" cy="586006"/>
            </a:xfrm>
          </p:grpSpPr>
          <p:sp>
            <p:nvSpPr>
              <p:cNvPr id="98" name="矩形 97"/>
              <p:cNvSpPr/>
              <p:nvPr/>
            </p:nvSpPr>
            <p:spPr bwMode="gray">
              <a:xfrm>
                <a:off x="10165554" y="5153021"/>
                <a:ext cx="90488" cy="61912"/>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99" name="矩形 98"/>
              <p:cNvSpPr/>
              <p:nvPr/>
            </p:nvSpPr>
            <p:spPr bwMode="gray">
              <a:xfrm>
                <a:off x="10165554" y="5226844"/>
                <a:ext cx="90488" cy="61912"/>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00" name="矩形 99"/>
              <p:cNvSpPr/>
              <p:nvPr/>
            </p:nvSpPr>
            <p:spPr bwMode="gray">
              <a:xfrm>
                <a:off x="9860247" y="5677115"/>
                <a:ext cx="90488" cy="61912"/>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01" name="矩形 100"/>
              <p:cNvSpPr/>
              <p:nvPr/>
            </p:nvSpPr>
            <p:spPr bwMode="gray">
              <a:xfrm>
                <a:off x="10605475" y="5676894"/>
                <a:ext cx="90488" cy="61912"/>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grpSp>
      </p:grpSp>
      <p:grpSp>
        <p:nvGrpSpPr>
          <p:cNvPr id="108" name="组合 107"/>
          <p:cNvGrpSpPr/>
          <p:nvPr/>
        </p:nvGrpSpPr>
        <p:grpSpPr bwMode="gray">
          <a:xfrm>
            <a:off x="8123586" y="3604740"/>
            <a:ext cx="245515" cy="149052"/>
            <a:chOff x="7663025" y="3087868"/>
            <a:chExt cx="277088" cy="168220"/>
          </a:xfrm>
        </p:grpSpPr>
        <p:sp>
          <p:nvSpPr>
            <p:cNvPr id="109" name="矩形 108"/>
            <p:cNvSpPr/>
            <p:nvPr/>
          </p:nvSpPr>
          <p:spPr bwMode="gray">
            <a:xfrm>
              <a:off x="7811707" y="3087868"/>
              <a:ext cx="128406" cy="76731"/>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10" name="矩形 109"/>
            <p:cNvSpPr/>
            <p:nvPr/>
          </p:nvSpPr>
          <p:spPr bwMode="gray">
            <a:xfrm>
              <a:off x="7663029" y="3087868"/>
              <a:ext cx="128406" cy="76731"/>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11" name="矩形 110"/>
            <p:cNvSpPr/>
            <p:nvPr/>
          </p:nvSpPr>
          <p:spPr bwMode="gray">
            <a:xfrm>
              <a:off x="7811707" y="3179357"/>
              <a:ext cx="128406" cy="76731"/>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12" name="矩形 111"/>
            <p:cNvSpPr/>
            <p:nvPr/>
          </p:nvSpPr>
          <p:spPr bwMode="gray">
            <a:xfrm>
              <a:off x="7663025" y="3179353"/>
              <a:ext cx="128406" cy="76731"/>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grpSp>
      <p:sp>
        <p:nvSpPr>
          <p:cNvPr id="113" name="矩形 112"/>
          <p:cNvSpPr/>
          <p:nvPr/>
        </p:nvSpPr>
        <p:spPr bwMode="gray">
          <a:xfrm>
            <a:off x="7339853" y="3796556"/>
            <a:ext cx="1920719" cy="307777"/>
          </a:xfrm>
          <a:prstGeom prst="rect">
            <a:avLst/>
          </a:prstGeom>
        </p:spPr>
        <p:txBody>
          <a:bodyPr wrap="none">
            <a:spAutoFit/>
          </a:bodyPr>
          <a:lstStyle/>
          <a:p>
            <a:pPr algn="ctr" defTabSz="1218540" fontAlgn="ctr">
              <a:spcBef>
                <a:spcPts val="0"/>
              </a:spcBef>
              <a:spcAft>
                <a:spcPts val="0"/>
              </a:spcAft>
              <a:buClr>
                <a:srgbClr val="CC9900"/>
              </a:buClr>
            </a:pPr>
            <a:r>
              <a:rPr lang="en-US" sz="1400" dirty="0">
                <a:solidFill>
                  <a:prstClr val="black"/>
                </a:solidFill>
                <a:latin typeface="Huawei Sans" panose="020C0503030203020204" pitchFamily="34" charset="0"/>
              </a:rPr>
              <a:t>Internet (100 Mbit/s)</a:t>
            </a:r>
            <a:endParaRPr lang="en-US" altLang="zh-CN" sz="1400" dirty="0">
              <a:solidFill>
                <a:prstClr val="black"/>
              </a:solidFill>
              <a:latin typeface="Huawei Sans" panose="020C0503030203020204" pitchFamily="34" charset="0"/>
              <a:ea typeface="方正兰亭黑简体" panose="02000000000000000000" pitchFamily="2" charset="-122"/>
              <a:cs typeface="Arial" panose="020B0604020202020204" pitchFamily="34" charset="0"/>
            </a:endParaRPr>
          </a:p>
        </p:txBody>
      </p:sp>
      <p:cxnSp>
        <p:nvCxnSpPr>
          <p:cNvPr id="114" name="直接连接符 113"/>
          <p:cNvCxnSpPr>
            <a:stCxn id="7" idx="3"/>
          </p:cNvCxnSpPr>
          <p:nvPr/>
        </p:nvCxnSpPr>
        <p:spPr bwMode="gray">
          <a:xfrm flipH="1">
            <a:off x="8607955" y="2690338"/>
            <a:ext cx="621426" cy="0"/>
          </a:xfrm>
          <a:prstGeom prst="line">
            <a:avLst/>
          </a:prstGeom>
          <a:noFill/>
          <a:ln w="6350" cap="flat">
            <a:solidFill>
              <a:srgbClr val="00B0F0"/>
            </a:solidFill>
            <a:prstDash val="dash"/>
            <a:miter lim="800000"/>
          </a:ln>
          <a:effectLst/>
          <a:sp3d/>
        </p:spPr>
        <p:style>
          <a:lnRef idx="0">
            <a:scrgbClr r="0" g="0" b="0"/>
          </a:lnRef>
          <a:fillRef idx="0">
            <a:scrgbClr r="0" g="0" b="0"/>
          </a:fillRef>
          <a:effectRef idx="0">
            <a:scrgbClr r="0" g="0" b="0"/>
          </a:effectRef>
          <a:fontRef idx="none"/>
        </p:style>
      </p:cxnSp>
      <p:grpSp>
        <p:nvGrpSpPr>
          <p:cNvPr id="115" name="组合 114"/>
          <p:cNvGrpSpPr/>
          <p:nvPr/>
        </p:nvGrpSpPr>
        <p:grpSpPr bwMode="gray">
          <a:xfrm>
            <a:off x="8757923" y="2784598"/>
            <a:ext cx="428880" cy="168115"/>
            <a:chOff x="9953622" y="5153025"/>
            <a:chExt cx="302420" cy="135731"/>
          </a:xfrm>
        </p:grpSpPr>
        <p:sp>
          <p:nvSpPr>
            <p:cNvPr id="116" name="矩形 115"/>
            <p:cNvSpPr/>
            <p:nvPr/>
          </p:nvSpPr>
          <p:spPr bwMode="gray">
            <a:xfrm>
              <a:off x="10058398" y="5153025"/>
              <a:ext cx="90488" cy="61912"/>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17" name="矩形 116"/>
            <p:cNvSpPr/>
            <p:nvPr/>
          </p:nvSpPr>
          <p:spPr bwMode="gray">
            <a:xfrm>
              <a:off x="9953625" y="5153025"/>
              <a:ext cx="90488" cy="61912"/>
            </a:xfrm>
            <a:prstGeom prst="rect">
              <a:avLst/>
            </a:prstGeom>
            <a:solidFill>
              <a:srgbClr val="FFC00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18" name="矩形 117"/>
            <p:cNvSpPr/>
            <p:nvPr/>
          </p:nvSpPr>
          <p:spPr bwMode="gray">
            <a:xfrm>
              <a:off x="10165554" y="5226844"/>
              <a:ext cx="90488" cy="61912"/>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19" name="矩形 118"/>
            <p:cNvSpPr/>
            <p:nvPr/>
          </p:nvSpPr>
          <p:spPr bwMode="gray">
            <a:xfrm>
              <a:off x="10058398" y="5226844"/>
              <a:ext cx="90488" cy="61912"/>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sp>
          <p:nvSpPr>
            <p:cNvPr id="120" name="矩形 119"/>
            <p:cNvSpPr/>
            <p:nvPr/>
          </p:nvSpPr>
          <p:spPr bwMode="gray">
            <a:xfrm>
              <a:off x="9953622" y="5226841"/>
              <a:ext cx="90488" cy="61912"/>
            </a:xfrm>
            <a:prstGeom prst="rect">
              <a:avLst/>
            </a:prstGeom>
            <a:solidFill>
              <a:srgbClr val="00B050">
                <a:alpha val="8000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690" tIns="45690" rIns="45690" bIns="45690" numCol="1" spcCol="38100" rtlCol="0" anchor="t">
              <a:noAutofit/>
            </a:bodyPr>
            <a:lstStyle/>
            <a:p>
              <a:pPr defTabSz="913851" fontAlgn="ctr" hangingPunct="0">
                <a:spcBef>
                  <a:spcPts val="0"/>
                </a:spcBef>
                <a:spcAft>
                  <a:spcPts val="0"/>
                </a:spcAft>
              </a:pPr>
              <a:endParaRPr lang="en-US" sz="2000" dirty="0">
                <a:solidFill>
                  <a:srgbClr val="000000"/>
                </a:solidFill>
                <a:latin typeface="Huawei Sans" panose="020C0503030203020204" pitchFamily="34" charset="0"/>
                <a:ea typeface="方正兰亭黑简体" panose="02000000000000000000" pitchFamily="2" charset="-122"/>
                <a:cs typeface="微软雅黑"/>
                <a:sym typeface="微软雅黑"/>
              </a:endParaRPr>
            </a:p>
          </p:txBody>
        </p:sp>
      </p:grpSp>
      <p:sp>
        <p:nvSpPr>
          <p:cNvPr id="121" name="任意多边形 120"/>
          <p:cNvSpPr/>
          <p:nvPr/>
        </p:nvSpPr>
        <p:spPr bwMode="gray">
          <a:xfrm>
            <a:off x="7563515" y="3037297"/>
            <a:ext cx="208908" cy="573976"/>
          </a:xfrm>
          <a:custGeom>
            <a:avLst/>
            <a:gdLst>
              <a:gd name="connsiteX0" fmla="*/ 85537 w 154117"/>
              <a:gd name="connsiteY0" fmla="*/ 0 h 251460"/>
              <a:gd name="connsiteX1" fmla="*/ 1717 w 154117"/>
              <a:gd name="connsiteY1" fmla="*/ 137160 h 251460"/>
              <a:gd name="connsiteX2" fmla="*/ 154117 w 154117"/>
              <a:gd name="connsiteY2" fmla="*/ 251460 h 251460"/>
            </a:gdLst>
            <a:ahLst/>
            <a:cxnLst>
              <a:cxn ang="0">
                <a:pos x="connsiteX0" y="connsiteY0"/>
              </a:cxn>
              <a:cxn ang="0">
                <a:pos x="connsiteX1" y="connsiteY1"/>
              </a:cxn>
              <a:cxn ang="0">
                <a:pos x="connsiteX2" y="connsiteY2"/>
              </a:cxn>
            </a:cxnLst>
            <a:rect l="l" t="t" r="r" b="b"/>
            <a:pathLst>
              <a:path w="154117" h="251460">
                <a:moveTo>
                  <a:pt x="85537" y="0"/>
                </a:moveTo>
                <a:cubicBezTo>
                  <a:pt x="37912" y="47625"/>
                  <a:pt x="-9713" y="95250"/>
                  <a:pt x="1717" y="137160"/>
                </a:cubicBezTo>
                <a:cubicBezTo>
                  <a:pt x="13147" y="179070"/>
                  <a:pt x="83632" y="215265"/>
                  <a:pt x="154117" y="251460"/>
                </a:cubicBezTo>
              </a:path>
            </a:pathLst>
          </a:custGeom>
          <a:noFill/>
          <a:ln w="12700" cap="flat">
            <a:solidFill>
              <a:srgbClr val="C00000"/>
            </a:solidFill>
            <a:prstDash val="solid"/>
            <a:miter lim="800000"/>
            <a:tailEnd type="triangle"/>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382" tIns="45690" rIns="91382" bIns="45690" numCol="1" spcCol="38100" rtlCol="0" anchor="t">
            <a:noAutofit/>
          </a:bodyPr>
          <a:lstStyle/>
          <a:p>
            <a:pPr defTabSz="913851" fontAlgn="ctr" latinLnBrk="1" hangingPunct="0">
              <a:spcBef>
                <a:spcPts val="0"/>
              </a:spcBef>
              <a:spcAft>
                <a:spcPts val="0"/>
              </a:spcAft>
            </a:pPr>
            <a:endParaRPr lang="en-US" sz="3200" dirty="0">
              <a:solidFill>
                <a:srgbClr val="000000"/>
              </a:solidFill>
              <a:latin typeface="Huawei Sans" panose="020C0503030203020204" pitchFamily="34" charset="0"/>
              <a:ea typeface="方正兰亭黑简体" panose="02000000000000000000" pitchFamily="2" charset="-122"/>
            </a:endParaRPr>
          </a:p>
        </p:txBody>
      </p:sp>
      <p:sp>
        <p:nvSpPr>
          <p:cNvPr id="122" name="任意多边形 121"/>
          <p:cNvSpPr/>
          <p:nvPr/>
        </p:nvSpPr>
        <p:spPr bwMode="gray">
          <a:xfrm flipH="1">
            <a:off x="8654006" y="3037299"/>
            <a:ext cx="168846" cy="516513"/>
          </a:xfrm>
          <a:custGeom>
            <a:avLst/>
            <a:gdLst>
              <a:gd name="connsiteX0" fmla="*/ 85537 w 154117"/>
              <a:gd name="connsiteY0" fmla="*/ 0 h 251460"/>
              <a:gd name="connsiteX1" fmla="*/ 1717 w 154117"/>
              <a:gd name="connsiteY1" fmla="*/ 137160 h 251460"/>
              <a:gd name="connsiteX2" fmla="*/ 154117 w 154117"/>
              <a:gd name="connsiteY2" fmla="*/ 251460 h 251460"/>
            </a:gdLst>
            <a:ahLst/>
            <a:cxnLst>
              <a:cxn ang="0">
                <a:pos x="connsiteX0" y="connsiteY0"/>
              </a:cxn>
              <a:cxn ang="0">
                <a:pos x="connsiteX1" y="connsiteY1"/>
              </a:cxn>
              <a:cxn ang="0">
                <a:pos x="connsiteX2" y="connsiteY2"/>
              </a:cxn>
            </a:cxnLst>
            <a:rect l="l" t="t" r="r" b="b"/>
            <a:pathLst>
              <a:path w="154117" h="251460">
                <a:moveTo>
                  <a:pt x="85537" y="0"/>
                </a:moveTo>
                <a:cubicBezTo>
                  <a:pt x="37912" y="47625"/>
                  <a:pt x="-9713" y="95250"/>
                  <a:pt x="1717" y="137160"/>
                </a:cubicBezTo>
                <a:cubicBezTo>
                  <a:pt x="13147" y="179070"/>
                  <a:pt x="83632" y="215265"/>
                  <a:pt x="154117" y="251460"/>
                </a:cubicBezTo>
              </a:path>
            </a:pathLst>
          </a:custGeom>
          <a:noFill/>
          <a:ln w="12700" cap="flat">
            <a:solidFill>
              <a:srgbClr val="00B050"/>
            </a:solidFill>
            <a:prstDash val="solid"/>
            <a:miter lim="800000"/>
            <a:headEnd type="triangle"/>
            <a:tailEnd type="none"/>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382" tIns="45690" rIns="91382" bIns="45690" numCol="1" spcCol="38100" rtlCol="0" anchor="t">
            <a:noAutofit/>
          </a:bodyPr>
          <a:lstStyle/>
          <a:p>
            <a:pPr defTabSz="913851" fontAlgn="ctr" latinLnBrk="1" hangingPunct="0">
              <a:spcBef>
                <a:spcPts val="0"/>
              </a:spcBef>
              <a:spcAft>
                <a:spcPts val="0"/>
              </a:spcAft>
            </a:pPr>
            <a:endParaRPr lang="en-US" sz="3200" dirty="0">
              <a:solidFill>
                <a:srgbClr val="000000"/>
              </a:solidFill>
              <a:latin typeface="Huawei Sans" panose="020C0503030203020204" pitchFamily="34" charset="0"/>
              <a:ea typeface="方正兰亭黑简体" panose="02000000000000000000" pitchFamily="2" charset="-122"/>
            </a:endParaRPr>
          </a:p>
        </p:txBody>
      </p:sp>
      <p:sp>
        <p:nvSpPr>
          <p:cNvPr id="123" name="圆角矩形 75"/>
          <p:cNvSpPr/>
          <p:nvPr/>
        </p:nvSpPr>
        <p:spPr bwMode="gray">
          <a:xfrm>
            <a:off x="820224" y="1111370"/>
            <a:ext cx="4561168" cy="46366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200" dirty="0">
                <a:solidFill>
                  <a:srgbClr val="30B5C5"/>
                </a:solidFill>
                <a:latin typeface="Huawei Sans" panose="020C0503030203020204" pitchFamily="34" charset="0"/>
              </a:rPr>
              <a:t>Three identification engines and intelligent identification of network-wide applications at layers 3 to 7</a:t>
            </a:r>
            <a:endParaRPr lang="en-US" altLang="zh-CN" sz="1200" dirty="0">
              <a:solidFill>
                <a:srgbClr val="30B5C5"/>
              </a:solidFill>
              <a:latin typeface="Huawei Sans" panose="020C0503030203020204" pitchFamily="34" charset="0"/>
              <a:ea typeface="方正兰亭黑简体" panose="02000000000000000000" pitchFamily="2" charset="-122"/>
              <a:sym typeface="+mn-lt"/>
            </a:endParaRPr>
          </a:p>
        </p:txBody>
      </p:sp>
      <p:sp>
        <p:nvSpPr>
          <p:cNvPr id="124" name="圆角矩形 75"/>
          <p:cNvSpPr/>
          <p:nvPr/>
        </p:nvSpPr>
        <p:spPr bwMode="gray">
          <a:xfrm>
            <a:off x="5520762" y="1111370"/>
            <a:ext cx="5899812" cy="473885"/>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200" dirty="0">
                <a:solidFill>
                  <a:srgbClr val="30B5C5"/>
                </a:solidFill>
                <a:latin typeface="Huawei Sans" panose="020C0503030203020204" pitchFamily="34" charset="0"/>
              </a:rPr>
              <a:t>Application experience-prioritized, supporting comprehensive route selection considering bandwidth and link quality</a:t>
            </a:r>
            <a:endParaRPr lang="en-US" altLang="zh-CN" sz="1200" dirty="0">
              <a:solidFill>
                <a:srgbClr val="30B5C5"/>
              </a:solidFill>
              <a:latin typeface="Huawei Sans" panose="020C0503030203020204" pitchFamily="34" charset="0"/>
              <a:ea typeface="方正兰亭黑简体" panose="02000000000000000000" pitchFamily="2" charset="-122"/>
              <a:sym typeface="+mn-lt"/>
            </a:endParaRPr>
          </a:p>
        </p:txBody>
      </p:sp>
      <p:grpSp>
        <p:nvGrpSpPr>
          <p:cNvPr id="128" name="Group 15"/>
          <p:cNvGrpSpPr/>
          <p:nvPr/>
        </p:nvGrpSpPr>
        <p:grpSpPr bwMode="gray">
          <a:xfrm>
            <a:off x="8730202" y="62277"/>
            <a:ext cx="3003236" cy="213120"/>
            <a:chOff x="6465362" y="121552"/>
            <a:chExt cx="3003236" cy="213120"/>
          </a:xfrm>
        </p:grpSpPr>
        <p:sp>
          <p:nvSpPr>
            <p:cNvPr id="129" name="五边形 24"/>
            <p:cNvSpPr/>
            <p:nvPr/>
          </p:nvSpPr>
          <p:spPr bwMode="gray">
            <a:xfrm>
              <a:off x="6465362" y="121552"/>
              <a:ext cx="1526032" cy="213120"/>
            </a:xfrm>
            <a:prstGeom prst="homePlate">
              <a:avLst/>
            </a:prstGeom>
            <a:solidFill>
              <a:srgbClr val="D9D9D9"/>
            </a:solidFill>
            <a:ln w="9525" cap="flat" cmpd="sng" algn="ctr">
              <a:solidFill>
                <a:srgbClr val="D9D9D9"/>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900" dirty="0">
                  <a:latin typeface="Huawei Sans" panose="020C0503030203020204" pitchFamily="34" charset="0"/>
                </a:rPr>
                <a:t>Solution Architecture</a:t>
              </a:r>
            </a:p>
          </p:txBody>
        </p:sp>
        <p:sp>
          <p:nvSpPr>
            <p:cNvPr id="130" name="燕尾形 25"/>
            <p:cNvSpPr/>
            <p:nvPr/>
          </p:nvSpPr>
          <p:spPr bwMode="gray">
            <a:xfrm>
              <a:off x="7930375" y="121552"/>
              <a:ext cx="1538223" cy="211431"/>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900" b="1" dirty="0">
                  <a:solidFill>
                    <a:schemeClr val="bg1"/>
                  </a:solidFill>
                  <a:latin typeface="Huawei Sans" panose="020C0503030203020204" pitchFamily="34" charset="0"/>
                </a:rPr>
                <a:t>Solution Highlights</a:t>
              </a:r>
              <a:endParaRPr lang="en-US" altLang="zh-CN" sz="900" b="1" kern="0" dirty="0">
                <a:solidFill>
                  <a:schemeClr val="bg1"/>
                </a:solidFill>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18277658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normAutofit fontScale="90000"/>
          </a:bodyPr>
          <a:lstStyle/>
          <a:p>
            <a:pPr fontAlgn="ctr"/>
            <a:r>
              <a:rPr lang="en-US" dirty="0">
                <a:latin typeface="Huawei Sans" panose="020C0503030203020204" pitchFamily="34" charset="0"/>
              </a:rPr>
              <a:t>Intelligent A-FEC — 20% Packet Loss and No Frame Freezing</a:t>
            </a:r>
            <a:endParaRPr lang="en-US" altLang="zh-CN" dirty="0">
              <a:latin typeface="Huawei Sans" panose="020C0503030203020204" pitchFamily="34" charset="0"/>
              <a:ea typeface="+mn-ea"/>
            </a:endParaRPr>
          </a:p>
        </p:txBody>
      </p:sp>
      <p:sp>
        <p:nvSpPr>
          <p:cNvPr id="6" name="矩形 5"/>
          <p:cNvSpPr/>
          <p:nvPr/>
        </p:nvSpPr>
        <p:spPr bwMode="gray">
          <a:xfrm>
            <a:off x="742970" y="4657170"/>
            <a:ext cx="10728326" cy="1523480"/>
          </a:xfrm>
          <a:prstGeom prst="rect">
            <a:avLst/>
          </a:prstGeom>
          <a:solidFill>
            <a:srgbClr val="BEE9EE"/>
          </a:solidFill>
        </p:spPr>
        <p:txBody>
          <a:bodyPr wrap="square" lIns="91424" tIns="45713" rIns="91424" bIns="45713" anchor="t">
            <a:spAutoFit/>
          </a:bodyPr>
          <a:lstStyle/>
          <a:p>
            <a:pPr marL="0" marR="0" lvl="1" indent="1588" algn="ctr" defTabSz="821856" eaLnBrk="1" fontAlgn="ctr" latinLnBrk="0" hangingPunct="1">
              <a:lnSpc>
                <a:spcPct val="150000"/>
              </a:lnSpc>
              <a:spcBef>
                <a:spcPts val="0"/>
              </a:spcBef>
              <a:spcAft>
                <a:spcPts val="0"/>
              </a:spcAft>
              <a:buClr>
                <a:srgbClr val="C00000"/>
              </a:buClr>
              <a:buSzPct val="60000"/>
              <a:buFontTx/>
              <a:buNone/>
              <a:tabLst/>
              <a:defRPr/>
            </a:pPr>
            <a:r>
              <a:rPr lang="en-US" sz="1400" b="1" dirty="0">
                <a:solidFill>
                  <a:srgbClr val="C7000B"/>
                </a:solidFill>
                <a:latin typeface="Huawei Sans" panose="020C0503030203020204" pitchFamily="34" charset="0"/>
              </a:rPr>
              <a:t>Intelligent A-FEC, Low Overhead, and High-quality Experience</a:t>
            </a:r>
            <a:endParaRPr kumimoji="1" lang="en-US" altLang="zh-CN" sz="1400" b="1" i="0" u="none" strike="noStrike" kern="0" cap="none" spc="0" normalizeH="0" baseline="0" noProof="0" dirty="0">
              <a:ln>
                <a:noFill/>
              </a:ln>
              <a:solidFill>
                <a:srgbClr val="C7000B"/>
              </a:solidFill>
              <a:effectLst/>
              <a:uLnTx/>
              <a:uFillTx/>
              <a:latin typeface="Huawei Sans" panose="020C0503030203020204" pitchFamily="34" charset="0"/>
              <a:cs typeface="Arial" pitchFamily="34" charset="0"/>
              <a:sym typeface="Wingdings"/>
            </a:endParaRPr>
          </a:p>
          <a:p>
            <a:pPr marL="285750" marR="0" lvl="1" indent="-285750" defTabSz="821856" eaLnBrk="1" fontAlgn="ctr" latinLnBrk="0" hangingPunct="1">
              <a:lnSpc>
                <a:spcPct val="150000"/>
              </a:lnSpc>
              <a:spcBef>
                <a:spcPts val="0"/>
              </a:spcBef>
              <a:spcAft>
                <a:spcPts val="0"/>
              </a:spcAft>
              <a:buClrTx/>
              <a:buSzPct val="100000"/>
              <a:buFont typeface="Arial" panose="020B0604020202020204" pitchFamily="34" charset="0"/>
              <a:buChar char="•"/>
              <a:tabLst/>
              <a:defRPr/>
            </a:pPr>
            <a:r>
              <a:rPr lang="en-US" sz="1200" b="0" dirty="0">
                <a:solidFill>
                  <a:prstClr val="black"/>
                </a:solidFill>
                <a:latin typeface="Huawei Sans" panose="020C0503030203020204" pitchFamily="34" charset="0"/>
              </a:rPr>
              <a:t>Redundancy coding is performed on historical frame information. After normal frames are sent, the corresponding redundancy frame is forwarded. The receive end can use the received redundancy frame to restore the lost packet.</a:t>
            </a:r>
            <a:endParaRPr kumimoji="0" lang="en-US" altLang="zh-CN" sz="1200" b="0" i="0" u="none" strike="noStrike" kern="0" cap="none" spc="0" normalizeH="0" baseline="0" noProof="0" dirty="0">
              <a:ln>
                <a:noFill/>
              </a:ln>
              <a:solidFill>
                <a:prstClr val="black"/>
              </a:solidFill>
              <a:effectLst/>
              <a:uLnTx/>
              <a:uFillTx/>
              <a:latin typeface="Huawei Sans" panose="020C0503030203020204" pitchFamily="34" charset="0"/>
              <a:cs typeface="Times New Roman" panose="02020603050405020304" pitchFamily="18" charset="0"/>
            </a:endParaRPr>
          </a:p>
          <a:p>
            <a:pPr marL="285750" marR="0" lvl="0" indent="-285750" defTabSz="1219272" eaLnBrk="1" fontAlgn="ctr" latinLnBrk="0" hangingPunct="1">
              <a:lnSpc>
                <a:spcPct val="150000"/>
              </a:lnSpc>
              <a:spcBef>
                <a:spcPts val="0"/>
              </a:spcBef>
              <a:spcAft>
                <a:spcPts val="0"/>
              </a:spcAft>
              <a:buClrTx/>
              <a:buSzTx/>
              <a:buFont typeface="Arial" panose="020B0604020202020204" pitchFamily="34" charset="0"/>
              <a:buChar char="•"/>
              <a:tabLst/>
              <a:defRPr/>
            </a:pPr>
            <a:r>
              <a:rPr lang="en-US" sz="1200" b="0" dirty="0">
                <a:solidFill>
                  <a:prstClr val="black"/>
                </a:solidFill>
                <a:latin typeface="Huawei Sans" panose="020C0503030203020204" pitchFamily="34" charset="0"/>
              </a:rPr>
              <a:t>Huawei adaptive-FEC (A-FEC) uses the intelligent data analysis engine to adjust the FEC protection window and protection mode based on the link quality to achieve high recovery and low redundancy.</a:t>
            </a:r>
            <a:endParaRPr kumimoji="0" lang="en-US" altLang="zh-CN" sz="1200" b="0" i="0" u="none" strike="noStrike" kern="0" cap="none" spc="0" normalizeH="0" baseline="0" noProof="0" dirty="0">
              <a:ln>
                <a:noFill/>
              </a:ln>
              <a:solidFill>
                <a:prstClr val="black"/>
              </a:solidFill>
              <a:effectLst/>
              <a:uLnTx/>
              <a:uFillTx/>
              <a:latin typeface="Huawei Sans" panose="020C0503030203020204" pitchFamily="34" charset="0"/>
            </a:endParaRPr>
          </a:p>
        </p:txBody>
      </p:sp>
      <p:sp>
        <p:nvSpPr>
          <p:cNvPr id="7" name="矩形 6"/>
          <p:cNvSpPr/>
          <p:nvPr/>
        </p:nvSpPr>
        <p:spPr bwMode="gray">
          <a:xfrm>
            <a:off x="6615586" y="2358931"/>
            <a:ext cx="5175364" cy="461665"/>
          </a:xfrm>
          <a:prstGeom prst="rect">
            <a:avLst/>
          </a:prstGeom>
        </p:spPr>
        <p:txBody>
          <a:bodyPr wrap="square">
            <a:spAutoFit/>
          </a:bodyPr>
          <a:lstStyle/>
          <a:p>
            <a:pPr algn="ctr" defTabSz="1219272" fontAlgn="ctr">
              <a:spcBef>
                <a:spcPts val="0"/>
              </a:spcBef>
              <a:spcAft>
                <a:spcPts val="0"/>
              </a:spcAft>
            </a:pPr>
            <a:r>
              <a:rPr lang="en-US" sz="1200" b="1" dirty="0">
                <a:solidFill>
                  <a:srgbClr val="C7000B"/>
                </a:solidFill>
                <a:latin typeface="Huawei Sans" panose="020C0503030203020204" pitchFamily="34" charset="0"/>
              </a:rPr>
              <a:t>A-FEC: The FEC protection window and protection mode are automatically and dynamically adjusted based on the link quality.</a:t>
            </a:r>
          </a:p>
        </p:txBody>
      </p:sp>
      <p:graphicFrame>
        <p:nvGraphicFramePr>
          <p:cNvPr id="8" name="Group 184"/>
          <p:cNvGraphicFramePr>
            <a:graphicFrameLocks noGrp="1"/>
          </p:cNvGraphicFramePr>
          <p:nvPr>
            <p:extLst>
              <p:ext uri="{D42A27DB-BD31-4B8C-83A1-F6EECF244321}">
                <p14:modId xmlns:p14="http://schemas.microsoft.com/office/powerpoint/2010/main" val="1130229288"/>
              </p:ext>
            </p:extLst>
          </p:nvPr>
        </p:nvGraphicFramePr>
        <p:xfrm>
          <a:off x="6864520" y="1044056"/>
          <a:ext cx="4677496" cy="1344132"/>
        </p:xfrm>
        <a:graphic>
          <a:graphicData uri="http://schemas.openxmlformats.org/drawingml/2006/table">
            <a:tbl>
              <a:tblPr/>
              <a:tblGrid>
                <a:gridCol w="1476425">
                  <a:extLst>
                    <a:ext uri="{9D8B030D-6E8A-4147-A177-3AD203B41FA5}">
                      <a16:colId xmlns:a16="http://schemas.microsoft.com/office/drawing/2014/main" val="20000"/>
                    </a:ext>
                  </a:extLst>
                </a:gridCol>
                <a:gridCol w="1079746">
                  <a:extLst>
                    <a:ext uri="{9D8B030D-6E8A-4147-A177-3AD203B41FA5}">
                      <a16:colId xmlns:a16="http://schemas.microsoft.com/office/drawing/2014/main" val="20001"/>
                    </a:ext>
                  </a:extLst>
                </a:gridCol>
                <a:gridCol w="1164029">
                  <a:extLst>
                    <a:ext uri="{9D8B030D-6E8A-4147-A177-3AD203B41FA5}">
                      <a16:colId xmlns:a16="http://schemas.microsoft.com/office/drawing/2014/main" val="20002"/>
                    </a:ext>
                  </a:extLst>
                </a:gridCol>
                <a:gridCol w="957296">
                  <a:extLst>
                    <a:ext uri="{9D8B030D-6E8A-4147-A177-3AD203B41FA5}">
                      <a16:colId xmlns:a16="http://schemas.microsoft.com/office/drawing/2014/main" val="20003"/>
                    </a:ext>
                  </a:extLst>
                </a:gridCol>
              </a:tblGrid>
              <a:tr h="336281">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900" b="1" dirty="0">
                          <a:latin typeface="Huawei Sans" panose="020C0503030203020204" pitchFamily="34" charset="0"/>
                        </a:rPr>
                        <a:t>Networked Environment</a:t>
                      </a:r>
                      <a:endParaRPr kumimoji="0" lang="en-US" altLang="zh-CN" sz="900" b="1" i="0" u="none" strike="noStrike" kern="1200" cap="none" normalizeH="0" baseline="0" dirty="0">
                        <a:ln>
                          <a:noFill/>
                        </a:ln>
                        <a:solidFill>
                          <a:srgbClr val="C00000"/>
                        </a:solidFill>
                        <a:effectLst/>
                        <a:latin typeface="Huawei Sans" panose="020C0503030203020204" pitchFamily="34" charset="0"/>
                        <a:ea typeface="+mn-ea"/>
                        <a:cs typeface="+mn-cs"/>
                      </a:endParaRPr>
                    </a:p>
                  </a:txBody>
                  <a:tcPr marL="36000" marR="36000" marT="36000" marB="36000" anchor="ctr" horzOverflow="overflow">
                    <a:lnL w="28575" cap="flat" cmpd="sng" algn="ctr">
                      <a:solidFill>
                        <a:schemeClr val="tx1"/>
                      </a:solidFill>
                      <a:prstDash val="solid"/>
                      <a:round/>
                      <a:headEnd type="none" w="med" len="med"/>
                      <a:tailEnd type="none" w="med" len="med"/>
                    </a:lnL>
                    <a:lnR w="12700" cmpd="sng">
                      <a:solidFill>
                        <a:srgbClr val="1D1D1A"/>
                      </a:solidFill>
                    </a:lnR>
                    <a:lnT w="28575" cap="flat" cmpd="sng" algn="ctr">
                      <a:solidFill>
                        <a:schemeClr val="tx1"/>
                      </a:solidFill>
                      <a:prstDash val="solid"/>
                      <a:round/>
                      <a:headEnd type="none" w="med" len="med"/>
                      <a:tailEnd type="none" w="med" len="med"/>
                    </a:lnT>
                    <a:lnB w="12700" cmpd="sng">
                      <a:solidFill>
                        <a:srgbClr val="1D1D1A"/>
                      </a:solidFill>
                    </a:lnB>
                    <a:lnTlToBr w="12700" cmpd="sng">
                      <a:noFill/>
                      <a:prstDash val="solid"/>
                    </a:lnTlToBr>
                    <a:lnBlToTr w="12700" cmpd="sng">
                      <a:noFill/>
                      <a:prstDash val="solid"/>
                    </a:lnBlToTr>
                    <a:solidFill>
                      <a:schemeClr val="bg1">
                        <a:lumMod val="85000"/>
                      </a:schemeClr>
                    </a:solid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900" b="1" dirty="0">
                          <a:latin typeface="Huawei Sans" panose="020C0503030203020204" pitchFamily="34" charset="0"/>
                        </a:rPr>
                        <a:t>Packet Redundancy Rate</a:t>
                      </a:r>
                      <a:endParaRPr kumimoji="0" lang="en-US" altLang="zh-CN" sz="900" b="1" i="0" u="none" strike="noStrike" kern="1200" cap="none" normalizeH="0" baseline="0" dirty="0">
                        <a:ln>
                          <a:noFill/>
                        </a:ln>
                        <a:solidFill>
                          <a:srgbClr val="C00000"/>
                        </a:solidFill>
                        <a:effectLst/>
                        <a:latin typeface="Huawei Sans" panose="020C0503030203020204" pitchFamily="34" charset="0"/>
                        <a:ea typeface="+mn-ea"/>
                        <a:cs typeface="+mn-cs"/>
                      </a:endParaRPr>
                    </a:p>
                  </a:txBody>
                  <a:tcPr marL="36000" marR="36000" marT="36000" marB="36000" anchor="ctr" horzOverflow="overflow">
                    <a:lnL w="12700" cmpd="sng">
                      <a:solidFill>
                        <a:srgbClr val="1D1D1A"/>
                      </a:solidFill>
                    </a:lnL>
                    <a:lnR w="12700" cmpd="sng">
                      <a:solidFill>
                        <a:srgbClr val="1D1D1A"/>
                      </a:solidFill>
                    </a:lnR>
                    <a:lnT w="28575" cap="flat" cmpd="sng" algn="ctr">
                      <a:solidFill>
                        <a:schemeClr val="tx1"/>
                      </a:solidFill>
                      <a:prstDash val="solid"/>
                      <a:round/>
                      <a:headEnd type="none" w="med" len="med"/>
                      <a:tailEnd type="none" w="med" len="med"/>
                    </a:lnT>
                    <a:lnB w="12700" cmpd="sng">
                      <a:solidFill>
                        <a:srgbClr val="1D1D1A"/>
                      </a:solidFill>
                    </a:lnB>
                    <a:lnTlToBr w="12700" cmpd="sng">
                      <a:noFill/>
                      <a:prstDash val="solid"/>
                    </a:lnTlToBr>
                    <a:lnBlToTr w="12700" cmpd="sng">
                      <a:noFill/>
                      <a:prstDash val="solid"/>
                    </a:lnBlToTr>
                    <a:solidFill>
                      <a:schemeClr val="bg1">
                        <a:lumMod val="85000"/>
                      </a:schemeClr>
                    </a:solid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900" b="1" dirty="0">
                          <a:latin typeface="Huawei Sans" panose="020C0503030203020204" pitchFamily="34" charset="0"/>
                        </a:rPr>
                        <a:t>Before Optimization</a:t>
                      </a:r>
                      <a:endParaRPr kumimoji="0" lang="en-US" altLang="zh-CN" sz="900" b="1" i="0" u="none" strike="noStrike" kern="1200" cap="none" normalizeH="0" baseline="0" dirty="0">
                        <a:ln>
                          <a:noFill/>
                        </a:ln>
                        <a:solidFill>
                          <a:srgbClr val="C00000"/>
                        </a:solidFill>
                        <a:effectLst/>
                        <a:latin typeface="Huawei Sans" panose="020C0503030203020204" pitchFamily="34" charset="0"/>
                        <a:ea typeface="+mn-ea"/>
                        <a:cs typeface="+mn-cs"/>
                      </a:endParaRPr>
                    </a:p>
                  </a:txBody>
                  <a:tcPr marL="36000" marR="36000" marT="36000" marB="36000" anchor="ctr" horzOverflow="overflow">
                    <a:lnL w="12700" cmpd="sng">
                      <a:solidFill>
                        <a:srgbClr val="1D1D1A"/>
                      </a:solidFill>
                    </a:lnL>
                    <a:lnR w="12700" cmpd="sng">
                      <a:solidFill>
                        <a:srgbClr val="1D1D1A"/>
                      </a:solidFill>
                    </a:lnR>
                    <a:lnT w="28575" cap="flat" cmpd="sng" algn="ctr">
                      <a:solidFill>
                        <a:schemeClr val="tx1"/>
                      </a:solidFill>
                      <a:prstDash val="solid"/>
                      <a:round/>
                      <a:headEnd type="none" w="med" len="med"/>
                      <a:tailEnd type="none" w="med" len="med"/>
                    </a:lnT>
                    <a:lnB w="12700" cmpd="sng">
                      <a:solidFill>
                        <a:srgbClr val="1D1D1A"/>
                      </a:solidFill>
                    </a:lnB>
                    <a:lnTlToBr w="12700" cmpd="sng">
                      <a:noFill/>
                      <a:prstDash val="solid"/>
                    </a:lnTlToBr>
                    <a:lnBlToTr w="12700" cmpd="sng">
                      <a:noFill/>
                      <a:prstDash val="solid"/>
                    </a:lnBlToTr>
                    <a:solidFill>
                      <a:schemeClr val="bg1">
                        <a:lumMod val="85000"/>
                      </a:schemeClr>
                    </a:solid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900" b="1" dirty="0">
                          <a:latin typeface="Huawei Sans" panose="020C0503030203020204" pitchFamily="34" charset="0"/>
                        </a:rPr>
                        <a:t>After Optimization</a:t>
                      </a:r>
                      <a:endParaRPr kumimoji="0" lang="en-US" altLang="zh-CN" sz="900" b="1" i="0" u="none" strike="noStrike" kern="1200" cap="none" normalizeH="0" baseline="0" dirty="0">
                        <a:ln>
                          <a:noFill/>
                        </a:ln>
                        <a:solidFill>
                          <a:srgbClr val="C00000"/>
                        </a:solidFill>
                        <a:effectLst/>
                        <a:latin typeface="Huawei Sans" panose="020C0503030203020204" pitchFamily="34" charset="0"/>
                        <a:ea typeface="+mn-ea"/>
                        <a:cs typeface="+mn-cs"/>
                      </a:endParaRPr>
                    </a:p>
                  </a:txBody>
                  <a:tcPr marL="36000" marR="36000" marT="36000" marB="36000" anchor="ctr" horzOverflow="overflow">
                    <a:lnL w="12700" cmpd="sng">
                      <a:solidFill>
                        <a:srgbClr val="1D1D1A"/>
                      </a:solid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solidFill>
                        <a:srgbClr val="1D1D1A"/>
                      </a:solid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000"/>
                  </a:ext>
                </a:extLst>
              </a:tr>
              <a:tr h="218848">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defRPr/>
                      </a:pPr>
                      <a:r>
                        <a:rPr lang="en-US" sz="800" dirty="0">
                          <a:latin typeface="Huawei Sans" panose="020C0503030203020204" pitchFamily="34" charset="0"/>
                        </a:rPr>
                        <a:t>30 Mbit/s + 65 </a:t>
                      </a:r>
                      <a:r>
                        <a:rPr lang="en-US" sz="800" dirty="0" err="1">
                          <a:latin typeface="Huawei Sans" panose="020C0503030203020204" pitchFamily="34" charset="0"/>
                        </a:rPr>
                        <a:t>ms</a:t>
                      </a:r>
                      <a:r>
                        <a:rPr lang="en-US" sz="800" dirty="0">
                          <a:latin typeface="Huawei Sans" panose="020C0503030203020204" pitchFamily="34" charset="0"/>
                        </a:rPr>
                        <a:t> delay + 5% packet loss</a:t>
                      </a:r>
                      <a:endParaRPr kumimoji="0" lang="en-US" altLang="zh-CN" sz="800" b="0" i="0" u="none" strike="noStrike" kern="1200" cap="none" normalizeH="0" baseline="0" dirty="0">
                        <a:ln>
                          <a:noFill/>
                        </a:ln>
                        <a:solidFill>
                          <a:schemeClr val="tx1"/>
                        </a:solidFill>
                        <a:effectLst/>
                        <a:latin typeface="Huawei Sans" panose="020C0503030203020204" pitchFamily="34" charset="0"/>
                        <a:ea typeface="+mn-ea"/>
                        <a:cs typeface="+mn-cs"/>
                      </a:endParaRPr>
                    </a:p>
                  </a:txBody>
                  <a:tcPr marL="36000" marR="36000" marT="36000" marB="36000" anchor="ctr" horzOverflow="overflow">
                    <a:lnL w="28575" cap="flat" cmpd="sng" algn="ctr">
                      <a:solidFill>
                        <a:schemeClr val="tx1"/>
                      </a:solidFill>
                      <a:prstDash val="solid"/>
                      <a:round/>
                      <a:headEnd type="none" w="med" len="med"/>
                      <a:tailEnd type="none" w="med" len="med"/>
                    </a:lnL>
                    <a:lnR w="12700" cmpd="sng">
                      <a:solidFill>
                        <a:srgbClr val="1D1D1A"/>
                      </a:solidFill>
                    </a:lnR>
                    <a:lnT w="12700" cmpd="sng">
                      <a:solidFill>
                        <a:srgbClr val="1D1D1A"/>
                      </a:solidFill>
                    </a:lnT>
                    <a:lnB w="12700" cmpd="sng">
                      <a:solidFill>
                        <a:srgbClr val="1D1D1A"/>
                      </a:solidFill>
                    </a:lnB>
                    <a:lnTlToBr w="12700" cmpd="sng">
                      <a:noFill/>
                      <a:prstDash val="solid"/>
                    </a:lnTlToBr>
                    <a:lnBlToTr w="12700" cmpd="sng">
                      <a:noFill/>
                      <a:prstDash val="solid"/>
                    </a:lnBlToTr>
                    <a:no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800" dirty="0">
                          <a:latin typeface="Huawei Sans" panose="020C0503030203020204" pitchFamily="34" charset="0"/>
                        </a:rPr>
                        <a:t>7%</a:t>
                      </a:r>
                      <a:endParaRPr kumimoji="0" lang="en-US" altLang="zh-CN" sz="800" b="0" i="0" u="none" strike="noStrike" cap="none" normalizeH="0" baseline="0" dirty="0">
                        <a:ln>
                          <a:noFill/>
                        </a:ln>
                        <a:solidFill>
                          <a:schemeClr val="tx1"/>
                        </a:solidFill>
                        <a:effectLst/>
                        <a:latin typeface="Huawei Sans" panose="020C0503030203020204" pitchFamily="34" charset="0"/>
                        <a:ea typeface="+mn-ea"/>
                      </a:endParaRPr>
                    </a:p>
                  </a:txBody>
                  <a:tcPr marL="36000" marR="36000" marT="36000" marB="36000" anchor="ctr" horzOverflow="overflow">
                    <a:lnL w="12700" cmpd="sng">
                      <a:solidFill>
                        <a:srgbClr val="1D1D1A"/>
                      </a:solidFill>
                    </a:lnL>
                    <a:lnR w="12700" cmpd="sng">
                      <a:solidFill>
                        <a:srgbClr val="1D1D1A"/>
                      </a:solidFill>
                    </a:lnR>
                    <a:lnT w="12700" cmpd="sng">
                      <a:solidFill>
                        <a:srgbClr val="1D1D1A"/>
                      </a:solidFill>
                    </a:lnT>
                    <a:lnB w="12700" cmpd="sng">
                      <a:solidFill>
                        <a:srgbClr val="1D1D1A"/>
                      </a:solidFill>
                    </a:lnB>
                    <a:lnTlToBr w="12700" cmpd="sng">
                      <a:noFill/>
                      <a:prstDash val="solid"/>
                    </a:lnTlToBr>
                    <a:lnBlToTr w="12700" cmpd="sng">
                      <a:noFill/>
                      <a:prstDash val="solid"/>
                    </a:lnBlToTr>
                    <a:no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800" dirty="0">
                          <a:latin typeface="Huawei Sans" panose="020C0503030203020204" pitchFamily="34" charset="0"/>
                        </a:rPr>
                        <a:t>No frame freezing and low definition</a:t>
                      </a:r>
                      <a:endParaRPr kumimoji="0" lang="en-US" altLang="zh-CN" sz="800" b="0" i="0" u="none" strike="noStrike" cap="none" normalizeH="0" baseline="0" dirty="0">
                        <a:ln>
                          <a:noFill/>
                        </a:ln>
                        <a:solidFill>
                          <a:schemeClr val="tx1"/>
                        </a:solidFill>
                        <a:effectLst/>
                        <a:latin typeface="Huawei Sans" panose="020C0503030203020204" pitchFamily="34" charset="0"/>
                        <a:ea typeface="+mn-ea"/>
                      </a:endParaRPr>
                    </a:p>
                  </a:txBody>
                  <a:tcPr marL="36000" marR="36000" marT="36000" marB="36000" anchor="ctr" horzOverflow="overflow">
                    <a:lnL w="12700" cmpd="sng">
                      <a:solidFill>
                        <a:srgbClr val="1D1D1A"/>
                      </a:solidFill>
                    </a:lnL>
                    <a:lnR w="12700" cmpd="sng">
                      <a:solidFill>
                        <a:srgbClr val="1D1D1A"/>
                      </a:solidFill>
                    </a:lnR>
                    <a:lnT w="12700" cmpd="sng">
                      <a:solidFill>
                        <a:srgbClr val="1D1D1A"/>
                      </a:solidFill>
                    </a:lnT>
                    <a:lnB w="12700" cmpd="sng">
                      <a:solidFill>
                        <a:srgbClr val="1D1D1A"/>
                      </a:solidFill>
                    </a:lnB>
                    <a:lnTlToBr w="12700" cmpd="sng">
                      <a:noFill/>
                      <a:prstDash val="solid"/>
                    </a:lnTlToBr>
                    <a:lnBlToTr w="12700" cmpd="sng">
                      <a:noFill/>
                      <a:prstDash val="solid"/>
                    </a:lnBlToTr>
                    <a:no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800" dirty="0">
                          <a:latin typeface="Huawei Sans" panose="020C0503030203020204" pitchFamily="34" charset="0"/>
                        </a:rPr>
                        <a:t>No frame freezing and high definition</a:t>
                      </a:r>
                      <a:endParaRPr kumimoji="0" lang="en-US" altLang="zh-CN" sz="800" b="0" i="0" u="none" strike="noStrike" cap="none" normalizeH="0" baseline="0" dirty="0">
                        <a:ln>
                          <a:noFill/>
                        </a:ln>
                        <a:solidFill>
                          <a:schemeClr val="tx1"/>
                        </a:solidFill>
                        <a:effectLst/>
                        <a:latin typeface="Huawei Sans" panose="020C0503030203020204" pitchFamily="34" charset="0"/>
                        <a:ea typeface="+mn-ea"/>
                      </a:endParaRPr>
                    </a:p>
                  </a:txBody>
                  <a:tcPr marL="36000" marR="36000" marT="36000" marB="36000" anchor="ctr" horzOverflow="overflow">
                    <a:lnL w="12700" cmpd="sng">
                      <a:solidFill>
                        <a:srgbClr val="1D1D1A"/>
                      </a:solidFill>
                    </a:lnL>
                    <a:lnR w="28575" cap="flat" cmpd="sng" algn="ctr">
                      <a:solidFill>
                        <a:schemeClr val="tx1"/>
                      </a:solidFill>
                      <a:prstDash val="solid"/>
                      <a:round/>
                      <a:headEnd type="none" w="med" len="med"/>
                      <a:tailEnd type="none" w="med" len="med"/>
                    </a:lnR>
                    <a:lnT w="12700" cmpd="sng">
                      <a:solidFill>
                        <a:srgbClr val="1D1D1A"/>
                      </a:solidFill>
                    </a:lnT>
                    <a:lnB w="12700" cmpd="sng">
                      <a:solidFill>
                        <a:srgbClr val="1D1D1A"/>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18848">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defRPr/>
                      </a:pPr>
                      <a:r>
                        <a:rPr lang="en-US" sz="800" dirty="0">
                          <a:latin typeface="Huawei Sans" panose="020C0503030203020204" pitchFamily="34" charset="0"/>
                        </a:rPr>
                        <a:t>30 Mbit/s + 65 </a:t>
                      </a:r>
                      <a:r>
                        <a:rPr lang="en-US" sz="800" dirty="0" err="1">
                          <a:latin typeface="Huawei Sans" panose="020C0503030203020204" pitchFamily="34" charset="0"/>
                        </a:rPr>
                        <a:t>ms</a:t>
                      </a:r>
                      <a:r>
                        <a:rPr lang="en-US" sz="800" dirty="0">
                          <a:latin typeface="Huawei Sans" panose="020C0503030203020204" pitchFamily="34" charset="0"/>
                        </a:rPr>
                        <a:t> delay + 10% packet loss</a:t>
                      </a:r>
                      <a:endParaRPr kumimoji="0" lang="en-US" altLang="zh-CN" sz="800" b="0" i="0" u="none" strike="noStrike" kern="1200" cap="none" normalizeH="0" baseline="0" dirty="0">
                        <a:ln>
                          <a:noFill/>
                        </a:ln>
                        <a:solidFill>
                          <a:schemeClr val="tx1"/>
                        </a:solidFill>
                        <a:effectLst/>
                        <a:latin typeface="Huawei Sans" panose="020C0503030203020204" pitchFamily="34" charset="0"/>
                        <a:ea typeface="+mn-ea"/>
                        <a:cs typeface="+mn-cs"/>
                      </a:endParaRPr>
                    </a:p>
                  </a:txBody>
                  <a:tcPr marL="36000" marR="36000" marT="36000" marB="36000" anchor="ctr" horzOverflow="overflow">
                    <a:lnL w="28575" cap="flat" cmpd="sng" algn="ctr">
                      <a:solidFill>
                        <a:schemeClr val="tx1"/>
                      </a:solidFill>
                      <a:prstDash val="solid"/>
                      <a:round/>
                      <a:headEnd type="none" w="med" len="med"/>
                      <a:tailEnd type="none" w="med" len="med"/>
                    </a:lnL>
                    <a:lnR w="12700" cmpd="sng">
                      <a:solidFill>
                        <a:srgbClr val="1D1D1A"/>
                      </a:solidFill>
                    </a:lnR>
                    <a:lnT w="12700" cmpd="sng">
                      <a:solidFill>
                        <a:srgbClr val="1D1D1A"/>
                      </a:solidFill>
                    </a:lnT>
                    <a:lnB w="12700" cmpd="sng">
                      <a:solidFill>
                        <a:srgbClr val="1D1D1A"/>
                      </a:solidFill>
                    </a:lnB>
                    <a:lnTlToBr w="12700" cmpd="sng">
                      <a:noFill/>
                      <a:prstDash val="solid"/>
                    </a:lnTlToBr>
                    <a:lnBlToTr w="12700" cmpd="sng">
                      <a:noFill/>
                      <a:prstDash val="solid"/>
                    </a:lnBlToTr>
                    <a:no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800" dirty="0">
                          <a:latin typeface="Huawei Sans" panose="020C0503030203020204" pitchFamily="34" charset="0"/>
                        </a:rPr>
                        <a:t>11%</a:t>
                      </a:r>
                      <a:endParaRPr kumimoji="0" lang="en-US" altLang="zh-CN" sz="800" b="0" i="0" u="none" strike="noStrike" cap="none" normalizeH="0" baseline="0" dirty="0">
                        <a:ln>
                          <a:noFill/>
                        </a:ln>
                        <a:solidFill>
                          <a:schemeClr val="tx1"/>
                        </a:solidFill>
                        <a:effectLst/>
                        <a:latin typeface="Huawei Sans" panose="020C0503030203020204" pitchFamily="34" charset="0"/>
                        <a:ea typeface="+mn-ea"/>
                      </a:endParaRPr>
                    </a:p>
                  </a:txBody>
                  <a:tcPr marL="36000" marR="36000" marT="36000" marB="36000" anchor="ctr" horzOverflow="overflow">
                    <a:lnL w="12700" cmpd="sng">
                      <a:solidFill>
                        <a:srgbClr val="1D1D1A"/>
                      </a:solidFill>
                    </a:lnL>
                    <a:lnR w="12700" cmpd="sng">
                      <a:solidFill>
                        <a:srgbClr val="1D1D1A"/>
                      </a:solidFill>
                    </a:lnR>
                    <a:lnT w="12700" cmpd="sng">
                      <a:solidFill>
                        <a:srgbClr val="1D1D1A"/>
                      </a:solidFill>
                    </a:lnT>
                    <a:lnB w="12700" cmpd="sng">
                      <a:solidFill>
                        <a:srgbClr val="1D1D1A"/>
                      </a:solidFill>
                    </a:lnB>
                    <a:lnTlToBr w="12700" cmpd="sng">
                      <a:noFill/>
                      <a:prstDash val="solid"/>
                    </a:lnTlToBr>
                    <a:lnBlToTr w="12700" cmpd="sng">
                      <a:noFill/>
                      <a:prstDash val="solid"/>
                    </a:lnBlToTr>
                    <a:no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800" dirty="0">
                          <a:latin typeface="Huawei Sans" panose="020C0503030203020204" pitchFamily="34" charset="0"/>
                        </a:rPr>
                        <a:t>Artifact and frame freezing</a:t>
                      </a:r>
                      <a:endParaRPr kumimoji="0" lang="en-US" altLang="zh-CN" sz="800" b="0" i="0" u="none" strike="noStrike" cap="none" normalizeH="0" baseline="0" dirty="0">
                        <a:ln>
                          <a:noFill/>
                        </a:ln>
                        <a:solidFill>
                          <a:schemeClr val="tx1"/>
                        </a:solidFill>
                        <a:effectLst/>
                        <a:latin typeface="Huawei Sans" panose="020C0503030203020204" pitchFamily="34" charset="0"/>
                        <a:ea typeface="+mn-ea"/>
                      </a:endParaRPr>
                    </a:p>
                  </a:txBody>
                  <a:tcPr marL="36000" marR="36000" marT="36000" marB="36000" anchor="ctr" horzOverflow="overflow">
                    <a:lnL w="12700" cmpd="sng">
                      <a:solidFill>
                        <a:srgbClr val="1D1D1A"/>
                      </a:solidFill>
                    </a:lnL>
                    <a:lnR w="12700" cmpd="sng">
                      <a:solidFill>
                        <a:srgbClr val="1D1D1A"/>
                      </a:solidFill>
                    </a:lnR>
                    <a:lnT w="12700" cmpd="sng">
                      <a:solidFill>
                        <a:srgbClr val="1D1D1A"/>
                      </a:solidFill>
                    </a:lnT>
                    <a:lnB w="12700" cmpd="sng">
                      <a:solidFill>
                        <a:srgbClr val="1D1D1A"/>
                      </a:solidFill>
                    </a:lnB>
                    <a:lnTlToBr w="12700" cmpd="sng">
                      <a:noFill/>
                      <a:prstDash val="solid"/>
                    </a:lnTlToBr>
                    <a:lnBlToTr w="12700" cmpd="sng">
                      <a:noFill/>
                      <a:prstDash val="solid"/>
                    </a:lnBlToTr>
                    <a:no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defRPr/>
                      </a:pPr>
                      <a:r>
                        <a:rPr lang="en-US" sz="800" dirty="0">
                          <a:latin typeface="Huawei Sans" panose="020C0503030203020204" pitchFamily="34" charset="0"/>
                        </a:rPr>
                        <a:t>No artifact or frame freezing</a:t>
                      </a:r>
                      <a:endParaRPr kumimoji="0" lang="en-US" altLang="zh-CN" sz="800" b="0" i="0" u="none" strike="noStrike" cap="none" normalizeH="0" baseline="0" dirty="0">
                        <a:ln>
                          <a:noFill/>
                        </a:ln>
                        <a:solidFill>
                          <a:schemeClr val="tx1"/>
                        </a:solidFill>
                        <a:effectLst/>
                        <a:latin typeface="Huawei Sans" panose="020C0503030203020204" pitchFamily="34" charset="0"/>
                        <a:ea typeface="+mn-ea"/>
                      </a:endParaRPr>
                    </a:p>
                  </a:txBody>
                  <a:tcPr marL="36000" marR="36000" marT="36000" marB="36000" anchor="ctr" horzOverflow="overflow">
                    <a:lnL w="12700" cmpd="sng">
                      <a:solidFill>
                        <a:srgbClr val="1D1D1A"/>
                      </a:solidFill>
                    </a:lnL>
                    <a:lnR w="28575" cap="flat" cmpd="sng" algn="ctr">
                      <a:solidFill>
                        <a:schemeClr val="tx1"/>
                      </a:solidFill>
                      <a:prstDash val="solid"/>
                      <a:round/>
                      <a:headEnd type="none" w="med" len="med"/>
                      <a:tailEnd type="none" w="med" len="med"/>
                    </a:lnR>
                    <a:lnT w="12700" cmpd="sng">
                      <a:solidFill>
                        <a:srgbClr val="1D1D1A"/>
                      </a:solidFill>
                    </a:lnT>
                    <a:lnB w="12700" cmpd="sng">
                      <a:solidFill>
                        <a:srgbClr val="1D1D1A"/>
                      </a:solid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18848">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defRPr/>
                      </a:pPr>
                      <a:r>
                        <a:rPr lang="en-US" sz="800" dirty="0">
                          <a:latin typeface="Huawei Sans" panose="020C0503030203020204" pitchFamily="34" charset="0"/>
                        </a:rPr>
                        <a:t>30 Mbit/s + 65 </a:t>
                      </a:r>
                      <a:r>
                        <a:rPr lang="en-US" sz="800" dirty="0" err="1">
                          <a:latin typeface="Huawei Sans" panose="020C0503030203020204" pitchFamily="34" charset="0"/>
                        </a:rPr>
                        <a:t>ms</a:t>
                      </a:r>
                      <a:r>
                        <a:rPr lang="en-US" sz="800" dirty="0">
                          <a:latin typeface="Huawei Sans" panose="020C0503030203020204" pitchFamily="34" charset="0"/>
                        </a:rPr>
                        <a:t> delay + 20% packet loss</a:t>
                      </a:r>
                      <a:endParaRPr kumimoji="0" lang="en-US" altLang="zh-CN" sz="800" b="0" i="0" u="none" strike="noStrike" kern="1200" cap="none" normalizeH="0" baseline="0" dirty="0">
                        <a:ln>
                          <a:noFill/>
                        </a:ln>
                        <a:solidFill>
                          <a:schemeClr val="tx1"/>
                        </a:solidFill>
                        <a:effectLst/>
                        <a:latin typeface="Huawei Sans" panose="020C0503030203020204" pitchFamily="34" charset="0"/>
                        <a:ea typeface="+mn-ea"/>
                        <a:cs typeface="+mn-cs"/>
                      </a:endParaRPr>
                    </a:p>
                  </a:txBody>
                  <a:tcPr marL="36000" marR="36000" marT="36000" marB="36000" anchor="ctr" horzOverflow="overflow">
                    <a:lnL w="28575" cap="flat" cmpd="sng" algn="ctr">
                      <a:solidFill>
                        <a:schemeClr val="tx1"/>
                      </a:solidFill>
                      <a:prstDash val="solid"/>
                      <a:round/>
                      <a:headEnd type="none" w="med" len="med"/>
                      <a:tailEnd type="none" w="med" len="med"/>
                    </a:lnL>
                    <a:lnR w="12700" cmpd="sng">
                      <a:solidFill>
                        <a:srgbClr val="1D1D1A"/>
                      </a:solidFill>
                    </a:lnR>
                    <a:lnT w="12700" cmpd="sng">
                      <a:solidFill>
                        <a:srgbClr val="1D1D1A"/>
                      </a:solid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defRPr/>
                      </a:pPr>
                      <a:r>
                        <a:rPr lang="en-US" sz="800" dirty="0">
                          <a:latin typeface="Huawei Sans" panose="020C0503030203020204" pitchFamily="34" charset="0"/>
                        </a:rPr>
                        <a:t>22%</a:t>
                      </a:r>
                      <a:endParaRPr kumimoji="0" lang="en-US" altLang="zh-CN" sz="800" b="0" i="0" u="none" strike="noStrike" kern="1200" cap="none" normalizeH="0" baseline="0" dirty="0">
                        <a:ln>
                          <a:noFill/>
                        </a:ln>
                        <a:solidFill>
                          <a:schemeClr val="tx1"/>
                        </a:solidFill>
                        <a:effectLst/>
                        <a:latin typeface="Huawei Sans" panose="020C0503030203020204" pitchFamily="34" charset="0"/>
                        <a:ea typeface="+mn-ea"/>
                        <a:cs typeface="+mn-cs"/>
                      </a:endParaRPr>
                    </a:p>
                  </a:txBody>
                  <a:tcPr marL="36000" marR="36000" marT="36000" marB="36000" anchor="ctr" horzOverflow="overflow">
                    <a:lnL w="12700" cmpd="sng">
                      <a:solidFill>
                        <a:srgbClr val="1D1D1A"/>
                      </a:solidFill>
                    </a:lnL>
                    <a:lnR w="12700" cmpd="sng">
                      <a:solidFill>
                        <a:srgbClr val="1D1D1A"/>
                      </a:solidFill>
                    </a:lnR>
                    <a:lnT w="12700" cmpd="sng">
                      <a:solidFill>
                        <a:srgbClr val="1D1D1A"/>
                      </a:solid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defRPr/>
                      </a:pPr>
                      <a:r>
                        <a:rPr lang="en-US" sz="800" dirty="0">
                          <a:latin typeface="Huawei Sans" panose="020C0503030203020204" pitchFamily="34" charset="0"/>
                        </a:rPr>
                        <a:t>Serious artifact and frame freezing</a:t>
                      </a:r>
                      <a:endParaRPr kumimoji="0" lang="en-US" altLang="zh-CN" sz="800" b="0" i="0" u="none" strike="noStrike" kern="1200" cap="none" normalizeH="0" baseline="0" dirty="0">
                        <a:ln>
                          <a:noFill/>
                        </a:ln>
                        <a:solidFill>
                          <a:schemeClr val="tx1"/>
                        </a:solidFill>
                        <a:effectLst/>
                        <a:latin typeface="Huawei Sans" panose="020C0503030203020204" pitchFamily="34" charset="0"/>
                        <a:ea typeface="+mn-ea"/>
                        <a:cs typeface="+mn-cs"/>
                      </a:endParaRPr>
                    </a:p>
                  </a:txBody>
                  <a:tcPr marL="36000" marR="36000" marT="36000" marB="36000" anchor="ctr" horzOverflow="overflow">
                    <a:lnL w="12700" cmpd="sng">
                      <a:solidFill>
                        <a:srgbClr val="1D1D1A"/>
                      </a:solidFill>
                    </a:lnL>
                    <a:lnR w="12700" cmpd="sng">
                      <a:solidFill>
                        <a:srgbClr val="1D1D1A"/>
                      </a:solidFill>
                    </a:lnR>
                    <a:lnT w="12700" cmpd="sng">
                      <a:solidFill>
                        <a:srgbClr val="1D1D1A"/>
                      </a:solid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187798" rtl="0" eaLnBrk="1" latinLnBrk="0" hangingPunct="1">
                        <a:defRPr sz="2338" kern="1200">
                          <a:solidFill>
                            <a:schemeClr val="tx1"/>
                          </a:solidFill>
                          <a:latin typeface="Arial"/>
                          <a:ea typeface="微软雅黑"/>
                        </a:defRPr>
                      </a:lvl1pPr>
                      <a:lvl2pPr marL="593900" algn="l" defTabSz="1187798" rtl="0" eaLnBrk="1" latinLnBrk="0" hangingPunct="1">
                        <a:defRPr sz="2338" kern="1200">
                          <a:solidFill>
                            <a:schemeClr val="tx1"/>
                          </a:solidFill>
                          <a:latin typeface="Arial"/>
                          <a:ea typeface="微软雅黑"/>
                        </a:defRPr>
                      </a:lvl2pPr>
                      <a:lvl3pPr marL="1187798" algn="l" defTabSz="1187798" rtl="0" eaLnBrk="1" latinLnBrk="0" hangingPunct="1">
                        <a:defRPr sz="2338" kern="1200">
                          <a:solidFill>
                            <a:schemeClr val="tx1"/>
                          </a:solidFill>
                          <a:latin typeface="Arial"/>
                          <a:ea typeface="微软雅黑"/>
                        </a:defRPr>
                      </a:lvl3pPr>
                      <a:lvl4pPr marL="1781699" algn="l" defTabSz="1187798" rtl="0" eaLnBrk="1" latinLnBrk="0" hangingPunct="1">
                        <a:defRPr sz="2338" kern="1200">
                          <a:solidFill>
                            <a:schemeClr val="tx1"/>
                          </a:solidFill>
                          <a:latin typeface="Arial"/>
                          <a:ea typeface="微软雅黑"/>
                        </a:defRPr>
                      </a:lvl4pPr>
                      <a:lvl5pPr marL="2375598" algn="l" defTabSz="1187798" rtl="0" eaLnBrk="1" latinLnBrk="0" hangingPunct="1">
                        <a:defRPr sz="2338" kern="1200">
                          <a:solidFill>
                            <a:schemeClr val="tx1"/>
                          </a:solidFill>
                          <a:latin typeface="Arial"/>
                          <a:ea typeface="微软雅黑"/>
                        </a:defRPr>
                      </a:lvl5pPr>
                      <a:lvl6pPr marL="2969497" algn="l" defTabSz="1187798" rtl="0" eaLnBrk="1" latinLnBrk="0" hangingPunct="1">
                        <a:defRPr sz="2338" kern="1200">
                          <a:solidFill>
                            <a:schemeClr val="tx1"/>
                          </a:solidFill>
                          <a:latin typeface="Arial"/>
                          <a:ea typeface="微软雅黑"/>
                        </a:defRPr>
                      </a:lvl6pPr>
                      <a:lvl7pPr marL="3563396" algn="l" defTabSz="1187798" rtl="0" eaLnBrk="1" latinLnBrk="0" hangingPunct="1">
                        <a:defRPr sz="2338" kern="1200">
                          <a:solidFill>
                            <a:schemeClr val="tx1"/>
                          </a:solidFill>
                          <a:latin typeface="Arial"/>
                          <a:ea typeface="微软雅黑"/>
                        </a:defRPr>
                      </a:lvl7pPr>
                      <a:lvl8pPr marL="4157297" algn="l" defTabSz="1187798" rtl="0" eaLnBrk="1" latinLnBrk="0" hangingPunct="1">
                        <a:defRPr sz="2338" kern="1200">
                          <a:solidFill>
                            <a:schemeClr val="tx1"/>
                          </a:solidFill>
                          <a:latin typeface="Arial"/>
                          <a:ea typeface="微软雅黑"/>
                        </a:defRPr>
                      </a:lvl8pPr>
                      <a:lvl9pPr marL="4751195" algn="l" defTabSz="1187798" rtl="0" eaLnBrk="1" latinLnBrk="0" hangingPunct="1">
                        <a:defRPr sz="2338" kern="1200">
                          <a:solidFill>
                            <a:schemeClr val="tx1"/>
                          </a:solidFill>
                          <a:latin typeface="Arial"/>
                          <a:ea typeface="微软雅黑"/>
                        </a:defRPr>
                      </a:lvl9pPr>
                    </a:lstStyle>
                    <a:p>
                      <a:pPr marL="0" marR="0" lvl="0" indent="0" algn="ctr" defTabSz="914400" rtl="0" eaLnBrk="1" fontAlgn="ctr" latinLnBrk="0" hangingPunct="1">
                        <a:lnSpc>
                          <a:spcPct val="105000"/>
                        </a:lnSpc>
                        <a:spcBef>
                          <a:spcPct val="0"/>
                        </a:spcBef>
                        <a:spcAft>
                          <a:spcPct val="0"/>
                        </a:spcAft>
                        <a:buClr>
                          <a:schemeClr val="tx1"/>
                        </a:buClr>
                        <a:buSzTx/>
                        <a:buFontTx/>
                        <a:buNone/>
                        <a:tabLst/>
                      </a:pPr>
                      <a:r>
                        <a:rPr lang="en-US" sz="800" dirty="0">
                          <a:latin typeface="Huawei Sans" panose="020C0503030203020204" pitchFamily="34" charset="0"/>
                        </a:rPr>
                        <a:t>No artifact or frame freezing</a:t>
                      </a:r>
                      <a:endParaRPr kumimoji="0" lang="en-US" altLang="zh-CN" sz="800" b="0" i="0" u="none" strike="noStrike" cap="none" normalizeH="0" baseline="0" dirty="0">
                        <a:ln>
                          <a:noFill/>
                        </a:ln>
                        <a:solidFill>
                          <a:schemeClr val="tx1"/>
                        </a:solidFill>
                        <a:effectLst/>
                        <a:latin typeface="Huawei Sans" panose="020C0503030203020204" pitchFamily="34" charset="0"/>
                        <a:ea typeface="+mn-ea"/>
                      </a:endParaRPr>
                    </a:p>
                  </a:txBody>
                  <a:tcPr marL="36000" marR="36000" marT="36000" marB="36000" anchor="ctr" horzOverflow="overflow">
                    <a:lnL w="12700" cmpd="sng">
                      <a:solidFill>
                        <a:srgbClr val="1D1D1A"/>
                      </a:solidFill>
                    </a:lnL>
                    <a:lnR w="28575" cap="flat" cmpd="sng" algn="ctr">
                      <a:solidFill>
                        <a:schemeClr val="tx1"/>
                      </a:solidFill>
                      <a:prstDash val="solid"/>
                      <a:round/>
                      <a:headEnd type="none" w="med" len="med"/>
                      <a:tailEnd type="none" w="med" len="med"/>
                    </a:lnR>
                    <a:lnT w="12700" cmpd="sng">
                      <a:solidFill>
                        <a:srgbClr val="1D1D1A"/>
                      </a:solid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sp>
        <p:nvSpPr>
          <p:cNvPr id="9" name="文本框 8"/>
          <p:cNvSpPr txBox="1"/>
          <p:nvPr/>
        </p:nvSpPr>
        <p:spPr bwMode="gray">
          <a:xfrm>
            <a:off x="4388581" y="3593857"/>
            <a:ext cx="1807577" cy="769441"/>
          </a:xfrm>
          <a:prstGeom prst="rect">
            <a:avLst/>
          </a:prstGeom>
          <a:noFill/>
        </p:spPr>
        <p:txBody>
          <a:bodyPr wrap="square" rtlCol="0">
            <a:spAutoFit/>
          </a:bodyPr>
          <a:lstStyle/>
          <a:p>
            <a:pPr algn="ctr" defTabSz="1219272" fontAlgn="ctr">
              <a:spcBef>
                <a:spcPts val="0"/>
              </a:spcBef>
              <a:spcAft>
                <a:spcPts val="0"/>
              </a:spcAft>
              <a:defRPr/>
            </a:pPr>
            <a:r>
              <a:rPr lang="en-US" sz="1100" b="1" dirty="0">
                <a:solidFill>
                  <a:prstClr val="black"/>
                </a:solidFill>
                <a:latin typeface="Huawei Sans" panose="020C0503030203020204" pitchFamily="34" charset="0"/>
              </a:rPr>
              <a:t>Enable FEC on the receive device</a:t>
            </a:r>
            <a:endParaRPr lang="en-US" altLang="zh-CN" sz="1100" b="1" kern="0" dirty="0">
              <a:solidFill>
                <a:prstClr val="black"/>
              </a:solidFill>
              <a:latin typeface="Huawei Sans" panose="020C0503030203020204" pitchFamily="34" charset="0"/>
            </a:endParaRPr>
          </a:p>
          <a:p>
            <a:pPr algn="ctr" defTabSz="1219272" fontAlgn="ctr">
              <a:spcBef>
                <a:spcPts val="0"/>
              </a:spcBef>
              <a:spcAft>
                <a:spcPts val="0"/>
              </a:spcAft>
              <a:defRPr/>
            </a:pPr>
            <a:r>
              <a:rPr lang="en-US" sz="1100" b="1" dirty="0">
                <a:solidFill>
                  <a:prstClr val="black"/>
                </a:solidFill>
                <a:latin typeface="Huawei Sans" panose="020C0503030203020204" pitchFamily="34" charset="0"/>
              </a:rPr>
              <a:t>and restore the original video packet.</a:t>
            </a:r>
          </a:p>
        </p:txBody>
      </p:sp>
      <p:sp>
        <p:nvSpPr>
          <p:cNvPr id="10" name="矩形 9"/>
          <p:cNvSpPr/>
          <p:nvPr/>
        </p:nvSpPr>
        <p:spPr bwMode="gray">
          <a:xfrm>
            <a:off x="2066451" y="2712420"/>
            <a:ext cx="399204" cy="636215"/>
          </a:xfrm>
          <a:prstGeom prst="rect">
            <a:avLst/>
          </a:prstGeom>
          <a:solidFill>
            <a:srgbClr val="0070C0">
              <a:alpha val="8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4268" kern="0" dirty="0">
              <a:solidFill>
                <a:prstClr val="black"/>
              </a:solidFill>
              <a:latin typeface="Huawei Sans" panose="020C0503030203020204" pitchFamily="34" charset="0"/>
              <a:ea typeface="微软雅黑" panose="020B0503020204020204" pitchFamily="34" charset="-122"/>
            </a:endParaRPr>
          </a:p>
        </p:txBody>
      </p:sp>
      <p:grpSp>
        <p:nvGrpSpPr>
          <p:cNvPr id="11" name="组合 10"/>
          <p:cNvGrpSpPr/>
          <p:nvPr/>
        </p:nvGrpSpPr>
        <p:grpSpPr bwMode="gray">
          <a:xfrm>
            <a:off x="1600224" y="1963455"/>
            <a:ext cx="795309" cy="221746"/>
            <a:chOff x="2479836" y="3336791"/>
            <a:chExt cx="1880468" cy="486985"/>
          </a:xfrm>
          <a:solidFill>
            <a:srgbClr val="EA5A4F"/>
          </a:solidFill>
        </p:grpSpPr>
        <p:grpSp>
          <p:nvGrpSpPr>
            <p:cNvPr id="12" name="组合 11"/>
            <p:cNvGrpSpPr/>
            <p:nvPr/>
          </p:nvGrpSpPr>
          <p:grpSpPr bwMode="gray">
            <a:xfrm>
              <a:off x="2479836" y="3336791"/>
              <a:ext cx="1880468" cy="486985"/>
              <a:chOff x="6105547" y="3350621"/>
              <a:chExt cx="512902" cy="168096"/>
            </a:xfrm>
            <a:grpFill/>
          </p:grpSpPr>
          <p:sp>
            <p:nvSpPr>
              <p:cNvPr id="17" name="Freeform 106"/>
              <p:cNvSpPr>
                <a:spLocks/>
              </p:cNvSpPr>
              <p:nvPr/>
            </p:nvSpPr>
            <p:spPr bwMode="gray">
              <a:xfrm>
                <a:off x="6105547" y="3350621"/>
                <a:ext cx="512902" cy="168096"/>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grpFill/>
              <a:ln w="9525">
                <a:noFill/>
                <a:round/>
                <a:headEnd/>
                <a:tailEnd/>
              </a:ln>
            </p:spPr>
            <p:txBody>
              <a:bodyPr vert="horz" wrap="square" lIns="91437" tIns="45719" rIns="91437" bIns="45719" numCol="1" anchor="t" anchorCtr="0" compatLnSpc="1">
                <a:prstTxWarp prst="textNoShape">
                  <a:avLst/>
                </a:prstTxWarp>
              </a:bodyP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altLang="zh-CN"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18" name="矩形 17"/>
              <p:cNvSpPr/>
              <p:nvPr/>
            </p:nvSpPr>
            <p:spPr bwMode="gray">
              <a:xfrm flipV="1">
                <a:off x="6133146" y="3383039"/>
                <a:ext cx="36000" cy="36000"/>
              </a:xfrm>
              <a:prstGeom prst="rect">
                <a:avLst/>
              </a:prstGeom>
              <a:solidFill>
                <a:srgbClr val="666666"/>
              </a:solidFill>
              <a:ln w="25400" cap="flat" cmpd="sng" algn="ctr">
                <a:noFill/>
                <a:prstDash val="solid"/>
              </a:ln>
              <a:effectLst/>
            </p:spPr>
            <p:txBody>
              <a:bodyPr rtlCol="0" anchor="ctr"/>
              <a:lstStyle/>
              <a:p>
                <a:pPr marL="0" marR="0" lvl="0" indent="0" algn="ctr"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19" name="矩形 18"/>
              <p:cNvSpPr/>
              <p:nvPr/>
            </p:nvSpPr>
            <p:spPr bwMode="gray">
              <a:xfrm flipV="1">
                <a:off x="6133143" y="3447032"/>
                <a:ext cx="36000" cy="36000"/>
              </a:xfrm>
              <a:prstGeom prst="rect">
                <a:avLst/>
              </a:prstGeom>
              <a:solidFill>
                <a:srgbClr val="666666"/>
              </a:solidFill>
              <a:ln w="25400" cap="flat" cmpd="sng" algn="ctr">
                <a:noFill/>
                <a:prstDash val="solid"/>
              </a:ln>
              <a:effectLst/>
            </p:spPr>
            <p:txBody>
              <a:bodyPr rtlCol="0" anchor="ctr"/>
              <a:lstStyle/>
              <a:p>
                <a:pPr marL="0" marR="0" lvl="0" indent="0" algn="ctr"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20" name="矩形 19"/>
              <p:cNvSpPr/>
              <p:nvPr/>
            </p:nvSpPr>
            <p:spPr bwMode="gray">
              <a:xfrm flipV="1">
                <a:off x="6192079" y="3383039"/>
                <a:ext cx="36000" cy="36000"/>
              </a:xfrm>
              <a:prstGeom prst="rect">
                <a:avLst/>
              </a:prstGeom>
              <a:solidFill>
                <a:srgbClr val="666666"/>
              </a:solidFill>
              <a:ln w="25400" cap="flat" cmpd="sng" algn="ctr">
                <a:noFill/>
                <a:prstDash val="solid"/>
              </a:ln>
              <a:effectLst/>
            </p:spPr>
            <p:txBody>
              <a:bodyPr rtlCol="0" anchor="ctr"/>
              <a:lstStyle/>
              <a:p>
                <a:pPr marL="0" marR="0" lvl="0" indent="0" algn="ctr"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21" name="矩形 20"/>
              <p:cNvSpPr/>
              <p:nvPr/>
            </p:nvSpPr>
            <p:spPr bwMode="gray">
              <a:xfrm flipV="1">
                <a:off x="6192079" y="3447032"/>
                <a:ext cx="36000" cy="36000"/>
              </a:xfrm>
              <a:prstGeom prst="rect">
                <a:avLst/>
              </a:prstGeom>
              <a:solidFill>
                <a:srgbClr val="666666"/>
              </a:solidFill>
              <a:ln w="25400" cap="flat" cmpd="sng" algn="ctr">
                <a:noFill/>
                <a:prstDash val="solid"/>
              </a:ln>
              <a:effectLst/>
            </p:spPr>
            <p:txBody>
              <a:bodyPr rtlCol="0" anchor="ctr"/>
              <a:lstStyle/>
              <a:p>
                <a:pPr marL="0" marR="0" lvl="0" indent="0" algn="ctr"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grpSp>
        <p:sp>
          <p:nvSpPr>
            <p:cNvPr id="13" name="椭圆 12"/>
            <p:cNvSpPr/>
            <p:nvPr/>
          </p:nvSpPr>
          <p:spPr bwMode="gray">
            <a:xfrm>
              <a:off x="3332192" y="3490394"/>
              <a:ext cx="140103" cy="140103"/>
            </a:xfrm>
            <a:prstGeom prst="ellipse">
              <a:avLst/>
            </a:prstGeom>
            <a:solidFill>
              <a:srgbClr val="666666"/>
            </a:solidFill>
            <a:ln w="25400" cap="flat" cmpd="sng" algn="ctr">
              <a:noFill/>
              <a:prstDash val="solid"/>
            </a:ln>
            <a:effectLst/>
          </p:spPr>
          <p:txBody>
            <a:bodyPr rtlCol="0" anchor="ct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14" name="椭圆 13"/>
            <p:cNvSpPr/>
            <p:nvPr/>
          </p:nvSpPr>
          <p:spPr bwMode="gray">
            <a:xfrm>
              <a:off x="3561936" y="3490394"/>
              <a:ext cx="140103" cy="140103"/>
            </a:xfrm>
            <a:prstGeom prst="ellipse">
              <a:avLst/>
            </a:prstGeom>
            <a:solidFill>
              <a:srgbClr val="666666"/>
            </a:solidFill>
            <a:ln w="25400" cap="flat" cmpd="sng" algn="ctr">
              <a:noFill/>
              <a:prstDash val="solid"/>
            </a:ln>
            <a:effectLst/>
          </p:spPr>
          <p:txBody>
            <a:bodyPr rtlCol="0" anchor="ct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15" name="椭圆 14"/>
            <p:cNvSpPr/>
            <p:nvPr/>
          </p:nvSpPr>
          <p:spPr bwMode="gray">
            <a:xfrm>
              <a:off x="3791680" y="3490394"/>
              <a:ext cx="140103" cy="140103"/>
            </a:xfrm>
            <a:prstGeom prst="ellipse">
              <a:avLst/>
            </a:prstGeom>
            <a:solidFill>
              <a:srgbClr val="666666"/>
            </a:solidFill>
            <a:ln w="25400" cap="flat" cmpd="sng" algn="ctr">
              <a:noFill/>
              <a:prstDash val="solid"/>
            </a:ln>
            <a:effectLst/>
          </p:spPr>
          <p:txBody>
            <a:bodyPr rtlCol="0" anchor="ct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16" name="椭圆 15"/>
            <p:cNvSpPr/>
            <p:nvPr/>
          </p:nvSpPr>
          <p:spPr bwMode="gray">
            <a:xfrm>
              <a:off x="4021425" y="3490394"/>
              <a:ext cx="140103" cy="140103"/>
            </a:xfrm>
            <a:prstGeom prst="ellipse">
              <a:avLst/>
            </a:prstGeom>
            <a:solidFill>
              <a:srgbClr val="666666"/>
            </a:solidFill>
            <a:ln w="25400" cap="flat" cmpd="sng" algn="ctr">
              <a:noFill/>
              <a:prstDash val="solid"/>
            </a:ln>
            <a:effectLst/>
          </p:spPr>
          <p:txBody>
            <a:bodyPr rtlCol="0" anchor="ct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grpSp>
      <p:grpSp>
        <p:nvGrpSpPr>
          <p:cNvPr id="22" name="组合 335"/>
          <p:cNvGrpSpPr/>
          <p:nvPr/>
        </p:nvGrpSpPr>
        <p:grpSpPr bwMode="gray">
          <a:xfrm>
            <a:off x="603479" y="1754416"/>
            <a:ext cx="701565" cy="557537"/>
            <a:chOff x="-1059997" y="-455159"/>
            <a:chExt cx="642113" cy="450426"/>
          </a:xfrm>
          <a:solidFill>
            <a:srgbClr val="1D1D1A">
              <a:lumMod val="50000"/>
              <a:lumOff val="50000"/>
            </a:srgbClr>
          </a:solidFill>
        </p:grpSpPr>
        <p:sp>
          <p:nvSpPr>
            <p:cNvPr id="23" name="Rectangle 13"/>
            <p:cNvSpPr>
              <a:spLocks noChangeArrowheads="1"/>
            </p:cNvSpPr>
            <p:nvPr/>
          </p:nvSpPr>
          <p:spPr bwMode="gray">
            <a:xfrm>
              <a:off x="-780749" y="-455159"/>
              <a:ext cx="15777" cy="63896"/>
            </a:xfrm>
            <a:prstGeom prst="rect">
              <a:avLst/>
            </a:pr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24" name="Rectangle 14"/>
            <p:cNvSpPr>
              <a:spLocks noChangeArrowheads="1"/>
            </p:cNvSpPr>
            <p:nvPr/>
          </p:nvSpPr>
          <p:spPr bwMode="gray">
            <a:xfrm>
              <a:off x="-712909" y="-455159"/>
              <a:ext cx="15777" cy="63896"/>
            </a:xfrm>
            <a:prstGeom prst="rect">
              <a:avLst/>
            </a:pr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25" name="Freeform 15"/>
            <p:cNvSpPr>
              <a:spLocks/>
            </p:cNvSpPr>
            <p:nvPr/>
          </p:nvSpPr>
          <p:spPr bwMode="gray">
            <a:xfrm>
              <a:off x="-756295" y="-444115"/>
              <a:ext cx="34709" cy="35498"/>
            </a:xfrm>
            <a:custGeom>
              <a:avLst/>
              <a:gdLst/>
              <a:ahLst/>
              <a:cxnLst>
                <a:cxn ang="0">
                  <a:pos x="345" y="625"/>
                </a:cxn>
                <a:cxn ang="0">
                  <a:pos x="391" y="617"/>
                </a:cxn>
                <a:cxn ang="0">
                  <a:pos x="435" y="602"/>
                </a:cxn>
                <a:cxn ang="0">
                  <a:pos x="475" y="581"/>
                </a:cxn>
                <a:cxn ang="0">
                  <a:pos x="512" y="554"/>
                </a:cxn>
                <a:cxn ang="0">
                  <a:pos x="544" y="524"/>
                </a:cxn>
                <a:cxn ang="0">
                  <a:pos x="573" y="488"/>
                </a:cxn>
                <a:cxn ang="0">
                  <a:pos x="595" y="448"/>
                </a:cxn>
                <a:cxn ang="0">
                  <a:pos x="612" y="406"/>
                </a:cxn>
                <a:cxn ang="0">
                  <a:pos x="622" y="360"/>
                </a:cxn>
                <a:cxn ang="0">
                  <a:pos x="626" y="313"/>
                </a:cxn>
                <a:cxn ang="0">
                  <a:pos x="622" y="265"/>
                </a:cxn>
                <a:cxn ang="0">
                  <a:pos x="612" y="220"/>
                </a:cxn>
                <a:cxn ang="0">
                  <a:pos x="595" y="178"/>
                </a:cxn>
                <a:cxn ang="0">
                  <a:pos x="573" y="138"/>
                </a:cxn>
                <a:cxn ang="0">
                  <a:pos x="544" y="103"/>
                </a:cxn>
                <a:cxn ang="0">
                  <a:pos x="512" y="72"/>
                </a:cxn>
                <a:cxn ang="0">
                  <a:pos x="475" y="45"/>
                </a:cxn>
                <a:cxn ang="0">
                  <a:pos x="435" y="24"/>
                </a:cxn>
                <a:cxn ang="0">
                  <a:pos x="391" y="10"/>
                </a:cxn>
                <a:cxn ang="0">
                  <a:pos x="345" y="1"/>
                </a:cxn>
                <a:cxn ang="0">
                  <a:pos x="297" y="0"/>
                </a:cxn>
                <a:cxn ang="0">
                  <a:pos x="250" y="6"/>
                </a:cxn>
                <a:cxn ang="0">
                  <a:pos x="206" y="19"/>
                </a:cxn>
                <a:cxn ang="0">
                  <a:pos x="164" y="37"/>
                </a:cxn>
                <a:cxn ang="0">
                  <a:pos x="126" y="63"/>
                </a:cxn>
                <a:cxn ang="0">
                  <a:pos x="92" y="92"/>
                </a:cxn>
                <a:cxn ang="0">
                  <a:pos x="62" y="126"/>
                </a:cxn>
                <a:cxn ang="0">
                  <a:pos x="38" y="164"/>
                </a:cxn>
                <a:cxn ang="0">
                  <a:pos x="19" y="206"/>
                </a:cxn>
                <a:cxn ang="0">
                  <a:pos x="7" y="250"/>
                </a:cxn>
                <a:cxn ang="0">
                  <a:pos x="1" y="297"/>
                </a:cxn>
                <a:cxn ang="0">
                  <a:pos x="2" y="345"/>
                </a:cxn>
                <a:cxn ang="0">
                  <a:pos x="10" y="392"/>
                </a:cxn>
                <a:cxn ang="0">
                  <a:pos x="25" y="435"/>
                </a:cxn>
                <a:cxn ang="0">
                  <a:pos x="45" y="476"/>
                </a:cxn>
                <a:cxn ang="0">
                  <a:pos x="71" y="512"/>
                </a:cxn>
                <a:cxn ang="0">
                  <a:pos x="103" y="545"/>
                </a:cxn>
                <a:cxn ang="0">
                  <a:pos x="138" y="572"/>
                </a:cxn>
                <a:cxn ang="0">
                  <a:pos x="177" y="596"/>
                </a:cxn>
                <a:cxn ang="0">
                  <a:pos x="220" y="612"/>
                </a:cxn>
                <a:cxn ang="0">
                  <a:pos x="265" y="623"/>
                </a:cxn>
                <a:cxn ang="0">
                  <a:pos x="314" y="626"/>
                </a:cxn>
              </a:cxnLst>
              <a:rect l="0" t="0" r="r" b="b"/>
              <a:pathLst>
                <a:path w="626" h="626">
                  <a:moveTo>
                    <a:pt x="314" y="626"/>
                  </a:moveTo>
                  <a:lnTo>
                    <a:pt x="329" y="626"/>
                  </a:lnTo>
                  <a:lnTo>
                    <a:pt x="345" y="625"/>
                  </a:lnTo>
                  <a:lnTo>
                    <a:pt x="361" y="623"/>
                  </a:lnTo>
                  <a:lnTo>
                    <a:pt x="376" y="620"/>
                  </a:lnTo>
                  <a:lnTo>
                    <a:pt x="391" y="617"/>
                  </a:lnTo>
                  <a:lnTo>
                    <a:pt x="406" y="612"/>
                  </a:lnTo>
                  <a:lnTo>
                    <a:pt x="420" y="607"/>
                  </a:lnTo>
                  <a:lnTo>
                    <a:pt x="435" y="602"/>
                  </a:lnTo>
                  <a:lnTo>
                    <a:pt x="449" y="596"/>
                  </a:lnTo>
                  <a:lnTo>
                    <a:pt x="462" y="589"/>
                  </a:lnTo>
                  <a:lnTo>
                    <a:pt x="475" y="581"/>
                  </a:lnTo>
                  <a:lnTo>
                    <a:pt x="488" y="572"/>
                  </a:lnTo>
                  <a:lnTo>
                    <a:pt x="500" y="564"/>
                  </a:lnTo>
                  <a:lnTo>
                    <a:pt x="512" y="554"/>
                  </a:lnTo>
                  <a:lnTo>
                    <a:pt x="523" y="545"/>
                  </a:lnTo>
                  <a:lnTo>
                    <a:pt x="534" y="534"/>
                  </a:lnTo>
                  <a:lnTo>
                    <a:pt x="544" y="524"/>
                  </a:lnTo>
                  <a:lnTo>
                    <a:pt x="555" y="512"/>
                  </a:lnTo>
                  <a:lnTo>
                    <a:pt x="564" y="501"/>
                  </a:lnTo>
                  <a:lnTo>
                    <a:pt x="573" y="488"/>
                  </a:lnTo>
                  <a:lnTo>
                    <a:pt x="581" y="476"/>
                  </a:lnTo>
                  <a:lnTo>
                    <a:pt x="588" y="462"/>
                  </a:lnTo>
                  <a:lnTo>
                    <a:pt x="595" y="448"/>
                  </a:lnTo>
                  <a:lnTo>
                    <a:pt x="601" y="435"/>
                  </a:lnTo>
                  <a:lnTo>
                    <a:pt x="607" y="421"/>
                  </a:lnTo>
                  <a:lnTo>
                    <a:pt x="612" y="406"/>
                  </a:lnTo>
                  <a:lnTo>
                    <a:pt x="616" y="392"/>
                  </a:lnTo>
                  <a:lnTo>
                    <a:pt x="619" y="377"/>
                  </a:lnTo>
                  <a:lnTo>
                    <a:pt x="622" y="360"/>
                  </a:lnTo>
                  <a:lnTo>
                    <a:pt x="624" y="345"/>
                  </a:lnTo>
                  <a:lnTo>
                    <a:pt x="625" y="329"/>
                  </a:lnTo>
                  <a:lnTo>
                    <a:pt x="626" y="313"/>
                  </a:lnTo>
                  <a:lnTo>
                    <a:pt x="625" y="297"/>
                  </a:lnTo>
                  <a:lnTo>
                    <a:pt x="624" y="281"/>
                  </a:lnTo>
                  <a:lnTo>
                    <a:pt x="622" y="265"/>
                  </a:lnTo>
                  <a:lnTo>
                    <a:pt x="619" y="250"/>
                  </a:lnTo>
                  <a:lnTo>
                    <a:pt x="616" y="235"/>
                  </a:lnTo>
                  <a:lnTo>
                    <a:pt x="612" y="220"/>
                  </a:lnTo>
                  <a:lnTo>
                    <a:pt x="607" y="206"/>
                  </a:lnTo>
                  <a:lnTo>
                    <a:pt x="601" y="192"/>
                  </a:lnTo>
                  <a:lnTo>
                    <a:pt x="595" y="178"/>
                  </a:lnTo>
                  <a:lnTo>
                    <a:pt x="588" y="164"/>
                  </a:lnTo>
                  <a:lnTo>
                    <a:pt x="581" y="150"/>
                  </a:lnTo>
                  <a:lnTo>
                    <a:pt x="573" y="138"/>
                  </a:lnTo>
                  <a:lnTo>
                    <a:pt x="564" y="126"/>
                  </a:lnTo>
                  <a:lnTo>
                    <a:pt x="555" y="114"/>
                  </a:lnTo>
                  <a:lnTo>
                    <a:pt x="544" y="103"/>
                  </a:lnTo>
                  <a:lnTo>
                    <a:pt x="534" y="92"/>
                  </a:lnTo>
                  <a:lnTo>
                    <a:pt x="523" y="82"/>
                  </a:lnTo>
                  <a:lnTo>
                    <a:pt x="512" y="72"/>
                  </a:lnTo>
                  <a:lnTo>
                    <a:pt x="500" y="63"/>
                  </a:lnTo>
                  <a:lnTo>
                    <a:pt x="488" y="53"/>
                  </a:lnTo>
                  <a:lnTo>
                    <a:pt x="475" y="45"/>
                  </a:lnTo>
                  <a:lnTo>
                    <a:pt x="462" y="37"/>
                  </a:lnTo>
                  <a:lnTo>
                    <a:pt x="449" y="31"/>
                  </a:lnTo>
                  <a:lnTo>
                    <a:pt x="435" y="24"/>
                  </a:lnTo>
                  <a:lnTo>
                    <a:pt x="420" y="19"/>
                  </a:lnTo>
                  <a:lnTo>
                    <a:pt x="406" y="14"/>
                  </a:lnTo>
                  <a:lnTo>
                    <a:pt x="391" y="10"/>
                  </a:lnTo>
                  <a:lnTo>
                    <a:pt x="376" y="6"/>
                  </a:lnTo>
                  <a:lnTo>
                    <a:pt x="361" y="3"/>
                  </a:lnTo>
                  <a:lnTo>
                    <a:pt x="345" y="1"/>
                  </a:lnTo>
                  <a:lnTo>
                    <a:pt x="329" y="0"/>
                  </a:lnTo>
                  <a:lnTo>
                    <a:pt x="314" y="0"/>
                  </a:lnTo>
                  <a:lnTo>
                    <a:pt x="297" y="0"/>
                  </a:lnTo>
                  <a:lnTo>
                    <a:pt x="281" y="1"/>
                  </a:lnTo>
                  <a:lnTo>
                    <a:pt x="265" y="3"/>
                  </a:lnTo>
                  <a:lnTo>
                    <a:pt x="250" y="6"/>
                  </a:lnTo>
                  <a:lnTo>
                    <a:pt x="235" y="10"/>
                  </a:lnTo>
                  <a:lnTo>
                    <a:pt x="220" y="14"/>
                  </a:lnTo>
                  <a:lnTo>
                    <a:pt x="206" y="19"/>
                  </a:lnTo>
                  <a:lnTo>
                    <a:pt x="191" y="24"/>
                  </a:lnTo>
                  <a:lnTo>
                    <a:pt x="177" y="31"/>
                  </a:lnTo>
                  <a:lnTo>
                    <a:pt x="164" y="37"/>
                  </a:lnTo>
                  <a:lnTo>
                    <a:pt x="151" y="45"/>
                  </a:lnTo>
                  <a:lnTo>
                    <a:pt x="138" y="53"/>
                  </a:lnTo>
                  <a:lnTo>
                    <a:pt x="126" y="63"/>
                  </a:lnTo>
                  <a:lnTo>
                    <a:pt x="114" y="72"/>
                  </a:lnTo>
                  <a:lnTo>
                    <a:pt x="103" y="82"/>
                  </a:lnTo>
                  <a:lnTo>
                    <a:pt x="92" y="92"/>
                  </a:lnTo>
                  <a:lnTo>
                    <a:pt x="82" y="103"/>
                  </a:lnTo>
                  <a:lnTo>
                    <a:pt x="71" y="114"/>
                  </a:lnTo>
                  <a:lnTo>
                    <a:pt x="62" y="126"/>
                  </a:lnTo>
                  <a:lnTo>
                    <a:pt x="53" y="138"/>
                  </a:lnTo>
                  <a:lnTo>
                    <a:pt x="45" y="150"/>
                  </a:lnTo>
                  <a:lnTo>
                    <a:pt x="38" y="164"/>
                  </a:lnTo>
                  <a:lnTo>
                    <a:pt x="31" y="178"/>
                  </a:lnTo>
                  <a:lnTo>
                    <a:pt x="25" y="192"/>
                  </a:lnTo>
                  <a:lnTo>
                    <a:pt x="19" y="206"/>
                  </a:lnTo>
                  <a:lnTo>
                    <a:pt x="14" y="220"/>
                  </a:lnTo>
                  <a:lnTo>
                    <a:pt x="10" y="235"/>
                  </a:lnTo>
                  <a:lnTo>
                    <a:pt x="7" y="250"/>
                  </a:lnTo>
                  <a:lnTo>
                    <a:pt x="4" y="265"/>
                  </a:lnTo>
                  <a:lnTo>
                    <a:pt x="2" y="281"/>
                  </a:lnTo>
                  <a:lnTo>
                    <a:pt x="1" y="297"/>
                  </a:lnTo>
                  <a:lnTo>
                    <a:pt x="0" y="313"/>
                  </a:lnTo>
                  <a:lnTo>
                    <a:pt x="1" y="329"/>
                  </a:lnTo>
                  <a:lnTo>
                    <a:pt x="2" y="345"/>
                  </a:lnTo>
                  <a:lnTo>
                    <a:pt x="4" y="360"/>
                  </a:lnTo>
                  <a:lnTo>
                    <a:pt x="7" y="377"/>
                  </a:lnTo>
                  <a:lnTo>
                    <a:pt x="10" y="392"/>
                  </a:lnTo>
                  <a:lnTo>
                    <a:pt x="14" y="406"/>
                  </a:lnTo>
                  <a:lnTo>
                    <a:pt x="19" y="421"/>
                  </a:lnTo>
                  <a:lnTo>
                    <a:pt x="25" y="435"/>
                  </a:lnTo>
                  <a:lnTo>
                    <a:pt x="31" y="448"/>
                  </a:lnTo>
                  <a:lnTo>
                    <a:pt x="38" y="462"/>
                  </a:lnTo>
                  <a:lnTo>
                    <a:pt x="45" y="476"/>
                  </a:lnTo>
                  <a:lnTo>
                    <a:pt x="53" y="488"/>
                  </a:lnTo>
                  <a:lnTo>
                    <a:pt x="62" y="501"/>
                  </a:lnTo>
                  <a:lnTo>
                    <a:pt x="71" y="512"/>
                  </a:lnTo>
                  <a:lnTo>
                    <a:pt x="82" y="524"/>
                  </a:lnTo>
                  <a:lnTo>
                    <a:pt x="92" y="534"/>
                  </a:lnTo>
                  <a:lnTo>
                    <a:pt x="103" y="545"/>
                  </a:lnTo>
                  <a:lnTo>
                    <a:pt x="114" y="554"/>
                  </a:lnTo>
                  <a:lnTo>
                    <a:pt x="126" y="564"/>
                  </a:lnTo>
                  <a:lnTo>
                    <a:pt x="138" y="572"/>
                  </a:lnTo>
                  <a:lnTo>
                    <a:pt x="151" y="581"/>
                  </a:lnTo>
                  <a:lnTo>
                    <a:pt x="164" y="589"/>
                  </a:lnTo>
                  <a:lnTo>
                    <a:pt x="177" y="596"/>
                  </a:lnTo>
                  <a:lnTo>
                    <a:pt x="191" y="602"/>
                  </a:lnTo>
                  <a:lnTo>
                    <a:pt x="206" y="607"/>
                  </a:lnTo>
                  <a:lnTo>
                    <a:pt x="220" y="612"/>
                  </a:lnTo>
                  <a:lnTo>
                    <a:pt x="235" y="617"/>
                  </a:lnTo>
                  <a:lnTo>
                    <a:pt x="250" y="620"/>
                  </a:lnTo>
                  <a:lnTo>
                    <a:pt x="265" y="623"/>
                  </a:lnTo>
                  <a:lnTo>
                    <a:pt x="281" y="625"/>
                  </a:lnTo>
                  <a:lnTo>
                    <a:pt x="297" y="626"/>
                  </a:lnTo>
                  <a:lnTo>
                    <a:pt x="314" y="626"/>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26" name="Rectangle 16"/>
            <p:cNvSpPr>
              <a:spLocks noChangeArrowheads="1"/>
            </p:cNvSpPr>
            <p:nvPr/>
          </p:nvSpPr>
          <p:spPr bwMode="gray">
            <a:xfrm>
              <a:off x="-771283" y="-407040"/>
              <a:ext cx="64685" cy="15777"/>
            </a:xfrm>
            <a:prstGeom prst="rect">
              <a:avLst/>
            </a:pr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27" name="Rectangle 17"/>
            <p:cNvSpPr>
              <a:spLocks noChangeArrowheads="1"/>
            </p:cNvSpPr>
            <p:nvPr/>
          </p:nvSpPr>
          <p:spPr bwMode="gray">
            <a:xfrm>
              <a:off x="-771283" y="-455159"/>
              <a:ext cx="64685" cy="7100"/>
            </a:xfrm>
            <a:prstGeom prst="rect">
              <a:avLst/>
            </a:pr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28" name="Freeform 18"/>
            <p:cNvSpPr>
              <a:spLocks noEditPoints="1"/>
            </p:cNvSpPr>
            <p:nvPr/>
          </p:nvSpPr>
          <p:spPr bwMode="gray">
            <a:xfrm>
              <a:off x="-1059997" y="-391263"/>
              <a:ext cx="642113" cy="386530"/>
            </a:xfrm>
            <a:custGeom>
              <a:avLst/>
              <a:gdLst/>
              <a:ahLst/>
              <a:cxnLst>
                <a:cxn ang="0">
                  <a:pos x="11193" y="1"/>
                </a:cxn>
                <a:cxn ang="0">
                  <a:pos x="11237" y="10"/>
                </a:cxn>
                <a:cxn ang="0">
                  <a:pos x="11277" y="27"/>
                </a:cxn>
                <a:cxn ang="0">
                  <a:pos x="11329" y="67"/>
                </a:cxn>
                <a:cxn ang="0">
                  <a:pos x="11369" y="119"/>
                </a:cxn>
                <a:cxn ang="0">
                  <a:pos x="11386" y="159"/>
                </a:cxn>
                <a:cxn ang="0">
                  <a:pos x="11395" y="204"/>
                </a:cxn>
                <a:cxn ang="0">
                  <a:pos x="11396" y="6638"/>
                </a:cxn>
                <a:cxn ang="0">
                  <a:pos x="11389" y="6682"/>
                </a:cxn>
                <a:cxn ang="0">
                  <a:pos x="11374" y="6724"/>
                </a:cxn>
                <a:cxn ang="0">
                  <a:pos x="11351" y="6761"/>
                </a:cxn>
                <a:cxn ang="0">
                  <a:pos x="11321" y="6794"/>
                </a:cxn>
                <a:cxn ang="0">
                  <a:pos x="11287" y="6820"/>
                </a:cxn>
                <a:cxn ang="0">
                  <a:pos x="11248" y="6839"/>
                </a:cxn>
                <a:cxn ang="0">
                  <a:pos x="11204" y="6850"/>
                </a:cxn>
                <a:cxn ang="0">
                  <a:pos x="226" y="6852"/>
                </a:cxn>
                <a:cxn ang="0">
                  <a:pos x="181" y="6848"/>
                </a:cxn>
                <a:cxn ang="0">
                  <a:pos x="138" y="6835"/>
                </a:cxn>
                <a:cxn ang="0">
                  <a:pos x="100" y="6814"/>
                </a:cxn>
                <a:cxn ang="0">
                  <a:pos x="67" y="6786"/>
                </a:cxn>
                <a:cxn ang="0">
                  <a:pos x="38" y="6752"/>
                </a:cxn>
                <a:cxn ang="0">
                  <a:pos x="18" y="6714"/>
                </a:cxn>
                <a:cxn ang="0">
                  <a:pos x="5" y="6671"/>
                </a:cxn>
                <a:cxn ang="0">
                  <a:pos x="0" y="6626"/>
                </a:cxn>
                <a:cxn ang="0">
                  <a:pos x="3" y="192"/>
                </a:cxn>
                <a:cxn ang="0">
                  <a:pos x="14" y="149"/>
                </a:cxn>
                <a:cxn ang="0">
                  <a:pos x="32" y="109"/>
                </a:cxn>
                <a:cxn ang="0">
                  <a:pos x="58" y="75"/>
                </a:cxn>
                <a:cxn ang="0">
                  <a:pos x="91" y="45"/>
                </a:cxn>
                <a:cxn ang="0">
                  <a:pos x="128" y="23"/>
                </a:cxn>
                <a:cxn ang="0">
                  <a:pos x="169" y="7"/>
                </a:cxn>
                <a:cxn ang="0">
                  <a:pos x="214" y="1"/>
                </a:cxn>
                <a:cxn ang="0">
                  <a:pos x="10866" y="306"/>
                </a:cxn>
                <a:cxn ang="0">
                  <a:pos x="10919" y="315"/>
                </a:cxn>
                <a:cxn ang="0">
                  <a:pos x="10992" y="353"/>
                </a:cxn>
                <a:cxn ang="0">
                  <a:pos x="11043" y="414"/>
                </a:cxn>
                <a:cxn ang="0">
                  <a:pos x="11066" y="481"/>
                </a:cxn>
                <a:cxn ang="0">
                  <a:pos x="11069" y="6340"/>
                </a:cxn>
                <a:cxn ang="0">
                  <a:pos x="11064" y="6382"/>
                </a:cxn>
                <a:cxn ang="0">
                  <a:pos x="11052" y="6421"/>
                </a:cxn>
                <a:cxn ang="0">
                  <a:pos x="11007" y="6487"/>
                </a:cxn>
                <a:cxn ang="0">
                  <a:pos x="10939" y="6530"/>
                </a:cxn>
                <a:cxn ang="0">
                  <a:pos x="10899" y="6542"/>
                </a:cxn>
                <a:cxn ang="0">
                  <a:pos x="10856" y="6546"/>
                </a:cxn>
                <a:cxn ang="0">
                  <a:pos x="507" y="6544"/>
                </a:cxn>
                <a:cxn ang="0">
                  <a:pos x="467" y="6534"/>
                </a:cxn>
                <a:cxn ang="0">
                  <a:pos x="404" y="6500"/>
                </a:cxn>
                <a:cxn ang="0">
                  <a:pos x="358" y="6447"/>
                </a:cxn>
                <a:cxn ang="0">
                  <a:pos x="340" y="6411"/>
                </a:cxn>
                <a:cxn ang="0">
                  <a:pos x="330" y="6371"/>
                </a:cxn>
                <a:cxn ang="0">
                  <a:pos x="327" y="512"/>
                </a:cxn>
                <a:cxn ang="0">
                  <a:pos x="331" y="471"/>
                </a:cxn>
                <a:cxn ang="0">
                  <a:pos x="344" y="432"/>
                </a:cxn>
                <a:cxn ang="0">
                  <a:pos x="389" y="366"/>
                </a:cxn>
                <a:cxn ang="0">
                  <a:pos x="457" y="322"/>
                </a:cxn>
                <a:cxn ang="0">
                  <a:pos x="518" y="307"/>
                </a:cxn>
              </a:cxnLst>
              <a:rect l="0" t="0" r="r" b="b"/>
              <a:pathLst>
                <a:path w="11396" h="6852">
                  <a:moveTo>
                    <a:pt x="226" y="0"/>
                  </a:moveTo>
                  <a:lnTo>
                    <a:pt x="11170" y="0"/>
                  </a:lnTo>
                  <a:lnTo>
                    <a:pt x="11181" y="1"/>
                  </a:lnTo>
                  <a:lnTo>
                    <a:pt x="11193" y="1"/>
                  </a:lnTo>
                  <a:lnTo>
                    <a:pt x="11204" y="3"/>
                  </a:lnTo>
                  <a:lnTo>
                    <a:pt x="11215" y="5"/>
                  </a:lnTo>
                  <a:lnTo>
                    <a:pt x="11227" y="7"/>
                  </a:lnTo>
                  <a:lnTo>
                    <a:pt x="11237" y="10"/>
                  </a:lnTo>
                  <a:lnTo>
                    <a:pt x="11248" y="14"/>
                  </a:lnTo>
                  <a:lnTo>
                    <a:pt x="11258" y="18"/>
                  </a:lnTo>
                  <a:lnTo>
                    <a:pt x="11268" y="23"/>
                  </a:lnTo>
                  <a:lnTo>
                    <a:pt x="11277" y="27"/>
                  </a:lnTo>
                  <a:lnTo>
                    <a:pt x="11287" y="33"/>
                  </a:lnTo>
                  <a:lnTo>
                    <a:pt x="11296" y="39"/>
                  </a:lnTo>
                  <a:lnTo>
                    <a:pt x="11313" y="52"/>
                  </a:lnTo>
                  <a:lnTo>
                    <a:pt x="11329" y="67"/>
                  </a:lnTo>
                  <a:lnTo>
                    <a:pt x="11345" y="83"/>
                  </a:lnTo>
                  <a:lnTo>
                    <a:pt x="11358" y="100"/>
                  </a:lnTo>
                  <a:lnTo>
                    <a:pt x="11363" y="109"/>
                  </a:lnTo>
                  <a:lnTo>
                    <a:pt x="11369" y="119"/>
                  </a:lnTo>
                  <a:lnTo>
                    <a:pt x="11374" y="128"/>
                  </a:lnTo>
                  <a:lnTo>
                    <a:pt x="11378" y="138"/>
                  </a:lnTo>
                  <a:lnTo>
                    <a:pt x="11382" y="149"/>
                  </a:lnTo>
                  <a:lnTo>
                    <a:pt x="11386" y="159"/>
                  </a:lnTo>
                  <a:lnTo>
                    <a:pt x="11389" y="171"/>
                  </a:lnTo>
                  <a:lnTo>
                    <a:pt x="11391" y="181"/>
                  </a:lnTo>
                  <a:lnTo>
                    <a:pt x="11393" y="192"/>
                  </a:lnTo>
                  <a:lnTo>
                    <a:pt x="11395" y="204"/>
                  </a:lnTo>
                  <a:lnTo>
                    <a:pt x="11396" y="215"/>
                  </a:lnTo>
                  <a:lnTo>
                    <a:pt x="11396" y="226"/>
                  </a:lnTo>
                  <a:lnTo>
                    <a:pt x="11396" y="6626"/>
                  </a:lnTo>
                  <a:lnTo>
                    <a:pt x="11396" y="6638"/>
                  </a:lnTo>
                  <a:lnTo>
                    <a:pt x="11395" y="6649"/>
                  </a:lnTo>
                  <a:lnTo>
                    <a:pt x="11393" y="6660"/>
                  </a:lnTo>
                  <a:lnTo>
                    <a:pt x="11391" y="6671"/>
                  </a:lnTo>
                  <a:lnTo>
                    <a:pt x="11389" y="6682"/>
                  </a:lnTo>
                  <a:lnTo>
                    <a:pt x="11386" y="6694"/>
                  </a:lnTo>
                  <a:lnTo>
                    <a:pt x="11382" y="6704"/>
                  </a:lnTo>
                  <a:lnTo>
                    <a:pt x="11378" y="6714"/>
                  </a:lnTo>
                  <a:lnTo>
                    <a:pt x="11374" y="6724"/>
                  </a:lnTo>
                  <a:lnTo>
                    <a:pt x="11369" y="6734"/>
                  </a:lnTo>
                  <a:lnTo>
                    <a:pt x="11363" y="6743"/>
                  </a:lnTo>
                  <a:lnTo>
                    <a:pt x="11358" y="6752"/>
                  </a:lnTo>
                  <a:lnTo>
                    <a:pt x="11351" y="6761"/>
                  </a:lnTo>
                  <a:lnTo>
                    <a:pt x="11345" y="6770"/>
                  </a:lnTo>
                  <a:lnTo>
                    <a:pt x="11338" y="6778"/>
                  </a:lnTo>
                  <a:lnTo>
                    <a:pt x="11329" y="6786"/>
                  </a:lnTo>
                  <a:lnTo>
                    <a:pt x="11321" y="6794"/>
                  </a:lnTo>
                  <a:lnTo>
                    <a:pt x="11313" y="6801"/>
                  </a:lnTo>
                  <a:lnTo>
                    <a:pt x="11305" y="6808"/>
                  </a:lnTo>
                  <a:lnTo>
                    <a:pt x="11296" y="6814"/>
                  </a:lnTo>
                  <a:lnTo>
                    <a:pt x="11287" y="6820"/>
                  </a:lnTo>
                  <a:lnTo>
                    <a:pt x="11277" y="6825"/>
                  </a:lnTo>
                  <a:lnTo>
                    <a:pt x="11268" y="6830"/>
                  </a:lnTo>
                  <a:lnTo>
                    <a:pt x="11258" y="6835"/>
                  </a:lnTo>
                  <a:lnTo>
                    <a:pt x="11248" y="6839"/>
                  </a:lnTo>
                  <a:lnTo>
                    <a:pt x="11237" y="6842"/>
                  </a:lnTo>
                  <a:lnTo>
                    <a:pt x="11227" y="6845"/>
                  </a:lnTo>
                  <a:lnTo>
                    <a:pt x="11215" y="6848"/>
                  </a:lnTo>
                  <a:lnTo>
                    <a:pt x="11204" y="6850"/>
                  </a:lnTo>
                  <a:lnTo>
                    <a:pt x="11193" y="6851"/>
                  </a:lnTo>
                  <a:lnTo>
                    <a:pt x="11181" y="6852"/>
                  </a:lnTo>
                  <a:lnTo>
                    <a:pt x="11170" y="6852"/>
                  </a:lnTo>
                  <a:lnTo>
                    <a:pt x="226" y="6852"/>
                  </a:lnTo>
                  <a:lnTo>
                    <a:pt x="214" y="6852"/>
                  </a:lnTo>
                  <a:lnTo>
                    <a:pt x="203" y="6851"/>
                  </a:lnTo>
                  <a:lnTo>
                    <a:pt x="192" y="6850"/>
                  </a:lnTo>
                  <a:lnTo>
                    <a:pt x="181" y="6848"/>
                  </a:lnTo>
                  <a:lnTo>
                    <a:pt x="169" y="6845"/>
                  </a:lnTo>
                  <a:lnTo>
                    <a:pt x="159" y="6842"/>
                  </a:lnTo>
                  <a:lnTo>
                    <a:pt x="148" y="6839"/>
                  </a:lnTo>
                  <a:lnTo>
                    <a:pt x="138" y="6835"/>
                  </a:lnTo>
                  <a:lnTo>
                    <a:pt x="128" y="6830"/>
                  </a:lnTo>
                  <a:lnTo>
                    <a:pt x="118" y="6825"/>
                  </a:lnTo>
                  <a:lnTo>
                    <a:pt x="109" y="6820"/>
                  </a:lnTo>
                  <a:lnTo>
                    <a:pt x="100" y="6814"/>
                  </a:lnTo>
                  <a:lnTo>
                    <a:pt x="91" y="6808"/>
                  </a:lnTo>
                  <a:lnTo>
                    <a:pt x="83" y="6801"/>
                  </a:lnTo>
                  <a:lnTo>
                    <a:pt x="75" y="6794"/>
                  </a:lnTo>
                  <a:lnTo>
                    <a:pt x="67" y="6786"/>
                  </a:lnTo>
                  <a:lnTo>
                    <a:pt x="58" y="6778"/>
                  </a:lnTo>
                  <a:lnTo>
                    <a:pt x="51" y="6770"/>
                  </a:lnTo>
                  <a:lnTo>
                    <a:pt x="45" y="6761"/>
                  </a:lnTo>
                  <a:lnTo>
                    <a:pt x="38" y="6752"/>
                  </a:lnTo>
                  <a:lnTo>
                    <a:pt x="32" y="6743"/>
                  </a:lnTo>
                  <a:lnTo>
                    <a:pt x="27" y="6734"/>
                  </a:lnTo>
                  <a:lnTo>
                    <a:pt x="22" y="6724"/>
                  </a:lnTo>
                  <a:lnTo>
                    <a:pt x="18" y="6714"/>
                  </a:lnTo>
                  <a:lnTo>
                    <a:pt x="14" y="6704"/>
                  </a:lnTo>
                  <a:lnTo>
                    <a:pt x="10" y="6694"/>
                  </a:lnTo>
                  <a:lnTo>
                    <a:pt x="7" y="6682"/>
                  </a:lnTo>
                  <a:lnTo>
                    <a:pt x="5" y="6671"/>
                  </a:lnTo>
                  <a:lnTo>
                    <a:pt x="3" y="6660"/>
                  </a:lnTo>
                  <a:lnTo>
                    <a:pt x="1" y="6649"/>
                  </a:lnTo>
                  <a:lnTo>
                    <a:pt x="0" y="6638"/>
                  </a:lnTo>
                  <a:lnTo>
                    <a:pt x="0" y="6626"/>
                  </a:lnTo>
                  <a:lnTo>
                    <a:pt x="0" y="226"/>
                  </a:lnTo>
                  <a:lnTo>
                    <a:pt x="0" y="215"/>
                  </a:lnTo>
                  <a:lnTo>
                    <a:pt x="1" y="204"/>
                  </a:lnTo>
                  <a:lnTo>
                    <a:pt x="3" y="192"/>
                  </a:lnTo>
                  <a:lnTo>
                    <a:pt x="5" y="181"/>
                  </a:lnTo>
                  <a:lnTo>
                    <a:pt x="7" y="171"/>
                  </a:lnTo>
                  <a:lnTo>
                    <a:pt x="10" y="159"/>
                  </a:lnTo>
                  <a:lnTo>
                    <a:pt x="14" y="149"/>
                  </a:lnTo>
                  <a:lnTo>
                    <a:pt x="18" y="138"/>
                  </a:lnTo>
                  <a:lnTo>
                    <a:pt x="22" y="128"/>
                  </a:lnTo>
                  <a:lnTo>
                    <a:pt x="27" y="119"/>
                  </a:lnTo>
                  <a:lnTo>
                    <a:pt x="32" y="109"/>
                  </a:lnTo>
                  <a:lnTo>
                    <a:pt x="38" y="100"/>
                  </a:lnTo>
                  <a:lnTo>
                    <a:pt x="45" y="92"/>
                  </a:lnTo>
                  <a:lnTo>
                    <a:pt x="51" y="83"/>
                  </a:lnTo>
                  <a:lnTo>
                    <a:pt x="58" y="75"/>
                  </a:lnTo>
                  <a:lnTo>
                    <a:pt x="67" y="67"/>
                  </a:lnTo>
                  <a:lnTo>
                    <a:pt x="75" y="60"/>
                  </a:lnTo>
                  <a:lnTo>
                    <a:pt x="83" y="52"/>
                  </a:lnTo>
                  <a:lnTo>
                    <a:pt x="91" y="45"/>
                  </a:lnTo>
                  <a:lnTo>
                    <a:pt x="100" y="39"/>
                  </a:lnTo>
                  <a:lnTo>
                    <a:pt x="109" y="33"/>
                  </a:lnTo>
                  <a:lnTo>
                    <a:pt x="118" y="27"/>
                  </a:lnTo>
                  <a:lnTo>
                    <a:pt x="128" y="23"/>
                  </a:lnTo>
                  <a:lnTo>
                    <a:pt x="138" y="18"/>
                  </a:lnTo>
                  <a:lnTo>
                    <a:pt x="148" y="14"/>
                  </a:lnTo>
                  <a:lnTo>
                    <a:pt x="159" y="10"/>
                  </a:lnTo>
                  <a:lnTo>
                    <a:pt x="169" y="7"/>
                  </a:lnTo>
                  <a:lnTo>
                    <a:pt x="181" y="5"/>
                  </a:lnTo>
                  <a:lnTo>
                    <a:pt x="192" y="3"/>
                  </a:lnTo>
                  <a:lnTo>
                    <a:pt x="203" y="1"/>
                  </a:lnTo>
                  <a:lnTo>
                    <a:pt x="214" y="1"/>
                  </a:lnTo>
                  <a:lnTo>
                    <a:pt x="226" y="0"/>
                  </a:lnTo>
                  <a:close/>
                  <a:moveTo>
                    <a:pt x="540" y="306"/>
                  </a:moveTo>
                  <a:lnTo>
                    <a:pt x="10856" y="306"/>
                  </a:lnTo>
                  <a:lnTo>
                    <a:pt x="10866" y="306"/>
                  </a:lnTo>
                  <a:lnTo>
                    <a:pt x="10878" y="307"/>
                  </a:lnTo>
                  <a:lnTo>
                    <a:pt x="10889" y="309"/>
                  </a:lnTo>
                  <a:lnTo>
                    <a:pt x="10899" y="310"/>
                  </a:lnTo>
                  <a:lnTo>
                    <a:pt x="10919" y="315"/>
                  </a:lnTo>
                  <a:lnTo>
                    <a:pt x="10939" y="322"/>
                  </a:lnTo>
                  <a:lnTo>
                    <a:pt x="10957" y="331"/>
                  </a:lnTo>
                  <a:lnTo>
                    <a:pt x="10974" y="341"/>
                  </a:lnTo>
                  <a:lnTo>
                    <a:pt x="10992" y="353"/>
                  </a:lnTo>
                  <a:lnTo>
                    <a:pt x="11007" y="366"/>
                  </a:lnTo>
                  <a:lnTo>
                    <a:pt x="11020" y="382"/>
                  </a:lnTo>
                  <a:lnTo>
                    <a:pt x="11033" y="397"/>
                  </a:lnTo>
                  <a:lnTo>
                    <a:pt x="11043" y="414"/>
                  </a:lnTo>
                  <a:lnTo>
                    <a:pt x="11052" y="432"/>
                  </a:lnTo>
                  <a:lnTo>
                    <a:pt x="11059" y="451"/>
                  </a:lnTo>
                  <a:lnTo>
                    <a:pt x="11064" y="471"/>
                  </a:lnTo>
                  <a:lnTo>
                    <a:pt x="11066" y="481"/>
                  </a:lnTo>
                  <a:lnTo>
                    <a:pt x="11068" y="491"/>
                  </a:lnTo>
                  <a:lnTo>
                    <a:pt x="11069" y="502"/>
                  </a:lnTo>
                  <a:lnTo>
                    <a:pt x="11069" y="512"/>
                  </a:lnTo>
                  <a:lnTo>
                    <a:pt x="11069" y="6340"/>
                  </a:lnTo>
                  <a:lnTo>
                    <a:pt x="11069" y="6351"/>
                  </a:lnTo>
                  <a:lnTo>
                    <a:pt x="11068" y="6361"/>
                  </a:lnTo>
                  <a:lnTo>
                    <a:pt x="11066" y="6371"/>
                  </a:lnTo>
                  <a:lnTo>
                    <a:pt x="11064" y="6382"/>
                  </a:lnTo>
                  <a:lnTo>
                    <a:pt x="11062" y="6392"/>
                  </a:lnTo>
                  <a:lnTo>
                    <a:pt x="11059" y="6402"/>
                  </a:lnTo>
                  <a:lnTo>
                    <a:pt x="11056" y="6411"/>
                  </a:lnTo>
                  <a:lnTo>
                    <a:pt x="11052" y="6421"/>
                  </a:lnTo>
                  <a:lnTo>
                    <a:pt x="11043" y="6439"/>
                  </a:lnTo>
                  <a:lnTo>
                    <a:pt x="11033" y="6455"/>
                  </a:lnTo>
                  <a:lnTo>
                    <a:pt x="11020" y="6471"/>
                  </a:lnTo>
                  <a:lnTo>
                    <a:pt x="11007" y="6487"/>
                  </a:lnTo>
                  <a:lnTo>
                    <a:pt x="10992" y="6500"/>
                  </a:lnTo>
                  <a:lnTo>
                    <a:pt x="10974" y="6512"/>
                  </a:lnTo>
                  <a:lnTo>
                    <a:pt x="10957" y="6522"/>
                  </a:lnTo>
                  <a:lnTo>
                    <a:pt x="10939" y="6530"/>
                  </a:lnTo>
                  <a:lnTo>
                    <a:pt x="10929" y="6534"/>
                  </a:lnTo>
                  <a:lnTo>
                    <a:pt x="10919" y="6537"/>
                  </a:lnTo>
                  <a:lnTo>
                    <a:pt x="10909" y="6540"/>
                  </a:lnTo>
                  <a:lnTo>
                    <a:pt x="10899" y="6542"/>
                  </a:lnTo>
                  <a:lnTo>
                    <a:pt x="10889" y="6544"/>
                  </a:lnTo>
                  <a:lnTo>
                    <a:pt x="10878" y="6545"/>
                  </a:lnTo>
                  <a:lnTo>
                    <a:pt x="10866" y="6546"/>
                  </a:lnTo>
                  <a:lnTo>
                    <a:pt x="10856" y="6546"/>
                  </a:lnTo>
                  <a:lnTo>
                    <a:pt x="540" y="6546"/>
                  </a:lnTo>
                  <a:lnTo>
                    <a:pt x="530" y="6546"/>
                  </a:lnTo>
                  <a:lnTo>
                    <a:pt x="518" y="6545"/>
                  </a:lnTo>
                  <a:lnTo>
                    <a:pt x="507" y="6544"/>
                  </a:lnTo>
                  <a:lnTo>
                    <a:pt x="497" y="6542"/>
                  </a:lnTo>
                  <a:lnTo>
                    <a:pt x="487" y="6540"/>
                  </a:lnTo>
                  <a:lnTo>
                    <a:pt x="477" y="6537"/>
                  </a:lnTo>
                  <a:lnTo>
                    <a:pt x="467" y="6534"/>
                  </a:lnTo>
                  <a:lnTo>
                    <a:pt x="457" y="6530"/>
                  </a:lnTo>
                  <a:lnTo>
                    <a:pt x="439" y="6522"/>
                  </a:lnTo>
                  <a:lnTo>
                    <a:pt x="421" y="6512"/>
                  </a:lnTo>
                  <a:lnTo>
                    <a:pt x="404" y="6500"/>
                  </a:lnTo>
                  <a:lnTo>
                    <a:pt x="389" y="6487"/>
                  </a:lnTo>
                  <a:lnTo>
                    <a:pt x="375" y="6471"/>
                  </a:lnTo>
                  <a:lnTo>
                    <a:pt x="363" y="6455"/>
                  </a:lnTo>
                  <a:lnTo>
                    <a:pt x="358" y="6447"/>
                  </a:lnTo>
                  <a:lnTo>
                    <a:pt x="353" y="6439"/>
                  </a:lnTo>
                  <a:lnTo>
                    <a:pt x="348" y="6430"/>
                  </a:lnTo>
                  <a:lnTo>
                    <a:pt x="344" y="6421"/>
                  </a:lnTo>
                  <a:lnTo>
                    <a:pt x="340" y="6411"/>
                  </a:lnTo>
                  <a:lnTo>
                    <a:pt x="337" y="6402"/>
                  </a:lnTo>
                  <a:lnTo>
                    <a:pt x="334" y="6392"/>
                  </a:lnTo>
                  <a:lnTo>
                    <a:pt x="331" y="6382"/>
                  </a:lnTo>
                  <a:lnTo>
                    <a:pt x="330" y="6371"/>
                  </a:lnTo>
                  <a:lnTo>
                    <a:pt x="328" y="6361"/>
                  </a:lnTo>
                  <a:lnTo>
                    <a:pt x="327" y="6351"/>
                  </a:lnTo>
                  <a:lnTo>
                    <a:pt x="327" y="6340"/>
                  </a:lnTo>
                  <a:lnTo>
                    <a:pt x="327" y="512"/>
                  </a:lnTo>
                  <a:lnTo>
                    <a:pt x="327" y="502"/>
                  </a:lnTo>
                  <a:lnTo>
                    <a:pt x="328" y="491"/>
                  </a:lnTo>
                  <a:lnTo>
                    <a:pt x="330" y="481"/>
                  </a:lnTo>
                  <a:lnTo>
                    <a:pt x="331" y="471"/>
                  </a:lnTo>
                  <a:lnTo>
                    <a:pt x="334" y="460"/>
                  </a:lnTo>
                  <a:lnTo>
                    <a:pt x="337" y="451"/>
                  </a:lnTo>
                  <a:lnTo>
                    <a:pt x="340" y="441"/>
                  </a:lnTo>
                  <a:lnTo>
                    <a:pt x="344" y="432"/>
                  </a:lnTo>
                  <a:lnTo>
                    <a:pt x="353" y="414"/>
                  </a:lnTo>
                  <a:lnTo>
                    <a:pt x="363" y="397"/>
                  </a:lnTo>
                  <a:lnTo>
                    <a:pt x="375" y="382"/>
                  </a:lnTo>
                  <a:lnTo>
                    <a:pt x="389" y="366"/>
                  </a:lnTo>
                  <a:lnTo>
                    <a:pt x="404" y="353"/>
                  </a:lnTo>
                  <a:lnTo>
                    <a:pt x="421" y="341"/>
                  </a:lnTo>
                  <a:lnTo>
                    <a:pt x="439" y="331"/>
                  </a:lnTo>
                  <a:lnTo>
                    <a:pt x="457" y="322"/>
                  </a:lnTo>
                  <a:lnTo>
                    <a:pt x="477" y="315"/>
                  </a:lnTo>
                  <a:lnTo>
                    <a:pt x="497" y="310"/>
                  </a:lnTo>
                  <a:lnTo>
                    <a:pt x="507" y="309"/>
                  </a:lnTo>
                  <a:lnTo>
                    <a:pt x="518" y="307"/>
                  </a:lnTo>
                  <a:lnTo>
                    <a:pt x="530" y="306"/>
                  </a:lnTo>
                  <a:lnTo>
                    <a:pt x="540" y="306"/>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29" name="Freeform 20"/>
            <p:cNvSpPr>
              <a:spLocks noEditPoints="1"/>
            </p:cNvSpPr>
            <p:nvPr/>
          </p:nvSpPr>
          <p:spPr bwMode="gray">
            <a:xfrm>
              <a:off x="-1022133" y="-358921"/>
              <a:ext cx="566385" cy="321056"/>
            </a:xfrm>
            <a:custGeom>
              <a:avLst/>
              <a:gdLst/>
              <a:ahLst/>
              <a:cxnLst>
                <a:cxn ang="0">
                  <a:pos x="9873" y="1"/>
                </a:cxn>
                <a:cxn ang="0">
                  <a:pos x="9930" y="15"/>
                </a:cxn>
                <a:cxn ang="0">
                  <a:pos x="9979" y="42"/>
                </a:cxn>
                <a:cxn ang="0">
                  <a:pos x="10018" y="82"/>
                </a:cxn>
                <a:cxn ang="0">
                  <a:pos x="10043" y="132"/>
                </a:cxn>
                <a:cxn ang="0">
                  <a:pos x="10052" y="187"/>
                </a:cxn>
                <a:cxn ang="0">
                  <a:pos x="10047" y="5543"/>
                </a:cxn>
                <a:cxn ang="0">
                  <a:pos x="10028" y="5595"/>
                </a:cxn>
                <a:cxn ang="0">
                  <a:pos x="9993" y="5638"/>
                </a:cxn>
                <a:cxn ang="0">
                  <a:pos x="9947" y="5670"/>
                </a:cxn>
                <a:cxn ang="0">
                  <a:pos x="9893" y="5689"/>
                </a:cxn>
                <a:cxn ang="0">
                  <a:pos x="199" y="5694"/>
                </a:cxn>
                <a:cxn ang="0">
                  <a:pos x="140" y="5684"/>
                </a:cxn>
                <a:cxn ang="0">
                  <a:pos x="88" y="5661"/>
                </a:cxn>
                <a:cxn ang="0">
                  <a:pos x="46" y="5625"/>
                </a:cxn>
                <a:cxn ang="0">
                  <a:pos x="16" y="5578"/>
                </a:cxn>
                <a:cxn ang="0">
                  <a:pos x="3" y="5534"/>
                </a:cxn>
                <a:cxn ang="0">
                  <a:pos x="0" y="5506"/>
                </a:cxn>
                <a:cxn ang="0">
                  <a:pos x="1" y="168"/>
                </a:cxn>
                <a:cxn ang="0">
                  <a:pos x="9" y="132"/>
                </a:cxn>
                <a:cxn ang="0">
                  <a:pos x="34" y="82"/>
                </a:cxn>
                <a:cxn ang="0">
                  <a:pos x="72" y="42"/>
                </a:cxn>
                <a:cxn ang="0">
                  <a:pos x="122" y="15"/>
                </a:cxn>
                <a:cxn ang="0">
                  <a:pos x="179" y="1"/>
                </a:cxn>
                <a:cxn ang="0">
                  <a:pos x="9773" y="46"/>
                </a:cxn>
                <a:cxn ang="0">
                  <a:pos x="9830" y="55"/>
                </a:cxn>
                <a:cxn ang="0">
                  <a:pos x="9882" y="78"/>
                </a:cxn>
                <a:cxn ang="0">
                  <a:pos x="9923" y="114"/>
                </a:cxn>
                <a:cxn ang="0">
                  <a:pos x="9953" y="160"/>
                </a:cxn>
                <a:cxn ang="0">
                  <a:pos x="9968" y="213"/>
                </a:cxn>
                <a:cxn ang="0">
                  <a:pos x="9968" y="5480"/>
                </a:cxn>
                <a:cxn ang="0">
                  <a:pos x="9953" y="5533"/>
                </a:cxn>
                <a:cxn ang="0">
                  <a:pos x="9923" y="5578"/>
                </a:cxn>
                <a:cxn ang="0">
                  <a:pos x="9882" y="5615"/>
                </a:cxn>
                <a:cxn ang="0">
                  <a:pos x="9830" y="5638"/>
                </a:cxn>
                <a:cxn ang="0">
                  <a:pos x="9773" y="5646"/>
                </a:cxn>
                <a:cxn ang="0">
                  <a:pos x="240" y="5642"/>
                </a:cxn>
                <a:cxn ang="0">
                  <a:pos x="186" y="5624"/>
                </a:cxn>
                <a:cxn ang="0">
                  <a:pos x="141" y="5592"/>
                </a:cxn>
                <a:cxn ang="0">
                  <a:pos x="107" y="5549"/>
                </a:cxn>
                <a:cxn ang="0">
                  <a:pos x="87" y="5499"/>
                </a:cxn>
                <a:cxn ang="0">
                  <a:pos x="83" y="5470"/>
                </a:cxn>
                <a:cxn ang="0">
                  <a:pos x="83" y="222"/>
                </a:cxn>
                <a:cxn ang="0">
                  <a:pos x="87" y="194"/>
                </a:cxn>
                <a:cxn ang="0">
                  <a:pos x="107" y="144"/>
                </a:cxn>
                <a:cxn ang="0">
                  <a:pos x="141" y="101"/>
                </a:cxn>
                <a:cxn ang="0">
                  <a:pos x="186" y="69"/>
                </a:cxn>
                <a:cxn ang="0">
                  <a:pos x="240" y="50"/>
                </a:cxn>
              </a:cxnLst>
              <a:rect l="0" t="0" r="r" b="b"/>
              <a:pathLst>
                <a:path w="10052" h="5694">
                  <a:moveTo>
                    <a:pt x="199" y="0"/>
                  </a:moveTo>
                  <a:lnTo>
                    <a:pt x="9853" y="0"/>
                  </a:lnTo>
                  <a:lnTo>
                    <a:pt x="9873" y="1"/>
                  </a:lnTo>
                  <a:lnTo>
                    <a:pt x="9893" y="4"/>
                  </a:lnTo>
                  <a:lnTo>
                    <a:pt x="9911" y="8"/>
                  </a:lnTo>
                  <a:lnTo>
                    <a:pt x="9930" y="15"/>
                  </a:lnTo>
                  <a:lnTo>
                    <a:pt x="9947" y="22"/>
                  </a:lnTo>
                  <a:lnTo>
                    <a:pt x="9964" y="32"/>
                  </a:lnTo>
                  <a:lnTo>
                    <a:pt x="9979" y="42"/>
                  </a:lnTo>
                  <a:lnTo>
                    <a:pt x="9993" y="54"/>
                  </a:lnTo>
                  <a:lnTo>
                    <a:pt x="10006" y="68"/>
                  </a:lnTo>
                  <a:lnTo>
                    <a:pt x="10018" y="82"/>
                  </a:lnTo>
                  <a:lnTo>
                    <a:pt x="10028" y="98"/>
                  </a:lnTo>
                  <a:lnTo>
                    <a:pt x="10036" y="115"/>
                  </a:lnTo>
                  <a:lnTo>
                    <a:pt x="10043" y="132"/>
                  </a:lnTo>
                  <a:lnTo>
                    <a:pt x="10047" y="150"/>
                  </a:lnTo>
                  <a:lnTo>
                    <a:pt x="10050" y="168"/>
                  </a:lnTo>
                  <a:lnTo>
                    <a:pt x="10052" y="187"/>
                  </a:lnTo>
                  <a:lnTo>
                    <a:pt x="10052" y="5506"/>
                  </a:lnTo>
                  <a:lnTo>
                    <a:pt x="10050" y="5525"/>
                  </a:lnTo>
                  <a:lnTo>
                    <a:pt x="10047" y="5543"/>
                  </a:lnTo>
                  <a:lnTo>
                    <a:pt x="10043" y="5561"/>
                  </a:lnTo>
                  <a:lnTo>
                    <a:pt x="10036" y="5578"/>
                  </a:lnTo>
                  <a:lnTo>
                    <a:pt x="10028" y="5595"/>
                  </a:lnTo>
                  <a:lnTo>
                    <a:pt x="10018" y="5611"/>
                  </a:lnTo>
                  <a:lnTo>
                    <a:pt x="10006" y="5625"/>
                  </a:lnTo>
                  <a:lnTo>
                    <a:pt x="9993" y="5638"/>
                  </a:lnTo>
                  <a:lnTo>
                    <a:pt x="9979" y="5650"/>
                  </a:lnTo>
                  <a:lnTo>
                    <a:pt x="9964" y="5661"/>
                  </a:lnTo>
                  <a:lnTo>
                    <a:pt x="9947" y="5670"/>
                  </a:lnTo>
                  <a:lnTo>
                    <a:pt x="9930" y="5678"/>
                  </a:lnTo>
                  <a:lnTo>
                    <a:pt x="9911" y="5684"/>
                  </a:lnTo>
                  <a:lnTo>
                    <a:pt x="9893" y="5689"/>
                  </a:lnTo>
                  <a:lnTo>
                    <a:pt x="9873" y="5693"/>
                  </a:lnTo>
                  <a:lnTo>
                    <a:pt x="9853" y="5694"/>
                  </a:lnTo>
                  <a:lnTo>
                    <a:pt x="199" y="5694"/>
                  </a:lnTo>
                  <a:lnTo>
                    <a:pt x="179" y="5693"/>
                  </a:lnTo>
                  <a:lnTo>
                    <a:pt x="159" y="5689"/>
                  </a:lnTo>
                  <a:lnTo>
                    <a:pt x="140" y="5684"/>
                  </a:lnTo>
                  <a:lnTo>
                    <a:pt x="122" y="5678"/>
                  </a:lnTo>
                  <a:lnTo>
                    <a:pt x="105" y="5670"/>
                  </a:lnTo>
                  <a:lnTo>
                    <a:pt x="88" y="5661"/>
                  </a:lnTo>
                  <a:lnTo>
                    <a:pt x="72" y="5650"/>
                  </a:lnTo>
                  <a:lnTo>
                    <a:pt x="58" y="5638"/>
                  </a:lnTo>
                  <a:lnTo>
                    <a:pt x="46" y="5625"/>
                  </a:lnTo>
                  <a:lnTo>
                    <a:pt x="34" y="5611"/>
                  </a:lnTo>
                  <a:lnTo>
                    <a:pt x="24" y="5595"/>
                  </a:lnTo>
                  <a:lnTo>
                    <a:pt x="16" y="5578"/>
                  </a:lnTo>
                  <a:lnTo>
                    <a:pt x="9" y="5561"/>
                  </a:lnTo>
                  <a:lnTo>
                    <a:pt x="4" y="5543"/>
                  </a:lnTo>
                  <a:lnTo>
                    <a:pt x="3" y="5534"/>
                  </a:lnTo>
                  <a:lnTo>
                    <a:pt x="1" y="5525"/>
                  </a:lnTo>
                  <a:lnTo>
                    <a:pt x="1" y="5515"/>
                  </a:lnTo>
                  <a:lnTo>
                    <a:pt x="0" y="5506"/>
                  </a:lnTo>
                  <a:lnTo>
                    <a:pt x="0" y="187"/>
                  </a:lnTo>
                  <a:lnTo>
                    <a:pt x="1" y="177"/>
                  </a:lnTo>
                  <a:lnTo>
                    <a:pt x="1" y="168"/>
                  </a:lnTo>
                  <a:lnTo>
                    <a:pt x="3" y="159"/>
                  </a:lnTo>
                  <a:lnTo>
                    <a:pt x="4" y="150"/>
                  </a:lnTo>
                  <a:lnTo>
                    <a:pt x="9" y="132"/>
                  </a:lnTo>
                  <a:lnTo>
                    <a:pt x="16" y="115"/>
                  </a:lnTo>
                  <a:lnTo>
                    <a:pt x="24" y="98"/>
                  </a:lnTo>
                  <a:lnTo>
                    <a:pt x="34" y="82"/>
                  </a:lnTo>
                  <a:lnTo>
                    <a:pt x="46" y="68"/>
                  </a:lnTo>
                  <a:lnTo>
                    <a:pt x="58" y="54"/>
                  </a:lnTo>
                  <a:lnTo>
                    <a:pt x="72" y="42"/>
                  </a:lnTo>
                  <a:lnTo>
                    <a:pt x="88" y="32"/>
                  </a:lnTo>
                  <a:lnTo>
                    <a:pt x="105" y="22"/>
                  </a:lnTo>
                  <a:lnTo>
                    <a:pt x="122" y="15"/>
                  </a:lnTo>
                  <a:lnTo>
                    <a:pt x="140" y="8"/>
                  </a:lnTo>
                  <a:lnTo>
                    <a:pt x="159" y="4"/>
                  </a:lnTo>
                  <a:lnTo>
                    <a:pt x="179" y="1"/>
                  </a:lnTo>
                  <a:lnTo>
                    <a:pt x="199" y="0"/>
                  </a:lnTo>
                  <a:close/>
                  <a:moveTo>
                    <a:pt x="279" y="46"/>
                  </a:moveTo>
                  <a:lnTo>
                    <a:pt x="9773" y="46"/>
                  </a:lnTo>
                  <a:lnTo>
                    <a:pt x="9792" y="47"/>
                  </a:lnTo>
                  <a:lnTo>
                    <a:pt x="9812" y="50"/>
                  </a:lnTo>
                  <a:lnTo>
                    <a:pt x="9830" y="55"/>
                  </a:lnTo>
                  <a:lnTo>
                    <a:pt x="9849" y="61"/>
                  </a:lnTo>
                  <a:lnTo>
                    <a:pt x="9866" y="69"/>
                  </a:lnTo>
                  <a:lnTo>
                    <a:pt x="9882" y="78"/>
                  </a:lnTo>
                  <a:lnTo>
                    <a:pt x="9897" y="88"/>
                  </a:lnTo>
                  <a:lnTo>
                    <a:pt x="9911" y="101"/>
                  </a:lnTo>
                  <a:lnTo>
                    <a:pt x="9923" y="114"/>
                  </a:lnTo>
                  <a:lnTo>
                    <a:pt x="9935" y="128"/>
                  </a:lnTo>
                  <a:lnTo>
                    <a:pt x="9944" y="144"/>
                  </a:lnTo>
                  <a:lnTo>
                    <a:pt x="9953" y="160"/>
                  </a:lnTo>
                  <a:lnTo>
                    <a:pt x="9959" y="176"/>
                  </a:lnTo>
                  <a:lnTo>
                    <a:pt x="9965" y="194"/>
                  </a:lnTo>
                  <a:lnTo>
                    <a:pt x="9968" y="213"/>
                  </a:lnTo>
                  <a:lnTo>
                    <a:pt x="9969" y="232"/>
                  </a:lnTo>
                  <a:lnTo>
                    <a:pt x="9969" y="5461"/>
                  </a:lnTo>
                  <a:lnTo>
                    <a:pt x="9968" y="5480"/>
                  </a:lnTo>
                  <a:lnTo>
                    <a:pt x="9965" y="5499"/>
                  </a:lnTo>
                  <a:lnTo>
                    <a:pt x="9959" y="5516"/>
                  </a:lnTo>
                  <a:lnTo>
                    <a:pt x="9953" y="5533"/>
                  </a:lnTo>
                  <a:lnTo>
                    <a:pt x="9944" y="5549"/>
                  </a:lnTo>
                  <a:lnTo>
                    <a:pt x="9935" y="5564"/>
                  </a:lnTo>
                  <a:lnTo>
                    <a:pt x="9923" y="5578"/>
                  </a:lnTo>
                  <a:lnTo>
                    <a:pt x="9911" y="5592"/>
                  </a:lnTo>
                  <a:lnTo>
                    <a:pt x="9897" y="5604"/>
                  </a:lnTo>
                  <a:lnTo>
                    <a:pt x="9882" y="5615"/>
                  </a:lnTo>
                  <a:lnTo>
                    <a:pt x="9866" y="5624"/>
                  </a:lnTo>
                  <a:lnTo>
                    <a:pt x="9849" y="5632"/>
                  </a:lnTo>
                  <a:lnTo>
                    <a:pt x="9830" y="5638"/>
                  </a:lnTo>
                  <a:lnTo>
                    <a:pt x="9812" y="5642"/>
                  </a:lnTo>
                  <a:lnTo>
                    <a:pt x="9792" y="5645"/>
                  </a:lnTo>
                  <a:lnTo>
                    <a:pt x="9773" y="5646"/>
                  </a:lnTo>
                  <a:lnTo>
                    <a:pt x="279" y="5646"/>
                  </a:lnTo>
                  <a:lnTo>
                    <a:pt x="259" y="5645"/>
                  </a:lnTo>
                  <a:lnTo>
                    <a:pt x="240" y="5642"/>
                  </a:lnTo>
                  <a:lnTo>
                    <a:pt x="222" y="5638"/>
                  </a:lnTo>
                  <a:lnTo>
                    <a:pt x="203" y="5632"/>
                  </a:lnTo>
                  <a:lnTo>
                    <a:pt x="186" y="5624"/>
                  </a:lnTo>
                  <a:lnTo>
                    <a:pt x="170" y="5615"/>
                  </a:lnTo>
                  <a:lnTo>
                    <a:pt x="155" y="5604"/>
                  </a:lnTo>
                  <a:lnTo>
                    <a:pt x="141" y="5592"/>
                  </a:lnTo>
                  <a:lnTo>
                    <a:pt x="128" y="5578"/>
                  </a:lnTo>
                  <a:lnTo>
                    <a:pt x="117" y="5564"/>
                  </a:lnTo>
                  <a:lnTo>
                    <a:pt x="107" y="5549"/>
                  </a:lnTo>
                  <a:lnTo>
                    <a:pt x="99" y="5533"/>
                  </a:lnTo>
                  <a:lnTo>
                    <a:pt x="93" y="5516"/>
                  </a:lnTo>
                  <a:lnTo>
                    <a:pt x="87" y="5499"/>
                  </a:lnTo>
                  <a:lnTo>
                    <a:pt x="85" y="5490"/>
                  </a:lnTo>
                  <a:lnTo>
                    <a:pt x="84" y="5480"/>
                  </a:lnTo>
                  <a:lnTo>
                    <a:pt x="83" y="5470"/>
                  </a:lnTo>
                  <a:lnTo>
                    <a:pt x="83" y="5461"/>
                  </a:lnTo>
                  <a:lnTo>
                    <a:pt x="83" y="232"/>
                  </a:lnTo>
                  <a:lnTo>
                    <a:pt x="83" y="222"/>
                  </a:lnTo>
                  <a:lnTo>
                    <a:pt x="84" y="213"/>
                  </a:lnTo>
                  <a:lnTo>
                    <a:pt x="85" y="204"/>
                  </a:lnTo>
                  <a:lnTo>
                    <a:pt x="87" y="194"/>
                  </a:lnTo>
                  <a:lnTo>
                    <a:pt x="93" y="176"/>
                  </a:lnTo>
                  <a:lnTo>
                    <a:pt x="99" y="160"/>
                  </a:lnTo>
                  <a:lnTo>
                    <a:pt x="107" y="144"/>
                  </a:lnTo>
                  <a:lnTo>
                    <a:pt x="117" y="128"/>
                  </a:lnTo>
                  <a:lnTo>
                    <a:pt x="128" y="114"/>
                  </a:lnTo>
                  <a:lnTo>
                    <a:pt x="141" y="101"/>
                  </a:lnTo>
                  <a:lnTo>
                    <a:pt x="155" y="88"/>
                  </a:lnTo>
                  <a:lnTo>
                    <a:pt x="170" y="78"/>
                  </a:lnTo>
                  <a:lnTo>
                    <a:pt x="186" y="69"/>
                  </a:lnTo>
                  <a:lnTo>
                    <a:pt x="203" y="61"/>
                  </a:lnTo>
                  <a:lnTo>
                    <a:pt x="222" y="55"/>
                  </a:lnTo>
                  <a:lnTo>
                    <a:pt x="240" y="50"/>
                  </a:lnTo>
                  <a:lnTo>
                    <a:pt x="259" y="47"/>
                  </a:lnTo>
                  <a:lnTo>
                    <a:pt x="279" y="46"/>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30" name="Freeform 21"/>
            <p:cNvSpPr>
              <a:spLocks/>
            </p:cNvSpPr>
            <p:nvPr/>
          </p:nvSpPr>
          <p:spPr bwMode="gray">
            <a:xfrm>
              <a:off x="-913273" y="-332889"/>
              <a:ext cx="120692" cy="120692"/>
            </a:xfrm>
            <a:custGeom>
              <a:avLst/>
              <a:gdLst/>
              <a:ahLst/>
              <a:cxnLst>
                <a:cxn ang="0">
                  <a:pos x="1174" y="2128"/>
                </a:cxn>
                <a:cxn ang="0">
                  <a:pos x="1332" y="2100"/>
                </a:cxn>
                <a:cxn ang="0">
                  <a:pos x="1480" y="2050"/>
                </a:cxn>
                <a:cxn ang="0">
                  <a:pos x="1618" y="1979"/>
                </a:cxn>
                <a:cxn ang="0">
                  <a:pos x="1743" y="1889"/>
                </a:cxn>
                <a:cxn ang="0">
                  <a:pos x="1854" y="1783"/>
                </a:cxn>
                <a:cxn ang="0">
                  <a:pos x="1949" y="1662"/>
                </a:cxn>
                <a:cxn ang="0">
                  <a:pos x="2026" y="1529"/>
                </a:cxn>
                <a:cxn ang="0">
                  <a:pos x="2083" y="1383"/>
                </a:cxn>
                <a:cxn ang="0">
                  <a:pos x="2119" y="1229"/>
                </a:cxn>
                <a:cxn ang="0">
                  <a:pos x="2131" y="1066"/>
                </a:cxn>
                <a:cxn ang="0">
                  <a:pos x="2119" y="905"/>
                </a:cxn>
                <a:cxn ang="0">
                  <a:pos x="2083" y="750"/>
                </a:cxn>
                <a:cxn ang="0">
                  <a:pos x="2026" y="605"/>
                </a:cxn>
                <a:cxn ang="0">
                  <a:pos x="1949" y="471"/>
                </a:cxn>
                <a:cxn ang="0">
                  <a:pos x="1854" y="350"/>
                </a:cxn>
                <a:cxn ang="0">
                  <a:pos x="1743" y="244"/>
                </a:cxn>
                <a:cxn ang="0">
                  <a:pos x="1618" y="154"/>
                </a:cxn>
                <a:cxn ang="0">
                  <a:pos x="1480" y="84"/>
                </a:cxn>
                <a:cxn ang="0">
                  <a:pos x="1332" y="33"/>
                </a:cxn>
                <a:cxn ang="0">
                  <a:pos x="1174" y="5"/>
                </a:cxn>
                <a:cxn ang="0">
                  <a:pos x="1011" y="1"/>
                </a:cxn>
                <a:cxn ang="0">
                  <a:pos x="851" y="21"/>
                </a:cxn>
                <a:cxn ang="0">
                  <a:pos x="700" y="65"/>
                </a:cxn>
                <a:cxn ang="0">
                  <a:pos x="559" y="129"/>
                </a:cxn>
                <a:cxn ang="0">
                  <a:pos x="429" y="212"/>
                </a:cxn>
                <a:cxn ang="0">
                  <a:pos x="313" y="313"/>
                </a:cxn>
                <a:cxn ang="0">
                  <a:pos x="212" y="429"/>
                </a:cxn>
                <a:cxn ang="0">
                  <a:pos x="129" y="558"/>
                </a:cxn>
                <a:cxn ang="0">
                  <a:pos x="65" y="701"/>
                </a:cxn>
                <a:cxn ang="0">
                  <a:pos x="22" y="852"/>
                </a:cxn>
                <a:cxn ang="0">
                  <a:pos x="1" y="1012"/>
                </a:cxn>
                <a:cxn ang="0">
                  <a:pos x="5" y="1175"/>
                </a:cxn>
                <a:cxn ang="0">
                  <a:pos x="33" y="1333"/>
                </a:cxn>
                <a:cxn ang="0">
                  <a:pos x="84" y="1481"/>
                </a:cxn>
                <a:cxn ang="0">
                  <a:pos x="155" y="1620"/>
                </a:cxn>
                <a:cxn ang="0">
                  <a:pos x="244" y="1745"/>
                </a:cxn>
                <a:cxn ang="0">
                  <a:pos x="350" y="1856"/>
                </a:cxn>
                <a:cxn ang="0">
                  <a:pos x="470" y="1951"/>
                </a:cxn>
                <a:cxn ang="0">
                  <a:pos x="604" y="2028"/>
                </a:cxn>
                <a:cxn ang="0">
                  <a:pos x="750" y="2085"/>
                </a:cxn>
                <a:cxn ang="0">
                  <a:pos x="904" y="2121"/>
                </a:cxn>
                <a:cxn ang="0">
                  <a:pos x="1066" y="2134"/>
                </a:cxn>
              </a:cxnLst>
              <a:rect l="0" t="0" r="r" b="b"/>
              <a:pathLst>
                <a:path w="2131" h="2134">
                  <a:moveTo>
                    <a:pt x="1066" y="2134"/>
                  </a:moveTo>
                  <a:lnTo>
                    <a:pt x="1121" y="2133"/>
                  </a:lnTo>
                  <a:lnTo>
                    <a:pt x="1174" y="2128"/>
                  </a:lnTo>
                  <a:lnTo>
                    <a:pt x="1228" y="2121"/>
                  </a:lnTo>
                  <a:lnTo>
                    <a:pt x="1280" y="2111"/>
                  </a:lnTo>
                  <a:lnTo>
                    <a:pt x="1332" y="2100"/>
                  </a:lnTo>
                  <a:lnTo>
                    <a:pt x="1382" y="2085"/>
                  </a:lnTo>
                  <a:lnTo>
                    <a:pt x="1431" y="2069"/>
                  </a:lnTo>
                  <a:lnTo>
                    <a:pt x="1480" y="2050"/>
                  </a:lnTo>
                  <a:lnTo>
                    <a:pt x="1527" y="2028"/>
                  </a:lnTo>
                  <a:lnTo>
                    <a:pt x="1573" y="2004"/>
                  </a:lnTo>
                  <a:lnTo>
                    <a:pt x="1618" y="1979"/>
                  </a:lnTo>
                  <a:lnTo>
                    <a:pt x="1660" y="1951"/>
                  </a:lnTo>
                  <a:lnTo>
                    <a:pt x="1703" y="1922"/>
                  </a:lnTo>
                  <a:lnTo>
                    <a:pt x="1743" y="1889"/>
                  </a:lnTo>
                  <a:lnTo>
                    <a:pt x="1781" y="1856"/>
                  </a:lnTo>
                  <a:lnTo>
                    <a:pt x="1819" y="1821"/>
                  </a:lnTo>
                  <a:lnTo>
                    <a:pt x="1854" y="1783"/>
                  </a:lnTo>
                  <a:lnTo>
                    <a:pt x="1887" y="1745"/>
                  </a:lnTo>
                  <a:lnTo>
                    <a:pt x="1920" y="1704"/>
                  </a:lnTo>
                  <a:lnTo>
                    <a:pt x="1949" y="1662"/>
                  </a:lnTo>
                  <a:lnTo>
                    <a:pt x="1977" y="1620"/>
                  </a:lnTo>
                  <a:lnTo>
                    <a:pt x="2002" y="1574"/>
                  </a:lnTo>
                  <a:lnTo>
                    <a:pt x="2026" y="1529"/>
                  </a:lnTo>
                  <a:lnTo>
                    <a:pt x="2048" y="1481"/>
                  </a:lnTo>
                  <a:lnTo>
                    <a:pt x="2067" y="1433"/>
                  </a:lnTo>
                  <a:lnTo>
                    <a:pt x="2083" y="1383"/>
                  </a:lnTo>
                  <a:lnTo>
                    <a:pt x="2098" y="1333"/>
                  </a:lnTo>
                  <a:lnTo>
                    <a:pt x="2109" y="1281"/>
                  </a:lnTo>
                  <a:lnTo>
                    <a:pt x="2119" y="1229"/>
                  </a:lnTo>
                  <a:lnTo>
                    <a:pt x="2126" y="1175"/>
                  </a:lnTo>
                  <a:lnTo>
                    <a:pt x="2130" y="1122"/>
                  </a:lnTo>
                  <a:lnTo>
                    <a:pt x="2131" y="1066"/>
                  </a:lnTo>
                  <a:lnTo>
                    <a:pt x="2130" y="1012"/>
                  </a:lnTo>
                  <a:lnTo>
                    <a:pt x="2126" y="958"/>
                  </a:lnTo>
                  <a:lnTo>
                    <a:pt x="2119" y="905"/>
                  </a:lnTo>
                  <a:lnTo>
                    <a:pt x="2109" y="852"/>
                  </a:lnTo>
                  <a:lnTo>
                    <a:pt x="2098" y="801"/>
                  </a:lnTo>
                  <a:lnTo>
                    <a:pt x="2083" y="750"/>
                  </a:lnTo>
                  <a:lnTo>
                    <a:pt x="2067" y="701"/>
                  </a:lnTo>
                  <a:lnTo>
                    <a:pt x="2048" y="652"/>
                  </a:lnTo>
                  <a:lnTo>
                    <a:pt x="2026" y="605"/>
                  </a:lnTo>
                  <a:lnTo>
                    <a:pt x="2002" y="558"/>
                  </a:lnTo>
                  <a:lnTo>
                    <a:pt x="1977" y="514"/>
                  </a:lnTo>
                  <a:lnTo>
                    <a:pt x="1949" y="471"/>
                  </a:lnTo>
                  <a:lnTo>
                    <a:pt x="1920" y="429"/>
                  </a:lnTo>
                  <a:lnTo>
                    <a:pt x="1887" y="389"/>
                  </a:lnTo>
                  <a:lnTo>
                    <a:pt x="1854" y="350"/>
                  </a:lnTo>
                  <a:lnTo>
                    <a:pt x="1819" y="313"/>
                  </a:lnTo>
                  <a:lnTo>
                    <a:pt x="1781" y="278"/>
                  </a:lnTo>
                  <a:lnTo>
                    <a:pt x="1743" y="244"/>
                  </a:lnTo>
                  <a:lnTo>
                    <a:pt x="1703" y="212"/>
                  </a:lnTo>
                  <a:lnTo>
                    <a:pt x="1660" y="183"/>
                  </a:lnTo>
                  <a:lnTo>
                    <a:pt x="1618" y="154"/>
                  </a:lnTo>
                  <a:lnTo>
                    <a:pt x="1573" y="129"/>
                  </a:lnTo>
                  <a:lnTo>
                    <a:pt x="1527" y="105"/>
                  </a:lnTo>
                  <a:lnTo>
                    <a:pt x="1480" y="84"/>
                  </a:lnTo>
                  <a:lnTo>
                    <a:pt x="1431" y="65"/>
                  </a:lnTo>
                  <a:lnTo>
                    <a:pt x="1382" y="47"/>
                  </a:lnTo>
                  <a:lnTo>
                    <a:pt x="1332" y="33"/>
                  </a:lnTo>
                  <a:lnTo>
                    <a:pt x="1280" y="21"/>
                  </a:lnTo>
                  <a:lnTo>
                    <a:pt x="1228" y="12"/>
                  </a:lnTo>
                  <a:lnTo>
                    <a:pt x="1174" y="5"/>
                  </a:lnTo>
                  <a:lnTo>
                    <a:pt x="1121" y="1"/>
                  </a:lnTo>
                  <a:lnTo>
                    <a:pt x="1066" y="0"/>
                  </a:lnTo>
                  <a:lnTo>
                    <a:pt x="1011" y="1"/>
                  </a:lnTo>
                  <a:lnTo>
                    <a:pt x="957" y="5"/>
                  </a:lnTo>
                  <a:lnTo>
                    <a:pt x="904" y="12"/>
                  </a:lnTo>
                  <a:lnTo>
                    <a:pt x="851" y="21"/>
                  </a:lnTo>
                  <a:lnTo>
                    <a:pt x="800" y="33"/>
                  </a:lnTo>
                  <a:lnTo>
                    <a:pt x="750" y="47"/>
                  </a:lnTo>
                  <a:lnTo>
                    <a:pt x="700" y="65"/>
                  </a:lnTo>
                  <a:lnTo>
                    <a:pt x="652" y="84"/>
                  </a:lnTo>
                  <a:lnTo>
                    <a:pt x="604" y="105"/>
                  </a:lnTo>
                  <a:lnTo>
                    <a:pt x="559" y="129"/>
                  </a:lnTo>
                  <a:lnTo>
                    <a:pt x="514" y="154"/>
                  </a:lnTo>
                  <a:lnTo>
                    <a:pt x="470" y="183"/>
                  </a:lnTo>
                  <a:lnTo>
                    <a:pt x="429" y="212"/>
                  </a:lnTo>
                  <a:lnTo>
                    <a:pt x="389" y="244"/>
                  </a:lnTo>
                  <a:lnTo>
                    <a:pt x="350" y="278"/>
                  </a:lnTo>
                  <a:lnTo>
                    <a:pt x="313" y="313"/>
                  </a:lnTo>
                  <a:lnTo>
                    <a:pt x="278" y="350"/>
                  </a:lnTo>
                  <a:lnTo>
                    <a:pt x="244" y="389"/>
                  </a:lnTo>
                  <a:lnTo>
                    <a:pt x="212" y="429"/>
                  </a:lnTo>
                  <a:lnTo>
                    <a:pt x="183" y="471"/>
                  </a:lnTo>
                  <a:lnTo>
                    <a:pt x="155" y="514"/>
                  </a:lnTo>
                  <a:lnTo>
                    <a:pt x="129" y="558"/>
                  </a:lnTo>
                  <a:lnTo>
                    <a:pt x="105" y="605"/>
                  </a:lnTo>
                  <a:lnTo>
                    <a:pt x="84" y="652"/>
                  </a:lnTo>
                  <a:lnTo>
                    <a:pt x="65" y="701"/>
                  </a:lnTo>
                  <a:lnTo>
                    <a:pt x="49" y="750"/>
                  </a:lnTo>
                  <a:lnTo>
                    <a:pt x="33" y="801"/>
                  </a:lnTo>
                  <a:lnTo>
                    <a:pt x="22" y="852"/>
                  </a:lnTo>
                  <a:lnTo>
                    <a:pt x="12" y="905"/>
                  </a:lnTo>
                  <a:lnTo>
                    <a:pt x="5" y="958"/>
                  </a:lnTo>
                  <a:lnTo>
                    <a:pt x="1" y="1012"/>
                  </a:lnTo>
                  <a:lnTo>
                    <a:pt x="0" y="1066"/>
                  </a:lnTo>
                  <a:lnTo>
                    <a:pt x="1" y="1122"/>
                  </a:lnTo>
                  <a:lnTo>
                    <a:pt x="5" y="1175"/>
                  </a:lnTo>
                  <a:lnTo>
                    <a:pt x="12" y="1229"/>
                  </a:lnTo>
                  <a:lnTo>
                    <a:pt x="22" y="1281"/>
                  </a:lnTo>
                  <a:lnTo>
                    <a:pt x="33" y="1333"/>
                  </a:lnTo>
                  <a:lnTo>
                    <a:pt x="49" y="1383"/>
                  </a:lnTo>
                  <a:lnTo>
                    <a:pt x="65" y="1433"/>
                  </a:lnTo>
                  <a:lnTo>
                    <a:pt x="84" y="1481"/>
                  </a:lnTo>
                  <a:lnTo>
                    <a:pt x="105" y="1529"/>
                  </a:lnTo>
                  <a:lnTo>
                    <a:pt x="129" y="1574"/>
                  </a:lnTo>
                  <a:lnTo>
                    <a:pt x="155" y="1620"/>
                  </a:lnTo>
                  <a:lnTo>
                    <a:pt x="183" y="1662"/>
                  </a:lnTo>
                  <a:lnTo>
                    <a:pt x="212" y="1704"/>
                  </a:lnTo>
                  <a:lnTo>
                    <a:pt x="244" y="1745"/>
                  </a:lnTo>
                  <a:lnTo>
                    <a:pt x="278" y="1783"/>
                  </a:lnTo>
                  <a:lnTo>
                    <a:pt x="313" y="1821"/>
                  </a:lnTo>
                  <a:lnTo>
                    <a:pt x="350" y="1856"/>
                  </a:lnTo>
                  <a:lnTo>
                    <a:pt x="389" y="1889"/>
                  </a:lnTo>
                  <a:lnTo>
                    <a:pt x="429" y="1922"/>
                  </a:lnTo>
                  <a:lnTo>
                    <a:pt x="470" y="1951"/>
                  </a:lnTo>
                  <a:lnTo>
                    <a:pt x="514" y="1979"/>
                  </a:lnTo>
                  <a:lnTo>
                    <a:pt x="559" y="2004"/>
                  </a:lnTo>
                  <a:lnTo>
                    <a:pt x="604" y="2028"/>
                  </a:lnTo>
                  <a:lnTo>
                    <a:pt x="652" y="2050"/>
                  </a:lnTo>
                  <a:lnTo>
                    <a:pt x="700" y="2069"/>
                  </a:lnTo>
                  <a:lnTo>
                    <a:pt x="750" y="2085"/>
                  </a:lnTo>
                  <a:lnTo>
                    <a:pt x="800" y="2100"/>
                  </a:lnTo>
                  <a:lnTo>
                    <a:pt x="851" y="2111"/>
                  </a:lnTo>
                  <a:lnTo>
                    <a:pt x="904" y="2121"/>
                  </a:lnTo>
                  <a:lnTo>
                    <a:pt x="957" y="2128"/>
                  </a:lnTo>
                  <a:lnTo>
                    <a:pt x="1011" y="2133"/>
                  </a:lnTo>
                  <a:lnTo>
                    <a:pt x="1066" y="2134"/>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31" name="Freeform 22"/>
            <p:cNvSpPr>
              <a:spLocks/>
            </p:cNvSpPr>
            <p:nvPr/>
          </p:nvSpPr>
          <p:spPr bwMode="gray">
            <a:xfrm>
              <a:off x="-962970" y="-196421"/>
              <a:ext cx="220085" cy="159345"/>
            </a:xfrm>
            <a:custGeom>
              <a:avLst/>
              <a:gdLst/>
              <a:ahLst/>
              <a:cxnLst>
                <a:cxn ang="0">
                  <a:pos x="1122" y="0"/>
                </a:cxn>
                <a:cxn ang="0">
                  <a:pos x="615" y="3"/>
                </a:cxn>
                <a:cxn ang="0">
                  <a:pos x="548" y="19"/>
                </a:cxn>
                <a:cxn ang="0">
                  <a:pos x="482" y="40"/>
                </a:cxn>
                <a:cxn ang="0">
                  <a:pos x="406" y="69"/>
                </a:cxn>
                <a:cxn ang="0">
                  <a:pos x="347" y="97"/>
                </a:cxn>
                <a:cxn ang="0">
                  <a:pos x="307" y="119"/>
                </a:cxn>
                <a:cxn ang="0">
                  <a:pos x="268" y="145"/>
                </a:cxn>
                <a:cxn ang="0">
                  <a:pos x="231" y="173"/>
                </a:cxn>
                <a:cxn ang="0">
                  <a:pos x="195" y="204"/>
                </a:cxn>
                <a:cxn ang="0">
                  <a:pos x="164" y="239"/>
                </a:cxn>
                <a:cxn ang="0">
                  <a:pos x="136" y="277"/>
                </a:cxn>
                <a:cxn ang="0">
                  <a:pos x="111" y="315"/>
                </a:cxn>
                <a:cxn ang="0">
                  <a:pos x="89" y="354"/>
                </a:cxn>
                <a:cxn ang="0">
                  <a:pos x="70" y="393"/>
                </a:cxn>
                <a:cxn ang="0">
                  <a:pos x="55" y="430"/>
                </a:cxn>
                <a:cxn ang="0">
                  <a:pos x="42" y="469"/>
                </a:cxn>
                <a:cxn ang="0">
                  <a:pos x="26" y="523"/>
                </a:cxn>
                <a:cxn ang="0">
                  <a:pos x="12" y="593"/>
                </a:cxn>
                <a:cxn ang="0">
                  <a:pos x="4" y="656"/>
                </a:cxn>
                <a:cxn ang="0">
                  <a:pos x="0" y="733"/>
                </a:cxn>
                <a:cxn ang="0">
                  <a:pos x="0" y="809"/>
                </a:cxn>
                <a:cxn ang="0">
                  <a:pos x="0" y="993"/>
                </a:cxn>
                <a:cxn ang="0">
                  <a:pos x="0" y="1287"/>
                </a:cxn>
                <a:cxn ang="0">
                  <a:pos x="0" y="1643"/>
                </a:cxn>
                <a:cxn ang="0">
                  <a:pos x="0" y="2019"/>
                </a:cxn>
                <a:cxn ang="0">
                  <a:pos x="0" y="2367"/>
                </a:cxn>
                <a:cxn ang="0">
                  <a:pos x="0" y="2645"/>
                </a:cxn>
                <a:cxn ang="0">
                  <a:pos x="0" y="2804"/>
                </a:cxn>
                <a:cxn ang="0">
                  <a:pos x="1892" y="2827"/>
                </a:cxn>
                <a:cxn ang="0">
                  <a:pos x="3913" y="2827"/>
                </a:cxn>
                <a:cxn ang="0">
                  <a:pos x="3913" y="2742"/>
                </a:cxn>
                <a:cxn ang="0">
                  <a:pos x="3913" y="2518"/>
                </a:cxn>
                <a:cxn ang="0">
                  <a:pos x="3913" y="2200"/>
                </a:cxn>
                <a:cxn ang="0">
                  <a:pos x="3913" y="1831"/>
                </a:cxn>
                <a:cxn ang="0">
                  <a:pos x="3913" y="1459"/>
                </a:cxn>
                <a:cxn ang="0">
                  <a:pos x="3913" y="1129"/>
                </a:cxn>
                <a:cxn ang="0">
                  <a:pos x="3913" y="885"/>
                </a:cxn>
                <a:cxn ang="0">
                  <a:pos x="3913" y="772"/>
                </a:cxn>
                <a:cxn ang="0">
                  <a:pos x="3911" y="684"/>
                </a:cxn>
                <a:cxn ang="0">
                  <a:pos x="3905" y="625"/>
                </a:cxn>
                <a:cxn ang="0">
                  <a:pos x="3894" y="559"/>
                </a:cxn>
                <a:cxn ang="0">
                  <a:pos x="3877" y="487"/>
                </a:cxn>
                <a:cxn ang="0">
                  <a:pos x="3865" y="450"/>
                </a:cxn>
                <a:cxn ang="0">
                  <a:pos x="3849" y="411"/>
                </a:cxn>
                <a:cxn ang="0">
                  <a:pos x="3832" y="373"/>
                </a:cxn>
                <a:cxn ang="0">
                  <a:pos x="3813" y="335"/>
                </a:cxn>
                <a:cxn ang="0">
                  <a:pos x="3790" y="296"/>
                </a:cxn>
                <a:cxn ang="0">
                  <a:pos x="3764" y="258"/>
                </a:cxn>
                <a:cxn ang="0">
                  <a:pos x="3733" y="221"/>
                </a:cxn>
                <a:cxn ang="0">
                  <a:pos x="3699" y="188"/>
                </a:cxn>
                <a:cxn ang="0">
                  <a:pos x="3663" y="159"/>
                </a:cxn>
                <a:cxn ang="0">
                  <a:pos x="3626" y="132"/>
                </a:cxn>
                <a:cxn ang="0">
                  <a:pos x="3585" y="108"/>
                </a:cxn>
                <a:cxn ang="0">
                  <a:pos x="3546" y="87"/>
                </a:cxn>
                <a:cxn ang="0">
                  <a:pos x="3467" y="53"/>
                </a:cxn>
                <a:cxn ang="0">
                  <a:pos x="3396" y="29"/>
                </a:cxn>
                <a:cxn ang="0">
                  <a:pos x="3337" y="12"/>
                </a:cxn>
                <a:cxn ang="0">
                  <a:pos x="3284" y="0"/>
                </a:cxn>
                <a:cxn ang="0">
                  <a:pos x="1956" y="1290"/>
                </a:cxn>
              </a:cxnLst>
              <a:rect l="0" t="0" r="r" b="b"/>
              <a:pathLst>
                <a:path w="3913" h="2827">
                  <a:moveTo>
                    <a:pt x="1956" y="1290"/>
                  </a:moveTo>
                  <a:lnTo>
                    <a:pt x="1122" y="0"/>
                  </a:lnTo>
                  <a:lnTo>
                    <a:pt x="629" y="0"/>
                  </a:lnTo>
                  <a:lnTo>
                    <a:pt x="615" y="3"/>
                  </a:lnTo>
                  <a:lnTo>
                    <a:pt x="576" y="12"/>
                  </a:lnTo>
                  <a:lnTo>
                    <a:pt x="548" y="19"/>
                  </a:lnTo>
                  <a:lnTo>
                    <a:pt x="517" y="29"/>
                  </a:lnTo>
                  <a:lnTo>
                    <a:pt x="482" y="40"/>
                  </a:lnTo>
                  <a:lnTo>
                    <a:pt x="445" y="53"/>
                  </a:lnTo>
                  <a:lnTo>
                    <a:pt x="406" y="69"/>
                  </a:lnTo>
                  <a:lnTo>
                    <a:pt x="367" y="87"/>
                  </a:lnTo>
                  <a:lnTo>
                    <a:pt x="347" y="97"/>
                  </a:lnTo>
                  <a:lnTo>
                    <a:pt x="326" y="108"/>
                  </a:lnTo>
                  <a:lnTo>
                    <a:pt x="307" y="119"/>
                  </a:lnTo>
                  <a:lnTo>
                    <a:pt x="287" y="132"/>
                  </a:lnTo>
                  <a:lnTo>
                    <a:pt x="268" y="145"/>
                  </a:lnTo>
                  <a:lnTo>
                    <a:pt x="249" y="159"/>
                  </a:lnTo>
                  <a:lnTo>
                    <a:pt x="231" y="173"/>
                  </a:lnTo>
                  <a:lnTo>
                    <a:pt x="212" y="188"/>
                  </a:lnTo>
                  <a:lnTo>
                    <a:pt x="195" y="204"/>
                  </a:lnTo>
                  <a:lnTo>
                    <a:pt x="179" y="221"/>
                  </a:lnTo>
                  <a:lnTo>
                    <a:pt x="164" y="239"/>
                  </a:lnTo>
                  <a:lnTo>
                    <a:pt x="149" y="258"/>
                  </a:lnTo>
                  <a:lnTo>
                    <a:pt x="136" y="277"/>
                  </a:lnTo>
                  <a:lnTo>
                    <a:pt x="123" y="296"/>
                  </a:lnTo>
                  <a:lnTo>
                    <a:pt x="111" y="315"/>
                  </a:lnTo>
                  <a:lnTo>
                    <a:pt x="99" y="335"/>
                  </a:lnTo>
                  <a:lnTo>
                    <a:pt x="89" y="354"/>
                  </a:lnTo>
                  <a:lnTo>
                    <a:pt x="79" y="373"/>
                  </a:lnTo>
                  <a:lnTo>
                    <a:pt x="70" y="393"/>
                  </a:lnTo>
                  <a:lnTo>
                    <a:pt x="62" y="411"/>
                  </a:lnTo>
                  <a:lnTo>
                    <a:pt x="55" y="430"/>
                  </a:lnTo>
                  <a:lnTo>
                    <a:pt x="48" y="450"/>
                  </a:lnTo>
                  <a:lnTo>
                    <a:pt x="42" y="469"/>
                  </a:lnTo>
                  <a:lnTo>
                    <a:pt x="36" y="487"/>
                  </a:lnTo>
                  <a:lnTo>
                    <a:pt x="26" y="523"/>
                  </a:lnTo>
                  <a:lnTo>
                    <a:pt x="18" y="559"/>
                  </a:lnTo>
                  <a:lnTo>
                    <a:pt x="12" y="593"/>
                  </a:lnTo>
                  <a:lnTo>
                    <a:pt x="8" y="625"/>
                  </a:lnTo>
                  <a:lnTo>
                    <a:pt x="4" y="656"/>
                  </a:lnTo>
                  <a:lnTo>
                    <a:pt x="2" y="684"/>
                  </a:lnTo>
                  <a:lnTo>
                    <a:pt x="0" y="733"/>
                  </a:lnTo>
                  <a:lnTo>
                    <a:pt x="0" y="772"/>
                  </a:lnTo>
                  <a:lnTo>
                    <a:pt x="0" y="809"/>
                  </a:lnTo>
                  <a:lnTo>
                    <a:pt x="0" y="885"/>
                  </a:lnTo>
                  <a:lnTo>
                    <a:pt x="0" y="993"/>
                  </a:lnTo>
                  <a:lnTo>
                    <a:pt x="0" y="1129"/>
                  </a:lnTo>
                  <a:lnTo>
                    <a:pt x="0" y="1287"/>
                  </a:lnTo>
                  <a:lnTo>
                    <a:pt x="0" y="1459"/>
                  </a:lnTo>
                  <a:lnTo>
                    <a:pt x="0" y="1643"/>
                  </a:lnTo>
                  <a:lnTo>
                    <a:pt x="0" y="1831"/>
                  </a:lnTo>
                  <a:lnTo>
                    <a:pt x="0" y="2019"/>
                  </a:lnTo>
                  <a:lnTo>
                    <a:pt x="0" y="2200"/>
                  </a:lnTo>
                  <a:lnTo>
                    <a:pt x="0" y="2367"/>
                  </a:lnTo>
                  <a:lnTo>
                    <a:pt x="0" y="2518"/>
                  </a:lnTo>
                  <a:lnTo>
                    <a:pt x="0" y="2645"/>
                  </a:lnTo>
                  <a:lnTo>
                    <a:pt x="0" y="2742"/>
                  </a:lnTo>
                  <a:lnTo>
                    <a:pt x="0" y="2804"/>
                  </a:lnTo>
                  <a:lnTo>
                    <a:pt x="0" y="2827"/>
                  </a:lnTo>
                  <a:lnTo>
                    <a:pt x="1892" y="2827"/>
                  </a:lnTo>
                  <a:lnTo>
                    <a:pt x="2020" y="2827"/>
                  </a:lnTo>
                  <a:lnTo>
                    <a:pt x="3913" y="2827"/>
                  </a:lnTo>
                  <a:lnTo>
                    <a:pt x="3913" y="2804"/>
                  </a:lnTo>
                  <a:lnTo>
                    <a:pt x="3913" y="2742"/>
                  </a:lnTo>
                  <a:lnTo>
                    <a:pt x="3913" y="2645"/>
                  </a:lnTo>
                  <a:lnTo>
                    <a:pt x="3913" y="2518"/>
                  </a:lnTo>
                  <a:lnTo>
                    <a:pt x="3913" y="2367"/>
                  </a:lnTo>
                  <a:lnTo>
                    <a:pt x="3913" y="2200"/>
                  </a:lnTo>
                  <a:lnTo>
                    <a:pt x="3913" y="2019"/>
                  </a:lnTo>
                  <a:lnTo>
                    <a:pt x="3913" y="1831"/>
                  </a:lnTo>
                  <a:lnTo>
                    <a:pt x="3913" y="1643"/>
                  </a:lnTo>
                  <a:lnTo>
                    <a:pt x="3913" y="1459"/>
                  </a:lnTo>
                  <a:lnTo>
                    <a:pt x="3913" y="1287"/>
                  </a:lnTo>
                  <a:lnTo>
                    <a:pt x="3913" y="1129"/>
                  </a:lnTo>
                  <a:lnTo>
                    <a:pt x="3913" y="993"/>
                  </a:lnTo>
                  <a:lnTo>
                    <a:pt x="3913" y="885"/>
                  </a:lnTo>
                  <a:lnTo>
                    <a:pt x="3913" y="809"/>
                  </a:lnTo>
                  <a:lnTo>
                    <a:pt x="3913" y="772"/>
                  </a:lnTo>
                  <a:lnTo>
                    <a:pt x="3913" y="733"/>
                  </a:lnTo>
                  <a:lnTo>
                    <a:pt x="3911" y="684"/>
                  </a:lnTo>
                  <a:lnTo>
                    <a:pt x="3908" y="656"/>
                  </a:lnTo>
                  <a:lnTo>
                    <a:pt x="3905" y="625"/>
                  </a:lnTo>
                  <a:lnTo>
                    <a:pt x="3901" y="593"/>
                  </a:lnTo>
                  <a:lnTo>
                    <a:pt x="3894" y="559"/>
                  </a:lnTo>
                  <a:lnTo>
                    <a:pt x="3887" y="523"/>
                  </a:lnTo>
                  <a:lnTo>
                    <a:pt x="3877" y="487"/>
                  </a:lnTo>
                  <a:lnTo>
                    <a:pt x="3871" y="469"/>
                  </a:lnTo>
                  <a:lnTo>
                    <a:pt x="3865" y="450"/>
                  </a:lnTo>
                  <a:lnTo>
                    <a:pt x="3857" y="430"/>
                  </a:lnTo>
                  <a:lnTo>
                    <a:pt x="3849" y="411"/>
                  </a:lnTo>
                  <a:lnTo>
                    <a:pt x="3841" y="393"/>
                  </a:lnTo>
                  <a:lnTo>
                    <a:pt x="3832" y="373"/>
                  </a:lnTo>
                  <a:lnTo>
                    <a:pt x="3823" y="354"/>
                  </a:lnTo>
                  <a:lnTo>
                    <a:pt x="3813" y="335"/>
                  </a:lnTo>
                  <a:lnTo>
                    <a:pt x="3801" y="315"/>
                  </a:lnTo>
                  <a:lnTo>
                    <a:pt x="3790" y="296"/>
                  </a:lnTo>
                  <a:lnTo>
                    <a:pt x="3777" y="277"/>
                  </a:lnTo>
                  <a:lnTo>
                    <a:pt x="3764" y="258"/>
                  </a:lnTo>
                  <a:lnTo>
                    <a:pt x="3749" y="239"/>
                  </a:lnTo>
                  <a:lnTo>
                    <a:pt x="3733" y="221"/>
                  </a:lnTo>
                  <a:lnTo>
                    <a:pt x="3716" y="204"/>
                  </a:lnTo>
                  <a:lnTo>
                    <a:pt x="3699" y="188"/>
                  </a:lnTo>
                  <a:lnTo>
                    <a:pt x="3682" y="173"/>
                  </a:lnTo>
                  <a:lnTo>
                    <a:pt x="3663" y="159"/>
                  </a:lnTo>
                  <a:lnTo>
                    <a:pt x="3645" y="145"/>
                  </a:lnTo>
                  <a:lnTo>
                    <a:pt x="3626" y="132"/>
                  </a:lnTo>
                  <a:lnTo>
                    <a:pt x="3605" y="119"/>
                  </a:lnTo>
                  <a:lnTo>
                    <a:pt x="3585" y="108"/>
                  </a:lnTo>
                  <a:lnTo>
                    <a:pt x="3565" y="97"/>
                  </a:lnTo>
                  <a:lnTo>
                    <a:pt x="3546" y="87"/>
                  </a:lnTo>
                  <a:lnTo>
                    <a:pt x="3505" y="69"/>
                  </a:lnTo>
                  <a:lnTo>
                    <a:pt x="3467" y="53"/>
                  </a:lnTo>
                  <a:lnTo>
                    <a:pt x="3430" y="40"/>
                  </a:lnTo>
                  <a:lnTo>
                    <a:pt x="3396" y="29"/>
                  </a:lnTo>
                  <a:lnTo>
                    <a:pt x="3364" y="19"/>
                  </a:lnTo>
                  <a:lnTo>
                    <a:pt x="3337" y="12"/>
                  </a:lnTo>
                  <a:lnTo>
                    <a:pt x="3298" y="3"/>
                  </a:lnTo>
                  <a:lnTo>
                    <a:pt x="3284" y="0"/>
                  </a:lnTo>
                  <a:lnTo>
                    <a:pt x="2790" y="0"/>
                  </a:lnTo>
                  <a:lnTo>
                    <a:pt x="1956" y="1290"/>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32" name="Freeform 23"/>
            <p:cNvSpPr>
              <a:spLocks/>
            </p:cNvSpPr>
            <p:nvPr/>
          </p:nvSpPr>
          <p:spPr bwMode="gray">
            <a:xfrm>
              <a:off x="-857266" y="-196421"/>
              <a:ext cx="9466" cy="7888"/>
            </a:xfrm>
            <a:custGeom>
              <a:avLst/>
              <a:gdLst/>
              <a:ahLst/>
              <a:cxnLst>
                <a:cxn ang="0">
                  <a:pos x="84" y="148"/>
                </a:cxn>
                <a:cxn ang="0">
                  <a:pos x="127" y="74"/>
                </a:cxn>
                <a:cxn ang="0">
                  <a:pos x="169" y="0"/>
                </a:cxn>
                <a:cxn ang="0">
                  <a:pos x="84" y="0"/>
                </a:cxn>
                <a:cxn ang="0">
                  <a:pos x="0" y="0"/>
                </a:cxn>
                <a:cxn ang="0">
                  <a:pos x="42" y="74"/>
                </a:cxn>
                <a:cxn ang="0">
                  <a:pos x="84" y="148"/>
                </a:cxn>
              </a:cxnLst>
              <a:rect l="0" t="0" r="r" b="b"/>
              <a:pathLst>
                <a:path w="169" h="148">
                  <a:moveTo>
                    <a:pt x="84" y="148"/>
                  </a:moveTo>
                  <a:lnTo>
                    <a:pt x="127" y="74"/>
                  </a:lnTo>
                  <a:lnTo>
                    <a:pt x="169" y="0"/>
                  </a:lnTo>
                  <a:lnTo>
                    <a:pt x="84" y="0"/>
                  </a:lnTo>
                  <a:lnTo>
                    <a:pt x="0" y="0"/>
                  </a:lnTo>
                  <a:lnTo>
                    <a:pt x="42" y="74"/>
                  </a:lnTo>
                  <a:lnTo>
                    <a:pt x="84" y="148"/>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33" name="Freeform 24"/>
            <p:cNvSpPr>
              <a:spLocks/>
            </p:cNvSpPr>
            <p:nvPr/>
          </p:nvSpPr>
          <p:spPr bwMode="gray">
            <a:xfrm>
              <a:off x="-863577" y="-190899"/>
              <a:ext cx="22087" cy="54430"/>
            </a:xfrm>
            <a:custGeom>
              <a:avLst/>
              <a:gdLst/>
              <a:ahLst/>
              <a:cxnLst>
                <a:cxn ang="0">
                  <a:pos x="196" y="0"/>
                </a:cxn>
                <a:cxn ang="0">
                  <a:pos x="295" y="358"/>
                </a:cxn>
                <a:cxn ang="0">
                  <a:pos x="388" y="697"/>
                </a:cxn>
                <a:cxn ang="0">
                  <a:pos x="393" y="697"/>
                </a:cxn>
                <a:cxn ang="0">
                  <a:pos x="389" y="702"/>
                </a:cxn>
                <a:cxn ang="0">
                  <a:pos x="393" y="716"/>
                </a:cxn>
                <a:cxn ang="0">
                  <a:pos x="379" y="716"/>
                </a:cxn>
                <a:cxn ang="0">
                  <a:pos x="295" y="830"/>
                </a:cxn>
                <a:cxn ang="0">
                  <a:pos x="196" y="963"/>
                </a:cxn>
                <a:cxn ang="0">
                  <a:pos x="97" y="830"/>
                </a:cxn>
                <a:cxn ang="0">
                  <a:pos x="14" y="716"/>
                </a:cxn>
                <a:cxn ang="0">
                  <a:pos x="0" y="716"/>
                </a:cxn>
                <a:cxn ang="0">
                  <a:pos x="3" y="702"/>
                </a:cxn>
                <a:cxn ang="0">
                  <a:pos x="0" y="697"/>
                </a:cxn>
                <a:cxn ang="0">
                  <a:pos x="5" y="697"/>
                </a:cxn>
                <a:cxn ang="0">
                  <a:pos x="97" y="358"/>
                </a:cxn>
                <a:cxn ang="0">
                  <a:pos x="196" y="0"/>
                </a:cxn>
              </a:cxnLst>
              <a:rect l="0" t="0" r="r" b="b"/>
              <a:pathLst>
                <a:path w="393" h="963">
                  <a:moveTo>
                    <a:pt x="196" y="0"/>
                  </a:moveTo>
                  <a:lnTo>
                    <a:pt x="295" y="358"/>
                  </a:lnTo>
                  <a:lnTo>
                    <a:pt x="388" y="697"/>
                  </a:lnTo>
                  <a:lnTo>
                    <a:pt x="393" y="697"/>
                  </a:lnTo>
                  <a:lnTo>
                    <a:pt x="389" y="702"/>
                  </a:lnTo>
                  <a:lnTo>
                    <a:pt x="393" y="716"/>
                  </a:lnTo>
                  <a:lnTo>
                    <a:pt x="379" y="716"/>
                  </a:lnTo>
                  <a:lnTo>
                    <a:pt x="295" y="830"/>
                  </a:lnTo>
                  <a:lnTo>
                    <a:pt x="196" y="963"/>
                  </a:lnTo>
                  <a:lnTo>
                    <a:pt x="97" y="830"/>
                  </a:lnTo>
                  <a:lnTo>
                    <a:pt x="14" y="716"/>
                  </a:lnTo>
                  <a:lnTo>
                    <a:pt x="0" y="716"/>
                  </a:lnTo>
                  <a:lnTo>
                    <a:pt x="3" y="702"/>
                  </a:lnTo>
                  <a:lnTo>
                    <a:pt x="0" y="697"/>
                  </a:lnTo>
                  <a:lnTo>
                    <a:pt x="5" y="697"/>
                  </a:lnTo>
                  <a:lnTo>
                    <a:pt x="97" y="358"/>
                  </a:lnTo>
                  <a:lnTo>
                    <a:pt x="196" y="0"/>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34" name="Freeform 25"/>
            <p:cNvSpPr>
              <a:spLocks/>
            </p:cNvSpPr>
            <p:nvPr/>
          </p:nvSpPr>
          <p:spPr bwMode="gray">
            <a:xfrm>
              <a:off x="-685300" y="-332889"/>
              <a:ext cx="119903" cy="120692"/>
            </a:xfrm>
            <a:custGeom>
              <a:avLst/>
              <a:gdLst/>
              <a:ahLst/>
              <a:cxnLst>
                <a:cxn ang="0">
                  <a:pos x="1175" y="2128"/>
                </a:cxn>
                <a:cxn ang="0">
                  <a:pos x="1331" y="2100"/>
                </a:cxn>
                <a:cxn ang="0">
                  <a:pos x="1479" y="2050"/>
                </a:cxn>
                <a:cxn ang="0">
                  <a:pos x="1617" y="1979"/>
                </a:cxn>
                <a:cxn ang="0">
                  <a:pos x="1742" y="1889"/>
                </a:cxn>
                <a:cxn ang="0">
                  <a:pos x="1853" y="1783"/>
                </a:cxn>
                <a:cxn ang="0">
                  <a:pos x="1948" y="1662"/>
                </a:cxn>
                <a:cxn ang="0">
                  <a:pos x="2026" y="1529"/>
                </a:cxn>
                <a:cxn ang="0">
                  <a:pos x="2083" y="1383"/>
                </a:cxn>
                <a:cxn ang="0">
                  <a:pos x="2119" y="1229"/>
                </a:cxn>
                <a:cxn ang="0">
                  <a:pos x="2131" y="1066"/>
                </a:cxn>
                <a:cxn ang="0">
                  <a:pos x="2119" y="905"/>
                </a:cxn>
                <a:cxn ang="0">
                  <a:pos x="2083" y="750"/>
                </a:cxn>
                <a:cxn ang="0">
                  <a:pos x="2026" y="605"/>
                </a:cxn>
                <a:cxn ang="0">
                  <a:pos x="1948" y="471"/>
                </a:cxn>
                <a:cxn ang="0">
                  <a:pos x="1853" y="350"/>
                </a:cxn>
                <a:cxn ang="0">
                  <a:pos x="1742" y="244"/>
                </a:cxn>
                <a:cxn ang="0">
                  <a:pos x="1617" y="154"/>
                </a:cxn>
                <a:cxn ang="0">
                  <a:pos x="1479" y="84"/>
                </a:cxn>
                <a:cxn ang="0">
                  <a:pos x="1331" y="33"/>
                </a:cxn>
                <a:cxn ang="0">
                  <a:pos x="1175" y="5"/>
                </a:cxn>
                <a:cxn ang="0">
                  <a:pos x="1011" y="1"/>
                </a:cxn>
                <a:cxn ang="0">
                  <a:pos x="851" y="21"/>
                </a:cxn>
                <a:cxn ang="0">
                  <a:pos x="700" y="65"/>
                </a:cxn>
                <a:cxn ang="0">
                  <a:pos x="558" y="129"/>
                </a:cxn>
                <a:cxn ang="0">
                  <a:pos x="428" y="212"/>
                </a:cxn>
                <a:cxn ang="0">
                  <a:pos x="312" y="313"/>
                </a:cxn>
                <a:cxn ang="0">
                  <a:pos x="212" y="429"/>
                </a:cxn>
                <a:cxn ang="0">
                  <a:pos x="129" y="558"/>
                </a:cxn>
                <a:cxn ang="0">
                  <a:pos x="65" y="701"/>
                </a:cxn>
                <a:cxn ang="0">
                  <a:pos x="22" y="852"/>
                </a:cxn>
                <a:cxn ang="0">
                  <a:pos x="2" y="1012"/>
                </a:cxn>
                <a:cxn ang="0">
                  <a:pos x="6" y="1175"/>
                </a:cxn>
                <a:cxn ang="0">
                  <a:pos x="34" y="1333"/>
                </a:cxn>
                <a:cxn ang="0">
                  <a:pos x="84" y="1481"/>
                </a:cxn>
                <a:cxn ang="0">
                  <a:pos x="155" y="1620"/>
                </a:cxn>
                <a:cxn ang="0">
                  <a:pos x="244" y="1745"/>
                </a:cxn>
                <a:cxn ang="0">
                  <a:pos x="350" y="1856"/>
                </a:cxn>
                <a:cxn ang="0">
                  <a:pos x="471" y="1951"/>
                </a:cxn>
                <a:cxn ang="0">
                  <a:pos x="604" y="2028"/>
                </a:cxn>
                <a:cxn ang="0">
                  <a:pos x="749" y="2085"/>
                </a:cxn>
                <a:cxn ang="0">
                  <a:pos x="903" y="2121"/>
                </a:cxn>
                <a:cxn ang="0">
                  <a:pos x="1066" y="2134"/>
                </a:cxn>
              </a:cxnLst>
              <a:rect l="0" t="0" r="r" b="b"/>
              <a:pathLst>
                <a:path w="2131" h="2134">
                  <a:moveTo>
                    <a:pt x="1066" y="2134"/>
                  </a:moveTo>
                  <a:lnTo>
                    <a:pt x="1120" y="2133"/>
                  </a:lnTo>
                  <a:lnTo>
                    <a:pt x="1175" y="2128"/>
                  </a:lnTo>
                  <a:lnTo>
                    <a:pt x="1227" y="2121"/>
                  </a:lnTo>
                  <a:lnTo>
                    <a:pt x="1279" y="2111"/>
                  </a:lnTo>
                  <a:lnTo>
                    <a:pt x="1331" y="2100"/>
                  </a:lnTo>
                  <a:lnTo>
                    <a:pt x="1381" y="2085"/>
                  </a:lnTo>
                  <a:lnTo>
                    <a:pt x="1431" y="2069"/>
                  </a:lnTo>
                  <a:lnTo>
                    <a:pt x="1479" y="2050"/>
                  </a:lnTo>
                  <a:lnTo>
                    <a:pt x="1527" y="2028"/>
                  </a:lnTo>
                  <a:lnTo>
                    <a:pt x="1573" y="2004"/>
                  </a:lnTo>
                  <a:lnTo>
                    <a:pt x="1617" y="1979"/>
                  </a:lnTo>
                  <a:lnTo>
                    <a:pt x="1661" y="1951"/>
                  </a:lnTo>
                  <a:lnTo>
                    <a:pt x="1702" y="1922"/>
                  </a:lnTo>
                  <a:lnTo>
                    <a:pt x="1742" y="1889"/>
                  </a:lnTo>
                  <a:lnTo>
                    <a:pt x="1782" y="1856"/>
                  </a:lnTo>
                  <a:lnTo>
                    <a:pt x="1818" y="1821"/>
                  </a:lnTo>
                  <a:lnTo>
                    <a:pt x="1853" y="1783"/>
                  </a:lnTo>
                  <a:lnTo>
                    <a:pt x="1887" y="1745"/>
                  </a:lnTo>
                  <a:lnTo>
                    <a:pt x="1919" y="1704"/>
                  </a:lnTo>
                  <a:lnTo>
                    <a:pt x="1948" y="1662"/>
                  </a:lnTo>
                  <a:lnTo>
                    <a:pt x="1976" y="1620"/>
                  </a:lnTo>
                  <a:lnTo>
                    <a:pt x="2002" y="1574"/>
                  </a:lnTo>
                  <a:lnTo>
                    <a:pt x="2026" y="1529"/>
                  </a:lnTo>
                  <a:lnTo>
                    <a:pt x="2047" y="1481"/>
                  </a:lnTo>
                  <a:lnTo>
                    <a:pt x="2066" y="1433"/>
                  </a:lnTo>
                  <a:lnTo>
                    <a:pt x="2083" y="1383"/>
                  </a:lnTo>
                  <a:lnTo>
                    <a:pt x="2097" y="1333"/>
                  </a:lnTo>
                  <a:lnTo>
                    <a:pt x="2110" y="1281"/>
                  </a:lnTo>
                  <a:lnTo>
                    <a:pt x="2119" y="1229"/>
                  </a:lnTo>
                  <a:lnTo>
                    <a:pt x="2126" y="1175"/>
                  </a:lnTo>
                  <a:lnTo>
                    <a:pt x="2130" y="1122"/>
                  </a:lnTo>
                  <a:lnTo>
                    <a:pt x="2131" y="1066"/>
                  </a:lnTo>
                  <a:lnTo>
                    <a:pt x="2130" y="1012"/>
                  </a:lnTo>
                  <a:lnTo>
                    <a:pt x="2126" y="958"/>
                  </a:lnTo>
                  <a:lnTo>
                    <a:pt x="2119" y="905"/>
                  </a:lnTo>
                  <a:lnTo>
                    <a:pt x="2110" y="852"/>
                  </a:lnTo>
                  <a:lnTo>
                    <a:pt x="2097" y="801"/>
                  </a:lnTo>
                  <a:lnTo>
                    <a:pt x="2083" y="750"/>
                  </a:lnTo>
                  <a:lnTo>
                    <a:pt x="2066" y="701"/>
                  </a:lnTo>
                  <a:lnTo>
                    <a:pt x="2047" y="652"/>
                  </a:lnTo>
                  <a:lnTo>
                    <a:pt x="2026" y="605"/>
                  </a:lnTo>
                  <a:lnTo>
                    <a:pt x="2002" y="558"/>
                  </a:lnTo>
                  <a:lnTo>
                    <a:pt x="1976" y="514"/>
                  </a:lnTo>
                  <a:lnTo>
                    <a:pt x="1948" y="471"/>
                  </a:lnTo>
                  <a:lnTo>
                    <a:pt x="1919" y="429"/>
                  </a:lnTo>
                  <a:lnTo>
                    <a:pt x="1887" y="389"/>
                  </a:lnTo>
                  <a:lnTo>
                    <a:pt x="1853" y="350"/>
                  </a:lnTo>
                  <a:lnTo>
                    <a:pt x="1818" y="313"/>
                  </a:lnTo>
                  <a:lnTo>
                    <a:pt x="1782" y="278"/>
                  </a:lnTo>
                  <a:lnTo>
                    <a:pt x="1742" y="244"/>
                  </a:lnTo>
                  <a:lnTo>
                    <a:pt x="1702" y="212"/>
                  </a:lnTo>
                  <a:lnTo>
                    <a:pt x="1661" y="183"/>
                  </a:lnTo>
                  <a:lnTo>
                    <a:pt x="1617" y="154"/>
                  </a:lnTo>
                  <a:lnTo>
                    <a:pt x="1573" y="129"/>
                  </a:lnTo>
                  <a:lnTo>
                    <a:pt x="1527" y="105"/>
                  </a:lnTo>
                  <a:lnTo>
                    <a:pt x="1479" y="84"/>
                  </a:lnTo>
                  <a:lnTo>
                    <a:pt x="1431" y="65"/>
                  </a:lnTo>
                  <a:lnTo>
                    <a:pt x="1381" y="47"/>
                  </a:lnTo>
                  <a:lnTo>
                    <a:pt x="1331" y="33"/>
                  </a:lnTo>
                  <a:lnTo>
                    <a:pt x="1279" y="21"/>
                  </a:lnTo>
                  <a:lnTo>
                    <a:pt x="1227" y="12"/>
                  </a:lnTo>
                  <a:lnTo>
                    <a:pt x="1175" y="5"/>
                  </a:lnTo>
                  <a:lnTo>
                    <a:pt x="1120" y="1"/>
                  </a:lnTo>
                  <a:lnTo>
                    <a:pt x="1066" y="0"/>
                  </a:lnTo>
                  <a:lnTo>
                    <a:pt x="1011" y="1"/>
                  </a:lnTo>
                  <a:lnTo>
                    <a:pt x="957" y="5"/>
                  </a:lnTo>
                  <a:lnTo>
                    <a:pt x="903" y="12"/>
                  </a:lnTo>
                  <a:lnTo>
                    <a:pt x="851" y="21"/>
                  </a:lnTo>
                  <a:lnTo>
                    <a:pt x="799" y="33"/>
                  </a:lnTo>
                  <a:lnTo>
                    <a:pt x="749" y="47"/>
                  </a:lnTo>
                  <a:lnTo>
                    <a:pt x="700" y="65"/>
                  </a:lnTo>
                  <a:lnTo>
                    <a:pt x="651" y="84"/>
                  </a:lnTo>
                  <a:lnTo>
                    <a:pt x="604" y="105"/>
                  </a:lnTo>
                  <a:lnTo>
                    <a:pt x="558" y="129"/>
                  </a:lnTo>
                  <a:lnTo>
                    <a:pt x="514" y="154"/>
                  </a:lnTo>
                  <a:lnTo>
                    <a:pt x="471" y="183"/>
                  </a:lnTo>
                  <a:lnTo>
                    <a:pt x="428" y="212"/>
                  </a:lnTo>
                  <a:lnTo>
                    <a:pt x="388" y="244"/>
                  </a:lnTo>
                  <a:lnTo>
                    <a:pt x="350" y="278"/>
                  </a:lnTo>
                  <a:lnTo>
                    <a:pt x="312" y="313"/>
                  </a:lnTo>
                  <a:lnTo>
                    <a:pt x="277" y="350"/>
                  </a:lnTo>
                  <a:lnTo>
                    <a:pt x="244" y="389"/>
                  </a:lnTo>
                  <a:lnTo>
                    <a:pt x="212" y="429"/>
                  </a:lnTo>
                  <a:lnTo>
                    <a:pt x="182" y="471"/>
                  </a:lnTo>
                  <a:lnTo>
                    <a:pt x="155" y="514"/>
                  </a:lnTo>
                  <a:lnTo>
                    <a:pt x="129" y="558"/>
                  </a:lnTo>
                  <a:lnTo>
                    <a:pt x="106" y="605"/>
                  </a:lnTo>
                  <a:lnTo>
                    <a:pt x="84" y="652"/>
                  </a:lnTo>
                  <a:lnTo>
                    <a:pt x="65" y="701"/>
                  </a:lnTo>
                  <a:lnTo>
                    <a:pt x="48" y="750"/>
                  </a:lnTo>
                  <a:lnTo>
                    <a:pt x="34" y="801"/>
                  </a:lnTo>
                  <a:lnTo>
                    <a:pt x="22" y="852"/>
                  </a:lnTo>
                  <a:lnTo>
                    <a:pt x="12" y="905"/>
                  </a:lnTo>
                  <a:lnTo>
                    <a:pt x="6" y="958"/>
                  </a:lnTo>
                  <a:lnTo>
                    <a:pt x="2" y="1012"/>
                  </a:lnTo>
                  <a:lnTo>
                    <a:pt x="0" y="1066"/>
                  </a:lnTo>
                  <a:lnTo>
                    <a:pt x="2" y="1122"/>
                  </a:lnTo>
                  <a:lnTo>
                    <a:pt x="6" y="1175"/>
                  </a:lnTo>
                  <a:lnTo>
                    <a:pt x="12" y="1229"/>
                  </a:lnTo>
                  <a:lnTo>
                    <a:pt x="22" y="1281"/>
                  </a:lnTo>
                  <a:lnTo>
                    <a:pt x="34" y="1333"/>
                  </a:lnTo>
                  <a:lnTo>
                    <a:pt x="48" y="1383"/>
                  </a:lnTo>
                  <a:lnTo>
                    <a:pt x="65" y="1433"/>
                  </a:lnTo>
                  <a:lnTo>
                    <a:pt x="84" y="1481"/>
                  </a:lnTo>
                  <a:lnTo>
                    <a:pt x="106" y="1529"/>
                  </a:lnTo>
                  <a:lnTo>
                    <a:pt x="129" y="1574"/>
                  </a:lnTo>
                  <a:lnTo>
                    <a:pt x="155" y="1620"/>
                  </a:lnTo>
                  <a:lnTo>
                    <a:pt x="182" y="1662"/>
                  </a:lnTo>
                  <a:lnTo>
                    <a:pt x="212" y="1704"/>
                  </a:lnTo>
                  <a:lnTo>
                    <a:pt x="244" y="1745"/>
                  </a:lnTo>
                  <a:lnTo>
                    <a:pt x="277" y="1783"/>
                  </a:lnTo>
                  <a:lnTo>
                    <a:pt x="312" y="1821"/>
                  </a:lnTo>
                  <a:lnTo>
                    <a:pt x="350" y="1856"/>
                  </a:lnTo>
                  <a:lnTo>
                    <a:pt x="388" y="1889"/>
                  </a:lnTo>
                  <a:lnTo>
                    <a:pt x="428" y="1922"/>
                  </a:lnTo>
                  <a:lnTo>
                    <a:pt x="471" y="1951"/>
                  </a:lnTo>
                  <a:lnTo>
                    <a:pt x="514" y="1979"/>
                  </a:lnTo>
                  <a:lnTo>
                    <a:pt x="558" y="2004"/>
                  </a:lnTo>
                  <a:lnTo>
                    <a:pt x="604" y="2028"/>
                  </a:lnTo>
                  <a:lnTo>
                    <a:pt x="651" y="2050"/>
                  </a:lnTo>
                  <a:lnTo>
                    <a:pt x="700" y="2069"/>
                  </a:lnTo>
                  <a:lnTo>
                    <a:pt x="749" y="2085"/>
                  </a:lnTo>
                  <a:lnTo>
                    <a:pt x="799" y="2100"/>
                  </a:lnTo>
                  <a:lnTo>
                    <a:pt x="851" y="2111"/>
                  </a:lnTo>
                  <a:lnTo>
                    <a:pt x="903" y="2121"/>
                  </a:lnTo>
                  <a:lnTo>
                    <a:pt x="957" y="2128"/>
                  </a:lnTo>
                  <a:lnTo>
                    <a:pt x="1011" y="2133"/>
                  </a:lnTo>
                  <a:lnTo>
                    <a:pt x="1066" y="2134"/>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35" name="Freeform 26"/>
            <p:cNvSpPr>
              <a:spLocks/>
            </p:cNvSpPr>
            <p:nvPr/>
          </p:nvSpPr>
          <p:spPr bwMode="gray">
            <a:xfrm>
              <a:off x="-734996" y="-196421"/>
              <a:ext cx="220085" cy="159345"/>
            </a:xfrm>
            <a:custGeom>
              <a:avLst/>
              <a:gdLst/>
              <a:ahLst/>
              <a:cxnLst>
                <a:cxn ang="0">
                  <a:pos x="1123" y="0"/>
                </a:cxn>
                <a:cxn ang="0">
                  <a:pos x="615" y="3"/>
                </a:cxn>
                <a:cxn ang="0">
                  <a:pos x="549" y="19"/>
                </a:cxn>
                <a:cxn ang="0">
                  <a:pos x="483" y="40"/>
                </a:cxn>
                <a:cxn ang="0">
                  <a:pos x="408" y="69"/>
                </a:cxn>
                <a:cxn ang="0">
                  <a:pos x="347" y="97"/>
                </a:cxn>
                <a:cxn ang="0">
                  <a:pos x="308" y="119"/>
                </a:cxn>
                <a:cxn ang="0">
                  <a:pos x="268" y="145"/>
                </a:cxn>
                <a:cxn ang="0">
                  <a:pos x="231" y="173"/>
                </a:cxn>
                <a:cxn ang="0">
                  <a:pos x="196" y="204"/>
                </a:cxn>
                <a:cxn ang="0">
                  <a:pos x="164" y="239"/>
                </a:cxn>
                <a:cxn ang="0">
                  <a:pos x="136" y="277"/>
                </a:cxn>
                <a:cxn ang="0">
                  <a:pos x="111" y="315"/>
                </a:cxn>
                <a:cxn ang="0">
                  <a:pos x="90" y="354"/>
                </a:cxn>
                <a:cxn ang="0">
                  <a:pos x="72" y="393"/>
                </a:cxn>
                <a:cxn ang="0">
                  <a:pos x="56" y="430"/>
                </a:cxn>
                <a:cxn ang="0">
                  <a:pos x="42" y="469"/>
                </a:cxn>
                <a:cxn ang="0">
                  <a:pos x="26" y="523"/>
                </a:cxn>
                <a:cxn ang="0">
                  <a:pos x="12" y="593"/>
                </a:cxn>
                <a:cxn ang="0">
                  <a:pos x="5" y="656"/>
                </a:cxn>
                <a:cxn ang="0">
                  <a:pos x="0" y="733"/>
                </a:cxn>
                <a:cxn ang="0">
                  <a:pos x="0" y="809"/>
                </a:cxn>
                <a:cxn ang="0">
                  <a:pos x="0" y="993"/>
                </a:cxn>
                <a:cxn ang="0">
                  <a:pos x="0" y="1287"/>
                </a:cxn>
                <a:cxn ang="0">
                  <a:pos x="0" y="1643"/>
                </a:cxn>
                <a:cxn ang="0">
                  <a:pos x="0" y="2019"/>
                </a:cxn>
                <a:cxn ang="0">
                  <a:pos x="0" y="2367"/>
                </a:cxn>
                <a:cxn ang="0">
                  <a:pos x="0" y="2645"/>
                </a:cxn>
                <a:cxn ang="0">
                  <a:pos x="0" y="2804"/>
                </a:cxn>
                <a:cxn ang="0">
                  <a:pos x="1893" y="2827"/>
                </a:cxn>
                <a:cxn ang="0">
                  <a:pos x="3913" y="2827"/>
                </a:cxn>
                <a:cxn ang="0">
                  <a:pos x="3913" y="2742"/>
                </a:cxn>
                <a:cxn ang="0">
                  <a:pos x="3913" y="2518"/>
                </a:cxn>
                <a:cxn ang="0">
                  <a:pos x="3913" y="2200"/>
                </a:cxn>
                <a:cxn ang="0">
                  <a:pos x="3913" y="1831"/>
                </a:cxn>
                <a:cxn ang="0">
                  <a:pos x="3913" y="1459"/>
                </a:cxn>
                <a:cxn ang="0">
                  <a:pos x="3913" y="1129"/>
                </a:cxn>
                <a:cxn ang="0">
                  <a:pos x="3913" y="885"/>
                </a:cxn>
                <a:cxn ang="0">
                  <a:pos x="3913" y="772"/>
                </a:cxn>
                <a:cxn ang="0">
                  <a:pos x="3911" y="684"/>
                </a:cxn>
                <a:cxn ang="0">
                  <a:pos x="3905" y="625"/>
                </a:cxn>
                <a:cxn ang="0">
                  <a:pos x="3895" y="559"/>
                </a:cxn>
                <a:cxn ang="0">
                  <a:pos x="3877" y="487"/>
                </a:cxn>
                <a:cxn ang="0">
                  <a:pos x="3865" y="450"/>
                </a:cxn>
                <a:cxn ang="0">
                  <a:pos x="3851" y="411"/>
                </a:cxn>
                <a:cxn ang="0">
                  <a:pos x="3834" y="373"/>
                </a:cxn>
                <a:cxn ang="0">
                  <a:pos x="3814" y="335"/>
                </a:cxn>
                <a:cxn ang="0">
                  <a:pos x="3790" y="296"/>
                </a:cxn>
                <a:cxn ang="0">
                  <a:pos x="3764" y="258"/>
                </a:cxn>
                <a:cxn ang="0">
                  <a:pos x="3734" y="221"/>
                </a:cxn>
                <a:cxn ang="0">
                  <a:pos x="3701" y="188"/>
                </a:cxn>
                <a:cxn ang="0">
                  <a:pos x="3664" y="159"/>
                </a:cxn>
                <a:cxn ang="0">
                  <a:pos x="3626" y="132"/>
                </a:cxn>
                <a:cxn ang="0">
                  <a:pos x="3587" y="108"/>
                </a:cxn>
                <a:cxn ang="0">
                  <a:pos x="3546" y="87"/>
                </a:cxn>
                <a:cxn ang="0">
                  <a:pos x="3468" y="53"/>
                </a:cxn>
                <a:cxn ang="0">
                  <a:pos x="3396" y="29"/>
                </a:cxn>
                <a:cxn ang="0">
                  <a:pos x="3337" y="12"/>
                </a:cxn>
                <a:cxn ang="0">
                  <a:pos x="3284" y="0"/>
                </a:cxn>
                <a:cxn ang="0">
                  <a:pos x="1957" y="1290"/>
                </a:cxn>
              </a:cxnLst>
              <a:rect l="0" t="0" r="r" b="b"/>
              <a:pathLst>
                <a:path w="3913" h="2827">
                  <a:moveTo>
                    <a:pt x="1957" y="1290"/>
                  </a:moveTo>
                  <a:lnTo>
                    <a:pt x="1123" y="0"/>
                  </a:lnTo>
                  <a:lnTo>
                    <a:pt x="630" y="0"/>
                  </a:lnTo>
                  <a:lnTo>
                    <a:pt x="615" y="3"/>
                  </a:lnTo>
                  <a:lnTo>
                    <a:pt x="576" y="12"/>
                  </a:lnTo>
                  <a:lnTo>
                    <a:pt x="549" y="19"/>
                  </a:lnTo>
                  <a:lnTo>
                    <a:pt x="517" y="29"/>
                  </a:lnTo>
                  <a:lnTo>
                    <a:pt x="483" y="40"/>
                  </a:lnTo>
                  <a:lnTo>
                    <a:pt x="446" y="53"/>
                  </a:lnTo>
                  <a:lnTo>
                    <a:pt x="408" y="69"/>
                  </a:lnTo>
                  <a:lnTo>
                    <a:pt x="367" y="87"/>
                  </a:lnTo>
                  <a:lnTo>
                    <a:pt x="347" y="97"/>
                  </a:lnTo>
                  <a:lnTo>
                    <a:pt x="328" y="108"/>
                  </a:lnTo>
                  <a:lnTo>
                    <a:pt x="308" y="119"/>
                  </a:lnTo>
                  <a:lnTo>
                    <a:pt x="287" y="132"/>
                  </a:lnTo>
                  <a:lnTo>
                    <a:pt x="268" y="145"/>
                  </a:lnTo>
                  <a:lnTo>
                    <a:pt x="249" y="159"/>
                  </a:lnTo>
                  <a:lnTo>
                    <a:pt x="231" y="173"/>
                  </a:lnTo>
                  <a:lnTo>
                    <a:pt x="213" y="188"/>
                  </a:lnTo>
                  <a:lnTo>
                    <a:pt x="196" y="204"/>
                  </a:lnTo>
                  <a:lnTo>
                    <a:pt x="180" y="221"/>
                  </a:lnTo>
                  <a:lnTo>
                    <a:pt x="164" y="239"/>
                  </a:lnTo>
                  <a:lnTo>
                    <a:pt x="149" y="258"/>
                  </a:lnTo>
                  <a:lnTo>
                    <a:pt x="136" y="277"/>
                  </a:lnTo>
                  <a:lnTo>
                    <a:pt x="123" y="296"/>
                  </a:lnTo>
                  <a:lnTo>
                    <a:pt x="111" y="315"/>
                  </a:lnTo>
                  <a:lnTo>
                    <a:pt x="100" y="335"/>
                  </a:lnTo>
                  <a:lnTo>
                    <a:pt x="90" y="354"/>
                  </a:lnTo>
                  <a:lnTo>
                    <a:pt x="81" y="373"/>
                  </a:lnTo>
                  <a:lnTo>
                    <a:pt x="72" y="393"/>
                  </a:lnTo>
                  <a:lnTo>
                    <a:pt x="64" y="411"/>
                  </a:lnTo>
                  <a:lnTo>
                    <a:pt x="56" y="430"/>
                  </a:lnTo>
                  <a:lnTo>
                    <a:pt x="48" y="450"/>
                  </a:lnTo>
                  <a:lnTo>
                    <a:pt x="42" y="469"/>
                  </a:lnTo>
                  <a:lnTo>
                    <a:pt x="36" y="487"/>
                  </a:lnTo>
                  <a:lnTo>
                    <a:pt x="26" y="523"/>
                  </a:lnTo>
                  <a:lnTo>
                    <a:pt x="19" y="559"/>
                  </a:lnTo>
                  <a:lnTo>
                    <a:pt x="12" y="593"/>
                  </a:lnTo>
                  <a:lnTo>
                    <a:pt x="8" y="625"/>
                  </a:lnTo>
                  <a:lnTo>
                    <a:pt x="5" y="656"/>
                  </a:lnTo>
                  <a:lnTo>
                    <a:pt x="2" y="684"/>
                  </a:lnTo>
                  <a:lnTo>
                    <a:pt x="0" y="733"/>
                  </a:lnTo>
                  <a:lnTo>
                    <a:pt x="0" y="772"/>
                  </a:lnTo>
                  <a:lnTo>
                    <a:pt x="0" y="809"/>
                  </a:lnTo>
                  <a:lnTo>
                    <a:pt x="0" y="885"/>
                  </a:lnTo>
                  <a:lnTo>
                    <a:pt x="0" y="993"/>
                  </a:lnTo>
                  <a:lnTo>
                    <a:pt x="0" y="1129"/>
                  </a:lnTo>
                  <a:lnTo>
                    <a:pt x="0" y="1287"/>
                  </a:lnTo>
                  <a:lnTo>
                    <a:pt x="0" y="1459"/>
                  </a:lnTo>
                  <a:lnTo>
                    <a:pt x="0" y="1643"/>
                  </a:lnTo>
                  <a:lnTo>
                    <a:pt x="0" y="1831"/>
                  </a:lnTo>
                  <a:lnTo>
                    <a:pt x="0" y="2019"/>
                  </a:lnTo>
                  <a:lnTo>
                    <a:pt x="0" y="2200"/>
                  </a:lnTo>
                  <a:lnTo>
                    <a:pt x="0" y="2367"/>
                  </a:lnTo>
                  <a:lnTo>
                    <a:pt x="0" y="2518"/>
                  </a:lnTo>
                  <a:lnTo>
                    <a:pt x="0" y="2645"/>
                  </a:lnTo>
                  <a:lnTo>
                    <a:pt x="0" y="2742"/>
                  </a:lnTo>
                  <a:lnTo>
                    <a:pt x="0" y="2804"/>
                  </a:lnTo>
                  <a:lnTo>
                    <a:pt x="0" y="2827"/>
                  </a:lnTo>
                  <a:lnTo>
                    <a:pt x="1893" y="2827"/>
                  </a:lnTo>
                  <a:lnTo>
                    <a:pt x="2021" y="2827"/>
                  </a:lnTo>
                  <a:lnTo>
                    <a:pt x="3913" y="2827"/>
                  </a:lnTo>
                  <a:lnTo>
                    <a:pt x="3913" y="2804"/>
                  </a:lnTo>
                  <a:lnTo>
                    <a:pt x="3913" y="2742"/>
                  </a:lnTo>
                  <a:lnTo>
                    <a:pt x="3913" y="2645"/>
                  </a:lnTo>
                  <a:lnTo>
                    <a:pt x="3913" y="2518"/>
                  </a:lnTo>
                  <a:lnTo>
                    <a:pt x="3913" y="2367"/>
                  </a:lnTo>
                  <a:lnTo>
                    <a:pt x="3913" y="2200"/>
                  </a:lnTo>
                  <a:lnTo>
                    <a:pt x="3913" y="2019"/>
                  </a:lnTo>
                  <a:lnTo>
                    <a:pt x="3913" y="1831"/>
                  </a:lnTo>
                  <a:lnTo>
                    <a:pt x="3913" y="1643"/>
                  </a:lnTo>
                  <a:lnTo>
                    <a:pt x="3913" y="1459"/>
                  </a:lnTo>
                  <a:lnTo>
                    <a:pt x="3913" y="1287"/>
                  </a:lnTo>
                  <a:lnTo>
                    <a:pt x="3913" y="1129"/>
                  </a:lnTo>
                  <a:lnTo>
                    <a:pt x="3913" y="993"/>
                  </a:lnTo>
                  <a:lnTo>
                    <a:pt x="3913" y="885"/>
                  </a:lnTo>
                  <a:lnTo>
                    <a:pt x="3913" y="809"/>
                  </a:lnTo>
                  <a:lnTo>
                    <a:pt x="3913" y="772"/>
                  </a:lnTo>
                  <a:lnTo>
                    <a:pt x="3913" y="733"/>
                  </a:lnTo>
                  <a:lnTo>
                    <a:pt x="3911" y="684"/>
                  </a:lnTo>
                  <a:lnTo>
                    <a:pt x="3909" y="656"/>
                  </a:lnTo>
                  <a:lnTo>
                    <a:pt x="3905" y="625"/>
                  </a:lnTo>
                  <a:lnTo>
                    <a:pt x="3901" y="593"/>
                  </a:lnTo>
                  <a:lnTo>
                    <a:pt x="3895" y="559"/>
                  </a:lnTo>
                  <a:lnTo>
                    <a:pt x="3887" y="523"/>
                  </a:lnTo>
                  <a:lnTo>
                    <a:pt x="3877" y="487"/>
                  </a:lnTo>
                  <a:lnTo>
                    <a:pt x="3871" y="469"/>
                  </a:lnTo>
                  <a:lnTo>
                    <a:pt x="3865" y="450"/>
                  </a:lnTo>
                  <a:lnTo>
                    <a:pt x="3858" y="430"/>
                  </a:lnTo>
                  <a:lnTo>
                    <a:pt x="3851" y="411"/>
                  </a:lnTo>
                  <a:lnTo>
                    <a:pt x="3842" y="393"/>
                  </a:lnTo>
                  <a:lnTo>
                    <a:pt x="3834" y="373"/>
                  </a:lnTo>
                  <a:lnTo>
                    <a:pt x="3824" y="354"/>
                  </a:lnTo>
                  <a:lnTo>
                    <a:pt x="3814" y="335"/>
                  </a:lnTo>
                  <a:lnTo>
                    <a:pt x="3802" y="315"/>
                  </a:lnTo>
                  <a:lnTo>
                    <a:pt x="3790" y="296"/>
                  </a:lnTo>
                  <a:lnTo>
                    <a:pt x="3777" y="277"/>
                  </a:lnTo>
                  <a:lnTo>
                    <a:pt x="3764" y="258"/>
                  </a:lnTo>
                  <a:lnTo>
                    <a:pt x="3749" y="239"/>
                  </a:lnTo>
                  <a:lnTo>
                    <a:pt x="3734" y="221"/>
                  </a:lnTo>
                  <a:lnTo>
                    <a:pt x="3718" y="204"/>
                  </a:lnTo>
                  <a:lnTo>
                    <a:pt x="3701" y="188"/>
                  </a:lnTo>
                  <a:lnTo>
                    <a:pt x="3682" y="173"/>
                  </a:lnTo>
                  <a:lnTo>
                    <a:pt x="3664" y="159"/>
                  </a:lnTo>
                  <a:lnTo>
                    <a:pt x="3645" y="145"/>
                  </a:lnTo>
                  <a:lnTo>
                    <a:pt x="3626" y="132"/>
                  </a:lnTo>
                  <a:lnTo>
                    <a:pt x="3606" y="119"/>
                  </a:lnTo>
                  <a:lnTo>
                    <a:pt x="3587" y="108"/>
                  </a:lnTo>
                  <a:lnTo>
                    <a:pt x="3566" y="97"/>
                  </a:lnTo>
                  <a:lnTo>
                    <a:pt x="3546" y="87"/>
                  </a:lnTo>
                  <a:lnTo>
                    <a:pt x="3507" y="69"/>
                  </a:lnTo>
                  <a:lnTo>
                    <a:pt x="3468" y="53"/>
                  </a:lnTo>
                  <a:lnTo>
                    <a:pt x="3430" y="40"/>
                  </a:lnTo>
                  <a:lnTo>
                    <a:pt x="3396" y="29"/>
                  </a:lnTo>
                  <a:lnTo>
                    <a:pt x="3365" y="19"/>
                  </a:lnTo>
                  <a:lnTo>
                    <a:pt x="3337" y="12"/>
                  </a:lnTo>
                  <a:lnTo>
                    <a:pt x="3298" y="3"/>
                  </a:lnTo>
                  <a:lnTo>
                    <a:pt x="3284" y="0"/>
                  </a:lnTo>
                  <a:lnTo>
                    <a:pt x="2791" y="0"/>
                  </a:lnTo>
                  <a:lnTo>
                    <a:pt x="1957" y="1290"/>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36" name="Freeform 27"/>
            <p:cNvSpPr>
              <a:spLocks/>
            </p:cNvSpPr>
            <p:nvPr/>
          </p:nvSpPr>
          <p:spPr bwMode="gray">
            <a:xfrm>
              <a:off x="-630081" y="-196421"/>
              <a:ext cx="9466" cy="7888"/>
            </a:xfrm>
            <a:custGeom>
              <a:avLst/>
              <a:gdLst/>
              <a:ahLst/>
              <a:cxnLst>
                <a:cxn ang="0">
                  <a:pos x="85" y="148"/>
                </a:cxn>
                <a:cxn ang="0">
                  <a:pos x="127" y="74"/>
                </a:cxn>
                <a:cxn ang="0">
                  <a:pos x="169" y="0"/>
                </a:cxn>
                <a:cxn ang="0">
                  <a:pos x="85" y="0"/>
                </a:cxn>
                <a:cxn ang="0">
                  <a:pos x="0" y="0"/>
                </a:cxn>
                <a:cxn ang="0">
                  <a:pos x="42" y="74"/>
                </a:cxn>
                <a:cxn ang="0">
                  <a:pos x="85" y="148"/>
                </a:cxn>
              </a:cxnLst>
              <a:rect l="0" t="0" r="r" b="b"/>
              <a:pathLst>
                <a:path w="169" h="148">
                  <a:moveTo>
                    <a:pt x="85" y="148"/>
                  </a:moveTo>
                  <a:lnTo>
                    <a:pt x="127" y="74"/>
                  </a:lnTo>
                  <a:lnTo>
                    <a:pt x="169" y="0"/>
                  </a:lnTo>
                  <a:lnTo>
                    <a:pt x="85" y="0"/>
                  </a:lnTo>
                  <a:lnTo>
                    <a:pt x="0" y="0"/>
                  </a:lnTo>
                  <a:lnTo>
                    <a:pt x="42" y="74"/>
                  </a:lnTo>
                  <a:lnTo>
                    <a:pt x="85" y="148"/>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37" name="Freeform 28"/>
            <p:cNvSpPr>
              <a:spLocks/>
            </p:cNvSpPr>
            <p:nvPr/>
          </p:nvSpPr>
          <p:spPr bwMode="gray">
            <a:xfrm>
              <a:off x="-636392" y="-190899"/>
              <a:ext cx="22087" cy="54430"/>
            </a:xfrm>
            <a:custGeom>
              <a:avLst/>
              <a:gdLst/>
              <a:ahLst/>
              <a:cxnLst>
                <a:cxn ang="0">
                  <a:pos x="197" y="0"/>
                </a:cxn>
                <a:cxn ang="0">
                  <a:pos x="296" y="358"/>
                </a:cxn>
                <a:cxn ang="0">
                  <a:pos x="388" y="697"/>
                </a:cxn>
                <a:cxn ang="0">
                  <a:pos x="393" y="697"/>
                </a:cxn>
                <a:cxn ang="0">
                  <a:pos x="390" y="702"/>
                </a:cxn>
                <a:cxn ang="0">
                  <a:pos x="393" y="716"/>
                </a:cxn>
                <a:cxn ang="0">
                  <a:pos x="380" y="716"/>
                </a:cxn>
                <a:cxn ang="0">
                  <a:pos x="296" y="830"/>
                </a:cxn>
                <a:cxn ang="0">
                  <a:pos x="197" y="963"/>
                </a:cxn>
                <a:cxn ang="0">
                  <a:pos x="99" y="830"/>
                </a:cxn>
                <a:cxn ang="0">
                  <a:pos x="14" y="716"/>
                </a:cxn>
                <a:cxn ang="0">
                  <a:pos x="0" y="716"/>
                </a:cxn>
                <a:cxn ang="0">
                  <a:pos x="4" y="702"/>
                </a:cxn>
                <a:cxn ang="0">
                  <a:pos x="0" y="697"/>
                </a:cxn>
                <a:cxn ang="0">
                  <a:pos x="5" y="697"/>
                </a:cxn>
                <a:cxn ang="0">
                  <a:pos x="99" y="358"/>
                </a:cxn>
                <a:cxn ang="0">
                  <a:pos x="197" y="0"/>
                </a:cxn>
              </a:cxnLst>
              <a:rect l="0" t="0" r="r" b="b"/>
              <a:pathLst>
                <a:path w="393" h="963">
                  <a:moveTo>
                    <a:pt x="197" y="0"/>
                  </a:moveTo>
                  <a:lnTo>
                    <a:pt x="296" y="358"/>
                  </a:lnTo>
                  <a:lnTo>
                    <a:pt x="388" y="697"/>
                  </a:lnTo>
                  <a:lnTo>
                    <a:pt x="393" y="697"/>
                  </a:lnTo>
                  <a:lnTo>
                    <a:pt x="390" y="702"/>
                  </a:lnTo>
                  <a:lnTo>
                    <a:pt x="393" y="716"/>
                  </a:lnTo>
                  <a:lnTo>
                    <a:pt x="380" y="716"/>
                  </a:lnTo>
                  <a:lnTo>
                    <a:pt x="296" y="830"/>
                  </a:lnTo>
                  <a:lnTo>
                    <a:pt x="197" y="963"/>
                  </a:lnTo>
                  <a:lnTo>
                    <a:pt x="99" y="830"/>
                  </a:lnTo>
                  <a:lnTo>
                    <a:pt x="14" y="716"/>
                  </a:lnTo>
                  <a:lnTo>
                    <a:pt x="0" y="716"/>
                  </a:lnTo>
                  <a:lnTo>
                    <a:pt x="4" y="702"/>
                  </a:lnTo>
                  <a:lnTo>
                    <a:pt x="0" y="697"/>
                  </a:lnTo>
                  <a:lnTo>
                    <a:pt x="5" y="697"/>
                  </a:lnTo>
                  <a:lnTo>
                    <a:pt x="99" y="358"/>
                  </a:lnTo>
                  <a:lnTo>
                    <a:pt x="197" y="0"/>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grpSp>
      <p:cxnSp>
        <p:nvCxnSpPr>
          <p:cNvPr id="38" name="直接连接符 37"/>
          <p:cNvCxnSpPr/>
          <p:nvPr/>
        </p:nvCxnSpPr>
        <p:spPr bwMode="gray">
          <a:xfrm>
            <a:off x="1283222" y="2057900"/>
            <a:ext cx="333260" cy="0"/>
          </a:xfrm>
          <a:prstGeom prst="line">
            <a:avLst/>
          </a:prstGeom>
          <a:noFill/>
          <a:ln w="44450" cap="flat" cmpd="sng" algn="ctr">
            <a:solidFill>
              <a:srgbClr val="666666">
                <a:alpha val="20000"/>
              </a:srgbClr>
            </a:solidFill>
            <a:prstDash val="solid"/>
          </a:ln>
          <a:effectLst/>
        </p:spPr>
      </p:cxnSp>
      <p:grpSp>
        <p:nvGrpSpPr>
          <p:cNvPr id="39" name="组合 38"/>
          <p:cNvGrpSpPr/>
          <p:nvPr/>
        </p:nvGrpSpPr>
        <p:grpSpPr bwMode="gray">
          <a:xfrm>
            <a:off x="4718056" y="1952688"/>
            <a:ext cx="795309" cy="221746"/>
            <a:chOff x="2450707" y="3313145"/>
            <a:chExt cx="1880468" cy="486985"/>
          </a:xfrm>
        </p:grpSpPr>
        <p:grpSp>
          <p:nvGrpSpPr>
            <p:cNvPr id="40" name="组合 39"/>
            <p:cNvGrpSpPr/>
            <p:nvPr/>
          </p:nvGrpSpPr>
          <p:grpSpPr bwMode="gray">
            <a:xfrm>
              <a:off x="2450707" y="3313145"/>
              <a:ext cx="1880468" cy="486985"/>
              <a:chOff x="6097602" y="3342459"/>
              <a:chExt cx="512902" cy="168096"/>
            </a:xfrm>
          </p:grpSpPr>
          <p:sp>
            <p:nvSpPr>
              <p:cNvPr id="45" name="Freeform 106"/>
              <p:cNvSpPr>
                <a:spLocks/>
              </p:cNvSpPr>
              <p:nvPr/>
            </p:nvSpPr>
            <p:spPr bwMode="gray">
              <a:xfrm>
                <a:off x="6097602" y="3342459"/>
                <a:ext cx="512902" cy="168096"/>
              </a:xfrm>
              <a:custGeom>
                <a:avLst/>
                <a:gdLst/>
                <a:ahLst/>
                <a:cxnLst>
                  <a:cxn ang="0">
                    <a:pos x="424" y="0"/>
                  </a:cxn>
                  <a:cxn ang="0">
                    <a:pos x="13" y="0"/>
                  </a:cxn>
                  <a:cxn ang="0">
                    <a:pos x="13" y="0"/>
                  </a:cxn>
                  <a:cxn ang="0">
                    <a:pos x="5" y="4"/>
                  </a:cxn>
                  <a:cxn ang="0">
                    <a:pos x="0" y="13"/>
                  </a:cxn>
                  <a:cxn ang="0">
                    <a:pos x="0" y="143"/>
                  </a:cxn>
                  <a:cxn ang="0">
                    <a:pos x="0" y="143"/>
                  </a:cxn>
                  <a:cxn ang="0">
                    <a:pos x="5" y="151"/>
                  </a:cxn>
                  <a:cxn ang="0">
                    <a:pos x="13" y="156"/>
                  </a:cxn>
                  <a:cxn ang="0">
                    <a:pos x="424" y="156"/>
                  </a:cxn>
                  <a:cxn ang="0">
                    <a:pos x="424" y="156"/>
                  </a:cxn>
                  <a:cxn ang="0">
                    <a:pos x="429" y="151"/>
                  </a:cxn>
                  <a:cxn ang="0">
                    <a:pos x="433" y="143"/>
                  </a:cxn>
                  <a:cxn ang="0">
                    <a:pos x="433" y="13"/>
                  </a:cxn>
                  <a:cxn ang="0">
                    <a:pos x="433" y="13"/>
                  </a:cxn>
                  <a:cxn ang="0">
                    <a:pos x="429" y="4"/>
                  </a:cxn>
                  <a:cxn ang="0">
                    <a:pos x="424" y="0"/>
                  </a:cxn>
                  <a:cxn ang="0">
                    <a:pos x="424" y="0"/>
                  </a:cxn>
                </a:cxnLst>
                <a:rect l="0" t="0" r="r" b="b"/>
                <a:pathLst>
                  <a:path w="433" h="156">
                    <a:moveTo>
                      <a:pt x="424" y="0"/>
                    </a:moveTo>
                    <a:lnTo>
                      <a:pt x="13" y="0"/>
                    </a:lnTo>
                    <a:lnTo>
                      <a:pt x="13" y="0"/>
                    </a:lnTo>
                    <a:lnTo>
                      <a:pt x="5" y="4"/>
                    </a:lnTo>
                    <a:lnTo>
                      <a:pt x="0" y="13"/>
                    </a:lnTo>
                    <a:lnTo>
                      <a:pt x="0" y="143"/>
                    </a:lnTo>
                    <a:lnTo>
                      <a:pt x="0" y="143"/>
                    </a:lnTo>
                    <a:lnTo>
                      <a:pt x="5" y="151"/>
                    </a:lnTo>
                    <a:lnTo>
                      <a:pt x="13" y="156"/>
                    </a:lnTo>
                    <a:lnTo>
                      <a:pt x="424" y="156"/>
                    </a:lnTo>
                    <a:lnTo>
                      <a:pt x="424" y="156"/>
                    </a:lnTo>
                    <a:lnTo>
                      <a:pt x="429" y="151"/>
                    </a:lnTo>
                    <a:lnTo>
                      <a:pt x="433" y="143"/>
                    </a:lnTo>
                    <a:lnTo>
                      <a:pt x="433" y="13"/>
                    </a:lnTo>
                    <a:lnTo>
                      <a:pt x="433" y="13"/>
                    </a:lnTo>
                    <a:lnTo>
                      <a:pt x="429" y="4"/>
                    </a:lnTo>
                    <a:lnTo>
                      <a:pt x="424" y="0"/>
                    </a:lnTo>
                    <a:lnTo>
                      <a:pt x="424" y="0"/>
                    </a:lnTo>
                    <a:close/>
                  </a:path>
                </a:pathLst>
              </a:custGeom>
              <a:solidFill>
                <a:srgbClr val="EA5A4F"/>
              </a:solidFill>
              <a:ln w="9525">
                <a:noFill/>
                <a:round/>
                <a:headEnd/>
                <a:tailEnd/>
              </a:ln>
            </p:spPr>
            <p:txBody>
              <a:bodyPr vert="horz" wrap="square" lIns="91437" tIns="45719" rIns="91437" bIns="45719" numCol="1" anchor="t" anchorCtr="0" compatLnSpc="1">
                <a:prstTxWarp prst="textNoShape">
                  <a:avLst/>
                </a:prstTxWarp>
              </a:bodyP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altLang="zh-CN"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46" name="矩形 45"/>
              <p:cNvSpPr/>
              <p:nvPr/>
            </p:nvSpPr>
            <p:spPr bwMode="gray">
              <a:xfrm flipV="1">
                <a:off x="6133146" y="3383039"/>
                <a:ext cx="36000" cy="36000"/>
              </a:xfrm>
              <a:prstGeom prst="rect">
                <a:avLst/>
              </a:prstGeom>
              <a:solidFill>
                <a:srgbClr val="666666">
                  <a:alpha val="50000"/>
                </a:srgbClr>
              </a:solidFill>
              <a:ln w="25400" cap="flat" cmpd="sng" algn="ctr">
                <a:noFill/>
                <a:prstDash val="solid"/>
              </a:ln>
              <a:effectLst/>
            </p:spPr>
            <p:txBody>
              <a:bodyPr rtlCol="0" anchor="ctr"/>
              <a:lstStyle/>
              <a:p>
                <a:pPr marL="0" marR="0" lvl="0" indent="0" algn="ctr"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47" name="矩形 46"/>
              <p:cNvSpPr/>
              <p:nvPr/>
            </p:nvSpPr>
            <p:spPr bwMode="gray">
              <a:xfrm flipV="1">
                <a:off x="6133143" y="3447032"/>
                <a:ext cx="36000" cy="36000"/>
              </a:xfrm>
              <a:prstGeom prst="rect">
                <a:avLst/>
              </a:prstGeom>
              <a:solidFill>
                <a:srgbClr val="666666">
                  <a:alpha val="50000"/>
                </a:srgbClr>
              </a:solidFill>
              <a:ln w="25400" cap="flat" cmpd="sng" algn="ctr">
                <a:noFill/>
                <a:prstDash val="solid"/>
              </a:ln>
              <a:effectLst/>
            </p:spPr>
            <p:txBody>
              <a:bodyPr rtlCol="0" anchor="ctr"/>
              <a:lstStyle/>
              <a:p>
                <a:pPr marL="0" marR="0" lvl="0" indent="0" algn="ctr"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48" name="矩形 47"/>
              <p:cNvSpPr/>
              <p:nvPr/>
            </p:nvSpPr>
            <p:spPr bwMode="gray">
              <a:xfrm flipV="1">
                <a:off x="6192079" y="3383039"/>
                <a:ext cx="36000" cy="36000"/>
              </a:xfrm>
              <a:prstGeom prst="rect">
                <a:avLst/>
              </a:prstGeom>
              <a:solidFill>
                <a:srgbClr val="666666">
                  <a:alpha val="50000"/>
                </a:srgbClr>
              </a:solidFill>
              <a:ln w="25400" cap="flat" cmpd="sng" algn="ctr">
                <a:noFill/>
                <a:prstDash val="solid"/>
              </a:ln>
              <a:effectLst/>
            </p:spPr>
            <p:txBody>
              <a:bodyPr rtlCol="0" anchor="ctr"/>
              <a:lstStyle/>
              <a:p>
                <a:pPr marL="0" marR="0" lvl="0" indent="0" algn="ctr"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49" name="矩形 48"/>
              <p:cNvSpPr/>
              <p:nvPr/>
            </p:nvSpPr>
            <p:spPr bwMode="gray">
              <a:xfrm flipV="1">
                <a:off x="6192079" y="3447032"/>
                <a:ext cx="36000" cy="36000"/>
              </a:xfrm>
              <a:prstGeom prst="rect">
                <a:avLst/>
              </a:prstGeom>
              <a:solidFill>
                <a:srgbClr val="666666">
                  <a:alpha val="50000"/>
                </a:srgbClr>
              </a:solidFill>
              <a:ln w="25400" cap="flat" cmpd="sng" algn="ctr">
                <a:noFill/>
                <a:prstDash val="solid"/>
              </a:ln>
              <a:effectLst/>
            </p:spPr>
            <p:txBody>
              <a:bodyPr rtlCol="0" anchor="ctr"/>
              <a:lstStyle/>
              <a:p>
                <a:pPr marL="0" marR="0" lvl="0" indent="0" algn="ctr"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grpSp>
        <p:sp>
          <p:nvSpPr>
            <p:cNvPr id="41" name="椭圆 40"/>
            <p:cNvSpPr/>
            <p:nvPr/>
          </p:nvSpPr>
          <p:spPr bwMode="gray">
            <a:xfrm>
              <a:off x="3332192" y="3490394"/>
              <a:ext cx="140103" cy="140103"/>
            </a:xfrm>
            <a:prstGeom prst="ellipse">
              <a:avLst/>
            </a:prstGeom>
            <a:solidFill>
              <a:srgbClr val="666666">
                <a:alpha val="50000"/>
              </a:srgbClr>
            </a:solidFill>
            <a:ln w="25400" cap="flat" cmpd="sng" algn="ctr">
              <a:noFill/>
              <a:prstDash val="solid"/>
            </a:ln>
            <a:effectLst/>
          </p:spPr>
          <p:txBody>
            <a:bodyPr rtlCol="0" anchor="ct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42" name="椭圆 41"/>
            <p:cNvSpPr/>
            <p:nvPr/>
          </p:nvSpPr>
          <p:spPr bwMode="gray">
            <a:xfrm>
              <a:off x="3561936" y="3490394"/>
              <a:ext cx="140103" cy="140103"/>
            </a:xfrm>
            <a:prstGeom prst="ellipse">
              <a:avLst/>
            </a:prstGeom>
            <a:solidFill>
              <a:srgbClr val="666666">
                <a:alpha val="50000"/>
              </a:srgbClr>
            </a:solidFill>
            <a:ln w="25400" cap="flat" cmpd="sng" algn="ctr">
              <a:noFill/>
              <a:prstDash val="solid"/>
            </a:ln>
            <a:effectLst/>
          </p:spPr>
          <p:txBody>
            <a:bodyPr rtlCol="0" anchor="ct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43" name="椭圆 42"/>
            <p:cNvSpPr/>
            <p:nvPr/>
          </p:nvSpPr>
          <p:spPr bwMode="gray">
            <a:xfrm>
              <a:off x="3791680" y="3490394"/>
              <a:ext cx="140103" cy="140103"/>
            </a:xfrm>
            <a:prstGeom prst="ellipse">
              <a:avLst/>
            </a:prstGeom>
            <a:solidFill>
              <a:srgbClr val="666666">
                <a:alpha val="50000"/>
              </a:srgbClr>
            </a:solidFill>
            <a:ln w="25400" cap="flat" cmpd="sng" algn="ctr">
              <a:noFill/>
              <a:prstDash val="solid"/>
            </a:ln>
            <a:effectLst/>
          </p:spPr>
          <p:txBody>
            <a:bodyPr rtlCol="0" anchor="ct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sp>
          <p:nvSpPr>
            <p:cNvPr id="44" name="椭圆 43"/>
            <p:cNvSpPr/>
            <p:nvPr/>
          </p:nvSpPr>
          <p:spPr bwMode="gray">
            <a:xfrm>
              <a:off x="4021425" y="3490394"/>
              <a:ext cx="140103" cy="140103"/>
            </a:xfrm>
            <a:prstGeom prst="ellipse">
              <a:avLst/>
            </a:prstGeom>
            <a:solidFill>
              <a:srgbClr val="666666">
                <a:alpha val="50000"/>
              </a:srgbClr>
            </a:solidFill>
            <a:ln w="25400" cap="flat" cmpd="sng" algn="ctr">
              <a:noFill/>
              <a:prstDash val="solid"/>
            </a:ln>
            <a:effectLst/>
          </p:spPr>
          <p:txBody>
            <a:bodyPr rtlCol="0" anchor="ctr"/>
            <a:lstStyle/>
            <a:p>
              <a:pPr marL="0" marR="0" lvl="0" indent="0" defTabSz="1219109" eaLnBrk="1" fontAlgn="ctr" latinLnBrk="0" hangingPunct="1">
                <a:lnSpc>
                  <a:spcPct val="100000"/>
                </a:lnSpc>
                <a:spcBef>
                  <a:spcPts val="0"/>
                </a:spcBef>
                <a:spcAft>
                  <a:spcPts val="0"/>
                </a:spcAft>
                <a:buClrTx/>
                <a:buSzTx/>
                <a:buFontTx/>
                <a:buNone/>
                <a:tabLst/>
                <a:defRPr/>
              </a:pPr>
              <a:endParaRPr kumimoji="0" lang="en-US" sz="4801"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Arial" panose="020B0604020202020204" pitchFamily="34" charset="0"/>
              </a:endParaRPr>
            </a:p>
          </p:txBody>
        </p:sp>
      </p:grpSp>
      <p:grpSp>
        <p:nvGrpSpPr>
          <p:cNvPr id="50" name="组合 335"/>
          <p:cNvGrpSpPr/>
          <p:nvPr/>
        </p:nvGrpSpPr>
        <p:grpSpPr bwMode="gray">
          <a:xfrm>
            <a:off x="5826414" y="1754416"/>
            <a:ext cx="701565" cy="557537"/>
            <a:chOff x="-1059997" y="-455159"/>
            <a:chExt cx="642113" cy="450426"/>
          </a:xfrm>
          <a:solidFill>
            <a:srgbClr val="1D1D1A">
              <a:lumMod val="50000"/>
              <a:lumOff val="50000"/>
            </a:srgbClr>
          </a:solidFill>
        </p:grpSpPr>
        <p:sp>
          <p:nvSpPr>
            <p:cNvPr id="51" name="Rectangle 13"/>
            <p:cNvSpPr>
              <a:spLocks noChangeArrowheads="1"/>
            </p:cNvSpPr>
            <p:nvPr/>
          </p:nvSpPr>
          <p:spPr bwMode="gray">
            <a:xfrm>
              <a:off x="-780749" y="-455159"/>
              <a:ext cx="15777" cy="63896"/>
            </a:xfrm>
            <a:prstGeom prst="rect">
              <a:avLst/>
            </a:pr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52" name="Rectangle 14"/>
            <p:cNvSpPr>
              <a:spLocks noChangeArrowheads="1"/>
            </p:cNvSpPr>
            <p:nvPr/>
          </p:nvSpPr>
          <p:spPr bwMode="gray">
            <a:xfrm>
              <a:off x="-712909" y="-455159"/>
              <a:ext cx="15777" cy="63896"/>
            </a:xfrm>
            <a:prstGeom prst="rect">
              <a:avLst/>
            </a:pr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53" name="Freeform 15"/>
            <p:cNvSpPr>
              <a:spLocks/>
            </p:cNvSpPr>
            <p:nvPr/>
          </p:nvSpPr>
          <p:spPr bwMode="gray">
            <a:xfrm>
              <a:off x="-756295" y="-444115"/>
              <a:ext cx="34709" cy="35498"/>
            </a:xfrm>
            <a:custGeom>
              <a:avLst/>
              <a:gdLst/>
              <a:ahLst/>
              <a:cxnLst>
                <a:cxn ang="0">
                  <a:pos x="345" y="625"/>
                </a:cxn>
                <a:cxn ang="0">
                  <a:pos x="391" y="617"/>
                </a:cxn>
                <a:cxn ang="0">
                  <a:pos x="435" y="602"/>
                </a:cxn>
                <a:cxn ang="0">
                  <a:pos x="475" y="581"/>
                </a:cxn>
                <a:cxn ang="0">
                  <a:pos x="512" y="554"/>
                </a:cxn>
                <a:cxn ang="0">
                  <a:pos x="544" y="524"/>
                </a:cxn>
                <a:cxn ang="0">
                  <a:pos x="573" y="488"/>
                </a:cxn>
                <a:cxn ang="0">
                  <a:pos x="595" y="448"/>
                </a:cxn>
                <a:cxn ang="0">
                  <a:pos x="612" y="406"/>
                </a:cxn>
                <a:cxn ang="0">
                  <a:pos x="622" y="360"/>
                </a:cxn>
                <a:cxn ang="0">
                  <a:pos x="626" y="313"/>
                </a:cxn>
                <a:cxn ang="0">
                  <a:pos x="622" y="265"/>
                </a:cxn>
                <a:cxn ang="0">
                  <a:pos x="612" y="220"/>
                </a:cxn>
                <a:cxn ang="0">
                  <a:pos x="595" y="178"/>
                </a:cxn>
                <a:cxn ang="0">
                  <a:pos x="573" y="138"/>
                </a:cxn>
                <a:cxn ang="0">
                  <a:pos x="544" y="103"/>
                </a:cxn>
                <a:cxn ang="0">
                  <a:pos x="512" y="72"/>
                </a:cxn>
                <a:cxn ang="0">
                  <a:pos x="475" y="45"/>
                </a:cxn>
                <a:cxn ang="0">
                  <a:pos x="435" y="24"/>
                </a:cxn>
                <a:cxn ang="0">
                  <a:pos x="391" y="10"/>
                </a:cxn>
                <a:cxn ang="0">
                  <a:pos x="345" y="1"/>
                </a:cxn>
                <a:cxn ang="0">
                  <a:pos x="297" y="0"/>
                </a:cxn>
                <a:cxn ang="0">
                  <a:pos x="250" y="6"/>
                </a:cxn>
                <a:cxn ang="0">
                  <a:pos x="206" y="19"/>
                </a:cxn>
                <a:cxn ang="0">
                  <a:pos x="164" y="37"/>
                </a:cxn>
                <a:cxn ang="0">
                  <a:pos x="126" y="63"/>
                </a:cxn>
                <a:cxn ang="0">
                  <a:pos x="92" y="92"/>
                </a:cxn>
                <a:cxn ang="0">
                  <a:pos x="62" y="126"/>
                </a:cxn>
                <a:cxn ang="0">
                  <a:pos x="38" y="164"/>
                </a:cxn>
                <a:cxn ang="0">
                  <a:pos x="19" y="206"/>
                </a:cxn>
                <a:cxn ang="0">
                  <a:pos x="7" y="250"/>
                </a:cxn>
                <a:cxn ang="0">
                  <a:pos x="1" y="297"/>
                </a:cxn>
                <a:cxn ang="0">
                  <a:pos x="2" y="345"/>
                </a:cxn>
                <a:cxn ang="0">
                  <a:pos x="10" y="392"/>
                </a:cxn>
                <a:cxn ang="0">
                  <a:pos x="25" y="435"/>
                </a:cxn>
                <a:cxn ang="0">
                  <a:pos x="45" y="476"/>
                </a:cxn>
                <a:cxn ang="0">
                  <a:pos x="71" y="512"/>
                </a:cxn>
                <a:cxn ang="0">
                  <a:pos x="103" y="545"/>
                </a:cxn>
                <a:cxn ang="0">
                  <a:pos x="138" y="572"/>
                </a:cxn>
                <a:cxn ang="0">
                  <a:pos x="177" y="596"/>
                </a:cxn>
                <a:cxn ang="0">
                  <a:pos x="220" y="612"/>
                </a:cxn>
                <a:cxn ang="0">
                  <a:pos x="265" y="623"/>
                </a:cxn>
                <a:cxn ang="0">
                  <a:pos x="314" y="626"/>
                </a:cxn>
              </a:cxnLst>
              <a:rect l="0" t="0" r="r" b="b"/>
              <a:pathLst>
                <a:path w="626" h="626">
                  <a:moveTo>
                    <a:pt x="314" y="626"/>
                  </a:moveTo>
                  <a:lnTo>
                    <a:pt x="329" y="626"/>
                  </a:lnTo>
                  <a:lnTo>
                    <a:pt x="345" y="625"/>
                  </a:lnTo>
                  <a:lnTo>
                    <a:pt x="361" y="623"/>
                  </a:lnTo>
                  <a:lnTo>
                    <a:pt x="376" y="620"/>
                  </a:lnTo>
                  <a:lnTo>
                    <a:pt x="391" y="617"/>
                  </a:lnTo>
                  <a:lnTo>
                    <a:pt x="406" y="612"/>
                  </a:lnTo>
                  <a:lnTo>
                    <a:pt x="420" y="607"/>
                  </a:lnTo>
                  <a:lnTo>
                    <a:pt x="435" y="602"/>
                  </a:lnTo>
                  <a:lnTo>
                    <a:pt x="449" y="596"/>
                  </a:lnTo>
                  <a:lnTo>
                    <a:pt x="462" y="589"/>
                  </a:lnTo>
                  <a:lnTo>
                    <a:pt x="475" y="581"/>
                  </a:lnTo>
                  <a:lnTo>
                    <a:pt x="488" y="572"/>
                  </a:lnTo>
                  <a:lnTo>
                    <a:pt x="500" y="564"/>
                  </a:lnTo>
                  <a:lnTo>
                    <a:pt x="512" y="554"/>
                  </a:lnTo>
                  <a:lnTo>
                    <a:pt x="523" y="545"/>
                  </a:lnTo>
                  <a:lnTo>
                    <a:pt x="534" y="534"/>
                  </a:lnTo>
                  <a:lnTo>
                    <a:pt x="544" y="524"/>
                  </a:lnTo>
                  <a:lnTo>
                    <a:pt x="555" y="512"/>
                  </a:lnTo>
                  <a:lnTo>
                    <a:pt x="564" y="501"/>
                  </a:lnTo>
                  <a:lnTo>
                    <a:pt x="573" y="488"/>
                  </a:lnTo>
                  <a:lnTo>
                    <a:pt x="581" y="476"/>
                  </a:lnTo>
                  <a:lnTo>
                    <a:pt x="588" y="462"/>
                  </a:lnTo>
                  <a:lnTo>
                    <a:pt x="595" y="448"/>
                  </a:lnTo>
                  <a:lnTo>
                    <a:pt x="601" y="435"/>
                  </a:lnTo>
                  <a:lnTo>
                    <a:pt x="607" y="421"/>
                  </a:lnTo>
                  <a:lnTo>
                    <a:pt x="612" y="406"/>
                  </a:lnTo>
                  <a:lnTo>
                    <a:pt x="616" y="392"/>
                  </a:lnTo>
                  <a:lnTo>
                    <a:pt x="619" y="377"/>
                  </a:lnTo>
                  <a:lnTo>
                    <a:pt x="622" y="360"/>
                  </a:lnTo>
                  <a:lnTo>
                    <a:pt x="624" y="345"/>
                  </a:lnTo>
                  <a:lnTo>
                    <a:pt x="625" y="329"/>
                  </a:lnTo>
                  <a:lnTo>
                    <a:pt x="626" y="313"/>
                  </a:lnTo>
                  <a:lnTo>
                    <a:pt x="625" y="297"/>
                  </a:lnTo>
                  <a:lnTo>
                    <a:pt x="624" y="281"/>
                  </a:lnTo>
                  <a:lnTo>
                    <a:pt x="622" y="265"/>
                  </a:lnTo>
                  <a:lnTo>
                    <a:pt x="619" y="250"/>
                  </a:lnTo>
                  <a:lnTo>
                    <a:pt x="616" y="235"/>
                  </a:lnTo>
                  <a:lnTo>
                    <a:pt x="612" y="220"/>
                  </a:lnTo>
                  <a:lnTo>
                    <a:pt x="607" y="206"/>
                  </a:lnTo>
                  <a:lnTo>
                    <a:pt x="601" y="192"/>
                  </a:lnTo>
                  <a:lnTo>
                    <a:pt x="595" y="178"/>
                  </a:lnTo>
                  <a:lnTo>
                    <a:pt x="588" y="164"/>
                  </a:lnTo>
                  <a:lnTo>
                    <a:pt x="581" y="150"/>
                  </a:lnTo>
                  <a:lnTo>
                    <a:pt x="573" y="138"/>
                  </a:lnTo>
                  <a:lnTo>
                    <a:pt x="564" y="126"/>
                  </a:lnTo>
                  <a:lnTo>
                    <a:pt x="555" y="114"/>
                  </a:lnTo>
                  <a:lnTo>
                    <a:pt x="544" y="103"/>
                  </a:lnTo>
                  <a:lnTo>
                    <a:pt x="534" y="92"/>
                  </a:lnTo>
                  <a:lnTo>
                    <a:pt x="523" y="82"/>
                  </a:lnTo>
                  <a:lnTo>
                    <a:pt x="512" y="72"/>
                  </a:lnTo>
                  <a:lnTo>
                    <a:pt x="500" y="63"/>
                  </a:lnTo>
                  <a:lnTo>
                    <a:pt x="488" y="53"/>
                  </a:lnTo>
                  <a:lnTo>
                    <a:pt x="475" y="45"/>
                  </a:lnTo>
                  <a:lnTo>
                    <a:pt x="462" y="37"/>
                  </a:lnTo>
                  <a:lnTo>
                    <a:pt x="449" y="31"/>
                  </a:lnTo>
                  <a:lnTo>
                    <a:pt x="435" y="24"/>
                  </a:lnTo>
                  <a:lnTo>
                    <a:pt x="420" y="19"/>
                  </a:lnTo>
                  <a:lnTo>
                    <a:pt x="406" y="14"/>
                  </a:lnTo>
                  <a:lnTo>
                    <a:pt x="391" y="10"/>
                  </a:lnTo>
                  <a:lnTo>
                    <a:pt x="376" y="6"/>
                  </a:lnTo>
                  <a:lnTo>
                    <a:pt x="361" y="3"/>
                  </a:lnTo>
                  <a:lnTo>
                    <a:pt x="345" y="1"/>
                  </a:lnTo>
                  <a:lnTo>
                    <a:pt x="329" y="0"/>
                  </a:lnTo>
                  <a:lnTo>
                    <a:pt x="314" y="0"/>
                  </a:lnTo>
                  <a:lnTo>
                    <a:pt x="297" y="0"/>
                  </a:lnTo>
                  <a:lnTo>
                    <a:pt x="281" y="1"/>
                  </a:lnTo>
                  <a:lnTo>
                    <a:pt x="265" y="3"/>
                  </a:lnTo>
                  <a:lnTo>
                    <a:pt x="250" y="6"/>
                  </a:lnTo>
                  <a:lnTo>
                    <a:pt x="235" y="10"/>
                  </a:lnTo>
                  <a:lnTo>
                    <a:pt x="220" y="14"/>
                  </a:lnTo>
                  <a:lnTo>
                    <a:pt x="206" y="19"/>
                  </a:lnTo>
                  <a:lnTo>
                    <a:pt x="191" y="24"/>
                  </a:lnTo>
                  <a:lnTo>
                    <a:pt x="177" y="31"/>
                  </a:lnTo>
                  <a:lnTo>
                    <a:pt x="164" y="37"/>
                  </a:lnTo>
                  <a:lnTo>
                    <a:pt x="151" y="45"/>
                  </a:lnTo>
                  <a:lnTo>
                    <a:pt x="138" y="53"/>
                  </a:lnTo>
                  <a:lnTo>
                    <a:pt x="126" y="63"/>
                  </a:lnTo>
                  <a:lnTo>
                    <a:pt x="114" y="72"/>
                  </a:lnTo>
                  <a:lnTo>
                    <a:pt x="103" y="82"/>
                  </a:lnTo>
                  <a:lnTo>
                    <a:pt x="92" y="92"/>
                  </a:lnTo>
                  <a:lnTo>
                    <a:pt x="82" y="103"/>
                  </a:lnTo>
                  <a:lnTo>
                    <a:pt x="71" y="114"/>
                  </a:lnTo>
                  <a:lnTo>
                    <a:pt x="62" y="126"/>
                  </a:lnTo>
                  <a:lnTo>
                    <a:pt x="53" y="138"/>
                  </a:lnTo>
                  <a:lnTo>
                    <a:pt x="45" y="150"/>
                  </a:lnTo>
                  <a:lnTo>
                    <a:pt x="38" y="164"/>
                  </a:lnTo>
                  <a:lnTo>
                    <a:pt x="31" y="178"/>
                  </a:lnTo>
                  <a:lnTo>
                    <a:pt x="25" y="192"/>
                  </a:lnTo>
                  <a:lnTo>
                    <a:pt x="19" y="206"/>
                  </a:lnTo>
                  <a:lnTo>
                    <a:pt x="14" y="220"/>
                  </a:lnTo>
                  <a:lnTo>
                    <a:pt x="10" y="235"/>
                  </a:lnTo>
                  <a:lnTo>
                    <a:pt x="7" y="250"/>
                  </a:lnTo>
                  <a:lnTo>
                    <a:pt x="4" y="265"/>
                  </a:lnTo>
                  <a:lnTo>
                    <a:pt x="2" y="281"/>
                  </a:lnTo>
                  <a:lnTo>
                    <a:pt x="1" y="297"/>
                  </a:lnTo>
                  <a:lnTo>
                    <a:pt x="0" y="313"/>
                  </a:lnTo>
                  <a:lnTo>
                    <a:pt x="1" y="329"/>
                  </a:lnTo>
                  <a:lnTo>
                    <a:pt x="2" y="345"/>
                  </a:lnTo>
                  <a:lnTo>
                    <a:pt x="4" y="360"/>
                  </a:lnTo>
                  <a:lnTo>
                    <a:pt x="7" y="377"/>
                  </a:lnTo>
                  <a:lnTo>
                    <a:pt x="10" y="392"/>
                  </a:lnTo>
                  <a:lnTo>
                    <a:pt x="14" y="406"/>
                  </a:lnTo>
                  <a:lnTo>
                    <a:pt x="19" y="421"/>
                  </a:lnTo>
                  <a:lnTo>
                    <a:pt x="25" y="435"/>
                  </a:lnTo>
                  <a:lnTo>
                    <a:pt x="31" y="448"/>
                  </a:lnTo>
                  <a:lnTo>
                    <a:pt x="38" y="462"/>
                  </a:lnTo>
                  <a:lnTo>
                    <a:pt x="45" y="476"/>
                  </a:lnTo>
                  <a:lnTo>
                    <a:pt x="53" y="488"/>
                  </a:lnTo>
                  <a:lnTo>
                    <a:pt x="62" y="501"/>
                  </a:lnTo>
                  <a:lnTo>
                    <a:pt x="71" y="512"/>
                  </a:lnTo>
                  <a:lnTo>
                    <a:pt x="82" y="524"/>
                  </a:lnTo>
                  <a:lnTo>
                    <a:pt x="92" y="534"/>
                  </a:lnTo>
                  <a:lnTo>
                    <a:pt x="103" y="545"/>
                  </a:lnTo>
                  <a:lnTo>
                    <a:pt x="114" y="554"/>
                  </a:lnTo>
                  <a:lnTo>
                    <a:pt x="126" y="564"/>
                  </a:lnTo>
                  <a:lnTo>
                    <a:pt x="138" y="572"/>
                  </a:lnTo>
                  <a:lnTo>
                    <a:pt x="151" y="581"/>
                  </a:lnTo>
                  <a:lnTo>
                    <a:pt x="164" y="589"/>
                  </a:lnTo>
                  <a:lnTo>
                    <a:pt x="177" y="596"/>
                  </a:lnTo>
                  <a:lnTo>
                    <a:pt x="191" y="602"/>
                  </a:lnTo>
                  <a:lnTo>
                    <a:pt x="206" y="607"/>
                  </a:lnTo>
                  <a:lnTo>
                    <a:pt x="220" y="612"/>
                  </a:lnTo>
                  <a:lnTo>
                    <a:pt x="235" y="617"/>
                  </a:lnTo>
                  <a:lnTo>
                    <a:pt x="250" y="620"/>
                  </a:lnTo>
                  <a:lnTo>
                    <a:pt x="265" y="623"/>
                  </a:lnTo>
                  <a:lnTo>
                    <a:pt x="281" y="625"/>
                  </a:lnTo>
                  <a:lnTo>
                    <a:pt x="297" y="626"/>
                  </a:lnTo>
                  <a:lnTo>
                    <a:pt x="314" y="626"/>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54" name="Rectangle 16"/>
            <p:cNvSpPr>
              <a:spLocks noChangeArrowheads="1"/>
            </p:cNvSpPr>
            <p:nvPr/>
          </p:nvSpPr>
          <p:spPr bwMode="gray">
            <a:xfrm>
              <a:off x="-771283" y="-407040"/>
              <a:ext cx="64685" cy="15777"/>
            </a:xfrm>
            <a:prstGeom prst="rect">
              <a:avLst/>
            </a:pr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55" name="Rectangle 17"/>
            <p:cNvSpPr>
              <a:spLocks noChangeArrowheads="1"/>
            </p:cNvSpPr>
            <p:nvPr/>
          </p:nvSpPr>
          <p:spPr bwMode="gray">
            <a:xfrm>
              <a:off x="-771283" y="-455159"/>
              <a:ext cx="64685" cy="7100"/>
            </a:xfrm>
            <a:prstGeom prst="rect">
              <a:avLst/>
            </a:pr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56" name="Freeform 18"/>
            <p:cNvSpPr>
              <a:spLocks noEditPoints="1"/>
            </p:cNvSpPr>
            <p:nvPr/>
          </p:nvSpPr>
          <p:spPr bwMode="gray">
            <a:xfrm>
              <a:off x="-1059997" y="-391263"/>
              <a:ext cx="642113" cy="386530"/>
            </a:xfrm>
            <a:custGeom>
              <a:avLst/>
              <a:gdLst/>
              <a:ahLst/>
              <a:cxnLst>
                <a:cxn ang="0">
                  <a:pos x="11193" y="1"/>
                </a:cxn>
                <a:cxn ang="0">
                  <a:pos x="11237" y="10"/>
                </a:cxn>
                <a:cxn ang="0">
                  <a:pos x="11277" y="27"/>
                </a:cxn>
                <a:cxn ang="0">
                  <a:pos x="11329" y="67"/>
                </a:cxn>
                <a:cxn ang="0">
                  <a:pos x="11369" y="119"/>
                </a:cxn>
                <a:cxn ang="0">
                  <a:pos x="11386" y="159"/>
                </a:cxn>
                <a:cxn ang="0">
                  <a:pos x="11395" y="204"/>
                </a:cxn>
                <a:cxn ang="0">
                  <a:pos x="11396" y="6638"/>
                </a:cxn>
                <a:cxn ang="0">
                  <a:pos x="11389" y="6682"/>
                </a:cxn>
                <a:cxn ang="0">
                  <a:pos x="11374" y="6724"/>
                </a:cxn>
                <a:cxn ang="0">
                  <a:pos x="11351" y="6761"/>
                </a:cxn>
                <a:cxn ang="0">
                  <a:pos x="11321" y="6794"/>
                </a:cxn>
                <a:cxn ang="0">
                  <a:pos x="11287" y="6820"/>
                </a:cxn>
                <a:cxn ang="0">
                  <a:pos x="11248" y="6839"/>
                </a:cxn>
                <a:cxn ang="0">
                  <a:pos x="11204" y="6850"/>
                </a:cxn>
                <a:cxn ang="0">
                  <a:pos x="226" y="6852"/>
                </a:cxn>
                <a:cxn ang="0">
                  <a:pos x="181" y="6848"/>
                </a:cxn>
                <a:cxn ang="0">
                  <a:pos x="138" y="6835"/>
                </a:cxn>
                <a:cxn ang="0">
                  <a:pos x="100" y="6814"/>
                </a:cxn>
                <a:cxn ang="0">
                  <a:pos x="67" y="6786"/>
                </a:cxn>
                <a:cxn ang="0">
                  <a:pos x="38" y="6752"/>
                </a:cxn>
                <a:cxn ang="0">
                  <a:pos x="18" y="6714"/>
                </a:cxn>
                <a:cxn ang="0">
                  <a:pos x="5" y="6671"/>
                </a:cxn>
                <a:cxn ang="0">
                  <a:pos x="0" y="6626"/>
                </a:cxn>
                <a:cxn ang="0">
                  <a:pos x="3" y="192"/>
                </a:cxn>
                <a:cxn ang="0">
                  <a:pos x="14" y="149"/>
                </a:cxn>
                <a:cxn ang="0">
                  <a:pos x="32" y="109"/>
                </a:cxn>
                <a:cxn ang="0">
                  <a:pos x="58" y="75"/>
                </a:cxn>
                <a:cxn ang="0">
                  <a:pos x="91" y="45"/>
                </a:cxn>
                <a:cxn ang="0">
                  <a:pos x="128" y="23"/>
                </a:cxn>
                <a:cxn ang="0">
                  <a:pos x="169" y="7"/>
                </a:cxn>
                <a:cxn ang="0">
                  <a:pos x="214" y="1"/>
                </a:cxn>
                <a:cxn ang="0">
                  <a:pos x="10866" y="306"/>
                </a:cxn>
                <a:cxn ang="0">
                  <a:pos x="10919" y="315"/>
                </a:cxn>
                <a:cxn ang="0">
                  <a:pos x="10992" y="353"/>
                </a:cxn>
                <a:cxn ang="0">
                  <a:pos x="11043" y="414"/>
                </a:cxn>
                <a:cxn ang="0">
                  <a:pos x="11066" y="481"/>
                </a:cxn>
                <a:cxn ang="0">
                  <a:pos x="11069" y="6340"/>
                </a:cxn>
                <a:cxn ang="0">
                  <a:pos x="11064" y="6382"/>
                </a:cxn>
                <a:cxn ang="0">
                  <a:pos x="11052" y="6421"/>
                </a:cxn>
                <a:cxn ang="0">
                  <a:pos x="11007" y="6487"/>
                </a:cxn>
                <a:cxn ang="0">
                  <a:pos x="10939" y="6530"/>
                </a:cxn>
                <a:cxn ang="0">
                  <a:pos x="10899" y="6542"/>
                </a:cxn>
                <a:cxn ang="0">
                  <a:pos x="10856" y="6546"/>
                </a:cxn>
                <a:cxn ang="0">
                  <a:pos x="507" y="6544"/>
                </a:cxn>
                <a:cxn ang="0">
                  <a:pos x="467" y="6534"/>
                </a:cxn>
                <a:cxn ang="0">
                  <a:pos x="404" y="6500"/>
                </a:cxn>
                <a:cxn ang="0">
                  <a:pos x="358" y="6447"/>
                </a:cxn>
                <a:cxn ang="0">
                  <a:pos x="340" y="6411"/>
                </a:cxn>
                <a:cxn ang="0">
                  <a:pos x="330" y="6371"/>
                </a:cxn>
                <a:cxn ang="0">
                  <a:pos x="327" y="512"/>
                </a:cxn>
                <a:cxn ang="0">
                  <a:pos x="331" y="471"/>
                </a:cxn>
                <a:cxn ang="0">
                  <a:pos x="344" y="432"/>
                </a:cxn>
                <a:cxn ang="0">
                  <a:pos x="389" y="366"/>
                </a:cxn>
                <a:cxn ang="0">
                  <a:pos x="457" y="322"/>
                </a:cxn>
                <a:cxn ang="0">
                  <a:pos x="518" y="307"/>
                </a:cxn>
              </a:cxnLst>
              <a:rect l="0" t="0" r="r" b="b"/>
              <a:pathLst>
                <a:path w="11396" h="6852">
                  <a:moveTo>
                    <a:pt x="226" y="0"/>
                  </a:moveTo>
                  <a:lnTo>
                    <a:pt x="11170" y="0"/>
                  </a:lnTo>
                  <a:lnTo>
                    <a:pt x="11181" y="1"/>
                  </a:lnTo>
                  <a:lnTo>
                    <a:pt x="11193" y="1"/>
                  </a:lnTo>
                  <a:lnTo>
                    <a:pt x="11204" y="3"/>
                  </a:lnTo>
                  <a:lnTo>
                    <a:pt x="11215" y="5"/>
                  </a:lnTo>
                  <a:lnTo>
                    <a:pt x="11227" y="7"/>
                  </a:lnTo>
                  <a:lnTo>
                    <a:pt x="11237" y="10"/>
                  </a:lnTo>
                  <a:lnTo>
                    <a:pt x="11248" y="14"/>
                  </a:lnTo>
                  <a:lnTo>
                    <a:pt x="11258" y="18"/>
                  </a:lnTo>
                  <a:lnTo>
                    <a:pt x="11268" y="23"/>
                  </a:lnTo>
                  <a:lnTo>
                    <a:pt x="11277" y="27"/>
                  </a:lnTo>
                  <a:lnTo>
                    <a:pt x="11287" y="33"/>
                  </a:lnTo>
                  <a:lnTo>
                    <a:pt x="11296" y="39"/>
                  </a:lnTo>
                  <a:lnTo>
                    <a:pt x="11313" y="52"/>
                  </a:lnTo>
                  <a:lnTo>
                    <a:pt x="11329" y="67"/>
                  </a:lnTo>
                  <a:lnTo>
                    <a:pt x="11345" y="83"/>
                  </a:lnTo>
                  <a:lnTo>
                    <a:pt x="11358" y="100"/>
                  </a:lnTo>
                  <a:lnTo>
                    <a:pt x="11363" y="109"/>
                  </a:lnTo>
                  <a:lnTo>
                    <a:pt x="11369" y="119"/>
                  </a:lnTo>
                  <a:lnTo>
                    <a:pt x="11374" y="128"/>
                  </a:lnTo>
                  <a:lnTo>
                    <a:pt x="11378" y="138"/>
                  </a:lnTo>
                  <a:lnTo>
                    <a:pt x="11382" y="149"/>
                  </a:lnTo>
                  <a:lnTo>
                    <a:pt x="11386" y="159"/>
                  </a:lnTo>
                  <a:lnTo>
                    <a:pt x="11389" y="171"/>
                  </a:lnTo>
                  <a:lnTo>
                    <a:pt x="11391" y="181"/>
                  </a:lnTo>
                  <a:lnTo>
                    <a:pt x="11393" y="192"/>
                  </a:lnTo>
                  <a:lnTo>
                    <a:pt x="11395" y="204"/>
                  </a:lnTo>
                  <a:lnTo>
                    <a:pt x="11396" y="215"/>
                  </a:lnTo>
                  <a:lnTo>
                    <a:pt x="11396" y="226"/>
                  </a:lnTo>
                  <a:lnTo>
                    <a:pt x="11396" y="6626"/>
                  </a:lnTo>
                  <a:lnTo>
                    <a:pt x="11396" y="6638"/>
                  </a:lnTo>
                  <a:lnTo>
                    <a:pt x="11395" y="6649"/>
                  </a:lnTo>
                  <a:lnTo>
                    <a:pt x="11393" y="6660"/>
                  </a:lnTo>
                  <a:lnTo>
                    <a:pt x="11391" y="6671"/>
                  </a:lnTo>
                  <a:lnTo>
                    <a:pt x="11389" y="6682"/>
                  </a:lnTo>
                  <a:lnTo>
                    <a:pt x="11386" y="6694"/>
                  </a:lnTo>
                  <a:lnTo>
                    <a:pt x="11382" y="6704"/>
                  </a:lnTo>
                  <a:lnTo>
                    <a:pt x="11378" y="6714"/>
                  </a:lnTo>
                  <a:lnTo>
                    <a:pt x="11374" y="6724"/>
                  </a:lnTo>
                  <a:lnTo>
                    <a:pt x="11369" y="6734"/>
                  </a:lnTo>
                  <a:lnTo>
                    <a:pt x="11363" y="6743"/>
                  </a:lnTo>
                  <a:lnTo>
                    <a:pt x="11358" y="6752"/>
                  </a:lnTo>
                  <a:lnTo>
                    <a:pt x="11351" y="6761"/>
                  </a:lnTo>
                  <a:lnTo>
                    <a:pt x="11345" y="6770"/>
                  </a:lnTo>
                  <a:lnTo>
                    <a:pt x="11338" y="6778"/>
                  </a:lnTo>
                  <a:lnTo>
                    <a:pt x="11329" y="6786"/>
                  </a:lnTo>
                  <a:lnTo>
                    <a:pt x="11321" y="6794"/>
                  </a:lnTo>
                  <a:lnTo>
                    <a:pt x="11313" y="6801"/>
                  </a:lnTo>
                  <a:lnTo>
                    <a:pt x="11305" y="6808"/>
                  </a:lnTo>
                  <a:lnTo>
                    <a:pt x="11296" y="6814"/>
                  </a:lnTo>
                  <a:lnTo>
                    <a:pt x="11287" y="6820"/>
                  </a:lnTo>
                  <a:lnTo>
                    <a:pt x="11277" y="6825"/>
                  </a:lnTo>
                  <a:lnTo>
                    <a:pt x="11268" y="6830"/>
                  </a:lnTo>
                  <a:lnTo>
                    <a:pt x="11258" y="6835"/>
                  </a:lnTo>
                  <a:lnTo>
                    <a:pt x="11248" y="6839"/>
                  </a:lnTo>
                  <a:lnTo>
                    <a:pt x="11237" y="6842"/>
                  </a:lnTo>
                  <a:lnTo>
                    <a:pt x="11227" y="6845"/>
                  </a:lnTo>
                  <a:lnTo>
                    <a:pt x="11215" y="6848"/>
                  </a:lnTo>
                  <a:lnTo>
                    <a:pt x="11204" y="6850"/>
                  </a:lnTo>
                  <a:lnTo>
                    <a:pt x="11193" y="6851"/>
                  </a:lnTo>
                  <a:lnTo>
                    <a:pt x="11181" y="6852"/>
                  </a:lnTo>
                  <a:lnTo>
                    <a:pt x="11170" y="6852"/>
                  </a:lnTo>
                  <a:lnTo>
                    <a:pt x="226" y="6852"/>
                  </a:lnTo>
                  <a:lnTo>
                    <a:pt x="214" y="6852"/>
                  </a:lnTo>
                  <a:lnTo>
                    <a:pt x="203" y="6851"/>
                  </a:lnTo>
                  <a:lnTo>
                    <a:pt x="192" y="6850"/>
                  </a:lnTo>
                  <a:lnTo>
                    <a:pt x="181" y="6848"/>
                  </a:lnTo>
                  <a:lnTo>
                    <a:pt x="169" y="6845"/>
                  </a:lnTo>
                  <a:lnTo>
                    <a:pt x="159" y="6842"/>
                  </a:lnTo>
                  <a:lnTo>
                    <a:pt x="148" y="6839"/>
                  </a:lnTo>
                  <a:lnTo>
                    <a:pt x="138" y="6835"/>
                  </a:lnTo>
                  <a:lnTo>
                    <a:pt x="128" y="6830"/>
                  </a:lnTo>
                  <a:lnTo>
                    <a:pt x="118" y="6825"/>
                  </a:lnTo>
                  <a:lnTo>
                    <a:pt x="109" y="6820"/>
                  </a:lnTo>
                  <a:lnTo>
                    <a:pt x="100" y="6814"/>
                  </a:lnTo>
                  <a:lnTo>
                    <a:pt x="91" y="6808"/>
                  </a:lnTo>
                  <a:lnTo>
                    <a:pt x="83" y="6801"/>
                  </a:lnTo>
                  <a:lnTo>
                    <a:pt x="75" y="6794"/>
                  </a:lnTo>
                  <a:lnTo>
                    <a:pt x="67" y="6786"/>
                  </a:lnTo>
                  <a:lnTo>
                    <a:pt x="58" y="6778"/>
                  </a:lnTo>
                  <a:lnTo>
                    <a:pt x="51" y="6770"/>
                  </a:lnTo>
                  <a:lnTo>
                    <a:pt x="45" y="6761"/>
                  </a:lnTo>
                  <a:lnTo>
                    <a:pt x="38" y="6752"/>
                  </a:lnTo>
                  <a:lnTo>
                    <a:pt x="32" y="6743"/>
                  </a:lnTo>
                  <a:lnTo>
                    <a:pt x="27" y="6734"/>
                  </a:lnTo>
                  <a:lnTo>
                    <a:pt x="22" y="6724"/>
                  </a:lnTo>
                  <a:lnTo>
                    <a:pt x="18" y="6714"/>
                  </a:lnTo>
                  <a:lnTo>
                    <a:pt x="14" y="6704"/>
                  </a:lnTo>
                  <a:lnTo>
                    <a:pt x="10" y="6694"/>
                  </a:lnTo>
                  <a:lnTo>
                    <a:pt x="7" y="6682"/>
                  </a:lnTo>
                  <a:lnTo>
                    <a:pt x="5" y="6671"/>
                  </a:lnTo>
                  <a:lnTo>
                    <a:pt x="3" y="6660"/>
                  </a:lnTo>
                  <a:lnTo>
                    <a:pt x="1" y="6649"/>
                  </a:lnTo>
                  <a:lnTo>
                    <a:pt x="0" y="6638"/>
                  </a:lnTo>
                  <a:lnTo>
                    <a:pt x="0" y="6626"/>
                  </a:lnTo>
                  <a:lnTo>
                    <a:pt x="0" y="226"/>
                  </a:lnTo>
                  <a:lnTo>
                    <a:pt x="0" y="215"/>
                  </a:lnTo>
                  <a:lnTo>
                    <a:pt x="1" y="204"/>
                  </a:lnTo>
                  <a:lnTo>
                    <a:pt x="3" y="192"/>
                  </a:lnTo>
                  <a:lnTo>
                    <a:pt x="5" y="181"/>
                  </a:lnTo>
                  <a:lnTo>
                    <a:pt x="7" y="171"/>
                  </a:lnTo>
                  <a:lnTo>
                    <a:pt x="10" y="159"/>
                  </a:lnTo>
                  <a:lnTo>
                    <a:pt x="14" y="149"/>
                  </a:lnTo>
                  <a:lnTo>
                    <a:pt x="18" y="138"/>
                  </a:lnTo>
                  <a:lnTo>
                    <a:pt x="22" y="128"/>
                  </a:lnTo>
                  <a:lnTo>
                    <a:pt x="27" y="119"/>
                  </a:lnTo>
                  <a:lnTo>
                    <a:pt x="32" y="109"/>
                  </a:lnTo>
                  <a:lnTo>
                    <a:pt x="38" y="100"/>
                  </a:lnTo>
                  <a:lnTo>
                    <a:pt x="45" y="92"/>
                  </a:lnTo>
                  <a:lnTo>
                    <a:pt x="51" y="83"/>
                  </a:lnTo>
                  <a:lnTo>
                    <a:pt x="58" y="75"/>
                  </a:lnTo>
                  <a:lnTo>
                    <a:pt x="67" y="67"/>
                  </a:lnTo>
                  <a:lnTo>
                    <a:pt x="75" y="60"/>
                  </a:lnTo>
                  <a:lnTo>
                    <a:pt x="83" y="52"/>
                  </a:lnTo>
                  <a:lnTo>
                    <a:pt x="91" y="45"/>
                  </a:lnTo>
                  <a:lnTo>
                    <a:pt x="100" y="39"/>
                  </a:lnTo>
                  <a:lnTo>
                    <a:pt x="109" y="33"/>
                  </a:lnTo>
                  <a:lnTo>
                    <a:pt x="118" y="27"/>
                  </a:lnTo>
                  <a:lnTo>
                    <a:pt x="128" y="23"/>
                  </a:lnTo>
                  <a:lnTo>
                    <a:pt x="138" y="18"/>
                  </a:lnTo>
                  <a:lnTo>
                    <a:pt x="148" y="14"/>
                  </a:lnTo>
                  <a:lnTo>
                    <a:pt x="159" y="10"/>
                  </a:lnTo>
                  <a:lnTo>
                    <a:pt x="169" y="7"/>
                  </a:lnTo>
                  <a:lnTo>
                    <a:pt x="181" y="5"/>
                  </a:lnTo>
                  <a:lnTo>
                    <a:pt x="192" y="3"/>
                  </a:lnTo>
                  <a:lnTo>
                    <a:pt x="203" y="1"/>
                  </a:lnTo>
                  <a:lnTo>
                    <a:pt x="214" y="1"/>
                  </a:lnTo>
                  <a:lnTo>
                    <a:pt x="226" y="0"/>
                  </a:lnTo>
                  <a:close/>
                  <a:moveTo>
                    <a:pt x="540" y="306"/>
                  </a:moveTo>
                  <a:lnTo>
                    <a:pt x="10856" y="306"/>
                  </a:lnTo>
                  <a:lnTo>
                    <a:pt x="10866" y="306"/>
                  </a:lnTo>
                  <a:lnTo>
                    <a:pt x="10878" y="307"/>
                  </a:lnTo>
                  <a:lnTo>
                    <a:pt x="10889" y="309"/>
                  </a:lnTo>
                  <a:lnTo>
                    <a:pt x="10899" y="310"/>
                  </a:lnTo>
                  <a:lnTo>
                    <a:pt x="10919" y="315"/>
                  </a:lnTo>
                  <a:lnTo>
                    <a:pt x="10939" y="322"/>
                  </a:lnTo>
                  <a:lnTo>
                    <a:pt x="10957" y="331"/>
                  </a:lnTo>
                  <a:lnTo>
                    <a:pt x="10974" y="341"/>
                  </a:lnTo>
                  <a:lnTo>
                    <a:pt x="10992" y="353"/>
                  </a:lnTo>
                  <a:lnTo>
                    <a:pt x="11007" y="366"/>
                  </a:lnTo>
                  <a:lnTo>
                    <a:pt x="11020" y="382"/>
                  </a:lnTo>
                  <a:lnTo>
                    <a:pt x="11033" y="397"/>
                  </a:lnTo>
                  <a:lnTo>
                    <a:pt x="11043" y="414"/>
                  </a:lnTo>
                  <a:lnTo>
                    <a:pt x="11052" y="432"/>
                  </a:lnTo>
                  <a:lnTo>
                    <a:pt x="11059" y="451"/>
                  </a:lnTo>
                  <a:lnTo>
                    <a:pt x="11064" y="471"/>
                  </a:lnTo>
                  <a:lnTo>
                    <a:pt x="11066" y="481"/>
                  </a:lnTo>
                  <a:lnTo>
                    <a:pt x="11068" y="491"/>
                  </a:lnTo>
                  <a:lnTo>
                    <a:pt x="11069" y="502"/>
                  </a:lnTo>
                  <a:lnTo>
                    <a:pt x="11069" y="512"/>
                  </a:lnTo>
                  <a:lnTo>
                    <a:pt x="11069" y="6340"/>
                  </a:lnTo>
                  <a:lnTo>
                    <a:pt x="11069" y="6351"/>
                  </a:lnTo>
                  <a:lnTo>
                    <a:pt x="11068" y="6361"/>
                  </a:lnTo>
                  <a:lnTo>
                    <a:pt x="11066" y="6371"/>
                  </a:lnTo>
                  <a:lnTo>
                    <a:pt x="11064" y="6382"/>
                  </a:lnTo>
                  <a:lnTo>
                    <a:pt x="11062" y="6392"/>
                  </a:lnTo>
                  <a:lnTo>
                    <a:pt x="11059" y="6402"/>
                  </a:lnTo>
                  <a:lnTo>
                    <a:pt x="11056" y="6411"/>
                  </a:lnTo>
                  <a:lnTo>
                    <a:pt x="11052" y="6421"/>
                  </a:lnTo>
                  <a:lnTo>
                    <a:pt x="11043" y="6439"/>
                  </a:lnTo>
                  <a:lnTo>
                    <a:pt x="11033" y="6455"/>
                  </a:lnTo>
                  <a:lnTo>
                    <a:pt x="11020" y="6471"/>
                  </a:lnTo>
                  <a:lnTo>
                    <a:pt x="11007" y="6487"/>
                  </a:lnTo>
                  <a:lnTo>
                    <a:pt x="10992" y="6500"/>
                  </a:lnTo>
                  <a:lnTo>
                    <a:pt x="10974" y="6512"/>
                  </a:lnTo>
                  <a:lnTo>
                    <a:pt x="10957" y="6522"/>
                  </a:lnTo>
                  <a:lnTo>
                    <a:pt x="10939" y="6530"/>
                  </a:lnTo>
                  <a:lnTo>
                    <a:pt x="10929" y="6534"/>
                  </a:lnTo>
                  <a:lnTo>
                    <a:pt x="10919" y="6537"/>
                  </a:lnTo>
                  <a:lnTo>
                    <a:pt x="10909" y="6540"/>
                  </a:lnTo>
                  <a:lnTo>
                    <a:pt x="10899" y="6542"/>
                  </a:lnTo>
                  <a:lnTo>
                    <a:pt x="10889" y="6544"/>
                  </a:lnTo>
                  <a:lnTo>
                    <a:pt x="10878" y="6545"/>
                  </a:lnTo>
                  <a:lnTo>
                    <a:pt x="10866" y="6546"/>
                  </a:lnTo>
                  <a:lnTo>
                    <a:pt x="10856" y="6546"/>
                  </a:lnTo>
                  <a:lnTo>
                    <a:pt x="540" y="6546"/>
                  </a:lnTo>
                  <a:lnTo>
                    <a:pt x="530" y="6546"/>
                  </a:lnTo>
                  <a:lnTo>
                    <a:pt x="518" y="6545"/>
                  </a:lnTo>
                  <a:lnTo>
                    <a:pt x="507" y="6544"/>
                  </a:lnTo>
                  <a:lnTo>
                    <a:pt x="497" y="6542"/>
                  </a:lnTo>
                  <a:lnTo>
                    <a:pt x="487" y="6540"/>
                  </a:lnTo>
                  <a:lnTo>
                    <a:pt x="477" y="6537"/>
                  </a:lnTo>
                  <a:lnTo>
                    <a:pt x="467" y="6534"/>
                  </a:lnTo>
                  <a:lnTo>
                    <a:pt x="457" y="6530"/>
                  </a:lnTo>
                  <a:lnTo>
                    <a:pt x="439" y="6522"/>
                  </a:lnTo>
                  <a:lnTo>
                    <a:pt x="421" y="6512"/>
                  </a:lnTo>
                  <a:lnTo>
                    <a:pt x="404" y="6500"/>
                  </a:lnTo>
                  <a:lnTo>
                    <a:pt x="389" y="6487"/>
                  </a:lnTo>
                  <a:lnTo>
                    <a:pt x="375" y="6471"/>
                  </a:lnTo>
                  <a:lnTo>
                    <a:pt x="363" y="6455"/>
                  </a:lnTo>
                  <a:lnTo>
                    <a:pt x="358" y="6447"/>
                  </a:lnTo>
                  <a:lnTo>
                    <a:pt x="353" y="6439"/>
                  </a:lnTo>
                  <a:lnTo>
                    <a:pt x="348" y="6430"/>
                  </a:lnTo>
                  <a:lnTo>
                    <a:pt x="344" y="6421"/>
                  </a:lnTo>
                  <a:lnTo>
                    <a:pt x="340" y="6411"/>
                  </a:lnTo>
                  <a:lnTo>
                    <a:pt x="337" y="6402"/>
                  </a:lnTo>
                  <a:lnTo>
                    <a:pt x="334" y="6392"/>
                  </a:lnTo>
                  <a:lnTo>
                    <a:pt x="331" y="6382"/>
                  </a:lnTo>
                  <a:lnTo>
                    <a:pt x="330" y="6371"/>
                  </a:lnTo>
                  <a:lnTo>
                    <a:pt x="328" y="6361"/>
                  </a:lnTo>
                  <a:lnTo>
                    <a:pt x="327" y="6351"/>
                  </a:lnTo>
                  <a:lnTo>
                    <a:pt x="327" y="6340"/>
                  </a:lnTo>
                  <a:lnTo>
                    <a:pt x="327" y="512"/>
                  </a:lnTo>
                  <a:lnTo>
                    <a:pt x="327" y="502"/>
                  </a:lnTo>
                  <a:lnTo>
                    <a:pt x="328" y="491"/>
                  </a:lnTo>
                  <a:lnTo>
                    <a:pt x="330" y="481"/>
                  </a:lnTo>
                  <a:lnTo>
                    <a:pt x="331" y="471"/>
                  </a:lnTo>
                  <a:lnTo>
                    <a:pt x="334" y="460"/>
                  </a:lnTo>
                  <a:lnTo>
                    <a:pt x="337" y="451"/>
                  </a:lnTo>
                  <a:lnTo>
                    <a:pt x="340" y="441"/>
                  </a:lnTo>
                  <a:lnTo>
                    <a:pt x="344" y="432"/>
                  </a:lnTo>
                  <a:lnTo>
                    <a:pt x="353" y="414"/>
                  </a:lnTo>
                  <a:lnTo>
                    <a:pt x="363" y="397"/>
                  </a:lnTo>
                  <a:lnTo>
                    <a:pt x="375" y="382"/>
                  </a:lnTo>
                  <a:lnTo>
                    <a:pt x="389" y="366"/>
                  </a:lnTo>
                  <a:lnTo>
                    <a:pt x="404" y="353"/>
                  </a:lnTo>
                  <a:lnTo>
                    <a:pt x="421" y="341"/>
                  </a:lnTo>
                  <a:lnTo>
                    <a:pt x="439" y="331"/>
                  </a:lnTo>
                  <a:lnTo>
                    <a:pt x="457" y="322"/>
                  </a:lnTo>
                  <a:lnTo>
                    <a:pt x="477" y="315"/>
                  </a:lnTo>
                  <a:lnTo>
                    <a:pt x="497" y="310"/>
                  </a:lnTo>
                  <a:lnTo>
                    <a:pt x="507" y="309"/>
                  </a:lnTo>
                  <a:lnTo>
                    <a:pt x="518" y="307"/>
                  </a:lnTo>
                  <a:lnTo>
                    <a:pt x="530" y="306"/>
                  </a:lnTo>
                  <a:lnTo>
                    <a:pt x="540" y="306"/>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57" name="Freeform 20"/>
            <p:cNvSpPr>
              <a:spLocks noEditPoints="1"/>
            </p:cNvSpPr>
            <p:nvPr/>
          </p:nvSpPr>
          <p:spPr bwMode="gray">
            <a:xfrm>
              <a:off x="-1022133" y="-358921"/>
              <a:ext cx="566385" cy="321056"/>
            </a:xfrm>
            <a:custGeom>
              <a:avLst/>
              <a:gdLst/>
              <a:ahLst/>
              <a:cxnLst>
                <a:cxn ang="0">
                  <a:pos x="9873" y="1"/>
                </a:cxn>
                <a:cxn ang="0">
                  <a:pos x="9930" y="15"/>
                </a:cxn>
                <a:cxn ang="0">
                  <a:pos x="9979" y="42"/>
                </a:cxn>
                <a:cxn ang="0">
                  <a:pos x="10018" y="82"/>
                </a:cxn>
                <a:cxn ang="0">
                  <a:pos x="10043" y="132"/>
                </a:cxn>
                <a:cxn ang="0">
                  <a:pos x="10052" y="187"/>
                </a:cxn>
                <a:cxn ang="0">
                  <a:pos x="10047" y="5543"/>
                </a:cxn>
                <a:cxn ang="0">
                  <a:pos x="10028" y="5595"/>
                </a:cxn>
                <a:cxn ang="0">
                  <a:pos x="9993" y="5638"/>
                </a:cxn>
                <a:cxn ang="0">
                  <a:pos x="9947" y="5670"/>
                </a:cxn>
                <a:cxn ang="0">
                  <a:pos x="9893" y="5689"/>
                </a:cxn>
                <a:cxn ang="0">
                  <a:pos x="199" y="5694"/>
                </a:cxn>
                <a:cxn ang="0">
                  <a:pos x="140" y="5684"/>
                </a:cxn>
                <a:cxn ang="0">
                  <a:pos x="88" y="5661"/>
                </a:cxn>
                <a:cxn ang="0">
                  <a:pos x="46" y="5625"/>
                </a:cxn>
                <a:cxn ang="0">
                  <a:pos x="16" y="5578"/>
                </a:cxn>
                <a:cxn ang="0">
                  <a:pos x="3" y="5534"/>
                </a:cxn>
                <a:cxn ang="0">
                  <a:pos x="0" y="5506"/>
                </a:cxn>
                <a:cxn ang="0">
                  <a:pos x="1" y="168"/>
                </a:cxn>
                <a:cxn ang="0">
                  <a:pos x="9" y="132"/>
                </a:cxn>
                <a:cxn ang="0">
                  <a:pos x="34" y="82"/>
                </a:cxn>
                <a:cxn ang="0">
                  <a:pos x="72" y="42"/>
                </a:cxn>
                <a:cxn ang="0">
                  <a:pos x="122" y="15"/>
                </a:cxn>
                <a:cxn ang="0">
                  <a:pos x="179" y="1"/>
                </a:cxn>
                <a:cxn ang="0">
                  <a:pos x="9773" y="46"/>
                </a:cxn>
                <a:cxn ang="0">
                  <a:pos x="9830" y="55"/>
                </a:cxn>
                <a:cxn ang="0">
                  <a:pos x="9882" y="78"/>
                </a:cxn>
                <a:cxn ang="0">
                  <a:pos x="9923" y="114"/>
                </a:cxn>
                <a:cxn ang="0">
                  <a:pos x="9953" y="160"/>
                </a:cxn>
                <a:cxn ang="0">
                  <a:pos x="9968" y="213"/>
                </a:cxn>
                <a:cxn ang="0">
                  <a:pos x="9968" y="5480"/>
                </a:cxn>
                <a:cxn ang="0">
                  <a:pos x="9953" y="5533"/>
                </a:cxn>
                <a:cxn ang="0">
                  <a:pos x="9923" y="5578"/>
                </a:cxn>
                <a:cxn ang="0">
                  <a:pos x="9882" y="5615"/>
                </a:cxn>
                <a:cxn ang="0">
                  <a:pos x="9830" y="5638"/>
                </a:cxn>
                <a:cxn ang="0">
                  <a:pos x="9773" y="5646"/>
                </a:cxn>
                <a:cxn ang="0">
                  <a:pos x="240" y="5642"/>
                </a:cxn>
                <a:cxn ang="0">
                  <a:pos x="186" y="5624"/>
                </a:cxn>
                <a:cxn ang="0">
                  <a:pos x="141" y="5592"/>
                </a:cxn>
                <a:cxn ang="0">
                  <a:pos x="107" y="5549"/>
                </a:cxn>
                <a:cxn ang="0">
                  <a:pos x="87" y="5499"/>
                </a:cxn>
                <a:cxn ang="0">
                  <a:pos x="83" y="5470"/>
                </a:cxn>
                <a:cxn ang="0">
                  <a:pos x="83" y="222"/>
                </a:cxn>
                <a:cxn ang="0">
                  <a:pos x="87" y="194"/>
                </a:cxn>
                <a:cxn ang="0">
                  <a:pos x="107" y="144"/>
                </a:cxn>
                <a:cxn ang="0">
                  <a:pos x="141" y="101"/>
                </a:cxn>
                <a:cxn ang="0">
                  <a:pos x="186" y="69"/>
                </a:cxn>
                <a:cxn ang="0">
                  <a:pos x="240" y="50"/>
                </a:cxn>
              </a:cxnLst>
              <a:rect l="0" t="0" r="r" b="b"/>
              <a:pathLst>
                <a:path w="10052" h="5694">
                  <a:moveTo>
                    <a:pt x="199" y="0"/>
                  </a:moveTo>
                  <a:lnTo>
                    <a:pt x="9853" y="0"/>
                  </a:lnTo>
                  <a:lnTo>
                    <a:pt x="9873" y="1"/>
                  </a:lnTo>
                  <a:lnTo>
                    <a:pt x="9893" y="4"/>
                  </a:lnTo>
                  <a:lnTo>
                    <a:pt x="9911" y="8"/>
                  </a:lnTo>
                  <a:lnTo>
                    <a:pt x="9930" y="15"/>
                  </a:lnTo>
                  <a:lnTo>
                    <a:pt x="9947" y="22"/>
                  </a:lnTo>
                  <a:lnTo>
                    <a:pt x="9964" y="32"/>
                  </a:lnTo>
                  <a:lnTo>
                    <a:pt x="9979" y="42"/>
                  </a:lnTo>
                  <a:lnTo>
                    <a:pt x="9993" y="54"/>
                  </a:lnTo>
                  <a:lnTo>
                    <a:pt x="10006" y="68"/>
                  </a:lnTo>
                  <a:lnTo>
                    <a:pt x="10018" y="82"/>
                  </a:lnTo>
                  <a:lnTo>
                    <a:pt x="10028" y="98"/>
                  </a:lnTo>
                  <a:lnTo>
                    <a:pt x="10036" y="115"/>
                  </a:lnTo>
                  <a:lnTo>
                    <a:pt x="10043" y="132"/>
                  </a:lnTo>
                  <a:lnTo>
                    <a:pt x="10047" y="150"/>
                  </a:lnTo>
                  <a:lnTo>
                    <a:pt x="10050" y="168"/>
                  </a:lnTo>
                  <a:lnTo>
                    <a:pt x="10052" y="187"/>
                  </a:lnTo>
                  <a:lnTo>
                    <a:pt x="10052" y="5506"/>
                  </a:lnTo>
                  <a:lnTo>
                    <a:pt x="10050" y="5525"/>
                  </a:lnTo>
                  <a:lnTo>
                    <a:pt x="10047" y="5543"/>
                  </a:lnTo>
                  <a:lnTo>
                    <a:pt x="10043" y="5561"/>
                  </a:lnTo>
                  <a:lnTo>
                    <a:pt x="10036" y="5578"/>
                  </a:lnTo>
                  <a:lnTo>
                    <a:pt x="10028" y="5595"/>
                  </a:lnTo>
                  <a:lnTo>
                    <a:pt x="10018" y="5611"/>
                  </a:lnTo>
                  <a:lnTo>
                    <a:pt x="10006" y="5625"/>
                  </a:lnTo>
                  <a:lnTo>
                    <a:pt x="9993" y="5638"/>
                  </a:lnTo>
                  <a:lnTo>
                    <a:pt x="9979" y="5650"/>
                  </a:lnTo>
                  <a:lnTo>
                    <a:pt x="9964" y="5661"/>
                  </a:lnTo>
                  <a:lnTo>
                    <a:pt x="9947" y="5670"/>
                  </a:lnTo>
                  <a:lnTo>
                    <a:pt x="9930" y="5678"/>
                  </a:lnTo>
                  <a:lnTo>
                    <a:pt x="9911" y="5684"/>
                  </a:lnTo>
                  <a:lnTo>
                    <a:pt x="9893" y="5689"/>
                  </a:lnTo>
                  <a:lnTo>
                    <a:pt x="9873" y="5693"/>
                  </a:lnTo>
                  <a:lnTo>
                    <a:pt x="9853" y="5694"/>
                  </a:lnTo>
                  <a:lnTo>
                    <a:pt x="199" y="5694"/>
                  </a:lnTo>
                  <a:lnTo>
                    <a:pt x="179" y="5693"/>
                  </a:lnTo>
                  <a:lnTo>
                    <a:pt x="159" y="5689"/>
                  </a:lnTo>
                  <a:lnTo>
                    <a:pt x="140" y="5684"/>
                  </a:lnTo>
                  <a:lnTo>
                    <a:pt x="122" y="5678"/>
                  </a:lnTo>
                  <a:lnTo>
                    <a:pt x="105" y="5670"/>
                  </a:lnTo>
                  <a:lnTo>
                    <a:pt x="88" y="5661"/>
                  </a:lnTo>
                  <a:lnTo>
                    <a:pt x="72" y="5650"/>
                  </a:lnTo>
                  <a:lnTo>
                    <a:pt x="58" y="5638"/>
                  </a:lnTo>
                  <a:lnTo>
                    <a:pt x="46" y="5625"/>
                  </a:lnTo>
                  <a:lnTo>
                    <a:pt x="34" y="5611"/>
                  </a:lnTo>
                  <a:lnTo>
                    <a:pt x="24" y="5595"/>
                  </a:lnTo>
                  <a:lnTo>
                    <a:pt x="16" y="5578"/>
                  </a:lnTo>
                  <a:lnTo>
                    <a:pt x="9" y="5561"/>
                  </a:lnTo>
                  <a:lnTo>
                    <a:pt x="4" y="5543"/>
                  </a:lnTo>
                  <a:lnTo>
                    <a:pt x="3" y="5534"/>
                  </a:lnTo>
                  <a:lnTo>
                    <a:pt x="1" y="5525"/>
                  </a:lnTo>
                  <a:lnTo>
                    <a:pt x="1" y="5515"/>
                  </a:lnTo>
                  <a:lnTo>
                    <a:pt x="0" y="5506"/>
                  </a:lnTo>
                  <a:lnTo>
                    <a:pt x="0" y="187"/>
                  </a:lnTo>
                  <a:lnTo>
                    <a:pt x="1" y="177"/>
                  </a:lnTo>
                  <a:lnTo>
                    <a:pt x="1" y="168"/>
                  </a:lnTo>
                  <a:lnTo>
                    <a:pt x="3" y="159"/>
                  </a:lnTo>
                  <a:lnTo>
                    <a:pt x="4" y="150"/>
                  </a:lnTo>
                  <a:lnTo>
                    <a:pt x="9" y="132"/>
                  </a:lnTo>
                  <a:lnTo>
                    <a:pt x="16" y="115"/>
                  </a:lnTo>
                  <a:lnTo>
                    <a:pt x="24" y="98"/>
                  </a:lnTo>
                  <a:lnTo>
                    <a:pt x="34" y="82"/>
                  </a:lnTo>
                  <a:lnTo>
                    <a:pt x="46" y="68"/>
                  </a:lnTo>
                  <a:lnTo>
                    <a:pt x="58" y="54"/>
                  </a:lnTo>
                  <a:lnTo>
                    <a:pt x="72" y="42"/>
                  </a:lnTo>
                  <a:lnTo>
                    <a:pt x="88" y="32"/>
                  </a:lnTo>
                  <a:lnTo>
                    <a:pt x="105" y="22"/>
                  </a:lnTo>
                  <a:lnTo>
                    <a:pt x="122" y="15"/>
                  </a:lnTo>
                  <a:lnTo>
                    <a:pt x="140" y="8"/>
                  </a:lnTo>
                  <a:lnTo>
                    <a:pt x="159" y="4"/>
                  </a:lnTo>
                  <a:lnTo>
                    <a:pt x="179" y="1"/>
                  </a:lnTo>
                  <a:lnTo>
                    <a:pt x="199" y="0"/>
                  </a:lnTo>
                  <a:close/>
                  <a:moveTo>
                    <a:pt x="279" y="46"/>
                  </a:moveTo>
                  <a:lnTo>
                    <a:pt x="9773" y="46"/>
                  </a:lnTo>
                  <a:lnTo>
                    <a:pt x="9792" y="47"/>
                  </a:lnTo>
                  <a:lnTo>
                    <a:pt x="9812" y="50"/>
                  </a:lnTo>
                  <a:lnTo>
                    <a:pt x="9830" y="55"/>
                  </a:lnTo>
                  <a:lnTo>
                    <a:pt x="9849" y="61"/>
                  </a:lnTo>
                  <a:lnTo>
                    <a:pt x="9866" y="69"/>
                  </a:lnTo>
                  <a:lnTo>
                    <a:pt x="9882" y="78"/>
                  </a:lnTo>
                  <a:lnTo>
                    <a:pt x="9897" y="88"/>
                  </a:lnTo>
                  <a:lnTo>
                    <a:pt x="9911" y="101"/>
                  </a:lnTo>
                  <a:lnTo>
                    <a:pt x="9923" y="114"/>
                  </a:lnTo>
                  <a:lnTo>
                    <a:pt x="9935" y="128"/>
                  </a:lnTo>
                  <a:lnTo>
                    <a:pt x="9944" y="144"/>
                  </a:lnTo>
                  <a:lnTo>
                    <a:pt x="9953" y="160"/>
                  </a:lnTo>
                  <a:lnTo>
                    <a:pt x="9959" y="176"/>
                  </a:lnTo>
                  <a:lnTo>
                    <a:pt x="9965" y="194"/>
                  </a:lnTo>
                  <a:lnTo>
                    <a:pt x="9968" y="213"/>
                  </a:lnTo>
                  <a:lnTo>
                    <a:pt x="9969" y="232"/>
                  </a:lnTo>
                  <a:lnTo>
                    <a:pt x="9969" y="5461"/>
                  </a:lnTo>
                  <a:lnTo>
                    <a:pt x="9968" y="5480"/>
                  </a:lnTo>
                  <a:lnTo>
                    <a:pt x="9965" y="5499"/>
                  </a:lnTo>
                  <a:lnTo>
                    <a:pt x="9959" y="5516"/>
                  </a:lnTo>
                  <a:lnTo>
                    <a:pt x="9953" y="5533"/>
                  </a:lnTo>
                  <a:lnTo>
                    <a:pt x="9944" y="5549"/>
                  </a:lnTo>
                  <a:lnTo>
                    <a:pt x="9935" y="5564"/>
                  </a:lnTo>
                  <a:lnTo>
                    <a:pt x="9923" y="5578"/>
                  </a:lnTo>
                  <a:lnTo>
                    <a:pt x="9911" y="5592"/>
                  </a:lnTo>
                  <a:lnTo>
                    <a:pt x="9897" y="5604"/>
                  </a:lnTo>
                  <a:lnTo>
                    <a:pt x="9882" y="5615"/>
                  </a:lnTo>
                  <a:lnTo>
                    <a:pt x="9866" y="5624"/>
                  </a:lnTo>
                  <a:lnTo>
                    <a:pt x="9849" y="5632"/>
                  </a:lnTo>
                  <a:lnTo>
                    <a:pt x="9830" y="5638"/>
                  </a:lnTo>
                  <a:lnTo>
                    <a:pt x="9812" y="5642"/>
                  </a:lnTo>
                  <a:lnTo>
                    <a:pt x="9792" y="5645"/>
                  </a:lnTo>
                  <a:lnTo>
                    <a:pt x="9773" y="5646"/>
                  </a:lnTo>
                  <a:lnTo>
                    <a:pt x="279" y="5646"/>
                  </a:lnTo>
                  <a:lnTo>
                    <a:pt x="259" y="5645"/>
                  </a:lnTo>
                  <a:lnTo>
                    <a:pt x="240" y="5642"/>
                  </a:lnTo>
                  <a:lnTo>
                    <a:pt x="222" y="5638"/>
                  </a:lnTo>
                  <a:lnTo>
                    <a:pt x="203" y="5632"/>
                  </a:lnTo>
                  <a:lnTo>
                    <a:pt x="186" y="5624"/>
                  </a:lnTo>
                  <a:lnTo>
                    <a:pt x="170" y="5615"/>
                  </a:lnTo>
                  <a:lnTo>
                    <a:pt x="155" y="5604"/>
                  </a:lnTo>
                  <a:lnTo>
                    <a:pt x="141" y="5592"/>
                  </a:lnTo>
                  <a:lnTo>
                    <a:pt x="128" y="5578"/>
                  </a:lnTo>
                  <a:lnTo>
                    <a:pt x="117" y="5564"/>
                  </a:lnTo>
                  <a:lnTo>
                    <a:pt x="107" y="5549"/>
                  </a:lnTo>
                  <a:lnTo>
                    <a:pt x="99" y="5533"/>
                  </a:lnTo>
                  <a:lnTo>
                    <a:pt x="93" y="5516"/>
                  </a:lnTo>
                  <a:lnTo>
                    <a:pt x="87" y="5499"/>
                  </a:lnTo>
                  <a:lnTo>
                    <a:pt x="85" y="5490"/>
                  </a:lnTo>
                  <a:lnTo>
                    <a:pt x="84" y="5480"/>
                  </a:lnTo>
                  <a:lnTo>
                    <a:pt x="83" y="5470"/>
                  </a:lnTo>
                  <a:lnTo>
                    <a:pt x="83" y="5461"/>
                  </a:lnTo>
                  <a:lnTo>
                    <a:pt x="83" y="232"/>
                  </a:lnTo>
                  <a:lnTo>
                    <a:pt x="83" y="222"/>
                  </a:lnTo>
                  <a:lnTo>
                    <a:pt x="84" y="213"/>
                  </a:lnTo>
                  <a:lnTo>
                    <a:pt x="85" y="204"/>
                  </a:lnTo>
                  <a:lnTo>
                    <a:pt x="87" y="194"/>
                  </a:lnTo>
                  <a:lnTo>
                    <a:pt x="93" y="176"/>
                  </a:lnTo>
                  <a:lnTo>
                    <a:pt x="99" y="160"/>
                  </a:lnTo>
                  <a:lnTo>
                    <a:pt x="107" y="144"/>
                  </a:lnTo>
                  <a:lnTo>
                    <a:pt x="117" y="128"/>
                  </a:lnTo>
                  <a:lnTo>
                    <a:pt x="128" y="114"/>
                  </a:lnTo>
                  <a:lnTo>
                    <a:pt x="141" y="101"/>
                  </a:lnTo>
                  <a:lnTo>
                    <a:pt x="155" y="88"/>
                  </a:lnTo>
                  <a:lnTo>
                    <a:pt x="170" y="78"/>
                  </a:lnTo>
                  <a:lnTo>
                    <a:pt x="186" y="69"/>
                  </a:lnTo>
                  <a:lnTo>
                    <a:pt x="203" y="61"/>
                  </a:lnTo>
                  <a:lnTo>
                    <a:pt x="222" y="55"/>
                  </a:lnTo>
                  <a:lnTo>
                    <a:pt x="240" y="50"/>
                  </a:lnTo>
                  <a:lnTo>
                    <a:pt x="259" y="47"/>
                  </a:lnTo>
                  <a:lnTo>
                    <a:pt x="279" y="46"/>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58" name="Freeform 21"/>
            <p:cNvSpPr>
              <a:spLocks/>
            </p:cNvSpPr>
            <p:nvPr/>
          </p:nvSpPr>
          <p:spPr bwMode="gray">
            <a:xfrm>
              <a:off x="-913273" y="-332889"/>
              <a:ext cx="120692" cy="120692"/>
            </a:xfrm>
            <a:custGeom>
              <a:avLst/>
              <a:gdLst/>
              <a:ahLst/>
              <a:cxnLst>
                <a:cxn ang="0">
                  <a:pos x="1174" y="2128"/>
                </a:cxn>
                <a:cxn ang="0">
                  <a:pos x="1332" y="2100"/>
                </a:cxn>
                <a:cxn ang="0">
                  <a:pos x="1480" y="2050"/>
                </a:cxn>
                <a:cxn ang="0">
                  <a:pos x="1618" y="1979"/>
                </a:cxn>
                <a:cxn ang="0">
                  <a:pos x="1743" y="1889"/>
                </a:cxn>
                <a:cxn ang="0">
                  <a:pos x="1854" y="1783"/>
                </a:cxn>
                <a:cxn ang="0">
                  <a:pos x="1949" y="1662"/>
                </a:cxn>
                <a:cxn ang="0">
                  <a:pos x="2026" y="1529"/>
                </a:cxn>
                <a:cxn ang="0">
                  <a:pos x="2083" y="1383"/>
                </a:cxn>
                <a:cxn ang="0">
                  <a:pos x="2119" y="1229"/>
                </a:cxn>
                <a:cxn ang="0">
                  <a:pos x="2131" y="1066"/>
                </a:cxn>
                <a:cxn ang="0">
                  <a:pos x="2119" y="905"/>
                </a:cxn>
                <a:cxn ang="0">
                  <a:pos x="2083" y="750"/>
                </a:cxn>
                <a:cxn ang="0">
                  <a:pos x="2026" y="605"/>
                </a:cxn>
                <a:cxn ang="0">
                  <a:pos x="1949" y="471"/>
                </a:cxn>
                <a:cxn ang="0">
                  <a:pos x="1854" y="350"/>
                </a:cxn>
                <a:cxn ang="0">
                  <a:pos x="1743" y="244"/>
                </a:cxn>
                <a:cxn ang="0">
                  <a:pos x="1618" y="154"/>
                </a:cxn>
                <a:cxn ang="0">
                  <a:pos x="1480" y="84"/>
                </a:cxn>
                <a:cxn ang="0">
                  <a:pos x="1332" y="33"/>
                </a:cxn>
                <a:cxn ang="0">
                  <a:pos x="1174" y="5"/>
                </a:cxn>
                <a:cxn ang="0">
                  <a:pos x="1011" y="1"/>
                </a:cxn>
                <a:cxn ang="0">
                  <a:pos x="851" y="21"/>
                </a:cxn>
                <a:cxn ang="0">
                  <a:pos x="700" y="65"/>
                </a:cxn>
                <a:cxn ang="0">
                  <a:pos x="559" y="129"/>
                </a:cxn>
                <a:cxn ang="0">
                  <a:pos x="429" y="212"/>
                </a:cxn>
                <a:cxn ang="0">
                  <a:pos x="313" y="313"/>
                </a:cxn>
                <a:cxn ang="0">
                  <a:pos x="212" y="429"/>
                </a:cxn>
                <a:cxn ang="0">
                  <a:pos x="129" y="558"/>
                </a:cxn>
                <a:cxn ang="0">
                  <a:pos x="65" y="701"/>
                </a:cxn>
                <a:cxn ang="0">
                  <a:pos x="22" y="852"/>
                </a:cxn>
                <a:cxn ang="0">
                  <a:pos x="1" y="1012"/>
                </a:cxn>
                <a:cxn ang="0">
                  <a:pos x="5" y="1175"/>
                </a:cxn>
                <a:cxn ang="0">
                  <a:pos x="33" y="1333"/>
                </a:cxn>
                <a:cxn ang="0">
                  <a:pos x="84" y="1481"/>
                </a:cxn>
                <a:cxn ang="0">
                  <a:pos x="155" y="1620"/>
                </a:cxn>
                <a:cxn ang="0">
                  <a:pos x="244" y="1745"/>
                </a:cxn>
                <a:cxn ang="0">
                  <a:pos x="350" y="1856"/>
                </a:cxn>
                <a:cxn ang="0">
                  <a:pos x="470" y="1951"/>
                </a:cxn>
                <a:cxn ang="0">
                  <a:pos x="604" y="2028"/>
                </a:cxn>
                <a:cxn ang="0">
                  <a:pos x="750" y="2085"/>
                </a:cxn>
                <a:cxn ang="0">
                  <a:pos x="904" y="2121"/>
                </a:cxn>
                <a:cxn ang="0">
                  <a:pos x="1066" y="2134"/>
                </a:cxn>
              </a:cxnLst>
              <a:rect l="0" t="0" r="r" b="b"/>
              <a:pathLst>
                <a:path w="2131" h="2134">
                  <a:moveTo>
                    <a:pt x="1066" y="2134"/>
                  </a:moveTo>
                  <a:lnTo>
                    <a:pt x="1121" y="2133"/>
                  </a:lnTo>
                  <a:lnTo>
                    <a:pt x="1174" y="2128"/>
                  </a:lnTo>
                  <a:lnTo>
                    <a:pt x="1228" y="2121"/>
                  </a:lnTo>
                  <a:lnTo>
                    <a:pt x="1280" y="2111"/>
                  </a:lnTo>
                  <a:lnTo>
                    <a:pt x="1332" y="2100"/>
                  </a:lnTo>
                  <a:lnTo>
                    <a:pt x="1382" y="2085"/>
                  </a:lnTo>
                  <a:lnTo>
                    <a:pt x="1431" y="2069"/>
                  </a:lnTo>
                  <a:lnTo>
                    <a:pt x="1480" y="2050"/>
                  </a:lnTo>
                  <a:lnTo>
                    <a:pt x="1527" y="2028"/>
                  </a:lnTo>
                  <a:lnTo>
                    <a:pt x="1573" y="2004"/>
                  </a:lnTo>
                  <a:lnTo>
                    <a:pt x="1618" y="1979"/>
                  </a:lnTo>
                  <a:lnTo>
                    <a:pt x="1660" y="1951"/>
                  </a:lnTo>
                  <a:lnTo>
                    <a:pt x="1703" y="1922"/>
                  </a:lnTo>
                  <a:lnTo>
                    <a:pt x="1743" y="1889"/>
                  </a:lnTo>
                  <a:lnTo>
                    <a:pt x="1781" y="1856"/>
                  </a:lnTo>
                  <a:lnTo>
                    <a:pt x="1819" y="1821"/>
                  </a:lnTo>
                  <a:lnTo>
                    <a:pt x="1854" y="1783"/>
                  </a:lnTo>
                  <a:lnTo>
                    <a:pt x="1887" y="1745"/>
                  </a:lnTo>
                  <a:lnTo>
                    <a:pt x="1920" y="1704"/>
                  </a:lnTo>
                  <a:lnTo>
                    <a:pt x="1949" y="1662"/>
                  </a:lnTo>
                  <a:lnTo>
                    <a:pt x="1977" y="1620"/>
                  </a:lnTo>
                  <a:lnTo>
                    <a:pt x="2002" y="1574"/>
                  </a:lnTo>
                  <a:lnTo>
                    <a:pt x="2026" y="1529"/>
                  </a:lnTo>
                  <a:lnTo>
                    <a:pt x="2048" y="1481"/>
                  </a:lnTo>
                  <a:lnTo>
                    <a:pt x="2067" y="1433"/>
                  </a:lnTo>
                  <a:lnTo>
                    <a:pt x="2083" y="1383"/>
                  </a:lnTo>
                  <a:lnTo>
                    <a:pt x="2098" y="1333"/>
                  </a:lnTo>
                  <a:lnTo>
                    <a:pt x="2109" y="1281"/>
                  </a:lnTo>
                  <a:lnTo>
                    <a:pt x="2119" y="1229"/>
                  </a:lnTo>
                  <a:lnTo>
                    <a:pt x="2126" y="1175"/>
                  </a:lnTo>
                  <a:lnTo>
                    <a:pt x="2130" y="1122"/>
                  </a:lnTo>
                  <a:lnTo>
                    <a:pt x="2131" y="1066"/>
                  </a:lnTo>
                  <a:lnTo>
                    <a:pt x="2130" y="1012"/>
                  </a:lnTo>
                  <a:lnTo>
                    <a:pt x="2126" y="958"/>
                  </a:lnTo>
                  <a:lnTo>
                    <a:pt x="2119" y="905"/>
                  </a:lnTo>
                  <a:lnTo>
                    <a:pt x="2109" y="852"/>
                  </a:lnTo>
                  <a:lnTo>
                    <a:pt x="2098" y="801"/>
                  </a:lnTo>
                  <a:lnTo>
                    <a:pt x="2083" y="750"/>
                  </a:lnTo>
                  <a:lnTo>
                    <a:pt x="2067" y="701"/>
                  </a:lnTo>
                  <a:lnTo>
                    <a:pt x="2048" y="652"/>
                  </a:lnTo>
                  <a:lnTo>
                    <a:pt x="2026" y="605"/>
                  </a:lnTo>
                  <a:lnTo>
                    <a:pt x="2002" y="558"/>
                  </a:lnTo>
                  <a:lnTo>
                    <a:pt x="1977" y="514"/>
                  </a:lnTo>
                  <a:lnTo>
                    <a:pt x="1949" y="471"/>
                  </a:lnTo>
                  <a:lnTo>
                    <a:pt x="1920" y="429"/>
                  </a:lnTo>
                  <a:lnTo>
                    <a:pt x="1887" y="389"/>
                  </a:lnTo>
                  <a:lnTo>
                    <a:pt x="1854" y="350"/>
                  </a:lnTo>
                  <a:lnTo>
                    <a:pt x="1819" y="313"/>
                  </a:lnTo>
                  <a:lnTo>
                    <a:pt x="1781" y="278"/>
                  </a:lnTo>
                  <a:lnTo>
                    <a:pt x="1743" y="244"/>
                  </a:lnTo>
                  <a:lnTo>
                    <a:pt x="1703" y="212"/>
                  </a:lnTo>
                  <a:lnTo>
                    <a:pt x="1660" y="183"/>
                  </a:lnTo>
                  <a:lnTo>
                    <a:pt x="1618" y="154"/>
                  </a:lnTo>
                  <a:lnTo>
                    <a:pt x="1573" y="129"/>
                  </a:lnTo>
                  <a:lnTo>
                    <a:pt x="1527" y="105"/>
                  </a:lnTo>
                  <a:lnTo>
                    <a:pt x="1480" y="84"/>
                  </a:lnTo>
                  <a:lnTo>
                    <a:pt x="1431" y="65"/>
                  </a:lnTo>
                  <a:lnTo>
                    <a:pt x="1382" y="47"/>
                  </a:lnTo>
                  <a:lnTo>
                    <a:pt x="1332" y="33"/>
                  </a:lnTo>
                  <a:lnTo>
                    <a:pt x="1280" y="21"/>
                  </a:lnTo>
                  <a:lnTo>
                    <a:pt x="1228" y="12"/>
                  </a:lnTo>
                  <a:lnTo>
                    <a:pt x="1174" y="5"/>
                  </a:lnTo>
                  <a:lnTo>
                    <a:pt x="1121" y="1"/>
                  </a:lnTo>
                  <a:lnTo>
                    <a:pt x="1066" y="0"/>
                  </a:lnTo>
                  <a:lnTo>
                    <a:pt x="1011" y="1"/>
                  </a:lnTo>
                  <a:lnTo>
                    <a:pt x="957" y="5"/>
                  </a:lnTo>
                  <a:lnTo>
                    <a:pt x="904" y="12"/>
                  </a:lnTo>
                  <a:lnTo>
                    <a:pt x="851" y="21"/>
                  </a:lnTo>
                  <a:lnTo>
                    <a:pt x="800" y="33"/>
                  </a:lnTo>
                  <a:lnTo>
                    <a:pt x="750" y="47"/>
                  </a:lnTo>
                  <a:lnTo>
                    <a:pt x="700" y="65"/>
                  </a:lnTo>
                  <a:lnTo>
                    <a:pt x="652" y="84"/>
                  </a:lnTo>
                  <a:lnTo>
                    <a:pt x="604" y="105"/>
                  </a:lnTo>
                  <a:lnTo>
                    <a:pt x="559" y="129"/>
                  </a:lnTo>
                  <a:lnTo>
                    <a:pt x="514" y="154"/>
                  </a:lnTo>
                  <a:lnTo>
                    <a:pt x="470" y="183"/>
                  </a:lnTo>
                  <a:lnTo>
                    <a:pt x="429" y="212"/>
                  </a:lnTo>
                  <a:lnTo>
                    <a:pt x="389" y="244"/>
                  </a:lnTo>
                  <a:lnTo>
                    <a:pt x="350" y="278"/>
                  </a:lnTo>
                  <a:lnTo>
                    <a:pt x="313" y="313"/>
                  </a:lnTo>
                  <a:lnTo>
                    <a:pt x="278" y="350"/>
                  </a:lnTo>
                  <a:lnTo>
                    <a:pt x="244" y="389"/>
                  </a:lnTo>
                  <a:lnTo>
                    <a:pt x="212" y="429"/>
                  </a:lnTo>
                  <a:lnTo>
                    <a:pt x="183" y="471"/>
                  </a:lnTo>
                  <a:lnTo>
                    <a:pt x="155" y="514"/>
                  </a:lnTo>
                  <a:lnTo>
                    <a:pt x="129" y="558"/>
                  </a:lnTo>
                  <a:lnTo>
                    <a:pt x="105" y="605"/>
                  </a:lnTo>
                  <a:lnTo>
                    <a:pt x="84" y="652"/>
                  </a:lnTo>
                  <a:lnTo>
                    <a:pt x="65" y="701"/>
                  </a:lnTo>
                  <a:lnTo>
                    <a:pt x="49" y="750"/>
                  </a:lnTo>
                  <a:lnTo>
                    <a:pt x="33" y="801"/>
                  </a:lnTo>
                  <a:lnTo>
                    <a:pt x="22" y="852"/>
                  </a:lnTo>
                  <a:lnTo>
                    <a:pt x="12" y="905"/>
                  </a:lnTo>
                  <a:lnTo>
                    <a:pt x="5" y="958"/>
                  </a:lnTo>
                  <a:lnTo>
                    <a:pt x="1" y="1012"/>
                  </a:lnTo>
                  <a:lnTo>
                    <a:pt x="0" y="1066"/>
                  </a:lnTo>
                  <a:lnTo>
                    <a:pt x="1" y="1122"/>
                  </a:lnTo>
                  <a:lnTo>
                    <a:pt x="5" y="1175"/>
                  </a:lnTo>
                  <a:lnTo>
                    <a:pt x="12" y="1229"/>
                  </a:lnTo>
                  <a:lnTo>
                    <a:pt x="22" y="1281"/>
                  </a:lnTo>
                  <a:lnTo>
                    <a:pt x="33" y="1333"/>
                  </a:lnTo>
                  <a:lnTo>
                    <a:pt x="49" y="1383"/>
                  </a:lnTo>
                  <a:lnTo>
                    <a:pt x="65" y="1433"/>
                  </a:lnTo>
                  <a:lnTo>
                    <a:pt x="84" y="1481"/>
                  </a:lnTo>
                  <a:lnTo>
                    <a:pt x="105" y="1529"/>
                  </a:lnTo>
                  <a:lnTo>
                    <a:pt x="129" y="1574"/>
                  </a:lnTo>
                  <a:lnTo>
                    <a:pt x="155" y="1620"/>
                  </a:lnTo>
                  <a:lnTo>
                    <a:pt x="183" y="1662"/>
                  </a:lnTo>
                  <a:lnTo>
                    <a:pt x="212" y="1704"/>
                  </a:lnTo>
                  <a:lnTo>
                    <a:pt x="244" y="1745"/>
                  </a:lnTo>
                  <a:lnTo>
                    <a:pt x="278" y="1783"/>
                  </a:lnTo>
                  <a:lnTo>
                    <a:pt x="313" y="1821"/>
                  </a:lnTo>
                  <a:lnTo>
                    <a:pt x="350" y="1856"/>
                  </a:lnTo>
                  <a:lnTo>
                    <a:pt x="389" y="1889"/>
                  </a:lnTo>
                  <a:lnTo>
                    <a:pt x="429" y="1922"/>
                  </a:lnTo>
                  <a:lnTo>
                    <a:pt x="470" y="1951"/>
                  </a:lnTo>
                  <a:lnTo>
                    <a:pt x="514" y="1979"/>
                  </a:lnTo>
                  <a:lnTo>
                    <a:pt x="559" y="2004"/>
                  </a:lnTo>
                  <a:lnTo>
                    <a:pt x="604" y="2028"/>
                  </a:lnTo>
                  <a:lnTo>
                    <a:pt x="652" y="2050"/>
                  </a:lnTo>
                  <a:lnTo>
                    <a:pt x="700" y="2069"/>
                  </a:lnTo>
                  <a:lnTo>
                    <a:pt x="750" y="2085"/>
                  </a:lnTo>
                  <a:lnTo>
                    <a:pt x="800" y="2100"/>
                  </a:lnTo>
                  <a:lnTo>
                    <a:pt x="851" y="2111"/>
                  </a:lnTo>
                  <a:lnTo>
                    <a:pt x="904" y="2121"/>
                  </a:lnTo>
                  <a:lnTo>
                    <a:pt x="957" y="2128"/>
                  </a:lnTo>
                  <a:lnTo>
                    <a:pt x="1011" y="2133"/>
                  </a:lnTo>
                  <a:lnTo>
                    <a:pt x="1066" y="2134"/>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59" name="Freeform 22"/>
            <p:cNvSpPr>
              <a:spLocks/>
            </p:cNvSpPr>
            <p:nvPr/>
          </p:nvSpPr>
          <p:spPr bwMode="gray">
            <a:xfrm>
              <a:off x="-962970" y="-196421"/>
              <a:ext cx="220085" cy="159345"/>
            </a:xfrm>
            <a:custGeom>
              <a:avLst/>
              <a:gdLst/>
              <a:ahLst/>
              <a:cxnLst>
                <a:cxn ang="0">
                  <a:pos x="1122" y="0"/>
                </a:cxn>
                <a:cxn ang="0">
                  <a:pos x="615" y="3"/>
                </a:cxn>
                <a:cxn ang="0">
                  <a:pos x="548" y="19"/>
                </a:cxn>
                <a:cxn ang="0">
                  <a:pos x="482" y="40"/>
                </a:cxn>
                <a:cxn ang="0">
                  <a:pos x="406" y="69"/>
                </a:cxn>
                <a:cxn ang="0">
                  <a:pos x="347" y="97"/>
                </a:cxn>
                <a:cxn ang="0">
                  <a:pos x="307" y="119"/>
                </a:cxn>
                <a:cxn ang="0">
                  <a:pos x="268" y="145"/>
                </a:cxn>
                <a:cxn ang="0">
                  <a:pos x="231" y="173"/>
                </a:cxn>
                <a:cxn ang="0">
                  <a:pos x="195" y="204"/>
                </a:cxn>
                <a:cxn ang="0">
                  <a:pos x="164" y="239"/>
                </a:cxn>
                <a:cxn ang="0">
                  <a:pos x="136" y="277"/>
                </a:cxn>
                <a:cxn ang="0">
                  <a:pos x="111" y="315"/>
                </a:cxn>
                <a:cxn ang="0">
                  <a:pos x="89" y="354"/>
                </a:cxn>
                <a:cxn ang="0">
                  <a:pos x="70" y="393"/>
                </a:cxn>
                <a:cxn ang="0">
                  <a:pos x="55" y="430"/>
                </a:cxn>
                <a:cxn ang="0">
                  <a:pos x="42" y="469"/>
                </a:cxn>
                <a:cxn ang="0">
                  <a:pos x="26" y="523"/>
                </a:cxn>
                <a:cxn ang="0">
                  <a:pos x="12" y="593"/>
                </a:cxn>
                <a:cxn ang="0">
                  <a:pos x="4" y="656"/>
                </a:cxn>
                <a:cxn ang="0">
                  <a:pos x="0" y="733"/>
                </a:cxn>
                <a:cxn ang="0">
                  <a:pos x="0" y="809"/>
                </a:cxn>
                <a:cxn ang="0">
                  <a:pos x="0" y="993"/>
                </a:cxn>
                <a:cxn ang="0">
                  <a:pos x="0" y="1287"/>
                </a:cxn>
                <a:cxn ang="0">
                  <a:pos x="0" y="1643"/>
                </a:cxn>
                <a:cxn ang="0">
                  <a:pos x="0" y="2019"/>
                </a:cxn>
                <a:cxn ang="0">
                  <a:pos x="0" y="2367"/>
                </a:cxn>
                <a:cxn ang="0">
                  <a:pos x="0" y="2645"/>
                </a:cxn>
                <a:cxn ang="0">
                  <a:pos x="0" y="2804"/>
                </a:cxn>
                <a:cxn ang="0">
                  <a:pos x="1892" y="2827"/>
                </a:cxn>
                <a:cxn ang="0">
                  <a:pos x="3913" y="2827"/>
                </a:cxn>
                <a:cxn ang="0">
                  <a:pos x="3913" y="2742"/>
                </a:cxn>
                <a:cxn ang="0">
                  <a:pos x="3913" y="2518"/>
                </a:cxn>
                <a:cxn ang="0">
                  <a:pos x="3913" y="2200"/>
                </a:cxn>
                <a:cxn ang="0">
                  <a:pos x="3913" y="1831"/>
                </a:cxn>
                <a:cxn ang="0">
                  <a:pos x="3913" y="1459"/>
                </a:cxn>
                <a:cxn ang="0">
                  <a:pos x="3913" y="1129"/>
                </a:cxn>
                <a:cxn ang="0">
                  <a:pos x="3913" y="885"/>
                </a:cxn>
                <a:cxn ang="0">
                  <a:pos x="3913" y="772"/>
                </a:cxn>
                <a:cxn ang="0">
                  <a:pos x="3911" y="684"/>
                </a:cxn>
                <a:cxn ang="0">
                  <a:pos x="3905" y="625"/>
                </a:cxn>
                <a:cxn ang="0">
                  <a:pos x="3894" y="559"/>
                </a:cxn>
                <a:cxn ang="0">
                  <a:pos x="3877" y="487"/>
                </a:cxn>
                <a:cxn ang="0">
                  <a:pos x="3865" y="450"/>
                </a:cxn>
                <a:cxn ang="0">
                  <a:pos x="3849" y="411"/>
                </a:cxn>
                <a:cxn ang="0">
                  <a:pos x="3832" y="373"/>
                </a:cxn>
                <a:cxn ang="0">
                  <a:pos x="3813" y="335"/>
                </a:cxn>
                <a:cxn ang="0">
                  <a:pos x="3790" y="296"/>
                </a:cxn>
                <a:cxn ang="0">
                  <a:pos x="3764" y="258"/>
                </a:cxn>
                <a:cxn ang="0">
                  <a:pos x="3733" y="221"/>
                </a:cxn>
                <a:cxn ang="0">
                  <a:pos x="3699" y="188"/>
                </a:cxn>
                <a:cxn ang="0">
                  <a:pos x="3663" y="159"/>
                </a:cxn>
                <a:cxn ang="0">
                  <a:pos x="3626" y="132"/>
                </a:cxn>
                <a:cxn ang="0">
                  <a:pos x="3585" y="108"/>
                </a:cxn>
                <a:cxn ang="0">
                  <a:pos x="3546" y="87"/>
                </a:cxn>
                <a:cxn ang="0">
                  <a:pos x="3467" y="53"/>
                </a:cxn>
                <a:cxn ang="0">
                  <a:pos x="3396" y="29"/>
                </a:cxn>
                <a:cxn ang="0">
                  <a:pos x="3337" y="12"/>
                </a:cxn>
                <a:cxn ang="0">
                  <a:pos x="3284" y="0"/>
                </a:cxn>
                <a:cxn ang="0">
                  <a:pos x="1956" y="1290"/>
                </a:cxn>
              </a:cxnLst>
              <a:rect l="0" t="0" r="r" b="b"/>
              <a:pathLst>
                <a:path w="3913" h="2827">
                  <a:moveTo>
                    <a:pt x="1956" y="1290"/>
                  </a:moveTo>
                  <a:lnTo>
                    <a:pt x="1122" y="0"/>
                  </a:lnTo>
                  <a:lnTo>
                    <a:pt x="629" y="0"/>
                  </a:lnTo>
                  <a:lnTo>
                    <a:pt x="615" y="3"/>
                  </a:lnTo>
                  <a:lnTo>
                    <a:pt x="576" y="12"/>
                  </a:lnTo>
                  <a:lnTo>
                    <a:pt x="548" y="19"/>
                  </a:lnTo>
                  <a:lnTo>
                    <a:pt x="517" y="29"/>
                  </a:lnTo>
                  <a:lnTo>
                    <a:pt x="482" y="40"/>
                  </a:lnTo>
                  <a:lnTo>
                    <a:pt x="445" y="53"/>
                  </a:lnTo>
                  <a:lnTo>
                    <a:pt x="406" y="69"/>
                  </a:lnTo>
                  <a:lnTo>
                    <a:pt x="367" y="87"/>
                  </a:lnTo>
                  <a:lnTo>
                    <a:pt x="347" y="97"/>
                  </a:lnTo>
                  <a:lnTo>
                    <a:pt x="326" y="108"/>
                  </a:lnTo>
                  <a:lnTo>
                    <a:pt x="307" y="119"/>
                  </a:lnTo>
                  <a:lnTo>
                    <a:pt x="287" y="132"/>
                  </a:lnTo>
                  <a:lnTo>
                    <a:pt x="268" y="145"/>
                  </a:lnTo>
                  <a:lnTo>
                    <a:pt x="249" y="159"/>
                  </a:lnTo>
                  <a:lnTo>
                    <a:pt x="231" y="173"/>
                  </a:lnTo>
                  <a:lnTo>
                    <a:pt x="212" y="188"/>
                  </a:lnTo>
                  <a:lnTo>
                    <a:pt x="195" y="204"/>
                  </a:lnTo>
                  <a:lnTo>
                    <a:pt x="179" y="221"/>
                  </a:lnTo>
                  <a:lnTo>
                    <a:pt x="164" y="239"/>
                  </a:lnTo>
                  <a:lnTo>
                    <a:pt x="149" y="258"/>
                  </a:lnTo>
                  <a:lnTo>
                    <a:pt x="136" y="277"/>
                  </a:lnTo>
                  <a:lnTo>
                    <a:pt x="123" y="296"/>
                  </a:lnTo>
                  <a:lnTo>
                    <a:pt x="111" y="315"/>
                  </a:lnTo>
                  <a:lnTo>
                    <a:pt x="99" y="335"/>
                  </a:lnTo>
                  <a:lnTo>
                    <a:pt x="89" y="354"/>
                  </a:lnTo>
                  <a:lnTo>
                    <a:pt x="79" y="373"/>
                  </a:lnTo>
                  <a:lnTo>
                    <a:pt x="70" y="393"/>
                  </a:lnTo>
                  <a:lnTo>
                    <a:pt x="62" y="411"/>
                  </a:lnTo>
                  <a:lnTo>
                    <a:pt x="55" y="430"/>
                  </a:lnTo>
                  <a:lnTo>
                    <a:pt x="48" y="450"/>
                  </a:lnTo>
                  <a:lnTo>
                    <a:pt x="42" y="469"/>
                  </a:lnTo>
                  <a:lnTo>
                    <a:pt x="36" y="487"/>
                  </a:lnTo>
                  <a:lnTo>
                    <a:pt x="26" y="523"/>
                  </a:lnTo>
                  <a:lnTo>
                    <a:pt x="18" y="559"/>
                  </a:lnTo>
                  <a:lnTo>
                    <a:pt x="12" y="593"/>
                  </a:lnTo>
                  <a:lnTo>
                    <a:pt x="8" y="625"/>
                  </a:lnTo>
                  <a:lnTo>
                    <a:pt x="4" y="656"/>
                  </a:lnTo>
                  <a:lnTo>
                    <a:pt x="2" y="684"/>
                  </a:lnTo>
                  <a:lnTo>
                    <a:pt x="0" y="733"/>
                  </a:lnTo>
                  <a:lnTo>
                    <a:pt x="0" y="772"/>
                  </a:lnTo>
                  <a:lnTo>
                    <a:pt x="0" y="809"/>
                  </a:lnTo>
                  <a:lnTo>
                    <a:pt x="0" y="885"/>
                  </a:lnTo>
                  <a:lnTo>
                    <a:pt x="0" y="993"/>
                  </a:lnTo>
                  <a:lnTo>
                    <a:pt x="0" y="1129"/>
                  </a:lnTo>
                  <a:lnTo>
                    <a:pt x="0" y="1287"/>
                  </a:lnTo>
                  <a:lnTo>
                    <a:pt x="0" y="1459"/>
                  </a:lnTo>
                  <a:lnTo>
                    <a:pt x="0" y="1643"/>
                  </a:lnTo>
                  <a:lnTo>
                    <a:pt x="0" y="1831"/>
                  </a:lnTo>
                  <a:lnTo>
                    <a:pt x="0" y="2019"/>
                  </a:lnTo>
                  <a:lnTo>
                    <a:pt x="0" y="2200"/>
                  </a:lnTo>
                  <a:lnTo>
                    <a:pt x="0" y="2367"/>
                  </a:lnTo>
                  <a:lnTo>
                    <a:pt x="0" y="2518"/>
                  </a:lnTo>
                  <a:lnTo>
                    <a:pt x="0" y="2645"/>
                  </a:lnTo>
                  <a:lnTo>
                    <a:pt x="0" y="2742"/>
                  </a:lnTo>
                  <a:lnTo>
                    <a:pt x="0" y="2804"/>
                  </a:lnTo>
                  <a:lnTo>
                    <a:pt x="0" y="2827"/>
                  </a:lnTo>
                  <a:lnTo>
                    <a:pt x="1892" y="2827"/>
                  </a:lnTo>
                  <a:lnTo>
                    <a:pt x="2020" y="2827"/>
                  </a:lnTo>
                  <a:lnTo>
                    <a:pt x="3913" y="2827"/>
                  </a:lnTo>
                  <a:lnTo>
                    <a:pt x="3913" y="2804"/>
                  </a:lnTo>
                  <a:lnTo>
                    <a:pt x="3913" y="2742"/>
                  </a:lnTo>
                  <a:lnTo>
                    <a:pt x="3913" y="2645"/>
                  </a:lnTo>
                  <a:lnTo>
                    <a:pt x="3913" y="2518"/>
                  </a:lnTo>
                  <a:lnTo>
                    <a:pt x="3913" y="2367"/>
                  </a:lnTo>
                  <a:lnTo>
                    <a:pt x="3913" y="2200"/>
                  </a:lnTo>
                  <a:lnTo>
                    <a:pt x="3913" y="2019"/>
                  </a:lnTo>
                  <a:lnTo>
                    <a:pt x="3913" y="1831"/>
                  </a:lnTo>
                  <a:lnTo>
                    <a:pt x="3913" y="1643"/>
                  </a:lnTo>
                  <a:lnTo>
                    <a:pt x="3913" y="1459"/>
                  </a:lnTo>
                  <a:lnTo>
                    <a:pt x="3913" y="1287"/>
                  </a:lnTo>
                  <a:lnTo>
                    <a:pt x="3913" y="1129"/>
                  </a:lnTo>
                  <a:lnTo>
                    <a:pt x="3913" y="993"/>
                  </a:lnTo>
                  <a:lnTo>
                    <a:pt x="3913" y="885"/>
                  </a:lnTo>
                  <a:lnTo>
                    <a:pt x="3913" y="809"/>
                  </a:lnTo>
                  <a:lnTo>
                    <a:pt x="3913" y="772"/>
                  </a:lnTo>
                  <a:lnTo>
                    <a:pt x="3913" y="733"/>
                  </a:lnTo>
                  <a:lnTo>
                    <a:pt x="3911" y="684"/>
                  </a:lnTo>
                  <a:lnTo>
                    <a:pt x="3908" y="656"/>
                  </a:lnTo>
                  <a:lnTo>
                    <a:pt x="3905" y="625"/>
                  </a:lnTo>
                  <a:lnTo>
                    <a:pt x="3901" y="593"/>
                  </a:lnTo>
                  <a:lnTo>
                    <a:pt x="3894" y="559"/>
                  </a:lnTo>
                  <a:lnTo>
                    <a:pt x="3887" y="523"/>
                  </a:lnTo>
                  <a:lnTo>
                    <a:pt x="3877" y="487"/>
                  </a:lnTo>
                  <a:lnTo>
                    <a:pt x="3871" y="469"/>
                  </a:lnTo>
                  <a:lnTo>
                    <a:pt x="3865" y="450"/>
                  </a:lnTo>
                  <a:lnTo>
                    <a:pt x="3857" y="430"/>
                  </a:lnTo>
                  <a:lnTo>
                    <a:pt x="3849" y="411"/>
                  </a:lnTo>
                  <a:lnTo>
                    <a:pt x="3841" y="393"/>
                  </a:lnTo>
                  <a:lnTo>
                    <a:pt x="3832" y="373"/>
                  </a:lnTo>
                  <a:lnTo>
                    <a:pt x="3823" y="354"/>
                  </a:lnTo>
                  <a:lnTo>
                    <a:pt x="3813" y="335"/>
                  </a:lnTo>
                  <a:lnTo>
                    <a:pt x="3801" y="315"/>
                  </a:lnTo>
                  <a:lnTo>
                    <a:pt x="3790" y="296"/>
                  </a:lnTo>
                  <a:lnTo>
                    <a:pt x="3777" y="277"/>
                  </a:lnTo>
                  <a:lnTo>
                    <a:pt x="3764" y="258"/>
                  </a:lnTo>
                  <a:lnTo>
                    <a:pt x="3749" y="239"/>
                  </a:lnTo>
                  <a:lnTo>
                    <a:pt x="3733" y="221"/>
                  </a:lnTo>
                  <a:lnTo>
                    <a:pt x="3716" y="204"/>
                  </a:lnTo>
                  <a:lnTo>
                    <a:pt x="3699" y="188"/>
                  </a:lnTo>
                  <a:lnTo>
                    <a:pt x="3682" y="173"/>
                  </a:lnTo>
                  <a:lnTo>
                    <a:pt x="3663" y="159"/>
                  </a:lnTo>
                  <a:lnTo>
                    <a:pt x="3645" y="145"/>
                  </a:lnTo>
                  <a:lnTo>
                    <a:pt x="3626" y="132"/>
                  </a:lnTo>
                  <a:lnTo>
                    <a:pt x="3605" y="119"/>
                  </a:lnTo>
                  <a:lnTo>
                    <a:pt x="3585" y="108"/>
                  </a:lnTo>
                  <a:lnTo>
                    <a:pt x="3565" y="97"/>
                  </a:lnTo>
                  <a:lnTo>
                    <a:pt x="3546" y="87"/>
                  </a:lnTo>
                  <a:lnTo>
                    <a:pt x="3505" y="69"/>
                  </a:lnTo>
                  <a:lnTo>
                    <a:pt x="3467" y="53"/>
                  </a:lnTo>
                  <a:lnTo>
                    <a:pt x="3430" y="40"/>
                  </a:lnTo>
                  <a:lnTo>
                    <a:pt x="3396" y="29"/>
                  </a:lnTo>
                  <a:lnTo>
                    <a:pt x="3364" y="19"/>
                  </a:lnTo>
                  <a:lnTo>
                    <a:pt x="3337" y="12"/>
                  </a:lnTo>
                  <a:lnTo>
                    <a:pt x="3298" y="3"/>
                  </a:lnTo>
                  <a:lnTo>
                    <a:pt x="3284" y="0"/>
                  </a:lnTo>
                  <a:lnTo>
                    <a:pt x="2790" y="0"/>
                  </a:lnTo>
                  <a:lnTo>
                    <a:pt x="1956" y="1290"/>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60" name="Freeform 23"/>
            <p:cNvSpPr>
              <a:spLocks/>
            </p:cNvSpPr>
            <p:nvPr/>
          </p:nvSpPr>
          <p:spPr bwMode="gray">
            <a:xfrm>
              <a:off x="-857266" y="-196421"/>
              <a:ext cx="9466" cy="7888"/>
            </a:xfrm>
            <a:custGeom>
              <a:avLst/>
              <a:gdLst/>
              <a:ahLst/>
              <a:cxnLst>
                <a:cxn ang="0">
                  <a:pos x="84" y="148"/>
                </a:cxn>
                <a:cxn ang="0">
                  <a:pos x="127" y="74"/>
                </a:cxn>
                <a:cxn ang="0">
                  <a:pos x="169" y="0"/>
                </a:cxn>
                <a:cxn ang="0">
                  <a:pos x="84" y="0"/>
                </a:cxn>
                <a:cxn ang="0">
                  <a:pos x="0" y="0"/>
                </a:cxn>
                <a:cxn ang="0">
                  <a:pos x="42" y="74"/>
                </a:cxn>
                <a:cxn ang="0">
                  <a:pos x="84" y="148"/>
                </a:cxn>
              </a:cxnLst>
              <a:rect l="0" t="0" r="r" b="b"/>
              <a:pathLst>
                <a:path w="169" h="148">
                  <a:moveTo>
                    <a:pt x="84" y="148"/>
                  </a:moveTo>
                  <a:lnTo>
                    <a:pt x="127" y="74"/>
                  </a:lnTo>
                  <a:lnTo>
                    <a:pt x="169" y="0"/>
                  </a:lnTo>
                  <a:lnTo>
                    <a:pt x="84" y="0"/>
                  </a:lnTo>
                  <a:lnTo>
                    <a:pt x="0" y="0"/>
                  </a:lnTo>
                  <a:lnTo>
                    <a:pt x="42" y="74"/>
                  </a:lnTo>
                  <a:lnTo>
                    <a:pt x="84" y="148"/>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61" name="Freeform 24"/>
            <p:cNvSpPr>
              <a:spLocks/>
            </p:cNvSpPr>
            <p:nvPr/>
          </p:nvSpPr>
          <p:spPr bwMode="gray">
            <a:xfrm>
              <a:off x="-863577" y="-190899"/>
              <a:ext cx="22087" cy="54430"/>
            </a:xfrm>
            <a:custGeom>
              <a:avLst/>
              <a:gdLst/>
              <a:ahLst/>
              <a:cxnLst>
                <a:cxn ang="0">
                  <a:pos x="196" y="0"/>
                </a:cxn>
                <a:cxn ang="0">
                  <a:pos x="295" y="358"/>
                </a:cxn>
                <a:cxn ang="0">
                  <a:pos x="388" y="697"/>
                </a:cxn>
                <a:cxn ang="0">
                  <a:pos x="393" y="697"/>
                </a:cxn>
                <a:cxn ang="0">
                  <a:pos x="389" y="702"/>
                </a:cxn>
                <a:cxn ang="0">
                  <a:pos x="393" y="716"/>
                </a:cxn>
                <a:cxn ang="0">
                  <a:pos x="379" y="716"/>
                </a:cxn>
                <a:cxn ang="0">
                  <a:pos x="295" y="830"/>
                </a:cxn>
                <a:cxn ang="0">
                  <a:pos x="196" y="963"/>
                </a:cxn>
                <a:cxn ang="0">
                  <a:pos x="97" y="830"/>
                </a:cxn>
                <a:cxn ang="0">
                  <a:pos x="14" y="716"/>
                </a:cxn>
                <a:cxn ang="0">
                  <a:pos x="0" y="716"/>
                </a:cxn>
                <a:cxn ang="0">
                  <a:pos x="3" y="702"/>
                </a:cxn>
                <a:cxn ang="0">
                  <a:pos x="0" y="697"/>
                </a:cxn>
                <a:cxn ang="0">
                  <a:pos x="5" y="697"/>
                </a:cxn>
                <a:cxn ang="0">
                  <a:pos x="97" y="358"/>
                </a:cxn>
                <a:cxn ang="0">
                  <a:pos x="196" y="0"/>
                </a:cxn>
              </a:cxnLst>
              <a:rect l="0" t="0" r="r" b="b"/>
              <a:pathLst>
                <a:path w="393" h="963">
                  <a:moveTo>
                    <a:pt x="196" y="0"/>
                  </a:moveTo>
                  <a:lnTo>
                    <a:pt x="295" y="358"/>
                  </a:lnTo>
                  <a:lnTo>
                    <a:pt x="388" y="697"/>
                  </a:lnTo>
                  <a:lnTo>
                    <a:pt x="393" y="697"/>
                  </a:lnTo>
                  <a:lnTo>
                    <a:pt x="389" y="702"/>
                  </a:lnTo>
                  <a:lnTo>
                    <a:pt x="393" y="716"/>
                  </a:lnTo>
                  <a:lnTo>
                    <a:pt x="379" y="716"/>
                  </a:lnTo>
                  <a:lnTo>
                    <a:pt x="295" y="830"/>
                  </a:lnTo>
                  <a:lnTo>
                    <a:pt x="196" y="963"/>
                  </a:lnTo>
                  <a:lnTo>
                    <a:pt x="97" y="830"/>
                  </a:lnTo>
                  <a:lnTo>
                    <a:pt x="14" y="716"/>
                  </a:lnTo>
                  <a:lnTo>
                    <a:pt x="0" y="716"/>
                  </a:lnTo>
                  <a:lnTo>
                    <a:pt x="3" y="702"/>
                  </a:lnTo>
                  <a:lnTo>
                    <a:pt x="0" y="697"/>
                  </a:lnTo>
                  <a:lnTo>
                    <a:pt x="5" y="697"/>
                  </a:lnTo>
                  <a:lnTo>
                    <a:pt x="97" y="358"/>
                  </a:lnTo>
                  <a:lnTo>
                    <a:pt x="196" y="0"/>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62" name="Freeform 25"/>
            <p:cNvSpPr>
              <a:spLocks/>
            </p:cNvSpPr>
            <p:nvPr/>
          </p:nvSpPr>
          <p:spPr bwMode="gray">
            <a:xfrm>
              <a:off x="-685300" y="-332889"/>
              <a:ext cx="119903" cy="120692"/>
            </a:xfrm>
            <a:custGeom>
              <a:avLst/>
              <a:gdLst/>
              <a:ahLst/>
              <a:cxnLst>
                <a:cxn ang="0">
                  <a:pos x="1175" y="2128"/>
                </a:cxn>
                <a:cxn ang="0">
                  <a:pos x="1331" y="2100"/>
                </a:cxn>
                <a:cxn ang="0">
                  <a:pos x="1479" y="2050"/>
                </a:cxn>
                <a:cxn ang="0">
                  <a:pos x="1617" y="1979"/>
                </a:cxn>
                <a:cxn ang="0">
                  <a:pos x="1742" y="1889"/>
                </a:cxn>
                <a:cxn ang="0">
                  <a:pos x="1853" y="1783"/>
                </a:cxn>
                <a:cxn ang="0">
                  <a:pos x="1948" y="1662"/>
                </a:cxn>
                <a:cxn ang="0">
                  <a:pos x="2026" y="1529"/>
                </a:cxn>
                <a:cxn ang="0">
                  <a:pos x="2083" y="1383"/>
                </a:cxn>
                <a:cxn ang="0">
                  <a:pos x="2119" y="1229"/>
                </a:cxn>
                <a:cxn ang="0">
                  <a:pos x="2131" y="1066"/>
                </a:cxn>
                <a:cxn ang="0">
                  <a:pos x="2119" y="905"/>
                </a:cxn>
                <a:cxn ang="0">
                  <a:pos x="2083" y="750"/>
                </a:cxn>
                <a:cxn ang="0">
                  <a:pos x="2026" y="605"/>
                </a:cxn>
                <a:cxn ang="0">
                  <a:pos x="1948" y="471"/>
                </a:cxn>
                <a:cxn ang="0">
                  <a:pos x="1853" y="350"/>
                </a:cxn>
                <a:cxn ang="0">
                  <a:pos x="1742" y="244"/>
                </a:cxn>
                <a:cxn ang="0">
                  <a:pos x="1617" y="154"/>
                </a:cxn>
                <a:cxn ang="0">
                  <a:pos x="1479" y="84"/>
                </a:cxn>
                <a:cxn ang="0">
                  <a:pos x="1331" y="33"/>
                </a:cxn>
                <a:cxn ang="0">
                  <a:pos x="1175" y="5"/>
                </a:cxn>
                <a:cxn ang="0">
                  <a:pos x="1011" y="1"/>
                </a:cxn>
                <a:cxn ang="0">
                  <a:pos x="851" y="21"/>
                </a:cxn>
                <a:cxn ang="0">
                  <a:pos x="700" y="65"/>
                </a:cxn>
                <a:cxn ang="0">
                  <a:pos x="558" y="129"/>
                </a:cxn>
                <a:cxn ang="0">
                  <a:pos x="428" y="212"/>
                </a:cxn>
                <a:cxn ang="0">
                  <a:pos x="312" y="313"/>
                </a:cxn>
                <a:cxn ang="0">
                  <a:pos x="212" y="429"/>
                </a:cxn>
                <a:cxn ang="0">
                  <a:pos x="129" y="558"/>
                </a:cxn>
                <a:cxn ang="0">
                  <a:pos x="65" y="701"/>
                </a:cxn>
                <a:cxn ang="0">
                  <a:pos x="22" y="852"/>
                </a:cxn>
                <a:cxn ang="0">
                  <a:pos x="2" y="1012"/>
                </a:cxn>
                <a:cxn ang="0">
                  <a:pos x="6" y="1175"/>
                </a:cxn>
                <a:cxn ang="0">
                  <a:pos x="34" y="1333"/>
                </a:cxn>
                <a:cxn ang="0">
                  <a:pos x="84" y="1481"/>
                </a:cxn>
                <a:cxn ang="0">
                  <a:pos x="155" y="1620"/>
                </a:cxn>
                <a:cxn ang="0">
                  <a:pos x="244" y="1745"/>
                </a:cxn>
                <a:cxn ang="0">
                  <a:pos x="350" y="1856"/>
                </a:cxn>
                <a:cxn ang="0">
                  <a:pos x="471" y="1951"/>
                </a:cxn>
                <a:cxn ang="0">
                  <a:pos x="604" y="2028"/>
                </a:cxn>
                <a:cxn ang="0">
                  <a:pos x="749" y="2085"/>
                </a:cxn>
                <a:cxn ang="0">
                  <a:pos x="903" y="2121"/>
                </a:cxn>
                <a:cxn ang="0">
                  <a:pos x="1066" y="2134"/>
                </a:cxn>
              </a:cxnLst>
              <a:rect l="0" t="0" r="r" b="b"/>
              <a:pathLst>
                <a:path w="2131" h="2134">
                  <a:moveTo>
                    <a:pt x="1066" y="2134"/>
                  </a:moveTo>
                  <a:lnTo>
                    <a:pt x="1120" y="2133"/>
                  </a:lnTo>
                  <a:lnTo>
                    <a:pt x="1175" y="2128"/>
                  </a:lnTo>
                  <a:lnTo>
                    <a:pt x="1227" y="2121"/>
                  </a:lnTo>
                  <a:lnTo>
                    <a:pt x="1279" y="2111"/>
                  </a:lnTo>
                  <a:lnTo>
                    <a:pt x="1331" y="2100"/>
                  </a:lnTo>
                  <a:lnTo>
                    <a:pt x="1381" y="2085"/>
                  </a:lnTo>
                  <a:lnTo>
                    <a:pt x="1431" y="2069"/>
                  </a:lnTo>
                  <a:lnTo>
                    <a:pt x="1479" y="2050"/>
                  </a:lnTo>
                  <a:lnTo>
                    <a:pt x="1527" y="2028"/>
                  </a:lnTo>
                  <a:lnTo>
                    <a:pt x="1573" y="2004"/>
                  </a:lnTo>
                  <a:lnTo>
                    <a:pt x="1617" y="1979"/>
                  </a:lnTo>
                  <a:lnTo>
                    <a:pt x="1661" y="1951"/>
                  </a:lnTo>
                  <a:lnTo>
                    <a:pt x="1702" y="1922"/>
                  </a:lnTo>
                  <a:lnTo>
                    <a:pt x="1742" y="1889"/>
                  </a:lnTo>
                  <a:lnTo>
                    <a:pt x="1782" y="1856"/>
                  </a:lnTo>
                  <a:lnTo>
                    <a:pt x="1818" y="1821"/>
                  </a:lnTo>
                  <a:lnTo>
                    <a:pt x="1853" y="1783"/>
                  </a:lnTo>
                  <a:lnTo>
                    <a:pt x="1887" y="1745"/>
                  </a:lnTo>
                  <a:lnTo>
                    <a:pt x="1919" y="1704"/>
                  </a:lnTo>
                  <a:lnTo>
                    <a:pt x="1948" y="1662"/>
                  </a:lnTo>
                  <a:lnTo>
                    <a:pt x="1976" y="1620"/>
                  </a:lnTo>
                  <a:lnTo>
                    <a:pt x="2002" y="1574"/>
                  </a:lnTo>
                  <a:lnTo>
                    <a:pt x="2026" y="1529"/>
                  </a:lnTo>
                  <a:lnTo>
                    <a:pt x="2047" y="1481"/>
                  </a:lnTo>
                  <a:lnTo>
                    <a:pt x="2066" y="1433"/>
                  </a:lnTo>
                  <a:lnTo>
                    <a:pt x="2083" y="1383"/>
                  </a:lnTo>
                  <a:lnTo>
                    <a:pt x="2097" y="1333"/>
                  </a:lnTo>
                  <a:lnTo>
                    <a:pt x="2110" y="1281"/>
                  </a:lnTo>
                  <a:lnTo>
                    <a:pt x="2119" y="1229"/>
                  </a:lnTo>
                  <a:lnTo>
                    <a:pt x="2126" y="1175"/>
                  </a:lnTo>
                  <a:lnTo>
                    <a:pt x="2130" y="1122"/>
                  </a:lnTo>
                  <a:lnTo>
                    <a:pt x="2131" y="1066"/>
                  </a:lnTo>
                  <a:lnTo>
                    <a:pt x="2130" y="1012"/>
                  </a:lnTo>
                  <a:lnTo>
                    <a:pt x="2126" y="958"/>
                  </a:lnTo>
                  <a:lnTo>
                    <a:pt x="2119" y="905"/>
                  </a:lnTo>
                  <a:lnTo>
                    <a:pt x="2110" y="852"/>
                  </a:lnTo>
                  <a:lnTo>
                    <a:pt x="2097" y="801"/>
                  </a:lnTo>
                  <a:lnTo>
                    <a:pt x="2083" y="750"/>
                  </a:lnTo>
                  <a:lnTo>
                    <a:pt x="2066" y="701"/>
                  </a:lnTo>
                  <a:lnTo>
                    <a:pt x="2047" y="652"/>
                  </a:lnTo>
                  <a:lnTo>
                    <a:pt x="2026" y="605"/>
                  </a:lnTo>
                  <a:lnTo>
                    <a:pt x="2002" y="558"/>
                  </a:lnTo>
                  <a:lnTo>
                    <a:pt x="1976" y="514"/>
                  </a:lnTo>
                  <a:lnTo>
                    <a:pt x="1948" y="471"/>
                  </a:lnTo>
                  <a:lnTo>
                    <a:pt x="1919" y="429"/>
                  </a:lnTo>
                  <a:lnTo>
                    <a:pt x="1887" y="389"/>
                  </a:lnTo>
                  <a:lnTo>
                    <a:pt x="1853" y="350"/>
                  </a:lnTo>
                  <a:lnTo>
                    <a:pt x="1818" y="313"/>
                  </a:lnTo>
                  <a:lnTo>
                    <a:pt x="1782" y="278"/>
                  </a:lnTo>
                  <a:lnTo>
                    <a:pt x="1742" y="244"/>
                  </a:lnTo>
                  <a:lnTo>
                    <a:pt x="1702" y="212"/>
                  </a:lnTo>
                  <a:lnTo>
                    <a:pt x="1661" y="183"/>
                  </a:lnTo>
                  <a:lnTo>
                    <a:pt x="1617" y="154"/>
                  </a:lnTo>
                  <a:lnTo>
                    <a:pt x="1573" y="129"/>
                  </a:lnTo>
                  <a:lnTo>
                    <a:pt x="1527" y="105"/>
                  </a:lnTo>
                  <a:lnTo>
                    <a:pt x="1479" y="84"/>
                  </a:lnTo>
                  <a:lnTo>
                    <a:pt x="1431" y="65"/>
                  </a:lnTo>
                  <a:lnTo>
                    <a:pt x="1381" y="47"/>
                  </a:lnTo>
                  <a:lnTo>
                    <a:pt x="1331" y="33"/>
                  </a:lnTo>
                  <a:lnTo>
                    <a:pt x="1279" y="21"/>
                  </a:lnTo>
                  <a:lnTo>
                    <a:pt x="1227" y="12"/>
                  </a:lnTo>
                  <a:lnTo>
                    <a:pt x="1175" y="5"/>
                  </a:lnTo>
                  <a:lnTo>
                    <a:pt x="1120" y="1"/>
                  </a:lnTo>
                  <a:lnTo>
                    <a:pt x="1066" y="0"/>
                  </a:lnTo>
                  <a:lnTo>
                    <a:pt x="1011" y="1"/>
                  </a:lnTo>
                  <a:lnTo>
                    <a:pt x="957" y="5"/>
                  </a:lnTo>
                  <a:lnTo>
                    <a:pt x="903" y="12"/>
                  </a:lnTo>
                  <a:lnTo>
                    <a:pt x="851" y="21"/>
                  </a:lnTo>
                  <a:lnTo>
                    <a:pt x="799" y="33"/>
                  </a:lnTo>
                  <a:lnTo>
                    <a:pt x="749" y="47"/>
                  </a:lnTo>
                  <a:lnTo>
                    <a:pt x="700" y="65"/>
                  </a:lnTo>
                  <a:lnTo>
                    <a:pt x="651" y="84"/>
                  </a:lnTo>
                  <a:lnTo>
                    <a:pt x="604" y="105"/>
                  </a:lnTo>
                  <a:lnTo>
                    <a:pt x="558" y="129"/>
                  </a:lnTo>
                  <a:lnTo>
                    <a:pt x="514" y="154"/>
                  </a:lnTo>
                  <a:lnTo>
                    <a:pt x="471" y="183"/>
                  </a:lnTo>
                  <a:lnTo>
                    <a:pt x="428" y="212"/>
                  </a:lnTo>
                  <a:lnTo>
                    <a:pt x="388" y="244"/>
                  </a:lnTo>
                  <a:lnTo>
                    <a:pt x="350" y="278"/>
                  </a:lnTo>
                  <a:lnTo>
                    <a:pt x="312" y="313"/>
                  </a:lnTo>
                  <a:lnTo>
                    <a:pt x="277" y="350"/>
                  </a:lnTo>
                  <a:lnTo>
                    <a:pt x="244" y="389"/>
                  </a:lnTo>
                  <a:lnTo>
                    <a:pt x="212" y="429"/>
                  </a:lnTo>
                  <a:lnTo>
                    <a:pt x="182" y="471"/>
                  </a:lnTo>
                  <a:lnTo>
                    <a:pt x="155" y="514"/>
                  </a:lnTo>
                  <a:lnTo>
                    <a:pt x="129" y="558"/>
                  </a:lnTo>
                  <a:lnTo>
                    <a:pt x="106" y="605"/>
                  </a:lnTo>
                  <a:lnTo>
                    <a:pt x="84" y="652"/>
                  </a:lnTo>
                  <a:lnTo>
                    <a:pt x="65" y="701"/>
                  </a:lnTo>
                  <a:lnTo>
                    <a:pt x="48" y="750"/>
                  </a:lnTo>
                  <a:lnTo>
                    <a:pt x="34" y="801"/>
                  </a:lnTo>
                  <a:lnTo>
                    <a:pt x="22" y="852"/>
                  </a:lnTo>
                  <a:lnTo>
                    <a:pt x="12" y="905"/>
                  </a:lnTo>
                  <a:lnTo>
                    <a:pt x="6" y="958"/>
                  </a:lnTo>
                  <a:lnTo>
                    <a:pt x="2" y="1012"/>
                  </a:lnTo>
                  <a:lnTo>
                    <a:pt x="0" y="1066"/>
                  </a:lnTo>
                  <a:lnTo>
                    <a:pt x="2" y="1122"/>
                  </a:lnTo>
                  <a:lnTo>
                    <a:pt x="6" y="1175"/>
                  </a:lnTo>
                  <a:lnTo>
                    <a:pt x="12" y="1229"/>
                  </a:lnTo>
                  <a:lnTo>
                    <a:pt x="22" y="1281"/>
                  </a:lnTo>
                  <a:lnTo>
                    <a:pt x="34" y="1333"/>
                  </a:lnTo>
                  <a:lnTo>
                    <a:pt x="48" y="1383"/>
                  </a:lnTo>
                  <a:lnTo>
                    <a:pt x="65" y="1433"/>
                  </a:lnTo>
                  <a:lnTo>
                    <a:pt x="84" y="1481"/>
                  </a:lnTo>
                  <a:lnTo>
                    <a:pt x="106" y="1529"/>
                  </a:lnTo>
                  <a:lnTo>
                    <a:pt x="129" y="1574"/>
                  </a:lnTo>
                  <a:lnTo>
                    <a:pt x="155" y="1620"/>
                  </a:lnTo>
                  <a:lnTo>
                    <a:pt x="182" y="1662"/>
                  </a:lnTo>
                  <a:lnTo>
                    <a:pt x="212" y="1704"/>
                  </a:lnTo>
                  <a:lnTo>
                    <a:pt x="244" y="1745"/>
                  </a:lnTo>
                  <a:lnTo>
                    <a:pt x="277" y="1783"/>
                  </a:lnTo>
                  <a:lnTo>
                    <a:pt x="312" y="1821"/>
                  </a:lnTo>
                  <a:lnTo>
                    <a:pt x="350" y="1856"/>
                  </a:lnTo>
                  <a:lnTo>
                    <a:pt x="388" y="1889"/>
                  </a:lnTo>
                  <a:lnTo>
                    <a:pt x="428" y="1922"/>
                  </a:lnTo>
                  <a:lnTo>
                    <a:pt x="471" y="1951"/>
                  </a:lnTo>
                  <a:lnTo>
                    <a:pt x="514" y="1979"/>
                  </a:lnTo>
                  <a:lnTo>
                    <a:pt x="558" y="2004"/>
                  </a:lnTo>
                  <a:lnTo>
                    <a:pt x="604" y="2028"/>
                  </a:lnTo>
                  <a:lnTo>
                    <a:pt x="651" y="2050"/>
                  </a:lnTo>
                  <a:lnTo>
                    <a:pt x="700" y="2069"/>
                  </a:lnTo>
                  <a:lnTo>
                    <a:pt x="749" y="2085"/>
                  </a:lnTo>
                  <a:lnTo>
                    <a:pt x="799" y="2100"/>
                  </a:lnTo>
                  <a:lnTo>
                    <a:pt x="851" y="2111"/>
                  </a:lnTo>
                  <a:lnTo>
                    <a:pt x="903" y="2121"/>
                  </a:lnTo>
                  <a:lnTo>
                    <a:pt x="957" y="2128"/>
                  </a:lnTo>
                  <a:lnTo>
                    <a:pt x="1011" y="2133"/>
                  </a:lnTo>
                  <a:lnTo>
                    <a:pt x="1066" y="2134"/>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63" name="Freeform 26"/>
            <p:cNvSpPr>
              <a:spLocks/>
            </p:cNvSpPr>
            <p:nvPr/>
          </p:nvSpPr>
          <p:spPr bwMode="gray">
            <a:xfrm>
              <a:off x="-734996" y="-196421"/>
              <a:ext cx="220085" cy="159345"/>
            </a:xfrm>
            <a:custGeom>
              <a:avLst/>
              <a:gdLst/>
              <a:ahLst/>
              <a:cxnLst>
                <a:cxn ang="0">
                  <a:pos x="1123" y="0"/>
                </a:cxn>
                <a:cxn ang="0">
                  <a:pos x="615" y="3"/>
                </a:cxn>
                <a:cxn ang="0">
                  <a:pos x="549" y="19"/>
                </a:cxn>
                <a:cxn ang="0">
                  <a:pos x="483" y="40"/>
                </a:cxn>
                <a:cxn ang="0">
                  <a:pos x="408" y="69"/>
                </a:cxn>
                <a:cxn ang="0">
                  <a:pos x="347" y="97"/>
                </a:cxn>
                <a:cxn ang="0">
                  <a:pos x="308" y="119"/>
                </a:cxn>
                <a:cxn ang="0">
                  <a:pos x="268" y="145"/>
                </a:cxn>
                <a:cxn ang="0">
                  <a:pos x="231" y="173"/>
                </a:cxn>
                <a:cxn ang="0">
                  <a:pos x="196" y="204"/>
                </a:cxn>
                <a:cxn ang="0">
                  <a:pos x="164" y="239"/>
                </a:cxn>
                <a:cxn ang="0">
                  <a:pos x="136" y="277"/>
                </a:cxn>
                <a:cxn ang="0">
                  <a:pos x="111" y="315"/>
                </a:cxn>
                <a:cxn ang="0">
                  <a:pos x="90" y="354"/>
                </a:cxn>
                <a:cxn ang="0">
                  <a:pos x="72" y="393"/>
                </a:cxn>
                <a:cxn ang="0">
                  <a:pos x="56" y="430"/>
                </a:cxn>
                <a:cxn ang="0">
                  <a:pos x="42" y="469"/>
                </a:cxn>
                <a:cxn ang="0">
                  <a:pos x="26" y="523"/>
                </a:cxn>
                <a:cxn ang="0">
                  <a:pos x="12" y="593"/>
                </a:cxn>
                <a:cxn ang="0">
                  <a:pos x="5" y="656"/>
                </a:cxn>
                <a:cxn ang="0">
                  <a:pos x="0" y="733"/>
                </a:cxn>
                <a:cxn ang="0">
                  <a:pos x="0" y="809"/>
                </a:cxn>
                <a:cxn ang="0">
                  <a:pos x="0" y="993"/>
                </a:cxn>
                <a:cxn ang="0">
                  <a:pos x="0" y="1287"/>
                </a:cxn>
                <a:cxn ang="0">
                  <a:pos x="0" y="1643"/>
                </a:cxn>
                <a:cxn ang="0">
                  <a:pos x="0" y="2019"/>
                </a:cxn>
                <a:cxn ang="0">
                  <a:pos x="0" y="2367"/>
                </a:cxn>
                <a:cxn ang="0">
                  <a:pos x="0" y="2645"/>
                </a:cxn>
                <a:cxn ang="0">
                  <a:pos x="0" y="2804"/>
                </a:cxn>
                <a:cxn ang="0">
                  <a:pos x="1893" y="2827"/>
                </a:cxn>
                <a:cxn ang="0">
                  <a:pos x="3913" y="2827"/>
                </a:cxn>
                <a:cxn ang="0">
                  <a:pos x="3913" y="2742"/>
                </a:cxn>
                <a:cxn ang="0">
                  <a:pos x="3913" y="2518"/>
                </a:cxn>
                <a:cxn ang="0">
                  <a:pos x="3913" y="2200"/>
                </a:cxn>
                <a:cxn ang="0">
                  <a:pos x="3913" y="1831"/>
                </a:cxn>
                <a:cxn ang="0">
                  <a:pos x="3913" y="1459"/>
                </a:cxn>
                <a:cxn ang="0">
                  <a:pos x="3913" y="1129"/>
                </a:cxn>
                <a:cxn ang="0">
                  <a:pos x="3913" y="885"/>
                </a:cxn>
                <a:cxn ang="0">
                  <a:pos x="3913" y="772"/>
                </a:cxn>
                <a:cxn ang="0">
                  <a:pos x="3911" y="684"/>
                </a:cxn>
                <a:cxn ang="0">
                  <a:pos x="3905" y="625"/>
                </a:cxn>
                <a:cxn ang="0">
                  <a:pos x="3895" y="559"/>
                </a:cxn>
                <a:cxn ang="0">
                  <a:pos x="3877" y="487"/>
                </a:cxn>
                <a:cxn ang="0">
                  <a:pos x="3865" y="450"/>
                </a:cxn>
                <a:cxn ang="0">
                  <a:pos x="3851" y="411"/>
                </a:cxn>
                <a:cxn ang="0">
                  <a:pos x="3834" y="373"/>
                </a:cxn>
                <a:cxn ang="0">
                  <a:pos x="3814" y="335"/>
                </a:cxn>
                <a:cxn ang="0">
                  <a:pos x="3790" y="296"/>
                </a:cxn>
                <a:cxn ang="0">
                  <a:pos x="3764" y="258"/>
                </a:cxn>
                <a:cxn ang="0">
                  <a:pos x="3734" y="221"/>
                </a:cxn>
                <a:cxn ang="0">
                  <a:pos x="3701" y="188"/>
                </a:cxn>
                <a:cxn ang="0">
                  <a:pos x="3664" y="159"/>
                </a:cxn>
                <a:cxn ang="0">
                  <a:pos x="3626" y="132"/>
                </a:cxn>
                <a:cxn ang="0">
                  <a:pos x="3587" y="108"/>
                </a:cxn>
                <a:cxn ang="0">
                  <a:pos x="3546" y="87"/>
                </a:cxn>
                <a:cxn ang="0">
                  <a:pos x="3468" y="53"/>
                </a:cxn>
                <a:cxn ang="0">
                  <a:pos x="3396" y="29"/>
                </a:cxn>
                <a:cxn ang="0">
                  <a:pos x="3337" y="12"/>
                </a:cxn>
                <a:cxn ang="0">
                  <a:pos x="3284" y="0"/>
                </a:cxn>
                <a:cxn ang="0">
                  <a:pos x="1957" y="1290"/>
                </a:cxn>
              </a:cxnLst>
              <a:rect l="0" t="0" r="r" b="b"/>
              <a:pathLst>
                <a:path w="3913" h="2827">
                  <a:moveTo>
                    <a:pt x="1957" y="1290"/>
                  </a:moveTo>
                  <a:lnTo>
                    <a:pt x="1123" y="0"/>
                  </a:lnTo>
                  <a:lnTo>
                    <a:pt x="630" y="0"/>
                  </a:lnTo>
                  <a:lnTo>
                    <a:pt x="615" y="3"/>
                  </a:lnTo>
                  <a:lnTo>
                    <a:pt x="576" y="12"/>
                  </a:lnTo>
                  <a:lnTo>
                    <a:pt x="549" y="19"/>
                  </a:lnTo>
                  <a:lnTo>
                    <a:pt x="517" y="29"/>
                  </a:lnTo>
                  <a:lnTo>
                    <a:pt x="483" y="40"/>
                  </a:lnTo>
                  <a:lnTo>
                    <a:pt x="446" y="53"/>
                  </a:lnTo>
                  <a:lnTo>
                    <a:pt x="408" y="69"/>
                  </a:lnTo>
                  <a:lnTo>
                    <a:pt x="367" y="87"/>
                  </a:lnTo>
                  <a:lnTo>
                    <a:pt x="347" y="97"/>
                  </a:lnTo>
                  <a:lnTo>
                    <a:pt x="328" y="108"/>
                  </a:lnTo>
                  <a:lnTo>
                    <a:pt x="308" y="119"/>
                  </a:lnTo>
                  <a:lnTo>
                    <a:pt x="287" y="132"/>
                  </a:lnTo>
                  <a:lnTo>
                    <a:pt x="268" y="145"/>
                  </a:lnTo>
                  <a:lnTo>
                    <a:pt x="249" y="159"/>
                  </a:lnTo>
                  <a:lnTo>
                    <a:pt x="231" y="173"/>
                  </a:lnTo>
                  <a:lnTo>
                    <a:pt x="213" y="188"/>
                  </a:lnTo>
                  <a:lnTo>
                    <a:pt x="196" y="204"/>
                  </a:lnTo>
                  <a:lnTo>
                    <a:pt x="180" y="221"/>
                  </a:lnTo>
                  <a:lnTo>
                    <a:pt x="164" y="239"/>
                  </a:lnTo>
                  <a:lnTo>
                    <a:pt x="149" y="258"/>
                  </a:lnTo>
                  <a:lnTo>
                    <a:pt x="136" y="277"/>
                  </a:lnTo>
                  <a:lnTo>
                    <a:pt x="123" y="296"/>
                  </a:lnTo>
                  <a:lnTo>
                    <a:pt x="111" y="315"/>
                  </a:lnTo>
                  <a:lnTo>
                    <a:pt x="100" y="335"/>
                  </a:lnTo>
                  <a:lnTo>
                    <a:pt x="90" y="354"/>
                  </a:lnTo>
                  <a:lnTo>
                    <a:pt x="81" y="373"/>
                  </a:lnTo>
                  <a:lnTo>
                    <a:pt x="72" y="393"/>
                  </a:lnTo>
                  <a:lnTo>
                    <a:pt x="64" y="411"/>
                  </a:lnTo>
                  <a:lnTo>
                    <a:pt x="56" y="430"/>
                  </a:lnTo>
                  <a:lnTo>
                    <a:pt x="48" y="450"/>
                  </a:lnTo>
                  <a:lnTo>
                    <a:pt x="42" y="469"/>
                  </a:lnTo>
                  <a:lnTo>
                    <a:pt x="36" y="487"/>
                  </a:lnTo>
                  <a:lnTo>
                    <a:pt x="26" y="523"/>
                  </a:lnTo>
                  <a:lnTo>
                    <a:pt x="19" y="559"/>
                  </a:lnTo>
                  <a:lnTo>
                    <a:pt x="12" y="593"/>
                  </a:lnTo>
                  <a:lnTo>
                    <a:pt x="8" y="625"/>
                  </a:lnTo>
                  <a:lnTo>
                    <a:pt x="5" y="656"/>
                  </a:lnTo>
                  <a:lnTo>
                    <a:pt x="2" y="684"/>
                  </a:lnTo>
                  <a:lnTo>
                    <a:pt x="0" y="733"/>
                  </a:lnTo>
                  <a:lnTo>
                    <a:pt x="0" y="772"/>
                  </a:lnTo>
                  <a:lnTo>
                    <a:pt x="0" y="809"/>
                  </a:lnTo>
                  <a:lnTo>
                    <a:pt x="0" y="885"/>
                  </a:lnTo>
                  <a:lnTo>
                    <a:pt x="0" y="993"/>
                  </a:lnTo>
                  <a:lnTo>
                    <a:pt x="0" y="1129"/>
                  </a:lnTo>
                  <a:lnTo>
                    <a:pt x="0" y="1287"/>
                  </a:lnTo>
                  <a:lnTo>
                    <a:pt x="0" y="1459"/>
                  </a:lnTo>
                  <a:lnTo>
                    <a:pt x="0" y="1643"/>
                  </a:lnTo>
                  <a:lnTo>
                    <a:pt x="0" y="1831"/>
                  </a:lnTo>
                  <a:lnTo>
                    <a:pt x="0" y="2019"/>
                  </a:lnTo>
                  <a:lnTo>
                    <a:pt x="0" y="2200"/>
                  </a:lnTo>
                  <a:lnTo>
                    <a:pt x="0" y="2367"/>
                  </a:lnTo>
                  <a:lnTo>
                    <a:pt x="0" y="2518"/>
                  </a:lnTo>
                  <a:lnTo>
                    <a:pt x="0" y="2645"/>
                  </a:lnTo>
                  <a:lnTo>
                    <a:pt x="0" y="2742"/>
                  </a:lnTo>
                  <a:lnTo>
                    <a:pt x="0" y="2804"/>
                  </a:lnTo>
                  <a:lnTo>
                    <a:pt x="0" y="2827"/>
                  </a:lnTo>
                  <a:lnTo>
                    <a:pt x="1893" y="2827"/>
                  </a:lnTo>
                  <a:lnTo>
                    <a:pt x="2021" y="2827"/>
                  </a:lnTo>
                  <a:lnTo>
                    <a:pt x="3913" y="2827"/>
                  </a:lnTo>
                  <a:lnTo>
                    <a:pt x="3913" y="2804"/>
                  </a:lnTo>
                  <a:lnTo>
                    <a:pt x="3913" y="2742"/>
                  </a:lnTo>
                  <a:lnTo>
                    <a:pt x="3913" y="2645"/>
                  </a:lnTo>
                  <a:lnTo>
                    <a:pt x="3913" y="2518"/>
                  </a:lnTo>
                  <a:lnTo>
                    <a:pt x="3913" y="2367"/>
                  </a:lnTo>
                  <a:lnTo>
                    <a:pt x="3913" y="2200"/>
                  </a:lnTo>
                  <a:lnTo>
                    <a:pt x="3913" y="2019"/>
                  </a:lnTo>
                  <a:lnTo>
                    <a:pt x="3913" y="1831"/>
                  </a:lnTo>
                  <a:lnTo>
                    <a:pt x="3913" y="1643"/>
                  </a:lnTo>
                  <a:lnTo>
                    <a:pt x="3913" y="1459"/>
                  </a:lnTo>
                  <a:lnTo>
                    <a:pt x="3913" y="1287"/>
                  </a:lnTo>
                  <a:lnTo>
                    <a:pt x="3913" y="1129"/>
                  </a:lnTo>
                  <a:lnTo>
                    <a:pt x="3913" y="993"/>
                  </a:lnTo>
                  <a:lnTo>
                    <a:pt x="3913" y="885"/>
                  </a:lnTo>
                  <a:lnTo>
                    <a:pt x="3913" y="809"/>
                  </a:lnTo>
                  <a:lnTo>
                    <a:pt x="3913" y="772"/>
                  </a:lnTo>
                  <a:lnTo>
                    <a:pt x="3913" y="733"/>
                  </a:lnTo>
                  <a:lnTo>
                    <a:pt x="3911" y="684"/>
                  </a:lnTo>
                  <a:lnTo>
                    <a:pt x="3909" y="656"/>
                  </a:lnTo>
                  <a:lnTo>
                    <a:pt x="3905" y="625"/>
                  </a:lnTo>
                  <a:lnTo>
                    <a:pt x="3901" y="593"/>
                  </a:lnTo>
                  <a:lnTo>
                    <a:pt x="3895" y="559"/>
                  </a:lnTo>
                  <a:lnTo>
                    <a:pt x="3887" y="523"/>
                  </a:lnTo>
                  <a:lnTo>
                    <a:pt x="3877" y="487"/>
                  </a:lnTo>
                  <a:lnTo>
                    <a:pt x="3871" y="469"/>
                  </a:lnTo>
                  <a:lnTo>
                    <a:pt x="3865" y="450"/>
                  </a:lnTo>
                  <a:lnTo>
                    <a:pt x="3858" y="430"/>
                  </a:lnTo>
                  <a:lnTo>
                    <a:pt x="3851" y="411"/>
                  </a:lnTo>
                  <a:lnTo>
                    <a:pt x="3842" y="393"/>
                  </a:lnTo>
                  <a:lnTo>
                    <a:pt x="3834" y="373"/>
                  </a:lnTo>
                  <a:lnTo>
                    <a:pt x="3824" y="354"/>
                  </a:lnTo>
                  <a:lnTo>
                    <a:pt x="3814" y="335"/>
                  </a:lnTo>
                  <a:lnTo>
                    <a:pt x="3802" y="315"/>
                  </a:lnTo>
                  <a:lnTo>
                    <a:pt x="3790" y="296"/>
                  </a:lnTo>
                  <a:lnTo>
                    <a:pt x="3777" y="277"/>
                  </a:lnTo>
                  <a:lnTo>
                    <a:pt x="3764" y="258"/>
                  </a:lnTo>
                  <a:lnTo>
                    <a:pt x="3749" y="239"/>
                  </a:lnTo>
                  <a:lnTo>
                    <a:pt x="3734" y="221"/>
                  </a:lnTo>
                  <a:lnTo>
                    <a:pt x="3718" y="204"/>
                  </a:lnTo>
                  <a:lnTo>
                    <a:pt x="3701" y="188"/>
                  </a:lnTo>
                  <a:lnTo>
                    <a:pt x="3682" y="173"/>
                  </a:lnTo>
                  <a:lnTo>
                    <a:pt x="3664" y="159"/>
                  </a:lnTo>
                  <a:lnTo>
                    <a:pt x="3645" y="145"/>
                  </a:lnTo>
                  <a:lnTo>
                    <a:pt x="3626" y="132"/>
                  </a:lnTo>
                  <a:lnTo>
                    <a:pt x="3606" y="119"/>
                  </a:lnTo>
                  <a:lnTo>
                    <a:pt x="3587" y="108"/>
                  </a:lnTo>
                  <a:lnTo>
                    <a:pt x="3566" y="97"/>
                  </a:lnTo>
                  <a:lnTo>
                    <a:pt x="3546" y="87"/>
                  </a:lnTo>
                  <a:lnTo>
                    <a:pt x="3507" y="69"/>
                  </a:lnTo>
                  <a:lnTo>
                    <a:pt x="3468" y="53"/>
                  </a:lnTo>
                  <a:lnTo>
                    <a:pt x="3430" y="40"/>
                  </a:lnTo>
                  <a:lnTo>
                    <a:pt x="3396" y="29"/>
                  </a:lnTo>
                  <a:lnTo>
                    <a:pt x="3365" y="19"/>
                  </a:lnTo>
                  <a:lnTo>
                    <a:pt x="3337" y="12"/>
                  </a:lnTo>
                  <a:lnTo>
                    <a:pt x="3298" y="3"/>
                  </a:lnTo>
                  <a:lnTo>
                    <a:pt x="3284" y="0"/>
                  </a:lnTo>
                  <a:lnTo>
                    <a:pt x="2791" y="0"/>
                  </a:lnTo>
                  <a:lnTo>
                    <a:pt x="1957" y="1290"/>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64" name="Freeform 27"/>
            <p:cNvSpPr>
              <a:spLocks/>
            </p:cNvSpPr>
            <p:nvPr/>
          </p:nvSpPr>
          <p:spPr bwMode="gray">
            <a:xfrm>
              <a:off x="-630081" y="-196421"/>
              <a:ext cx="9466" cy="7888"/>
            </a:xfrm>
            <a:custGeom>
              <a:avLst/>
              <a:gdLst/>
              <a:ahLst/>
              <a:cxnLst>
                <a:cxn ang="0">
                  <a:pos x="85" y="148"/>
                </a:cxn>
                <a:cxn ang="0">
                  <a:pos x="127" y="74"/>
                </a:cxn>
                <a:cxn ang="0">
                  <a:pos x="169" y="0"/>
                </a:cxn>
                <a:cxn ang="0">
                  <a:pos x="85" y="0"/>
                </a:cxn>
                <a:cxn ang="0">
                  <a:pos x="0" y="0"/>
                </a:cxn>
                <a:cxn ang="0">
                  <a:pos x="42" y="74"/>
                </a:cxn>
                <a:cxn ang="0">
                  <a:pos x="85" y="148"/>
                </a:cxn>
              </a:cxnLst>
              <a:rect l="0" t="0" r="r" b="b"/>
              <a:pathLst>
                <a:path w="169" h="148">
                  <a:moveTo>
                    <a:pt x="85" y="148"/>
                  </a:moveTo>
                  <a:lnTo>
                    <a:pt x="127" y="74"/>
                  </a:lnTo>
                  <a:lnTo>
                    <a:pt x="169" y="0"/>
                  </a:lnTo>
                  <a:lnTo>
                    <a:pt x="85" y="0"/>
                  </a:lnTo>
                  <a:lnTo>
                    <a:pt x="0" y="0"/>
                  </a:lnTo>
                  <a:lnTo>
                    <a:pt x="42" y="74"/>
                  </a:lnTo>
                  <a:lnTo>
                    <a:pt x="85" y="148"/>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65" name="Freeform 28"/>
            <p:cNvSpPr>
              <a:spLocks/>
            </p:cNvSpPr>
            <p:nvPr/>
          </p:nvSpPr>
          <p:spPr bwMode="gray">
            <a:xfrm>
              <a:off x="-636392" y="-190899"/>
              <a:ext cx="22087" cy="54430"/>
            </a:xfrm>
            <a:custGeom>
              <a:avLst/>
              <a:gdLst/>
              <a:ahLst/>
              <a:cxnLst>
                <a:cxn ang="0">
                  <a:pos x="197" y="0"/>
                </a:cxn>
                <a:cxn ang="0">
                  <a:pos x="296" y="358"/>
                </a:cxn>
                <a:cxn ang="0">
                  <a:pos x="388" y="697"/>
                </a:cxn>
                <a:cxn ang="0">
                  <a:pos x="393" y="697"/>
                </a:cxn>
                <a:cxn ang="0">
                  <a:pos x="390" y="702"/>
                </a:cxn>
                <a:cxn ang="0">
                  <a:pos x="393" y="716"/>
                </a:cxn>
                <a:cxn ang="0">
                  <a:pos x="380" y="716"/>
                </a:cxn>
                <a:cxn ang="0">
                  <a:pos x="296" y="830"/>
                </a:cxn>
                <a:cxn ang="0">
                  <a:pos x="197" y="963"/>
                </a:cxn>
                <a:cxn ang="0">
                  <a:pos x="99" y="830"/>
                </a:cxn>
                <a:cxn ang="0">
                  <a:pos x="14" y="716"/>
                </a:cxn>
                <a:cxn ang="0">
                  <a:pos x="0" y="716"/>
                </a:cxn>
                <a:cxn ang="0">
                  <a:pos x="4" y="702"/>
                </a:cxn>
                <a:cxn ang="0">
                  <a:pos x="0" y="697"/>
                </a:cxn>
                <a:cxn ang="0">
                  <a:pos x="5" y="697"/>
                </a:cxn>
                <a:cxn ang="0">
                  <a:pos x="99" y="358"/>
                </a:cxn>
                <a:cxn ang="0">
                  <a:pos x="197" y="0"/>
                </a:cxn>
              </a:cxnLst>
              <a:rect l="0" t="0" r="r" b="b"/>
              <a:pathLst>
                <a:path w="393" h="963">
                  <a:moveTo>
                    <a:pt x="197" y="0"/>
                  </a:moveTo>
                  <a:lnTo>
                    <a:pt x="296" y="358"/>
                  </a:lnTo>
                  <a:lnTo>
                    <a:pt x="388" y="697"/>
                  </a:lnTo>
                  <a:lnTo>
                    <a:pt x="393" y="697"/>
                  </a:lnTo>
                  <a:lnTo>
                    <a:pt x="390" y="702"/>
                  </a:lnTo>
                  <a:lnTo>
                    <a:pt x="393" y="716"/>
                  </a:lnTo>
                  <a:lnTo>
                    <a:pt x="380" y="716"/>
                  </a:lnTo>
                  <a:lnTo>
                    <a:pt x="296" y="830"/>
                  </a:lnTo>
                  <a:lnTo>
                    <a:pt x="197" y="963"/>
                  </a:lnTo>
                  <a:lnTo>
                    <a:pt x="99" y="830"/>
                  </a:lnTo>
                  <a:lnTo>
                    <a:pt x="14" y="716"/>
                  </a:lnTo>
                  <a:lnTo>
                    <a:pt x="0" y="716"/>
                  </a:lnTo>
                  <a:lnTo>
                    <a:pt x="4" y="702"/>
                  </a:lnTo>
                  <a:lnTo>
                    <a:pt x="0" y="697"/>
                  </a:lnTo>
                  <a:lnTo>
                    <a:pt x="5" y="697"/>
                  </a:lnTo>
                  <a:lnTo>
                    <a:pt x="99" y="358"/>
                  </a:lnTo>
                  <a:lnTo>
                    <a:pt x="197" y="0"/>
                  </a:lnTo>
                  <a:close/>
                </a:path>
              </a:pathLst>
            </a:custGeom>
            <a:grpFill/>
            <a:ln>
              <a:noFill/>
            </a:ln>
            <a:effectLst/>
          </p:spPr>
          <p:txBody>
            <a:bodyPr vert="horz" wrap="square" lIns="91437" tIns="45719" rIns="91437" bIns="45719" numCol="1" rtlCol="0" anchor="t" anchorCtr="0" compatLnSpc="1">
              <a:prstTxWarp prst="textNoShape">
                <a:avLst/>
              </a:prstTxWarp>
            </a:bodyPr>
            <a:lstStyle/>
            <a:p>
              <a:pPr marL="0" marR="0" lvl="0" indent="0" defTabSz="1219272" eaLnBrk="1" fontAlgn="ctr" latinLnBrk="0" hangingPunct="1">
                <a:lnSpc>
                  <a:spcPct val="100000"/>
                </a:lnSpc>
                <a:spcBef>
                  <a:spcPts val="0"/>
                </a:spcBef>
                <a:spcAft>
                  <a:spcPts val="0"/>
                </a:spcAft>
                <a:buClr>
                  <a:srgbClr val="CC9900"/>
                </a:buClr>
                <a:buSzTx/>
                <a:buFont typeface="Wingdings" pitchFamily="2" charset="2"/>
                <a:buChar char="n"/>
                <a:tabLst/>
                <a:defRPr/>
              </a:pPr>
              <a:endParaRPr kumimoji="0" lang="en-US" altLang="zh-CN"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grpSp>
      <p:cxnSp>
        <p:nvCxnSpPr>
          <p:cNvPr id="66" name="直接连接符 65"/>
          <p:cNvCxnSpPr/>
          <p:nvPr/>
        </p:nvCxnSpPr>
        <p:spPr bwMode="gray">
          <a:xfrm>
            <a:off x="5513365" y="2057900"/>
            <a:ext cx="333260" cy="0"/>
          </a:xfrm>
          <a:prstGeom prst="line">
            <a:avLst/>
          </a:prstGeom>
          <a:noFill/>
          <a:ln w="44450" cap="flat" cmpd="sng" algn="ctr">
            <a:solidFill>
              <a:srgbClr val="666666">
                <a:alpha val="20000"/>
              </a:srgbClr>
            </a:solidFill>
            <a:prstDash val="solid"/>
          </a:ln>
          <a:effectLst/>
        </p:spPr>
      </p:cxnSp>
      <p:grpSp>
        <p:nvGrpSpPr>
          <p:cNvPr id="67" name="组合 66"/>
          <p:cNvGrpSpPr/>
          <p:nvPr/>
        </p:nvGrpSpPr>
        <p:grpSpPr bwMode="gray">
          <a:xfrm>
            <a:off x="3136149" y="1868107"/>
            <a:ext cx="800490" cy="379586"/>
            <a:chOff x="2384870" y="5266639"/>
            <a:chExt cx="446086" cy="301585"/>
          </a:xfrm>
        </p:grpSpPr>
        <p:sp>
          <p:nvSpPr>
            <p:cNvPr id="68" name="云形 67"/>
            <p:cNvSpPr/>
            <p:nvPr/>
          </p:nvSpPr>
          <p:spPr bwMode="gray">
            <a:xfrm>
              <a:off x="2384870" y="5266639"/>
              <a:ext cx="446086" cy="301585"/>
            </a:xfrm>
            <a:prstGeom prst="cloud">
              <a:avLst/>
            </a:prstGeom>
            <a:solidFill>
              <a:srgbClr val="1D1D1A">
                <a:lumMod val="50000"/>
                <a:lumOff val="50000"/>
                <a:alpha val="30000"/>
              </a:srgbClr>
            </a:solidFill>
            <a:ln w="6350" cap="flat" cmpd="sng" algn="ctr">
              <a:noFill/>
              <a:prstDash val="solid"/>
            </a:ln>
            <a:effectLst/>
          </p:spPr>
          <p:txBody>
            <a:bodyPr lIns="171056" tIns="85528" rIns="171056" bIns="85528" rtlCol="0" anchor="ctr"/>
            <a:lstStyle/>
            <a:p>
              <a:pPr marL="0" marR="0" lvl="0" indent="0" algn="ctr" defTabSz="1219272" eaLnBrk="1" fontAlgn="ctr" latinLnBrk="0" hangingPunct="1">
                <a:lnSpc>
                  <a:spcPct val="150000"/>
                </a:lnSpc>
                <a:spcBef>
                  <a:spcPts val="0"/>
                </a:spcBef>
                <a:spcAft>
                  <a:spcPts val="0"/>
                </a:spcAft>
                <a:buClr>
                  <a:srgbClr val="CC9900"/>
                </a:buClr>
                <a:buSzTx/>
                <a:buFontTx/>
                <a:buNone/>
                <a:tabLst/>
                <a:defRPr/>
              </a:pPr>
              <a:endParaRPr kumimoji="0" lang="en-US" altLang="zh-CN" sz="1467"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cs typeface="FZLanTingHei-L-GBK-M" panose="02010600010101010101" pitchFamily="2" charset="2"/>
                <a:sym typeface="Arial" panose="020B0604020202020204" pitchFamily="34" charset="0"/>
              </a:endParaRPr>
            </a:p>
          </p:txBody>
        </p:sp>
        <p:sp>
          <p:nvSpPr>
            <p:cNvPr id="69" name="Shape 423"/>
            <p:cNvSpPr/>
            <p:nvPr/>
          </p:nvSpPr>
          <p:spPr bwMode="gray">
            <a:xfrm>
              <a:off x="2452926" y="5344071"/>
              <a:ext cx="309975" cy="146719"/>
            </a:xfrm>
            <a:prstGeom prst="rect">
              <a:avLst/>
            </a:prstGeom>
            <a:noFill/>
            <a:ln w="12700">
              <a:miter lim="400000"/>
            </a:ln>
            <a:extLst>
              <a:ext uri="{C572A759-6A51-4108-AA02-DFA0A04FC94B}">
                <ma14:wrappingTextBoxFlag xmlns:ma14="http://schemas.microsoft.com/office/mac/drawingml/2011/main" xmlns="" val="1"/>
              </a:ext>
            </a:extLst>
          </p:spPr>
          <p:txBody>
            <a:bodyPr wrap="none" lIns="0" tIns="0" rIns="0" bIns="0" anchor="ctr">
              <a:spAutoFit/>
            </a:bodyPr>
            <a:lstStyle>
              <a:lvl1pPr defTabSz="516747">
                <a:defRPr sz="1600">
                  <a:solidFill>
                    <a:srgbClr val="FFFFFF"/>
                  </a:solidFill>
                  <a:latin typeface="Arial"/>
                  <a:ea typeface="+mn-ea"/>
                  <a:cs typeface="+mn-cs"/>
                  <a:sym typeface="Helvetica"/>
                </a:defRPr>
              </a:lvl1pPr>
            </a:lstStyle>
            <a:p>
              <a:pPr marL="0" marR="0" lvl="0" indent="0" algn="ctr" defTabSz="516747" eaLnBrk="1" fontAlgn="ctr" latinLnBrk="0" hangingPunct="1">
                <a:lnSpc>
                  <a:spcPct val="100000"/>
                </a:lnSpc>
                <a:spcBef>
                  <a:spcPts val="0"/>
                </a:spcBef>
                <a:spcAft>
                  <a:spcPts val="0"/>
                </a:spcAft>
                <a:buClrTx/>
                <a:buSzTx/>
                <a:buFontTx/>
                <a:buNone/>
                <a:tabLst/>
                <a:defRPr/>
              </a:pPr>
              <a:r>
                <a:rPr lang="en-US" sz="1200" b="0" dirty="0">
                  <a:solidFill>
                    <a:prstClr val="black"/>
                  </a:solidFill>
                  <a:latin typeface="Huawei Sans" panose="020C0503030203020204" pitchFamily="34" charset="0"/>
                </a:rPr>
                <a:t>Internet</a:t>
              </a:r>
            </a:p>
          </p:txBody>
        </p:sp>
      </p:grpSp>
      <p:cxnSp>
        <p:nvCxnSpPr>
          <p:cNvPr id="70" name="直接连接符 69"/>
          <p:cNvCxnSpPr>
            <a:endCxn id="68" idx="2"/>
          </p:cNvCxnSpPr>
          <p:nvPr/>
        </p:nvCxnSpPr>
        <p:spPr bwMode="gray">
          <a:xfrm>
            <a:off x="2383213" y="2053710"/>
            <a:ext cx="755419" cy="4191"/>
          </a:xfrm>
          <a:prstGeom prst="line">
            <a:avLst/>
          </a:prstGeom>
          <a:noFill/>
          <a:ln w="12700" cap="flat" cmpd="sng" algn="ctr">
            <a:solidFill>
              <a:srgbClr val="666666"/>
            </a:solidFill>
            <a:prstDash val="solid"/>
          </a:ln>
          <a:effectLst/>
        </p:spPr>
      </p:cxnSp>
      <p:cxnSp>
        <p:nvCxnSpPr>
          <p:cNvPr id="71" name="直接连接符 70"/>
          <p:cNvCxnSpPr>
            <a:stCxn id="68" idx="0"/>
          </p:cNvCxnSpPr>
          <p:nvPr/>
        </p:nvCxnSpPr>
        <p:spPr bwMode="gray">
          <a:xfrm flipV="1">
            <a:off x="3935971" y="2053710"/>
            <a:ext cx="782085" cy="4191"/>
          </a:xfrm>
          <a:prstGeom prst="line">
            <a:avLst/>
          </a:prstGeom>
          <a:noFill/>
          <a:ln w="12700" cap="flat" cmpd="sng" algn="ctr">
            <a:solidFill>
              <a:srgbClr val="666666"/>
            </a:solidFill>
            <a:prstDash val="solid"/>
          </a:ln>
          <a:effectLst/>
        </p:spPr>
      </p:cxnSp>
      <p:sp>
        <p:nvSpPr>
          <p:cNvPr id="72" name="文本框 71"/>
          <p:cNvSpPr txBox="1"/>
          <p:nvPr/>
        </p:nvSpPr>
        <p:spPr bwMode="gray">
          <a:xfrm>
            <a:off x="499026" y="2343441"/>
            <a:ext cx="872547" cy="276999"/>
          </a:xfrm>
          <a:prstGeom prst="rect">
            <a:avLst/>
          </a:prstGeom>
          <a:noFill/>
        </p:spPr>
        <p:txBody>
          <a:bodyPr wrap="square" rtlCol="0">
            <a:spAutoFit/>
          </a:bodyPr>
          <a:lstStyle/>
          <a:p>
            <a:pPr algn="ctr" defTabSz="1219272" fontAlgn="ctr">
              <a:spcBef>
                <a:spcPts val="0"/>
              </a:spcBef>
              <a:spcAft>
                <a:spcPts val="0"/>
              </a:spcAft>
              <a:defRPr/>
            </a:pPr>
            <a:r>
              <a:rPr lang="en-US" sz="1200" dirty="0">
                <a:solidFill>
                  <a:prstClr val="black"/>
                </a:solidFill>
                <a:latin typeface="Huawei Sans" panose="020C0503030203020204" pitchFamily="34" charset="0"/>
              </a:rPr>
              <a:t>Branch 1</a:t>
            </a:r>
            <a:endParaRPr lang="en-US" altLang="zh-CN" sz="1200" kern="0" dirty="0">
              <a:solidFill>
                <a:prstClr val="black"/>
              </a:solidFill>
              <a:latin typeface="Huawei Sans" panose="020C0503030203020204" pitchFamily="34" charset="0"/>
            </a:endParaRPr>
          </a:p>
        </p:txBody>
      </p:sp>
      <p:sp>
        <p:nvSpPr>
          <p:cNvPr id="73" name="文本框 72"/>
          <p:cNvSpPr txBox="1"/>
          <p:nvPr/>
        </p:nvSpPr>
        <p:spPr bwMode="gray">
          <a:xfrm>
            <a:off x="5731876" y="2343441"/>
            <a:ext cx="872547" cy="276999"/>
          </a:xfrm>
          <a:prstGeom prst="rect">
            <a:avLst/>
          </a:prstGeom>
          <a:noFill/>
        </p:spPr>
        <p:txBody>
          <a:bodyPr wrap="square" rtlCol="0">
            <a:spAutoFit/>
          </a:bodyPr>
          <a:lstStyle/>
          <a:p>
            <a:pPr algn="ctr" defTabSz="1219272" fontAlgn="ctr">
              <a:spcBef>
                <a:spcPts val="0"/>
              </a:spcBef>
              <a:spcAft>
                <a:spcPts val="0"/>
              </a:spcAft>
              <a:defRPr/>
            </a:pPr>
            <a:r>
              <a:rPr lang="en-US" sz="1200" dirty="0">
                <a:solidFill>
                  <a:prstClr val="black"/>
                </a:solidFill>
                <a:latin typeface="Huawei Sans" panose="020C0503030203020204" pitchFamily="34" charset="0"/>
              </a:rPr>
              <a:t>Branch 2</a:t>
            </a:r>
            <a:endParaRPr lang="en-US" altLang="zh-CN" sz="1200" kern="0" dirty="0">
              <a:solidFill>
                <a:prstClr val="black"/>
              </a:solidFill>
              <a:latin typeface="Huawei Sans" panose="020C0503030203020204" pitchFamily="34" charset="0"/>
            </a:endParaRPr>
          </a:p>
        </p:txBody>
      </p:sp>
      <p:grpSp>
        <p:nvGrpSpPr>
          <p:cNvPr id="74" name="组合 73"/>
          <p:cNvGrpSpPr/>
          <p:nvPr/>
        </p:nvGrpSpPr>
        <p:grpSpPr bwMode="gray">
          <a:xfrm>
            <a:off x="1641788" y="2757210"/>
            <a:ext cx="424664" cy="561999"/>
            <a:chOff x="2814711" y="2405619"/>
            <a:chExt cx="917317" cy="199317"/>
          </a:xfrm>
        </p:grpSpPr>
        <p:sp>
          <p:nvSpPr>
            <p:cNvPr id="75" name="矩形 74"/>
            <p:cNvSpPr/>
            <p:nvPr/>
          </p:nvSpPr>
          <p:spPr bwMode="gray">
            <a:xfrm>
              <a:off x="281471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76" name="矩形 75"/>
            <p:cNvSpPr/>
            <p:nvPr/>
          </p:nvSpPr>
          <p:spPr bwMode="gray">
            <a:xfrm>
              <a:off x="306054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77" name="矩形 76"/>
            <p:cNvSpPr/>
            <p:nvPr/>
          </p:nvSpPr>
          <p:spPr bwMode="gray">
            <a:xfrm>
              <a:off x="330637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78" name="矩形 77"/>
            <p:cNvSpPr/>
            <p:nvPr/>
          </p:nvSpPr>
          <p:spPr bwMode="gray">
            <a:xfrm>
              <a:off x="355220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grpSp>
      <p:grpSp>
        <p:nvGrpSpPr>
          <p:cNvPr id="79" name="组合 78"/>
          <p:cNvGrpSpPr/>
          <p:nvPr/>
        </p:nvGrpSpPr>
        <p:grpSpPr bwMode="gray">
          <a:xfrm>
            <a:off x="2105802" y="2757210"/>
            <a:ext cx="310859" cy="561999"/>
            <a:chOff x="2814711" y="2405619"/>
            <a:chExt cx="671487" cy="199317"/>
          </a:xfrm>
          <a:solidFill>
            <a:srgbClr val="FFC000">
              <a:alpha val="50000"/>
            </a:srgbClr>
          </a:solidFill>
        </p:grpSpPr>
        <p:sp>
          <p:nvSpPr>
            <p:cNvPr id="80" name="矩形 79"/>
            <p:cNvSpPr/>
            <p:nvPr/>
          </p:nvSpPr>
          <p:spPr bwMode="gray">
            <a:xfrm>
              <a:off x="2814711" y="2405619"/>
              <a:ext cx="179827" cy="199317"/>
            </a:xfrm>
            <a:prstGeom prst="rect">
              <a:avLst/>
            </a:prstGeom>
            <a:grp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81" name="矩形 80"/>
            <p:cNvSpPr/>
            <p:nvPr/>
          </p:nvSpPr>
          <p:spPr bwMode="gray">
            <a:xfrm>
              <a:off x="3060541" y="2405619"/>
              <a:ext cx="179827" cy="199317"/>
            </a:xfrm>
            <a:prstGeom prst="rect">
              <a:avLst/>
            </a:prstGeom>
            <a:grp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82" name="矩形 81"/>
            <p:cNvSpPr/>
            <p:nvPr/>
          </p:nvSpPr>
          <p:spPr bwMode="gray">
            <a:xfrm>
              <a:off x="3306371" y="2405619"/>
              <a:ext cx="179827" cy="199317"/>
            </a:xfrm>
            <a:prstGeom prst="rect">
              <a:avLst/>
            </a:prstGeom>
            <a:solidFill>
              <a:srgbClr val="FFC000">
                <a:alpha val="3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grpSp>
      <p:grpSp>
        <p:nvGrpSpPr>
          <p:cNvPr id="83" name="组合 82"/>
          <p:cNvGrpSpPr/>
          <p:nvPr/>
        </p:nvGrpSpPr>
        <p:grpSpPr bwMode="gray">
          <a:xfrm>
            <a:off x="3113183" y="2757210"/>
            <a:ext cx="424664" cy="561999"/>
            <a:chOff x="2814711" y="2405619"/>
            <a:chExt cx="917317" cy="199317"/>
          </a:xfrm>
        </p:grpSpPr>
        <p:sp>
          <p:nvSpPr>
            <p:cNvPr id="84" name="矩形 83"/>
            <p:cNvSpPr/>
            <p:nvPr/>
          </p:nvSpPr>
          <p:spPr bwMode="gray">
            <a:xfrm>
              <a:off x="281471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85" name="矩形 84"/>
            <p:cNvSpPr/>
            <p:nvPr/>
          </p:nvSpPr>
          <p:spPr bwMode="gray">
            <a:xfrm>
              <a:off x="3060541" y="2405619"/>
              <a:ext cx="179827" cy="199317"/>
            </a:xfrm>
            <a:prstGeom prst="rect">
              <a:avLst/>
            </a:prstGeom>
            <a:solidFill>
              <a:srgbClr val="C0000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86" name="矩形 85"/>
            <p:cNvSpPr/>
            <p:nvPr/>
          </p:nvSpPr>
          <p:spPr bwMode="gray">
            <a:xfrm>
              <a:off x="330637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87" name="矩形 86"/>
            <p:cNvSpPr/>
            <p:nvPr/>
          </p:nvSpPr>
          <p:spPr bwMode="gray">
            <a:xfrm>
              <a:off x="3552201" y="2405619"/>
              <a:ext cx="179827" cy="199317"/>
            </a:xfrm>
            <a:prstGeom prst="rect">
              <a:avLst/>
            </a:prstGeom>
            <a:solidFill>
              <a:srgbClr val="C0000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grpSp>
      <p:grpSp>
        <p:nvGrpSpPr>
          <p:cNvPr id="88" name="组合 87"/>
          <p:cNvGrpSpPr/>
          <p:nvPr/>
        </p:nvGrpSpPr>
        <p:grpSpPr bwMode="gray">
          <a:xfrm>
            <a:off x="3577197" y="2757210"/>
            <a:ext cx="310859" cy="561999"/>
            <a:chOff x="2814711" y="2405619"/>
            <a:chExt cx="671487" cy="199317"/>
          </a:xfrm>
          <a:solidFill>
            <a:srgbClr val="FFC000">
              <a:alpha val="50000"/>
            </a:srgbClr>
          </a:solidFill>
        </p:grpSpPr>
        <p:sp>
          <p:nvSpPr>
            <p:cNvPr id="89" name="矩形 88"/>
            <p:cNvSpPr/>
            <p:nvPr/>
          </p:nvSpPr>
          <p:spPr bwMode="gray">
            <a:xfrm>
              <a:off x="2814711" y="2405619"/>
              <a:ext cx="179827" cy="199317"/>
            </a:xfrm>
            <a:prstGeom prst="rect">
              <a:avLst/>
            </a:prstGeom>
            <a:grp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90" name="矩形 89"/>
            <p:cNvSpPr/>
            <p:nvPr/>
          </p:nvSpPr>
          <p:spPr bwMode="gray">
            <a:xfrm>
              <a:off x="3060541" y="2405619"/>
              <a:ext cx="179827" cy="199317"/>
            </a:xfrm>
            <a:prstGeom prst="rect">
              <a:avLst/>
            </a:prstGeom>
            <a:grp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91" name="矩形 90"/>
            <p:cNvSpPr/>
            <p:nvPr/>
          </p:nvSpPr>
          <p:spPr bwMode="gray">
            <a:xfrm>
              <a:off x="3306371" y="2405619"/>
              <a:ext cx="179827" cy="199317"/>
            </a:xfrm>
            <a:prstGeom prst="rect">
              <a:avLst/>
            </a:prstGeom>
            <a:grp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grpSp>
      <p:cxnSp>
        <p:nvCxnSpPr>
          <p:cNvPr id="92" name="直接连接符 91"/>
          <p:cNvCxnSpPr/>
          <p:nvPr/>
        </p:nvCxnSpPr>
        <p:spPr bwMode="gray">
          <a:xfrm>
            <a:off x="2720653" y="3038366"/>
            <a:ext cx="242017" cy="0"/>
          </a:xfrm>
          <a:prstGeom prst="line">
            <a:avLst/>
          </a:prstGeom>
          <a:noFill/>
          <a:ln w="6350" cap="flat" cmpd="sng" algn="ctr">
            <a:solidFill>
              <a:srgbClr val="666666"/>
            </a:solidFill>
            <a:prstDash val="solid"/>
            <a:tailEnd type="arrow" w="sm" len="sm"/>
          </a:ln>
          <a:effectLst/>
        </p:spPr>
      </p:cxnSp>
      <p:grpSp>
        <p:nvGrpSpPr>
          <p:cNvPr id="93" name="组合 92"/>
          <p:cNvGrpSpPr/>
          <p:nvPr/>
        </p:nvGrpSpPr>
        <p:grpSpPr bwMode="gray">
          <a:xfrm>
            <a:off x="5114159" y="2712420"/>
            <a:ext cx="399204" cy="636215"/>
            <a:chOff x="10005769" y="4681538"/>
            <a:chExt cx="320409" cy="438149"/>
          </a:xfrm>
        </p:grpSpPr>
        <p:sp>
          <p:nvSpPr>
            <p:cNvPr id="94" name="矩形 93"/>
            <p:cNvSpPr/>
            <p:nvPr/>
          </p:nvSpPr>
          <p:spPr bwMode="gray">
            <a:xfrm>
              <a:off x="10005769" y="4681538"/>
              <a:ext cx="320409" cy="438149"/>
            </a:xfrm>
            <a:prstGeom prst="rect">
              <a:avLst/>
            </a:prstGeom>
            <a:solidFill>
              <a:srgbClr val="0070C0">
                <a:alpha val="8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4268" kern="0" dirty="0">
                <a:solidFill>
                  <a:prstClr val="black"/>
                </a:solidFill>
                <a:latin typeface="Huawei Sans" panose="020C0503030203020204" pitchFamily="34" charset="0"/>
                <a:ea typeface="微软雅黑" panose="020B0503020204020204" pitchFamily="34" charset="-122"/>
              </a:endParaRPr>
            </a:p>
          </p:txBody>
        </p:sp>
        <p:grpSp>
          <p:nvGrpSpPr>
            <p:cNvPr id="95" name="组合 94"/>
            <p:cNvGrpSpPr/>
            <p:nvPr/>
          </p:nvGrpSpPr>
          <p:grpSpPr bwMode="gray">
            <a:xfrm>
              <a:off x="10031573" y="4712385"/>
              <a:ext cx="249501" cy="387038"/>
              <a:chOff x="2814711" y="2405619"/>
              <a:chExt cx="671487" cy="199317"/>
            </a:xfrm>
            <a:solidFill>
              <a:srgbClr val="FFC000">
                <a:alpha val="50000"/>
              </a:srgbClr>
            </a:solidFill>
          </p:grpSpPr>
          <p:sp>
            <p:nvSpPr>
              <p:cNvPr id="96" name="矩形 95"/>
              <p:cNvSpPr/>
              <p:nvPr/>
            </p:nvSpPr>
            <p:spPr bwMode="gray">
              <a:xfrm>
                <a:off x="2814711" y="2405619"/>
                <a:ext cx="179827" cy="199317"/>
              </a:xfrm>
              <a:prstGeom prst="rect">
                <a:avLst/>
              </a:prstGeom>
              <a:grp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97" name="矩形 96"/>
              <p:cNvSpPr/>
              <p:nvPr/>
            </p:nvSpPr>
            <p:spPr bwMode="gray">
              <a:xfrm>
                <a:off x="3060541" y="2405619"/>
                <a:ext cx="179827" cy="199317"/>
              </a:xfrm>
              <a:prstGeom prst="rect">
                <a:avLst/>
              </a:prstGeom>
              <a:grp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98" name="矩形 97"/>
              <p:cNvSpPr/>
              <p:nvPr/>
            </p:nvSpPr>
            <p:spPr bwMode="gray">
              <a:xfrm>
                <a:off x="3306371" y="2405619"/>
                <a:ext cx="179827" cy="199317"/>
              </a:xfrm>
              <a:prstGeom prst="rect">
                <a:avLst/>
              </a:prstGeom>
              <a:grp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grpSp>
      </p:grpSp>
      <p:cxnSp>
        <p:nvCxnSpPr>
          <p:cNvPr id="99" name="直接连接符 98"/>
          <p:cNvCxnSpPr/>
          <p:nvPr/>
        </p:nvCxnSpPr>
        <p:spPr bwMode="gray">
          <a:xfrm>
            <a:off x="4120052" y="3038366"/>
            <a:ext cx="242017" cy="0"/>
          </a:xfrm>
          <a:prstGeom prst="line">
            <a:avLst/>
          </a:prstGeom>
          <a:noFill/>
          <a:ln w="6350" cap="flat" cmpd="sng" algn="ctr">
            <a:solidFill>
              <a:srgbClr val="666666"/>
            </a:solidFill>
            <a:prstDash val="solid"/>
            <a:tailEnd type="arrow" w="sm" len="sm"/>
          </a:ln>
          <a:effectLst/>
        </p:spPr>
      </p:cxnSp>
      <p:sp>
        <p:nvSpPr>
          <p:cNvPr id="100" name="文本框 99"/>
          <p:cNvSpPr txBox="1"/>
          <p:nvPr/>
        </p:nvSpPr>
        <p:spPr bwMode="gray">
          <a:xfrm>
            <a:off x="787859" y="3612336"/>
            <a:ext cx="2325324" cy="600164"/>
          </a:xfrm>
          <a:prstGeom prst="rect">
            <a:avLst/>
          </a:prstGeom>
          <a:noFill/>
        </p:spPr>
        <p:txBody>
          <a:bodyPr wrap="square" rtlCol="0">
            <a:spAutoFit/>
          </a:bodyPr>
          <a:lstStyle/>
          <a:p>
            <a:pPr algn="ctr" defTabSz="1219272" fontAlgn="ctr">
              <a:spcBef>
                <a:spcPts val="0"/>
              </a:spcBef>
              <a:spcAft>
                <a:spcPts val="0"/>
              </a:spcAft>
              <a:defRPr/>
            </a:pPr>
            <a:r>
              <a:rPr lang="en-US" sz="1100" b="1" dirty="0">
                <a:solidFill>
                  <a:prstClr val="black"/>
                </a:solidFill>
                <a:latin typeface="Huawei Sans" panose="020C0503030203020204" pitchFamily="34" charset="0"/>
              </a:rPr>
              <a:t>Detect link quality in real time</a:t>
            </a:r>
            <a:endParaRPr lang="en-US" altLang="zh-CN" sz="1100" b="1" kern="0" dirty="0">
              <a:solidFill>
                <a:prstClr val="black"/>
              </a:solidFill>
              <a:latin typeface="Huawei Sans" panose="020C0503030203020204" pitchFamily="34" charset="0"/>
            </a:endParaRPr>
          </a:p>
          <a:p>
            <a:pPr algn="ctr" defTabSz="1219272" fontAlgn="ctr">
              <a:spcBef>
                <a:spcPts val="0"/>
              </a:spcBef>
              <a:spcAft>
                <a:spcPts val="0"/>
              </a:spcAft>
              <a:defRPr/>
            </a:pPr>
            <a:r>
              <a:rPr lang="en-US" sz="1100" b="1" dirty="0">
                <a:solidFill>
                  <a:prstClr val="black"/>
                </a:solidFill>
                <a:latin typeface="Huawei Sans" panose="020C0503030203020204" pitchFamily="34" charset="0"/>
              </a:rPr>
              <a:t>and adjust the FEC protection window as required.</a:t>
            </a:r>
          </a:p>
        </p:txBody>
      </p:sp>
      <p:sp>
        <p:nvSpPr>
          <p:cNvPr id="101" name="文本框 100"/>
          <p:cNvSpPr txBox="1"/>
          <p:nvPr/>
        </p:nvSpPr>
        <p:spPr bwMode="gray">
          <a:xfrm>
            <a:off x="1177803" y="1523153"/>
            <a:ext cx="1692457" cy="420756"/>
          </a:xfrm>
          <a:prstGeom prst="rect">
            <a:avLst/>
          </a:prstGeom>
          <a:noFill/>
        </p:spPr>
        <p:txBody>
          <a:bodyPr wrap="square" rtlCol="0">
            <a:spAutoFit/>
          </a:bodyPr>
          <a:lstStyle/>
          <a:p>
            <a:pPr algn="ctr" defTabSz="1219272" fontAlgn="ctr">
              <a:spcBef>
                <a:spcPts val="0"/>
              </a:spcBef>
              <a:spcAft>
                <a:spcPts val="0"/>
              </a:spcAft>
              <a:defRPr/>
            </a:pPr>
            <a:r>
              <a:rPr lang="en-US" sz="1067" b="1" dirty="0">
                <a:solidFill>
                  <a:prstClr val="black"/>
                </a:solidFill>
                <a:latin typeface="Huawei Sans" panose="020C0503030203020204" pitchFamily="34" charset="0"/>
              </a:rPr>
              <a:t>AR router</a:t>
            </a:r>
            <a:endParaRPr lang="en-US" altLang="zh-CN" sz="1067" b="1" kern="0" dirty="0">
              <a:solidFill>
                <a:prstClr val="black"/>
              </a:solidFill>
              <a:latin typeface="Huawei Sans" panose="020C0503030203020204" pitchFamily="34" charset="0"/>
            </a:endParaRPr>
          </a:p>
          <a:p>
            <a:pPr algn="ctr" defTabSz="1219272" fontAlgn="ctr">
              <a:spcBef>
                <a:spcPts val="0"/>
              </a:spcBef>
              <a:spcAft>
                <a:spcPts val="0"/>
              </a:spcAft>
              <a:defRPr/>
            </a:pPr>
            <a:r>
              <a:rPr lang="en-US" sz="1067" b="1" dirty="0">
                <a:solidFill>
                  <a:prstClr val="black"/>
                </a:solidFill>
                <a:latin typeface="Huawei Sans" panose="020C0503030203020204" pitchFamily="34" charset="0"/>
              </a:rPr>
              <a:t>(built-in WOC)</a:t>
            </a:r>
          </a:p>
        </p:txBody>
      </p:sp>
      <p:sp>
        <p:nvSpPr>
          <p:cNvPr id="102" name="文本框 101"/>
          <p:cNvSpPr txBox="1"/>
          <p:nvPr/>
        </p:nvSpPr>
        <p:spPr bwMode="gray">
          <a:xfrm>
            <a:off x="4304851" y="1542333"/>
            <a:ext cx="1651372" cy="420756"/>
          </a:xfrm>
          <a:prstGeom prst="rect">
            <a:avLst/>
          </a:prstGeom>
          <a:noFill/>
        </p:spPr>
        <p:txBody>
          <a:bodyPr wrap="square" rtlCol="0">
            <a:spAutoFit/>
          </a:bodyPr>
          <a:lstStyle/>
          <a:p>
            <a:pPr algn="ctr" defTabSz="1219272" fontAlgn="ctr">
              <a:spcBef>
                <a:spcPts val="0"/>
              </a:spcBef>
              <a:spcAft>
                <a:spcPts val="0"/>
              </a:spcAft>
              <a:defRPr/>
            </a:pPr>
            <a:r>
              <a:rPr lang="en-US" sz="1067" b="1" dirty="0">
                <a:solidFill>
                  <a:prstClr val="black"/>
                </a:solidFill>
                <a:latin typeface="Huawei Sans" panose="020C0503030203020204" pitchFamily="34" charset="0"/>
              </a:rPr>
              <a:t>AR router</a:t>
            </a:r>
            <a:endParaRPr lang="en-US" altLang="zh-CN" sz="1067" b="1" kern="0" dirty="0">
              <a:solidFill>
                <a:prstClr val="black"/>
              </a:solidFill>
              <a:latin typeface="Huawei Sans" panose="020C0503030203020204" pitchFamily="34" charset="0"/>
            </a:endParaRPr>
          </a:p>
          <a:p>
            <a:pPr algn="ctr" defTabSz="1219272" fontAlgn="ctr">
              <a:spcBef>
                <a:spcPts val="0"/>
              </a:spcBef>
              <a:spcAft>
                <a:spcPts val="0"/>
              </a:spcAft>
              <a:defRPr/>
            </a:pPr>
            <a:r>
              <a:rPr lang="en-US" sz="1067" b="1" dirty="0">
                <a:solidFill>
                  <a:prstClr val="black"/>
                </a:solidFill>
                <a:latin typeface="Huawei Sans" panose="020C0503030203020204" pitchFamily="34" charset="0"/>
              </a:rPr>
              <a:t>(built-in WOC)</a:t>
            </a:r>
          </a:p>
        </p:txBody>
      </p:sp>
      <p:cxnSp>
        <p:nvCxnSpPr>
          <p:cNvPr id="103" name="直接箭头连接符 66"/>
          <p:cNvCxnSpPr>
            <a:stCxn id="100" idx="0"/>
          </p:cNvCxnSpPr>
          <p:nvPr/>
        </p:nvCxnSpPr>
        <p:spPr bwMode="gray">
          <a:xfrm flipV="1">
            <a:off x="1950521" y="3406370"/>
            <a:ext cx="1" cy="205966"/>
          </a:xfrm>
          <a:prstGeom prst="straightConnector1">
            <a:avLst/>
          </a:prstGeom>
          <a:noFill/>
          <a:ln w="6350" cap="flat" cmpd="sng" algn="ctr">
            <a:solidFill>
              <a:srgbClr val="666666"/>
            </a:solidFill>
            <a:prstDash val="solid"/>
            <a:headEnd type="none" w="med" len="med"/>
            <a:tailEnd type="arrow" w="med" len="med"/>
          </a:ln>
          <a:effectLst/>
        </p:spPr>
      </p:cxnSp>
      <p:cxnSp>
        <p:nvCxnSpPr>
          <p:cNvPr id="104" name="直接箭头连接符 66"/>
          <p:cNvCxnSpPr/>
          <p:nvPr/>
        </p:nvCxnSpPr>
        <p:spPr bwMode="gray">
          <a:xfrm flipH="1" flipV="1">
            <a:off x="3224926" y="3406367"/>
            <a:ext cx="157318" cy="151891"/>
          </a:xfrm>
          <a:prstGeom prst="straightConnector1">
            <a:avLst/>
          </a:prstGeom>
          <a:noFill/>
          <a:ln w="6350" cap="flat" cmpd="sng" algn="ctr">
            <a:solidFill>
              <a:srgbClr val="666666"/>
            </a:solidFill>
            <a:prstDash val="solid"/>
            <a:headEnd type="none" w="med" len="med"/>
            <a:tailEnd type="arrow" w="med" len="med"/>
          </a:ln>
          <a:effectLst/>
        </p:spPr>
      </p:cxnSp>
      <p:sp>
        <p:nvSpPr>
          <p:cNvPr id="105" name="矩形 104"/>
          <p:cNvSpPr/>
          <p:nvPr/>
        </p:nvSpPr>
        <p:spPr bwMode="gray">
          <a:xfrm>
            <a:off x="3017048" y="3612336"/>
            <a:ext cx="1137375" cy="600164"/>
          </a:xfrm>
          <a:prstGeom prst="rect">
            <a:avLst/>
          </a:prstGeom>
        </p:spPr>
        <p:txBody>
          <a:bodyPr wrap="square">
            <a:spAutoFit/>
          </a:bodyPr>
          <a:lstStyle/>
          <a:p>
            <a:pPr algn="ctr" defTabSz="1219272" fontAlgn="ctr">
              <a:spcBef>
                <a:spcPts val="0"/>
              </a:spcBef>
              <a:spcAft>
                <a:spcPts val="0"/>
              </a:spcAft>
              <a:defRPr/>
            </a:pPr>
            <a:r>
              <a:rPr lang="en-US" sz="1100" b="1" dirty="0">
                <a:solidFill>
                  <a:prstClr val="black"/>
                </a:solidFill>
                <a:latin typeface="Huawei Sans" panose="020C0503030203020204" pitchFamily="34" charset="0"/>
              </a:rPr>
              <a:t>Packet loss during transmission</a:t>
            </a:r>
            <a:endParaRPr lang="en-US" sz="1100" b="1" kern="0" dirty="0">
              <a:solidFill>
                <a:prstClr val="black"/>
              </a:solidFill>
              <a:latin typeface="Huawei Sans" panose="020C0503030203020204" pitchFamily="34" charset="0"/>
            </a:endParaRPr>
          </a:p>
        </p:txBody>
      </p:sp>
      <p:cxnSp>
        <p:nvCxnSpPr>
          <p:cNvPr id="106" name="直接箭头连接符 66"/>
          <p:cNvCxnSpPr/>
          <p:nvPr/>
        </p:nvCxnSpPr>
        <p:spPr bwMode="gray">
          <a:xfrm flipV="1">
            <a:off x="3461509" y="3406367"/>
            <a:ext cx="0" cy="151891"/>
          </a:xfrm>
          <a:prstGeom prst="straightConnector1">
            <a:avLst/>
          </a:prstGeom>
          <a:noFill/>
          <a:ln w="6350" cap="flat" cmpd="sng" algn="ctr">
            <a:solidFill>
              <a:srgbClr val="666666"/>
            </a:solidFill>
            <a:prstDash val="solid"/>
            <a:headEnd type="none" w="med" len="med"/>
            <a:tailEnd type="arrow" w="med" len="med"/>
          </a:ln>
          <a:effectLst/>
        </p:spPr>
      </p:cxnSp>
      <p:sp>
        <p:nvSpPr>
          <p:cNvPr id="107" name="矩形 106"/>
          <p:cNvSpPr/>
          <p:nvPr/>
        </p:nvSpPr>
        <p:spPr bwMode="gray">
          <a:xfrm>
            <a:off x="2012566" y="2337257"/>
            <a:ext cx="1005883" cy="420756"/>
          </a:xfrm>
          <a:prstGeom prst="rect">
            <a:avLst/>
          </a:prstGeom>
        </p:spPr>
        <p:txBody>
          <a:bodyPr wrap="square">
            <a:spAutoFit/>
          </a:bodyPr>
          <a:lstStyle/>
          <a:p>
            <a:pPr algn="ctr" defTabSz="1219272" fontAlgn="ctr">
              <a:spcBef>
                <a:spcPts val="0"/>
              </a:spcBef>
              <a:spcAft>
                <a:spcPts val="0"/>
              </a:spcAft>
              <a:defRPr/>
            </a:pPr>
            <a:r>
              <a:rPr lang="en-US" sz="1067" b="1" dirty="0">
                <a:solidFill>
                  <a:prstClr val="black"/>
                </a:solidFill>
                <a:latin typeface="Huawei Sans" panose="020C0503030203020204" pitchFamily="34" charset="0"/>
              </a:rPr>
              <a:t>Redundancy packet</a:t>
            </a:r>
            <a:endParaRPr lang="en-US" sz="1067" b="1" kern="0" dirty="0">
              <a:solidFill>
                <a:prstClr val="black"/>
              </a:solidFill>
              <a:latin typeface="Huawei Sans" panose="020C0503030203020204" pitchFamily="34" charset="0"/>
            </a:endParaRPr>
          </a:p>
        </p:txBody>
      </p:sp>
      <p:sp>
        <p:nvSpPr>
          <p:cNvPr id="108" name="任意多边形 107"/>
          <p:cNvSpPr/>
          <p:nvPr/>
        </p:nvSpPr>
        <p:spPr bwMode="gray">
          <a:xfrm>
            <a:off x="4866434" y="2575287"/>
            <a:ext cx="417733" cy="110854"/>
          </a:xfrm>
          <a:custGeom>
            <a:avLst/>
            <a:gdLst>
              <a:gd name="connsiteX0" fmla="*/ 335280 w 335280"/>
              <a:gd name="connsiteY0" fmla="*/ 76342 h 76342"/>
              <a:gd name="connsiteX1" fmla="*/ 228600 w 335280"/>
              <a:gd name="connsiteY1" fmla="*/ 142 h 76342"/>
              <a:gd name="connsiteX2" fmla="*/ 0 w 335280"/>
              <a:gd name="connsiteY2" fmla="*/ 61102 h 76342"/>
            </a:gdLst>
            <a:ahLst/>
            <a:cxnLst>
              <a:cxn ang="0">
                <a:pos x="connsiteX0" y="connsiteY0"/>
              </a:cxn>
              <a:cxn ang="0">
                <a:pos x="connsiteX1" y="connsiteY1"/>
              </a:cxn>
              <a:cxn ang="0">
                <a:pos x="connsiteX2" y="connsiteY2"/>
              </a:cxn>
            </a:cxnLst>
            <a:rect l="l" t="t" r="r" b="b"/>
            <a:pathLst>
              <a:path w="335280" h="76342">
                <a:moveTo>
                  <a:pt x="335280" y="76342"/>
                </a:moveTo>
                <a:cubicBezTo>
                  <a:pt x="309880" y="39512"/>
                  <a:pt x="284480" y="2682"/>
                  <a:pt x="228600" y="142"/>
                </a:cubicBezTo>
                <a:cubicBezTo>
                  <a:pt x="172720" y="-2398"/>
                  <a:pt x="86360" y="29352"/>
                  <a:pt x="0" y="61102"/>
                </a:cubicBezTo>
              </a:path>
            </a:pathLst>
          </a:custGeom>
          <a:noFill/>
          <a:ln w="12700" cap="flat" cmpd="sng" algn="ctr">
            <a:solidFill>
              <a:srgbClr val="666666"/>
            </a:solidFill>
            <a:prstDash val="solid"/>
            <a:tailEnd type="arrow"/>
          </a:ln>
          <a:effectLst/>
        </p:spPr>
        <p:txBody>
          <a:bodyPr rtlCol="0" anchor="ctr"/>
          <a:lstStyle/>
          <a:p>
            <a:pPr marL="0" marR="0" lvl="0" indent="0" algn="ctr" defTabSz="1219272" eaLnBrk="1" fontAlgn="ctr"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solidFill>
              <a:effectLst/>
              <a:uLnTx/>
              <a:uFillTx/>
              <a:latin typeface="Huawei Sans" panose="020C0503030203020204" pitchFamily="34" charset="0"/>
              <a:ea typeface="微软雅黑" panose="020B0503020204020204" pitchFamily="34" charset="-122"/>
            </a:endParaRPr>
          </a:p>
        </p:txBody>
      </p:sp>
      <p:sp>
        <p:nvSpPr>
          <p:cNvPr id="109" name="矩形 108"/>
          <p:cNvSpPr/>
          <p:nvPr/>
        </p:nvSpPr>
        <p:spPr bwMode="gray">
          <a:xfrm>
            <a:off x="1383207" y="2337257"/>
            <a:ext cx="808526" cy="420756"/>
          </a:xfrm>
          <a:prstGeom prst="rect">
            <a:avLst/>
          </a:prstGeom>
        </p:spPr>
        <p:txBody>
          <a:bodyPr wrap="square">
            <a:spAutoFit/>
          </a:bodyPr>
          <a:lstStyle/>
          <a:p>
            <a:pPr algn="ctr" defTabSz="1219272" fontAlgn="ctr">
              <a:spcBef>
                <a:spcPts val="0"/>
              </a:spcBef>
              <a:spcAft>
                <a:spcPts val="0"/>
              </a:spcAft>
              <a:defRPr/>
            </a:pPr>
            <a:r>
              <a:rPr lang="en-US" sz="1067" b="1" dirty="0">
                <a:solidFill>
                  <a:prstClr val="black"/>
                </a:solidFill>
                <a:latin typeface="Huawei Sans" panose="020C0503030203020204" pitchFamily="34" charset="0"/>
              </a:rPr>
              <a:t>Original packet</a:t>
            </a:r>
            <a:endParaRPr lang="en-US" sz="1067" b="1" kern="0" dirty="0">
              <a:solidFill>
                <a:prstClr val="black"/>
              </a:solidFill>
              <a:latin typeface="Huawei Sans" panose="020C0503030203020204" pitchFamily="34" charset="0"/>
            </a:endParaRPr>
          </a:p>
        </p:txBody>
      </p:sp>
      <p:cxnSp>
        <p:nvCxnSpPr>
          <p:cNvPr id="110" name="肘形连接符 109"/>
          <p:cNvCxnSpPr>
            <a:stCxn id="72" idx="2"/>
          </p:cNvCxnSpPr>
          <p:nvPr/>
        </p:nvCxnSpPr>
        <p:spPr bwMode="gray">
          <a:xfrm rot="16200000" flipH="1">
            <a:off x="974029" y="2581719"/>
            <a:ext cx="417915" cy="495375"/>
          </a:xfrm>
          <a:prstGeom prst="bentConnector2">
            <a:avLst/>
          </a:prstGeom>
          <a:noFill/>
          <a:ln w="6350" cap="flat" cmpd="sng" algn="ctr">
            <a:solidFill>
              <a:srgbClr val="666666"/>
            </a:solidFill>
            <a:prstDash val="solid"/>
            <a:tailEnd type="arrow" w="sm" len="sm"/>
          </a:ln>
          <a:effectLst/>
        </p:spPr>
      </p:cxnSp>
      <p:cxnSp>
        <p:nvCxnSpPr>
          <p:cNvPr id="111" name="肘形连接符 110"/>
          <p:cNvCxnSpPr>
            <a:endCxn id="73" idx="2"/>
          </p:cNvCxnSpPr>
          <p:nvPr/>
        </p:nvCxnSpPr>
        <p:spPr bwMode="gray">
          <a:xfrm flipV="1">
            <a:off x="5566369" y="2620440"/>
            <a:ext cx="601781" cy="417935"/>
          </a:xfrm>
          <a:prstGeom prst="bentConnector2">
            <a:avLst/>
          </a:prstGeom>
          <a:noFill/>
          <a:ln w="6350" cap="flat" cmpd="sng" algn="ctr">
            <a:solidFill>
              <a:srgbClr val="666666"/>
            </a:solidFill>
            <a:prstDash val="solid"/>
            <a:tailEnd type="arrow" w="sm" len="sm"/>
          </a:ln>
          <a:effectLst/>
        </p:spPr>
      </p:cxnSp>
      <p:grpSp>
        <p:nvGrpSpPr>
          <p:cNvPr id="112" name="组合 111"/>
          <p:cNvGrpSpPr/>
          <p:nvPr/>
        </p:nvGrpSpPr>
        <p:grpSpPr bwMode="gray">
          <a:xfrm>
            <a:off x="4681363" y="2757209"/>
            <a:ext cx="424664" cy="561999"/>
            <a:chOff x="2814711" y="2405619"/>
            <a:chExt cx="917317" cy="199317"/>
          </a:xfrm>
        </p:grpSpPr>
        <p:sp>
          <p:nvSpPr>
            <p:cNvPr id="113" name="矩形 112"/>
            <p:cNvSpPr/>
            <p:nvPr/>
          </p:nvSpPr>
          <p:spPr bwMode="gray">
            <a:xfrm>
              <a:off x="281471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114" name="矩形 113"/>
            <p:cNvSpPr/>
            <p:nvPr/>
          </p:nvSpPr>
          <p:spPr bwMode="gray">
            <a:xfrm>
              <a:off x="3060541" y="2405619"/>
              <a:ext cx="179827" cy="199317"/>
            </a:xfrm>
            <a:prstGeom prst="rect">
              <a:avLst/>
            </a:prstGeom>
            <a:solidFill>
              <a:srgbClr val="C0000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115" name="矩形 114"/>
            <p:cNvSpPr/>
            <p:nvPr/>
          </p:nvSpPr>
          <p:spPr bwMode="gray">
            <a:xfrm>
              <a:off x="330637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116" name="矩形 115"/>
            <p:cNvSpPr/>
            <p:nvPr/>
          </p:nvSpPr>
          <p:spPr bwMode="gray">
            <a:xfrm>
              <a:off x="3552201" y="2405619"/>
              <a:ext cx="179827" cy="199317"/>
            </a:xfrm>
            <a:prstGeom prst="rect">
              <a:avLst/>
            </a:prstGeom>
            <a:solidFill>
              <a:srgbClr val="C0000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grpSp>
      <p:grpSp>
        <p:nvGrpSpPr>
          <p:cNvPr id="117" name="组合 116"/>
          <p:cNvGrpSpPr/>
          <p:nvPr/>
        </p:nvGrpSpPr>
        <p:grpSpPr bwMode="gray">
          <a:xfrm>
            <a:off x="4681363" y="2757369"/>
            <a:ext cx="424664" cy="561999"/>
            <a:chOff x="2814711" y="2405619"/>
            <a:chExt cx="917317" cy="199317"/>
          </a:xfrm>
        </p:grpSpPr>
        <p:sp>
          <p:nvSpPr>
            <p:cNvPr id="118" name="矩形 117"/>
            <p:cNvSpPr/>
            <p:nvPr/>
          </p:nvSpPr>
          <p:spPr bwMode="gray">
            <a:xfrm>
              <a:off x="281471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119" name="矩形 118"/>
            <p:cNvSpPr/>
            <p:nvPr/>
          </p:nvSpPr>
          <p:spPr bwMode="gray">
            <a:xfrm>
              <a:off x="306054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120" name="矩形 119"/>
            <p:cNvSpPr/>
            <p:nvPr/>
          </p:nvSpPr>
          <p:spPr bwMode="gray">
            <a:xfrm>
              <a:off x="330637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sp>
          <p:nvSpPr>
            <p:cNvPr id="121" name="矩形 120"/>
            <p:cNvSpPr/>
            <p:nvPr/>
          </p:nvSpPr>
          <p:spPr bwMode="gray">
            <a:xfrm>
              <a:off x="3552201" y="2405619"/>
              <a:ext cx="179827" cy="199317"/>
            </a:xfrm>
            <a:prstGeom prst="rect">
              <a:avLst/>
            </a:prstGeom>
            <a:solidFill>
              <a:srgbClr val="00B0F0">
                <a:alpha val="50000"/>
              </a:srgbClr>
            </a:solidFill>
            <a:ln w="6350" cap="flat" cmpd="sng" algn="ctr">
              <a:noFill/>
              <a:prstDash val="solid"/>
            </a:ln>
            <a:effectLst/>
          </p:spPr>
          <p:txBody>
            <a:bodyPr rtlCol="0" anchor="ctr"/>
            <a:lstStyle/>
            <a:p>
              <a:pPr algn="ctr" defTabSz="1219272" fontAlgn="ctr">
                <a:spcBef>
                  <a:spcPts val="0"/>
                </a:spcBef>
                <a:spcAft>
                  <a:spcPts val="0"/>
                </a:spcAft>
                <a:defRPr/>
              </a:pPr>
              <a:endParaRPr lang="en-US" sz="1467" kern="0" dirty="0">
                <a:solidFill>
                  <a:prstClr val="black"/>
                </a:solidFill>
                <a:latin typeface="Huawei Sans" panose="020C0503030203020204" pitchFamily="34" charset="0"/>
                <a:ea typeface="微软雅黑" panose="020B0503020204020204" pitchFamily="34" charset="-122"/>
              </a:endParaRPr>
            </a:p>
          </p:txBody>
        </p:sp>
      </p:grpSp>
      <p:sp>
        <p:nvSpPr>
          <p:cNvPr id="122" name="Freeform 27"/>
          <p:cNvSpPr>
            <a:spLocks noEditPoints="1"/>
          </p:cNvSpPr>
          <p:nvPr/>
        </p:nvSpPr>
        <p:spPr bwMode="gray">
          <a:xfrm>
            <a:off x="2330591" y="1981988"/>
            <a:ext cx="216050" cy="216050"/>
          </a:xfrm>
          <a:custGeom>
            <a:avLst/>
            <a:gdLst/>
            <a:ahLst/>
            <a:cxnLst>
              <a:cxn ang="0">
                <a:pos x="338" y="346"/>
              </a:cxn>
              <a:cxn ang="0">
                <a:pos x="314" y="416"/>
              </a:cxn>
              <a:cxn ang="0">
                <a:pos x="348" y="484"/>
              </a:cxn>
              <a:cxn ang="0">
                <a:pos x="436" y="504"/>
              </a:cxn>
              <a:cxn ang="0">
                <a:pos x="496" y="458"/>
              </a:cxn>
              <a:cxn ang="0">
                <a:pos x="508" y="410"/>
              </a:cxn>
              <a:cxn ang="0">
                <a:pos x="498" y="366"/>
              </a:cxn>
              <a:cxn ang="0">
                <a:pos x="424" y="314"/>
              </a:cxn>
              <a:cxn ang="0">
                <a:pos x="792" y="250"/>
              </a:cxn>
              <a:cxn ang="0">
                <a:pos x="766" y="224"/>
              </a:cxn>
              <a:cxn ang="0">
                <a:pos x="666" y="240"/>
              </a:cxn>
              <a:cxn ang="0">
                <a:pos x="680" y="128"/>
              </a:cxn>
              <a:cxn ang="0">
                <a:pos x="678" y="98"/>
              </a:cxn>
              <a:cxn ang="0">
                <a:pos x="560" y="24"/>
              </a:cxn>
              <a:cxn ang="0">
                <a:pos x="522" y="38"/>
              </a:cxn>
              <a:cxn ang="0">
                <a:pos x="432" y="104"/>
              </a:cxn>
              <a:cxn ang="0">
                <a:pos x="394" y="10"/>
              </a:cxn>
              <a:cxn ang="0">
                <a:pos x="250" y="30"/>
              </a:cxn>
              <a:cxn ang="0">
                <a:pos x="226" y="62"/>
              </a:cxn>
              <a:cxn ang="0">
                <a:pos x="240" y="152"/>
              </a:cxn>
              <a:cxn ang="0">
                <a:pos x="130" y="142"/>
              </a:cxn>
              <a:cxn ang="0">
                <a:pos x="90" y="152"/>
              </a:cxn>
              <a:cxn ang="0">
                <a:pos x="24" y="272"/>
              </a:cxn>
              <a:cxn ang="0">
                <a:pos x="38" y="300"/>
              </a:cxn>
              <a:cxn ang="0">
                <a:pos x="100" y="392"/>
              </a:cxn>
              <a:cxn ang="0">
                <a:pos x="6" y="432"/>
              </a:cxn>
              <a:cxn ang="0">
                <a:pos x="32" y="572"/>
              </a:cxn>
              <a:cxn ang="0">
                <a:pos x="58" y="596"/>
              </a:cxn>
              <a:cxn ang="0">
                <a:pos x="148" y="582"/>
              </a:cxn>
              <a:cxn ang="0">
                <a:pos x="144" y="692"/>
              </a:cxn>
              <a:cxn ang="0">
                <a:pos x="144" y="724"/>
              </a:cxn>
              <a:cxn ang="0">
                <a:pos x="262" y="796"/>
              </a:cxn>
              <a:cxn ang="0">
                <a:pos x="302" y="782"/>
              </a:cxn>
              <a:cxn ang="0">
                <a:pos x="394" y="724"/>
              </a:cxn>
              <a:cxn ang="0">
                <a:pos x="428" y="810"/>
              </a:cxn>
              <a:cxn ang="0">
                <a:pos x="572" y="790"/>
              </a:cxn>
              <a:cxn ang="0">
                <a:pos x="598" y="758"/>
              </a:cxn>
              <a:cxn ang="0">
                <a:pos x="582" y="670"/>
              </a:cxn>
              <a:cxn ang="0">
                <a:pos x="694" y="678"/>
              </a:cxn>
              <a:cxn ang="0">
                <a:pos x="734" y="670"/>
              </a:cxn>
              <a:cxn ang="0">
                <a:pos x="798" y="548"/>
              </a:cxn>
              <a:cxn ang="0">
                <a:pos x="784" y="520"/>
              </a:cxn>
              <a:cxn ang="0">
                <a:pos x="718" y="430"/>
              </a:cxn>
              <a:cxn ang="0">
                <a:pos x="816" y="388"/>
              </a:cxn>
              <a:cxn ang="0">
                <a:pos x="822" y="360"/>
              </a:cxn>
              <a:cxn ang="0">
                <a:pos x="404" y="576"/>
              </a:cxn>
              <a:cxn ang="0">
                <a:pos x="328" y="554"/>
              </a:cxn>
              <a:cxn ang="0">
                <a:pos x="272" y="498"/>
              </a:cxn>
              <a:cxn ang="0">
                <a:pos x="248" y="436"/>
              </a:cxn>
              <a:cxn ang="0">
                <a:pos x="254" y="358"/>
              </a:cxn>
              <a:cxn ang="0">
                <a:pos x="288" y="300"/>
              </a:cxn>
              <a:cxn ang="0">
                <a:pos x="352" y="256"/>
              </a:cxn>
              <a:cxn ang="0">
                <a:pos x="418" y="244"/>
              </a:cxn>
              <a:cxn ang="0">
                <a:pos x="494" y="266"/>
              </a:cxn>
              <a:cxn ang="0">
                <a:pos x="552" y="322"/>
              </a:cxn>
              <a:cxn ang="0">
                <a:pos x="574" y="384"/>
              </a:cxn>
              <a:cxn ang="0">
                <a:pos x="568" y="464"/>
              </a:cxn>
              <a:cxn ang="0">
                <a:pos x="526" y="530"/>
              </a:cxn>
              <a:cxn ang="0">
                <a:pos x="454" y="570"/>
              </a:cxn>
            </a:cxnLst>
            <a:rect l="0" t="0" r="r" b="b"/>
            <a:pathLst>
              <a:path w="822" h="822">
                <a:moveTo>
                  <a:pt x="386" y="316"/>
                </a:moveTo>
                <a:lnTo>
                  <a:pt x="386" y="316"/>
                </a:lnTo>
                <a:lnTo>
                  <a:pt x="368" y="322"/>
                </a:lnTo>
                <a:lnTo>
                  <a:pt x="352" y="332"/>
                </a:lnTo>
                <a:lnTo>
                  <a:pt x="338" y="346"/>
                </a:lnTo>
                <a:lnTo>
                  <a:pt x="326" y="362"/>
                </a:lnTo>
                <a:lnTo>
                  <a:pt x="326" y="362"/>
                </a:lnTo>
                <a:lnTo>
                  <a:pt x="320" y="380"/>
                </a:lnTo>
                <a:lnTo>
                  <a:pt x="314" y="398"/>
                </a:lnTo>
                <a:lnTo>
                  <a:pt x="314" y="416"/>
                </a:lnTo>
                <a:lnTo>
                  <a:pt x="318" y="436"/>
                </a:lnTo>
                <a:lnTo>
                  <a:pt x="318" y="436"/>
                </a:lnTo>
                <a:lnTo>
                  <a:pt x="324" y="454"/>
                </a:lnTo>
                <a:lnTo>
                  <a:pt x="334" y="470"/>
                </a:lnTo>
                <a:lnTo>
                  <a:pt x="348" y="484"/>
                </a:lnTo>
                <a:lnTo>
                  <a:pt x="362" y="494"/>
                </a:lnTo>
                <a:lnTo>
                  <a:pt x="380" y="502"/>
                </a:lnTo>
                <a:lnTo>
                  <a:pt x="398" y="506"/>
                </a:lnTo>
                <a:lnTo>
                  <a:pt x="418" y="508"/>
                </a:lnTo>
                <a:lnTo>
                  <a:pt x="436" y="504"/>
                </a:lnTo>
                <a:lnTo>
                  <a:pt x="436" y="504"/>
                </a:lnTo>
                <a:lnTo>
                  <a:pt x="454" y="498"/>
                </a:lnTo>
                <a:lnTo>
                  <a:pt x="470" y="488"/>
                </a:lnTo>
                <a:lnTo>
                  <a:pt x="484" y="474"/>
                </a:lnTo>
                <a:lnTo>
                  <a:pt x="496" y="458"/>
                </a:lnTo>
                <a:lnTo>
                  <a:pt x="496" y="458"/>
                </a:lnTo>
                <a:lnTo>
                  <a:pt x="502" y="448"/>
                </a:lnTo>
                <a:lnTo>
                  <a:pt x="506" y="436"/>
                </a:lnTo>
                <a:lnTo>
                  <a:pt x="508" y="422"/>
                </a:lnTo>
                <a:lnTo>
                  <a:pt x="508" y="410"/>
                </a:lnTo>
                <a:lnTo>
                  <a:pt x="508" y="410"/>
                </a:lnTo>
                <a:lnTo>
                  <a:pt x="508" y="398"/>
                </a:lnTo>
                <a:lnTo>
                  <a:pt x="506" y="386"/>
                </a:lnTo>
                <a:lnTo>
                  <a:pt x="506" y="386"/>
                </a:lnTo>
                <a:lnTo>
                  <a:pt x="498" y="366"/>
                </a:lnTo>
                <a:lnTo>
                  <a:pt x="488" y="350"/>
                </a:lnTo>
                <a:lnTo>
                  <a:pt x="476" y="336"/>
                </a:lnTo>
                <a:lnTo>
                  <a:pt x="460" y="326"/>
                </a:lnTo>
                <a:lnTo>
                  <a:pt x="444" y="318"/>
                </a:lnTo>
                <a:lnTo>
                  <a:pt x="424" y="314"/>
                </a:lnTo>
                <a:lnTo>
                  <a:pt x="406" y="312"/>
                </a:lnTo>
                <a:lnTo>
                  <a:pt x="386" y="316"/>
                </a:lnTo>
                <a:lnTo>
                  <a:pt x="386" y="316"/>
                </a:lnTo>
                <a:close/>
                <a:moveTo>
                  <a:pt x="822" y="360"/>
                </a:moveTo>
                <a:lnTo>
                  <a:pt x="792" y="250"/>
                </a:lnTo>
                <a:lnTo>
                  <a:pt x="792" y="250"/>
                </a:lnTo>
                <a:lnTo>
                  <a:pt x="790" y="244"/>
                </a:lnTo>
                <a:lnTo>
                  <a:pt x="786" y="238"/>
                </a:lnTo>
                <a:lnTo>
                  <a:pt x="778" y="230"/>
                </a:lnTo>
                <a:lnTo>
                  <a:pt x="766" y="224"/>
                </a:lnTo>
                <a:lnTo>
                  <a:pt x="760" y="224"/>
                </a:lnTo>
                <a:lnTo>
                  <a:pt x="752" y="224"/>
                </a:lnTo>
                <a:lnTo>
                  <a:pt x="752" y="224"/>
                </a:lnTo>
                <a:lnTo>
                  <a:pt x="666" y="240"/>
                </a:lnTo>
                <a:lnTo>
                  <a:pt x="666" y="240"/>
                </a:lnTo>
                <a:lnTo>
                  <a:pt x="654" y="224"/>
                </a:lnTo>
                <a:lnTo>
                  <a:pt x="642" y="208"/>
                </a:lnTo>
                <a:lnTo>
                  <a:pt x="642" y="208"/>
                </a:lnTo>
                <a:lnTo>
                  <a:pt x="680" y="128"/>
                </a:lnTo>
                <a:lnTo>
                  <a:pt x="680" y="128"/>
                </a:lnTo>
                <a:lnTo>
                  <a:pt x="682" y="122"/>
                </a:lnTo>
                <a:lnTo>
                  <a:pt x="682" y="114"/>
                </a:lnTo>
                <a:lnTo>
                  <a:pt x="682" y="114"/>
                </a:lnTo>
                <a:lnTo>
                  <a:pt x="682" y="106"/>
                </a:lnTo>
                <a:lnTo>
                  <a:pt x="678" y="98"/>
                </a:lnTo>
                <a:lnTo>
                  <a:pt x="672" y="90"/>
                </a:lnTo>
                <a:lnTo>
                  <a:pt x="666" y="84"/>
                </a:lnTo>
                <a:lnTo>
                  <a:pt x="566" y="28"/>
                </a:lnTo>
                <a:lnTo>
                  <a:pt x="566" y="28"/>
                </a:lnTo>
                <a:lnTo>
                  <a:pt x="560" y="24"/>
                </a:lnTo>
                <a:lnTo>
                  <a:pt x="554" y="24"/>
                </a:lnTo>
                <a:lnTo>
                  <a:pt x="542" y="24"/>
                </a:lnTo>
                <a:lnTo>
                  <a:pt x="530" y="28"/>
                </a:lnTo>
                <a:lnTo>
                  <a:pt x="526" y="32"/>
                </a:lnTo>
                <a:lnTo>
                  <a:pt x="522" y="38"/>
                </a:lnTo>
                <a:lnTo>
                  <a:pt x="522" y="38"/>
                </a:lnTo>
                <a:lnTo>
                  <a:pt x="472" y="108"/>
                </a:lnTo>
                <a:lnTo>
                  <a:pt x="472" y="108"/>
                </a:lnTo>
                <a:lnTo>
                  <a:pt x="452" y="106"/>
                </a:lnTo>
                <a:lnTo>
                  <a:pt x="432" y="104"/>
                </a:lnTo>
                <a:lnTo>
                  <a:pt x="432" y="104"/>
                </a:lnTo>
                <a:lnTo>
                  <a:pt x="402" y="22"/>
                </a:lnTo>
                <a:lnTo>
                  <a:pt x="402" y="22"/>
                </a:lnTo>
                <a:lnTo>
                  <a:pt x="398" y="16"/>
                </a:lnTo>
                <a:lnTo>
                  <a:pt x="394" y="10"/>
                </a:lnTo>
                <a:lnTo>
                  <a:pt x="386" y="4"/>
                </a:lnTo>
                <a:lnTo>
                  <a:pt x="374" y="0"/>
                </a:lnTo>
                <a:lnTo>
                  <a:pt x="366" y="0"/>
                </a:lnTo>
                <a:lnTo>
                  <a:pt x="360" y="0"/>
                </a:lnTo>
                <a:lnTo>
                  <a:pt x="250" y="30"/>
                </a:lnTo>
                <a:lnTo>
                  <a:pt x="250" y="30"/>
                </a:lnTo>
                <a:lnTo>
                  <a:pt x="240" y="34"/>
                </a:lnTo>
                <a:lnTo>
                  <a:pt x="232" y="42"/>
                </a:lnTo>
                <a:lnTo>
                  <a:pt x="228" y="52"/>
                </a:lnTo>
                <a:lnTo>
                  <a:pt x="226" y="62"/>
                </a:lnTo>
                <a:lnTo>
                  <a:pt x="226" y="62"/>
                </a:lnTo>
                <a:lnTo>
                  <a:pt x="226" y="68"/>
                </a:lnTo>
                <a:lnTo>
                  <a:pt x="226" y="68"/>
                </a:lnTo>
                <a:lnTo>
                  <a:pt x="240" y="152"/>
                </a:lnTo>
                <a:lnTo>
                  <a:pt x="240" y="152"/>
                </a:lnTo>
                <a:lnTo>
                  <a:pt x="222" y="164"/>
                </a:lnTo>
                <a:lnTo>
                  <a:pt x="206" y="178"/>
                </a:lnTo>
                <a:lnTo>
                  <a:pt x="206" y="178"/>
                </a:lnTo>
                <a:lnTo>
                  <a:pt x="130" y="142"/>
                </a:lnTo>
                <a:lnTo>
                  <a:pt x="130" y="142"/>
                </a:lnTo>
                <a:lnTo>
                  <a:pt x="124" y="140"/>
                </a:lnTo>
                <a:lnTo>
                  <a:pt x="118" y="140"/>
                </a:lnTo>
                <a:lnTo>
                  <a:pt x="104" y="140"/>
                </a:lnTo>
                <a:lnTo>
                  <a:pt x="94" y="146"/>
                </a:lnTo>
                <a:lnTo>
                  <a:pt x="90" y="152"/>
                </a:lnTo>
                <a:lnTo>
                  <a:pt x="86" y="156"/>
                </a:lnTo>
                <a:lnTo>
                  <a:pt x="28" y="256"/>
                </a:lnTo>
                <a:lnTo>
                  <a:pt x="28" y="256"/>
                </a:lnTo>
                <a:lnTo>
                  <a:pt x="26" y="264"/>
                </a:lnTo>
                <a:lnTo>
                  <a:pt x="24" y="272"/>
                </a:lnTo>
                <a:lnTo>
                  <a:pt x="24" y="272"/>
                </a:lnTo>
                <a:lnTo>
                  <a:pt x="26" y="280"/>
                </a:lnTo>
                <a:lnTo>
                  <a:pt x="28" y="288"/>
                </a:lnTo>
                <a:lnTo>
                  <a:pt x="32" y="294"/>
                </a:lnTo>
                <a:lnTo>
                  <a:pt x="38" y="300"/>
                </a:lnTo>
                <a:lnTo>
                  <a:pt x="38" y="300"/>
                </a:lnTo>
                <a:lnTo>
                  <a:pt x="106" y="346"/>
                </a:lnTo>
                <a:lnTo>
                  <a:pt x="106" y="346"/>
                </a:lnTo>
                <a:lnTo>
                  <a:pt x="102" y="370"/>
                </a:lnTo>
                <a:lnTo>
                  <a:pt x="100" y="392"/>
                </a:lnTo>
                <a:lnTo>
                  <a:pt x="100" y="392"/>
                </a:lnTo>
                <a:lnTo>
                  <a:pt x="22" y="420"/>
                </a:lnTo>
                <a:lnTo>
                  <a:pt x="22" y="420"/>
                </a:lnTo>
                <a:lnTo>
                  <a:pt x="14" y="426"/>
                </a:lnTo>
                <a:lnTo>
                  <a:pt x="6" y="432"/>
                </a:lnTo>
                <a:lnTo>
                  <a:pt x="2" y="442"/>
                </a:lnTo>
                <a:lnTo>
                  <a:pt x="0" y="452"/>
                </a:lnTo>
                <a:lnTo>
                  <a:pt x="0" y="452"/>
                </a:lnTo>
                <a:lnTo>
                  <a:pt x="2" y="462"/>
                </a:lnTo>
                <a:lnTo>
                  <a:pt x="32" y="572"/>
                </a:lnTo>
                <a:lnTo>
                  <a:pt x="32" y="572"/>
                </a:lnTo>
                <a:lnTo>
                  <a:pt x="34" y="578"/>
                </a:lnTo>
                <a:lnTo>
                  <a:pt x="36" y="582"/>
                </a:lnTo>
                <a:lnTo>
                  <a:pt x="46" y="590"/>
                </a:lnTo>
                <a:lnTo>
                  <a:pt x="58" y="596"/>
                </a:lnTo>
                <a:lnTo>
                  <a:pt x="64" y="596"/>
                </a:lnTo>
                <a:lnTo>
                  <a:pt x="70" y="596"/>
                </a:lnTo>
                <a:lnTo>
                  <a:pt x="70" y="596"/>
                </a:lnTo>
                <a:lnTo>
                  <a:pt x="148" y="582"/>
                </a:lnTo>
                <a:lnTo>
                  <a:pt x="148" y="582"/>
                </a:lnTo>
                <a:lnTo>
                  <a:pt x="162" y="602"/>
                </a:lnTo>
                <a:lnTo>
                  <a:pt x="178" y="620"/>
                </a:lnTo>
                <a:lnTo>
                  <a:pt x="178" y="620"/>
                </a:lnTo>
                <a:lnTo>
                  <a:pt x="144" y="692"/>
                </a:lnTo>
                <a:lnTo>
                  <a:pt x="144" y="692"/>
                </a:lnTo>
                <a:lnTo>
                  <a:pt x="142" y="700"/>
                </a:lnTo>
                <a:lnTo>
                  <a:pt x="140" y="706"/>
                </a:lnTo>
                <a:lnTo>
                  <a:pt x="140" y="706"/>
                </a:lnTo>
                <a:lnTo>
                  <a:pt x="142" y="716"/>
                </a:lnTo>
                <a:lnTo>
                  <a:pt x="144" y="724"/>
                </a:lnTo>
                <a:lnTo>
                  <a:pt x="150" y="730"/>
                </a:lnTo>
                <a:lnTo>
                  <a:pt x="158" y="736"/>
                </a:lnTo>
                <a:lnTo>
                  <a:pt x="256" y="792"/>
                </a:lnTo>
                <a:lnTo>
                  <a:pt x="256" y="792"/>
                </a:lnTo>
                <a:lnTo>
                  <a:pt x="262" y="796"/>
                </a:lnTo>
                <a:lnTo>
                  <a:pt x="268" y="798"/>
                </a:lnTo>
                <a:lnTo>
                  <a:pt x="280" y="796"/>
                </a:lnTo>
                <a:lnTo>
                  <a:pt x="292" y="792"/>
                </a:lnTo>
                <a:lnTo>
                  <a:pt x="296" y="788"/>
                </a:lnTo>
                <a:lnTo>
                  <a:pt x="302" y="782"/>
                </a:lnTo>
                <a:lnTo>
                  <a:pt x="302" y="782"/>
                </a:lnTo>
                <a:lnTo>
                  <a:pt x="348" y="718"/>
                </a:lnTo>
                <a:lnTo>
                  <a:pt x="348" y="718"/>
                </a:lnTo>
                <a:lnTo>
                  <a:pt x="370" y="722"/>
                </a:lnTo>
                <a:lnTo>
                  <a:pt x="394" y="724"/>
                </a:lnTo>
                <a:lnTo>
                  <a:pt x="394" y="724"/>
                </a:lnTo>
                <a:lnTo>
                  <a:pt x="422" y="798"/>
                </a:lnTo>
                <a:lnTo>
                  <a:pt x="422" y="798"/>
                </a:lnTo>
                <a:lnTo>
                  <a:pt x="424" y="804"/>
                </a:lnTo>
                <a:lnTo>
                  <a:pt x="428" y="810"/>
                </a:lnTo>
                <a:lnTo>
                  <a:pt x="438" y="818"/>
                </a:lnTo>
                <a:lnTo>
                  <a:pt x="450" y="820"/>
                </a:lnTo>
                <a:lnTo>
                  <a:pt x="456" y="822"/>
                </a:lnTo>
                <a:lnTo>
                  <a:pt x="462" y="820"/>
                </a:lnTo>
                <a:lnTo>
                  <a:pt x="572" y="790"/>
                </a:lnTo>
                <a:lnTo>
                  <a:pt x="572" y="790"/>
                </a:lnTo>
                <a:lnTo>
                  <a:pt x="582" y="786"/>
                </a:lnTo>
                <a:lnTo>
                  <a:pt x="590" y="778"/>
                </a:lnTo>
                <a:lnTo>
                  <a:pt x="596" y="768"/>
                </a:lnTo>
                <a:lnTo>
                  <a:pt x="598" y="758"/>
                </a:lnTo>
                <a:lnTo>
                  <a:pt x="598" y="758"/>
                </a:lnTo>
                <a:lnTo>
                  <a:pt x="596" y="752"/>
                </a:lnTo>
                <a:lnTo>
                  <a:pt x="596" y="752"/>
                </a:lnTo>
                <a:lnTo>
                  <a:pt x="582" y="670"/>
                </a:lnTo>
                <a:lnTo>
                  <a:pt x="582" y="670"/>
                </a:lnTo>
                <a:lnTo>
                  <a:pt x="600" y="658"/>
                </a:lnTo>
                <a:lnTo>
                  <a:pt x="618" y="642"/>
                </a:lnTo>
                <a:lnTo>
                  <a:pt x="618" y="642"/>
                </a:lnTo>
                <a:lnTo>
                  <a:pt x="694" y="678"/>
                </a:lnTo>
                <a:lnTo>
                  <a:pt x="694" y="678"/>
                </a:lnTo>
                <a:lnTo>
                  <a:pt x="700" y="680"/>
                </a:lnTo>
                <a:lnTo>
                  <a:pt x="706" y="682"/>
                </a:lnTo>
                <a:lnTo>
                  <a:pt x="718" y="680"/>
                </a:lnTo>
                <a:lnTo>
                  <a:pt x="728" y="674"/>
                </a:lnTo>
                <a:lnTo>
                  <a:pt x="734" y="670"/>
                </a:lnTo>
                <a:lnTo>
                  <a:pt x="738" y="664"/>
                </a:lnTo>
                <a:lnTo>
                  <a:pt x="794" y="566"/>
                </a:lnTo>
                <a:lnTo>
                  <a:pt x="794" y="566"/>
                </a:lnTo>
                <a:lnTo>
                  <a:pt x="798" y="558"/>
                </a:lnTo>
                <a:lnTo>
                  <a:pt x="798" y="548"/>
                </a:lnTo>
                <a:lnTo>
                  <a:pt x="798" y="548"/>
                </a:lnTo>
                <a:lnTo>
                  <a:pt x="798" y="540"/>
                </a:lnTo>
                <a:lnTo>
                  <a:pt x="794" y="532"/>
                </a:lnTo>
                <a:lnTo>
                  <a:pt x="790" y="526"/>
                </a:lnTo>
                <a:lnTo>
                  <a:pt x="784" y="520"/>
                </a:lnTo>
                <a:lnTo>
                  <a:pt x="784" y="520"/>
                </a:lnTo>
                <a:lnTo>
                  <a:pt x="712" y="470"/>
                </a:lnTo>
                <a:lnTo>
                  <a:pt x="712" y="470"/>
                </a:lnTo>
                <a:lnTo>
                  <a:pt x="716" y="450"/>
                </a:lnTo>
                <a:lnTo>
                  <a:pt x="718" y="430"/>
                </a:lnTo>
                <a:lnTo>
                  <a:pt x="718" y="430"/>
                </a:lnTo>
                <a:lnTo>
                  <a:pt x="800" y="400"/>
                </a:lnTo>
                <a:lnTo>
                  <a:pt x="800" y="400"/>
                </a:lnTo>
                <a:lnTo>
                  <a:pt x="810" y="396"/>
                </a:lnTo>
                <a:lnTo>
                  <a:pt x="816" y="388"/>
                </a:lnTo>
                <a:lnTo>
                  <a:pt x="820" y="378"/>
                </a:lnTo>
                <a:lnTo>
                  <a:pt x="822" y="368"/>
                </a:lnTo>
                <a:lnTo>
                  <a:pt x="822" y="368"/>
                </a:lnTo>
                <a:lnTo>
                  <a:pt x="822" y="360"/>
                </a:lnTo>
                <a:lnTo>
                  <a:pt x="822" y="360"/>
                </a:lnTo>
                <a:close/>
                <a:moveTo>
                  <a:pt x="454" y="570"/>
                </a:moveTo>
                <a:lnTo>
                  <a:pt x="454" y="570"/>
                </a:lnTo>
                <a:lnTo>
                  <a:pt x="438" y="574"/>
                </a:lnTo>
                <a:lnTo>
                  <a:pt x="422" y="576"/>
                </a:lnTo>
                <a:lnTo>
                  <a:pt x="404" y="576"/>
                </a:lnTo>
                <a:lnTo>
                  <a:pt x="388" y="574"/>
                </a:lnTo>
                <a:lnTo>
                  <a:pt x="372" y="572"/>
                </a:lnTo>
                <a:lnTo>
                  <a:pt x="358" y="566"/>
                </a:lnTo>
                <a:lnTo>
                  <a:pt x="342" y="560"/>
                </a:lnTo>
                <a:lnTo>
                  <a:pt x="328" y="554"/>
                </a:lnTo>
                <a:lnTo>
                  <a:pt x="316" y="544"/>
                </a:lnTo>
                <a:lnTo>
                  <a:pt x="302" y="536"/>
                </a:lnTo>
                <a:lnTo>
                  <a:pt x="292" y="524"/>
                </a:lnTo>
                <a:lnTo>
                  <a:pt x="280" y="512"/>
                </a:lnTo>
                <a:lnTo>
                  <a:pt x="272" y="498"/>
                </a:lnTo>
                <a:lnTo>
                  <a:pt x="264" y="484"/>
                </a:lnTo>
                <a:lnTo>
                  <a:pt x="256" y="470"/>
                </a:lnTo>
                <a:lnTo>
                  <a:pt x="252" y="454"/>
                </a:lnTo>
                <a:lnTo>
                  <a:pt x="252" y="454"/>
                </a:lnTo>
                <a:lnTo>
                  <a:pt x="248" y="436"/>
                </a:lnTo>
                <a:lnTo>
                  <a:pt x="246" y="420"/>
                </a:lnTo>
                <a:lnTo>
                  <a:pt x="246" y="404"/>
                </a:lnTo>
                <a:lnTo>
                  <a:pt x="248" y="388"/>
                </a:lnTo>
                <a:lnTo>
                  <a:pt x="250" y="372"/>
                </a:lnTo>
                <a:lnTo>
                  <a:pt x="254" y="358"/>
                </a:lnTo>
                <a:lnTo>
                  <a:pt x="260" y="342"/>
                </a:lnTo>
                <a:lnTo>
                  <a:pt x="268" y="328"/>
                </a:lnTo>
                <a:lnTo>
                  <a:pt x="268" y="328"/>
                </a:lnTo>
                <a:lnTo>
                  <a:pt x="276" y="314"/>
                </a:lnTo>
                <a:lnTo>
                  <a:pt x="288" y="300"/>
                </a:lnTo>
                <a:lnTo>
                  <a:pt x="298" y="290"/>
                </a:lnTo>
                <a:lnTo>
                  <a:pt x="310" y="278"/>
                </a:lnTo>
                <a:lnTo>
                  <a:pt x="324" y="270"/>
                </a:lnTo>
                <a:lnTo>
                  <a:pt x="338" y="262"/>
                </a:lnTo>
                <a:lnTo>
                  <a:pt x="352" y="256"/>
                </a:lnTo>
                <a:lnTo>
                  <a:pt x="368" y="250"/>
                </a:lnTo>
                <a:lnTo>
                  <a:pt x="368" y="250"/>
                </a:lnTo>
                <a:lnTo>
                  <a:pt x="386" y="246"/>
                </a:lnTo>
                <a:lnTo>
                  <a:pt x="402" y="246"/>
                </a:lnTo>
                <a:lnTo>
                  <a:pt x="418" y="244"/>
                </a:lnTo>
                <a:lnTo>
                  <a:pt x="434" y="246"/>
                </a:lnTo>
                <a:lnTo>
                  <a:pt x="450" y="250"/>
                </a:lnTo>
                <a:lnTo>
                  <a:pt x="466" y="254"/>
                </a:lnTo>
                <a:lnTo>
                  <a:pt x="480" y="260"/>
                </a:lnTo>
                <a:lnTo>
                  <a:pt x="494" y="266"/>
                </a:lnTo>
                <a:lnTo>
                  <a:pt x="508" y="276"/>
                </a:lnTo>
                <a:lnTo>
                  <a:pt x="520" y="286"/>
                </a:lnTo>
                <a:lnTo>
                  <a:pt x="532" y="296"/>
                </a:lnTo>
                <a:lnTo>
                  <a:pt x="542" y="308"/>
                </a:lnTo>
                <a:lnTo>
                  <a:pt x="552" y="322"/>
                </a:lnTo>
                <a:lnTo>
                  <a:pt x="560" y="336"/>
                </a:lnTo>
                <a:lnTo>
                  <a:pt x="566" y="352"/>
                </a:lnTo>
                <a:lnTo>
                  <a:pt x="572" y="368"/>
                </a:lnTo>
                <a:lnTo>
                  <a:pt x="572" y="368"/>
                </a:lnTo>
                <a:lnTo>
                  <a:pt x="574" y="384"/>
                </a:lnTo>
                <a:lnTo>
                  <a:pt x="576" y="400"/>
                </a:lnTo>
                <a:lnTo>
                  <a:pt x="576" y="416"/>
                </a:lnTo>
                <a:lnTo>
                  <a:pt x="576" y="432"/>
                </a:lnTo>
                <a:lnTo>
                  <a:pt x="572" y="448"/>
                </a:lnTo>
                <a:lnTo>
                  <a:pt x="568" y="464"/>
                </a:lnTo>
                <a:lnTo>
                  <a:pt x="562" y="478"/>
                </a:lnTo>
                <a:lnTo>
                  <a:pt x="554" y="492"/>
                </a:lnTo>
                <a:lnTo>
                  <a:pt x="546" y="506"/>
                </a:lnTo>
                <a:lnTo>
                  <a:pt x="536" y="518"/>
                </a:lnTo>
                <a:lnTo>
                  <a:pt x="526" y="530"/>
                </a:lnTo>
                <a:lnTo>
                  <a:pt x="512" y="540"/>
                </a:lnTo>
                <a:lnTo>
                  <a:pt x="500" y="550"/>
                </a:lnTo>
                <a:lnTo>
                  <a:pt x="486" y="558"/>
                </a:lnTo>
                <a:lnTo>
                  <a:pt x="470" y="564"/>
                </a:lnTo>
                <a:lnTo>
                  <a:pt x="454" y="570"/>
                </a:lnTo>
                <a:lnTo>
                  <a:pt x="454" y="570"/>
                </a:lnTo>
                <a:close/>
              </a:path>
            </a:pathLst>
          </a:custGeom>
          <a:solidFill>
            <a:srgbClr val="FFC000"/>
          </a:solidFill>
          <a:ln w="9525">
            <a:noFill/>
            <a:round/>
            <a:headEnd/>
            <a:tailEnd/>
          </a:ln>
        </p:spPr>
        <p:txBody>
          <a:bodyPr vert="horz" wrap="square" lIns="91437" tIns="45719" rIns="91437" bIns="45719" numCol="1" anchor="t" anchorCtr="0" compatLnSpc="1">
            <a:prstTxWarp prst="textNoShape">
              <a:avLst/>
            </a:prstTxWarp>
          </a:bodyPr>
          <a:lstStyle/>
          <a:p>
            <a:pPr defTabSz="1219272" fontAlgn="ctr">
              <a:spcBef>
                <a:spcPts val="0"/>
              </a:spcBef>
              <a:spcAft>
                <a:spcPts val="0"/>
              </a:spcAft>
            </a:pPr>
            <a:endParaRPr lang="en-US" altLang="zh-CN" sz="1350" dirty="0">
              <a:solidFill>
                <a:prstClr val="black"/>
              </a:solidFill>
              <a:latin typeface="Huawei Sans" panose="020C0503030203020204" pitchFamily="34" charset="0"/>
              <a:ea typeface="微软雅黑" panose="020B0503020204020204" pitchFamily="34" charset="-122"/>
            </a:endParaRPr>
          </a:p>
        </p:txBody>
      </p:sp>
      <p:sp>
        <p:nvSpPr>
          <p:cNvPr id="123" name="Freeform 27"/>
          <p:cNvSpPr>
            <a:spLocks noEditPoints="1"/>
          </p:cNvSpPr>
          <p:nvPr/>
        </p:nvSpPr>
        <p:spPr bwMode="gray">
          <a:xfrm>
            <a:off x="4526145" y="1963455"/>
            <a:ext cx="216050" cy="216050"/>
          </a:xfrm>
          <a:custGeom>
            <a:avLst/>
            <a:gdLst/>
            <a:ahLst/>
            <a:cxnLst>
              <a:cxn ang="0">
                <a:pos x="338" y="346"/>
              </a:cxn>
              <a:cxn ang="0">
                <a:pos x="314" y="416"/>
              </a:cxn>
              <a:cxn ang="0">
                <a:pos x="348" y="484"/>
              </a:cxn>
              <a:cxn ang="0">
                <a:pos x="436" y="504"/>
              </a:cxn>
              <a:cxn ang="0">
                <a:pos x="496" y="458"/>
              </a:cxn>
              <a:cxn ang="0">
                <a:pos x="508" y="410"/>
              </a:cxn>
              <a:cxn ang="0">
                <a:pos x="498" y="366"/>
              </a:cxn>
              <a:cxn ang="0">
                <a:pos x="424" y="314"/>
              </a:cxn>
              <a:cxn ang="0">
                <a:pos x="792" y="250"/>
              </a:cxn>
              <a:cxn ang="0">
                <a:pos x="766" y="224"/>
              </a:cxn>
              <a:cxn ang="0">
                <a:pos x="666" y="240"/>
              </a:cxn>
              <a:cxn ang="0">
                <a:pos x="680" y="128"/>
              </a:cxn>
              <a:cxn ang="0">
                <a:pos x="678" y="98"/>
              </a:cxn>
              <a:cxn ang="0">
                <a:pos x="560" y="24"/>
              </a:cxn>
              <a:cxn ang="0">
                <a:pos x="522" y="38"/>
              </a:cxn>
              <a:cxn ang="0">
                <a:pos x="432" y="104"/>
              </a:cxn>
              <a:cxn ang="0">
                <a:pos x="394" y="10"/>
              </a:cxn>
              <a:cxn ang="0">
                <a:pos x="250" y="30"/>
              </a:cxn>
              <a:cxn ang="0">
                <a:pos x="226" y="62"/>
              </a:cxn>
              <a:cxn ang="0">
                <a:pos x="240" y="152"/>
              </a:cxn>
              <a:cxn ang="0">
                <a:pos x="130" y="142"/>
              </a:cxn>
              <a:cxn ang="0">
                <a:pos x="90" y="152"/>
              </a:cxn>
              <a:cxn ang="0">
                <a:pos x="24" y="272"/>
              </a:cxn>
              <a:cxn ang="0">
                <a:pos x="38" y="300"/>
              </a:cxn>
              <a:cxn ang="0">
                <a:pos x="100" y="392"/>
              </a:cxn>
              <a:cxn ang="0">
                <a:pos x="6" y="432"/>
              </a:cxn>
              <a:cxn ang="0">
                <a:pos x="32" y="572"/>
              </a:cxn>
              <a:cxn ang="0">
                <a:pos x="58" y="596"/>
              </a:cxn>
              <a:cxn ang="0">
                <a:pos x="148" y="582"/>
              </a:cxn>
              <a:cxn ang="0">
                <a:pos x="144" y="692"/>
              </a:cxn>
              <a:cxn ang="0">
                <a:pos x="144" y="724"/>
              </a:cxn>
              <a:cxn ang="0">
                <a:pos x="262" y="796"/>
              </a:cxn>
              <a:cxn ang="0">
                <a:pos x="302" y="782"/>
              </a:cxn>
              <a:cxn ang="0">
                <a:pos x="394" y="724"/>
              </a:cxn>
              <a:cxn ang="0">
                <a:pos x="428" y="810"/>
              </a:cxn>
              <a:cxn ang="0">
                <a:pos x="572" y="790"/>
              </a:cxn>
              <a:cxn ang="0">
                <a:pos x="598" y="758"/>
              </a:cxn>
              <a:cxn ang="0">
                <a:pos x="582" y="670"/>
              </a:cxn>
              <a:cxn ang="0">
                <a:pos x="694" y="678"/>
              </a:cxn>
              <a:cxn ang="0">
                <a:pos x="734" y="670"/>
              </a:cxn>
              <a:cxn ang="0">
                <a:pos x="798" y="548"/>
              </a:cxn>
              <a:cxn ang="0">
                <a:pos x="784" y="520"/>
              </a:cxn>
              <a:cxn ang="0">
                <a:pos x="718" y="430"/>
              </a:cxn>
              <a:cxn ang="0">
                <a:pos x="816" y="388"/>
              </a:cxn>
              <a:cxn ang="0">
                <a:pos x="822" y="360"/>
              </a:cxn>
              <a:cxn ang="0">
                <a:pos x="404" y="576"/>
              </a:cxn>
              <a:cxn ang="0">
                <a:pos x="328" y="554"/>
              </a:cxn>
              <a:cxn ang="0">
                <a:pos x="272" y="498"/>
              </a:cxn>
              <a:cxn ang="0">
                <a:pos x="248" y="436"/>
              </a:cxn>
              <a:cxn ang="0">
                <a:pos x="254" y="358"/>
              </a:cxn>
              <a:cxn ang="0">
                <a:pos x="288" y="300"/>
              </a:cxn>
              <a:cxn ang="0">
                <a:pos x="352" y="256"/>
              </a:cxn>
              <a:cxn ang="0">
                <a:pos x="418" y="244"/>
              </a:cxn>
              <a:cxn ang="0">
                <a:pos x="494" y="266"/>
              </a:cxn>
              <a:cxn ang="0">
                <a:pos x="552" y="322"/>
              </a:cxn>
              <a:cxn ang="0">
                <a:pos x="574" y="384"/>
              </a:cxn>
              <a:cxn ang="0">
                <a:pos x="568" y="464"/>
              </a:cxn>
              <a:cxn ang="0">
                <a:pos x="526" y="530"/>
              </a:cxn>
              <a:cxn ang="0">
                <a:pos x="454" y="570"/>
              </a:cxn>
            </a:cxnLst>
            <a:rect l="0" t="0" r="r" b="b"/>
            <a:pathLst>
              <a:path w="822" h="822">
                <a:moveTo>
                  <a:pt x="386" y="316"/>
                </a:moveTo>
                <a:lnTo>
                  <a:pt x="386" y="316"/>
                </a:lnTo>
                <a:lnTo>
                  <a:pt x="368" y="322"/>
                </a:lnTo>
                <a:lnTo>
                  <a:pt x="352" y="332"/>
                </a:lnTo>
                <a:lnTo>
                  <a:pt x="338" y="346"/>
                </a:lnTo>
                <a:lnTo>
                  <a:pt x="326" y="362"/>
                </a:lnTo>
                <a:lnTo>
                  <a:pt x="326" y="362"/>
                </a:lnTo>
                <a:lnTo>
                  <a:pt x="320" y="380"/>
                </a:lnTo>
                <a:lnTo>
                  <a:pt x="314" y="398"/>
                </a:lnTo>
                <a:lnTo>
                  <a:pt x="314" y="416"/>
                </a:lnTo>
                <a:lnTo>
                  <a:pt x="318" y="436"/>
                </a:lnTo>
                <a:lnTo>
                  <a:pt x="318" y="436"/>
                </a:lnTo>
                <a:lnTo>
                  <a:pt x="324" y="454"/>
                </a:lnTo>
                <a:lnTo>
                  <a:pt x="334" y="470"/>
                </a:lnTo>
                <a:lnTo>
                  <a:pt x="348" y="484"/>
                </a:lnTo>
                <a:lnTo>
                  <a:pt x="362" y="494"/>
                </a:lnTo>
                <a:lnTo>
                  <a:pt x="380" y="502"/>
                </a:lnTo>
                <a:lnTo>
                  <a:pt x="398" y="506"/>
                </a:lnTo>
                <a:lnTo>
                  <a:pt x="418" y="508"/>
                </a:lnTo>
                <a:lnTo>
                  <a:pt x="436" y="504"/>
                </a:lnTo>
                <a:lnTo>
                  <a:pt x="436" y="504"/>
                </a:lnTo>
                <a:lnTo>
                  <a:pt x="454" y="498"/>
                </a:lnTo>
                <a:lnTo>
                  <a:pt x="470" y="488"/>
                </a:lnTo>
                <a:lnTo>
                  <a:pt x="484" y="474"/>
                </a:lnTo>
                <a:lnTo>
                  <a:pt x="496" y="458"/>
                </a:lnTo>
                <a:lnTo>
                  <a:pt x="496" y="458"/>
                </a:lnTo>
                <a:lnTo>
                  <a:pt x="502" y="448"/>
                </a:lnTo>
                <a:lnTo>
                  <a:pt x="506" y="436"/>
                </a:lnTo>
                <a:lnTo>
                  <a:pt x="508" y="422"/>
                </a:lnTo>
                <a:lnTo>
                  <a:pt x="508" y="410"/>
                </a:lnTo>
                <a:lnTo>
                  <a:pt x="508" y="410"/>
                </a:lnTo>
                <a:lnTo>
                  <a:pt x="508" y="398"/>
                </a:lnTo>
                <a:lnTo>
                  <a:pt x="506" y="386"/>
                </a:lnTo>
                <a:lnTo>
                  <a:pt x="506" y="386"/>
                </a:lnTo>
                <a:lnTo>
                  <a:pt x="498" y="366"/>
                </a:lnTo>
                <a:lnTo>
                  <a:pt x="488" y="350"/>
                </a:lnTo>
                <a:lnTo>
                  <a:pt x="476" y="336"/>
                </a:lnTo>
                <a:lnTo>
                  <a:pt x="460" y="326"/>
                </a:lnTo>
                <a:lnTo>
                  <a:pt x="444" y="318"/>
                </a:lnTo>
                <a:lnTo>
                  <a:pt x="424" y="314"/>
                </a:lnTo>
                <a:lnTo>
                  <a:pt x="406" y="312"/>
                </a:lnTo>
                <a:lnTo>
                  <a:pt x="386" y="316"/>
                </a:lnTo>
                <a:lnTo>
                  <a:pt x="386" y="316"/>
                </a:lnTo>
                <a:close/>
                <a:moveTo>
                  <a:pt x="822" y="360"/>
                </a:moveTo>
                <a:lnTo>
                  <a:pt x="792" y="250"/>
                </a:lnTo>
                <a:lnTo>
                  <a:pt x="792" y="250"/>
                </a:lnTo>
                <a:lnTo>
                  <a:pt x="790" y="244"/>
                </a:lnTo>
                <a:lnTo>
                  <a:pt x="786" y="238"/>
                </a:lnTo>
                <a:lnTo>
                  <a:pt x="778" y="230"/>
                </a:lnTo>
                <a:lnTo>
                  <a:pt x="766" y="224"/>
                </a:lnTo>
                <a:lnTo>
                  <a:pt x="760" y="224"/>
                </a:lnTo>
                <a:lnTo>
                  <a:pt x="752" y="224"/>
                </a:lnTo>
                <a:lnTo>
                  <a:pt x="752" y="224"/>
                </a:lnTo>
                <a:lnTo>
                  <a:pt x="666" y="240"/>
                </a:lnTo>
                <a:lnTo>
                  <a:pt x="666" y="240"/>
                </a:lnTo>
                <a:lnTo>
                  <a:pt x="654" y="224"/>
                </a:lnTo>
                <a:lnTo>
                  <a:pt x="642" y="208"/>
                </a:lnTo>
                <a:lnTo>
                  <a:pt x="642" y="208"/>
                </a:lnTo>
                <a:lnTo>
                  <a:pt x="680" y="128"/>
                </a:lnTo>
                <a:lnTo>
                  <a:pt x="680" y="128"/>
                </a:lnTo>
                <a:lnTo>
                  <a:pt x="682" y="122"/>
                </a:lnTo>
                <a:lnTo>
                  <a:pt x="682" y="114"/>
                </a:lnTo>
                <a:lnTo>
                  <a:pt x="682" y="114"/>
                </a:lnTo>
                <a:lnTo>
                  <a:pt x="682" y="106"/>
                </a:lnTo>
                <a:lnTo>
                  <a:pt x="678" y="98"/>
                </a:lnTo>
                <a:lnTo>
                  <a:pt x="672" y="90"/>
                </a:lnTo>
                <a:lnTo>
                  <a:pt x="666" y="84"/>
                </a:lnTo>
                <a:lnTo>
                  <a:pt x="566" y="28"/>
                </a:lnTo>
                <a:lnTo>
                  <a:pt x="566" y="28"/>
                </a:lnTo>
                <a:lnTo>
                  <a:pt x="560" y="24"/>
                </a:lnTo>
                <a:lnTo>
                  <a:pt x="554" y="24"/>
                </a:lnTo>
                <a:lnTo>
                  <a:pt x="542" y="24"/>
                </a:lnTo>
                <a:lnTo>
                  <a:pt x="530" y="28"/>
                </a:lnTo>
                <a:lnTo>
                  <a:pt x="526" y="32"/>
                </a:lnTo>
                <a:lnTo>
                  <a:pt x="522" y="38"/>
                </a:lnTo>
                <a:lnTo>
                  <a:pt x="522" y="38"/>
                </a:lnTo>
                <a:lnTo>
                  <a:pt x="472" y="108"/>
                </a:lnTo>
                <a:lnTo>
                  <a:pt x="472" y="108"/>
                </a:lnTo>
                <a:lnTo>
                  <a:pt x="452" y="106"/>
                </a:lnTo>
                <a:lnTo>
                  <a:pt x="432" y="104"/>
                </a:lnTo>
                <a:lnTo>
                  <a:pt x="432" y="104"/>
                </a:lnTo>
                <a:lnTo>
                  <a:pt x="402" y="22"/>
                </a:lnTo>
                <a:lnTo>
                  <a:pt x="402" y="22"/>
                </a:lnTo>
                <a:lnTo>
                  <a:pt x="398" y="16"/>
                </a:lnTo>
                <a:lnTo>
                  <a:pt x="394" y="10"/>
                </a:lnTo>
                <a:lnTo>
                  <a:pt x="386" y="4"/>
                </a:lnTo>
                <a:lnTo>
                  <a:pt x="374" y="0"/>
                </a:lnTo>
                <a:lnTo>
                  <a:pt x="366" y="0"/>
                </a:lnTo>
                <a:lnTo>
                  <a:pt x="360" y="0"/>
                </a:lnTo>
                <a:lnTo>
                  <a:pt x="250" y="30"/>
                </a:lnTo>
                <a:lnTo>
                  <a:pt x="250" y="30"/>
                </a:lnTo>
                <a:lnTo>
                  <a:pt x="240" y="34"/>
                </a:lnTo>
                <a:lnTo>
                  <a:pt x="232" y="42"/>
                </a:lnTo>
                <a:lnTo>
                  <a:pt x="228" y="52"/>
                </a:lnTo>
                <a:lnTo>
                  <a:pt x="226" y="62"/>
                </a:lnTo>
                <a:lnTo>
                  <a:pt x="226" y="62"/>
                </a:lnTo>
                <a:lnTo>
                  <a:pt x="226" y="68"/>
                </a:lnTo>
                <a:lnTo>
                  <a:pt x="226" y="68"/>
                </a:lnTo>
                <a:lnTo>
                  <a:pt x="240" y="152"/>
                </a:lnTo>
                <a:lnTo>
                  <a:pt x="240" y="152"/>
                </a:lnTo>
                <a:lnTo>
                  <a:pt x="222" y="164"/>
                </a:lnTo>
                <a:lnTo>
                  <a:pt x="206" y="178"/>
                </a:lnTo>
                <a:lnTo>
                  <a:pt x="206" y="178"/>
                </a:lnTo>
                <a:lnTo>
                  <a:pt x="130" y="142"/>
                </a:lnTo>
                <a:lnTo>
                  <a:pt x="130" y="142"/>
                </a:lnTo>
                <a:lnTo>
                  <a:pt x="124" y="140"/>
                </a:lnTo>
                <a:lnTo>
                  <a:pt x="118" y="140"/>
                </a:lnTo>
                <a:lnTo>
                  <a:pt x="104" y="140"/>
                </a:lnTo>
                <a:lnTo>
                  <a:pt x="94" y="146"/>
                </a:lnTo>
                <a:lnTo>
                  <a:pt x="90" y="152"/>
                </a:lnTo>
                <a:lnTo>
                  <a:pt x="86" y="156"/>
                </a:lnTo>
                <a:lnTo>
                  <a:pt x="28" y="256"/>
                </a:lnTo>
                <a:lnTo>
                  <a:pt x="28" y="256"/>
                </a:lnTo>
                <a:lnTo>
                  <a:pt x="26" y="264"/>
                </a:lnTo>
                <a:lnTo>
                  <a:pt x="24" y="272"/>
                </a:lnTo>
                <a:lnTo>
                  <a:pt x="24" y="272"/>
                </a:lnTo>
                <a:lnTo>
                  <a:pt x="26" y="280"/>
                </a:lnTo>
                <a:lnTo>
                  <a:pt x="28" y="288"/>
                </a:lnTo>
                <a:lnTo>
                  <a:pt x="32" y="294"/>
                </a:lnTo>
                <a:lnTo>
                  <a:pt x="38" y="300"/>
                </a:lnTo>
                <a:lnTo>
                  <a:pt x="38" y="300"/>
                </a:lnTo>
                <a:lnTo>
                  <a:pt x="106" y="346"/>
                </a:lnTo>
                <a:lnTo>
                  <a:pt x="106" y="346"/>
                </a:lnTo>
                <a:lnTo>
                  <a:pt x="102" y="370"/>
                </a:lnTo>
                <a:lnTo>
                  <a:pt x="100" y="392"/>
                </a:lnTo>
                <a:lnTo>
                  <a:pt x="100" y="392"/>
                </a:lnTo>
                <a:lnTo>
                  <a:pt x="22" y="420"/>
                </a:lnTo>
                <a:lnTo>
                  <a:pt x="22" y="420"/>
                </a:lnTo>
                <a:lnTo>
                  <a:pt x="14" y="426"/>
                </a:lnTo>
                <a:lnTo>
                  <a:pt x="6" y="432"/>
                </a:lnTo>
                <a:lnTo>
                  <a:pt x="2" y="442"/>
                </a:lnTo>
                <a:lnTo>
                  <a:pt x="0" y="452"/>
                </a:lnTo>
                <a:lnTo>
                  <a:pt x="0" y="452"/>
                </a:lnTo>
                <a:lnTo>
                  <a:pt x="2" y="462"/>
                </a:lnTo>
                <a:lnTo>
                  <a:pt x="32" y="572"/>
                </a:lnTo>
                <a:lnTo>
                  <a:pt x="32" y="572"/>
                </a:lnTo>
                <a:lnTo>
                  <a:pt x="34" y="578"/>
                </a:lnTo>
                <a:lnTo>
                  <a:pt x="36" y="582"/>
                </a:lnTo>
                <a:lnTo>
                  <a:pt x="46" y="590"/>
                </a:lnTo>
                <a:lnTo>
                  <a:pt x="58" y="596"/>
                </a:lnTo>
                <a:lnTo>
                  <a:pt x="64" y="596"/>
                </a:lnTo>
                <a:lnTo>
                  <a:pt x="70" y="596"/>
                </a:lnTo>
                <a:lnTo>
                  <a:pt x="70" y="596"/>
                </a:lnTo>
                <a:lnTo>
                  <a:pt x="148" y="582"/>
                </a:lnTo>
                <a:lnTo>
                  <a:pt x="148" y="582"/>
                </a:lnTo>
                <a:lnTo>
                  <a:pt x="162" y="602"/>
                </a:lnTo>
                <a:lnTo>
                  <a:pt x="178" y="620"/>
                </a:lnTo>
                <a:lnTo>
                  <a:pt x="178" y="620"/>
                </a:lnTo>
                <a:lnTo>
                  <a:pt x="144" y="692"/>
                </a:lnTo>
                <a:lnTo>
                  <a:pt x="144" y="692"/>
                </a:lnTo>
                <a:lnTo>
                  <a:pt x="142" y="700"/>
                </a:lnTo>
                <a:lnTo>
                  <a:pt x="140" y="706"/>
                </a:lnTo>
                <a:lnTo>
                  <a:pt x="140" y="706"/>
                </a:lnTo>
                <a:lnTo>
                  <a:pt x="142" y="716"/>
                </a:lnTo>
                <a:lnTo>
                  <a:pt x="144" y="724"/>
                </a:lnTo>
                <a:lnTo>
                  <a:pt x="150" y="730"/>
                </a:lnTo>
                <a:lnTo>
                  <a:pt x="158" y="736"/>
                </a:lnTo>
                <a:lnTo>
                  <a:pt x="256" y="792"/>
                </a:lnTo>
                <a:lnTo>
                  <a:pt x="256" y="792"/>
                </a:lnTo>
                <a:lnTo>
                  <a:pt x="262" y="796"/>
                </a:lnTo>
                <a:lnTo>
                  <a:pt x="268" y="798"/>
                </a:lnTo>
                <a:lnTo>
                  <a:pt x="280" y="796"/>
                </a:lnTo>
                <a:lnTo>
                  <a:pt x="292" y="792"/>
                </a:lnTo>
                <a:lnTo>
                  <a:pt x="296" y="788"/>
                </a:lnTo>
                <a:lnTo>
                  <a:pt x="302" y="782"/>
                </a:lnTo>
                <a:lnTo>
                  <a:pt x="302" y="782"/>
                </a:lnTo>
                <a:lnTo>
                  <a:pt x="348" y="718"/>
                </a:lnTo>
                <a:lnTo>
                  <a:pt x="348" y="718"/>
                </a:lnTo>
                <a:lnTo>
                  <a:pt x="370" y="722"/>
                </a:lnTo>
                <a:lnTo>
                  <a:pt x="394" y="724"/>
                </a:lnTo>
                <a:lnTo>
                  <a:pt x="394" y="724"/>
                </a:lnTo>
                <a:lnTo>
                  <a:pt x="422" y="798"/>
                </a:lnTo>
                <a:lnTo>
                  <a:pt x="422" y="798"/>
                </a:lnTo>
                <a:lnTo>
                  <a:pt x="424" y="804"/>
                </a:lnTo>
                <a:lnTo>
                  <a:pt x="428" y="810"/>
                </a:lnTo>
                <a:lnTo>
                  <a:pt x="438" y="818"/>
                </a:lnTo>
                <a:lnTo>
                  <a:pt x="450" y="820"/>
                </a:lnTo>
                <a:lnTo>
                  <a:pt x="456" y="822"/>
                </a:lnTo>
                <a:lnTo>
                  <a:pt x="462" y="820"/>
                </a:lnTo>
                <a:lnTo>
                  <a:pt x="572" y="790"/>
                </a:lnTo>
                <a:lnTo>
                  <a:pt x="572" y="790"/>
                </a:lnTo>
                <a:lnTo>
                  <a:pt x="582" y="786"/>
                </a:lnTo>
                <a:lnTo>
                  <a:pt x="590" y="778"/>
                </a:lnTo>
                <a:lnTo>
                  <a:pt x="596" y="768"/>
                </a:lnTo>
                <a:lnTo>
                  <a:pt x="598" y="758"/>
                </a:lnTo>
                <a:lnTo>
                  <a:pt x="598" y="758"/>
                </a:lnTo>
                <a:lnTo>
                  <a:pt x="596" y="752"/>
                </a:lnTo>
                <a:lnTo>
                  <a:pt x="596" y="752"/>
                </a:lnTo>
                <a:lnTo>
                  <a:pt x="582" y="670"/>
                </a:lnTo>
                <a:lnTo>
                  <a:pt x="582" y="670"/>
                </a:lnTo>
                <a:lnTo>
                  <a:pt x="600" y="658"/>
                </a:lnTo>
                <a:lnTo>
                  <a:pt x="618" y="642"/>
                </a:lnTo>
                <a:lnTo>
                  <a:pt x="618" y="642"/>
                </a:lnTo>
                <a:lnTo>
                  <a:pt x="694" y="678"/>
                </a:lnTo>
                <a:lnTo>
                  <a:pt x="694" y="678"/>
                </a:lnTo>
                <a:lnTo>
                  <a:pt x="700" y="680"/>
                </a:lnTo>
                <a:lnTo>
                  <a:pt x="706" y="682"/>
                </a:lnTo>
                <a:lnTo>
                  <a:pt x="718" y="680"/>
                </a:lnTo>
                <a:lnTo>
                  <a:pt x="728" y="674"/>
                </a:lnTo>
                <a:lnTo>
                  <a:pt x="734" y="670"/>
                </a:lnTo>
                <a:lnTo>
                  <a:pt x="738" y="664"/>
                </a:lnTo>
                <a:lnTo>
                  <a:pt x="794" y="566"/>
                </a:lnTo>
                <a:lnTo>
                  <a:pt x="794" y="566"/>
                </a:lnTo>
                <a:lnTo>
                  <a:pt x="798" y="558"/>
                </a:lnTo>
                <a:lnTo>
                  <a:pt x="798" y="548"/>
                </a:lnTo>
                <a:lnTo>
                  <a:pt x="798" y="548"/>
                </a:lnTo>
                <a:lnTo>
                  <a:pt x="798" y="540"/>
                </a:lnTo>
                <a:lnTo>
                  <a:pt x="794" y="532"/>
                </a:lnTo>
                <a:lnTo>
                  <a:pt x="790" y="526"/>
                </a:lnTo>
                <a:lnTo>
                  <a:pt x="784" y="520"/>
                </a:lnTo>
                <a:lnTo>
                  <a:pt x="784" y="520"/>
                </a:lnTo>
                <a:lnTo>
                  <a:pt x="712" y="470"/>
                </a:lnTo>
                <a:lnTo>
                  <a:pt x="712" y="470"/>
                </a:lnTo>
                <a:lnTo>
                  <a:pt x="716" y="450"/>
                </a:lnTo>
                <a:lnTo>
                  <a:pt x="718" y="430"/>
                </a:lnTo>
                <a:lnTo>
                  <a:pt x="718" y="430"/>
                </a:lnTo>
                <a:lnTo>
                  <a:pt x="800" y="400"/>
                </a:lnTo>
                <a:lnTo>
                  <a:pt x="800" y="400"/>
                </a:lnTo>
                <a:lnTo>
                  <a:pt x="810" y="396"/>
                </a:lnTo>
                <a:lnTo>
                  <a:pt x="816" y="388"/>
                </a:lnTo>
                <a:lnTo>
                  <a:pt x="820" y="378"/>
                </a:lnTo>
                <a:lnTo>
                  <a:pt x="822" y="368"/>
                </a:lnTo>
                <a:lnTo>
                  <a:pt x="822" y="368"/>
                </a:lnTo>
                <a:lnTo>
                  <a:pt x="822" y="360"/>
                </a:lnTo>
                <a:lnTo>
                  <a:pt x="822" y="360"/>
                </a:lnTo>
                <a:close/>
                <a:moveTo>
                  <a:pt x="454" y="570"/>
                </a:moveTo>
                <a:lnTo>
                  <a:pt x="454" y="570"/>
                </a:lnTo>
                <a:lnTo>
                  <a:pt x="438" y="574"/>
                </a:lnTo>
                <a:lnTo>
                  <a:pt x="422" y="576"/>
                </a:lnTo>
                <a:lnTo>
                  <a:pt x="404" y="576"/>
                </a:lnTo>
                <a:lnTo>
                  <a:pt x="388" y="574"/>
                </a:lnTo>
                <a:lnTo>
                  <a:pt x="372" y="572"/>
                </a:lnTo>
                <a:lnTo>
                  <a:pt x="358" y="566"/>
                </a:lnTo>
                <a:lnTo>
                  <a:pt x="342" y="560"/>
                </a:lnTo>
                <a:lnTo>
                  <a:pt x="328" y="554"/>
                </a:lnTo>
                <a:lnTo>
                  <a:pt x="316" y="544"/>
                </a:lnTo>
                <a:lnTo>
                  <a:pt x="302" y="536"/>
                </a:lnTo>
                <a:lnTo>
                  <a:pt x="292" y="524"/>
                </a:lnTo>
                <a:lnTo>
                  <a:pt x="280" y="512"/>
                </a:lnTo>
                <a:lnTo>
                  <a:pt x="272" y="498"/>
                </a:lnTo>
                <a:lnTo>
                  <a:pt x="264" y="484"/>
                </a:lnTo>
                <a:lnTo>
                  <a:pt x="256" y="470"/>
                </a:lnTo>
                <a:lnTo>
                  <a:pt x="252" y="454"/>
                </a:lnTo>
                <a:lnTo>
                  <a:pt x="252" y="454"/>
                </a:lnTo>
                <a:lnTo>
                  <a:pt x="248" y="436"/>
                </a:lnTo>
                <a:lnTo>
                  <a:pt x="246" y="420"/>
                </a:lnTo>
                <a:lnTo>
                  <a:pt x="246" y="404"/>
                </a:lnTo>
                <a:lnTo>
                  <a:pt x="248" y="388"/>
                </a:lnTo>
                <a:lnTo>
                  <a:pt x="250" y="372"/>
                </a:lnTo>
                <a:lnTo>
                  <a:pt x="254" y="358"/>
                </a:lnTo>
                <a:lnTo>
                  <a:pt x="260" y="342"/>
                </a:lnTo>
                <a:lnTo>
                  <a:pt x="268" y="328"/>
                </a:lnTo>
                <a:lnTo>
                  <a:pt x="268" y="328"/>
                </a:lnTo>
                <a:lnTo>
                  <a:pt x="276" y="314"/>
                </a:lnTo>
                <a:lnTo>
                  <a:pt x="288" y="300"/>
                </a:lnTo>
                <a:lnTo>
                  <a:pt x="298" y="290"/>
                </a:lnTo>
                <a:lnTo>
                  <a:pt x="310" y="278"/>
                </a:lnTo>
                <a:lnTo>
                  <a:pt x="324" y="270"/>
                </a:lnTo>
                <a:lnTo>
                  <a:pt x="338" y="262"/>
                </a:lnTo>
                <a:lnTo>
                  <a:pt x="352" y="256"/>
                </a:lnTo>
                <a:lnTo>
                  <a:pt x="368" y="250"/>
                </a:lnTo>
                <a:lnTo>
                  <a:pt x="368" y="250"/>
                </a:lnTo>
                <a:lnTo>
                  <a:pt x="386" y="246"/>
                </a:lnTo>
                <a:lnTo>
                  <a:pt x="402" y="246"/>
                </a:lnTo>
                <a:lnTo>
                  <a:pt x="418" y="244"/>
                </a:lnTo>
                <a:lnTo>
                  <a:pt x="434" y="246"/>
                </a:lnTo>
                <a:lnTo>
                  <a:pt x="450" y="250"/>
                </a:lnTo>
                <a:lnTo>
                  <a:pt x="466" y="254"/>
                </a:lnTo>
                <a:lnTo>
                  <a:pt x="480" y="260"/>
                </a:lnTo>
                <a:lnTo>
                  <a:pt x="494" y="266"/>
                </a:lnTo>
                <a:lnTo>
                  <a:pt x="508" y="276"/>
                </a:lnTo>
                <a:lnTo>
                  <a:pt x="520" y="286"/>
                </a:lnTo>
                <a:lnTo>
                  <a:pt x="532" y="296"/>
                </a:lnTo>
                <a:lnTo>
                  <a:pt x="542" y="308"/>
                </a:lnTo>
                <a:lnTo>
                  <a:pt x="552" y="322"/>
                </a:lnTo>
                <a:lnTo>
                  <a:pt x="560" y="336"/>
                </a:lnTo>
                <a:lnTo>
                  <a:pt x="566" y="352"/>
                </a:lnTo>
                <a:lnTo>
                  <a:pt x="572" y="368"/>
                </a:lnTo>
                <a:lnTo>
                  <a:pt x="572" y="368"/>
                </a:lnTo>
                <a:lnTo>
                  <a:pt x="574" y="384"/>
                </a:lnTo>
                <a:lnTo>
                  <a:pt x="576" y="400"/>
                </a:lnTo>
                <a:lnTo>
                  <a:pt x="576" y="416"/>
                </a:lnTo>
                <a:lnTo>
                  <a:pt x="576" y="432"/>
                </a:lnTo>
                <a:lnTo>
                  <a:pt x="572" y="448"/>
                </a:lnTo>
                <a:lnTo>
                  <a:pt x="568" y="464"/>
                </a:lnTo>
                <a:lnTo>
                  <a:pt x="562" y="478"/>
                </a:lnTo>
                <a:lnTo>
                  <a:pt x="554" y="492"/>
                </a:lnTo>
                <a:lnTo>
                  <a:pt x="546" y="506"/>
                </a:lnTo>
                <a:lnTo>
                  <a:pt x="536" y="518"/>
                </a:lnTo>
                <a:lnTo>
                  <a:pt x="526" y="530"/>
                </a:lnTo>
                <a:lnTo>
                  <a:pt x="512" y="540"/>
                </a:lnTo>
                <a:lnTo>
                  <a:pt x="500" y="550"/>
                </a:lnTo>
                <a:lnTo>
                  <a:pt x="486" y="558"/>
                </a:lnTo>
                <a:lnTo>
                  <a:pt x="470" y="564"/>
                </a:lnTo>
                <a:lnTo>
                  <a:pt x="454" y="570"/>
                </a:lnTo>
                <a:lnTo>
                  <a:pt x="454" y="570"/>
                </a:lnTo>
                <a:close/>
              </a:path>
            </a:pathLst>
          </a:custGeom>
          <a:solidFill>
            <a:srgbClr val="FFC000"/>
          </a:solidFill>
          <a:ln w="9525">
            <a:noFill/>
            <a:round/>
            <a:headEnd/>
            <a:tailEnd/>
          </a:ln>
        </p:spPr>
        <p:txBody>
          <a:bodyPr vert="horz" wrap="square" lIns="91437" tIns="45719" rIns="91437" bIns="45719" numCol="1" anchor="t" anchorCtr="0" compatLnSpc="1">
            <a:prstTxWarp prst="textNoShape">
              <a:avLst/>
            </a:prstTxWarp>
          </a:bodyPr>
          <a:lstStyle/>
          <a:p>
            <a:pPr defTabSz="1219272" fontAlgn="ctr">
              <a:spcBef>
                <a:spcPts val="0"/>
              </a:spcBef>
              <a:spcAft>
                <a:spcPts val="0"/>
              </a:spcAft>
            </a:pPr>
            <a:endParaRPr lang="en-US" altLang="zh-CN" sz="1350" dirty="0">
              <a:solidFill>
                <a:prstClr val="black"/>
              </a:solidFill>
              <a:latin typeface="Huawei Sans" panose="020C0503030203020204" pitchFamily="34" charset="0"/>
              <a:ea typeface="微软雅黑" panose="020B0503020204020204" pitchFamily="34" charset="-122"/>
            </a:endParaRPr>
          </a:p>
        </p:txBody>
      </p:sp>
      <p:pic>
        <p:nvPicPr>
          <p:cNvPr id="124" name="A-FEC前">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bwMode="gray">
          <a:xfrm>
            <a:off x="9284817" y="2829405"/>
            <a:ext cx="2228265" cy="1234849"/>
          </a:xfrm>
          <a:prstGeom prst="rect">
            <a:avLst/>
          </a:prstGeom>
        </p:spPr>
      </p:pic>
      <p:pic>
        <p:nvPicPr>
          <p:cNvPr id="125" name="A-FEC后">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bwMode="gray">
          <a:xfrm>
            <a:off x="6931667" y="2829406"/>
            <a:ext cx="2118993" cy="1234849"/>
          </a:xfrm>
          <a:prstGeom prst="rect">
            <a:avLst/>
          </a:prstGeom>
        </p:spPr>
      </p:pic>
      <p:sp>
        <p:nvSpPr>
          <p:cNvPr id="126" name="矩形 125"/>
          <p:cNvSpPr/>
          <p:nvPr/>
        </p:nvSpPr>
        <p:spPr bwMode="gray">
          <a:xfrm>
            <a:off x="6771193" y="4064254"/>
            <a:ext cx="2475524" cy="507831"/>
          </a:xfrm>
          <a:prstGeom prst="rect">
            <a:avLst/>
          </a:prstGeom>
        </p:spPr>
        <p:txBody>
          <a:bodyPr wrap="square">
            <a:spAutoFit/>
          </a:bodyPr>
          <a:lstStyle/>
          <a:p>
            <a:pPr algn="ctr" defTabSz="914478" fontAlgn="ctr">
              <a:buClr>
                <a:srgbClr val="1D1D1A"/>
              </a:buClr>
            </a:pPr>
            <a:r>
              <a:rPr lang="en-US" sz="1100" dirty="0">
                <a:solidFill>
                  <a:srgbClr val="1D1D1A"/>
                </a:solidFill>
                <a:latin typeface="Huawei Sans" panose="020C0503030203020204" pitchFamily="34" charset="0"/>
              </a:rPr>
              <a:t>Huawei </a:t>
            </a:r>
            <a:r>
              <a:rPr lang="en-US" sz="1600" b="1" dirty="0">
                <a:solidFill>
                  <a:srgbClr val="C7000B"/>
                </a:solidFill>
                <a:latin typeface="Huawei Sans" panose="020C0503030203020204" pitchFamily="34" charset="0"/>
              </a:rPr>
              <a:t>20%</a:t>
            </a:r>
            <a:r>
              <a:rPr lang="en-US" sz="1100" dirty="0">
                <a:solidFill>
                  <a:srgbClr val="1D1D1A"/>
                </a:solidFill>
                <a:latin typeface="Huawei Sans" panose="020C0503030203020204" pitchFamily="34" charset="0"/>
              </a:rPr>
              <a:t>packet loss, no frame freezing, no artifact</a:t>
            </a:r>
            <a:endParaRPr lang="en-US" altLang="zh-CN" sz="1100" dirty="0">
              <a:solidFill>
                <a:srgbClr val="1D1D1A"/>
              </a:solidFill>
              <a:latin typeface="Huawei Sans" panose="020C0503030203020204" pitchFamily="34" charset="0"/>
              <a:cs typeface="Arial" panose="020B0604020202020204" pitchFamily="34" charset="0"/>
            </a:endParaRPr>
          </a:p>
        </p:txBody>
      </p:sp>
      <p:sp>
        <p:nvSpPr>
          <p:cNvPr id="127" name="矩形 126"/>
          <p:cNvSpPr/>
          <p:nvPr/>
        </p:nvSpPr>
        <p:spPr bwMode="gray">
          <a:xfrm>
            <a:off x="9135568" y="4064254"/>
            <a:ext cx="2457028" cy="615553"/>
          </a:xfrm>
          <a:prstGeom prst="rect">
            <a:avLst/>
          </a:prstGeom>
        </p:spPr>
        <p:txBody>
          <a:bodyPr wrap="square">
            <a:spAutoFit/>
          </a:bodyPr>
          <a:lstStyle/>
          <a:p>
            <a:pPr algn="ctr" defTabSz="685526" fontAlgn="ctr">
              <a:spcBef>
                <a:spcPts val="0"/>
              </a:spcBef>
              <a:spcAft>
                <a:spcPts val="0"/>
              </a:spcAft>
            </a:pPr>
            <a:r>
              <a:rPr lang="en-US" sz="1100" dirty="0">
                <a:solidFill>
                  <a:srgbClr val="1D1D1A"/>
                </a:solidFill>
                <a:latin typeface="Huawei Sans" panose="020C0503030203020204" pitchFamily="34" charset="0"/>
              </a:rPr>
              <a:t>Third party:</a:t>
            </a:r>
            <a:r>
              <a:rPr lang="en-US" sz="1600" b="1" dirty="0">
                <a:solidFill>
                  <a:srgbClr val="C7000B"/>
                </a:solidFill>
                <a:latin typeface="Huawei Sans" panose="020C0503030203020204" pitchFamily="34" charset="0"/>
              </a:rPr>
              <a:t>3%</a:t>
            </a:r>
            <a:r>
              <a:rPr lang="en-US" sz="1600" dirty="0">
                <a:solidFill>
                  <a:srgbClr val="C7000B"/>
                </a:solidFill>
                <a:latin typeface="Huawei Sans" panose="020C0503030203020204" pitchFamily="34" charset="0"/>
              </a:rPr>
              <a:t> </a:t>
            </a:r>
            <a:r>
              <a:rPr lang="en-US" sz="1100" dirty="0">
                <a:solidFill>
                  <a:srgbClr val="1D1D1A"/>
                </a:solidFill>
                <a:latin typeface="Huawei Sans" panose="020C0503030203020204" pitchFamily="34" charset="0"/>
              </a:rPr>
              <a:t>packet loss and </a:t>
            </a:r>
            <a:r>
              <a:rPr lang="en-US" sz="1800" b="1" dirty="0">
                <a:solidFill>
                  <a:srgbClr val="B30000"/>
                </a:solidFill>
                <a:latin typeface="Huawei Sans" panose="020C0503030203020204" pitchFamily="34" charset="0"/>
              </a:rPr>
              <a:t> </a:t>
            </a:r>
            <a:r>
              <a:rPr lang="en-US" sz="1600" b="1" dirty="0">
                <a:solidFill>
                  <a:srgbClr val="C7000B"/>
                </a:solidFill>
                <a:latin typeface="Huawei Sans" panose="020C0503030203020204" pitchFamily="34" charset="0"/>
              </a:rPr>
              <a:t>artifact</a:t>
            </a:r>
            <a:endParaRPr lang="en-US" altLang="zh-CN" sz="1600" b="1" dirty="0">
              <a:solidFill>
                <a:srgbClr val="C7000B"/>
              </a:solidFill>
              <a:latin typeface="Huawei Sans" panose="020C0503030203020204" pitchFamily="34" charset="0"/>
              <a:cs typeface="+mn-ea"/>
              <a:sym typeface="Arial" panose="020B0604020202020204" pitchFamily="34" charset="0"/>
            </a:endParaRPr>
          </a:p>
        </p:txBody>
      </p:sp>
      <p:grpSp>
        <p:nvGrpSpPr>
          <p:cNvPr id="130" name="Group 15"/>
          <p:cNvGrpSpPr/>
          <p:nvPr/>
        </p:nvGrpSpPr>
        <p:grpSpPr bwMode="gray">
          <a:xfrm>
            <a:off x="8730202" y="62277"/>
            <a:ext cx="3003236" cy="213120"/>
            <a:chOff x="6465362" y="121552"/>
            <a:chExt cx="3003236" cy="213120"/>
          </a:xfrm>
        </p:grpSpPr>
        <p:sp>
          <p:nvSpPr>
            <p:cNvPr id="134" name="五边形 24"/>
            <p:cNvSpPr/>
            <p:nvPr/>
          </p:nvSpPr>
          <p:spPr bwMode="gray">
            <a:xfrm>
              <a:off x="6465362" y="121552"/>
              <a:ext cx="1526032" cy="213120"/>
            </a:xfrm>
            <a:prstGeom prst="homePlate">
              <a:avLst/>
            </a:prstGeom>
            <a:solidFill>
              <a:srgbClr val="D9D9D9"/>
            </a:solidFill>
            <a:ln w="9525" cap="flat" cmpd="sng" algn="ctr">
              <a:solidFill>
                <a:srgbClr val="D9D9D9"/>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900" dirty="0">
                  <a:latin typeface="Huawei Sans" panose="020C0503030203020204" pitchFamily="34" charset="0"/>
                </a:rPr>
                <a:t>Solution Architecture</a:t>
              </a:r>
            </a:p>
          </p:txBody>
        </p:sp>
        <p:sp>
          <p:nvSpPr>
            <p:cNvPr id="135" name="燕尾形 25"/>
            <p:cNvSpPr/>
            <p:nvPr/>
          </p:nvSpPr>
          <p:spPr bwMode="gray">
            <a:xfrm>
              <a:off x="7930375" y="121552"/>
              <a:ext cx="1538223" cy="211431"/>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900" b="1" dirty="0">
                  <a:solidFill>
                    <a:schemeClr val="bg1"/>
                  </a:solidFill>
                  <a:latin typeface="Huawei Sans" panose="020C0503030203020204" pitchFamily="34" charset="0"/>
                </a:rPr>
                <a:t>Solution Highlights</a:t>
              </a:r>
              <a:endParaRPr lang="en-US" altLang="zh-CN" sz="900" b="1" kern="0" dirty="0">
                <a:solidFill>
                  <a:schemeClr val="bg1"/>
                </a:solidFill>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189521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2000" fill="hold"/>
                                        <p:tgtEl>
                                          <p:spTgt spid="122"/>
                                        </p:tgtEl>
                                        <p:attrNameLst>
                                          <p:attrName>r</p:attrName>
                                        </p:attrNameLst>
                                      </p:cBhvr>
                                    </p:animRot>
                                  </p:childTnLst>
                                </p:cTn>
                              </p:par>
                              <p:par>
                                <p:cTn id="7" presetID="8" presetClass="emph" presetSubtype="0" repeatCount="indefinite" fill="hold" grpId="0" nodeType="withEffect">
                                  <p:stCondLst>
                                    <p:cond delay="0"/>
                                  </p:stCondLst>
                                  <p:childTnLst>
                                    <p:animRot by="21600000">
                                      <p:cBhvr>
                                        <p:cTn id="8" dur="2000" fill="hold"/>
                                        <p:tgtEl>
                                          <p:spTgt spid="123"/>
                                        </p:tgtEl>
                                        <p:attrNameLst>
                                          <p:attrName>r</p:attrName>
                                        </p:attrNameLst>
                                      </p:cBhvr>
                                    </p:animRot>
                                  </p:childTnLst>
                                </p:cTn>
                              </p:par>
                              <p:par>
                                <p:cTn id="9" presetID="1" presetClass="mediacall" presetSubtype="0" fill="hold" nodeType="withEffect">
                                  <p:stCondLst>
                                    <p:cond delay="0"/>
                                  </p:stCondLst>
                                  <p:childTnLst>
                                    <p:cmd type="call" cmd="playFrom(0.0)">
                                      <p:cBhvr>
                                        <p:cTn id="10" dur="13699" fill="hold"/>
                                        <p:tgtEl>
                                          <p:spTgt spid="124"/>
                                        </p:tgtEl>
                                      </p:cBhvr>
                                    </p:cmd>
                                  </p:childTnLst>
                                </p:cTn>
                              </p:par>
                              <p:par>
                                <p:cTn id="11" presetID="1" presetClass="mediacall" presetSubtype="0" fill="hold" nodeType="withEffect">
                                  <p:stCondLst>
                                    <p:cond delay="0"/>
                                  </p:stCondLst>
                                  <p:childTnLst>
                                    <p:cmd type="call" cmd="playFrom(0.0)">
                                      <p:cBhvr>
                                        <p:cTn id="12" dur="10704" fill="hold"/>
                                        <p:tgtEl>
                                          <p:spTgt spid="12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12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withEffect">
                                  <p:stCondLst>
                                    <p:cond delay="0"/>
                                  </p:stCondLst>
                                  <p:childTnLst>
                                    <p:cmd type="call" cmd="togglePause">
                                      <p:cBhvr>
                                        <p:cTn id="17" dur="1" fill="hold"/>
                                        <p:tgtEl>
                                          <p:spTgt spid="124"/>
                                        </p:tgtEl>
                                      </p:cBhvr>
                                    </p:cmd>
                                  </p:childTnLst>
                                </p:cTn>
                              </p:par>
                            </p:childTnLst>
                          </p:cTn>
                        </p:par>
                      </p:childTnLst>
                    </p:cTn>
                  </p:par>
                </p:childTnLst>
              </p:cTn>
              <p:nextCondLst>
                <p:cond evt="onClick" delay="0">
                  <p:tgtEl>
                    <p:spTgt spid="124"/>
                  </p:tgtEl>
                </p:cond>
              </p:nextCondLst>
            </p:seq>
            <p:seq concurrent="1" nextAc="seek">
              <p:cTn id="18" restart="whenNotActive" fill="hold" evtFilter="cancelBubble" nodeType="interactiveSeq">
                <p:stCondLst>
                  <p:cond evt="onClick" delay="0">
                    <p:tgtEl>
                      <p:spTgt spid="12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withEffect">
                                  <p:stCondLst>
                                    <p:cond delay="0"/>
                                  </p:stCondLst>
                                  <p:childTnLst>
                                    <p:cmd type="call" cmd="togglePause">
                                      <p:cBhvr>
                                        <p:cTn id="22" dur="1" fill="hold"/>
                                        <p:tgtEl>
                                          <p:spTgt spid="125"/>
                                        </p:tgtEl>
                                      </p:cBhvr>
                                    </p:cmd>
                                  </p:childTnLst>
                                </p:cTn>
                              </p:par>
                            </p:childTnLst>
                          </p:cTn>
                        </p:par>
                      </p:childTnLst>
                    </p:cTn>
                  </p:par>
                </p:childTnLst>
              </p:cTn>
              <p:nextCondLst>
                <p:cond evt="onClick" delay="0">
                  <p:tgtEl>
                    <p:spTgt spid="125"/>
                  </p:tgtEl>
                </p:cond>
              </p:nextCondLst>
            </p:seq>
            <p:video>
              <p:cMediaNode vol="80000">
                <p:cTn id="23" repeatCount="indefinite" fill="hold" display="0">
                  <p:stCondLst>
                    <p:cond delay="indefinite"/>
                  </p:stCondLst>
                </p:cTn>
                <p:tgtEl>
                  <p:spTgt spid="124"/>
                </p:tgtEl>
              </p:cMediaNode>
            </p:video>
            <p:video>
              <p:cMediaNode vol="80000">
                <p:cTn id="24" repeatCount="indefinite" fill="hold" display="0">
                  <p:stCondLst>
                    <p:cond delay="indefinite"/>
                  </p:stCondLst>
                </p:cTn>
                <p:tgtEl>
                  <p:spTgt spid="125"/>
                </p:tgtEl>
              </p:cMediaNode>
            </p:video>
          </p:childTnLst>
        </p:cTn>
      </p:par>
    </p:tnLst>
    <p:bldLst>
      <p:bldP spid="122" grpId="0" animBg="1"/>
      <p:bldP spid="12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p:txBody>
          <a:bodyPr/>
          <a:lstStyle/>
          <a:p>
            <a:pPr fontAlgn="ctr"/>
            <a:r>
              <a:rPr lang="en-US" dirty="0">
                <a:latin typeface="Huawei Sans" panose="020C0503030203020204" pitchFamily="34" charset="0"/>
              </a:rPr>
              <a:t>Full-Process Automation</a:t>
            </a:r>
          </a:p>
        </p:txBody>
      </p:sp>
      <p:sp>
        <p:nvSpPr>
          <p:cNvPr id="4" name="梯形 3"/>
          <p:cNvSpPr/>
          <p:nvPr/>
        </p:nvSpPr>
        <p:spPr bwMode="gray">
          <a:xfrm>
            <a:off x="556861" y="1052736"/>
            <a:ext cx="11071860" cy="3436650"/>
          </a:xfrm>
          <a:prstGeom prst="trapezoid">
            <a:avLst>
              <a:gd name="adj" fmla="val 0"/>
            </a:avLst>
          </a:prstGeom>
          <a:noFill/>
          <a:ln w="12700">
            <a:solidFill>
              <a:schemeClr val="bg2">
                <a:lumMod val="75000"/>
              </a:schemeClr>
            </a:solidFill>
            <a:prstDash val="solid"/>
            <a:miter lim="800000"/>
            <a:headEnd/>
            <a:tailEnd/>
          </a:ln>
        </p:spPr>
        <p:txBody>
          <a:bodyPr/>
          <a:lstStyle/>
          <a:p>
            <a:pPr defTabSz="1218418" fontAlgn="ctr">
              <a:spcBef>
                <a:spcPts val="0"/>
              </a:spcBef>
              <a:spcAft>
                <a:spcPts val="0"/>
              </a:spcAft>
            </a:pPr>
            <a:endParaRPr lang="en-US" altLang="zh-CN" sz="1200" dirty="0">
              <a:solidFill>
                <a:prstClr val="black"/>
              </a:solidFill>
              <a:latin typeface="Huawei Sans" panose="020C0503030203020204" pitchFamily="34" charset="0"/>
              <a:ea typeface="方正兰亭黑简体" panose="02000000000000000000" pitchFamily="2" charset="-122"/>
            </a:endParaRPr>
          </a:p>
        </p:txBody>
      </p:sp>
      <p:sp>
        <p:nvSpPr>
          <p:cNvPr id="5" name="矩形 4"/>
          <p:cNvSpPr/>
          <p:nvPr/>
        </p:nvSpPr>
        <p:spPr bwMode="gray">
          <a:xfrm>
            <a:off x="444916" y="3603814"/>
            <a:ext cx="1874809" cy="615553"/>
          </a:xfrm>
          <a:prstGeom prst="rect">
            <a:avLst/>
          </a:prstGeom>
        </p:spPr>
        <p:txBody>
          <a:bodyPr wrap="square">
            <a:spAutoFit/>
          </a:bodyPr>
          <a:lstStyle/>
          <a:p>
            <a:pPr algn="ctr" defTabSz="1218418" fontAlgn="ctr">
              <a:spcBef>
                <a:spcPts val="0"/>
              </a:spcBef>
              <a:spcAft>
                <a:spcPts val="0"/>
              </a:spcAft>
            </a:pPr>
            <a:r>
              <a:rPr lang="en-US" sz="1200" b="1" dirty="0">
                <a:solidFill>
                  <a:prstClr val="black"/>
                </a:solidFill>
                <a:latin typeface="Huawei Sans" panose="020C0503030203020204" pitchFamily="34" charset="0"/>
              </a:rPr>
              <a:t>CPE deployment automation</a:t>
            </a:r>
            <a:endParaRPr lang="en-US" altLang="zh-CN" sz="1200" b="1" dirty="0">
              <a:solidFill>
                <a:prstClr val="black"/>
              </a:solidFill>
              <a:latin typeface="Huawei Sans" panose="020C0503030203020204" pitchFamily="34" charset="0"/>
              <a:ea typeface="方正兰亭黑简体" panose="02000000000000000000" pitchFamily="2" charset="-122"/>
              <a:sym typeface="Arial"/>
            </a:endParaRPr>
          </a:p>
          <a:p>
            <a:pPr algn="ctr" defTabSz="1218418" fontAlgn="ctr">
              <a:spcBef>
                <a:spcPts val="0"/>
              </a:spcBef>
              <a:spcAft>
                <a:spcPts val="0"/>
              </a:spcAft>
            </a:pPr>
            <a:r>
              <a:rPr lang="en-US" sz="900" b="1" dirty="0">
                <a:solidFill>
                  <a:prstClr val="black"/>
                </a:solidFill>
                <a:latin typeface="Huawei Sans" panose="020C0503030203020204" pitchFamily="34" charset="0"/>
              </a:rPr>
              <a:t>ZTP</a:t>
            </a:r>
            <a:endParaRPr lang="en-US" altLang="zh-CN" sz="900" b="1" dirty="0">
              <a:solidFill>
                <a:prstClr val="black"/>
              </a:solidFill>
              <a:latin typeface="Huawei Sans" panose="020C0503030203020204" pitchFamily="34" charset="0"/>
              <a:ea typeface="方正兰亭黑简体" panose="02000000000000000000" pitchFamily="2" charset="-122"/>
              <a:sym typeface="Arial"/>
            </a:endParaRPr>
          </a:p>
        </p:txBody>
      </p:sp>
      <p:sp>
        <p:nvSpPr>
          <p:cNvPr id="6" name="矩形 5"/>
          <p:cNvSpPr/>
          <p:nvPr/>
        </p:nvSpPr>
        <p:spPr bwMode="gray">
          <a:xfrm>
            <a:off x="2446509" y="3542258"/>
            <a:ext cx="2031961" cy="738664"/>
          </a:xfrm>
          <a:prstGeom prst="rect">
            <a:avLst/>
          </a:prstGeom>
        </p:spPr>
        <p:txBody>
          <a:bodyPr wrap="square">
            <a:spAutoFit/>
          </a:bodyPr>
          <a:lstStyle/>
          <a:p>
            <a:pPr algn="ctr" defTabSz="1218418" fontAlgn="ctr">
              <a:spcBef>
                <a:spcPts val="0"/>
              </a:spcBef>
              <a:spcAft>
                <a:spcPts val="0"/>
              </a:spcAft>
            </a:pPr>
            <a:r>
              <a:rPr lang="en-US" sz="1200" b="1" dirty="0">
                <a:solidFill>
                  <a:prstClr val="black"/>
                </a:solidFill>
                <a:latin typeface="Huawei Sans" panose="020C0503030203020204" pitchFamily="34" charset="0"/>
              </a:rPr>
              <a:t>Cloud interconnection automation</a:t>
            </a:r>
            <a:endParaRPr lang="en-US" altLang="zh-CN" sz="1200" b="1" dirty="0">
              <a:solidFill>
                <a:prstClr val="black"/>
              </a:solidFill>
              <a:latin typeface="Huawei Sans" panose="020C0503030203020204" pitchFamily="34" charset="0"/>
              <a:ea typeface="方正兰亭黑简体" panose="02000000000000000000" pitchFamily="2" charset="-122"/>
              <a:sym typeface="Arial"/>
            </a:endParaRPr>
          </a:p>
          <a:p>
            <a:pPr algn="ctr" defTabSz="1218418" fontAlgn="ctr">
              <a:spcBef>
                <a:spcPts val="0"/>
              </a:spcBef>
              <a:spcAft>
                <a:spcPts val="0"/>
              </a:spcAft>
            </a:pPr>
            <a:r>
              <a:rPr lang="en-US" sz="900" b="1" dirty="0">
                <a:solidFill>
                  <a:prstClr val="black"/>
                </a:solidFill>
                <a:latin typeface="Huawei Sans" panose="020C0503030203020204" pitchFamily="34" charset="0"/>
              </a:rPr>
              <a:t>Automatic IaaS/SaaS interconnection configuration</a:t>
            </a:r>
            <a:endParaRPr lang="en-US" altLang="zh-CN" sz="900" b="1" dirty="0">
              <a:solidFill>
                <a:prstClr val="black"/>
              </a:solidFill>
              <a:latin typeface="Huawei Sans" panose="020C0503030203020204" pitchFamily="34" charset="0"/>
              <a:ea typeface="方正兰亭黑简体" panose="02000000000000000000" pitchFamily="2" charset="-122"/>
              <a:sym typeface="Arial"/>
            </a:endParaRPr>
          </a:p>
        </p:txBody>
      </p:sp>
      <p:sp>
        <p:nvSpPr>
          <p:cNvPr id="7" name="矩形 6"/>
          <p:cNvSpPr/>
          <p:nvPr/>
        </p:nvSpPr>
        <p:spPr bwMode="gray">
          <a:xfrm>
            <a:off x="4878791" y="3542258"/>
            <a:ext cx="2000940" cy="738664"/>
          </a:xfrm>
          <a:prstGeom prst="rect">
            <a:avLst/>
          </a:prstGeom>
        </p:spPr>
        <p:txBody>
          <a:bodyPr wrap="square">
            <a:spAutoFit/>
          </a:bodyPr>
          <a:lstStyle/>
          <a:p>
            <a:pPr algn="ctr" defTabSz="1218418" fontAlgn="ctr">
              <a:spcBef>
                <a:spcPts val="0"/>
              </a:spcBef>
              <a:spcAft>
                <a:spcPts val="0"/>
              </a:spcAft>
            </a:pPr>
            <a:r>
              <a:rPr lang="en-US" sz="1200" b="1" dirty="0">
                <a:solidFill>
                  <a:prstClr val="black"/>
                </a:solidFill>
                <a:latin typeface="Huawei Sans" panose="020C0503030203020204" pitchFamily="34" charset="0"/>
              </a:rPr>
              <a:t>Overlay tunnel automation</a:t>
            </a:r>
            <a:endParaRPr lang="en-US" altLang="zh-CN" sz="1200" b="1" dirty="0">
              <a:solidFill>
                <a:prstClr val="black"/>
              </a:solidFill>
              <a:latin typeface="Huawei Sans" panose="020C0503030203020204" pitchFamily="34" charset="0"/>
              <a:ea typeface="方正兰亭黑简体" panose="02000000000000000000" pitchFamily="2" charset="-122"/>
              <a:sym typeface="Arial"/>
            </a:endParaRPr>
          </a:p>
          <a:p>
            <a:pPr algn="ctr" defTabSz="1218418" fontAlgn="ctr">
              <a:spcBef>
                <a:spcPts val="0"/>
              </a:spcBef>
              <a:spcAft>
                <a:spcPts val="0"/>
              </a:spcAft>
            </a:pPr>
            <a:r>
              <a:rPr lang="en-US" sz="900" b="1" dirty="0">
                <a:solidFill>
                  <a:prstClr val="black"/>
                </a:solidFill>
                <a:latin typeface="Huawei Sans" panose="020C0503030203020204" pitchFamily="34" charset="0"/>
              </a:rPr>
              <a:t>Dynamic tunnel orchestration based on traffic policies</a:t>
            </a:r>
            <a:endParaRPr lang="en-US" altLang="zh-CN" sz="900" b="1" dirty="0">
              <a:solidFill>
                <a:prstClr val="black"/>
              </a:solidFill>
              <a:latin typeface="Huawei Sans" panose="020C0503030203020204" pitchFamily="34" charset="0"/>
              <a:ea typeface="方正兰亭黑简体" panose="02000000000000000000" pitchFamily="2" charset="-122"/>
              <a:sym typeface="Arial"/>
            </a:endParaRPr>
          </a:p>
        </p:txBody>
      </p:sp>
      <p:pic>
        <p:nvPicPr>
          <p:cNvPr id="8" name="Picture 11" descr="C:\Users\Administrator\Desktop\穆亮\第二页\】-09.png"/>
          <p:cNvPicPr>
            <a:picLocks noChangeAspect="1" noChangeArrowheads="1"/>
          </p:cNvPicPr>
          <p:nvPr/>
        </p:nvPicPr>
        <p:blipFill>
          <a:blip r:embed="rId3" cstate="print"/>
          <a:srcRect/>
          <a:stretch>
            <a:fillRect/>
          </a:stretch>
        </p:blipFill>
        <p:spPr bwMode="gray">
          <a:xfrm>
            <a:off x="2158692" y="3831532"/>
            <a:ext cx="485227" cy="168400"/>
          </a:xfrm>
          <a:prstGeom prst="rect">
            <a:avLst/>
          </a:prstGeom>
          <a:noFill/>
        </p:spPr>
      </p:pic>
      <p:pic>
        <p:nvPicPr>
          <p:cNvPr id="9" name="Picture 11" descr="C:\Users\Administrator\Desktop\穆亮\第二页\】-09.png"/>
          <p:cNvPicPr>
            <a:picLocks noChangeAspect="1" noChangeArrowheads="1"/>
          </p:cNvPicPr>
          <p:nvPr/>
        </p:nvPicPr>
        <p:blipFill>
          <a:blip r:embed="rId3" cstate="print"/>
          <a:srcRect/>
          <a:stretch>
            <a:fillRect/>
          </a:stretch>
        </p:blipFill>
        <p:spPr bwMode="gray">
          <a:xfrm>
            <a:off x="4317307" y="3831532"/>
            <a:ext cx="485227" cy="168400"/>
          </a:xfrm>
          <a:prstGeom prst="rect">
            <a:avLst/>
          </a:prstGeom>
          <a:noFill/>
        </p:spPr>
      </p:pic>
      <p:sp>
        <p:nvSpPr>
          <p:cNvPr id="10" name="矩形 9"/>
          <p:cNvSpPr/>
          <p:nvPr/>
        </p:nvSpPr>
        <p:spPr bwMode="gray">
          <a:xfrm>
            <a:off x="7190512" y="3603814"/>
            <a:ext cx="2297209" cy="615553"/>
          </a:xfrm>
          <a:prstGeom prst="rect">
            <a:avLst/>
          </a:prstGeom>
        </p:spPr>
        <p:txBody>
          <a:bodyPr wrap="square">
            <a:spAutoFit/>
          </a:bodyPr>
          <a:lstStyle/>
          <a:p>
            <a:pPr algn="ctr" defTabSz="1218418" fontAlgn="ctr">
              <a:spcBef>
                <a:spcPts val="0"/>
              </a:spcBef>
              <a:spcAft>
                <a:spcPts val="0"/>
              </a:spcAft>
            </a:pPr>
            <a:r>
              <a:rPr lang="en-US" sz="1200" b="1" dirty="0">
                <a:solidFill>
                  <a:prstClr val="black"/>
                </a:solidFill>
                <a:latin typeface="Huawei Sans" panose="020C0503030203020204" pitchFamily="34" charset="0"/>
              </a:rPr>
              <a:t>Automated service chain orchestration for VNFs</a:t>
            </a:r>
            <a:endParaRPr lang="en-US" altLang="zh-CN" sz="1200" b="1" dirty="0">
              <a:solidFill>
                <a:prstClr val="black"/>
              </a:solidFill>
              <a:latin typeface="Huawei Sans" panose="020C0503030203020204" pitchFamily="34" charset="0"/>
              <a:ea typeface="方正兰亭黑简体" panose="02000000000000000000" pitchFamily="2" charset="-122"/>
              <a:sym typeface="Arial"/>
            </a:endParaRPr>
          </a:p>
          <a:p>
            <a:pPr algn="ctr" defTabSz="1218418" fontAlgn="ctr">
              <a:spcBef>
                <a:spcPts val="0"/>
              </a:spcBef>
              <a:spcAft>
                <a:spcPts val="0"/>
              </a:spcAft>
            </a:pPr>
            <a:r>
              <a:rPr lang="en-US" sz="900" b="1" dirty="0">
                <a:solidFill>
                  <a:prstClr val="black"/>
                </a:solidFill>
                <a:latin typeface="Huawei Sans" panose="020C0503030203020204" pitchFamily="34" charset="0"/>
              </a:rPr>
              <a:t>VAS provisioning in minutes</a:t>
            </a:r>
            <a:endParaRPr lang="en-US" altLang="zh-CN" sz="900" b="1" dirty="0">
              <a:solidFill>
                <a:prstClr val="black"/>
              </a:solidFill>
              <a:latin typeface="Huawei Sans" panose="020C0503030203020204" pitchFamily="34" charset="0"/>
              <a:ea typeface="方正兰亭黑简体" panose="02000000000000000000" pitchFamily="2" charset="-122"/>
              <a:sym typeface="Arial"/>
            </a:endParaRPr>
          </a:p>
        </p:txBody>
      </p:sp>
      <p:pic>
        <p:nvPicPr>
          <p:cNvPr id="11" name="Picture 11" descr="C:\Users\Administrator\Desktop\穆亮\第二页\】-09.png"/>
          <p:cNvPicPr>
            <a:picLocks noChangeAspect="1" noChangeArrowheads="1"/>
          </p:cNvPicPr>
          <p:nvPr/>
        </p:nvPicPr>
        <p:blipFill>
          <a:blip r:embed="rId3" cstate="print"/>
          <a:srcRect/>
          <a:stretch>
            <a:fillRect/>
          </a:stretch>
        </p:blipFill>
        <p:spPr bwMode="gray">
          <a:xfrm>
            <a:off x="6833030" y="3831532"/>
            <a:ext cx="485227" cy="168400"/>
          </a:xfrm>
          <a:prstGeom prst="rect">
            <a:avLst/>
          </a:prstGeom>
          <a:noFill/>
        </p:spPr>
      </p:pic>
      <p:grpSp>
        <p:nvGrpSpPr>
          <p:cNvPr id="12" name="组合 11"/>
          <p:cNvGrpSpPr/>
          <p:nvPr/>
        </p:nvGrpSpPr>
        <p:grpSpPr bwMode="gray">
          <a:xfrm>
            <a:off x="627765" y="1410276"/>
            <a:ext cx="1704297" cy="2176467"/>
            <a:chOff x="725685" y="1223570"/>
            <a:chExt cx="1705581" cy="2178104"/>
          </a:xfrm>
          <a:solidFill>
            <a:srgbClr val="CCECFF"/>
          </a:solidFill>
        </p:grpSpPr>
        <p:sp>
          <p:nvSpPr>
            <p:cNvPr id="13" name="梯形 12"/>
            <p:cNvSpPr/>
            <p:nvPr/>
          </p:nvSpPr>
          <p:spPr bwMode="gray">
            <a:xfrm>
              <a:off x="725685" y="1223570"/>
              <a:ext cx="1705581" cy="2178104"/>
            </a:xfrm>
            <a:prstGeom prst="trapezoid">
              <a:avLst>
                <a:gd name="adj" fmla="val 0"/>
              </a:avLst>
            </a:prstGeom>
            <a:solidFill>
              <a:srgbClr val="CCECFF"/>
            </a:solidFill>
          </p:spPr>
          <p:txBody>
            <a:bodyPr wrap="square" lIns="121852" tIns="60926" rIns="121852" bIns="60926" rtlCol="0" anchor="ctr" anchorCtr="1">
              <a:noAutofit/>
            </a:bodyPr>
            <a:lstStyle/>
            <a:p>
              <a:pPr indent="717143" defTabSz="1218418" fontAlgn="ctr">
                <a:spcBef>
                  <a:spcPts val="0"/>
                </a:spcBef>
                <a:spcAft>
                  <a:spcPts val="0"/>
                </a:spcAft>
                <a:buClr>
                  <a:srgbClr val="FFC000"/>
                </a:buClr>
                <a:buSzPct val="60000"/>
                <a:buFont typeface="Wingdings" pitchFamily="2" charset="2"/>
                <a:buChar char="n"/>
                <a:defRPr/>
              </a:pPr>
              <a:endParaRPr lang="en-US" altLang="zh-CN" sz="3598" kern="0" dirty="0">
                <a:solidFill>
                  <a:prstClr val="black"/>
                </a:solidFill>
                <a:latin typeface="Huawei Sans" panose="020C0503030203020204" pitchFamily="34" charset="0"/>
                <a:ea typeface="方正兰亭黑简体" panose="02000000000000000000" pitchFamily="2" charset="-122"/>
              </a:endParaRPr>
            </a:p>
          </p:txBody>
        </p:sp>
        <p:grpSp>
          <p:nvGrpSpPr>
            <p:cNvPr id="14" name="组合 13"/>
            <p:cNvGrpSpPr/>
            <p:nvPr/>
          </p:nvGrpSpPr>
          <p:grpSpPr bwMode="gray">
            <a:xfrm>
              <a:off x="875457" y="2780544"/>
              <a:ext cx="485372" cy="444935"/>
              <a:chOff x="8555797" y="5195091"/>
              <a:chExt cx="457174" cy="419086"/>
            </a:xfrm>
            <a:grpFill/>
          </p:grpSpPr>
          <p:grpSp>
            <p:nvGrpSpPr>
              <p:cNvPr id="28" name="组合 54"/>
              <p:cNvGrpSpPr/>
              <p:nvPr/>
            </p:nvGrpSpPr>
            <p:grpSpPr bwMode="gray">
              <a:xfrm>
                <a:off x="8611765" y="5307755"/>
                <a:ext cx="340833" cy="184879"/>
                <a:chOff x="-817563" y="2578100"/>
                <a:chExt cx="614363" cy="363538"/>
              </a:xfrm>
              <a:grpFill/>
            </p:grpSpPr>
            <p:sp>
              <p:nvSpPr>
                <p:cNvPr id="30" name="Freeform 7"/>
                <p:cNvSpPr>
                  <a:spLocks/>
                </p:cNvSpPr>
                <p:nvPr/>
              </p:nvSpPr>
              <p:spPr bwMode="gray">
                <a:xfrm>
                  <a:off x="-817563" y="2701925"/>
                  <a:ext cx="614363" cy="239713"/>
                </a:xfrm>
                <a:custGeom>
                  <a:avLst/>
                  <a:gdLst>
                    <a:gd name="T0" fmla="*/ 387 w 387"/>
                    <a:gd name="T1" fmla="*/ 78 h 151"/>
                    <a:gd name="T2" fmla="*/ 387 w 387"/>
                    <a:gd name="T3" fmla="*/ 78 h 151"/>
                    <a:gd name="T4" fmla="*/ 387 w 387"/>
                    <a:gd name="T5" fmla="*/ 78 h 151"/>
                    <a:gd name="T6" fmla="*/ 387 w 387"/>
                    <a:gd name="T7" fmla="*/ 78 h 151"/>
                    <a:gd name="T8" fmla="*/ 385 w 387"/>
                    <a:gd name="T9" fmla="*/ 82 h 151"/>
                    <a:gd name="T10" fmla="*/ 383 w 387"/>
                    <a:gd name="T11" fmla="*/ 90 h 151"/>
                    <a:gd name="T12" fmla="*/ 378 w 387"/>
                    <a:gd name="T13" fmla="*/ 97 h 151"/>
                    <a:gd name="T14" fmla="*/ 373 w 387"/>
                    <a:gd name="T15" fmla="*/ 104 h 151"/>
                    <a:gd name="T16" fmla="*/ 364 w 387"/>
                    <a:gd name="T17" fmla="*/ 111 h 151"/>
                    <a:gd name="T18" fmla="*/ 354 w 387"/>
                    <a:gd name="T19" fmla="*/ 116 h 151"/>
                    <a:gd name="T20" fmla="*/ 345 w 387"/>
                    <a:gd name="T21" fmla="*/ 123 h 151"/>
                    <a:gd name="T22" fmla="*/ 333 w 387"/>
                    <a:gd name="T23" fmla="*/ 127 h 151"/>
                    <a:gd name="T24" fmla="*/ 319 w 387"/>
                    <a:gd name="T25" fmla="*/ 132 h 151"/>
                    <a:gd name="T26" fmla="*/ 305 w 387"/>
                    <a:gd name="T27" fmla="*/ 137 h 151"/>
                    <a:gd name="T28" fmla="*/ 290 w 387"/>
                    <a:gd name="T29" fmla="*/ 139 h 151"/>
                    <a:gd name="T30" fmla="*/ 274 w 387"/>
                    <a:gd name="T31" fmla="*/ 144 h 151"/>
                    <a:gd name="T32" fmla="*/ 257 w 387"/>
                    <a:gd name="T33" fmla="*/ 146 h 151"/>
                    <a:gd name="T34" fmla="*/ 241 w 387"/>
                    <a:gd name="T35" fmla="*/ 149 h 151"/>
                    <a:gd name="T36" fmla="*/ 222 w 387"/>
                    <a:gd name="T37" fmla="*/ 149 h 151"/>
                    <a:gd name="T38" fmla="*/ 203 w 387"/>
                    <a:gd name="T39" fmla="*/ 151 h 151"/>
                    <a:gd name="T40" fmla="*/ 184 w 387"/>
                    <a:gd name="T41" fmla="*/ 151 h 151"/>
                    <a:gd name="T42" fmla="*/ 165 w 387"/>
                    <a:gd name="T43" fmla="*/ 149 h 151"/>
                    <a:gd name="T44" fmla="*/ 146 w 387"/>
                    <a:gd name="T45" fmla="*/ 149 h 151"/>
                    <a:gd name="T46" fmla="*/ 130 w 387"/>
                    <a:gd name="T47" fmla="*/ 146 h 151"/>
                    <a:gd name="T48" fmla="*/ 113 w 387"/>
                    <a:gd name="T49" fmla="*/ 144 h 151"/>
                    <a:gd name="T50" fmla="*/ 97 w 387"/>
                    <a:gd name="T51" fmla="*/ 139 h 151"/>
                    <a:gd name="T52" fmla="*/ 80 w 387"/>
                    <a:gd name="T53" fmla="*/ 137 h 151"/>
                    <a:gd name="T54" fmla="*/ 66 w 387"/>
                    <a:gd name="T55" fmla="*/ 132 h 151"/>
                    <a:gd name="T56" fmla="*/ 54 w 387"/>
                    <a:gd name="T57" fmla="*/ 127 h 151"/>
                    <a:gd name="T58" fmla="*/ 42 w 387"/>
                    <a:gd name="T59" fmla="*/ 123 h 151"/>
                    <a:gd name="T60" fmla="*/ 33 w 387"/>
                    <a:gd name="T61" fmla="*/ 116 h 151"/>
                    <a:gd name="T62" fmla="*/ 23 w 387"/>
                    <a:gd name="T63" fmla="*/ 111 h 151"/>
                    <a:gd name="T64" fmla="*/ 14 w 387"/>
                    <a:gd name="T65" fmla="*/ 104 h 151"/>
                    <a:gd name="T66" fmla="*/ 9 w 387"/>
                    <a:gd name="T67" fmla="*/ 97 h 151"/>
                    <a:gd name="T68" fmla="*/ 4 w 387"/>
                    <a:gd name="T69" fmla="*/ 90 h 151"/>
                    <a:gd name="T70" fmla="*/ 2 w 387"/>
                    <a:gd name="T71" fmla="*/ 82 h 151"/>
                    <a:gd name="T72" fmla="*/ 0 w 387"/>
                    <a:gd name="T73" fmla="*/ 78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7" h="151">
                      <a:moveTo>
                        <a:pt x="387" y="0"/>
                      </a:moveTo>
                      <a:lnTo>
                        <a:pt x="387" y="78"/>
                      </a:lnTo>
                      <a:lnTo>
                        <a:pt x="387" y="78"/>
                      </a:lnTo>
                      <a:lnTo>
                        <a:pt x="387" y="78"/>
                      </a:lnTo>
                      <a:lnTo>
                        <a:pt x="387" y="78"/>
                      </a:lnTo>
                      <a:lnTo>
                        <a:pt x="387" y="78"/>
                      </a:lnTo>
                      <a:lnTo>
                        <a:pt x="387" y="78"/>
                      </a:lnTo>
                      <a:lnTo>
                        <a:pt x="387" y="78"/>
                      </a:lnTo>
                      <a:lnTo>
                        <a:pt x="387" y="78"/>
                      </a:lnTo>
                      <a:lnTo>
                        <a:pt x="385" y="82"/>
                      </a:lnTo>
                      <a:lnTo>
                        <a:pt x="385" y="87"/>
                      </a:lnTo>
                      <a:lnTo>
                        <a:pt x="383" y="90"/>
                      </a:lnTo>
                      <a:lnTo>
                        <a:pt x="380" y="94"/>
                      </a:lnTo>
                      <a:lnTo>
                        <a:pt x="378" y="97"/>
                      </a:lnTo>
                      <a:lnTo>
                        <a:pt x="376" y="101"/>
                      </a:lnTo>
                      <a:lnTo>
                        <a:pt x="373" y="104"/>
                      </a:lnTo>
                      <a:lnTo>
                        <a:pt x="368" y="106"/>
                      </a:lnTo>
                      <a:lnTo>
                        <a:pt x="364" y="111"/>
                      </a:lnTo>
                      <a:lnTo>
                        <a:pt x="359" y="113"/>
                      </a:lnTo>
                      <a:lnTo>
                        <a:pt x="354" y="116"/>
                      </a:lnTo>
                      <a:lnTo>
                        <a:pt x="350" y="118"/>
                      </a:lnTo>
                      <a:lnTo>
                        <a:pt x="345" y="123"/>
                      </a:lnTo>
                      <a:lnTo>
                        <a:pt x="338" y="125"/>
                      </a:lnTo>
                      <a:lnTo>
                        <a:pt x="333" y="127"/>
                      </a:lnTo>
                      <a:lnTo>
                        <a:pt x="326" y="130"/>
                      </a:lnTo>
                      <a:lnTo>
                        <a:pt x="319" y="132"/>
                      </a:lnTo>
                      <a:lnTo>
                        <a:pt x="312" y="134"/>
                      </a:lnTo>
                      <a:lnTo>
                        <a:pt x="305" y="137"/>
                      </a:lnTo>
                      <a:lnTo>
                        <a:pt x="298" y="139"/>
                      </a:lnTo>
                      <a:lnTo>
                        <a:pt x="290" y="139"/>
                      </a:lnTo>
                      <a:lnTo>
                        <a:pt x="283" y="142"/>
                      </a:lnTo>
                      <a:lnTo>
                        <a:pt x="274" y="144"/>
                      </a:lnTo>
                      <a:lnTo>
                        <a:pt x="267" y="144"/>
                      </a:lnTo>
                      <a:lnTo>
                        <a:pt x="257" y="146"/>
                      </a:lnTo>
                      <a:lnTo>
                        <a:pt x="248" y="146"/>
                      </a:lnTo>
                      <a:lnTo>
                        <a:pt x="241" y="149"/>
                      </a:lnTo>
                      <a:lnTo>
                        <a:pt x="231" y="149"/>
                      </a:lnTo>
                      <a:lnTo>
                        <a:pt x="222" y="149"/>
                      </a:lnTo>
                      <a:lnTo>
                        <a:pt x="212" y="151"/>
                      </a:lnTo>
                      <a:lnTo>
                        <a:pt x="203" y="151"/>
                      </a:lnTo>
                      <a:lnTo>
                        <a:pt x="193" y="151"/>
                      </a:lnTo>
                      <a:lnTo>
                        <a:pt x="184" y="151"/>
                      </a:lnTo>
                      <a:lnTo>
                        <a:pt x="175" y="151"/>
                      </a:lnTo>
                      <a:lnTo>
                        <a:pt x="165" y="149"/>
                      </a:lnTo>
                      <a:lnTo>
                        <a:pt x="156" y="149"/>
                      </a:lnTo>
                      <a:lnTo>
                        <a:pt x="146" y="149"/>
                      </a:lnTo>
                      <a:lnTo>
                        <a:pt x="139" y="146"/>
                      </a:lnTo>
                      <a:lnTo>
                        <a:pt x="130" y="146"/>
                      </a:lnTo>
                      <a:lnTo>
                        <a:pt x="120" y="144"/>
                      </a:lnTo>
                      <a:lnTo>
                        <a:pt x="113" y="144"/>
                      </a:lnTo>
                      <a:lnTo>
                        <a:pt x="104" y="142"/>
                      </a:lnTo>
                      <a:lnTo>
                        <a:pt x="97" y="139"/>
                      </a:lnTo>
                      <a:lnTo>
                        <a:pt x="89" y="139"/>
                      </a:lnTo>
                      <a:lnTo>
                        <a:pt x="80" y="137"/>
                      </a:lnTo>
                      <a:lnTo>
                        <a:pt x="73" y="134"/>
                      </a:lnTo>
                      <a:lnTo>
                        <a:pt x="66" y="132"/>
                      </a:lnTo>
                      <a:lnTo>
                        <a:pt x="61" y="130"/>
                      </a:lnTo>
                      <a:lnTo>
                        <a:pt x="54" y="127"/>
                      </a:lnTo>
                      <a:lnTo>
                        <a:pt x="47" y="125"/>
                      </a:lnTo>
                      <a:lnTo>
                        <a:pt x="42" y="123"/>
                      </a:lnTo>
                      <a:lnTo>
                        <a:pt x="37" y="118"/>
                      </a:lnTo>
                      <a:lnTo>
                        <a:pt x="33" y="116"/>
                      </a:lnTo>
                      <a:lnTo>
                        <a:pt x="26" y="113"/>
                      </a:lnTo>
                      <a:lnTo>
                        <a:pt x="23" y="111"/>
                      </a:lnTo>
                      <a:lnTo>
                        <a:pt x="18" y="106"/>
                      </a:lnTo>
                      <a:lnTo>
                        <a:pt x="14" y="104"/>
                      </a:lnTo>
                      <a:lnTo>
                        <a:pt x="11" y="99"/>
                      </a:lnTo>
                      <a:lnTo>
                        <a:pt x="9" y="97"/>
                      </a:lnTo>
                      <a:lnTo>
                        <a:pt x="7" y="92"/>
                      </a:lnTo>
                      <a:lnTo>
                        <a:pt x="4" y="90"/>
                      </a:lnTo>
                      <a:lnTo>
                        <a:pt x="2" y="85"/>
                      </a:lnTo>
                      <a:lnTo>
                        <a:pt x="2" y="82"/>
                      </a:lnTo>
                      <a:lnTo>
                        <a:pt x="0" y="78"/>
                      </a:lnTo>
                      <a:lnTo>
                        <a:pt x="0" y="78"/>
                      </a:lnTo>
                      <a:lnTo>
                        <a:pt x="0" y="2"/>
                      </a:lnTo>
                    </a:path>
                  </a:pathLst>
                </a:custGeom>
                <a:grpFill/>
                <a:ln w="3" cap="flat">
                  <a:solidFill>
                    <a:srgbClr val="FFFFFF"/>
                  </a:solidFill>
                  <a:prstDash val="solid"/>
                  <a:miter lim="800000"/>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2399" kern="0" dirty="0">
                    <a:solidFill>
                      <a:prstClr val="black"/>
                    </a:solidFill>
                    <a:latin typeface="Huawei Sans" panose="020C0503030203020204" pitchFamily="34" charset="0"/>
                    <a:ea typeface="方正兰亭黑简体" panose="02000000000000000000" pitchFamily="2" charset="-122"/>
                  </a:endParaRPr>
                </a:p>
              </p:txBody>
            </p:sp>
            <p:sp>
              <p:nvSpPr>
                <p:cNvPr id="31" name="Freeform 8"/>
                <p:cNvSpPr>
                  <a:spLocks/>
                </p:cNvSpPr>
                <p:nvPr/>
              </p:nvSpPr>
              <p:spPr bwMode="gray">
                <a:xfrm>
                  <a:off x="-817563" y="2578100"/>
                  <a:ext cx="614363" cy="242888"/>
                </a:xfrm>
                <a:custGeom>
                  <a:avLst/>
                  <a:gdLst>
                    <a:gd name="T0" fmla="*/ 212 w 387"/>
                    <a:gd name="T1" fmla="*/ 0 h 153"/>
                    <a:gd name="T2" fmla="*/ 241 w 387"/>
                    <a:gd name="T3" fmla="*/ 2 h 153"/>
                    <a:gd name="T4" fmla="*/ 269 w 387"/>
                    <a:gd name="T5" fmla="*/ 7 h 153"/>
                    <a:gd name="T6" fmla="*/ 293 w 387"/>
                    <a:gd name="T7" fmla="*/ 11 h 153"/>
                    <a:gd name="T8" fmla="*/ 316 w 387"/>
                    <a:gd name="T9" fmla="*/ 19 h 153"/>
                    <a:gd name="T10" fmla="*/ 338 w 387"/>
                    <a:gd name="T11" fmla="*/ 26 h 153"/>
                    <a:gd name="T12" fmla="*/ 354 w 387"/>
                    <a:gd name="T13" fmla="*/ 35 h 153"/>
                    <a:gd name="T14" fmla="*/ 368 w 387"/>
                    <a:gd name="T15" fmla="*/ 45 h 153"/>
                    <a:gd name="T16" fmla="*/ 378 w 387"/>
                    <a:gd name="T17" fmla="*/ 54 h 153"/>
                    <a:gd name="T18" fmla="*/ 385 w 387"/>
                    <a:gd name="T19" fmla="*/ 66 h 153"/>
                    <a:gd name="T20" fmla="*/ 387 w 387"/>
                    <a:gd name="T21" fmla="*/ 78 h 153"/>
                    <a:gd name="T22" fmla="*/ 385 w 387"/>
                    <a:gd name="T23" fmla="*/ 89 h 153"/>
                    <a:gd name="T24" fmla="*/ 378 w 387"/>
                    <a:gd name="T25" fmla="*/ 99 h 153"/>
                    <a:gd name="T26" fmla="*/ 368 w 387"/>
                    <a:gd name="T27" fmla="*/ 111 h 153"/>
                    <a:gd name="T28" fmla="*/ 354 w 387"/>
                    <a:gd name="T29" fmla="*/ 120 h 153"/>
                    <a:gd name="T30" fmla="*/ 338 w 387"/>
                    <a:gd name="T31" fmla="*/ 127 h 153"/>
                    <a:gd name="T32" fmla="*/ 316 w 387"/>
                    <a:gd name="T33" fmla="*/ 137 h 153"/>
                    <a:gd name="T34" fmla="*/ 293 w 387"/>
                    <a:gd name="T35" fmla="*/ 142 h 153"/>
                    <a:gd name="T36" fmla="*/ 269 w 387"/>
                    <a:gd name="T37" fmla="*/ 149 h 153"/>
                    <a:gd name="T38" fmla="*/ 241 w 387"/>
                    <a:gd name="T39" fmla="*/ 151 h 153"/>
                    <a:gd name="T40" fmla="*/ 212 w 387"/>
                    <a:gd name="T41" fmla="*/ 153 h 153"/>
                    <a:gd name="T42" fmla="*/ 184 w 387"/>
                    <a:gd name="T43" fmla="*/ 153 h 153"/>
                    <a:gd name="T44" fmla="*/ 156 w 387"/>
                    <a:gd name="T45" fmla="*/ 151 h 153"/>
                    <a:gd name="T46" fmla="*/ 127 w 387"/>
                    <a:gd name="T47" fmla="*/ 149 h 153"/>
                    <a:gd name="T48" fmla="*/ 101 w 387"/>
                    <a:gd name="T49" fmla="*/ 144 h 153"/>
                    <a:gd name="T50" fmla="*/ 78 w 387"/>
                    <a:gd name="T51" fmla="*/ 139 h 153"/>
                    <a:gd name="T52" fmla="*/ 56 w 387"/>
                    <a:gd name="T53" fmla="*/ 132 h 153"/>
                    <a:gd name="T54" fmla="*/ 40 w 387"/>
                    <a:gd name="T55" fmla="*/ 123 h 153"/>
                    <a:gd name="T56" fmla="*/ 23 w 387"/>
                    <a:gd name="T57" fmla="*/ 113 h 153"/>
                    <a:gd name="T58" fmla="*/ 11 w 387"/>
                    <a:gd name="T59" fmla="*/ 104 h 153"/>
                    <a:gd name="T60" fmla="*/ 4 w 387"/>
                    <a:gd name="T61" fmla="*/ 92 h 153"/>
                    <a:gd name="T62" fmla="*/ 0 w 387"/>
                    <a:gd name="T63" fmla="*/ 80 h 153"/>
                    <a:gd name="T64" fmla="*/ 2 w 387"/>
                    <a:gd name="T65" fmla="*/ 68 h 153"/>
                    <a:gd name="T66" fmla="*/ 7 w 387"/>
                    <a:gd name="T67" fmla="*/ 59 h 153"/>
                    <a:gd name="T68" fmla="*/ 16 w 387"/>
                    <a:gd name="T69" fmla="*/ 47 h 153"/>
                    <a:gd name="T70" fmla="*/ 28 w 387"/>
                    <a:gd name="T71" fmla="*/ 37 h 153"/>
                    <a:gd name="T72" fmla="*/ 44 w 387"/>
                    <a:gd name="T73" fmla="*/ 28 h 153"/>
                    <a:gd name="T74" fmla="*/ 63 w 387"/>
                    <a:gd name="T75" fmla="*/ 21 h 153"/>
                    <a:gd name="T76" fmla="*/ 85 w 387"/>
                    <a:gd name="T77" fmla="*/ 14 h 153"/>
                    <a:gd name="T78" fmla="*/ 111 w 387"/>
                    <a:gd name="T79" fmla="*/ 9 h 153"/>
                    <a:gd name="T80" fmla="*/ 137 w 387"/>
                    <a:gd name="T81" fmla="*/ 4 h 153"/>
                    <a:gd name="T82" fmla="*/ 165 w 387"/>
                    <a:gd name="T83" fmla="*/ 2 h 153"/>
                    <a:gd name="T84" fmla="*/ 193 w 387"/>
                    <a:gd name="T85"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87" h="153">
                      <a:moveTo>
                        <a:pt x="193" y="0"/>
                      </a:moveTo>
                      <a:lnTo>
                        <a:pt x="203" y="0"/>
                      </a:lnTo>
                      <a:lnTo>
                        <a:pt x="212" y="0"/>
                      </a:lnTo>
                      <a:lnTo>
                        <a:pt x="224" y="2"/>
                      </a:lnTo>
                      <a:lnTo>
                        <a:pt x="234" y="2"/>
                      </a:lnTo>
                      <a:lnTo>
                        <a:pt x="241" y="2"/>
                      </a:lnTo>
                      <a:lnTo>
                        <a:pt x="250" y="4"/>
                      </a:lnTo>
                      <a:lnTo>
                        <a:pt x="260" y="4"/>
                      </a:lnTo>
                      <a:lnTo>
                        <a:pt x="269" y="7"/>
                      </a:lnTo>
                      <a:lnTo>
                        <a:pt x="276" y="9"/>
                      </a:lnTo>
                      <a:lnTo>
                        <a:pt x="286" y="9"/>
                      </a:lnTo>
                      <a:lnTo>
                        <a:pt x="293" y="11"/>
                      </a:lnTo>
                      <a:lnTo>
                        <a:pt x="302" y="14"/>
                      </a:lnTo>
                      <a:lnTo>
                        <a:pt x="309" y="16"/>
                      </a:lnTo>
                      <a:lnTo>
                        <a:pt x="316" y="19"/>
                      </a:lnTo>
                      <a:lnTo>
                        <a:pt x="324" y="21"/>
                      </a:lnTo>
                      <a:lnTo>
                        <a:pt x="331" y="23"/>
                      </a:lnTo>
                      <a:lnTo>
                        <a:pt x="338" y="26"/>
                      </a:lnTo>
                      <a:lnTo>
                        <a:pt x="342" y="28"/>
                      </a:lnTo>
                      <a:lnTo>
                        <a:pt x="350" y="30"/>
                      </a:lnTo>
                      <a:lnTo>
                        <a:pt x="354" y="35"/>
                      </a:lnTo>
                      <a:lnTo>
                        <a:pt x="359" y="37"/>
                      </a:lnTo>
                      <a:lnTo>
                        <a:pt x="364" y="40"/>
                      </a:lnTo>
                      <a:lnTo>
                        <a:pt x="368" y="45"/>
                      </a:lnTo>
                      <a:lnTo>
                        <a:pt x="371" y="47"/>
                      </a:lnTo>
                      <a:lnTo>
                        <a:pt x="376" y="52"/>
                      </a:lnTo>
                      <a:lnTo>
                        <a:pt x="378" y="54"/>
                      </a:lnTo>
                      <a:lnTo>
                        <a:pt x="380" y="59"/>
                      </a:lnTo>
                      <a:lnTo>
                        <a:pt x="383" y="61"/>
                      </a:lnTo>
                      <a:lnTo>
                        <a:pt x="385" y="66"/>
                      </a:lnTo>
                      <a:lnTo>
                        <a:pt x="385" y="68"/>
                      </a:lnTo>
                      <a:lnTo>
                        <a:pt x="387" y="73"/>
                      </a:lnTo>
                      <a:lnTo>
                        <a:pt x="387" y="78"/>
                      </a:lnTo>
                      <a:lnTo>
                        <a:pt x="387" y="80"/>
                      </a:lnTo>
                      <a:lnTo>
                        <a:pt x="385" y="85"/>
                      </a:lnTo>
                      <a:lnTo>
                        <a:pt x="385" y="89"/>
                      </a:lnTo>
                      <a:lnTo>
                        <a:pt x="383" y="92"/>
                      </a:lnTo>
                      <a:lnTo>
                        <a:pt x="380" y="97"/>
                      </a:lnTo>
                      <a:lnTo>
                        <a:pt x="378" y="99"/>
                      </a:lnTo>
                      <a:lnTo>
                        <a:pt x="376" y="104"/>
                      </a:lnTo>
                      <a:lnTo>
                        <a:pt x="371" y="106"/>
                      </a:lnTo>
                      <a:lnTo>
                        <a:pt x="368" y="111"/>
                      </a:lnTo>
                      <a:lnTo>
                        <a:pt x="364" y="113"/>
                      </a:lnTo>
                      <a:lnTo>
                        <a:pt x="359" y="118"/>
                      </a:lnTo>
                      <a:lnTo>
                        <a:pt x="354" y="120"/>
                      </a:lnTo>
                      <a:lnTo>
                        <a:pt x="350" y="123"/>
                      </a:lnTo>
                      <a:lnTo>
                        <a:pt x="342" y="125"/>
                      </a:lnTo>
                      <a:lnTo>
                        <a:pt x="338" y="127"/>
                      </a:lnTo>
                      <a:lnTo>
                        <a:pt x="331" y="132"/>
                      </a:lnTo>
                      <a:lnTo>
                        <a:pt x="324" y="134"/>
                      </a:lnTo>
                      <a:lnTo>
                        <a:pt x="316" y="137"/>
                      </a:lnTo>
                      <a:lnTo>
                        <a:pt x="309" y="139"/>
                      </a:lnTo>
                      <a:lnTo>
                        <a:pt x="302" y="142"/>
                      </a:lnTo>
                      <a:lnTo>
                        <a:pt x="293" y="142"/>
                      </a:lnTo>
                      <a:lnTo>
                        <a:pt x="286" y="144"/>
                      </a:lnTo>
                      <a:lnTo>
                        <a:pt x="276" y="146"/>
                      </a:lnTo>
                      <a:lnTo>
                        <a:pt x="269" y="149"/>
                      </a:lnTo>
                      <a:lnTo>
                        <a:pt x="260" y="149"/>
                      </a:lnTo>
                      <a:lnTo>
                        <a:pt x="250" y="151"/>
                      </a:lnTo>
                      <a:lnTo>
                        <a:pt x="241" y="151"/>
                      </a:lnTo>
                      <a:lnTo>
                        <a:pt x="234" y="151"/>
                      </a:lnTo>
                      <a:lnTo>
                        <a:pt x="224" y="153"/>
                      </a:lnTo>
                      <a:lnTo>
                        <a:pt x="212" y="153"/>
                      </a:lnTo>
                      <a:lnTo>
                        <a:pt x="203" y="153"/>
                      </a:lnTo>
                      <a:lnTo>
                        <a:pt x="193" y="153"/>
                      </a:lnTo>
                      <a:lnTo>
                        <a:pt x="184" y="153"/>
                      </a:lnTo>
                      <a:lnTo>
                        <a:pt x="175" y="153"/>
                      </a:lnTo>
                      <a:lnTo>
                        <a:pt x="165" y="153"/>
                      </a:lnTo>
                      <a:lnTo>
                        <a:pt x="156" y="151"/>
                      </a:lnTo>
                      <a:lnTo>
                        <a:pt x="146" y="151"/>
                      </a:lnTo>
                      <a:lnTo>
                        <a:pt x="137" y="151"/>
                      </a:lnTo>
                      <a:lnTo>
                        <a:pt x="127" y="149"/>
                      </a:lnTo>
                      <a:lnTo>
                        <a:pt x="118" y="149"/>
                      </a:lnTo>
                      <a:lnTo>
                        <a:pt x="111" y="146"/>
                      </a:lnTo>
                      <a:lnTo>
                        <a:pt x="101" y="144"/>
                      </a:lnTo>
                      <a:lnTo>
                        <a:pt x="94" y="142"/>
                      </a:lnTo>
                      <a:lnTo>
                        <a:pt x="85" y="142"/>
                      </a:lnTo>
                      <a:lnTo>
                        <a:pt x="78" y="139"/>
                      </a:lnTo>
                      <a:lnTo>
                        <a:pt x="71" y="137"/>
                      </a:lnTo>
                      <a:lnTo>
                        <a:pt x="63" y="134"/>
                      </a:lnTo>
                      <a:lnTo>
                        <a:pt x="56" y="132"/>
                      </a:lnTo>
                      <a:lnTo>
                        <a:pt x="52" y="127"/>
                      </a:lnTo>
                      <a:lnTo>
                        <a:pt x="44" y="125"/>
                      </a:lnTo>
                      <a:lnTo>
                        <a:pt x="40" y="123"/>
                      </a:lnTo>
                      <a:lnTo>
                        <a:pt x="33" y="120"/>
                      </a:lnTo>
                      <a:lnTo>
                        <a:pt x="28" y="118"/>
                      </a:lnTo>
                      <a:lnTo>
                        <a:pt x="23" y="113"/>
                      </a:lnTo>
                      <a:lnTo>
                        <a:pt x="18" y="111"/>
                      </a:lnTo>
                      <a:lnTo>
                        <a:pt x="16" y="106"/>
                      </a:lnTo>
                      <a:lnTo>
                        <a:pt x="11" y="104"/>
                      </a:lnTo>
                      <a:lnTo>
                        <a:pt x="9" y="99"/>
                      </a:lnTo>
                      <a:lnTo>
                        <a:pt x="7" y="97"/>
                      </a:lnTo>
                      <a:lnTo>
                        <a:pt x="4" y="92"/>
                      </a:lnTo>
                      <a:lnTo>
                        <a:pt x="2" y="89"/>
                      </a:lnTo>
                      <a:lnTo>
                        <a:pt x="2" y="85"/>
                      </a:lnTo>
                      <a:lnTo>
                        <a:pt x="0" y="80"/>
                      </a:lnTo>
                      <a:lnTo>
                        <a:pt x="0" y="78"/>
                      </a:lnTo>
                      <a:lnTo>
                        <a:pt x="0" y="73"/>
                      </a:lnTo>
                      <a:lnTo>
                        <a:pt x="2" y="68"/>
                      </a:lnTo>
                      <a:lnTo>
                        <a:pt x="2" y="66"/>
                      </a:lnTo>
                      <a:lnTo>
                        <a:pt x="4" y="61"/>
                      </a:lnTo>
                      <a:lnTo>
                        <a:pt x="7" y="59"/>
                      </a:lnTo>
                      <a:lnTo>
                        <a:pt x="9" y="54"/>
                      </a:lnTo>
                      <a:lnTo>
                        <a:pt x="11" y="52"/>
                      </a:lnTo>
                      <a:lnTo>
                        <a:pt x="16" y="47"/>
                      </a:lnTo>
                      <a:lnTo>
                        <a:pt x="18" y="45"/>
                      </a:lnTo>
                      <a:lnTo>
                        <a:pt x="23" y="40"/>
                      </a:lnTo>
                      <a:lnTo>
                        <a:pt x="28" y="37"/>
                      </a:lnTo>
                      <a:lnTo>
                        <a:pt x="33" y="35"/>
                      </a:lnTo>
                      <a:lnTo>
                        <a:pt x="40" y="30"/>
                      </a:lnTo>
                      <a:lnTo>
                        <a:pt x="44" y="28"/>
                      </a:lnTo>
                      <a:lnTo>
                        <a:pt x="52" y="26"/>
                      </a:lnTo>
                      <a:lnTo>
                        <a:pt x="56" y="23"/>
                      </a:lnTo>
                      <a:lnTo>
                        <a:pt x="63" y="21"/>
                      </a:lnTo>
                      <a:lnTo>
                        <a:pt x="71" y="19"/>
                      </a:lnTo>
                      <a:lnTo>
                        <a:pt x="78" y="16"/>
                      </a:lnTo>
                      <a:lnTo>
                        <a:pt x="85" y="14"/>
                      </a:lnTo>
                      <a:lnTo>
                        <a:pt x="94" y="11"/>
                      </a:lnTo>
                      <a:lnTo>
                        <a:pt x="101" y="9"/>
                      </a:lnTo>
                      <a:lnTo>
                        <a:pt x="111" y="9"/>
                      </a:lnTo>
                      <a:lnTo>
                        <a:pt x="118" y="7"/>
                      </a:lnTo>
                      <a:lnTo>
                        <a:pt x="127" y="4"/>
                      </a:lnTo>
                      <a:lnTo>
                        <a:pt x="137" y="4"/>
                      </a:lnTo>
                      <a:lnTo>
                        <a:pt x="146" y="2"/>
                      </a:lnTo>
                      <a:lnTo>
                        <a:pt x="156" y="2"/>
                      </a:lnTo>
                      <a:lnTo>
                        <a:pt x="165" y="2"/>
                      </a:lnTo>
                      <a:lnTo>
                        <a:pt x="175" y="0"/>
                      </a:lnTo>
                      <a:lnTo>
                        <a:pt x="184" y="0"/>
                      </a:lnTo>
                      <a:lnTo>
                        <a:pt x="193" y="0"/>
                      </a:lnTo>
                      <a:lnTo>
                        <a:pt x="193" y="0"/>
                      </a:lnTo>
                      <a:lnTo>
                        <a:pt x="193" y="0"/>
                      </a:lnTo>
                      <a:close/>
                    </a:path>
                  </a:pathLst>
                </a:custGeom>
                <a:grpFill/>
                <a:ln w="3" cap="flat">
                  <a:solidFill>
                    <a:srgbClr val="FFFFFF"/>
                  </a:solidFill>
                  <a:prstDash val="solid"/>
                  <a:miter lim="800000"/>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2399" kern="0" dirty="0">
                    <a:solidFill>
                      <a:prstClr val="black"/>
                    </a:solidFill>
                    <a:latin typeface="Huawei Sans" panose="020C0503030203020204" pitchFamily="34" charset="0"/>
                    <a:ea typeface="方正兰亭黑简体" panose="02000000000000000000" pitchFamily="2" charset="-122"/>
                  </a:endParaRPr>
                </a:p>
              </p:txBody>
            </p:sp>
            <p:sp>
              <p:nvSpPr>
                <p:cNvPr id="32" name="Freeform 9"/>
                <p:cNvSpPr>
                  <a:spLocks/>
                </p:cNvSpPr>
                <p:nvPr/>
              </p:nvSpPr>
              <p:spPr bwMode="gray">
                <a:xfrm>
                  <a:off x="-698500" y="2719388"/>
                  <a:ext cx="173038" cy="76200"/>
                </a:xfrm>
                <a:custGeom>
                  <a:avLst/>
                  <a:gdLst>
                    <a:gd name="T0" fmla="*/ 0 w 109"/>
                    <a:gd name="T1" fmla="*/ 29 h 48"/>
                    <a:gd name="T2" fmla="*/ 14 w 109"/>
                    <a:gd name="T3" fmla="*/ 48 h 48"/>
                    <a:gd name="T4" fmla="*/ 71 w 109"/>
                    <a:gd name="T5" fmla="*/ 45 h 48"/>
                    <a:gd name="T6" fmla="*/ 50 w 109"/>
                    <a:gd name="T7" fmla="*/ 41 h 48"/>
                    <a:gd name="T8" fmla="*/ 109 w 109"/>
                    <a:gd name="T9" fmla="*/ 5 h 48"/>
                    <a:gd name="T10" fmla="*/ 78 w 109"/>
                    <a:gd name="T11" fmla="*/ 0 h 48"/>
                    <a:gd name="T12" fmla="*/ 19 w 109"/>
                    <a:gd name="T13" fmla="*/ 34 h 48"/>
                    <a:gd name="T14" fmla="*/ 0 w 109"/>
                    <a:gd name="T15" fmla="*/ 29 h 48"/>
                    <a:gd name="T16" fmla="*/ 0 w 109"/>
                    <a:gd name="T17" fmla="*/ 29 h 48"/>
                    <a:gd name="T18" fmla="*/ 0 w 109"/>
                    <a:gd name="T19" fmla="*/ 2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48">
                      <a:moveTo>
                        <a:pt x="0" y="29"/>
                      </a:moveTo>
                      <a:lnTo>
                        <a:pt x="14" y="48"/>
                      </a:lnTo>
                      <a:lnTo>
                        <a:pt x="71" y="45"/>
                      </a:lnTo>
                      <a:lnTo>
                        <a:pt x="50" y="41"/>
                      </a:lnTo>
                      <a:lnTo>
                        <a:pt x="109" y="5"/>
                      </a:lnTo>
                      <a:lnTo>
                        <a:pt x="78" y="0"/>
                      </a:lnTo>
                      <a:lnTo>
                        <a:pt x="19" y="34"/>
                      </a:lnTo>
                      <a:lnTo>
                        <a:pt x="0" y="29"/>
                      </a:lnTo>
                      <a:lnTo>
                        <a:pt x="0" y="29"/>
                      </a:lnTo>
                      <a:lnTo>
                        <a:pt x="0" y="29"/>
                      </a:lnTo>
                      <a:close/>
                    </a:path>
                  </a:pathLst>
                </a:custGeom>
                <a:grpFill/>
                <a:ln w="3" cap="flat">
                  <a:solidFill>
                    <a:srgbClr val="FFFFFF"/>
                  </a:solidFill>
                  <a:prstDash val="solid"/>
                  <a:miter lim="800000"/>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2399" kern="0" dirty="0">
                    <a:solidFill>
                      <a:prstClr val="black"/>
                    </a:solidFill>
                    <a:latin typeface="Huawei Sans" panose="020C0503030203020204" pitchFamily="34" charset="0"/>
                    <a:ea typeface="方正兰亭黑简体" panose="02000000000000000000" pitchFamily="2" charset="-122"/>
                  </a:endParaRPr>
                </a:p>
              </p:txBody>
            </p:sp>
            <p:sp>
              <p:nvSpPr>
                <p:cNvPr id="33" name="Freeform 10"/>
                <p:cNvSpPr>
                  <a:spLocks/>
                </p:cNvSpPr>
                <p:nvPr/>
              </p:nvSpPr>
              <p:spPr bwMode="gray">
                <a:xfrm>
                  <a:off x="-506413" y="2608263"/>
                  <a:ext cx="168275" cy="82550"/>
                </a:xfrm>
                <a:custGeom>
                  <a:avLst/>
                  <a:gdLst>
                    <a:gd name="T0" fmla="*/ 0 w 106"/>
                    <a:gd name="T1" fmla="*/ 42 h 52"/>
                    <a:gd name="T2" fmla="*/ 31 w 106"/>
                    <a:gd name="T3" fmla="*/ 52 h 52"/>
                    <a:gd name="T4" fmla="*/ 85 w 106"/>
                    <a:gd name="T5" fmla="*/ 16 h 52"/>
                    <a:gd name="T6" fmla="*/ 106 w 106"/>
                    <a:gd name="T7" fmla="*/ 23 h 52"/>
                    <a:gd name="T8" fmla="*/ 90 w 106"/>
                    <a:gd name="T9" fmla="*/ 0 h 52"/>
                    <a:gd name="T10" fmla="*/ 38 w 106"/>
                    <a:gd name="T11" fmla="*/ 2 h 52"/>
                    <a:gd name="T12" fmla="*/ 57 w 106"/>
                    <a:gd name="T13" fmla="*/ 9 h 52"/>
                    <a:gd name="T14" fmla="*/ 0 w 106"/>
                    <a:gd name="T15" fmla="*/ 42 h 52"/>
                    <a:gd name="T16" fmla="*/ 0 w 106"/>
                    <a:gd name="T17" fmla="*/ 42 h 52"/>
                    <a:gd name="T18" fmla="*/ 0 w 106"/>
                    <a:gd name="T19" fmla="*/ 4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52">
                      <a:moveTo>
                        <a:pt x="0" y="42"/>
                      </a:moveTo>
                      <a:lnTo>
                        <a:pt x="31" y="52"/>
                      </a:lnTo>
                      <a:lnTo>
                        <a:pt x="85" y="16"/>
                      </a:lnTo>
                      <a:lnTo>
                        <a:pt x="106" y="23"/>
                      </a:lnTo>
                      <a:lnTo>
                        <a:pt x="90" y="0"/>
                      </a:lnTo>
                      <a:lnTo>
                        <a:pt x="38" y="2"/>
                      </a:lnTo>
                      <a:lnTo>
                        <a:pt x="57" y="9"/>
                      </a:lnTo>
                      <a:lnTo>
                        <a:pt x="0" y="42"/>
                      </a:lnTo>
                      <a:lnTo>
                        <a:pt x="0" y="42"/>
                      </a:lnTo>
                      <a:lnTo>
                        <a:pt x="0" y="42"/>
                      </a:lnTo>
                      <a:close/>
                    </a:path>
                  </a:pathLst>
                </a:custGeom>
                <a:grpFill/>
                <a:ln w="3" cap="flat">
                  <a:solidFill>
                    <a:srgbClr val="FFFFFF"/>
                  </a:solidFill>
                  <a:prstDash val="solid"/>
                  <a:miter lim="800000"/>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2399" kern="0" dirty="0">
                    <a:solidFill>
                      <a:prstClr val="black"/>
                    </a:solidFill>
                    <a:latin typeface="Huawei Sans" panose="020C0503030203020204" pitchFamily="34" charset="0"/>
                    <a:ea typeface="方正兰亭黑简体" panose="02000000000000000000" pitchFamily="2" charset="-122"/>
                  </a:endParaRPr>
                </a:p>
              </p:txBody>
            </p:sp>
            <p:sp>
              <p:nvSpPr>
                <p:cNvPr id="34" name="Freeform 11"/>
                <p:cNvSpPr>
                  <a:spLocks/>
                </p:cNvSpPr>
                <p:nvPr/>
              </p:nvSpPr>
              <p:spPr bwMode="gray">
                <a:xfrm>
                  <a:off x="-476250" y="2693988"/>
                  <a:ext cx="209550" cy="74613"/>
                </a:xfrm>
                <a:custGeom>
                  <a:avLst/>
                  <a:gdLst>
                    <a:gd name="T0" fmla="*/ 109 w 132"/>
                    <a:gd name="T1" fmla="*/ 47 h 47"/>
                    <a:gd name="T2" fmla="*/ 16 w 132"/>
                    <a:gd name="T3" fmla="*/ 24 h 47"/>
                    <a:gd name="T4" fmla="*/ 2 w 132"/>
                    <a:gd name="T5" fmla="*/ 33 h 47"/>
                    <a:gd name="T6" fmla="*/ 0 w 132"/>
                    <a:gd name="T7" fmla="*/ 7 h 47"/>
                    <a:gd name="T8" fmla="*/ 52 w 132"/>
                    <a:gd name="T9" fmla="*/ 0 h 47"/>
                    <a:gd name="T10" fmla="*/ 38 w 132"/>
                    <a:gd name="T11" fmla="*/ 9 h 47"/>
                    <a:gd name="T12" fmla="*/ 132 w 132"/>
                    <a:gd name="T13" fmla="*/ 31 h 47"/>
                    <a:gd name="T14" fmla="*/ 109 w 132"/>
                    <a:gd name="T15" fmla="*/ 47 h 47"/>
                    <a:gd name="T16" fmla="*/ 109 w 132"/>
                    <a:gd name="T17" fmla="*/ 47 h 47"/>
                    <a:gd name="T18" fmla="*/ 109 w 132"/>
                    <a:gd name="T19"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47">
                      <a:moveTo>
                        <a:pt x="109" y="47"/>
                      </a:moveTo>
                      <a:lnTo>
                        <a:pt x="16" y="24"/>
                      </a:lnTo>
                      <a:lnTo>
                        <a:pt x="2" y="33"/>
                      </a:lnTo>
                      <a:lnTo>
                        <a:pt x="0" y="7"/>
                      </a:lnTo>
                      <a:lnTo>
                        <a:pt x="52" y="0"/>
                      </a:lnTo>
                      <a:lnTo>
                        <a:pt x="38" y="9"/>
                      </a:lnTo>
                      <a:lnTo>
                        <a:pt x="132" y="31"/>
                      </a:lnTo>
                      <a:lnTo>
                        <a:pt x="109" y="47"/>
                      </a:lnTo>
                      <a:lnTo>
                        <a:pt x="109" y="47"/>
                      </a:lnTo>
                      <a:lnTo>
                        <a:pt x="109" y="47"/>
                      </a:lnTo>
                      <a:close/>
                    </a:path>
                  </a:pathLst>
                </a:custGeom>
                <a:grpFill/>
                <a:ln w="3" cap="flat">
                  <a:solidFill>
                    <a:srgbClr val="FFFFFF"/>
                  </a:solidFill>
                  <a:prstDash val="solid"/>
                  <a:miter lim="800000"/>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2399" kern="0" dirty="0">
                    <a:solidFill>
                      <a:prstClr val="black"/>
                    </a:solidFill>
                    <a:latin typeface="Huawei Sans" panose="020C0503030203020204" pitchFamily="34" charset="0"/>
                    <a:ea typeface="方正兰亭黑简体" panose="02000000000000000000" pitchFamily="2" charset="-122"/>
                  </a:endParaRPr>
                </a:p>
              </p:txBody>
            </p:sp>
            <p:sp>
              <p:nvSpPr>
                <p:cNvPr id="35" name="Freeform 12"/>
                <p:cNvSpPr>
                  <a:spLocks/>
                </p:cNvSpPr>
                <p:nvPr/>
              </p:nvSpPr>
              <p:spPr bwMode="gray">
                <a:xfrm>
                  <a:off x="-765175" y="2636838"/>
                  <a:ext cx="209550" cy="71438"/>
                </a:xfrm>
                <a:custGeom>
                  <a:avLst/>
                  <a:gdLst>
                    <a:gd name="T0" fmla="*/ 75 w 132"/>
                    <a:gd name="T1" fmla="*/ 45 h 45"/>
                    <a:gd name="T2" fmla="*/ 132 w 132"/>
                    <a:gd name="T3" fmla="*/ 38 h 45"/>
                    <a:gd name="T4" fmla="*/ 130 w 132"/>
                    <a:gd name="T5" fmla="*/ 12 h 45"/>
                    <a:gd name="T6" fmla="*/ 116 w 132"/>
                    <a:gd name="T7" fmla="*/ 22 h 45"/>
                    <a:gd name="T8" fmla="*/ 26 w 132"/>
                    <a:gd name="T9" fmla="*/ 0 h 45"/>
                    <a:gd name="T10" fmla="*/ 0 w 132"/>
                    <a:gd name="T11" fmla="*/ 15 h 45"/>
                    <a:gd name="T12" fmla="*/ 87 w 132"/>
                    <a:gd name="T13" fmla="*/ 36 h 45"/>
                    <a:gd name="T14" fmla="*/ 75 w 132"/>
                    <a:gd name="T15" fmla="*/ 45 h 45"/>
                    <a:gd name="T16" fmla="*/ 75 w 132"/>
                    <a:gd name="T17" fmla="*/ 45 h 45"/>
                    <a:gd name="T18" fmla="*/ 75 w 132"/>
                    <a:gd name="T19"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45">
                      <a:moveTo>
                        <a:pt x="75" y="45"/>
                      </a:moveTo>
                      <a:lnTo>
                        <a:pt x="132" y="38"/>
                      </a:lnTo>
                      <a:lnTo>
                        <a:pt x="130" y="12"/>
                      </a:lnTo>
                      <a:lnTo>
                        <a:pt x="116" y="22"/>
                      </a:lnTo>
                      <a:lnTo>
                        <a:pt x="26" y="0"/>
                      </a:lnTo>
                      <a:lnTo>
                        <a:pt x="0" y="15"/>
                      </a:lnTo>
                      <a:lnTo>
                        <a:pt x="87" y="36"/>
                      </a:lnTo>
                      <a:lnTo>
                        <a:pt x="75" y="45"/>
                      </a:lnTo>
                      <a:lnTo>
                        <a:pt x="75" y="45"/>
                      </a:lnTo>
                      <a:lnTo>
                        <a:pt x="75" y="45"/>
                      </a:lnTo>
                      <a:close/>
                    </a:path>
                  </a:pathLst>
                </a:custGeom>
                <a:grpFill/>
                <a:ln w="3" cap="flat">
                  <a:solidFill>
                    <a:srgbClr val="FFFFFF"/>
                  </a:solidFill>
                  <a:prstDash val="solid"/>
                  <a:miter lim="800000"/>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2399" kern="0" dirty="0">
                    <a:solidFill>
                      <a:prstClr val="black"/>
                    </a:solidFill>
                    <a:latin typeface="Huawei Sans" panose="020C0503030203020204" pitchFamily="34" charset="0"/>
                    <a:ea typeface="方正兰亭黑简体" panose="02000000000000000000" pitchFamily="2" charset="-122"/>
                  </a:endParaRPr>
                </a:p>
              </p:txBody>
            </p:sp>
          </p:grpSp>
          <p:sp>
            <p:nvSpPr>
              <p:cNvPr id="29" name="椭圆 28"/>
              <p:cNvSpPr/>
              <p:nvPr/>
            </p:nvSpPr>
            <p:spPr bwMode="gray">
              <a:xfrm>
                <a:off x="8555797" y="5195091"/>
                <a:ext cx="457174" cy="419086"/>
              </a:xfrm>
              <a:prstGeom prst="ellipse">
                <a:avLst/>
              </a:prstGeom>
              <a:grpFill/>
              <a:ln w="6350" cap="flat" cmpd="sng" algn="ctr">
                <a:solidFill>
                  <a:schemeClr val="tx1"/>
                </a:solidFill>
                <a:prstDash val="solid"/>
              </a:ln>
              <a:effectLst/>
            </p:spPr>
            <p:txBody>
              <a:bodyPr rtlCol="0" anchor="ctr"/>
              <a:lstStyle/>
              <a:p>
                <a:pPr algn="ctr" defTabSz="1218418" fontAlgn="ctr">
                  <a:spcBef>
                    <a:spcPts val="0"/>
                  </a:spcBef>
                  <a:spcAft>
                    <a:spcPts val="0"/>
                  </a:spcAft>
                  <a:defRPr/>
                </a:pPr>
                <a:endParaRPr lang="en-US" altLang="zh-CN" sz="2399" kern="0" dirty="0">
                  <a:solidFill>
                    <a:prstClr val="black"/>
                  </a:solidFill>
                  <a:latin typeface="Huawei Sans" panose="020C0503030203020204" pitchFamily="34" charset="0"/>
                  <a:ea typeface="方正兰亭黑简体" panose="02000000000000000000" pitchFamily="2" charset="-122"/>
                </a:endParaRPr>
              </a:p>
            </p:txBody>
          </p:sp>
        </p:grpSp>
        <p:cxnSp>
          <p:nvCxnSpPr>
            <p:cNvPr id="15" name="直接连接符 14"/>
            <p:cNvCxnSpPr/>
            <p:nvPr/>
          </p:nvCxnSpPr>
          <p:spPr bwMode="gray">
            <a:xfrm flipV="1">
              <a:off x="1135908" y="1809666"/>
              <a:ext cx="0" cy="893400"/>
            </a:xfrm>
            <a:prstGeom prst="line">
              <a:avLst/>
            </a:prstGeom>
            <a:grpFill/>
            <a:ln w="12700" cap="flat" cmpd="sng" algn="ctr">
              <a:solidFill>
                <a:schemeClr val="tx1">
                  <a:alpha val="60000"/>
                </a:schemeClr>
              </a:solidFill>
              <a:prstDash val="solid"/>
              <a:tailEnd type="triangle"/>
            </a:ln>
            <a:effectLst/>
          </p:spPr>
        </p:cxnSp>
        <p:sp>
          <p:nvSpPr>
            <p:cNvPr id="16" name="Freeform 94"/>
            <p:cNvSpPr>
              <a:spLocks noEditPoints="1"/>
            </p:cNvSpPr>
            <p:nvPr/>
          </p:nvSpPr>
          <p:spPr bwMode="gray">
            <a:xfrm rot="10800000">
              <a:off x="1723246" y="2585379"/>
              <a:ext cx="200151" cy="201412"/>
            </a:xfrm>
            <a:custGeom>
              <a:avLst/>
              <a:gdLst/>
              <a:ahLst/>
              <a:cxnLst>
                <a:cxn ang="0">
                  <a:pos x="285" y="1027"/>
                </a:cxn>
                <a:cxn ang="0">
                  <a:pos x="464" y="965"/>
                </a:cxn>
                <a:cxn ang="0">
                  <a:pos x="1034" y="396"/>
                </a:cxn>
                <a:cxn ang="0">
                  <a:pos x="1049" y="378"/>
                </a:cxn>
                <a:cxn ang="0">
                  <a:pos x="1061" y="356"/>
                </a:cxn>
                <a:cxn ang="0">
                  <a:pos x="1067" y="334"/>
                </a:cxn>
                <a:cxn ang="0">
                  <a:pos x="1071" y="310"/>
                </a:cxn>
                <a:cxn ang="0">
                  <a:pos x="1069" y="286"/>
                </a:cxn>
                <a:cxn ang="0">
                  <a:pos x="1064" y="265"/>
                </a:cxn>
                <a:cxn ang="0">
                  <a:pos x="1054" y="243"/>
                </a:cxn>
                <a:cxn ang="0">
                  <a:pos x="1040" y="222"/>
                </a:cxn>
                <a:cxn ang="0">
                  <a:pos x="1056" y="206"/>
                </a:cxn>
                <a:cxn ang="0">
                  <a:pos x="1061" y="197"/>
                </a:cxn>
                <a:cxn ang="0">
                  <a:pos x="1056" y="189"/>
                </a:cxn>
                <a:cxn ang="0">
                  <a:pos x="882" y="13"/>
                </a:cxn>
                <a:cxn ang="0">
                  <a:pos x="873" y="10"/>
                </a:cxn>
                <a:cxn ang="0">
                  <a:pos x="865" y="13"/>
                </a:cxn>
                <a:cxn ang="0">
                  <a:pos x="848" y="30"/>
                </a:cxn>
                <a:cxn ang="0">
                  <a:pos x="828" y="17"/>
                </a:cxn>
                <a:cxn ang="0">
                  <a:pos x="806" y="6"/>
                </a:cxn>
                <a:cxn ang="0">
                  <a:pos x="784" y="1"/>
                </a:cxn>
                <a:cxn ang="0">
                  <a:pos x="760" y="0"/>
                </a:cxn>
                <a:cxn ang="0">
                  <a:pos x="737" y="3"/>
                </a:cxn>
                <a:cxn ang="0">
                  <a:pos x="715" y="10"/>
                </a:cxn>
                <a:cxn ang="0">
                  <a:pos x="693" y="22"/>
                </a:cxn>
                <a:cxn ang="0">
                  <a:pos x="674" y="37"/>
                </a:cxn>
                <a:cxn ang="0">
                  <a:pos x="163" y="664"/>
                </a:cxn>
                <a:cxn ang="0">
                  <a:pos x="0" y="828"/>
                </a:cxn>
                <a:cxn ang="0">
                  <a:pos x="199" y="1027"/>
                </a:cxn>
                <a:cxn ang="0">
                  <a:pos x="207" y="708"/>
                </a:cxn>
                <a:cxn ang="0">
                  <a:pos x="243" y="985"/>
                </a:cxn>
                <a:cxn ang="0">
                  <a:pos x="207" y="708"/>
                </a:cxn>
              </a:cxnLst>
              <a:rect l="0" t="0" r="r" b="b"/>
              <a:pathLst>
                <a:path w="1071" h="1069">
                  <a:moveTo>
                    <a:pt x="243" y="1069"/>
                  </a:moveTo>
                  <a:lnTo>
                    <a:pt x="285" y="1027"/>
                  </a:lnTo>
                  <a:lnTo>
                    <a:pt x="406" y="906"/>
                  </a:lnTo>
                  <a:lnTo>
                    <a:pt x="464" y="965"/>
                  </a:lnTo>
                  <a:lnTo>
                    <a:pt x="1034" y="396"/>
                  </a:lnTo>
                  <a:lnTo>
                    <a:pt x="1034" y="396"/>
                  </a:lnTo>
                  <a:lnTo>
                    <a:pt x="1042" y="388"/>
                  </a:lnTo>
                  <a:lnTo>
                    <a:pt x="1049" y="378"/>
                  </a:lnTo>
                  <a:lnTo>
                    <a:pt x="1056" y="367"/>
                  </a:lnTo>
                  <a:lnTo>
                    <a:pt x="1061" y="356"/>
                  </a:lnTo>
                  <a:lnTo>
                    <a:pt x="1064" y="346"/>
                  </a:lnTo>
                  <a:lnTo>
                    <a:pt x="1067" y="334"/>
                  </a:lnTo>
                  <a:lnTo>
                    <a:pt x="1069" y="322"/>
                  </a:lnTo>
                  <a:lnTo>
                    <a:pt x="1071" y="310"/>
                  </a:lnTo>
                  <a:lnTo>
                    <a:pt x="1071" y="298"/>
                  </a:lnTo>
                  <a:lnTo>
                    <a:pt x="1069" y="286"/>
                  </a:lnTo>
                  <a:lnTo>
                    <a:pt x="1067" y="275"/>
                  </a:lnTo>
                  <a:lnTo>
                    <a:pt x="1064" y="265"/>
                  </a:lnTo>
                  <a:lnTo>
                    <a:pt x="1059" y="253"/>
                  </a:lnTo>
                  <a:lnTo>
                    <a:pt x="1054" y="243"/>
                  </a:lnTo>
                  <a:lnTo>
                    <a:pt x="1047" y="233"/>
                  </a:lnTo>
                  <a:lnTo>
                    <a:pt x="1040" y="222"/>
                  </a:lnTo>
                  <a:lnTo>
                    <a:pt x="1056" y="206"/>
                  </a:lnTo>
                  <a:lnTo>
                    <a:pt x="1056" y="206"/>
                  </a:lnTo>
                  <a:lnTo>
                    <a:pt x="1059" y="202"/>
                  </a:lnTo>
                  <a:lnTo>
                    <a:pt x="1061" y="197"/>
                  </a:lnTo>
                  <a:lnTo>
                    <a:pt x="1059" y="192"/>
                  </a:lnTo>
                  <a:lnTo>
                    <a:pt x="1056" y="189"/>
                  </a:lnTo>
                  <a:lnTo>
                    <a:pt x="882" y="13"/>
                  </a:lnTo>
                  <a:lnTo>
                    <a:pt x="882" y="13"/>
                  </a:lnTo>
                  <a:lnTo>
                    <a:pt x="877" y="12"/>
                  </a:lnTo>
                  <a:lnTo>
                    <a:pt x="873" y="10"/>
                  </a:lnTo>
                  <a:lnTo>
                    <a:pt x="868" y="12"/>
                  </a:lnTo>
                  <a:lnTo>
                    <a:pt x="865" y="13"/>
                  </a:lnTo>
                  <a:lnTo>
                    <a:pt x="848" y="30"/>
                  </a:lnTo>
                  <a:lnTo>
                    <a:pt x="848" y="30"/>
                  </a:lnTo>
                  <a:lnTo>
                    <a:pt x="838" y="23"/>
                  </a:lnTo>
                  <a:lnTo>
                    <a:pt x="828" y="17"/>
                  </a:lnTo>
                  <a:lnTo>
                    <a:pt x="818" y="12"/>
                  </a:lnTo>
                  <a:lnTo>
                    <a:pt x="806" y="6"/>
                  </a:lnTo>
                  <a:lnTo>
                    <a:pt x="794" y="3"/>
                  </a:lnTo>
                  <a:lnTo>
                    <a:pt x="784" y="1"/>
                  </a:lnTo>
                  <a:lnTo>
                    <a:pt x="772" y="0"/>
                  </a:lnTo>
                  <a:lnTo>
                    <a:pt x="760" y="0"/>
                  </a:lnTo>
                  <a:lnTo>
                    <a:pt x="749" y="1"/>
                  </a:lnTo>
                  <a:lnTo>
                    <a:pt x="737" y="3"/>
                  </a:lnTo>
                  <a:lnTo>
                    <a:pt x="725" y="6"/>
                  </a:lnTo>
                  <a:lnTo>
                    <a:pt x="715" y="10"/>
                  </a:lnTo>
                  <a:lnTo>
                    <a:pt x="703" y="15"/>
                  </a:lnTo>
                  <a:lnTo>
                    <a:pt x="693" y="22"/>
                  </a:lnTo>
                  <a:lnTo>
                    <a:pt x="683" y="28"/>
                  </a:lnTo>
                  <a:lnTo>
                    <a:pt x="674" y="37"/>
                  </a:lnTo>
                  <a:lnTo>
                    <a:pt x="106" y="605"/>
                  </a:lnTo>
                  <a:lnTo>
                    <a:pt x="163" y="664"/>
                  </a:lnTo>
                  <a:lnTo>
                    <a:pt x="44" y="786"/>
                  </a:lnTo>
                  <a:lnTo>
                    <a:pt x="0" y="828"/>
                  </a:lnTo>
                  <a:lnTo>
                    <a:pt x="44" y="872"/>
                  </a:lnTo>
                  <a:lnTo>
                    <a:pt x="199" y="1027"/>
                  </a:lnTo>
                  <a:lnTo>
                    <a:pt x="243" y="1069"/>
                  </a:lnTo>
                  <a:close/>
                  <a:moveTo>
                    <a:pt x="207" y="708"/>
                  </a:moveTo>
                  <a:lnTo>
                    <a:pt x="362" y="863"/>
                  </a:lnTo>
                  <a:lnTo>
                    <a:pt x="243" y="985"/>
                  </a:lnTo>
                  <a:lnTo>
                    <a:pt x="86" y="828"/>
                  </a:lnTo>
                  <a:lnTo>
                    <a:pt x="207" y="708"/>
                  </a:lnTo>
                  <a:close/>
                </a:path>
              </a:pathLst>
            </a:custGeom>
            <a:solidFill>
              <a:schemeClr val="tx1">
                <a:lumMod val="50000"/>
                <a:lumOff val="50000"/>
              </a:schemeClr>
            </a:solid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3198" kern="0" dirty="0">
                <a:solidFill>
                  <a:prstClr val="black"/>
                </a:solidFill>
                <a:latin typeface="Huawei Sans" panose="020C0503030203020204" pitchFamily="34" charset="0"/>
                <a:ea typeface="方正兰亭黑简体" panose="02000000000000000000" pitchFamily="2" charset="-122"/>
              </a:endParaRPr>
            </a:p>
          </p:txBody>
        </p:sp>
        <p:sp>
          <p:nvSpPr>
            <p:cNvPr id="17" name="Freeform 16"/>
            <p:cNvSpPr>
              <a:spLocks noEditPoints="1"/>
            </p:cNvSpPr>
            <p:nvPr/>
          </p:nvSpPr>
          <p:spPr bwMode="gray">
            <a:xfrm>
              <a:off x="1396149" y="2622223"/>
              <a:ext cx="225280" cy="164568"/>
            </a:xfrm>
            <a:custGeom>
              <a:avLst/>
              <a:gdLst/>
              <a:ahLst/>
              <a:cxnLst>
                <a:cxn ang="0">
                  <a:pos x="38" y="0"/>
                </a:cxn>
                <a:cxn ang="0">
                  <a:pos x="30" y="2"/>
                </a:cxn>
                <a:cxn ang="0">
                  <a:pos x="16" y="8"/>
                </a:cxn>
                <a:cxn ang="0">
                  <a:pos x="6" y="18"/>
                </a:cxn>
                <a:cxn ang="0">
                  <a:pos x="0" y="32"/>
                </a:cxn>
                <a:cxn ang="0">
                  <a:pos x="0" y="96"/>
                </a:cxn>
                <a:cxn ang="0">
                  <a:pos x="0" y="104"/>
                </a:cxn>
                <a:cxn ang="0">
                  <a:pos x="6" y="118"/>
                </a:cxn>
                <a:cxn ang="0">
                  <a:pos x="16" y="128"/>
                </a:cxn>
                <a:cxn ang="0">
                  <a:pos x="30" y="134"/>
                </a:cxn>
                <a:cxn ang="0">
                  <a:pos x="166" y="136"/>
                </a:cxn>
                <a:cxn ang="0">
                  <a:pos x="174" y="134"/>
                </a:cxn>
                <a:cxn ang="0">
                  <a:pos x="188" y="128"/>
                </a:cxn>
                <a:cxn ang="0">
                  <a:pos x="198" y="118"/>
                </a:cxn>
                <a:cxn ang="0">
                  <a:pos x="204" y="104"/>
                </a:cxn>
                <a:cxn ang="0">
                  <a:pos x="206" y="40"/>
                </a:cxn>
                <a:cxn ang="0">
                  <a:pos x="204" y="32"/>
                </a:cxn>
                <a:cxn ang="0">
                  <a:pos x="198" y="18"/>
                </a:cxn>
                <a:cxn ang="0">
                  <a:pos x="188" y="8"/>
                </a:cxn>
                <a:cxn ang="0">
                  <a:pos x="174" y="2"/>
                </a:cxn>
                <a:cxn ang="0">
                  <a:pos x="166" y="0"/>
                </a:cxn>
                <a:cxn ang="0">
                  <a:pos x="196" y="116"/>
                </a:cxn>
                <a:cxn ang="0">
                  <a:pos x="194" y="116"/>
                </a:cxn>
                <a:cxn ang="0">
                  <a:pos x="190" y="116"/>
                </a:cxn>
                <a:cxn ang="0">
                  <a:pos x="106" y="92"/>
                </a:cxn>
                <a:cxn ang="0">
                  <a:pos x="102" y="94"/>
                </a:cxn>
                <a:cxn ang="0">
                  <a:pos x="100" y="92"/>
                </a:cxn>
                <a:cxn ang="0">
                  <a:pos x="16" y="114"/>
                </a:cxn>
                <a:cxn ang="0">
                  <a:pos x="14" y="114"/>
                </a:cxn>
                <a:cxn ang="0">
                  <a:pos x="14" y="114"/>
                </a:cxn>
                <a:cxn ang="0">
                  <a:pos x="10" y="114"/>
                </a:cxn>
                <a:cxn ang="0">
                  <a:pos x="10" y="110"/>
                </a:cxn>
                <a:cxn ang="0">
                  <a:pos x="12" y="108"/>
                </a:cxn>
                <a:cxn ang="0">
                  <a:pos x="14" y="22"/>
                </a:cxn>
                <a:cxn ang="0">
                  <a:pos x="14" y="18"/>
                </a:cxn>
                <a:cxn ang="0">
                  <a:pos x="14" y="16"/>
                </a:cxn>
                <a:cxn ang="0">
                  <a:pos x="20" y="16"/>
                </a:cxn>
                <a:cxn ang="0">
                  <a:pos x="102" y="84"/>
                </a:cxn>
                <a:cxn ang="0">
                  <a:pos x="184" y="14"/>
                </a:cxn>
                <a:cxn ang="0">
                  <a:pos x="188" y="14"/>
                </a:cxn>
                <a:cxn ang="0">
                  <a:pos x="190" y="16"/>
                </a:cxn>
                <a:cxn ang="0">
                  <a:pos x="190" y="22"/>
                </a:cxn>
                <a:cxn ang="0">
                  <a:pos x="196" y="110"/>
                </a:cxn>
                <a:cxn ang="0">
                  <a:pos x="198" y="112"/>
                </a:cxn>
                <a:cxn ang="0">
                  <a:pos x="198" y="112"/>
                </a:cxn>
                <a:cxn ang="0">
                  <a:pos x="196" y="116"/>
                </a:cxn>
              </a:cxnLst>
              <a:rect l="0" t="0" r="r" b="b"/>
              <a:pathLst>
                <a:path w="206" h="136">
                  <a:moveTo>
                    <a:pt x="166" y="0"/>
                  </a:moveTo>
                  <a:lnTo>
                    <a:pt x="38" y="0"/>
                  </a:lnTo>
                  <a:lnTo>
                    <a:pt x="38" y="0"/>
                  </a:lnTo>
                  <a:lnTo>
                    <a:pt x="30" y="2"/>
                  </a:lnTo>
                  <a:lnTo>
                    <a:pt x="24" y="4"/>
                  </a:lnTo>
                  <a:lnTo>
                    <a:pt x="16" y="8"/>
                  </a:lnTo>
                  <a:lnTo>
                    <a:pt x="10" y="12"/>
                  </a:lnTo>
                  <a:lnTo>
                    <a:pt x="6" y="18"/>
                  </a:lnTo>
                  <a:lnTo>
                    <a:pt x="2" y="24"/>
                  </a:lnTo>
                  <a:lnTo>
                    <a:pt x="0" y="32"/>
                  </a:lnTo>
                  <a:lnTo>
                    <a:pt x="0" y="40"/>
                  </a:lnTo>
                  <a:lnTo>
                    <a:pt x="0" y="96"/>
                  </a:lnTo>
                  <a:lnTo>
                    <a:pt x="0" y="96"/>
                  </a:lnTo>
                  <a:lnTo>
                    <a:pt x="0" y="104"/>
                  </a:lnTo>
                  <a:lnTo>
                    <a:pt x="2" y="112"/>
                  </a:lnTo>
                  <a:lnTo>
                    <a:pt x="6" y="118"/>
                  </a:lnTo>
                  <a:lnTo>
                    <a:pt x="10" y="124"/>
                  </a:lnTo>
                  <a:lnTo>
                    <a:pt x="16" y="128"/>
                  </a:lnTo>
                  <a:lnTo>
                    <a:pt x="24" y="132"/>
                  </a:lnTo>
                  <a:lnTo>
                    <a:pt x="30" y="134"/>
                  </a:lnTo>
                  <a:lnTo>
                    <a:pt x="38" y="136"/>
                  </a:lnTo>
                  <a:lnTo>
                    <a:pt x="166" y="136"/>
                  </a:lnTo>
                  <a:lnTo>
                    <a:pt x="166" y="136"/>
                  </a:lnTo>
                  <a:lnTo>
                    <a:pt x="174" y="134"/>
                  </a:lnTo>
                  <a:lnTo>
                    <a:pt x="182" y="132"/>
                  </a:lnTo>
                  <a:lnTo>
                    <a:pt x="188" y="128"/>
                  </a:lnTo>
                  <a:lnTo>
                    <a:pt x="194" y="124"/>
                  </a:lnTo>
                  <a:lnTo>
                    <a:pt x="198" y="118"/>
                  </a:lnTo>
                  <a:lnTo>
                    <a:pt x="202" y="112"/>
                  </a:lnTo>
                  <a:lnTo>
                    <a:pt x="204" y="104"/>
                  </a:lnTo>
                  <a:lnTo>
                    <a:pt x="206" y="96"/>
                  </a:lnTo>
                  <a:lnTo>
                    <a:pt x="206" y="40"/>
                  </a:lnTo>
                  <a:lnTo>
                    <a:pt x="206" y="40"/>
                  </a:lnTo>
                  <a:lnTo>
                    <a:pt x="204" y="32"/>
                  </a:lnTo>
                  <a:lnTo>
                    <a:pt x="202" y="24"/>
                  </a:lnTo>
                  <a:lnTo>
                    <a:pt x="198" y="18"/>
                  </a:lnTo>
                  <a:lnTo>
                    <a:pt x="194" y="12"/>
                  </a:lnTo>
                  <a:lnTo>
                    <a:pt x="188" y="8"/>
                  </a:lnTo>
                  <a:lnTo>
                    <a:pt x="182" y="4"/>
                  </a:lnTo>
                  <a:lnTo>
                    <a:pt x="174" y="2"/>
                  </a:lnTo>
                  <a:lnTo>
                    <a:pt x="166" y="0"/>
                  </a:lnTo>
                  <a:lnTo>
                    <a:pt x="166" y="0"/>
                  </a:lnTo>
                  <a:close/>
                  <a:moveTo>
                    <a:pt x="196" y="116"/>
                  </a:moveTo>
                  <a:lnTo>
                    <a:pt x="196" y="116"/>
                  </a:lnTo>
                  <a:lnTo>
                    <a:pt x="194" y="116"/>
                  </a:lnTo>
                  <a:lnTo>
                    <a:pt x="194" y="116"/>
                  </a:lnTo>
                  <a:lnTo>
                    <a:pt x="194" y="116"/>
                  </a:lnTo>
                  <a:lnTo>
                    <a:pt x="190" y="116"/>
                  </a:lnTo>
                  <a:lnTo>
                    <a:pt x="136" y="66"/>
                  </a:lnTo>
                  <a:lnTo>
                    <a:pt x="106" y="92"/>
                  </a:lnTo>
                  <a:lnTo>
                    <a:pt x="106" y="92"/>
                  </a:lnTo>
                  <a:lnTo>
                    <a:pt x="102" y="94"/>
                  </a:lnTo>
                  <a:lnTo>
                    <a:pt x="102" y="94"/>
                  </a:lnTo>
                  <a:lnTo>
                    <a:pt x="100" y="92"/>
                  </a:lnTo>
                  <a:lnTo>
                    <a:pt x="68" y="66"/>
                  </a:lnTo>
                  <a:lnTo>
                    <a:pt x="16" y="114"/>
                  </a:lnTo>
                  <a:lnTo>
                    <a:pt x="16" y="114"/>
                  </a:lnTo>
                  <a:lnTo>
                    <a:pt x="14" y="114"/>
                  </a:lnTo>
                  <a:lnTo>
                    <a:pt x="14" y="114"/>
                  </a:lnTo>
                  <a:lnTo>
                    <a:pt x="14" y="114"/>
                  </a:lnTo>
                  <a:lnTo>
                    <a:pt x="10" y="114"/>
                  </a:lnTo>
                  <a:lnTo>
                    <a:pt x="10" y="114"/>
                  </a:lnTo>
                  <a:lnTo>
                    <a:pt x="10" y="110"/>
                  </a:lnTo>
                  <a:lnTo>
                    <a:pt x="10" y="110"/>
                  </a:lnTo>
                  <a:lnTo>
                    <a:pt x="10" y="110"/>
                  </a:lnTo>
                  <a:lnTo>
                    <a:pt x="12" y="108"/>
                  </a:lnTo>
                  <a:lnTo>
                    <a:pt x="62" y="60"/>
                  </a:lnTo>
                  <a:lnTo>
                    <a:pt x="14" y="22"/>
                  </a:lnTo>
                  <a:lnTo>
                    <a:pt x="14" y="22"/>
                  </a:lnTo>
                  <a:lnTo>
                    <a:pt x="14" y="18"/>
                  </a:lnTo>
                  <a:lnTo>
                    <a:pt x="14" y="16"/>
                  </a:lnTo>
                  <a:lnTo>
                    <a:pt x="14" y="16"/>
                  </a:lnTo>
                  <a:lnTo>
                    <a:pt x="18" y="14"/>
                  </a:lnTo>
                  <a:lnTo>
                    <a:pt x="20" y="16"/>
                  </a:lnTo>
                  <a:lnTo>
                    <a:pt x="24" y="18"/>
                  </a:lnTo>
                  <a:lnTo>
                    <a:pt x="102" y="84"/>
                  </a:lnTo>
                  <a:lnTo>
                    <a:pt x="180" y="18"/>
                  </a:lnTo>
                  <a:lnTo>
                    <a:pt x="184" y="14"/>
                  </a:lnTo>
                  <a:lnTo>
                    <a:pt x="184" y="14"/>
                  </a:lnTo>
                  <a:lnTo>
                    <a:pt x="188" y="14"/>
                  </a:lnTo>
                  <a:lnTo>
                    <a:pt x="190" y="16"/>
                  </a:lnTo>
                  <a:lnTo>
                    <a:pt x="190" y="16"/>
                  </a:lnTo>
                  <a:lnTo>
                    <a:pt x="192" y="18"/>
                  </a:lnTo>
                  <a:lnTo>
                    <a:pt x="190" y="22"/>
                  </a:lnTo>
                  <a:lnTo>
                    <a:pt x="142" y="60"/>
                  </a:lnTo>
                  <a:lnTo>
                    <a:pt x="196" y="110"/>
                  </a:lnTo>
                  <a:lnTo>
                    <a:pt x="196" y="110"/>
                  </a:lnTo>
                  <a:lnTo>
                    <a:pt x="198" y="112"/>
                  </a:lnTo>
                  <a:lnTo>
                    <a:pt x="198" y="112"/>
                  </a:lnTo>
                  <a:lnTo>
                    <a:pt x="198" y="112"/>
                  </a:lnTo>
                  <a:lnTo>
                    <a:pt x="196" y="116"/>
                  </a:lnTo>
                  <a:lnTo>
                    <a:pt x="196" y="116"/>
                  </a:lnTo>
                  <a:close/>
                </a:path>
              </a:pathLst>
            </a:custGeom>
            <a:solidFill>
              <a:schemeClr val="tx1">
                <a:lumMod val="50000"/>
                <a:lumOff val="50000"/>
              </a:schemeClr>
            </a:solid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3198" kern="0" dirty="0">
                <a:solidFill>
                  <a:prstClr val="black"/>
                </a:solidFill>
                <a:latin typeface="Huawei Sans" panose="020C0503030203020204" pitchFamily="34" charset="0"/>
                <a:ea typeface="方正兰亭黑简体" panose="02000000000000000000" pitchFamily="2" charset="-122"/>
              </a:endParaRPr>
            </a:p>
          </p:txBody>
        </p:sp>
        <p:sp>
          <p:nvSpPr>
            <p:cNvPr id="18" name="矩形 17"/>
            <p:cNvSpPr/>
            <p:nvPr/>
          </p:nvSpPr>
          <p:spPr bwMode="gray">
            <a:xfrm>
              <a:off x="1316982" y="2410331"/>
              <a:ext cx="346831" cy="169404"/>
            </a:xfrm>
            <a:prstGeom prst="rect">
              <a:avLst/>
            </a:prstGeom>
            <a:grpFill/>
          </p:spPr>
          <p:txBody>
            <a:bodyPr wrap="none" anchor="ctr">
              <a:spAutoFit/>
            </a:bodyPr>
            <a:lstStyle/>
            <a:p>
              <a:pPr algn="ctr" defTabSz="1218418" fontAlgn="ctr">
                <a:spcBef>
                  <a:spcPts val="0"/>
                </a:spcBef>
                <a:spcAft>
                  <a:spcPts val="0"/>
                </a:spcAft>
                <a:defRPr/>
              </a:pPr>
              <a:r>
                <a:rPr lang="en-US" sz="500" dirty="0">
                  <a:solidFill>
                    <a:prstClr val="black"/>
                  </a:solidFill>
                  <a:latin typeface="Huawei Sans" panose="020C0503030203020204" pitchFamily="34" charset="0"/>
                </a:rPr>
                <a:t>Email</a:t>
              </a:r>
              <a:endParaRPr lang="en-US" sz="500" kern="0" dirty="0">
                <a:solidFill>
                  <a:prstClr val="black"/>
                </a:solidFill>
                <a:latin typeface="Huawei Sans" panose="020C0503030203020204" pitchFamily="34" charset="0"/>
                <a:ea typeface="方正兰亭黑简体" panose="02000000000000000000" pitchFamily="2" charset="-122"/>
              </a:endParaRPr>
            </a:p>
          </p:txBody>
        </p:sp>
        <p:sp>
          <p:nvSpPr>
            <p:cNvPr id="19" name="矩形 18"/>
            <p:cNvSpPr/>
            <p:nvPr/>
          </p:nvSpPr>
          <p:spPr bwMode="gray">
            <a:xfrm>
              <a:off x="1628969" y="2418172"/>
              <a:ext cx="415582" cy="153723"/>
            </a:xfrm>
            <a:prstGeom prst="rect">
              <a:avLst/>
            </a:prstGeom>
            <a:grpFill/>
          </p:spPr>
          <p:txBody>
            <a:bodyPr wrap="square" lIns="0" rIns="0" anchor="ctr">
              <a:noAutofit/>
            </a:bodyPr>
            <a:lstStyle/>
            <a:p>
              <a:pPr algn="ctr" defTabSz="1218418" fontAlgn="ctr">
                <a:spcBef>
                  <a:spcPts val="0"/>
                </a:spcBef>
                <a:spcAft>
                  <a:spcPts val="0"/>
                </a:spcAft>
                <a:defRPr/>
              </a:pPr>
              <a:r>
                <a:rPr lang="en-US" sz="500" dirty="0">
                  <a:solidFill>
                    <a:prstClr val="black"/>
                  </a:solidFill>
                  <a:latin typeface="Huawei Sans" panose="020C0503030203020204" pitchFamily="34" charset="0"/>
                </a:rPr>
                <a:t>USB flash drive</a:t>
              </a:r>
              <a:endParaRPr lang="en-US" sz="500" kern="0" dirty="0">
                <a:solidFill>
                  <a:prstClr val="black"/>
                </a:solidFill>
                <a:latin typeface="Huawei Sans" panose="020C0503030203020204" pitchFamily="34" charset="0"/>
                <a:ea typeface="方正兰亭黑简体" panose="02000000000000000000" pitchFamily="2" charset="-122"/>
              </a:endParaRPr>
            </a:p>
          </p:txBody>
        </p:sp>
        <p:pic>
          <p:nvPicPr>
            <p:cNvPr id="20" name="Picture 2" descr="https://timgsa.baidu.com/timg?image&amp;quality=80&amp;size=b9999_10000&amp;sec=1524653159832&amp;di=e320978916f5d322820d05f205a27d03&amp;imgtype=0&amp;src=http%3A%2F%2Fimgsrc.baidu.com%2Fimgad%2Fpic%2Fitem%2F09fa513d269759ee383671edb8fb43166d22dfb5.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30681" t="16206" r="24319" b="39563"/>
            <a:stretch/>
          </p:blipFill>
          <p:spPr bwMode="gray">
            <a:xfrm>
              <a:off x="2025214" y="2652508"/>
              <a:ext cx="234467" cy="95871"/>
            </a:xfrm>
            <a:prstGeom prst="rect">
              <a:avLst/>
            </a:prstGeom>
            <a:grpFill/>
          </p:spPr>
        </p:pic>
        <p:grpSp>
          <p:nvGrpSpPr>
            <p:cNvPr id="21" name="组合 20"/>
            <p:cNvGrpSpPr/>
            <p:nvPr/>
          </p:nvGrpSpPr>
          <p:grpSpPr bwMode="gray">
            <a:xfrm>
              <a:off x="1360828" y="2865502"/>
              <a:ext cx="794415" cy="137512"/>
              <a:chOff x="1288804" y="2778408"/>
              <a:chExt cx="704328" cy="197240"/>
            </a:xfrm>
            <a:grpFill/>
          </p:grpSpPr>
          <p:cxnSp>
            <p:nvCxnSpPr>
              <p:cNvPr id="25" name="肘形连接符 24"/>
              <p:cNvCxnSpPr/>
              <p:nvPr/>
            </p:nvCxnSpPr>
            <p:spPr bwMode="gray">
              <a:xfrm rot="5400000">
                <a:off x="1257084" y="2815664"/>
                <a:ext cx="191703" cy="128264"/>
              </a:xfrm>
              <a:prstGeom prst="bentConnector2">
                <a:avLst/>
              </a:prstGeom>
              <a:grpFill/>
              <a:ln w="3175" cap="flat" cmpd="sng" algn="ctr">
                <a:solidFill>
                  <a:schemeClr val="tx1">
                    <a:alpha val="50000"/>
                  </a:schemeClr>
                </a:solidFill>
                <a:prstDash val="dash"/>
              </a:ln>
              <a:effectLst/>
            </p:spPr>
          </p:cxnSp>
          <p:cxnSp>
            <p:nvCxnSpPr>
              <p:cNvPr id="26" name="肘形连接符 25"/>
              <p:cNvCxnSpPr/>
              <p:nvPr/>
            </p:nvCxnSpPr>
            <p:spPr bwMode="gray">
              <a:xfrm rot="10800000" flipV="1">
                <a:off x="1417069" y="2778410"/>
                <a:ext cx="288033" cy="197238"/>
              </a:xfrm>
              <a:prstGeom prst="bentConnector3">
                <a:avLst>
                  <a:gd name="adj1" fmla="val 1223"/>
                </a:avLst>
              </a:prstGeom>
              <a:grpFill/>
              <a:ln w="3175" cap="flat" cmpd="sng" algn="ctr">
                <a:solidFill>
                  <a:schemeClr val="tx1">
                    <a:alpha val="50000"/>
                  </a:schemeClr>
                </a:solidFill>
                <a:prstDash val="dash"/>
              </a:ln>
              <a:effectLst/>
            </p:spPr>
          </p:cxnSp>
          <p:cxnSp>
            <p:nvCxnSpPr>
              <p:cNvPr id="27" name="肘形连接符 26"/>
              <p:cNvCxnSpPr/>
              <p:nvPr/>
            </p:nvCxnSpPr>
            <p:spPr bwMode="gray">
              <a:xfrm rot="10800000" flipV="1">
                <a:off x="1705099" y="2778408"/>
                <a:ext cx="288033" cy="197238"/>
              </a:xfrm>
              <a:prstGeom prst="bentConnector3">
                <a:avLst>
                  <a:gd name="adj1" fmla="val 1223"/>
                </a:avLst>
              </a:prstGeom>
              <a:grpFill/>
              <a:ln w="3175" cap="flat" cmpd="sng" algn="ctr">
                <a:solidFill>
                  <a:schemeClr val="tx1">
                    <a:alpha val="50000"/>
                  </a:schemeClr>
                </a:solidFill>
                <a:prstDash val="dash"/>
              </a:ln>
              <a:effectLst/>
            </p:spPr>
          </p:cxnSp>
        </p:grpSp>
        <p:sp>
          <p:nvSpPr>
            <p:cNvPr id="22" name="矩形 21"/>
            <p:cNvSpPr/>
            <p:nvPr/>
          </p:nvSpPr>
          <p:spPr bwMode="gray">
            <a:xfrm>
              <a:off x="1976633" y="2410331"/>
              <a:ext cx="303516" cy="169404"/>
            </a:xfrm>
            <a:prstGeom prst="rect">
              <a:avLst/>
            </a:prstGeom>
            <a:grpFill/>
          </p:spPr>
          <p:txBody>
            <a:bodyPr wrap="none" anchor="ctr">
              <a:spAutoFit/>
            </a:bodyPr>
            <a:lstStyle/>
            <a:p>
              <a:pPr algn="ctr" defTabSz="1218418" fontAlgn="ctr">
                <a:spcBef>
                  <a:spcPts val="0"/>
                </a:spcBef>
                <a:spcAft>
                  <a:spcPts val="0"/>
                </a:spcAft>
                <a:defRPr/>
              </a:pPr>
              <a:r>
                <a:rPr lang="en-US" sz="500" dirty="0">
                  <a:solidFill>
                    <a:prstClr val="black"/>
                  </a:solidFill>
                  <a:latin typeface="Huawei Sans" panose="020C0503030203020204" pitchFamily="34" charset="0"/>
                </a:rPr>
                <a:t>ESN</a:t>
              </a:r>
              <a:endParaRPr lang="en-US" sz="500" kern="0" dirty="0">
                <a:solidFill>
                  <a:prstClr val="black"/>
                </a:solidFill>
                <a:latin typeface="Huawei Sans" panose="020C0503030203020204" pitchFamily="34" charset="0"/>
                <a:ea typeface="方正兰亭黑简体" panose="02000000000000000000" pitchFamily="2" charset="-122"/>
              </a:endParaRPr>
            </a:p>
          </p:txBody>
        </p:sp>
        <p:cxnSp>
          <p:nvCxnSpPr>
            <p:cNvPr id="23" name="直接连接符 22"/>
            <p:cNvCxnSpPr/>
            <p:nvPr/>
          </p:nvCxnSpPr>
          <p:spPr bwMode="gray">
            <a:xfrm>
              <a:off x="1423780" y="2364577"/>
              <a:ext cx="813188" cy="0"/>
            </a:xfrm>
            <a:prstGeom prst="line">
              <a:avLst/>
            </a:prstGeom>
            <a:grpFill/>
            <a:ln w="3175" cap="flat" cmpd="sng" algn="ctr">
              <a:solidFill>
                <a:schemeClr val="tx1">
                  <a:alpha val="50000"/>
                </a:schemeClr>
              </a:solidFill>
              <a:prstDash val="dash"/>
            </a:ln>
            <a:effectLst/>
          </p:spPr>
        </p:cxnSp>
        <p:cxnSp>
          <p:nvCxnSpPr>
            <p:cNvPr id="24" name="直接连接符 23"/>
            <p:cNvCxnSpPr/>
            <p:nvPr/>
          </p:nvCxnSpPr>
          <p:spPr bwMode="gray">
            <a:xfrm flipV="1">
              <a:off x="1830369" y="1769684"/>
              <a:ext cx="0" cy="594894"/>
            </a:xfrm>
            <a:prstGeom prst="line">
              <a:avLst/>
            </a:prstGeom>
            <a:grpFill/>
            <a:ln w="12700" cap="flat" cmpd="sng" algn="ctr">
              <a:solidFill>
                <a:schemeClr val="tx1">
                  <a:alpha val="60000"/>
                </a:schemeClr>
              </a:solidFill>
              <a:prstDash val="solid"/>
              <a:headEnd type="triangle"/>
              <a:tailEnd type="none"/>
            </a:ln>
            <a:effectLst/>
          </p:spPr>
        </p:cxnSp>
      </p:grpSp>
      <p:sp>
        <p:nvSpPr>
          <p:cNvPr id="36" name="梯形 35"/>
          <p:cNvSpPr/>
          <p:nvPr/>
        </p:nvSpPr>
        <p:spPr bwMode="gray">
          <a:xfrm>
            <a:off x="2856294" y="1410276"/>
            <a:ext cx="1704298" cy="2176467"/>
          </a:xfrm>
          <a:prstGeom prst="trapezoid">
            <a:avLst>
              <a:gd name="adj" fmla="val 0"/>
            </a:avLst>
          </a:prstGeom>
          <a:solidFill>
            <a:srgbClr val="99CCFF">
              <a:alpha val="20000"/>
            </a:srgbClr>
          </a:solidFill>
        </p:spPr>
        <p:txBody>
          <a:bodyPr wrap="square" lIns="121852" tIns="60926" rIns="121852" bIns="60926" rtlCol="0" anchor="ctr" anchorCtr="1">
            <a:noAutofit/>
          </a:bodyPr>
          <a:lstStyle/>
          <a:p>
            <a:pPr indent="717143" defTabSz="1218418" fontAlgn="ctr">
              <a:spcBef>
                <a:spcPts val="0"/>
              </a:spcBef>
              <a:spcAft>
                <a:spcPts val="0"/>
              </a:spcAft>
              <a:buClr>
                <a:srgbClr val="FFC000"/>
              </a:buClr>
              <a:buSzPct val="60000"/>
              <a:buFont typeface="Wingdings" pitchFamily="2" charset="2"/>
              <a:buChar char="n"/>
            </a:pPr>
            <a:endParaRPr lang="en-US" altLang="zh-CN" sz="3598" kern="0" dirty="0">
              <a:solidFill>
                <a:prstClr val="black"/>
              </a:solidFill>
              <a:latin typeface="Huawei Sans" panose="020C0503030203020204" pitchFamily="34" charset="0"/>
              <a:ea typeface="方正兰亭黑简体" panose="02000000000000000000" pitchFamily="2" charset="-122"/>
            </a:endParaRPr>
          </a:p>
        </p:txBody>
      </p:sp>
      <p:sp>
        <p:nvSpPr>
          <p:cNvPr id="37" name="矩形 36"/>
          <p:cNvSpPr/>
          <p:nvPr/>
        </p:nvSpPr>
        <p:spPr bwMode="gray">
          <a:xfrm>
            <a:off x="2923413" y="2247718"/>
            <a:ext cx="1553311" cy="1282070"/>
          </a:xfrm>
          <a:prstGeom prst="rect">
            <a:avLst/>
          </a:prstGeom>
          <a:noFill/>
          <a:ln w="3175" cap="flat" cmpd="sng" algn="ctr">
            <a:solidFill>
              <a:srgbClr val="00B0F0">
                <a:alpha val="50000"/>
              </a:srgbClr>
            </a:solidFill>
            <a:prstDash val="dash"/>
          </a:ln>
          <a:effectLst/>
        </p:spPr>
        <p:txBody>
          <a:bodyPr rtlCol="0" anchor="ctr"/>
          <a:lstStyle/>
          <a:p>
            <a:pPr algn="ctr" defTabSz="1218418" fontAlgn="ctr">
              <a:spcBef>
                <a:spcPts val="0"/>
              </a:spcBef>
              <a:spcAft>
                <a:spcPts val="0"/>
              </a:spcAft>
              <a:defRPr/>
            </a:pPr>
            <a:endParaRPr lang="en-US" sz="2399" kern="0" dirty="0">
              <a:solidFill>
                <a:prstClr val="black"/>
              </a:solidFill>
              <a:latin typeface="Huawei Sans" panose="020C0503030203020204" pitchFamily="34" charset="0"/>
              <a:ea typeface="方正兰亭黑简体" panose="02000000000000000000" pitchFamily="2" charset="-122"/>
            </a:endParaRPr>
          </a:p>
        </p:txBody>
      </p:sp>
      <p:sp>
        <p:nvSpPr>
          <p:cNvPr id="38" name="矩形 37"/>
          <p:cNvSpPr/>
          <p:nvPr/>
        </p:nvSpPr>
        <p:spPr bwMode="gray">
          <a:xfrm>
            <a:off x="3506941" y="3201274"/>
            <a:ext cx="1008198" cy="338554"/>
          </a:xfrm>
          <a:prstGeom prst="rect">
            <a:avLst/>
          </a:prstGeom>
        </p:spPr>
        <p:txBody>
          <a:bodyPr wrap="square">
            <a:spAutoFit/>
          </a:bodyPr>
          <a:lstStyle/>
          <a:p>
            <a:pPr defTabSz="1218418" fontAlgn="ctr">
              <a:spcBef>
                <a:spcPts val="0"/>
              </a:spcBef>
              <a:spcAft>
                <a:spcPts val="0"/>
              </a:spcAft>
            </a:pPr>
            <a:r>
              <a:rPr lang="en-US" sz="800" dirty="0">
                <a:solidFill>
                  <a:prstClr val="black"/>
                </a:solidFill>
                <a:latin typeface="Huawei Sans" panose="020C0503030203020204" pitchFamily="34" charset="0"/>
              </a:rPr>
              <a:t>IaaS/SaaS connection</a:t>
            </a:r>
            <a:endParaRPr lang="en-US" sz="800" dirty="0">
              <a:solidFill>
                <a:prstClr val="black"/>
              </a:solidFill>
              <a:latin typeface="Huawei Sans" panose="020C0503030203020204" pitchFamily="34" charset="0"/>
              <a:ea typeface="方正兰亭黑简体" panose="02000000000000000000" pitchFamily="2" charset="-122"/>
            </a:endParaRPr>
          </a:p>
        </p:txBody>
      </p:sp>
      <p:sp>
        <p:nvSpPr>
          <p:cNvPr id="39" name="矩形 38"/>
          <p:cNvSpPr/>
          <p:nvPr/>
        </p:nvSpPr>
        <p:spPr bwMode="gray">
          <a:xfrm>
            <a:off x="3506941" y="2811332"/>
            <a:ext cx="998991" cy="215444"/>
          </a:xfrm>
          <a:prstGeom prst="rect">
            <a:avLst/>
          </a:prstGeom>
        </p:spPr>
        <p:txBody>
          <a:bodyPr wrap="none">
            <a:spAutoFit/>
          </a:bodyPr>
          <a:lstStyle/>
          <a:p>
            <a:pPr defTabSz="1218418" fontAlgn="ctr">
              <a:spcBef>
                <a:spcPts val="0"/>
              </a:spcBef>
              <a:spcAft>
                <a:spcPts val="0"/>
              </a:spcAft>
            </a:pPr>
            <a:r>
              <a:rPr lang="en-US" sz="800" dirty="0" err="1">
                <a:solidFill>
                  <a:prstClr val="black"/>
                </a:solidFill>
                <a:latin typeface="Huawei Sans" panose="020C0503030203020204" pitchFamily="34" charset="0"/>
              </a:rPr>
              <a:t>vCPE</a:t>
            </a:r>
            <a:r>
              <a:rPr lang="en-US" sz="800" dirty="0">
                <a:solidFill>
                  <a:prstClr val="black"/>
                </a:solidFill>
                <a:latin typeface="Huawei Sans" panose="020C0503030203020204" pitchFamily="34" charset="0"/>
              </a:rPr>
              <a:t> deployment</a:t>
            </a:r>
            <a:endParaRPr lang="en-US" sz="800" dirty="0">
              <a:solidFill>
                <a:prstClr val="black"/>
              </a:solidFill>
              <a:latin typeface="Huawei Sans" panose="020C0503030203020204" pitchFamily="34" charset="0"/>
              <a:ea typeface="方正兰亭黑简体" panose="02000000000000000000" pitchFamily="2" charset="-122"/>
            </a:endParaRPr>
          </a:p>
        </p:txBody>
      </p:sp>
      <p:sp>
        <p:nvSpPr>
          <p:cNvPr id="40" name="矩形 39"/>
          <p:cNvSpPr/>
          <p:nvPr/>
        </p:nvSpPr>
        <p:spPr bwMode="gray">
          <a:xfrm>
            <a:off x="3506941" y="2350506"/>
            <a:ext cx="939681" cy="215444"/>
          </a:xfrm>
          <a:prstGeom prst="rect">
            <a:avLst/>
          </a:prstGeom>
        </p:spPr>
        <p:txBody>
          <a:bodyPr wrap="none">
            <a:spAutoFit/>
          </a:bodyPr>
          <a:lstStyle/>
          <a:p>
            <a:pPr defTabSz="1218418" fontAlgn="ctr">
              <a:spcBef>
                <a:spcPts val="0"/>
              </a:spcBef>
              <a:spcAft>
                <a:spcPts val="0"/>
              </a:spcAft>
            </a:pPr>
            <a:r>
              <a:rPr lang="en-US" sz="800" dirty="0" err="1">
                <a:solidFill>
                  <a:prstClr val="black"/>
                </a:solidFill>
                <a:latin typeface="Huawei Sans" panose="020C0503030203020204" pitchFamily="34" charset="0"/>
              </a:rPr>
              <a:t>vCPE</a:t>
            </a:r>
            <a:r>
              <a:rPr lang="en-US" sz="800" dirty="0">
                <a:solidFill>
                  <a:prstClr val="black"/>
                </a:solidFill>
                <a:latin typeface="Huawei Sans" panose="020C0503030203020204" pitchFamily="34" charset="0"/>
              </a:rPr>
              <a:t> acquisition</a:t>
            </a:r>
            <a:endParaRPr lang="en-US" sz="800" dirty="0">
              <a:solidFill>
                <a:prstClr val="black"/>
              </a:solidFill>
              <a:latin typeface="Huawei Sans" panose="020C0503030203020204" pitchFamily="34" charset="0"/>
              <a:ea typeface="方正兰亭黑简体" panose="02000000000000000000" pitchFamily="2" charset="-122"/>
            </a:endParaRPr>
          </a:p>
        </p:txBody>
      </p:sp>
      <p:sp>
        <p:nvSpPr>
          <p:cNvPr id="41" name="Freeform 6"/>
          <p:cNvSpPr>
            <a:spLocks/>
          </p:cNvSpPr>
          <p:nvPr/>
        </p:nvSpPr>
        <p:spPr bwMode="gray">
          <a:xfrm>
            <a:off x="3053902" y="2300271"/>
            <a:ext cx="409227" cy="254899"/>
          </a:xfrm>
          <a:custGeom>
            <a:avLst/>
            <a:gdLst>
              <a:gd name="T0" fmla="*/ 637 w 754"/>
              <a:gd name="T1" fmla="*/ 407 h 415"/>
              <a:gd name="T2" fmla="*/ 92 w 754"/>
              <a:gd name="T3" fmla="*/ 403 h 415"/>
              <a:gd name="T4" fmla="*/ 15 w 754"/>
              <a:gd name="T5" fmla="*/ 290 h 415"/>
              <a:gd name="T6" fmla="*/ 139 w 754"/>
              <a:gd name="T7" fmla="*/ 204 h 415"/>
              <a:gd name="T8" fmla="*/ 287 w 754"/>
              <a:gd name="T9" fmla="*/ 26 h 415"/>
              <a:gd name="T10" fmla="*/ 504 w 754"/>
              <a:gd name="T11" fmla="*/ 122 h 415"/>
              <a:gd name="T12" fmla="*/ 650 w 754"/>
              <a:gd name="T13" fmla="*/ 119 h 415"/>
              <a:gd name="T14" fmla="*/ 678 w 754"/>
              <a:gd name="T15" fmla="*/ 244 h 415"/>
              <a:gd name="T16" fmla="*/ 742 w 754"/>
              <a:gd name="T17" fmla="*/ 336 h 415"/>
              <a:gd name="T18" fmla="*/ 637 w 754"/>
              <a:gd name="T19" fmla="*/ 407 h 415"/>
              <a:gd name="connsiteX0" fmla="*/ 8448 w 10000"/>
              <a:gd name="connsiteY0" fmla="*/ 9807 h 10000"/>
              <a:gd name="connsiteX1" fmla="*/ 1220 w 10000"/>
              <a:gd name="connsiteY1" fmla="*/ 9711 h 10000"/>
              <a:gd name="connsiteX2" fmla="*/ 199 w 10000"/>
              <a:gd name="connsiteY2" fmla="*/ 6988 h 10000"/>
              <a:gd name="connsiteX3" fmla="*/ 1470 w 10000"/>
              <a:gd name="connsiteY3" fmla="*/ 4211 h 10000"/>
              <a:gd name="connsiteX4" fmla="*/ 3806 w 10000"/>
              <a:gd name="connsiteY4" fmla="*/ 627 h 10000"/>
              <a:gd name="connsiteX5" fmla="*/ 6684 w 10000"/>
              <a:gd name="connsiteY5" fmla="*/ 2940 h 10000"/>
              <a:gd name="connsiteX6" fmla="*/ 8621 w 10000"/>
              <a:gd name="connsiteY6" fmla="*/ 2867 h 10000"/>
              <a:gd name="connsiteX7" fmla="*/ 8992 w 10000"/>
              <a:gd name="connsiteY7" fmla="*/ 5880 h 10000"/>
              <a:gd name="connsiteX8" fmla="*/ 9841 w 10000"/>
              <a:gd name="connsiteY8" fmla="*/ 8096 h 10000"/>
              <a:gd name="connsiteX9" fmla="*/ 8448 w 10000"/>
              <a:gd name="connsiteY9" fmla="*/ 9807 h 10000"/>
              <a:gd name="connsiteX0" fmla="*/ 8448 w 10000"/>
              <a:gd name="connsiteY0" fmla="*/ 9807 h 10000"/>
              <a:gd name="connsiteX1" fmla="*/ 1220 w 10000"/>
              <a:gd name="connsiteY1" fmla="*/ 9711 h 10000"/>
              <a:gd name="connsiteX2" fmla="*/ 199 w 10000"/>
              <a:gd name="connsiteY2" fmla="*/ 6988 h 10000"/>
              <a:gd name="connsiteX3" fmla="*/ 1470 w 10000"/>
              <a:gd name="connsiteY3" fmla="*/ 4211 h 10000"/>
              <a:gd name="connsiteX4" fmla="*/ 3806 w 10000"/>
              <a:gd name="connsiteY4" fmla="*/ 627 h 10000"/>
              <a:gd name="connsiteX5" fmla="*/ 6684 w 10000"/>
              <a:gd name="connsiteY5" fmla="*/ 2940 h 10000"/>
              <a:gd name="connsiteX6" fmla="*/ 8621 w 10000"/>
              <a:gd name="connsiteY6" fmla="*/ 2867 h 10000"/>
              <a:gd name="connsiteX7" fmla="*/ 9353 w 10000"/>
              <a:gd name="connsiteY7" fmla="*/ 5815 h 10000"/>
              <a:gd name="connsiteX8" fmla="*/ 9841 w 10000"/>
              <a:gd name="connsiteY8" fmla="*/ 8096 h 10000"/>
              <a:gd name="connsiteX9" fmla="*/ 8448 w 10000"/>
              <a:gd name="connsiteY9" fmla="*/ 9807 h 10000"/>
              <a:gd name="connsiteX0" fmla="*/ 8448 w 10000"/>
              <a:gd name="connsiteY0" fmla="*/ 9807 h 10000"/>
              <a:gd name="connsiteX1" fmla="*/ 1220 w 10000"/>
              <a:gd name="connsiteY1" fmla="*/ 9711 h 10000"/>
              <a:gd name="connsiteX2" fmla="*/ 199 w 10000"/>
              <a:gd name="connsiteY2" fmla="*/ 6988 h 10000"/>
              <a:gd name="connsiteX3" fmla="*/ 1638 w 10000"/>
              <a:gd name="connsiteY3" fmla="*/ 4336 h 10000"/>
              <a:gd name="connsiteX4" fmla="*/ 3806 w 10000"/>
              <a:gd name="connsiteY4" fmla="*/ 627 h 10000"/>
              <a:gd name="connsiteX5" fmla="*/ 6684 w 10000"/>
              <a:gd name="connsiteY5" fmla="*/ 2940 h 10000"/>
              <a:gd name="connsiteX6" fmla="*/ 8621 w 10000"/>
              <a:gd name="connsiteY6" fmla="*/ 2867 h 10000"/>
              <a:gd name="connsiteX7" fmla="*/ 9353 w 10000"/>
              <a:gd name="connsiteY7" fmla="*/ 5815 h 10000"/>
              <a:gd name="connsiteX8" fmla="*/ 9841 w 10000"/>
              <a:gd name="connsiteY8" fmla="*/ 8096 h 10000"/>
              <a:gd name="connsiteX9" fmla="*/ 8448 w 10000"/>
              <a:gd name="connsiteY9" fmla="*/ 9807 h 10000"/>
              <a:gd name="connsiteX0" fmla="*/ 8448 w 10000"/>
              <a:gd name="connsiteY0" fmla="*/ 9807 h 10000"/>
              <a:gd name="connsiteX1" fmla="*/ 1220 w 10000"/>
              <a:gd name="connsiteY1" fmla="*/ 9711 h 10000"/>
              <a:gd name="connsiteX2" fmla="*/ 199 w 10000"/>
              <a:gd name="connsiteY2" fmla="*/ 6988 h 10000"/>
              <a:gd name="connsiteX3" fmla="*/ 1638 w 10000"/>
              <a:gd name="connsiteY3" fmla="*/ 4336 h 10000"/>
              <a:gd name="connsiteX4" fmla="*/ 3806 w 10000"/>
              <a:gd name="connsiteY4" fmla="*/ 627 h 10000"/>
              <a:gd name="connsiteX5" fmla="*/ 6684 w 10000"/>
              <a:gd name="connsiteY5" fmla="*/ 2940 h 10000"/>
              <a:gd name="connsiteX6" fmla="*/ 8621 w 10000"/>
              <a:gd name="connsiteY6" fmla="*/ 2867 h 10000"/>
              <a:gd name="connsiteX7" fmla="*/ 9054 w 10000"/>
              <a:gd name="connsiteY7" fmla="*/ 5692 h 10000"/>
              <a:gd name="connsiteX8" fmla="*/ 9841 w 10000"/>
              <a:gd name="connsiteY8" fmla="*/ 8096 h 10000"/>
              <a:gd name="connsiteX9" fmla="*/ 8448 w 10000"/>
              <a:gd name="connsiteY9" fmla="*/ 980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0" h="10000">
                <a:moveTo>
                  <a:pt x="8448" y="9807"/>
                </a:moveTo>
                <a:lnTo>
                  <a:pt x="1220" y="9711"/>
                </a:lnTo>
                <a:cubicBezTo>
                  <a:pt x="1220" y="9711"/>
                  <a:pt x="0" y="9253"/>
                  <a:pt x="199" y="6988"/>
                </a:cubicBezTo>
                <a:cubicBezTo>
                  <a:pt x="424" y="4530"/>
                  <a:pt x="1638" y="4336"/>
                  <a:pt x="1638" y="4336"/>
                </a:cubicBezTo>
                <a:cubicBezTo>
                  <a:pt x="1638" y="4336"/>
                  <a:pt x="1711" y="1277"/>
                  <a:pt x="3806" y="627"/>
                </a:cubicBezTo>
                <a:cubicBezTo>
                  <a:pt x="5849" y="0"/>
                  <a:pt x="6684" y="2940"/>
                  <a:pt x="6684" y="2940"/>
                </a:cubicBezTo>
                <a:cubicBezTo>
                  <a:pt x="6684" y="2940"/>
                  <a:pt x="7732" y="1542"/>
                  <a:pt x="8621" y="2867"/>
                </a:cubicBezTo>
                <a:cubicBezTo>
                  <a:pt x="9363" y="3952"/>
                  <a:pt x="9054" y="5692"/>
                  <a:pt x="9054" y="5692"/>
                </a:cubicBezTo>
                <a:cubicBezTo>
                  <a:pt x="9054" y="5692"/>
                  <a:pt x="10000" y="6361"/>
                  <a:pt x="9841" y="8096"/>
                </a:cubicBezTo>
                <a:cubicBezTo>
                  <a:pt x="9668" y="10000"/>
                  <a:pt x="8448" y="9807"/>
                  <a:pt x="8448" y="9807"/>
                </a:cubicBezTo>
                <a:close/>
              </a:path>
            </a:pathLst>
          </a:custGeom>
          <a:solidFill>
            <a:srgbClr val="00B0F0">
              <a:alpha val="42000"/>
            </a:srgbClr>
          </a:solidFill>
          <a:ln w="9525" cap="flat">
            <a:noFill/>
            <a:prstDash val="solid"/>
            <a:miter lim="800000"/>
            <a:headEnd/>
            <a:tailEnd/>
          </a:ln>
          <a:effectLst/>
        </p:spPr>
        <p:txBody>
          <a:bodyPr vert="horz" wrap="none" lIns="27378" tIns="13690" rIns="27378" bIns="13690" numCol="1" anchor="t" anchorCtr="0" compatLnSpc="1">
            <a:prstTxWarp prst="textNoShape">
              <a:avLst/>
            </a:prstTxWarp>
          </a:bodyPr>
          <a:lstStyle/>
          <a:p>
            <a:pPr defTabSz="773230" fontAlgn="ctr">
              <a:spcBef>
                <a:spcPts val="0"/>
              </a:spcBef>
              <a:spcAft>
                <a:spcPts val="0"/>
              </a:spcAft>
              <a:buClr>
                <a:srgbClr val="CC9900"/>
              </a:buClr>
              <a:defRPr/>
            </a:pPr>
            <a:endParaRPr lang="en-US" altLang="zh-CN" sz="800" b="1" kern="0" dirty="0">
              <a:solidFill>
                <a:prstClr val="black"/>
              </a:solidFill>
              <a:latin typeface="Huawei Sans" panose="020C0503030203020204" pitchFamily="34" charset="0"/>
              <a:ea typeface="方正兰亭黑简体" panose="02000000000000000000" pitchFamily="2" charset="-122"/>
              <a:cs typeface="Arial" pitchFamily="34" charset="0"/>
              <a:sym typeface="Gotham" panose="02000504050000020004" pitchFamily="2" charset="0"/>
            </a:endParaRPr>
          </a:p>
        </p:txBody>
      </p:sp>
      <p:grpSp>
        <p:nvGrpSpPr>
          <p:cNvPr id="42" name="组合 41"/>
          <p:cNvGrpSpPr/>
          <p:nvPr/>
        </p:nvGrpSpPr>
        <p:grpSpPr bwMode="gray">
          <a:xfrm>
            <a:off x="2961913" y="3256997"/>
            <a:ext cx="556368" cy="286221"/>
            <a:chOff x="3768735" y="2979221"/>
            <a:chExt cx="675651" cy="347586"/>
          </a:xfrm>
        </p:grpSpPr>
        <p:grpSp>
          <p:nvGrpSpPr>
            <p:cNvPr id="43" name="组合 42"/>
            <p:cNvGrpSpPr/>
            <p:nvPr/>
          </p:nvGrpSpPr>
          <p:grpSpPr bwMode="gray">
            <a:xfrm>
              <a:off x="3768735" y="2979221"/>
              <a:ext cx="675651" cy="304368"/>
              <a:chOff x="3559964" y="2533671"/>
              <a:chExt cx="675651" cy="304368"/>
            </a:xfrm>
          </p:grpSpPr>
          <p:grpSp>
            <p:nvGrpSpPr>
              <p:cNvPr id="45" name="组合 44"/>
              <p:cNvGrpSpPr/>
              <p:nvPr/>
            </p:nvGrpSpPr>
            <p:grpSpPr bwMode="gray">
              <a:xfrm>
                <a:off x="3559964" y="2533671"/>
                <a:ext cx="675651" cy="304368"/>
                <a:chOff x="3555551" y="2364578"/>
                <a:chExt cx="571933" cy="257645"/>
              </a:xfrm>
            </p:grpSpPr>
            <p:sp>
              <p:nvSpPr>
                <p:cNvPr id="47" name="Freeform 27"/>
                <p:cNvSpPr>
                  <a:spLocks noEditPoints="1"/>
                </p:cNvSpPr>
                <p:nvPr/>
              </p:nvSpPr>
              <p:spPr bwMode="gray">
                <a:xfrm>
                  <a:off x="3632394" y="2364578"/>
                  <a:ext cx="495090" cy="257645"/>
                </a:xfrm>
                <a:custGeom>
                  <a:avLst/>
                  <a:gdLst/>
                  <a:ahLst/>
                  <a:cxnLst>
                    <a:cxn ang="0">
                      <a:pos x="8324" y="38"/>
                    </a:cxn>
                    <a:cxn ang="0">
                      <a:pos x="9087" y="203"/>
                    </a:cxn>
                    <a:cxn ang="0">
                      <a:pos x="9799" y="487"/>
                    </a:cxn>
                    <a:cxn ang="0">
                      <a:pos x="10451" y="880"/>
                    </a:cxn>
                    <a:cxn ang="0">
                      <a:pos x="11031" y="1370"/>
                    </a:cxn>
                    <a:cxn ang="0">
                      <a:pos x="11529" y="1947"/>
                    </a:cxn>
                    <a:cxn ang="0">
                      <a:pos x="11934" y="2598"/>
                    </a:cxn>
                    <a:cxn ang="0">
                      <a:pos x="12234" y="3314"/>
                    </a:cxn>
                    <a:cxn ang="0">
                      <a:pos x="12378" y="3497"/>
                    </a:cxn>
                    <a:cxn ang="0">
                      <a:pos x="12496" y="3494"/>
                    </a:cxn>
                    <a:cxn ang="0">
                      <a:pos x="13119" y="3540"/>
                    </a:cxn>
                    <a:cxn ang="0">
                      <a:pos x="13870" y="3738"/>
                    </a:cxn>
                    <a:cxn ang="0">
                      <a:pos x="14554" y="4074"/>
                    </a:cxn>
                    <a:cxn ang="0">
                      <a:pos x="15156" y="4535"/>
                    </a:cxn>
                    <a:cxn ang="0">
                      <a:pos x="15663" y="5102"/>
                    </a:cxn>
                    <a:cxn ang="0">
                      <a:pos x="16056" y="5761"/>
                    </a:cxn>
                    <a:cxn ang="0">
                      <a:pos x="16320" y="6494"/>
                    </a:cxn>
                    <a:cxn ang="0">
                      <a:pos x="16438" y="7286"/>
                    </a:cxn>
                    <a:cxn ang="0">
                      <a:pos x="16401" y="8075"/>
                    </a:cxn>
                    <a:cxn ang="0">
                      <a:pos x="16222" y="8813"/>
                    </a:cxn>
                    <a:cxn ang="0">
                      <a:pos x="15915" y="9491"/>
                    </a:cxn>
                    <a:cxn ang="0">
                      <a:pos x="15494" y="10093"/>
                    </a:cxn>
                    <a:cxn ang="0">
                      <a:pos x="14974" y="10606"/>
                    </a:cxn>
                    <a:cxn ang="0">
                      <a:pos x="14369" y="11014"/>
                    </a:cxn>
                    <a:cxn ang="0">
                      <a:pos x="13693" y="11305"/>
                    </a:cxn>
                    <a:cxn ang="0">
                      <a:pos x="12960" y="11462"/>
                    </a:cxn>
                    <a:cxn ang="0">
                      <a:pos x="3341" y="11487"/>
                    </a:cxn>
                    <a:cxn ang="0">
                      <a:pos x="2760" y="11436"/>
                    </a:cxn>
                    <a:cxn ang="0">
                      <a:pos x="2156" y="11265"/>
                    </a:cxn>
                    <a:cxn ang="0">
                      <a:pos x="1603" y="10987"/>
                    </a:cxn>
                    <a:cxn ang="0">
                      <a:pos x="1113" y="10615"/>
                    </a:cxn>
                    <a:cxn ang="0">
                      <a:pos x="697" y="10159"/>
                    </a:cxn>
                    <a:cxn ang="0">
                      <a:pos x="368" y="9631"/>
                    </a:cxn>
                    <a:cxn ang="0">
                      <a:pos x="137" y="9044"/>
                    </a:cxn>
                    <a:cxn ang="0">
                      <a:pos x="15" y="8410"/>
                    </a:cxn>
                    <a:cxn ang="0">
                      <a:pos x="15" y="7754"/>
                    </a:cxn>
                    <a:cxn ang="0">
                      <a:pos x="132" y="7132"/>
                    </a:cxn>
                    <a:cxn ang="0">
                      <a:pos x="354" y="6556"/>
                    </a:cxn>
                    <a:cxn ang="0">
                      <a:pos x="671" y="6034"/>
                    </a:cxn>
                    <a:cxn ang="0">
                      <a:pos x="1072" y="5582"/>
                    </a:cxn>
                    <a:cxn ang="0">
                      <a:pos x="1546" y="5208"/>
                    </a:cxn>
                    <a:cxn ang="0">
                      <a:pos x="2082" y="4924"/>
                    </a:cxn>
                    <a:cxn ang="0">
                      <a:pos x="2668" y="4741"/>
                    </a:cxn>
                    <a:cxn ang="0">
                      <a:pos x="3015" y="4212"/>
                    </a:cxn>
                    <a:cxn ang="0">
                      <a:pos x="3225" y="3295"/>
                    </a:cxn>
                    <a:cxn ang="0">
                      <a:pos x="3597" y="2453"/>
                    </a:cxn>
                    <a:cxn ang="0">
                      <a:pos x="4113" y="1704"/>
                    </a:cxn>
                    <a:cxn ang="0">
                      <a:pos x="4754" y="1069"/>
                    </a:cxn>
                    <a:cxn ang="0">
                      <a:pos x="5503" y="565"/>
                    </a:cxn>
                    <a:cxn ang="0">
                      <a:pos x="6342" y="211"/>
                    </a:cxn>
                    <a:cxn ang="0">
                      <a:pos x="7250" y="25"/>
                    </a:cxn>
                    <a:cxn ang="0">
                      <a:pos x="9148" y="9515"/>
                    </a:cxn>
                    <a:cxn ang="0">
                      <a:pos x="9106" y="9484"/>
                    </a:cxn>
                    <a:cxn ang="0">
                      <a:pos x="9023" y="9509"/>
                    </a:cxn>
                    <a:cxn ang="0">
                      <a:pos x="9156" y="9528"/>
                    </a:cxn>
                    <a:cxn ang="0">
                      <a:pos x="6408" y="9503"/>
                    </a:cxn>
                    <a:cxn ang="0">
                      <a:pos x="6368" y="9519"/>
                    </a:cxn>
                  </a:cxnLst>
                  <a:rect l="0" t="0" r="r" b="b"/>
                  <a:pathLst>
                    <a:path w="16443" h="11487">
                      <a:moveTo>
                        <a:pt x="7726" y="0"/>
                      </a:moveTo>
                      <a:lnTo>
                        <a:pt x="7928" y="4"/>
                      </a:lnTo>
                      <a:lnTo>
                        <a:pt x="8127" y="17"/>
                      </a:lnTo>
                      <a:lnTo>
                        <a:pt x="8324" y="38"/>
                      </a:lnTo>
                      <a:lnTo>
                        <a:pt x="8519" y="68"/>
                      </a:lnTo>
                      <a:lnTo>
                        <a:pt x="8711" y="105"/>
                      </a:lnTo>
                      <a:lnTo>
                        <a:pt x="8900" y="150"/>
                      </a:lnTo>
                      <a:lnTo>
                        <a:pt x="9087" y="203"/>
                      </a:lnTo>
                      <a:lnTo>
                        <a:pt x="9270" y="263"/>
                      </a:lnTo>
                      <a:lnTo>
                        <a:pt x="9450" y="331"/>
                      </a:lnTo>
                      <a:lnTo>
                        <a:pt x="9626" y="406"/>
                      </a:lnTo>
                      <a:lnTo>
                        <a:pt x="9799" y="487"/>
                      </a:lnTo>
                      <a:lnTo>
                        <a:pt x="9969" y="576"/>
                      </a:lnTo>
                      <a:lnTo>
                        <a:pt x="10133" y="670"/>
                      </a:lnTo>
                      <a:lnTo>
                        <a:pt x="10294" y="772"/>
                      </a:lnTo>
                      <a:lnTo>
                        <a:pt x="10451" y="880"/>
                      </a:lnTo>
                      <a:lnTo>
                        <a:pt x="10604" y="994"/>
                      </a:lnTo>
                      <a:lnTo>
                        <a:pt x="10751" y="1113"/>
                      </a:lnTo>
                      <a:lnTo>
                        <a:pt x="10893" y="1239"/>
                      </a:lnTo>
                      <a:lnTo>
                        <a:pt x="11031" y="1370"/>
                      </a:lnTo>
                      <a:lnTo>
                        <a:pt x="11164" y="1507"/>
                      </a:lnTo>
                      <a:lnTo>
                        <a:pt x="11291" y="1648"/>
                      </a:lnTo>
                      <a:lnTo>
                        <a:pt x="11412" y="1795"/>
                      </a:lnTo>
                      <a:lnTo>
                        <a:pt x="11529" y="1947"/>
                      </a:lnTo>
                      <a:lnTo>
                        <a:pt x="11640" y="2102"/>
                      </a:lnTo>
                      <a:lnTo>
                        <a:pt x="11743" y="2264"/>
                      </a:lnTo>
                      <a:lnTo>
                        <a:pt x="11842" y="2429"/>
                      </a:lnTo>
                      <a:lnTo>
                        <a:pt x="11934" y="2598"/>
                      </a:lnTo>
                      <a:lnTo>
                        <a:pt x="12019" y="2772"/>
                      </a:lnTo>
                      <a:lnTo>
                        <a:pt x="12097" y="2948"/>
                      </a:lnTo>
                      <a:lnTo>
                        <a:pt x="12169" y="3129"/>
                      </a:lnTo>
                      <a:lnTo>
                        <a:pt x="12234" y="3314"/>
                      </a:lnTo>
                      <a:lnTo>
                        <a:pt x="12291" y="3501"/>
                      </a:lnTo>
                      <a:lnTo>
                        <a:pt x="12320" y="3499"/>
                      </a:lnTo>
                      <a:lnTo>
                        <a:pt x="12349" y="3498"/>
                      </a:lnTo>
                      <a:lnTo>
                        <a:pt x="12378" y="3497"/>
                      </a:lnTo>
                      <a:lnTo>
                        <a:pt x="12407" y="3496"/>
                      </a:lnTo>
                      <a:lnTo>
                        <a:pt x="12437" y="3495"/>
                      </a:lnTo>
                      <a:lnTo>
                        <a:pt x="12466" y="3494"/>
                      </a:lnTo>
                      <a:lnTo>
                        <a:pt x="12496" y="3494"/>
                      </a:lnTo>
                      <a:lnTo>
                        <a:pt x="12524" y="3494"/>
                      </a:lnTo>
                      <a:lnTo>
                        <a:pt x="12726" y="3499"/>
                      </a:lnTo>
                      <a:lnTo>
                        <a:pt x="12924" y="3515"/>
                      </a:lnTo>
                      <a:lnTo>
                        <a:pt x="13119" y="3540"/>
                      </a:lnTo>
                      <a:lnTo>
                        <a:pt x="13313" y="3575"/>
                      </a:lnTo>
                      <a:lnTo>
                        <a:pt x="13502" y="3621"/>
                      </a:lnTo>
                      <a:lnTo>
                        <a:pt x="13688" y="3674"/>
                      </a:lnTo>
                      <a:lnTo>
                        <a:pt x="13870" y="3738"/>
                      </a:lnTo>
                      <a:lnTo>
                        <a:pt x="14047" y="3809"/>
                      </a:lnTo>
                      <a:lnTo>
                        <a:pt x="14221" y="3889"/>
                      </a:lnTo>
                      <a:lnTo>
                        <a:pt x="14390" y="3977"/>
                      </a:lnTo>
                      <a:lnTo>
                        <a:pt x="14554" y="4074"/>
                      </a:lnTo>
                      <a:lnTo>
                        <a:pt x="14712" y="4179"/>
                      </a:lnTo>
                      <a:lnTo>
                        <a:pt x="14867" y="4290"/>
                      </a:lnTo>
                      <a:lnTo>
                        <a:pt x="15015" y="4409"/>
                      </a:lnTo>
                      <a:lnTo>
                        <a:pt x="15156" y="4535"/>
                      </a:lnTo>
                      <a:lnTo>
                        <a:pt x="15293" y="4667"/>
                      </a:lnTo>
                      <a:lnTo>
                        <a:pt x="15423" y="4806"/>
                      </a:lnTo>
                      <a:lnTo>
                        <a:pt x="15546" y="4951"/>
                      </a:lnTo>
                      <a:lnTo>
                        <a:pt x="15663" y="5102"/>
                      </a:lnTo>
                      <a:lnTo>
                        <a:pt x="15772" y="5259"/>
                      </a:lnTo>
                      <a:lnTo>
                        <a:pt x="15875" y="5421"/>
                      </a:lnTo>
                      <a:lnTo>
                        <a:pt x="15969" y="5588"/>
                      </a:lnTo>
                      <a:lnTo>
                        <a:pt x="16056" y="5761"/>
                      </a:lnTo>
                      <a:lnTo>
                        <a:pt x="16134" y="5938"/>
                      </a:lnTo>
                      <a:lnTo>
                        <a:pt x="16205" y="6119"/>
                      </a:lnTo>
                      <a:lnTo>
                        <a:pt x="16266" y="6305"/>
                      </a:lnTo>
                      <a:lnTo>
                        <a:pt x="16320" y="6494"/>
                      </a:lnTo>
                      <a:lnTo>
                        <a:pt x="16363" y="6687"/>
                      </a:lnTo>
                      <a:lnTo>
                        <a:pt x="16398" y="6884"/>
                      </a:lnTo>
                      <a:lnTo>
                        <a:pt x="16422" y="7083"/>
                      </a:lnTo>
                      <a:lnTo>
                        <a:pt x="16438" y="7286"/>
                      </a:lnTo>
                      <a:lnTo>
                        <a:pt x="16443" y="7490"/>
                      </a:lnTo>
                      <a:lnTo>
                        <a:pt x="16438" y="7688"/>
                      </a:lnTo>
                      <a:lnTo>
                        <a:pt x="16425" y="7883"/>
                      </a:lnTo>
                      <a:lnTo>
                        <a:pt x="16401" y="8075"/>
                      </a:lnTo>
                      <a:lnTo>
                        <a:pt x="16369" y="8264"/>
                      </a:lnTo>
                      <a:lnTo>
                        <a:pt x="16328" y="8451"/>
                      </a:lnTo>
                      <a:lnTo>
                        <a:pt x="16280" y="8634"/>
                      </a:lnTo>
                      <a:lnTo>
                        <a:pt x="16222" y="8813"/>
                      </a:lnTo>
                      <a:lnTo>
                        <a:pt x="16156" y="8989"/>
                      </a:lnTo>
                      <a:lnTo>
                        <a:pt x="16083" y="9161"/>
                      </a:lnTo>
                      <a:lnTo>
                        <a:pt x="16003" y="9328"/>
                      </a:lnTo>
                      <a:lnTo>
                        <a:pt x="15915" y="9491"/>
                      </a:lnTo>
                      <a:lnTo>
                        <a:pt x="15820" y="9649"/>
                      </a:lnTo>
                      <a:lnTo>
                        <a:pt x="15717" y="9802"/>
                      </a:lnTo>
                      <a:lnTo>
                        <a:pt x="15610" y="9950"/>
                      </a:lnTo>
                      <a:lnTo>
                        <a:pt x="15494" y="10093"/>
                      </a:lnTo>
                      <a:lnTo>
                        <a:pt x="15373" y="10230"/>
                      </a:lnTo>
                      <a:lnTo>
                        <a:pt x="15246" y="10361"/>
                      </a:lnTo>
                      <a:lnTo>
                        <a:pt x="15113" y="10487"/>
                      </a:lnTo>
                      <a:lnTo>
                        <a:pt x="14974" y="10606"/>
                      </a:lnTo>
                      <a:lnTo>
                        <a:pt x="14831" y="10718"/>
                      </a:lnTo>
                      <a:lnTo>
                        <a:pt x="14682" y="10824"/>
                      </a:lnTo>
                      <a:lnTo>
                        <a:pt x="14527" y="10923"/>
                      </a:lnTo>
                      <a:lnTo>
                        <a:pt x="14369" y="11014"/>
                      </a:lnTo>
                      <a:lnTo>
                        <a:pt x="14206" y="11098"/>
                      </a:lnTo>
                      <a:lnTo>
                        <a:pt x="14039" y="11176"/>
                      </a:lnTo>
                      <a:lnTo>
                        <a:pt x="13868" y="11244"/>
                      </a:lnTo>
                      <a:lnTo>
                        <a:pt x="13693" y="11305"/>
                      </a:lnTo>
                      <a:lnTo>
                        <a:pt x="13514" y="11357"/>
                      </a:lnTo>
                      <a:lnTo>
                        <a:pt x="13332" y="11401"/>
                      </a:lnTo>
                      <a:lnTo>
                        <a:pt x="13147" y="11436"/>
                      </a:lnTo>
                      <a:lnTo>
                        <a:pt x="12960" y="11462"/>
                      </a:lnTo>
                      <a:lnTo>
                        <a:pt x="12770" y="11479"/>
                      </a:lnTo>
                      <a:lnTo>
                        <a:pt x="12770" y="11487"/>
                      </a:lnTo>
                      <a:lnTo>
                        <a:pt x="12524" y="11487"/>
                      </a:lnTo>
                      <a:lnTo>
                        <a:pt x="3341" y="11487"/>
                      </a:lnTo>
                      <a:lnTo>
                        <a:pt x="3079" y="11487"/>
                      </a:lnTo>
                      <a:lnTo>
                        <a:pt x="3079" y="11477"/>
                      </a:lnTo>
                      <a:lnTo>
                        <a:pt x="2919" y="11459"/>
                      </a:lnTo>
                      <a:lnTo>
                        <a:pt x="2760" y="11436"/>
                      </a:lnTo>
                      <a:lnTo>
                        <a:pt x="2605" y="11404"/>
                      </a:lnTo>
                      <a:lnTo>
                        <a:pt x="2453" y="11365"/>
                      </a:lnTo>
                      <a:lnTo>
                        <a:pt x="2303" y="11318"/>
                      </a:lnTo>
                      <a:lnTo>
                        <a:pt x="2156" y="11265"/>
                      </a:lnTo>
                      <a:lnTo>
                        <a:pt x="2013" y="11205"/>
                      </a:lnTo>
                      <a:lnTo>
                        <a:pt x="1872" y="11139"/>
                      </a:lnTo>
                      <a:lnTo>
                        <a:pt x="1736" y="11067"/>
                      </a:lnTo>
                      <a:lnTo>
                        <a:pt x="1603" y="10987"/>
                      </a:lnTo>
                      <a:lnTo>
                        <a:pt x="1474" y="10903"/>
                      </a:lnTo>
                      <a:lnTo>
                        <a:pt x="1349" y="10813"/>
                      </a:lnTo>
                      <a:lnTo>
                        <a:pt x="1229" y="10716"/>
                      </a:lnTo>
                      <a:lnTo>
                        <a:pt x="1113" y="10615"/>
                      </a:lnTo>
                      <a:lnTo>
                        <a:pt x="1001" y="10508"/>
                      </a:lnTo>
                      <a:lnTo>
                        <a:pt x="895" y="10396"/>
                      </a:lnTo>
                      <a:lnTo>
                        <a:pt x="793" y="10280"/>
                      </a:lnTo>
                      <a:lnTo>
                        <a:pt x="697" y="10159"/>
                      </a:lnTo>
                      <a:lnTo>
                        <a:pt x="606" y="10033"/>
                      </a:lnTo>
                      <a:lnTo>
                        <a:pt x="521" y="9903"/>
                      </a:lnTo>
                      <a:lnTo>
                        <a:pt x="441" y="9769"/>
                      </a:lnTo>
                      <a:lnTo>
                        <a:pt x="368" y="9631"/>
                      </a:lnTo>
                      <a:lnTo>
                        <a:pt x="300" y="9490"/>
                      </a:lnTo>
                      <a:lnTo>
                        <a:pt x="239" y="9345"/>
                      </a:lnTo>
                      <a:lnTo>
                        <a:pt x="185" y="9197"/>
                      </a:lnTo>
                      <a:lnTo>
                        <a:pt x="137" y="9044"/>
                      </a:lnTo>
                      <a:lnTo>
                        <a:pt x="96" y="8890"/>
                      </a:lnTo>
                      <a:lnTo>
                        <a:pt x="62" y="8733"/>
                      </a:lnTo>
                      <a:lnTo>
                        <a:pt x="35" y="8573"/>
                      </a:lnTo>
                      <a:lnTo>
                        <a:pt x="15" y="8410"/>
                      </a:lnTo>
                      <a:lnTo>
                        <a:pt x="4" y="8246"/>
                      </a:lnTo>
                      <a:lnTo>
                        <a:pt x="0" y="8079"/>
                      </a:lnTo>
                      <a:lnTo>
                        <a:pt x="4" y="7916"/>
                      </a:lnTo>
                      <a:lnTo>
                        <a:pt x="15" y="7754"/>
                      </a:lnTo>
                      <a:lnTo>
                        <a:pt x="34" y="7596"/>
                      </a:lnTo>
                      <a:lnTo>
                        <a:pt x="60" y="7439"/>
                      </a:lnTo>
                      <a:lnTo>
                        <a:pt x="92" y="7284"/>
                      </a:lnTo>
                      <a:lnTo>
                        <a:pt x="132" y="7132"/>
                      </a:lnTo>
                      <a:lnTo>
                        <a:pt x="178" y="6983"/>
                      </a:lnTo>
                      <a:lnTo>
                        <a:pt x="230" y="6837"/>
                      </a:lnTo>
                      <a:lnTo>
                        <a:pt x="289" y="6694"/>
                      </a:lnTo>
                      <a:lnTo>
                        <a:pt x="354" y="6556"/>
                      </a:lnTo>
                      <a:lnTo>
                        <a:pt x="424" y="6420"/>
                      </a:lnTo>
                      <a:lnTo>
                        <a:pt x="502" y="6287"/>
                      </a:lnTo>
                      <a:lnTo>
                        <a:pt x="584" y="6159"/>
                      </a:lnTo>
                      <a:lnTo>
                        <a:pt x="671" y="6034"/>
                      </a:lnTo>
                      <a:lnTo>
                        <a:pt x="765" y="5914"/>
                      </a:lnTo>
                      <a:lnTo>
                        <a:pt x="862" y="5799"/>
                      </a:lnTo>
                      <a:lnTo>
                        <a:pt x="965" y="5688"/>
                      </a:lnTo>
                      <a:lnTo>
                        <a:pt x="1072" y="5582"/>
                      </a:lnTo>
                      <a:lnTo>
                        <a:pt x="1184" y="5480"/>
                      </a:lnTo>
                      <a:lnTo>
                        <a:pt x="1301" y="5384"/>
                      </a:lnTo>
                      <a:lnTo>
                        <a:pt x="1421" y="5293"/>
                      </a:lnTo>
                      <a:lnTo>
                        <a:pt x="1546" y="5208"/>
                      </a:lnTo>
                      <a:lnTo>
                        <a:pt x="1675" y="5128"/>
                      </a:lnTo>
                      <a:lnTo>
                        <a:pt x="1807" y="5054"/>
                      </a:lnTo>
                      <a:lnTo>
                        <a:pt x="1942" y="4986"/>
                      </a:lnTo>
                      <a:lnTo>
                        <a:pt x="2082" y="4924"/>
                      </a:lnTo>
                      <a:lnTo>
                        <a:pt x="2224" y="4869"/>
                      </a:lnTo>
                      <a:lnTo>
                        <a:pt x="2369" y="4819"/>
                      </a:lnTo>
                      <a:lnTo>
                        <a:pt x="2517" y="4777"/>
                      </a:lnTo>
                      <a:lnTo>
                        <a:pt x="2668" y="4741"/>
                      </a:lnTo>
                      <a:lnTo>
                        <a:pt x="2821" y="4713"/>
                      </a:lnTo>
                      <a:lnTo>
                        <a:pt x="2976" y="4692"/>
                      </a:lnTo>
                      <a:lnTo>
                        <a:pt x="2990" y="4450"/>
                      </a:lnTo>
                      <a:lnTo>
                        <a:pt x="3015" y="4212"/>
                      </a:lnTo>
                      <a:lnTo>
                        <a:pt x="3051" y="3976"/>
                      </a:lnTo>
                      <a:lnTo>
                        <a:pt x="3098" y="3744"/>
                      </a:lnTo>
                      <a:lnTo>
                        <a:pt x="3156" y="3517"/>
                      </a:lnTo>
                      <a:lnTo>
                        <a:pt x="3225" y="3295"/>
                      </a:lnTo>
                      <a:lnTo>
                        <a:pt x="3303" y="3076"/>
                      </a:lnTo>
                      <a:lnTo>
                        <a:pt x="3391" y="2863"/>
                      </a:lnTo>
                      <a:lnTo>
                        <a:pt x="3489" y="2655"/>
                      </a:lnTo>
                      <a:lnTo>
                        <a:pt x="3597" y="2453"/>
                      </a:lnTo>
                      <a:lnTo>
                        <a:pt x="3713" y="2256"/>
                      </a:lnTo>
                      <a:lnTo>
                        <a:pt x="3837" y="2065"/>
                      </a:lnTo>
                      <a:lnTo>
                        <a:pt x="3971" y="1882"/>
                      </a:lnTo>
                      <a:lnTo>
                        <a:pt x="4113" y="1704"/>
                      </a:lnTo>
                      <a:lnTo>
                        <a:pt x="4262" y="1535"/>
                      </a:lnTo>
                      <a:lnTo>
                        <a:pt x="4419" y="1371"/>
                      </a:lnTo>
                      <a:lnTo>
                        <a:pt x="4583" y="1216"/>
                      </a:lnTo>
                      <a:lnTo>
                        <a:pt x="4754" y="1069"/>
                      </a:lnTo>
                      <a:lnTo>
                        <a:pt x="4932" y="930"/>
                      </a:lnTo>
                      <a:lnTo>
                        <a:pt x="5117" y="800"/>
                      </a:lnTo>
                      <a:lnTo>
                        <a:pt x="5307" y="677"/>
                      </a:lnTo>
                      <a:lnTo>
                        <a:pt x="5503" y="565"/>
                      </a:lnTo>
                      <a:lnTo>
                        <a:pt x="5705" y="462"/>
                      </a:lnTo>
                      <a:lnTo>
                        <a:pt x="5912" y="368"/>
                      </a:lnTo>
                      <a:lnTo>
                        <a:pt x="6124" y="284"/>
                      </a:lnTo>
                      <a:lnTo>
                        <a:pt x="6342" y="211"/>
                      </a:lnTo>
                      <a:lnTo>
                        <a:pt x="6563" y="147"/>
                      </a:lnTo>
                      <a:lnTo>
                        <a:pt x="6788" y="95"/>
                      </a:lnTo>
                      <a:lnTo>
                        <a:pt x="7018" y="54"/>
                      </a:lnTo>
                      <a:lnTo>
                        <a:pt x="7250" y="25"/>
                      </a:lnTo>
                      <a:lnTo>
                        <a:pt x="7487" y="6"/>
                      </a:lnTo>
                      <a:lnTo>
                        <a:pt x="7726" y="0"/>
                      </a:lnTo>
                      <a:close/>
                      <a:moveTo>
                        <a:pt x="9156" y="9528"/>
                      </a:moveTo>
                      <a:lnTo>
                        <a:pt x="9148" y="9515"/>
                      </a:lnTo>
                      <a:lnTo>
                        <a:pt x="9141" y="9503"/>
                      </a:lnTo>
                      <a:lnTo>
                        <a:pt x="9134" y="9491"/>
                      </a:lnTo>
                      <a:lnTo>
                        <a:pt x="9127" y="9478"/>
                      </a:lnTo>
                      <a:lnTo>
                        <a:pt x="9106" y="9484"/>
                      </a:lnTo>
                      <a:lnTo>
                        <a:pt x="9086" y="9491"/>
                      </a:lnTo>
                      <a:lnTo>
                        <a:pt x="9065" y="9498"/>
                      </a:lnTo>
                      <a:lnTo>
                        <a:pt x="9045" y="9503"/>
                      </a:lnTo>
                      <a:lnTo>
                        <a:pt x="9023" y="9509"/>
                      </a:lnTo>
                      <a:lnTo>
                        <a:pt x="9003" y="9515"/>
                      </a:lnTo>
                      <a:lnTo>
                        <a:pt x="8982" y="9521"/>
                      </a:lnTo>
                      <a:lnTo>
                        <a:pt x="8961" y="9528"/>
                      </a:lnTo>
                      <a:lnTo>
                        <a:pt x="9156" y="9528"/>
                      </a:lnTo>
                      <a:close/>
                      <a:moveTo>
                        <a:pt x="6492" y="9528"/>
                      </a:moveTo>
                      <a:lnTo>
                        <a:pt x="6464" y="9519"/>
                      </a:lnTo>
                      <a:lnTo>
                        <a:pt x="6435" y="9511"/>
                      </a:lnTo>
                      <a:lnTo>
                        <a:pt x="6408" y="9503"/>
                      </a:lnTo>
                      <a:lnTo>
                        <a:pt x="6379" y="9495"/>
                      </a:lnTo>
                      <a:lnTo>
                        <a:pt x="6376" y="9503"/>
                      </a:lnTo>
                      <a:lnTo>
                        <a:pt x="6372" y="9511"/>
                      </a:lnTo>
                      <a:lnTo>
                        <a:pt x="6368" y="9519"/>
                      </a:lnTo>
                      <a:lnTo>
                        <a:pt x="6364" y="9528"/>
                      </a:lnTo>
                      <a:lnTo>
                        <a:pt x="6492" y="9528"/>
                      </a:lnTo>
                      <a:close/>
                    </a:path>
                  </a:pathLst>
                </a:custGeom>
                <a:solidFill>
                  <a:srgbClr val="00B0F0">
                    <a:alpha val="42000"/>
                  </a:srgbClr>
                </a:solidFill>
                <a:ln w="9525" cap="flat">
                  <a:noFill/>
                  <a:prstDash val="solid"/>
                  <a:miter lim="800000"/>
                  <a:headEnd/>
                  <a:tailEnd/>
                </a:ln>
                <a:effectLst/>
              </p:spPr>
              <p:txBody>
                <a:bodyPr vert="horz" wrap="none" lIns="27378" tIns="13690" rIns="27378" bIns="13690" numCol="1" anchor="t" anchorCtr="0" compatLnSpc="1">
                  <a:prstTxWarp prst="textNoShape">
                    <a:avLst/>
                  </a:prstTxWarp>
                </a:bodyPr>
                <a:lstStyle/>
                <a:p>
                  <a:pPr defTabSz="773230" fontAlgn="ctr">
                    <a:spcBef>
                      <a:spcPts val="0"/>
                    </a:spcBef>
                    <a:spcAft>
                      <a:spcPts val="0"/>
                    </a:spcAft>
                    <a:buClr>
                      <a:srgbClr val="CC9900"/>
                    </a:buClr>
                  </a:pPr>
                  <a:endParaRPr lang="en-US" altLang="zh-CN" sz="800" b="1"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nvGrpSpPr>
                <p:cNvPr id="48" name="组合 47"/>
                <p:cNvGrpSpPr/>
                <p:nvPr/>
              </p:nvGrpSpPr>
              <p:grpSpPr bwMode="gray">
                <a:xfrm>
                  <a:off x="3555551" y="2471099"/>
                  <a:ext cx="285567" cy="148609"/>
                  <a:chOff x="3425063" y="4381565"/>
                  <a:chExt cx="1000564" cy="520694"/>
                </a:xfrm>
              </p:grpSpPr>
              <p:sp>
                <p:nvSpPr>
                  <p:cNvPr id="49" name="Freeform 27"/>
                  <p:cNvSpPr>
                    <a:spLocks noEditPoints="1"/>
                  </p:cNvSpPr>
                  <p:nvPr/>
                </p:nvSpPr>
                <p:spPr bwMode="gray">
                  <a:xfrm>
                    <a:off x="3425063" y="4381565"/>
                    <a:ext cx="1000564" cy="520694"/>
                  </a:xfrm>
                  <a:custGeom>
                    <a:avLst/>
                    <a:gdLst/>
                    <a:ahLst/>
                    <a:cxnLst>
                      <a:cxn ang="0">
                        <a:pos x="8324" y="38"/>
                      </a:cxn>
                      <a:cxn ang="0">
                        <a:pos x="9087" y="203"/>
                      </a:cxn>
                      <a:cxn ang="0">
                        <a:pos x="9799" y="487"/>
                      </a:cxn>
                      <a:cxn ang="0">
                        <a:pos x="10451" y="880"/>
                      </a:cxn>
                      <a:cxn ang="0">
                        <a:pos x="11031" y="1370"/>
                      </a:cxn>
                      <a:cxn ang="0">
                        <a:pos x="11529" y="1947"/>
                      </a:cxn>
                      <a:cxn ang="0">
                        <a:pos x="11934" y="2598"/>
                      </a:cxn>
                      <a:cxn ang="0">
                        <a:pos x="12234" y="3314"/>
                      </a:cxn>
                      <a:cxn ang="0">
                        <a:pos x="12378" y="3497"/>
                      </a:cxn>
                      <a:cxn ang="0">
                        <a:pos x="12496" y="3494"/>
                      </a:cxn>
                      <a:cxn ang="0">
                        <a:pos x="13119" y="3540"/>
                      </a:cxn>
                      <a:cxn ang="0">
                        <a:pos x="13870" y="3738"/>
                      </a:cxn>
                      <a:cxn ang="0">
                        <a:pos x="14554" y="4074"/>
                      </a:cxn>
                      <a:cxn ang="0">
                        <a:pos x="15156" y="4535"/>
                      </a:cxn>
                      <a:cxn ang="0">
                        <a:pos x="15663" y="5102"/>
                      </a:cxn>
                      <a:cxn ang="0">
                        <a:pos x="16056" y="5761"/>
                      </a:cxn>
                      <a:cxn ang="0">
                        <a:pos x="16320" y="6494"/>
                      </a:cxn>
                      <a:cxn ang="0">
                        <a:pos x="16438" y="7286"/>
                      </a:cxn>
                      <a:cxn ang="0">
                        <a:pos x="16401" y="8075"/>
                      </a:cxn>
                      <a:cxn ang="0">
                        <a:pos x="16222" y="8813"/>
                      </a:cxn>
                      <a:cxn ang="0">
                        <a:pos x="15915" y="9491"/>
                      </a:cxn>
                      <a:cxn ang="0">
                        <a:pos x="15494" y="10093"/>
                      </a:cxn>
                      <a:cxn ang="0">
                        <a:pos x="14974" y="10606"/>
                      </a:cxn>
                      <a:cxn ang="0">
                        <a:pos x="14369" y="11014"/>
                      </a:cxn>
                      <a:cxn ang="0">
                        <a:pos x="13693" y="11305"/>
                      </a:cxn>
                      <a:cxn ang="0">
                        <a:pos x="12960" y="11462"/>
                      </a:cxn>
                      <a:cxn ang="0">
                        <a:pos x="3341" y="11487"/>
                      </a:cxn>
                      <a:cxn ang="0">
                        <a:pos x="2760" y="11436"/>
                      </a:cxn>
                      <a:cxn ang="0">
                        <a:pos x="2156" y="11265"/>
                      </a:cxn>
                      <a:cxn ang="0">
                        <a:pos x="1603" y="10987"/>
                      </a:cxn>
                      <a:cxn ang="0">
                        <a:pos x="1113" y="10615"/>
                      </a:cxn>
                      <a:cxn ang="0">
                        <a:pos x="697" y="10159"/>
                      </a:cxn>
                      <a:cxn ang="0">
                        <a:pos x="368" y="9631"/>
                      </a:cxn>
                      <a:cxn ang="0">
                        <a:pos x="137" y="9044"/>
                      </a:cxn>
                      <a:cxn ang="0">
                        <a:pos x="15" y="8410"/>
                      </a:cxn>
                      <a:cxn ang="0">
                        <a:pos x="15" y="7754"/>
                      </a:cxn>
                      <a:cxn ang="0">
                        <a:pos x="132" y="7132"/>
                      </a:cxn>
                      <a:cxn ang="0">
                        <a:pos x="354" y="6556"/>
                      </a:cxn>
                      <a:cxn ang="0">
                        <a:pos x="671" y="6034"/>
                      </a:cxn>
                      <a:cxn ang="0">
                        <a:pos x="1072" y="5582"/>
                      </a:cxn>
                      <a:cxn ang="0">
                        <a:pos x="1546" y="5208"/>
                      </a:cxn>
                      <a:cxn ang="0">
                        <a:pos x="2082" y="4924"/>
                      </a:cxn>
                      <a:cxn ang="0">
                        <a:pos x="2668" y="4741"/>
                      </a:cxn>
                      <a:cxn ang="0">
                        <a:pos x="3015" y="4212"/>
                      </a:cxn>
                      <a:cxn ang="0">
                        <a:pos x="3225" y="3295"/>
                      </a:cxn>
                      <a:cxn ang="0">
                        <a:pos x="3597" y="2453"/>
                      </a:cxn>
                      <a:cxn ang="0">
                        <a:pos x="4113" y="1704"/>
                      </a:cxn>
                      <a:cxn ang="0">
                        <a:pos x="4754" y="1069"/>
                      </a:cxn>
                      <a:cxn ang="0">
                        <a:pos x="5503" y="565"/>
                      </a:cxn>
                      <a:cxn ang="0">
                        <a:pos x="6342" y="211"/>
                      </a:cxn>
                      <a:cxn ang="0">
                        <a:pos x="7250" y="25"/>
                      </a:cxn>
                      <a:cxn ang="0">
                        <a:pos x="9148" y="9515"/>
                      </a:cxn>
                      <a:cxn ang="0">
                        <a:pos x="9106" y="9484"/>
                      </a:cxn>
                      <a:cxn ang="0">
                        <a:pos x="9023" y="9509"/>
                      </a:cxn>
                      <a:cxn ang="0">
                        <a:pos x="9156" y="9528"/>
                      </a:cxn>
                      <a:cxn ang="0">
                        <a:pos x="6408" y="9503"/>
                      </a:cxn>
                      <a:cxn ang="0">
                        <a:pos x="6368" y="9519"/>
                      </a:cxn>
                    </a:cxnLst>
                    <a:rect l="0" t="0" r="r" b="b"/>
                    <a:pathLst>
                      <a:path w="16443" h="11487">
                        <a:moveTo>
                          <a:pt x="7726" y="0"/>
                        </a:moveTo>
                        <a:lnTo>
                          <a:pt x="7928" y="4"/>
                        </a:lnTo>
                        <a:lnTo>
                          <a:pt x="8127" y="17"/>
                        </a:lnTo>
                        <a:lnTo>
                          <a:pt x="8324" y="38"/>
                        </a:lnTo>
                        <a:lnTo>
                          <a:pt x="8519" y="68"/>
                        </a:lnTo>
                        <a:lnTo>
                          <a:pt x="8711" y="105"/>
                        </a:lnTo>
                        <a:lnTo>
                          <a:pt x="8900" y="150"/>
                        </a:lnTo>
                        <a:lnTo>
                          <a:pt x="9087" y="203"/>
                        </a:lnTo>
                        <a:lnTo>
                          <a:pt x="9270" y="263"/>
                        </a:lnTo>
                        <a:lnTo>
                          <a:pt x="9450" y="331"/>
                        </a:lnTo>
                        <a:lnTo>
                          <a:pt x="9626" y="406"/>
                        </a:lnTo>
                        <a:lnTo>
                          <a:pt x="9799" y="487"/>
                        </a:lnTo>
                        <a:lnTo>
                          <a:pt x="9969" y="576"/>
                        </a:lnTo>
                        <a:lnTo>
                          <a:pt x="10133" y="670"/>
                        </a:lnTo>
                        <a:lnTo>
                          <a:pt x="10294" y="772"/>
                        </a:lnTo>
                        <a:lnTo>
                          <a:pt x="10451" y="880"/>
                        </a:lnTo>
                        <a:lnTo>
                          <a:pt x="10604" y="994"/>
                        </a:lnTo>
                        <a:lnTo>
                          <a:pt x="10751" y="1113"/>
                        </a:lnTo>
                        <a:lnTo>
                          <a:pt x="10893" y="1239"/>
                        </a:lnTo>
                        <a:lnTo>
                          <a:pt x="11031" y="1370"/>
                        </a:lnTo>
                        <a:lnTo>
                          <a:pt x="11164" y="1507"/>
                        </a:lnTo>
                        <a:lnTo>
                          <a:pt x="11291" y="1648"/>
                        </a:lnTo>
                        <a:lnTo>
                          <a:pt x="11412" y="1795"/>
                        </a:lnTo>
                        <a:lnTo>
                          <a:pt x="11529" y="1947"/>
                        </a:lnTo>
                        <a:lnTo>
                          <a:pt x="11640" y="2102"/>
                        </a:lnTo>
                        <a:lnTo>
                          <a:pt x="11743" y="2264"/>
                        </a:lnTo>
                        <a:lnTo>
                          <a:pt x="11842" y="2429"/>
                        </a:lnTo>
                        <a:lnTo>
                          <a:pt x="11934" y="2598"/>
                        </a:lnTo>
                        <a:lnTo>
                          <a:pt x="12019" y="2772"/>
                        </a:lnTo>
                        <a:lnTo>
                          <a:pt x="12097" y="2948"/>
                        </a:lnTo>
                        <a:lnTo>
                          <a:pt x="12169" y="3129"/>
                        </a:lnTo>
                        <a:lnTo>
                          <a:pt x="12234" y="3314"/>
                        </a:lnTo>
                        <a:lnTo>
                          <a:pt x="12291" y="3501"/>
                        </a:lnTo>
                        <a:lnTo>
                          <a:pt x="12320" y="3499"/>
                        </a:lnTo>
                        <a:lnTo>
                          <a:pt x="12349" y="3498"/>
                        </a:lnTo>
                        <a:lnTo>
                          <a:pt x="12378" y="3497"/>
                        </a:lnTo>
                        <a:lnTo>
                          <a:pt x="12407" y="3496"/>
                        </a:lnTo>
                        <a:lnTo>
                          <a:pt x="12437" y="3495"/>
                        </a:lnTo>
                        <a:lnTo>
                          <a:pt x="12466" y="3494"/>
                        </a:lnTo>
                        <a:lnTo>
                          <a:pt x="12496" y="3494"/>
                        </a:lnTo>
                        <a:lnTo>
                          <a:pt x="12524" y="3494"/>
                        </a:lnTo>
                        <a:lnTo>
                          <a:pt x="12726" y="3499"/>
                        </a:lnTo>
                        <a:lnTo>
                          <a:pt x="12924" y="3515"/>
                        </a:lnTo>
                        <a:lnTo>
                          <a:pt x="13119" y="3540"/>
                        </a:lnTo>
                        <a:lnTo>
                          <a:pt x="13313" y="3575"/>
                        </a:lnTo>
                        <a:lnTo>
                          <a:pt x="13502" y="3621"/>
                        </a:lnTo>
                        <a:lnTo>
                          <a:pt x="13688" y="3674"/>
                        </a:lnTo>
                        <a:lnTo>
                          <a:pt x="13870" y="3738"/>
                        </a:lnTo>
                        <a:lnTo>
                          <a:pt x="14047" y="3809"/>
                        </a:lnTo>
                        <a:lnTo>
                          <a:pt x="14221" y="3889"/>
                        </a:lnTo>
                        <a:lnTo>
                          <a:pt x="14390" y="3977"/>
                        </a:lnTo>
                        <a:lnTo>
                          <a:pt x="14554" y="4074"/>
                        </a:lnTo>
                        <a:lnTo>
                          <a:pt x="14712" y="4179"/>
                        </a:lnTo>
                        <a:lnTo>
                          <a:pt x="14867" y="4290"/>
                        </a:lnTo>
                        <a:lnTo>
                          <a:pt x="15015" y="4409"/>
                        </a:lnTo>
                        <a:lnTo>
                          <a:pt x="15156" y="4535"/>
                        </a:lnTo>
                        <a:lnTo>
                          <a:pt x="15293" y="4667"/>
                        </a:lnTo>
                        <a:lnTo>
                          <a:pt x="15423" y="4806"/>
                        </a:lnTo>
                        <a:lnTo>
                          <a:pt x="15546" y="4951"/>
                        </a:lnTo>
                        <a:lnTo>
                          <a:pt x="15663" y="5102"/>
                        </a:lnTo>
                        <a:lnTo>
                          <a:pt x="15772" y="5259"/>
                        </a:lnTo>
                        <a:lnTo>
                          <a:pt x="15875" y="5421"/>
                        </a:lnTo>
                        <a:lnTo>
                          <a:pt x="15969" y="5588"/>
                        </a:lnTo>
                        <a:lnTo>
                          <a:pt x="16056" y="5761"/>
                        </a:lnTo>
                        <a:lnTo>
                          <a:pt x="16134" y="5938"/>
                        </a:lnTo>
                        <a:lnTo>
                          <a:pt x="16205" y="6119"/>
                        </a:lnTo>
                        <a:lnTo>
                          <a:pt x="16266" y="6305"/>
                        </a:lnTo>
                        <a:lnTo>
                          <a:pt x="16320" y="6494"/>
                        </a:lnTo>
                        <a:lnTo>
                          <a:pt x="16363" y="6687"/>
                        </a:lnTo>
                        <a:lnTo>
                          <a:pt x="16398" y="6884"/>
                        </a:lnTo>
                        <a:lnTo>
                          <a:pt x="16422" y="7083"/>
                        </a:lnTo>
                        <a:lnTo>
                          <a:pt x="16438" y="7286"/>
                        </a:lnTo>
                        <a:lnTo>
                          <a:pt x="16443" y="7490"/>
                        </a:lnTo>
                        <a:lnTo>
                          <a:pt x="16438" y="7688"/>
                        </a:lnTo>
                        <a:lnTo>
                          <a:pt x="16425" y="7883"/>
                        </a:lnTo>
                        <a:lnTo>
                          <a:pt x="16401" y="8075"/>
                        </a:lnTo>
                        <a:lnTo>
                          <a:pt x="16369" y="8264"/>
                        </a:lnTo>
                        <a:lnTo>
                          <a:pt x="16328" y="8451"/>
                        </a:lnTo>
                        <a:lnTo>
                          <a:pt x="16280" y="8634"/>
                        </a:lnTo>
                        <a:lnTo>
                          <a:pt x="16222" y="8813"/>
                        </a:lnTo>
                        <a:lnTo>
                          <a:pt x="16156" y="8989"/>
                        </a:lnTo>
                        <a:lnTo>
                          <a:pt x="16083" y="9161"/>
                        </a:lnTo>
                        <a:lnTo>
                          <a:pt x="16003" y="9328"/>
                        </a:lnTo>
                        <a:lnTo>
                          <a:pt x="15915" y="9491"/>
                        </a:lnTo>
                        <a:lnTo>
                          <a:pt x="15820" y="9649"/>
                        </a:lnTo>
                        <a:lnTo>
                          <a:pt x="15717" y="9802"/>
                        </a:lnTo>
                        <a:lnTo>
                          <a:pt x="15610" y="9950"/>
                        </a:lnTo>
                        <a:lnTo>
                          <a:pt x="15494" y="10093"/>
                        </a:lnTo>
                        <a:lnTo>
                          <a:pt x="15373" y="10230"/>
                        </a:lnTo>
                        <a:lnTo>
                          <a:pt x="15246" y="10361"/>
                        </a:lnTo>
                        <a:lnTo>
                          <a:pt x="15113" y="10487"/>
                        </a:lnTo>
                        <a:lnTo>
                          <a:pt x="14974" y="10606"/>
                        </a:lnTo>
                        <a:lnTo>
                          <a:pt x="14831" y="10718"/>
                        </a:lnTo>
                        <a:lnTo>
                          <a:pt x="14682" y="10824"/>
                        </a:lnTo>
                        <a:lnTo>
                          <a:pt x="14527" y="10923"/>
                        </a:lnTo>
                        <a:lnTo>
                          <a:pt x="14369" y="11014"/>
                        </a:lnTo>
                        <a:lnTo>
                          <a:pt x="14206" y="11098"/>
                        </a:lnTo>
                        <a:lnTo>
                          <a:pt x="14039" y="11176"/>
                        </a:lnTo>
                        <a:lnTo>
                          <a:pt x="13868" y="11244"/>
                        </a:lnTo>
                        <a:lnTo>
                          <a:pt x="13693" y="11305"/>
                        </a:lnTo>
                        <a:lnTo>
                          <a:pt x="13514" y="11357"/>
                        </a:lnTo>
                        <a:lnTo>
                          <a:pt x="13332" y="11401"/>
                        </a:lnTo>
                        <a:lnTo>
                          <a:pt x="13147" y="11436"/>
                        </a:lnTo>
                        <a:lnTo>
                          <a:pt x="12960" y="11462"/>
                        </a:lnTo>
                        <a:lnTo>
                          <a:pt x="12770" y="11479"/>
                        </a:lnTo>
                        <a:lnTo>
                          <a:pt x="12770" y="11487"/>
                        </a:lnTo>
                        <a:lnTo>
                          <a:pt x="12524" y="11487"/>
                        </a:lnTo>
                        <a:lnTo>
                          <a:pt x="3341" y="11487"/>
                        </a:lnTo>
                        <a:lnTo>
                          <a:pt x="3079" y="11487"/>
                        </a:lnTo>
                        <a:lnTo>
                          <a:pt x="3079" y="11477"/>
                        </a:lnTo>
                        <a:lnTo>
                          <a:pt x="2919" y="11459"/>
                        </a:lnTo>
                        <a:lnTo>
                          <a:pt x="2760" y="11436"/>
                        </a:lnTo>
                        <a:lnTo>
                          <a:pt x="2605" y="11404"/>
                        </a:lnTo>
                        <a:lnTo>
                          <a:pt x="2453" y="11365"/>
                        </a:lnTo>
                        <a:lnTo>
                          <a:pt x="2303" y="11318"/>
                        </a:lnTo>
                        <a:lnTo>
                          <a:pt x="2156" y="11265"/>
                        </a:lnTo>
                        <a:lnTo>
                          <a:pt x="2013" y="11205"/>
                        </a:lnTo>
                        <a:lnTo>
                          <a:pt x="1872" y="11139"/>
                        </a:lnTo>
                        <a:lnTo>
                          <a:pt x="1736" y="11067"/>
                        </a:lnTo>
                        <a:lnTo>
                          <a:pt x="1603" y="10987"/>
                        </a:lnTo>
                        <a:lnTo>
                          <a:pt x="1474" y="10903"/>
                        </a:lnTo>
                        <a:lnTo>
                          <a:pt x="1349" y="10813"/>
                        </a:lnTo>
                        <a:lnTo>
                          <a:pt x="1229" y="10716"/>
                        </a:lnTo>
                        <a:lnTo>
                          <a:pt x="1113" y="10615"/>
                        </a:lnTo>
                        <a:lnTo>
                          <a:pt x="1001" y="10508"/>
                        </a:lnTo>
                        <a:lnTo>
                          <a:pt x="895" y="10396"/>
                        </a:lnTo>
                        <a:lnTo>
                          <a:pt x="793" y="10280"/>
                        </a:lnTo>
                        <a:lnTo>
                          <a:pt x="697" y="10159"/>
                        </a:lnTo>
                        <a:lnTo>
                          <a:pt x="606" y="10033"/>
                        </a:lnTo>
                        <a:lnTo>
                          <a:pt x="521" y="9903"/>
                        </a:lnTo>
                        <a:lnTo>
                          <a:pt x="441" y="9769"/>
                        </a:lnTo>
                        <a:lnTo>
                          <a:pt x="368" y="9631"/>
                        </a:lnTo>
                        <a:lnTo>
                          <a:pt x="300" y="9490"/>
                        </a:lnTo>
                        <a:lnTo>
                          <a:pt x="239" y="9345"/>
                        </a:lnTo>
                        <a:lnTo>
                          <a:pt x="185" y="9197"/>
                        </a:lnTo>
                        <a:lnTo>
                          <a:pt x="137" y="9044"/>
                        </a:lnTo>
                        <a:lnTo>
                          <a:pt x="96" y="8890"/>
                        </a:lnTo>
                        <a:lnTo>
                          <a:pt x="62" y="8733"/>
                        </a:lnTo>
                        <a:lnTo>
                          <a:pt x="35" y="8573"/>
                        </a:lnTo>
                        <a:lnTo>
                          <a:pt x="15" y="8410"/>
                        </a:lnTo>
                        <a:lnTo>
                          <a:pt x="4" y="8246"/>
                        </a:lnTo>
                        <a:lnTo>
                          <a:pt x="0" y="8079"/>
                        </a:lnTo>
                        <a:lnTo>
                          <a:pt x="4" y="7916"/>
                        </a:lnTo>
                        <a:lnTo>
                          <a:pt x="15" y="7754"/>
                        </a:lnTo>
                        <a:lnTo>
                          <a:pt x="34" y="7596"/>
                        </a:lnTo>
                        <a:lnTo>
                          <a:pt x="60" y="7439"/>
                        </a:lnTo>
                        <a:lnTo>
                          <a:pt x="92" y="7284"/>
                        </a:lnTo>
                        <a:lnTo>
                          <a:pt x="132" y="7132"/>
                        </a:lnTo>
                        <a:lnTo>
                          <a:pt x="178" y="6983"/>
                        </a:lnTo>
                        <a:lnTo>
                          <a:pt x="230" y="6837"/>
                        </a:lnTo>
                        <a:lnTo>
                          <a:pt x="289" y="6694"/>
                        </a:lnTo>
                        <a:lnTo>
                          <a:pt x="354" y="6556"/>
                        </a:lnTo>
                        <a:lnTo>
                          <a:pt x="424" y="6420"/>
                        </a:lnTo>
                        <a:lnTo>
                          <a:pt x="502" y="6287"/>
                        </a:lnTo>
                        <a:lnTo>
                          <a:pt x="584" y="6159"/>
                        </a:lnTo>
                        <a:lnTo>
                          <a:pt x="671" y="6034"/>
                        </a:lnTo>
                        <a:lnTo>
                          <a:pt x="765" y="5914"/>
                        </a:lnTo>
                        <a:lnTo>
                          <a:pt x="862" y="5799"/>
                        </a:lnTo>
                        <a:lnTo>
                          <a:pt x="965" y="5688"/>
                        </a:lnTo>
                        <a:lnTo>
                          <a:pt x="1072" y="5582"/>
                        </a:lnTo>
                        <a:lnTo>
                          <a:pt x="1184" y="5480"/>
                        </a:lnTo>
                        <a:lnTo>
                          <a:pt x="1301" y="5384"/>
                        </a:lnTo>
                        <a:lnTo>
                          <a:pt x="1421" y="5293"/>
                        </a:lnTo>
                        <a:lnTo>
                          <a:pt x="1546" y="5208"/>
                        </a:lnTo>
                        <a:lnTo>
                          <a:pt x="1675" y="5128"/>
                        </a:lnTo>
                        <a:lnTo>
                          <a:pt x="1807" y="5054"/>
                        </a:lnTo>
                        <a:lnTo>
                          <a:pt x="1942" y="4986"/>
                        </a:lnTo>
                        <a:lnTo>
                          <a:pt x="2082" y="4924"/>
                        </a:lnTo>
                        <a:lnTo>
                          <a:pt x="2224" y="4869"/>
                        </a:lnTo>
                        <a:lnTo>
                          <a:pt x="2369" y="4819"/>
                        </a:lnTo>
                        <a:lnTo>
                          <a:pt x="2517" y="4777"/>
                        </a:lnTo>
                        <a:lnTo>
                          <a:pt x="2668" y="4741"/>
                        </a:lnTo>
                        <a:lnTo>
                          <a:pt x="2821" y="4713"/>
                        </a:lnTo>
                        <a:lnTo>
                          <a:pt x="2976" y="4692"/>
                        </a:lnTo>
                        <a:lnTo>
                          <a:pt x="2990" y="4450"/>
                        </a:lnTo>
                        <a:lnTo>
                          <a:pt x="3015" y="4212"/>
                        </a:lnTo>
                        <a:lnTo>
                          <a:pt x="3051" y="3976"/>
                        </a:lnTo>
                        <a:lnTo>
                          <a:pt x="3098" y="3744"/>
                        </a:lnTo>
                        <a:lnTo>
                          <a:pt x="3156" y="3517"/>
                        </a:lnTo>
                        <a:lnTo>
                          <a:pt x="3225" y="3295"/>
                        </a:lnTo>
                        <a:lnTo>
                          <a:pt x="3303" y="3076"/>
                        </a:lnTo>
                        <a:lnTo>
                          <a:pt x="3391" y="2863"/>
                        </a:lnTo>
                        <a:lnTo>
                          <a:pt x="3489" y="2655"/>
                        </a:lnTo>
                        <a:lnTo>
                          <a:pt x="3597" y="2453"/>
                        </a:lnTo>
                        <a:lnTo>
                          <a:pt x="3713" y="2256"/>
                        </a:lnTo>
                        <a:lnTo>
                          <a:pt x="3837" y="2065"/>
                        </a:lnTo>
                        <a:lnTo>
                          <a:pt x="3971" y="1882"/>
                        </a:lnTo>
                        <a:lnTo>
                          <a:pt x="4113" y="1704"/>
                        </a:lnTo>
                        <a:lnTo>
                          <a:pt x="4262" y="1535"/>
                        </a:lnTo>
                        <a:lnTo>
                          <a:pt x="4419" y="1371"/>
                        </a:lnTo>
                        <a:lnTo>
                          <a:pt x="4583" y="1216"/>
                        </a:lnTo>
                        <a:lnTo>
                          <a:pt x="4754" y="1069"/>
                        </a:lnTo>
                        <a:lnTo>
                          <a:pt x="4932" y="930"/>
                        </a:lnTo>
                        <a:lnTo>
                          <a:pt x="5117" y="800"/>
                        </a:lnTo>
                        <a:lnTo>
                          <a:pt x="5307" y="677"/>
                        </a:lnTo>
                        <a:lnTo>
                          <a:pt x="5503" y="565"/>
                        </a:lnTo>
                        <a:lnTo>
                          <a:pt x="5705" y="462"/>
                        </a:lnTo>
                        <a:lnTo>
                          <a:pt x="5912" y="368"/>
                        </a:lnTo>
                        <a:lnTo>
                          <a:pt x="6124" y="284"/>
                        </a:lnTo>
                        <a:lnTo>
                          <a:pt x="6342" y="211"/>
                        </a:lnTo>
                        <a:lnTo>
                          <a:pt x="6563" y="147"/>
                        </a:lnTo>
                        <a:lnTo>
                          <a:pt x="6788" y="95"/>
                        </a:lnTo>
                        <a:lnTo>
                          <a:pt x="7018" y="54"/>
                        </a:lnTo>
                        <a:lnTo>
                          <a:pt x="7250" y="25"/>
                        </a:lnTo>
                        <a:lnTo>
                          <a:pt x="7487" y="6"/>
                        </a:lnTo>
                        <a:lnTo>
                          <a:pt x="7726" y="0"/>
                        </a:lnTo>
                        <a:close/>
                        <a:moveTo>
                          <a:pt x="9156" y="9528"/>
                        </a:moveTo>
                        <a:lnTo>
                          <a:pt x="9148" y="9515"/>
                        </a:lnTo>
                        <a:lnTo>
                          <a:pt x="9141" y="9503"/>
                        </a:lnTo>
                        <a:lnTo>
                          <a:pt x="9134" y="9491"/>
                        </a:lnTo>
                        <a:lnTo>
                          <a:pt x="9127" y="9478"/>
                        </a:lnTo>
                        <a:lnTo>
                          <a:pt x="9106" y="9484"/>
                        </a:lnTo>
                        <a:lnTo>
                          <a:pt x="9086" y="9491"/>
                        </a:lnTo>
                        <a:lnTo>
                          <a:pt x="9065" y="9498"/>
                        </a:lnTo>
                        <a:lnTo>
                          <a:pt x="9045" y="9503"/>
                        </a:lnTo>
                        <a:lnTo>
                          <a:pt x="9023" y="9509"/>
                        </a:lnTo>
                        <a:lnTo>
                          <a:pt x="9003" y="9515"/>
                        </a:lnTo>
                        <a:lnTo>
                          <a:pt x="8982" y="9521"/>
                        </a:lnTo>
                        <a:lnTo>
                          <a:pt x="8961" y="9528"/>
                        </a:lnTo>
                        <a:lnTo>
                          <a:pt x="9156" y="9528"/>
                        </a:lnTo>
                        <a:close/>
                        <a:moveTo>
                          <a:pt x="6492" y="9528"/>
                        </a:moveTo>
                        <a:lnTo>
                          <a:pt x="6464" y="9519"/>
                        </a:lnTo>
                        <a:lnTo>
                          <a:pt x="6435" y="9511"/>
                        </a:lnTo>
                        <a:lnTo>
                          <a:pt x="6408" y="9503"/>
                        </a:lnTo>
                        <a:lnTo>
                          <a:pt x="6379" y="9495"/>
                        </a:lnTo>
                        <a:lnTo>
                          <a:pt x="6376" y="9503"/>
                        </a:lnTo>
                        <a:lnTo>
                          <a:pt x="6372" y="9511"/>
                        </a:lnTo>
                        <a:lnTo>
                          <a:pt x="6368" y="9519"/>
                        </a:lnTo>
                        <a:lnTo>
                          <a:pt x="6364" y="9528"/>
                        </a:lnTo>
                        <a:lnTo>
                          <a:pt x="6492" y="9528"/>
                        </a:lnTo>
                        <a:close/>
                      </a:path>
                    </a:pathLst>
                  </a:custGeom>
                  <a:solidFill>
                    <a:srgbClr val="FFC000"/>
                  </a:solidFill>
                  <a:ln>
                    <a:noFill/>
                  </a:ln>
                  <a:effectLst/>
                </p:spPr>
                <p:txBody>
                  <a:bodyPr vert="horz" wrap="square" lIns="91363" tIns="45681" rIns="91363" bIns="45681" numCol="1" rtlCol="0" anchor="t" anchorCtr="0" compatLnSpc="1">
                    <a:prstTxWarp prst="textNoShape">
                      <a:avLst/>
                    </a:prstTxWarp>
                    <a:noAutofit/>
                  </a:bodyPr>
                  <a:lstStyle/>
                  <a:p>
                    <a:pPr defTabSz="1218418" fontAlgn="ctr">
                      <a:spcBef>
                        <a:spcPts val="0"/>
                      </a:spcBef>
                      <a:spcAft>
                        <a:spcPts val="0"/>
                      </a:spcAft>
                      <a:buClr>
                        <a:srgbClr val="CC9900"/>
                      </a:buClr>
                      <a:buFont typeface="Wingdings" pitchFamily="2" charset="2"/>
                      <a:buChar char="n"/>
                    </a:pPr>
                    <a:endParaRPr lang="en-US" altLang="zh-CN" sz="1599" dirty="0">
                      <a:solidFill>
                        <a:prstClr val="black"/>
                      </a:solidFill>
                      <a:latin typeface="Huawei Sans" panose="020C0503030203020204" pitchFamily="34" charset="0"/>
                      <a:ea typeface="方正兰亭黑简体" panose="02000000000000000000" pitchFamily="2" charset="-122"/>
                    </a:endParaRPr>
                  </a:p>
                </p:txBody>
              </p:sp>
              <p:grpSp>
                <p:nvGrpSpPr>
                  <p:cNvPr id="50" name="组合 322"/>
                  <p:cNvGrpSpPr>
                    <a:grpSpLocks/>
                  </p:cNvGrpSpPr>
                  <p:nvPr/>
                </p:nvGrpSpPr>
                <p:grpSpPr bwMode="gray">
                  <a:xfrm>
                    <a:off x="3712917" y="4500649"/>
                    <a:ext cx="392840" cy="354766"/>
                    <a:chOff x="3089275" y="2441575"/>
                    <a:chExt cx="447676" cy="447675"/>
                  </a:xfrm>
                  <a:solidFill>
                    <a:srgbClr val="FFFFFF">
                      <a:alpha val="85000"/>
                    </a:srgbClr>
                  </a:solidFill>
                </p:grpSpPr>
                <p:sp>
                  <p:nvSpPr>
                    <p:cNvPr id="51" name="Freeform 228"/>
                    <p:cNvSpPr>
                      <a:spLocks/>
                    </p:cNvSpPr>
                    <p:nvPr/>
                  </p:nvSpPr>
                  <p:spPr bwMode="gray">
                    <a:xfrm>
                      <a:off x="3089275" y="2441575"/>
                      <a:ext cx="133350" cy="131763"/>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279" y="313"/>
                          </a:moveTo>
                          <a:lnTo>
                            <a:pt x="279" y="313"/>
                          </a:lnTo>
                          <a:cubicBezTo>
                            <a:pt x="271" y="313"/>
                            <a:pt x="262" y="309"/>
                            <a:pt x="256" y="303"/>
                          </a:cubicBezTo>
                          <a:lnTo>
                            <a:pt x="13" y="60"/>
                          </a:lnTo>
                          <a:cubicBezTo>
                            <a:pt x="0" y="47"/>
                            <a:pt x="0" y="26"/>
                            <a:pt x="13" y="13"/>
                          </a:cubicBezTo>
                          <a:cubicBezTo>
                            <a:pt x="26" y="0"/>
                            <a:pt x="47" y="0"/>
                            <a:pt x="60" y="13"/>
                          </a:cubicBezTo>
                          <a:lnTo>
                            <a:pt x="303" y="256"/>
                          </a:lnTo>
                          <a:cubicBezTo>
                            <a:pt x="316" y="269"/>
                            <a:pt x="316" y="290"/>
                            <a:pt x="303" y="303"/>
                          </a:cubicBezTo>
                          <a:cubicBezTo>
                            <a:pt x="296" y="309"/>
                            <a:pt x="288" y="313"/>
                            <a:pt x="279"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52" name="Freeform 229"/>
                    <p:cNvSpPr>
                      <a:spLocks/>
                    </p:cNvSpPr>
                    <p:nvPr/>
                  </p:nvSpPr>
                  <p:spPr bwMode="gray">
                    <a:xfrm>
                      <a:off x="3089275" y="2759075"/>
                      <a:ext cx="131763" cy="130175"/>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36" y="313"/>
                          </a:moveTo>
                          <a:lnTo>
                            <a:pt x="36" y="313"/>
                          </a:lnTo>
                          <a:cubicBezTo>
                            <a:pt x="28" y="313"/>
                            <a:pt x="19" y="309"/>
                            <a:pt x="13" y="303"/>
                          </a:cubicBezTo>
                          <a:cubicBezTo>
                            <a:pt x="0" y="290"/>
                            <a:pt x="0" y="269"/>
                            <a:pt x="13" y="256"/>
                          </a:cubicBezTo>
                          <a:lnTo>
                            <a:pt x="256" y="13"/>
                          </a:lnTo>
                          <a:cubicBezTo>
                            <a:pt x="269" y="0"/>
                            <a:pt x="290" y="0"/>
                            <a:pt x="303" y="13"/>
                          </a:cubicBezTo>
                          <a:cubicBezTo>
                            <a:pt x="316" y="26"/>
                            <a:pt x="316" y="47"/>
                            <a:pt x="303" y="60"/>
                          </a:cubicBezTo>
                          <a:lnTo>
                            <a:pt x="60" y="303"/>
                          </a:lnTo>
                          <a:cubicBezTo>
                            <a:pt x="53" y="309"/>
                            <a:pt x="45" y="313"/>
                            <a:pt x="36"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53" name="Freeform 230"/>
                    <p:cNvSpPr>
                      <a:spLocks/>
                    </p:cNvSpPr>
                    <p:nvPr/>
                  </p:nvSpPr>
                  <p:spPr bwMode="gray">
                    <a:xfrm>
                      <a:off x="3233738" y="2587626"/>
                      <a:ext cx="158750" cy="158750"/>
                    </a:xfrm>
                    <a:custGeom>
                      <a:avLst/>
                      <a:gdLst>
                        <a:gd name="T0" fmla="*/ 2147483646 w 379"/>
                        <a:gd name="T1" fmla="*/ 2147483646 h 379"/>
                        <a:gd name="T2" fmla="*/ 2147483646 w 379"/>
                        <a:gd name="T3" fmla="*/ 2147483646 h 379"/>
                        <a:gd name="T4" fmla="*/ 2147483646 w 379"/>
                        <a:gd name="T5" fmla="*/ 2147483646 h 379"/>
                        <a:gd name="T6" fmla="*/ 2147483646 w 379"/>
                        <a:gd name="T7" fmla="*/ 2147483646 h 379"/>
                        <a:gd name="T8" fmla="*/ 2147483646 w 379"/>
                        <a:gd name="T9" fmla="*/ 2147483646 h 379"/>
                        <a:gd name="T10" fmla="*/ 2147483646 w 379"/>
                        <a:gd name="T11" fmla="*/ 2147483646 h 379"/>
                        <a:gd name="T12" fmla="*/ 0 60000 65536"/>
                        <a:gd name="T13" fmla="*/ 0 60000 65536"/>
                        <a:gd name="T14" fmla="*/ 0 60000 65536"/>
                        <a:gd name="T15" fmla="*/ 0 60000 65536"/>
                        <a:gd name="T16" fmla="*/ 0 60000 65536"/>
                        <a:gd name="T17" fmla="*/ 0 60000 65536"/>
                        <a:gd name="T18" fmla="*/ 0 w 379"/>
                        <a:gd name="T19" fmla="*/ 0 h 379"/>
                        <a:gd name="T20" fmla="*/ 379 w 379"/>
                        <a:gd name="T21" fmla="*/ 379 h 379"/>
                      </a:gdLst>
                      <a:ahLst/>
                      <a:cxnLst>
                        <a:cxn ang="T12">
                          <a:pos x="T0" y="T1"/>
                        </a:cxn>
                        <a:cxn ang="T13">
                          <a:pos x="T2" y="T3"/>
                        </a:cxn>
                        <a:cxn ang="T14">
                          <a:pos x="T4" y="T5"/>
                        </a:cxn>
                        <a:cxn ang="T15">
                          <a:pos x="T6" y="T7"/>
                        </a:cxn>
                        <a:cxn ang="T16">
                          <a:pos x="T8" y="T9"/>
                        </a:cxn>
                        <a:cxn ang="T17">
                          <a:pos x="T10" y="T11"/>
                        </a:cxn>
                      </a:cxnLst>
                      <a:rect l="T18" t="T19" r="T20" b="T21"/>
                      <a:pathLst>
                        <a:path w="379" h="379">
                          <a:moveTo>
                            <a:pt x="312" y="68"/>
                          </a:moveTo>
                          <a:lnTo>
                            <a:pt x="312" y="68"/>
                          </a:lnTo>
                          <a:cubicBezTo>
                            <a:pt x="379" y="135"/>
                            <a:pt x="379" y="244"/>
                            <a:pt x="312" y="312"/>
                          </a:cubicBezTo>
                          <a:cubicBezTo>
                            <a:pt x="244" y="379"/>
                            <a:pt x="135" y="379"/>
                            <a:pt x="68" y="312"/>
                          </a:cubicBezTo>
                          <a:cubicBezTo>
                            <a:pt x="0" y="244"/>
                            <a:pt x="0" y="135"/>
                            <a:pt x="68" y="68"/>
                          </a:cubicBezTo>
                          <a:cubicBezTo>
                            <a:pt x="135" y="0"/>
                            <a:pt x="244" y="0"/>
                            <a:pt x="312" y="68"/>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54" name="Freeform 231"/>
                    <p:cNvSpPr>
                      <a:spLocks/>
                    </p:cNvSpPr>
                    <p:nvPr/>
                  </p:nvSpPr>
                  <p:spPr bwMode="gray">
                    <a:xfrm>
                      <a:off x="3128963" y="2733675"/>
                      <a:ext cx="115888" cy="115888"/>
                    </a:xfrm>
                    <a:custGeom>
                      <a:avLst/>
                      <a:gdLst>
                        <a:gd name="T0" fmla="*/ 0 w 277"/>
                        <a:gd name="T1" fmla="*/ 2147483646 h 276"/>
                        <a:gd name="T2" fmla="*/ 0 w 277"/>
                        <a:gd name="T3" fmla="*/ 2147483646 h 276"/>
                        <a:gd name="T4" fmla="*/ 2147483646 w 277"/>
                        <a:gd name="T5" fmla="*/ 0 h 276"/>
                        <a:gd name="T6" fmla="*/ 2147483646 w 277"/>
                        <a:gd name="T7" fmla="*/ 2147483646 h 276"/>
                        <a:gd name="T8" fmla="*/ 0 w 277"/>
                        <a:gd name="T9" fmla="*/ 2147483646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0" y="17"/>
                          </a:moveTo>
                          <a:lnTo>
                            <a:pt x="0" y="17"/>
                          </a:lnTo>
                          <a:lnTo>
                            <a:pt x="277" y="0"/>
                          </a:lnTo>
                          <a:lnTo>
                            <a:pt x="260" y="276"/>
                          </a:lnTo>
                          <a:lnTo>
                            <a:pt x="0" y="17"/>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55" name="Freeform 232"/>
                    <p:cNvSpPr>
                      <a:spLocks/>
                    </p:cNvSpPr>
                    <p:nvPr/>
                  </p:nvSpPr>
                  <p:spPr bwMode="gray">
                    <a:xfrm>
                      <a:off x="3405188" y="2441575"/>
                      <a:ext cx="131763" cy="131763"/>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37" y="313"/>
                          </a:moveTo>
                          <a:lnTo>
                            <a:pt x="37" y="313"/>
                          </a:lnTo>
                          <a:cubicBezTo>
                            <a:pt x="28" y="313"/>
                            <a:pt x="20" y="310"/>
                            <a:pt x="13" y="303"/>
                          </a:cubicBezTo>
                          <a:cubicBezTo>
                            <a:pt x="0" y="290"/>
                            <a:pt x="0" y="269"/>
                            <a:pt x="13" y="256"/>
                          </a:cubicBezTo>
                          <a:lnTo>
                            <a:pt x="256" y="13"/>
                          </a:lnTo>
                          <a:cubicBezTo>
                            <a:pt x="269" y="0"/>
                            <a:pt x="290" y="0"/>
                            <a:pt x="303" y="13"/>
                          </a:cubicBezTo>
                          <a:cubicBezTo>
                            <a:pt x="316" y="26"/>
                            <a:pt x="316" y="48"/>
                            <a:pt x="303" y="61"/>
                          </a:cubicBezTo>
                          <a:lnTo>
                            <a:pt x="60" y="303"/>
                          </a:lnTo>
                          <a:cubicBezTo>
                            <a:pt x="54" y="310"/>
                            <a:pt x="45" y="313"/>
                            <a:pt x="37"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56" name="Freeform 233"/>
                    <p:cNvSpPr>
                      <a:spLocks/>
                    </p:cNvSpPr>
                    <p:nvPr/>
                  </p:nvSpPr>
                  <p:spPr bwMode="gray">
                    <a:xfrm>
                      <a:off x="3381375" y="2482850"/>
                      <a:ext cx="115888" cy="115888"/>
                    </a:xfrm>
                    <a:custGeom>
                      <a:avLst/>
                      <a:gdLst>
                        <a:gd name="T0" fmla="*/ 2147483646 w 277"/>
                        <a:gd name="T1" fmla="*/ 0 h 276"/>
                        <a:gd name="T2" fmla="*/ 2147483646 w 277"/>
                        <a:gd name="T3" fmla="*/ 0 h 276"/>
                        <a:gd name="T4" fmla="*/ 0 w 277"/>
                        <a:gd name="T5" fmla="*/ 2147483646 h 276"/>
                        <a:gd name="T6" fmla="*/ 2147483646 w 277"/>
                        <a:gd name="T7" fmla="*/ 2147483646 h 276"/>
                        <a:gd name="T8" fmla="*/ 2147483646 w 277"/>
                        <a:gd name="T9" fmla="*/ 0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17" y="0"/>
                          </a:moveTo>
                          <a:lnTo>
                            <a:pt x="17" y="0"/>
                          </a:lnTo>
                          <a:lnTo>
                            <a:pt x="0" y="276"/>
                          </a:lnTo>
                          <a:lnTo>
                            <a:pt x="277" y="259"/>
                          </a:lnTo>
                          <a:lnTo>
                            <a:pt x="17" y="0"/>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57" name="Freeform 234"/>
                    <p:cNvSpPr>
                      <a:spLocks/>
                    </p:cNvSpPr>
                    <p:nvPr/>
                  </p:nvSpPr>
                  <p:spPr bwMode="gray">
                    <a:xfrm>
                      <a:off x="3125788" y="2479675"/>
                      <a:ext cx="115888" cy="115888"/>
                    </a:xfrm>
                    <a:custGeom>
                      <a:avLst/>
                      <a:gdLst>
                        <a:gd name="T0" fmla="*/ 2147483646 w 277"/>
                        <a:gd name="T1" fmla="*/ 0 h 277"/>
                        <a:gd name="T2" fmla="*/ 2147483646 w 277"/>
                        <a:gd name="T3" fmla="*/ 0 h 277"/>
                        <a:gd name="T4" fmla="*/ 2147483646 w 277"/>
                        <a:gd name="T5" fmla="*/ 2147483646 h 277"/>
                        <a:gd name="T6" fmla="*/ 0 w 277"/>
                        <a:gd name="T7" fmla="*/ 2147483646 h 277"/>
                        <a:gd name="T8" fmla="*/ 2147483646 w 277"/>
                        <a:gd name="T9" fmla="*/ 0 h 277"/>
                        <a:gd name="T10" fmla="*/ 0 60000 65536"/>
                        <a:gd name="T11" fmla="*/ 0 60000 65536"/>
                        <a:gd name="T12" fmla="*/ 0 60000 65536"/>
                        <a:gd name="T13" fmla="*/ 0 60000 65536"/>
                        <a:gd name="T14" fmla="*/ 0 60000 65536"/>
                        <a:gd name="T15" fmla="*/ 0 w 277"/>
                        <a:gd name="T16" fmla="*/ 0 h 277"/>
                        <a:gd name="T17" fmla="*/ 277 w 277"/>
                        <a:gd name="T18" fmla="*/ 277 h 277"/>
                      </a:gdLst>
                      <a:ahLst/>
                      <a:cxnLst>
                        <a:cxn ang="T10">
                          <a:pos x="T0" y="T1"/>
                        </a:cxn>
                        <a:cxn ang="T11">
                          <a:pos x="T2" y="T3"/>
                        </a:cxn>
                        <a:cxn ang="T12">
                          <a:pos x="T4" y="T5"/>
                        </a:cxn>
                        <a:cxn ang="T13">
                          <a:pos x="T6" y="T7"/>
                        </a:cxn>
                        <a:cxn ang="T14">
                          <a:pos x="T8" y="T9"/>
                        </a:cxn>
                      </a:cxnLst>
                      <a:rect l="T15" t="T16" r="T17" b="T18"/>
                      <a:pathLst>
                        <a:path w="277" h="277">
                          <a:moveTo>
                            <a:pt x="260" y="0"/>
                          </a:moveTo>
                          <a:lnTo>
                            <a:pt x="260" y="0"/>
                          </a:lnTo>
                          <a:lnTo>
                            <a:pt x="277" y="277"/>
                          </a:lnTo>
                          <a:lnTo>
                            <a:pt x="0" y="260"/>
                          </a:lnTo>
                          <a:lnTo>
                            <a:pt x="260" y="0"/>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58" name="Freeform 238"/>
                    <p:cNvSpPr>
                      <a:spLocks/>
                    </p:cNvSpPr>
                    <p:nvPr/>
                  </p:nvSpPr>
                  <p:spPr bwMode="gray">
                    <a:xfrm>
                      <a:off x="3405188" y="2759075"/>
                      <a:ext cx="131763" cy="130175"/>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280" y="313"/>
                          </a:moveTo>
                          <a:lnTo>
                            <a:pt x="280" y="313"/>
                          </a:lnTo>
                          <a:cubicBezTo>
                            <a:pt x="271" y="313"/>
                            <a:pt x="263" y="309"/>
                            <a:pt x="256" y="303"/>
                          </a:cubicBezTo>
                          <a:lnTo>
                            <a:pt x="13" y="60"/>
                          </a:lnTo>
                          <a:cubicBezTo>
                            <a:pt x="0" y="47"/>
                            <a:pt x="0" y="26"/>
                            <a:pt x="13" y="13"/>
                          </a:cubicBezTo>
                          <a:cubicBezTo>
                            <a:pt x="26" y="0"/>
                            <a:pt x="47" y="0"/>
                            <a:pt x="60" y="13"/>
                          </a:cubicBezTo>
                          <a:lnTo>
                            <a:pt x="303" y="256"/>
                          </a:lnTo>
                          <a:cubicBezTo>
                            <a:pt x="316" y="269"/>
                            <a:pt x="316" y="290"/>
                            <a:pt x="303" y="303"/>
                          </a:cubicBezTo>
                          <a:cubicBezTo>
                            <a:pt x="297" y="309"/>
                            <a:pt x="288" y="313"/>
                            <a:pt x="280"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59" name="Freeform 239"/>
                    <p:cNvSpPr>
                      <a:spLocks/>
                    </p:cNvSpPr>
                    <p:nvPr/>
                  </p:nvSpPr>
                  <p:spPr bwMode="gray">
                    <a:xfrm>
                      <a:off x="3381375" y="2733675"/>
                      <a:ext cx="115888" cy="115888"/>
                    </a:xfrm>
                    <a:custGeom>
                      <a:avLst/>
                      <a:gdLst>
                        <a:gd name="T0" fmla="*/ 2147483646 w 277"/>
                        <a:gd name="T1" fmla="*/ 2147483646 h 276"/>
                        <a:gd name="T2" fmla="*/ 2147483646 w 277"/>
                        <a:gd name="T3" fmla="*/ 2147483646 h 276"/>
                        <a:gd name="T4" fmla="*/ 0 w 277"/>
                        <a:gd name="T5" fmla="*/ 0 h 276"/>
                        <a:gd name="T6" fmla="*/ 2147483646 w 277"/>
                        <a:gd name="T7" fmla="*/ 2147483646 h 276"/>
                        <a:gd name="T8" fmla="*/ 2147483646 w 277"/>
                        <a:gd name="T9" fmla="*/ 2147483646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277" y="17"/>
                          </a:moveTo>
                          <a:lnTo>
                            <a:pt x="277" y="17"/>
                          </a:lnTo>
                          <a:lnTo>
                            <a:pt x="0" y="0"/>
                          </a:lnTo>
                          <a:lnTo>
                            <a:pt x="17" y="276"/>
                          </a:lnTo>
                          <a:lnTo>
                            <a:pt x="277" y="17"/>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grpSp>
            </p:grpSp>
          </p:grpSp>
          <p:pic>
            <p:nvPicPr>
              <p:cNvPr id="46" name="Picture 20" descr="D:\正在进行中\韩可\J区\shangjianto\office-365-logo_gallery-100266091-large.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gray">
              <a:xfrm>
                <a:off x="3852183" y="2634818"/>
                <a:ext cx="318473" cy="64842"/>
              </a:xfrm>
              <a:prstGeom prst="rect">
                <a:avLst/>
              </a:prstGeom>
              <a:noFill/>
              <a:extLst>
                <a:ext uri="{909E8E84-426E-40DD-AFC4-6F175D3DCCD1}">
                  <a14:hiddenFill xmlns:a14="http://schemas.microsoft.com/office/drawing/2010/main">
                    <a:solidFill>
                      <a:srgbClr val="FFFFFF"/>
                    </a:solidFill>
                  </a14:hiddenFill>
                </a:ext>
              </a:extLst>
            </p:spPr>
          </p:pic>
        </p:grpSp>
        <p:sp>
          <p:nvSpPr>
            <p:cNvPr id="44" name="矩形 43"/>
            <p:cNvSpPr/>
            <p:nvPr/>
          </p:nvSpPr>
          <p:spPr bwMode="gray">
            <a:xfrm>
              <a:off x="4112032" y="3065173"/>
              <a:ext cx="309911" cy="261634"/>
            </a:xfrm>
            <a:prstGeom prst="rect">
              <a:avLst/>
            </a:prstGeom>
          </p:spPr>
          <p:txBody>
            <a:bodyPr wrap="none">
              <a:spAutoFit/>
            </a:bodyPr>
            <a:lstStyle/>
            <a:p>
              <a:pPr defTabSz="1218418" fontAlgn="ctr">
                <a:spcBef>
                  <a:spcPts val="0"/>
                </a:spcBef>
                <a:spcAft>
                  <a:spcPts val="0"/>
                </a:spcAft>
              </a:pPr>
              <a:r>
                <a:rPr lang="en-US" sz="800" dirty="0">
                  <a:solidFill>
                    <a:prstClr val="black"/>
                  </a:solidFill>
                  <a:latin typeface="Huawei Sans" panose="020C0503030203020204" pitchFamily="34" charset="0"/>
                </a:rPr>
                <a:t>…</a:t>
              </a:r>
            </a:p>
          </p:txBody>
        </p:sp>
      </p:grpSp>
      <p:cxnSp>
        <p:nvCxnSpPr>
          <p:cNvPr id="60" name="直接连接符 59"/>
          <p:cNvCxnSpPr/>
          <p:nvPr/>
        </p:nvCxnSpPr>
        <p:spPr bwMode="gray">
          <a:xfrm flipV="1">
            <a:off x="3252348" y="2606855"/>
            <a:ext cx="0" cy="164207"/>
          </a:xfrm>
          <a:prstGeom prst="line">
            <a:avLst/>
          </a:prstGeom>
          <a:noFill/>
          <a:ln w="12700" cap="flat" cmpd="sng" algn="ctr">
            <a:solidFill>
              <a:schemeClr val="tx1">
                <a:alpha val="60000"/>
              </a:schemeClr>
            </a:solidFill>
            <a:prstDash val="solid"/>
            <a:headEnd type="triangle"/>
            <a:tailEnd type="none"/>
          </a:ln>
          <a:effectLst/>
        </p:spPr>
      </p:cxnSp>
      <p:grpSp>
        <p:nvGrpSpPr>
          <p:cNvPr id="61" name="组合 60"/>
          <p:cNvGrpSpPr/>
          <p:nvPr/>
        </p:nvGrpSpPr>
        <p:grpSpPr bwMode="gray">
          <a:xfrm>
            <a:off x="3089964" y="2820212"/>
            <a:ext cx="337100" cy="175426"/>
            <a:chOff x="3425063" y="4381565"/>
            <a:chExt cx="1000564" cy="520694"/>
          </a:xfrm>
        </p:grpSpPr>
        <p:sp>
          <p:nvSpPr>
            <p:cNvPr id="62" name="Freeform 27"/>
            <p:cNvSpPr>
              <a:spLocks noEditPoints="1"/>
            </p:cNvSpPr>
            <p:nvPr/>
          </p:nvSpPr>
          <p:spPr bwMode="gray">
            <a:xfrm>
              <a:off x="3425063" y="4381565"/>
              <a:ext cx="1000564" cy="520694"/>
            </a:xfrm>
            <a:custGeom>
              <a:avLst/>
              <a:gdLst/>
              <a:ahLst/>
              <a:cxnLst>
                <a:cxn ang="0">
                  <a:pos x="8324" y="38"/>
                </a:cxn>
                <a:cxn ang="0">
                  <a:pos x="9087" y="203"/>
                </a:cxn>
                <a:cxn ang="0">
                  <a:pos x="9799" y="487"/>
                </a:cxn>
                <a:cxn ang="0">
                  <a:pos x="10451" y="880"/>
                </a:cxn>
                <a:cxn ang="0">
                  <a:pos x="11031" y="1370"/>
                </a:cxn>
                <a:cxn ang="0">
                  <a:pos x="11529" y="1947"/>
                </a:cxn>
                <a:cxn ang="0">
                  <a:pos x="11934" y="2598"/>
                </a:cxn>
                <a:cxn ang="0">
                  <a:pos x="12234" y="3314"/>
                </a:cxn>
                <a:cxn ang="0">
                  <a:pos x="12378" y="3497"/>
                </a:cxn>
                <a:cxn ang="0">
                  <a:pos x="12496" y="3494"/>
                </a:cxn>
                <a:cxn ang="0">
                  <a:pos x="13119" y="3540"/>
                </a:cxn>
                <a:cxn ang="0">
                  <a:pos x="13870" y="3738"/>
                </a:cxn>
                <a:cxn ang="0">
                  <a:pos x="14554" y="4074"/>
                </a:cxn>
                <a:cxn ang="0">
                  <a:pos x="15156" y="4535"/>
                </a:cxn>
                <a:cxn ang="0">
                  <a:pos x="15663" y="5102"/>
                </a:cxn>
                <a:cxn ang="0">
                  <a:pos x="16056" y="5761"/>
                </a:cxn>
                <a:cxn ang="0">
                  <a:pos x="16320" y="6494"/>
                </a:cxn>
                <a:cxn ang="0">
                  <a:pos x="16438" y="7286"/>
                </a:cxn>
                <a:cxn ang="0">
                  <a:pos x="16401" y="8075"/>
                </a:cxn>
                <a:cxn ang="0">
                  <a:pos x="16222" y="8813"/>
                </a:cxn>
                <a:cxn ang="0">
                  <a:pos x="15915" y="9491"/>
                </a:cxn>
                <a:cxn ang="0">
                  <a:pos x="15494" y="10093"/>
                </a:cxn>
                <a:cxn ang="0">
                  <a:pos x="14974" y="10606"/>
                </a:cxn>
                <a:cxn ang="0">
                  <a:pos x="14369" y="11014"/>
                </a:cxn>
                <a:cxn ang="0">
                  <a:pos x="13693" y="11305"/>
                </a:cxn>
                <a:cxn ang="0">
                  <a:pos x="12960" y="11462"/>
                </a:cxn>
                <a:cxn ang="0">
                  <a:pos x="3341" y="11487"/>
                </a:cxn>
                <a:cxn ang="0">
                  <a:pos x="2760" y="11436"/>
                </a:cxn>
                <a:cxn ang="0">
                  <a:pos x="2156" y="11265"/>
                </a:cxn>
                <a:cxn ang="0">
                  <a:pos x="1603" y="10987"/>
                </a:cxn>
                <a:cxn ang="0">
                  <a:pos x="1113" y="10615"/>
                </a:cxn>
                <a:cxn ang="0">
                  <a:pos x="697" y="10159"/>
                </a:cxn>
                <a:cxn ang="0">
                  <a:pos x="368" y="9631"/>
                </a:cxn>
                <a:cxn ang="0">
                  <a:pos x="137" y="9044"/>
                </a:cxn>
                <a:cxn ang="0">
                  <a:pos x="15" y="8410"/>
                </a:cxn>
                <a:cxn ang="0">
                  <a:pos x="15" y="7754"/>
                </a:cxn>
                <a:cxn ang="0">
                  <a:pos x="132" y="7132"/>
                </a:cxn>
                <a:cxn ang="0">
                  <a:pos x="354" y="6556"/>
                </a:cxn>
                <a:cxn ang="0">
                  <a:pos x="671" y="6034"/>
                </a:cxn>
                <a:cxn ang="0">
                  <a:pos x="1072" y="5582"/>
                </a:cxn>
                <a:cxn ang="0">
                  <a:pos x="1546" y="5208"/>
                </a:cxn>
                <a:cxn ang="0">
                  <a:pos x="2082" y="4924"/>
                </a:cxn>
                <a:cxn ang="0">
                  <a:pos x="2668" y="4741"/>
                </a:cxn>
                <a:cxn ang="0">
                  <a:pos x="3015" y="4212"/>
                </a:cxn>
                <a:cxn ang="0">
                  <a:pos x="3225" y="3295"/>
                </a:cxn>
                <a:cxn ang="0">
                  <a:pos x="3597" y="2453"/>
                </a:cxn>
                <a:cxn ang="0">
                  <a:pos x="4113" y="1704"/>
                </a:cxn>
                <a:cxn ang="0">
                  <a:pos x="4754" y="1069"/>
                </a:cxn>
                <a:cxn ang="0">
                  <a:pos x="5503" y="565"/>
                </a:cxn>
                <a:cxn ang="0">
                  <a:pos x="6342" y="211"/>
                </a:cxn>
                <a:cxn ang="0">
                  <a:pos x="7250" y="25"/>
                </a:cxn>
                <a:cxn ang="0">
                  <a:pos x="9148" y="9515"/>
                </a:cxn>
                <a:cxn ang="0">
                  <a:pos x="9106" y="9484"/>
                </a:cxn>
                <a:cxn ang="0">
                  <a:pos x="9023" y="9509"/>
                </a:cxn>
                <a:cxn ang="0">
                  <a:pos x="9156" y="9528"/>
                </a:cxn>
                <a:cxn ang="0">
                  <a:pos x="6408" y="9503"/>
                </a:cxn>
                <a:cxn ang="0">
                  <a:pos x="6368" y="9519"/>
                </a:cxn>
              </a:cxnLst>
              <a:rect l="0" t="0" r="r" b="b"/>
              <a:pathLst>
                <a:path w="16443" h="11487">
                  <a:moveTo>
                    <a:pt x="7726" y="0"/>
                  </a:moveTo>
                  <a:lnTo>
                    <a:pt x="7928" y="4"/>
                  </a:lnTo>
                  <a:lnTo>
                    <a:pt x="8127" y="17"/>
                  </a:lnTo>
                  <a:lnTo>
                    <a:pt x="8324" y="38"/>
                  </a:lnTo>
                  <a:lnTo>
                    <a:pt x="8519" y="68"/>
                  </a:lnTo>
                  <a:lnTo>
                    <a:pt x="8711" y="105"/>
                  </a:lnTo>
                  <a:lnTo>
                    <a:pt x="8900" y="150"/>
                  </a:lnTo>
                  <a:lnTo>
                    <a:pt x="9087" y="203"/>
                  </a:lnTo>
                  <a:lnTo>
                    <a:pt x="9270" y="263"/>
                  </a:lnTo>
                  <a:lnTo>
                    <a:pt x="9450" y="331"/>
                  </a:lnTo>
                  <a:lnTo>
                    <a:pt x="9626" y="406"/>
                  </a:lnTo>
                  <a:lnTo>
                    <a:pt x="9799" y="487"/>
                  </a:lnTo>
                  <a:lnTo>
                    <a:pt x="9969" y="576"/>
                  </a:lnTo>
                  <a:lnTo>
                    <a:pt x="10133" y="670"/>
                  </a:lnTo>
                  <a:lnTo>
                    <a:pt x="10294" y="772"/>
                  </a:lnTo>
                  <a:lnTo>
                    <a:pt x="10451" y="880"/>
                  </a:lnTo>
                  <a:lnTo>
                    <a:pt x="10604" y="994"/>
                  </a:lnTo>
                  <a:lnTo>
                    <a:pt x="10751" y="1113"/>
                  </a:lnTo>
                  <a:lnTo>
                    <a:pt x="10893" y="1239"/>
                  </a:lnTo>
                  <a:lnTo>
                    <a:pt x="11031" y="1370"/>
                  </a:lnTo>
                  <a:lnTo>
                    <a:pt x="11164" y="1507"/>
                  </a:lnTo>
                  <a:lnTo>
                    <a:pt x="11291" y="1648"/>
                  </a:lnTo>
                  <a:lnTo>
                    <a:pt x="11412" y="1795"/>
                  </a:lnTo>
                  <a:lnTo>
                    <a:pt x="11529" y="1947"/>
                  </a:lnTo>
                  <a:lnTo>
                    <a:pt x="11640" y="2102"/>
                  </a:lnTo>
                  <a:lnTo>
                    <a:pt x="11743" y="2264"/>
                  </a:lnTo>
                  <a:lnTo>
                    <a:pt x="11842" y="2429"/>
                  </a:lnTo>
                  <a:lnTo>
                    <a:pt x="11934" y="2598"/>
                  </a:lnTo>
                  <a:lnTo>
                    <a:pt x="12019" y="2772"/>
                  </a:lnTo>
                  <a:lnTo>
                    <a:pt x="12097" y="2948"/>
                  </a:lnTo>
                  <a:lnTo>
                    <a:pt x="12169" y="3129"/>
                  </a:lnTo>
                  <a:lnTo>
                    <a:pt x="12234" y="3314"/>
                  </a:lnTo>
                  <a:lnTo>
                    <a:pt x="12291" y="3501"/>
                  </a:lnTo>
                  <a:lnTo>
                    <a:pt x="12320" y="3499"/>
                  </a:lnTo>
                  <a:lnTo>
                    <a:pt x="12349" y="3498"/>
                  </a:lnTo>
                  <a:lnTo>
                    <a:pt x="12378" y="3497"/>
                  </a:lnTo>
                  <a:lnTo>
                    <a:pt x="12407" y="3496"/>
                  </a:lnTo>
                  <a:lnTo>
                    <a:pt x="12437" y="3495"/>
                  </a:lnTo>
                  <a:lnTo>
                    <a:pt x="12466" y="3494"/>
                  </a:lnTo>
                  <a:lnTo>
                    <a:pt x="12496" y="3494"/>
                  </a:lnTo>
                  <a:lnTo>
                    <a:pt x="12524" y="3494"/>
                  </a:lnTo>
                  <a:lnTo>
                    <a:pt x="12726" y="3499"/>
                  </a:lnTo>
                  <a:lnTo>
                    <a:pt x="12924" y="3515"/>
                  </a:lnTo>
                  <a:lnTo>
                    <a:pt x="13119" y="3540"/>
                  </a:lnTo>
                  <a:lnTo>
                    <a:pt x="13313" y="3575"/>
                  </a:lnTo>
                  <a:lnTo>
                    <a:pt x="13502" y="3621"/>
                  </a:lnTo>
                  <a:lnTo>
                    <a:pt x="13688" y="3674"/>
                  </a:lnTo>
                  <a:lnTo>
                    <a:pt x="13870" y="3738"/>
                  </a:lnTo>
                  <a:lnTo>
                    <a:pt x="14047" y="3809"/>
                  </a:lnTo>
                  <a:lnTo>
                    <a:pt x="14221" y="3889"/>
                  </a:lnTo>
                  <a:lnTo>
                    <a:pt x="14390" y="3977"/>
                  </a:lnTo>
                  <a:lnTo>
                    <a:pt x="14554" y="4074"/>
                  </a:lnTo>
                  <a:lnTo>
                    <a:pt x="14712" y="4179"/>
                  </a:lnTo>
                  <a:lnTo>
                    <a:pt x="14867" y="4290"/>
                  </a:lnTo>
                  <a:lnTo>
                    <a:pt x="15015" y="4409"/>
                  </a:lnTo>
                  <a:lnTo>
                    <a:pt x="15156" y="4535"/>
                  </a:lnTo>
                  <a:lnTo>
                    <a:pt x="15293" y="4667"/>
                  </a:lnTo>
                  <a:lnTo>
                    <a:pt x="15423" y="4806"/>
                  </a:lnTo>
                  <a:lnTo>
                    <a:pt x="15546" y="4951"/>
                  </a:lnTo>
                  <a:lnTo>
                    <a:pt x="15663" y="5102"/>
                  </a:lnTo>
                  <a:lnTo>
                    <a:pt x="15772" y="5259"/>
                  </a:lnTo>
                  <a:lnTo>
                    <a:pt x="15875" y="5421"/>
                  </a:lnTo>
                  <a:lnTo>
                    <a:pt x="15969" y="5588"/>
                  </a:lnTo>
                  <a:lnTo>
                    <a:pt x="16056" y="5761"/>
                  </a:lnTo>
                  <a:lnTo>
                    <a:pt x="16134" y="5938"/>
                  </a:lnTo>
                  <a:lnTo>
                    <a:pt x="16205" y="6119"/>
                  </a:lnTo>
                  <a:lnTo>
                    <a:pt x="16266" y="6305"/>
                  </a:lnTo>
                  <a:lnTo>
                    <a:pt x="16320" y="6494"/>
                  </a:lnTo>
                  <a:lnTo>
                    <a:pt x="16363" y="6687"/>
                  </a:lnTo>
                  <a:lnTo>
                    <a:pt x="16398" y="6884"/>
                  </a:lnTo>
                  <a:lnTo>
                    <a:pt x="16422" y="7083"/>
                  </a:lnTo>
                  <a:lnTo>
                    <a:pt x="16438" y="7286"/>
                  </a:lnTo>
                  <a:lnTo>
                    <a:pt x="16443" y="7490"/>
                  </a:lnTo>
                  <a:lnTo>
                    <a:pt x="16438" y="7688"/>
                  </a:lnTo>
                  <a:lnTo>
                    <a:pt x="16425" y="7883"/>
                  </a:lnTo>
                  <a:lnTo>
                    <a:pt x="16401" y="8075"/>
                  </a:lnTo>
                  <a:lnTo>
                    <a:pt x="16369" y="8264"/>
                  </a:lnTo>
                  <a:lnTo>
                    <a:pt x="16328" y="8451"/>
                  </a:lnTo>
                  <a:lnTo>
                    <a:pt x="16280" y="8634"/>
                  </a:lnTo>
                  <a:lnTo>
                    <a:pt x="16222" y="8813"/>
                  </a:lnTo>
                  <a:lnTo>
                    <a:pt x="16156" y="8989"/>
                  </a:lnTo>
                  <a:lnTo>
                    <a:pt x="16083" y="9161"/>
                  </a:lnTo>
                  <a:lnTo>
                    <a:pt x="16003" y="9328"/>
                  </a:lnTo>
                  <a:lnTo>
                    <a:pt x="15915" y="9491"/>
                  </a:lnTo>
                  <a:lnTo>
                    <a:pt x="15820" y="9649"/>
                  </a:lnTo>
                  <a:lnTo>
                    <a:pt x="15717" y="9802"/>
                  </a:lnTo>
                  <a:lnTo>
                    <a:pt x="15610" y="9950"/>
                  </a:lnTo>
                  <a:lnTo>
                    <a:pt x="15494" y="10093"/>
                  </a:lnTo>
                  <a:lnTo>
                    <a:pt x="15373" y="10230"/>
                  </a:lnTo>
                  <a:lnTo>
                    <a:pt x="15246" y="10361"/>
                  </a:lnTo>
                  <a:lnTo>
                    <a:pt x="15113" y="10487"/>
                  </a:lnTo>
                  <a:lnTo>
                    <a:pt x="14974" y="10606"/>
                  </a:lnTo>
                  <a:lnTo>
                    <a:pt x="14831" y="10718"/>
                  </a:lnTo>
                  <a:lnTo>
                    <a:pt x="14682" y="10824"/>
                  </a:lnTo>
                  <a:lnTo>
                    <a:pt x="14527" y="10923"/>
                  </a:lnTo>
                  <a:lnTo>
                    <a:pt x="14369" y="11014"/>
                  </a:lnTo>
                  <a:lnTo>
                    <a:pt x="14206" y="11098"/>
                  </a:lnTo>
                  <a:lnTo>
                    <a:pt x="14039" y="11176"/>
                  </a:lnTo>
                  <a:lnTo>
                    <a:pt x="13868" y="11244"/>
                  </a:lnTo>
                  <a:lnTo>
                    <a:pt x="13693" y="11305"/>
                  </a:lnTo>
                  <a:lnTo>
                    <a:pt x="13514" y="11357"/>
                  </a:lnTo>
                  <a:lnTo>
                    <a:pt x="13332" y="11401"/>
                  </a:lnTo>
                  <a:lnTo>
                    <a:pt x="13147" y="11436"/>
                  </a:lnTo>
                  <a:lnTo>
                    <a:pt x="12960" y="11462"/>
                  </a:lnTo>
                  <a:lnTo>
                    <a:pt x="12770" y="11479"/>
                  </a:lnTo>
                  <a:lnTo>
                    <a:pt x="12770" y="11487"/>
                  </a:lnTo>
                  <a:lnTo>
                    <a:pt x="12524" y="11487"/>
                  </a:lnTo>
                  <a:lnTo>
                    <a:pt x="3341" y="11487"/>
                  </a:lnTo>
                  <a:lnTo>
                    <a:pt x="3079" y="11487"/>
                  </a:lnTo>
                  <a:lnTo>
                    <a:pt x="3079" y="11477"/>
                  </a:lnTo>
                  <a:lnTo>
                    <a:pt x="2919" y="11459"/>
                  </a:lnTo>
                  <a:lnTo>
                    <a:pt x="2760" y="11436"/>
                  </a:lnTo>
                  <a:lnTo>
                    <a:pt x="2605" y="11404"/>
                  </a:lnTo>
                  <a:lnTo>
                    <a:pt x="2453" y="11365"/>
                  </a:lnTo>
                  <a:lnTo>
                    <a:pt x="2303" y="11318"/>
                  </a:lnTo>
                  <a:lnTo>
                    <a:pt x="2156" y="11265"/>
                  </a:lnTo>
                  <a:lnTo>
                    <a:pt x="2013" y="11205"/>
                  </a:lnTo>
                  <a:lnTo>
                    <a:pt x="1872" y="11139"/>
                  </a:lnTo>
                  <a:lnTo>
                    <a:pt x="1736" y="11067"/>
                  </a:lnTo>
                  <a:lnTo>
                    <a:pt x="1603" y="10987"/>
                  </a:lnTo>
                  <a:lnTo>
                    <a:pt x="1474" y="10903"/>
                  </a:lnTo>
                  <a:lnTo>
                    <a:pt x="1349" y="10813"/>
                  </a:lnTo>
                  <a:lnTo>
                    <a:pt x="1229" y="10716"/>
                  </a:lnTo>
                  <a:lnTo>
                    <a:pt x="1113" y="10615"/>
                  </a:lnTo>
                  <a:lnTo>
                    <a:pt x="1001" y="10508"/>
                  </a:lnTo>
                  <a:lnTo>
                    <a:pt x="895" y="10396"/>
                  </a:lnTo>
                  <a:lnTo>
                    <a:pt x="793" y="10280"/>
                  </a:lnTo>
                  <a:lnTo>
                    <a:pt x="697" y="10159"/>
                  </a:lnTo>
                  <a:lnTo>
                    <a:pt x="606" y="10033"/>
                  </a:lnTo>
                  <a:lnTo>
                    <a:pt x="521" y="9903"/>
                  </a:lnTo>
                  <a:lnTo>
                    <a:pt x="441" y="9769"/>
                  </a:lnTo>
                  <a:lnTo>
                    <a:pt x="368" y="9631"/>
                  </a:lnTo>
                  <a:lnTo>
                    <a:pt x="300" y="9490"/>
                  </a:lnTo>
                  <a:lnTo>
                    <a:pt x="239" y="9345"/>
                  </a:lnTo>
                  <a:lnTo>
                    <a:pt x="185" y="9197"/>
                  </a:lnTo>
                  <a:lnTo>
                    <a:pt x="137" y="9044"/>
                  </a:lnTo>
                  <a:lnTo>
                    <a:pt x="96" y="8890"/>
                  </a:lnTo>
                  <a:lnTo>
                    <a:pt x="62" y="8733"/>
                  </a:lnTo>
                  <a:lnTo>
                    <a:pt x="35" y="8573"/>
                  </a:lnTo>
                  <a:lnTo>
                    <a:pt x="15" y="8410"/>
                  </a:lnTo>
                  <a:lnTo>
                    <a:pt x="4" y="8246"/>
                  </a:lnTo>
                  <a:lnTo>
                    <a:pt x="0" y="8079"/>
                  </a:lnTo>
                  <a:lnTo>
                    <a:pt x="4" y="7916"/>
                  </a:lnTo>
                  <a:lnTo>
                    <a:pt x="15" y="7754"/>
                  </a:lnTo>
                  <a:lnTo>
                    <a:pt x="34" y="7596"/>
                  </a:lnTo>
                  <a:lnTo>
                    <a:pt x="60" y="7439"/>
                  </a:lnTo>
                  <a:lnTo>
                    <a:pt x="92" y="7284"/>
                  </a:lnTo>
                  <a:lnTo>
                    <a:pt x="132" y="7132"/>
                  </a:lnTo>
                  <a:lnTo>
                    <a:pt x="178" y="6983"/>
                  </a:lnTo>
                  <a:lnTo>
                    <a:pt x="230" y="6837"/>
                  </a:lnTo>
                  <a:lnTo>
                    <a:pt x="289" y="6694"/>
                  </a:lnTo>
                  <a:lnTo>
                    <a:pt x="354" y="6556"/>
                  </a:lnTo>
                  <a:lnTo>
                    <a:pt x="424" y="6420"/>
                  </a:lnTo>
                  <a:lnTo>
                    <a:pt x="502" y="6287"/>
                  </a:lnTo>
                  <a:lnTo>
                    <a:pt x="584" y="6159"/>
                  </a:lnTo>
                  <a:lnTo>
                    <a:pt x="671" y="6034"/>
                  </a:lnTo>
                  <a:lnTo>
                    <a:pt x="765" y="5914"/>
                  </a:lnTo>
                  <a:lnTo>
                    <a:pt x="862" y="5799"/>
                  </a:lnTo>
                  <a:lnTo>
                    <a:pt x="965" y="5688"/>
                  </a:lnTo>
                  <a:lnTo>
                    <a:pt x="1072" y="5582"/>
                  </a:lnTo>
                  <a:lnTo>
                    <a:pt x="1184" y="5480"/>
                  </a:lnTo>
                  <a:lnTo>
                    <a:pt x="1301" y="5384"/>
                  </a:lnTo>
                  <a:lnTo>
                    <a:pt x="1421" y="5293"/>
                  </a:lnTo>
                  <a:lnTo>
                    <a:pt x="1546" y="5208"/>
                  </a:lnTo>
                  <a:lnTo>
                    <a:pt x="1675" y="5128"/>
                  </a:lnTo>
                  <a:lnTo>
                    <a:pt x="1807" y="5054"/>
                  </a:lnTo>
                  <a:lnTo>
                    <a:pt x="1942" y="4986"/>
                  </a:lnTo>
                  <a:lnTo>
                    <a:pt x="2082" y="4924"/>
                  </a:lnTo>
                  <a:lnTo>
                    <a:pt x="2224" y="4869"/>
                  </a:lnTo>
                  <a:lnTo>
                    <a:pt x="2369" y="4819"/>
                  </a:lnTo>
                  <a:lnTo>
                    <a:pt x="2517" y="4777"/>
                  </a:lnTo>
                  <a:lnTo>
                    <a:pt x="2668" y="4741"/>
                  </a:lnTo>
                  <a:lnTo>
                    <a:pt x="2821" y="4713"/>
                  </a:lnTo>
                  <a:lnTo>
                    <a:pt x="2976" y="4692"/>
                  </a:lnTo>
                  <a:lnTo>
                    <a:pt x="2990" y="4450"/>
                  </a:lnTo>
                  <a:lnTo>
                    <a:pt x="3015" y="4212"/>
                  </a:lnTo>
                  <a:lnTo>
                    <a:pt x="3051" y="3976"/>
                  </a:lnTo>
                  <a:lnTo>
                    <a:pt x="3098" y="3744"/>
                  </a:lnTo>
                  <a:lnTo>
                    <a:pt x="3156" y="3517"/>
                  </a:lnTo>
                  <a:lnTo>
                    <a:pt x="3225" y="3295"/>
                  </a:lnTo>
                  <a:lnTo>
                    <a:pt x="3303" y="3076"/>
                  </a:lnTo>
                  <a:lnTo>
                    <a:pt x="3391" y="2863"/>
                  </a:lnTo>
                  <a:lnTo>
                    <a:pt x="3489" y="2655"/>
                  </a:lnTo>
                  <a:lnTo>
                    <a:pt x="3597" y="2453"/>
                  </a:lnTo>
                  <a:lnTo>
                    <a:pt x="3713" y="2256"/>
                  </a:lnTo>
                  <a:lnTo>
                    <a:pt x="3837" y="2065"/>
                  </a:lnTo>
                  <a:lnTo>
                    <a:pt x="3971" y="1882"/>
                  </a:lnTo>
                  <a:lnTo>
                    <a:pt x="4113" y="1704"/>
                  </a:lnTo>
                  <a:lnTo>
                    <a:pt x="4262" y="1535"/>
                  </a:lnTo>
                  <a:lnTo>
                    <a:pt x="4419" y="1371"/>
                  </a:lnTo>
                  <a:lnTo>
                    <a:pt x="4583" y="1216"/>
                  </a:lnTo>
                  <a:lnTo>
                    <a:pt x="4754" y="1069"/>
                  </a:lnTo>
                  <a:lnTo>
                    <a:pt x="4932" y="930"/>
                  </a:lnTo>
                  <a:lnTo>
                    <a:pt x="5117" y="800"/>
                  </a:lnTo>
                  <a:lnTo>
                    <a:pt x="5307" y="677"/>
                  </a:lnTo>
                  <a:lnTo>
                    <a:pt x="5503" y="565"/>
                  </a:lnTo>
                  <a:lnTo>
                    <a:pt x="5705" y="462"/>
                  </a:lnTo>
                  <a:lnTo>
                    <a:pt x="5912" y="368"/>
                  </a:lnTo>
                  <a:lnTo>
                    <a:pt x="6124" y="284"/>
                  </a:lnTo>
                  <a:lnTo>
                    <a:pt x="6342" y="211"/>
                  </a:lnTo>
                  <a:lnTo>
                    <a:pt x="6563" y="147"/>
                  </a:lnTo>
                  <a:lnTo>
                    <a:pt x="6788" y="95"/>
                  </a:lnTo>
                  <a:lnTo>
                    <a:pt x="7018" y="54"/>
                  </a:lnTo>
                  <a:lnTo>
                    <a:pt x="7250" y="25"/>
                  </a:lnTo>
                  <a:lnTo>
                    <a:pt x="7487" y="6"/>
                  </a:lnTo>
                  <a:lnTo>
                    <a:pt x="7726" y="0"/>
                  </a:lnTo>
                  <a:close/>
                  <a:moveTo>
                    <a:pt x="9156" y="9528"/>
                  </a:moveTo>
                  <a:lnTo>
                    <a:pt x="9148" y="9515"/>
                  </a:lnTo>
                  <a:lnTo>
                    <a:pt x="9141" y="9503"/>
                  </a:lnTo>
                  <a:lnTo>
                    <a:pt x="9134" y="9491"/>
                  </a:lnTo>
                  <a:lnTo>
                    <a:pt x="9127" y="9478"/>
                  </a:lnTo>
                  <a:lnTo>
                    <a:pt x="9106" y="9484"/>
                  </a:lnTo>
                  <a:lnTo>
                    <a:pt x="9086" y="9491"/>
                  </a:lnTo>
                  <a:lnTo>
                    <a:pt x="9065" y="9498"/>
                  </a:lnTo>
                  <a:lnTo>
                    <a:pt x="9045" y="9503"/>
                  </a:lnTo>
                  <a:lnTo>
                    <a:pt x="9023" y="9509"/>
                  </a:lnTo>
                  <a:lnTo>
                    <a:pt x="9003" y="9515"/>
                  </a:lnTo>
                  <a:lnTo>
                    <a:pt x="8982" y="9521"/>
                  </a:lnTo>
                  <a:lnTo>
                    <a:pt x="8961" y="9528"/>
                  </a:lnTo>
                  <a:lnTo>
                    <a:pt x="9156" y="9528"/>
                  </a:lnTo>
                  <a:close/>
                  <a:moveTo>
                    <a:pt x="6492" y="9528"/>
                  </a:moveTo>
                  <a:lnTo>
                    <a:pt x="6464" y="9519"/>
                  </a:lnTo>
                  <a:lnTo>
                    <a:pt x="6435" y="9511"/>
                  </a:lnTo>
                  <a:lnTo>
                    <a:pt x="6408" y="9503"/>
                  </a:lnTo>
                  <a:lnTo>
                    <a:pt x="6379" y="9495"/>
                  </a:lnTo>
                  <a:lnTo>
                    <a:pt x="6376" y="9503"/>
                  </a:lnTo>
                  <a:lnTo>
                    <a:pt x="6372" y="9511"/>
                  </a:lnTo>
                  <a:lnTo>
                    <a:pt x="6368" y="9519"/>
                  </a:lnTo>
                  <a:lnTo>
                    <a:pt x="6364" y="9528"/>
                  </a:lnTo>
                  <a:lnTo>
                    <a:pt x="6492" y="9528"/>
                  </a:lnTo>
                  <a:close/>
                </a:path>
              </a:pathLst>
            </a:custGeom>
            <a:solidFill>
              <a:srgbClr val="FFC000"/>
            </a:solidFill>
            <a:ln>
              <a:noFill/>
            </a:ln>
            <a:effectLst/>
          </p:spPr>
          <p:txBody>
            <a:bodyPr vert="horz" wrap="square" lIns="91363" tIns="45681" rIns="91363" bIns="45681" numCol="1" rtlCol="0" anchor="t" anchorCtr="0" compatLnSpc="1">
              <a:prstTxWarp prst="textNoShape">
                <a:avLst/>
              </a:prstTxWarp>
              <a:noAutofit/>
            </a:bodyPr>
            <a:lstStyle/>
            <a:p>
              <a:pPr defTabSz="1218418" fontAlgn="ctr">
                <a:spcBef>
                  <a:spcPts val="0"/>
                </a:spcBef>
                <a:spcAft>
                  <a:spcPts val="0"/>
                </a:spcAft>
                <a:buClr>
                  <a:srgbClr val="CC9900"/>
                </a:buClr>
                <a:buFont typeface="Wingdings" pitchFamily="2" charset="2"/>
                <a:buChar char="n"/>
              </a:pPr>
              <a:endParaRPr lang="en-US" altLang="zh-CN" sz="1599" dirty="0">
                <a:solidFill>
                  <a:prstClr val="black"/>
                </a:solidFill>
                <a:latin typeface="Huawei Sans" panose="020C0503030203020204" pitchFamily="34" charset="0"/>
                <a:ea typeface="方正兰亭黑简体" panose="02000000000000000000" pitchFamily="2" charset="-122"/>
              </a:endParaRPr>
            </a:p>
          </p:txBody>
        </p:sp>
        <p:grpSp>
          <p:nvGrpSpPr>
            <p:cNvPr id="63" name="组合 322"/>
            <p:cNvGrpSpPr>
              <a:grpSpLocks/>
            </p:cNvGrpSpPr>
            <p:nvPr/>
          </p:nvGrpSpPr>
          <p:grpSpPr bwMode="gray">
            <a:xfrm>
              <a:off x="3712917" y="4500649"/>
              <a:ext cx="392840" cy="354766"/>
              <a:chOff x="3089275" y="2441575"/>
              <a:chExt cx="447676" cy="447675"/>
            </a:xfrm>
            <a:solidFill>
              <a:srgbClr val="FFFFFF">
                <a:alpha val="85000"/>
              </a:srgbClr>
            </a:solidFill>
          </p:grpSpPr>
          <p:sp>
            <p:nvSpPr>
              <p:cNvPr id="64" name="Freeform 228"/>
              <p:cNvSpPr>
                <a:spLocks/>
              </p:cNvSpPr>
              <p:nvPr/>
            </p:nvSpPr>
            <p:spPr bwMode="gray">
              <a:xfrm>
                <a:off x="3089275" y="2441575"/>
                <a:ext cx="133350" cy="131763"/>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279" y="313"/>
                    </a:moveTo>
                    <a:lnTo>
                      <a:pt x="279" y="313"/>
                    </a:lnTo>
                    <a:cubicBezTo>
                      <a:pt x="271" y="313"/>
                      <a:pt x="262" y="309"/>
                      <a:pt x="256" y="303"/>
                    </a:cubicBezTo>
                    <a:lnTo>
                      <a:pt x="13" y="60"/>
                    </a:lnTo>
                    <a:cubicBezTo>
                      <a:pt x="0" y="47"/>
                      <a:pt x="0" y="26"/>
                      <a:pt x="13" y="13"/>
                    </a:cubicBezTo>
                    <a:cubicBezTo>
                      <a:pt x="26" y="0"/>
                      <a:pt x="47" y="0"/>
                      <a:pt x="60" y="13"/>
                    </a:cubicBezTo>
                    <a:lnTo>
                      <a:pt x="303" y="256"/>
                    </a:lnTo>
                    <a:cubicBezTo>
                      <a:pt x="316" y="269"/>
                      <a:pt x="316" y="290"/>
                      <a:pt x="303" y="303"/>
                    </a:cubicBezTo>
                    <a:cubicBezTo>
                      <a:pt x="296" y="309"/>
                      <a:pt x="288" y="313"/>
                      <a:pt x="279"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65" name="Freeform 229"/>
              <p:cNvSpPr>
                <a:spLocks/>
              </p:cNvSpPr>
              <p:nvPr/>
            </p:nvSpPr>
            <p:spPr bwMode="gray">
              <a:xfrm>
                <a:off x="3089275" y="2759075"/>
                <a:ext cx="131763" cy="130175"/>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36" y="313"/>
                    </a:moveTo>
                    <a:lnTo>
                      <a:pt x="36" y="313"/>
                    </a:lnTo>
                    <a:cubicBezTo>
                      <a:pt x="28" y="313"/>
                      <a:pt x="19" y="309"/>
                      <a:pt x="13" y="303"/>
                    </a:cubicBezTo>
                    <a:cubicBezTo>
                      <a:pt x="0" y="290"/>
                      <a:pt x="0" y="269"/>
                      <a:pt x="13" y="256"/>
                    </a:cubicBezTo>
                    <a:lnTo>
                      <a:pt x="256" y="13"/>
                    </a:lnTo>
                    <a:cubicBezTo>
                      <a:pt x="269" y="0"/>
                      <a:pt x="290" y="0"/>
                      <a:pt x="303" y="13"/>
                    </a:cubicBezTo>
                    <a:cubicBezTo>
                      <a:pt x="316" y="26"/>
                      <a:pt x="316" y="47"/>
                      <a:pt x="303" y="60"/>
                    </a:cubicBezTo>
                    <a:lnTo>
                      <a:pt x="60" y="303"/>
                    </a:lnTo>
                    <a:cubicBezTo>
                      <a:pt x="53" y="309"/>
                      <a:pt x="45" y="313"/>
                      <a:pt x="36"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66" name="Freeform 230"/>
              <p:cNvSpPr>
                <a:spLocks/>
              </p:cNvSpPr>
              <p:nvPr/>
            </p:nvSpPr>
            <p:spPr bwMode="gray">
              <a:xfrm>
                <a:off x="3233738" y="2587626"/>
                <a:ext cx="158750" cy="158750"/>
              </a:xfrm>
              <a:custGeom>
                <a:avLst/>
                <a:gdLst>
                  <a:gd name="T0" fmla="*/ 2147483646 w 379"/>
                  <a:gd name="T1" fmla="*/ 2147483646 h 379"/>
                  <a:gd name="T2" fmla="*/ 2147483646 w 379"/>
                  <a:gd name="T3" fmla="*/ 2147483646 h 379"/>
                  <a:gd name="T4" fmla="*/ 2147483646 w 379"/>
                  <a:gd name="T5" fmla="*/ 2147483646 h 379"/>
                  <a:gd name="T6" fmla="*/ 2147483646 w 379"/>
                  <a:gd name="T7" fmla="*/ 2147483646 h 379"/>
                  <a:gd name="T8" fmla="*/ 2147483646 w 379"/>
                  <a:gd name="T9" fmla="*/ 2147483646 h 379"/>
                  <a:gd name="T10" fmla="*/ 2147483646 w 379"/>
                  <a:gd name="T11" fmla="*/ 2147483646 h 379"/>
                  <a:gd name="T12" fmla="*/ 0 60000 65536"/>
                  <a:gd name="T13" fmla="*/ 0 60000 65536"/>
                  <a:gd name="T14" fmla="*/ 0 60000 65536"/>
                  <a:gd name="T15" fmla="*/ 0 60000 65536"/>
                  <a:gd name="T16" fmla="*/ 0 60000 65536"/>
                  <a:gd name="T17" fmla="*/ 0 60000 65536"/>
                  <a:gd name="T18" fmla="*/ 0 w 379"/>
                  <a:gd name="T19" fmla="*/ 0 h 379"/>
                  <a:gd name="T20" fmla="*/ 379 w 379"/>
                  <a:gd name="T21" fmla="*/ 379 h 379"/>
                </a:gdLst>
                <a:ahLst/>
                <a:cxnLst>
                  <a:cxn ang="T12">
                    <a:pos x="T0" y="T1"/>
                  </a:cxn>
                  <a:cxn ang="T13">
                    <a:pos x="T2" y="T3"/>
                  </a:cxn>
                  <a:cxn ang="T14">
                    <a:pos x="T4" y="T5"/>
                  </a:cxn>
                  <a:cxn ang="T15">
                    <a:pos x="T6" y="T7"/>
                  </a:cxn>
                  <a:cxn ang="T16">
                    <a:pos x="T8" y="T9"/>
                  </a:cxn>
                  <a:cxn ang="T17">
                    <a:pos x="T10" y="T11"/>
                  </a:cxn>
                </a:cxnLst>
                <a:rect l="T18" t="T19" r="T20" b="T21"/>
                <a:pathLst>
                  <a:path w="379" h="379">
                    <a:moveTo>
                      <a:pt x="312" y="68"/>
                    </a:moveTo>
                    <a:lnTo>
                      <a:pt x="312" y="68"/>
                    </a:lnTo>
                    <a:cubicBezTo>
                      <a:pt x="379" y="135"/>
                      <a:pt x="379" y="244"/>
                      <a:pt x="312" y="312"/>
                    </a:cubicBezTo>
                    <a:cubicBezTo>
                      <a:pt x="244" y="379"/>
                      <a:pt x="135" y="379"/>
                      <a:pt x="68" y="312"/>
                    </a:cubicBezTo>
                    <a:cubicBezTo>
                      <a:pt x="0" y="244"/>
                      <a:pt x="0" y="135"/>
                      <a:pt x="68" y="68"/>
                    </a:cubicBezTo>
                    <a:cubicBezTo>
                      <a:pt x="135" y="0"/>
                      <a:pt x="244" y="0"/>
                      <a:pt x="312" y="68"/>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67" name="Freeform 231"/>
              <p:cNvSpPr>
                <a:spLocks/>
              </p:cNvSpPr>
              <p:nvPr/>
            </p:nvSpPr>
            <p:spPr bwMode="gray">
              <a:xfrm>
                <a:off x="3128963" y="2733675"/>
                <a:ext cx="115888" cy="115888"/>
              </a:xfrm>
              <a:custGeom>
                <a:avLst/>
                <a:gdLst>
                  <a:gd name="T0" fmla="*/ 0 w 277"/>
                  <a:gd name="T1" fmla="*/ 2147483646 h 276"/>
                  <a:gd name="T2" fmla="*/ 0 w 277"/>
                  <a:gd name="T3" fmla="*/ 2147483646 h 276"/>
                  <a:gd name="T4" fmla="*/ 2147483646 w 277"/>
                  <a:gd name="T5" fmla="*/ 0 h 276"/>
                  <a:gd name="T6" fmla="*/ 2147483646 w 277"/>
                  <a:gd name="T7" fmla="*/ 2147483646 h 276"/>
                  <a:gd name="T8" fmla="*/ 0 w 277"/>
                  <a:gd name="T9" fmla="*/ 2147483646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0" y="17"/>
                    </a:moveTo>
                    <a:lnTo>
                      <a:pt x="0" y="17"/>
                    </a:lnTo>
                    <a:lnTo>
                      <a:pt x="277" y="0"/>
                    </a:lnTo>
                    <a:lnTo>
                      <a:pt x="260" y="276"/>
                    </a:lnTo>
                    <a:lnTo>
                      <a:pt x="0" y="17"/>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68" name="Freeform 232"/>
              <p:cNvSpPr>
                <a:spLocks/>
              </p:cNvSpPr>
              <p:nvPr/>
            </p:nvSpPr>
            <p:spPr bwMode="gray">
              <a:xfrm>
                <a:off x="3405188" y="2441575"/>
                <a:ext cx="131763" cy="131763"/>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37" y="313"/>
                    </a:moveTo>
                    <a:lnTo>
                      <a:pt x="37" y="313"/>
                    </a:lnTo>
                    <a:cubicBezTo>
                      <a:pt x="28" y="313"/>
                      <a:pt x="20" y="310"/>
                      <a:pt x="13" y="303"/>
                    </a:cubicBezTo>
                    <a:cubicBezTo>
                      <a:pt x="0" y="290"/>
                      <a:pt x="0" y="269"/>
                      <a:pt x="13" y="256"/>
                    </a:cubicBezTo>
                    <a:lnTo>
                      <a:pt x="256" y="13"/>
                    </a:lnTo>
                    <a:cubicBezTo>
                      <a:pt x="269" y="0"/>
                      <a:pt x="290" y="0"/>
                      <a:pt x="303" y="13"/>
                    </a:cubicBezTo>
                    <a:cubicBezTo>
                      <a:pt x="316" y="26"/>
                      <a:pt x="316" y="48"/>
                      <a:pt x="303" y="61"/>
                    </a:cubicBezTo>
                    <a:lnTo>
                      <a:pt x="60" y="303"/>
                    </a:lnTo>
                    <a:cubicBezTo>
                      <a:pt x="54" y="310"/>
                      <a:pt x="45" y="313"/>
                      <a:pt x="37"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69" name="Freeform 233"/>
              <p:cNvSpPr>
                <a:spLocks/>
              </p:cNvSpPr>
              <p:nvPr/>
            </p:nvSpPr>
            <p:spPr bwMode="gray">
              <a:xfrm>
                <a:off x="3381375" y="2482850"/>
                <a:ext cx="115888" cy="115888"/>
              </a:xfrm>
              <a:custGeom>
                <a:avLst/>
                <a:gdLst>
                  <a:gd name="T0" fmla="*/ 2147483646 w 277"/>
                  <a:gd name="T1" fmla="*/ 0 h 276"/>
                  <a:gd name="T2" fmla="*/ 2147483646 w 277"/>
                  <a:gd name="T3" fmla="*/ 0 h 276"/>
                  <a:gd name="T4" fmla="*/ 0 w 277"/>
                  <a:gd name="T5" fmla="*/ 2147483646 h 276"/>
                  <a:gd name="T6" fmla="*/ 2147483646 w 277"/>
                  <a:gd name="T7" fmla="*/ 2147483646 h 276"/>
                  <a:gd name="T8" fmla="*/ 2147483646 w 277"/>
                  <a:gd name="T9" fmla="*/ 0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17" y="0"/>
                    </a:moveTo>
                    <a:lnTo>
                      <a:pt x="17" y="0"/>
                    </a:lnTo>
                    <a:lnTo>
                      <a:pt x="0" y="276"/>
                    </a:lnTo>
                    <a:lnTo>
                      <a:pt x="277" y="259"/>
                    </a:lnTo>
                    <a:lnTo>
                      <a:pt x="17" y="0"/>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70" name="Freeform 234"/>
              <p:cNvSpPr>
                <a:spLocks/>
              </p:cNvSpPr>
              <p:nvPr/>
            </p:nvSpPr>
            <p:spPr bwMode="gray">
              <a:xfrm>
                <a:off x="3125788" y="2479675"/>
                <a:ext cx="115888" cy="115888"/>
              </a:xfrm>
              <a:custGeom>
                <a:avLst/>
                <a:gdLst>
                  <a:gd name="T0" fmla="*/ 2147483646 w 277"/>
                  <a:gd name="T1" fmla="*/ 0 h 277"/>
                  <a:gd name="T2" fmla="*/ 2147483646 w 277"/>
                  <a:gd name="T3" fmla="*/ 0 h 277"/>
                  <a:gd name="T4" fmla="*/ 2147483646 w 277"/>
                  <a:gd name="T5" fmla="*/ 2147483646 h 277"/>
                  <a:gd name="T6" fmla="*/ 0 w 277"/>
                  <a:gd name="T7" fmla="*/ 2147483646 h 277"/>
                  <a:gd name="T8" fmla="*/ 2147483646 w 277"/>
                  <a:gd name="T9" fmla="*/ 0 h 277"/>
                  <a:gd name="T10" fmla="*/ 0 60000 65536"/>
                  <a:gd name="T11" fmla="*/ 0 60000 65536"/>
                  <a:gd name="T12" fmla="*/ 0 60000 65536"/>
                  <a:gd name="T13" fmla="*/ 0 60000 65536"/>
                  <a:gd name="T14" fmla="*/ 0 60000 65536"/>
                  <a:gd name="T15" fmla="*/ 0 w 277"/>
                  <a:gd name="T16" fmla="*/ 0 h 277"/>
                  <a:gd name="T17" fmla="*/ 277 w 277"/>
                  <a:gd name="T18" fmla="*/ 277 h 277"/>
                </a:gdLst>
                <a:ahLst/>
                <a:cxnLst>
                  <a:cxn ang="T10">
                    <a:pos x="T0" y="T1"/>
                  </a:cxn>
                  <a:cxn ang="T11">
                    <a:pos x="T2" y="T3"/>
                  </a:cxn>
                  <a:cxn ang="T12">
                    <a:pos x="T4" y="T5"/>
                  </a:cxn>
                  <a:cxn ang="T13">
                    <a:pos x="T6" y="T7"/>
                  </a:cxn>
                  <a:cxn ang="T14">
                    <a:pos x="T8" y="T9"/>
                  </a:cxn>
                </a:cxnLst>
                <a:rect l="T15" t="T16" r="T17" b="T18"/>
                <a:pathLst>
                  <a:path w="277" h="277">
                    <a:moveTo>
                      <a:pt x="260" y="0"/>
                    </a:moveTo>
                    <a:lnTo>
                      <a:pt x="260" y="0"/>
                    </a:lnTo>
                    <a:lnTo>
                      <a:pt x="277" y="277"/>
                    </a:lnTo>
                    <a:lnTo>
                      <a:pt x="0" y="260"/>
                    </a:lnTo>
                    <a:lnTo>
                      <a:pt x="260" y="0"/>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71" name="Freeform 238"/>
              <p:cNvSpPr>
                <a:spLocks/>
              </p:cNvSpPr>
              <p:nvPr/>
            </p:nvSpPr>
            <p:spPr bwMode="gray">
              <a:xfrm>
                <a:off x="3405188" y="2759075"/>
                <a:ext cx="131763" cy="130175"/>
              </a:xfrm>
              <a:custGeom>
                <a:avLst/>
                <a:gdLst>
                  <a:gd name="T0" fmla="*/ 2147483646 w 316"/>
                  <a:gd name="T1" fmla="*/ 2147483646 h 313"/>
                  <a:gd name="T2" fmla="*/ 2147483646 w 316"/>
                  <a:gd name="T3" fmla="*/ 2147483646 h 313"/>
                  <a:gd name="T4" fmla="*/ 2147483646 w 316"/>
                  <a:gd name="T5" fmla="*/ 2147483646 h 313"/>
                  <a:gd name="T6" fmla="*/ 2147483646 w 316"/>
                  <a:gd name="T7" fmla="*/ 2147483646 h 313"/>
                  <a:gd name="T8" fmla="*/ 2147483646 w 316"/>
                  <a:gd name="T9" fmla="*/ 2147483646 h 313"/>
                  <a:gd name="T10" fmla="*/ 2147483646 w 316"/>
                  <a:gd name="T11" fmla="*/ 2147483646 h 313"/>
                  <a:gd name="T12" fmla="*/ 2147483646 w 316"/>
                  <a:gd name="T13" fmla="*/ 2147483646 h 313"/>
                  <a:gd name="T14" fmla="*/ 2147483646 w 316"/>
                  <a:gd name="T15" fmla="*/ 2147483646 h 313"/>
                  <a:gd name="T16" fmla="*/ 2147483646 w 316"/>
                  <a:gd name="T17" fmla="*/ 2147483646 h 3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6"/>
                  <a:gd name="T28" fmla="*/ 0 h 313"/>
                  <a:gd name="T29" fmla="*/ 316 w 316"/>
                  <a:gd name="T30" fmla="*/ 313 h 3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6" h="313">
                    <a:moveTo>
                      <a:pt x="280" y="313"/>
                    </a:moveTo>
                    <a:lnTo>
                      <a:pt x="280" y="313"/>
                    </a:lnTo>
                    <a:cubicBezTo>
                      <a:pt x="271" y="313"/>
                      <a:pt x="263" y="309"/>
                      <a:pt x="256" y="303"/>
                    </a:cubicBezTo>
                    <a:lnTo>
                      <a:pt x="13" y="60"/>
                    </a:lnTo>
                    <a:cubicBezTo>
                      <a:pt x="0" y="47"/>
                      <a:pt x="0" y="26"/>
                      <a:pt x="13" y="13"/>
                    </a:cubicBezTo>
                    <a:cubicBezTo>
                      <a:pt x="26" y="0"/>
                      <a:pt x="47" y="0"/>
                      <a:pt x="60" y="13"/>
                    </a:cubicBezTo>
                    <a:lnTo>
                      <a:pt x="303" y="256"/>
                    </a:lnTo>
                    <a:cubicBezTo>
                      <a:pt x="316" y="269"/>
                      <a:pt x="316" y="290"/>
                      <a:pt x="303" y="303"/>
                    </a:cubicBezTo>
                    <a:cubicBezTo>
                      <a:pt x="297" y="309"/>
                      <a:pt x="288" y="313"/>
                      <a:pt x="280" y="313"/>
                    </a:cubicBez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sp>
            <p:nvSpPr>
              <p:cNvPr id="72" name="Freeform 239"/>
              <p:cNvSpPr>
                <a:spLocks/>
              </p:cNvSpPr>
              <p:nvPr/>
            </p:nvSpPr>
            <p:spPr bwMode="gray">
              <a:xfrm>
                <a:off x="3381375" y="2733675"/>
                <a:ext cx="115888" cy="115888"/>
              </a:xfrm>
              <a:custGeom>
                <a:avLst/>
                <a:gdLst>
                  <a:gd name="T0" fmla="*/ 2147483646 w 277"/>
                  <a:gd name="T1" fmla="*/ 2147483646 h 276"/>
                  <a:gd name="T2" fmla="*/ 2147483646 w 277"/>
                  <a:gd name="T3" fmla="*/ 2147483646 h 276"/>
                  <a:gd name="T4" fmla="*/ 0 w 277"/>
                  <a:gd name="T5" fmla="*/ 0 h 276"/>
                  <a:gd name="T6" fmla="*/ 2147483646 w 277"/>
                  <a:gd name="T7" fmla="*/ 2147483646 h 276"/>
                  <a:gd name="T8" fmla="*/ 2147483646 w 277"/>
                  <a:gd name="T9" fmla="*/ 2147483646 h 276"/>
                  <a:gd name="T10" fmla="*/ 0 60000 65536"/>
                  <a:gd name="T11" fmla="*/ 0 60000 65536"/>
                  <a:gd name="T12" fmla="*/ 0 60000 65536"/>
                  <a:gd name="T13" fmla="*/ 0 60000 65536"/>
                  <a:gd name="T14" fmla="*/ 0 60000 65536"/>
                  <a:gd name="T15" fmla="*/ 0 w 277"/>
                  <a:gd name="T16" fmla="*/ 0 h 276"/>
                  <a:gd name="T17" fmla="*/ 277 w 277"/>
                  <a:gd name="T18" fmla="*/ 276 h 276"/>
                </a:gdLst>
                <a:ahLst/>
                <a:cxnLst>
                  <a:cxn ang="T10">
                    <a:pos x="T0" y="T1"/>
                  </a:cxn>
                  <a:cxn ang="T11">
                    <a:pos x="T2" y="T3"/>
                  </a:cxn>
                  <a:cxn ang="T12">
                    <a:pos x="T4" y="T5"/>
                  </a:cxn>
                  <a:cxn ang="T13">
                    <a:pos x="T6" y="T7"/>
                  </a:cxn>
                  <a:cxn ang="T14">
                    <a:pos x="T8" y="T9"/>
                  </a:cxn>
                </a:cxnLst>
                <a:rect l="T15" t="T16" r="T17" b="T18"/>
                <a:pathLst>
                  <a:path w="277" h="276">
                    <a:moveTo>
                      <a:pt x="277" y="17"/>
                    </a:moveTo>
                    <a:lnTo>
                      <a:pt x="277" y="17"/>
                    </a:lnTo>
                    <a:lnTo>
                      <a:pt x="0" y="0"/>
                    </a:lnTo>
                    <a:lnTo>
                      <a:pt x="17" y="276"/>
                    </a:lnTo>
                    <a:lnTo>
                      <a:pt x="277" y="17"/>
                    </a:lnTo>
                    <a:close/>
                  </a:path>
                </a:pathLst>
              </a:custGeom>
              <a:grpFill/>
              <a:ln>
                <a:noFill/>
              </a:ln>
              <a:extLst>
                <a:ext uri="{91240B29-F687-4F45-9708-019B960494DF}">
                  <a14:hiddenLine xmlns:a14="http://schemas.microsoft.com/office/drawing/2010/main" w="0">
                    <a:solidFill>
                      <a:srgbClr val="000000"/>
                    </a:solidFill>
                    <a:round/>
                    <a:headEnd/>
                    <a:tailEnd/>
                  </a14:hiddenLine>
                </a:ext>
              </a:extLst>
            </p:spPr>
            <p:txBody>
              <a:bodyPr wrap="square">
                <a:noAutofit/>
              </a:bodyPr>
              <a:lstStyle/>
              <a:p>
                <a:pPr defTabSz="1218418" fontAlgn="ctr">
                  <a:spcBef>
                    <a:spcPts val="0"/>
                  </a:spcBef>
                  <a:spcAft>
                    <a:spcPts val="0"/>
                  </a:spcAft>
                </a:pPr>
                <a:endParaRPr lang="en-US" sz="1599" b="1" dirty="0">
                  <a:solidFill>
                    <a:prstClr val="black"/>
                  </a:solidFill>
                  <a:latin typeface="Huawei Sans" panose="020C0503030203020204" pitchFamily="34" charset="0"/>
                  <a:ea typeface="方正兰亭黑简体" panose="02000000000000000000" pitchFamily="2" charset="-122"/>
                </a:endParaRPr>
              </a:p>
            </p:txBody>
          </p:sp>
        </p:grpSp>
      </p:grpSp>
      <p:cxnSp>
        <p:nvCxnSpPr>
          <p:cNvPr id="73" name="直接连接符 72"/>
          <p:cNvCxnSpPr/>
          <p:nvPr/>
        </p:nvCxnSpPr>
        <p:spPr bwMode="gray">
          <a:xfrm flipV="1">
            <a:off x="3258514" y="3038396"/>
            <a:ext cx="0" cy="164546"/>
          </a:xfrm>
          <a:prstGeom prst="line">
            <a:avLst/>
          </a:prstGeom>
          <a:noFill/>
          <a:ln w="12700" cap="flat" cmpd="sng" algn="ctr">
            <a:solidFill>
              <a:schemeClr val="tx1">
                <a:alpha val="60000"/>
              </a:schemeClr>
            </a:solidFill>
            <a:prstDash val="solid"/>
            <a:headEnd type="triangle"/>
            <a:tailEnd type="none"/>
          </a:ln>
          <a:effectLst/>
        </p:spPr>
      </p:cxnSp>
      <p:cxnSp>
        <p:nvCxnSpPr>
          <p:cNvPr id="74" name="直接连接符 73"/>
          <p:cNvCxnSpPr>
            <a:stCxn id="37" idx="0"/>
          </p:cNvCxnSpPr>
          <p:nvPr/>
        </p:nvCxnSpPr>
        <p:spPr bwMode="gray">
          <a:xfrm flipV="1">
            <a:off x="3700069" y="1955980"/>
            <a:ext cx="0" cy="291738"/>
          </a:xfrm>
          <a:prstGeom prst="line">
            <a:avLst/>
          </a:prstGeom>
          <a:noFill/>
          <a:ln w="12700" cap="flat" cmpd="sng" algn="ctr">
            <a:solidFill>
              <a:sysClr val="window" lastClr="FFFFFF">
                <a:lumMod val="95000"/>
                <a:alpha val="60000"/>
              </a:sysClr>
            </a:solidFill>
            <a:prstDash val="solid"/>
            <a:headEnd type="triangle"/>
            <a:tailEnd type="none"/>
          </a:ln>
          <a:effectLst/>
        </p:spPr>
      </p:cxnSp>
      <p:grpSp>
        <p:nvGrpSpPr>
          <p:cNvPr id="75" name="组合 74"/>
          <p:cNvGrpSpPr/>
          <p:nvPr/>
        </p:nvGrpSpPr>
        <p:grpSpPr bwMode="gray">
          <a:xfrm>
            <a:off x="5097165" y="1410276"/>
            <a:ext cx="1781702" cy="2176467"/>
            <a:chOff x="4899568" y="1223570"/>
            <a:chExt cx="1783042" cy="2178104"/>
          </a:xfrm>
        </p:grpSpPr>
        <p:sp>
          <p:nvSpPr>
            <p:cNvPr id="76" name="梯形 75"/>
            <p:cNvSpPr/>
            <p:nvPr/>
          </p:nvSpPr>
          <p:spPr bwMode="gray">
            <a:xfrm>
              <a:off x="4915946" y="1223570"/>
              <a:ext cx="1705581" cy="2178104"/>
            </a:xfrm>
            <a:prstGeom prst="trapezoid">
              <a:avLst>
                <a:gd name="adj" fmla="val 0"/>
              </a:avLst>
            </a:prstGeom>
            <a:solidFill>
              <a:srgbClr val="99CCFF">
                <a:alpha val="20000"/>
              </a:srgbClr>
            </a:solidFill>
          </p:spPr>
          <p:txBody>
            <a:bodyPr wrap="square" lIns="121852" tIns="60926" rIns="121852" bIns="60926" rtlCol="0" anchor="ctr" anchorCtr="1">
              <a:noAutofit/>
            </a:bodyPr>
            <a:lstStyle/>
            <a:p>
              <a:pPr indent="717143" defTabSz="1218418" fontAlgn="ctr">
                <a:spcBef>
                  <a:spcPts val="0"/>
                </a:spcBef>
                <a:spcAft>
                  <a:spcPts val="0"/>
                </a:spcAft>
                <a:buClr>
                  <a:srgbClr val="FFC000"/>
                </a:buClr>
                <a:buSzPct val="60000"/>
                <a:buFont typeface="Wingdings" pitchFamily="2" charset="2"/>
                <a:buChar char="n"/>
                <a:defRPr/>
              </a:pPr>
              <a:endParaRPr lang="en-US" altLang="zh-CN" sz="3598" kern="0" dirty="0">
                <a:solidFill>
                  <a:prstClr val="black"/>
                </a:solidFill>
                <a:latin typeface="Huawei Sans" panose="020C0503030203020204" pitchFamily="34" charset="0"/>
                <a:ea typeface="方正兰亭黑简体" panose="02000000000000000000" pitchFamily="2" charset="-122"/>
              </a:endParaRPr>
            </a:p>
          </p:txBody>
        </p:sp>
        <p:grpSp>
          <p:nvGrpSpPr>
            <p:cNvPr id="77" name="组合 76"/>
            <p:cNvGrpSpPr/>
            <p:nvPr/>
          </p:nvGrpSpPr>
          <p:grpSpPr bwMode="gray">
            <a:xfrm>
              <a:off x="4899568" y="2508246"/>
              <a:ext cx="1783042" cy="867345"/>
              <a:chOff x="4741107" y="2205740"/>
              <a:chExt cx="2424597" cy="1179421"/>
            </a:xfrm>
          </p:grpSpPr>
          <p:sp>
            <p:nvSpPr>
              <p:cNvPr id="83" name="菱形 82"/>
              <p:cNvSpPr/>
              <p:nvPr/>
            </p:nvSpPr>
            <p:spPr bwMode="gray">
              <a:xfrm>
                <a:off x="4785844" y="2205740"/>
                <a:ext cx="2317484" cy="1069845"/>
              </a:xfrm>
              <a:prstGeom prst="diamond">
                <a:avLst/>
              </a:prstGeom>
              <a:solidFill>
                <a:srgbClr val="26B7C8">
                  <a:alpha val="20000"/>
                </a:srgbClr>
              </a:solidFill>
            </p:spPr>
            <p:txBody>
              <a:bodyPr wrap="square" lIns="121852" tIns="60926" rIns="121852" bIns="60926" rtlCol="0" anchor="ctr" anchorCtr="1">
                <a:noAutofit/>
              </a:bodyPr>
              <a:lstStyle/>
              <a:p>
                <a:pPr indent="717143" defTabSz="1218418" fontAlgn="ctr">
                  <a:spcBef>
                    <a:spcPts val="0"/>
                  </a:spcBef>
                  <a:spcAft>
                    <a:spcPts val="0"/>
                  </a:spcAft>
                  <a:buClr>
                    <a:srgbClr val="FFC000"/>
                  </a:buClr>
                  <a:buSzPct val="60000"/>
                  <a:buFont typeface="Wingdings" pitchFamily="2" charset="2"/>
                  <a:buChar char="n"/>
                  <a:defRPr/>
                </a:pPr>
                <a:endParaRPr lang="en-US" sz="3598" kern="0" dirty="0">
                  <a:solidFill>
                    <a:prstClr val="black"/>
                  </a:solidFill>
                  <a:latin typeface="Huawei Sans" panose="020C0503030203020204" pitchFamily="34" charset="0"/>
                  <a:ea typeface="方正兰亭黑简体" panose="02000000000000000000" pitchFamily="2" charset="-122"/>
                </a:endParaRPr>
              </a:p>
            </p:txBody>
          </p:sp>
          <p:grpSp>
            <p:nvGrpSpPr>
              <p:cNvPr id="84" name="组合 83"/>
              <p:cNvGrpSpPr/>
              <p:nvPr/>
            </p:nvGrpSpPr>
            <p:grpSpPr bwMode="gray">
              <a:xfrm>
                <a:off x="4741107" y="2246214"/>
                <a:ext cx="2424597" cy="1138947"/>
                <a:chOff x="4741107" y="2246214"/>
                <a:chExt cx="2424597" cy="1138947"/>
              </a:xfrm>
            </p:grpSpPr>
            <p:grpSp>
              <p:nvGrpSpPr>
                <p:cNvPr id="85" name="组合 621"/>
                <p:cNvGrpSpPr/>
                <p:nvPr/>
              </p:nvGrpSpPr>
              <p:grpSpPr bwMode="gray">
                <a:xfrm>
                  <a:off x="5888033" y="3001482"/>
                  <a:ext cx="266823" cy="129090"/>
                  <a:chOff x="-983298" y="1666240"/>
                  <a:chExt cx="547688" cy="309563"/>
                </a:xfrm>
                <a:solidFill>
                  <a:srgbClr val="558ED5"/>
                </a:solidFill>
                <a:scene3d>
                  <a:camera prst="orthographicFront">
                    <a:rot lat="0" lon="21599973" rev="0"/>
                  </a:camera>
                  <a:lightRig rig="threePt" dir="t"/>
                </a:scene3d>
              </p:grpSpPr>
              <p:sp>
                <p:nvSpPr>
                  <p:cNvPr id="106"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12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107"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12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sp>
              <p:nvSpPr>
                <p:cNvPr id="86" name="任意多边形 85"/>
                <p:cNvSpPr/>
                <p:nvPr/>
              </p:nvSpPr>
              <p:spPr bwMode="gray">
                <a:xfrm>
                  <a:off x="5451924" y="2503753"/>
                  <a:ext cx="563251" cy="137963"/>
                </a:xfrm>
                <a:custGeom>
                  <a:avLst/>
                  <a:gdLst>
                    <a:gd name="connsiteX0" fmla="*/ 0 w 853440"/>
                    <a:gd name="connsiteY0" fmla="*/ 342900 h 342900"/>
                    <a:gd name="connsiteX1" fmla="*/ 495300 w 853440"/>
                    <a:gd name="connsiteY1" fmla="*/ 251460 h 342900"/>
                    <a:gd name="connsiteX2" fmla="*/ 853440 w 853440"/>
                    <a:gd name="connsiteY2" fmla="*/ 0 h 342900"/>
                  </a:gdLst>
                  <a:ahLst/>
                  <a:cxnLst>
                    <a:cxn ang="0">
                      <a:pos x="connsiteX0" y="connsiteY0"/>
                    </a:cxn>
                    <a:cxn ang="0">
                      <a:pos x="connsiteX1" y="connsiteY1"/>
                    </a:cxn>
                    <a:cxn ang="0">
                      <a:pos x="connsiteX2" y="connsiteY2"/>
                    </a:cxn>
                  </a:cxnLst>
                  <a:rect l="l" t="t" r="r" b="b"/>
                  <a:pathLst>
                    <a:path w="853440" h="342900">
                      <a:moveTo>
                        <a:pt x="0" y="342900"/>
                      </a:moveTo>
                      <a:cubicBezTo>
                        <a:pt x="176530" y="325755"/>
                        <a:pt x="353060" y="308610"/>
                        <a:pt x="495300" y="251460"/>
                      </a:cubicBezTo>
                      <a:cubicBezTo>
                        <a:pt x="637540" y="194310"/>
                        <a:pt x="745490" y="97155"/>
                        <a:pt x="853440" y="0"/>
                      </a:cubicBezTo>
                    </a:path>
                  </a:pathLst>
                </a:custGeom>
                <a:noFill/>
                <a:ln w="12700" cap="flat" cmpd="sng" algn="ctr">
                  <a:solidFill>
                    <a:srgbClr val="00B050"/>
                  </a:solidFill>
                  <a:prstDash val="solid"/>
                </a:ln>
                <a:effectLst/>
              </p:spPr>
              <p:txBody>
                <a:bodyPr rtlCol="0" anchor="ctr"/>
                <a:lstStyle/>
                <a:p>
                  <a:pPr algn="ctr" defTabSz="1218418" fontAlgn="ctr">
                    <a:spcBef>
                      <a:spcPts val="0"/>
                    </a:spcBef>
                    <a:spcAft>
                      <a:spcPts val="0"/>
                    </a:spcAft>
                    <a:defRPr/>
                  </a:pPr>
                  <a:endParaRPr lang="en-US" sz="1399" kern="0" dirty="0">
                    <a:solidFill>
                      <a:prstClr val="black"/>
                    </a:solidFill>
                    <a:latin typeface="Huawei Sans" panose="020C0503030203020204" pitchFamily="34" charset="0"/>
                    <a:ea typeface="方正兰亭黑简体" panose="02000000000000000000" pitchFamily="2" charset="-122"/>
                  </a:endParaRPr>
                </a:p>
              </p:txBody>
            </p:sp>
            <p:sp>
              <p:nvSpPr>
                <p:cNvPr id="87" name="任意多边形 86"/>
                <p:cNvSpPr/>
                <p:nvPr/>
              </p:nvSpPr>
              <p:spPr bwMode="gray">
                <a:xfrm>
                  <a:off x="6074643" y="2499097"/>
                  <a:ext cx="513130" cy="219413"/>
                </a:xfrm>
                <a:custGeom>
                  <a:avLst/>
                  <a:gdLst>
                    <a:gd name="connsiteX0" fmla="*/ 0 w 822960"/>
                    <a:gd name="connsiteY0" fmla="*/ 0 h 457200"/>
                    <a:gd name="connsiteX1" fmla="*/ 365760 w 822960"/>
                    <a:gd name="connsiteY1" fmla="*/ 365760 h 457200"/>
                    <a:gd name="connsiteX2" fmla="*/ 822960 w 822960"/>
                    <a:gd name="connsiteY2" fmla="*/ 457200 h 457200"/>
                  </a:gdLst>
                  <a:ahLst/>
                  <a:cxnLst>
                    <a:cxn ang="0">
                      <a:pos x="connsiteX0" y="connsiteY0"/>
                    </a:cxn>
                    <a:cxn ang="0">
                      <a:pos x="connsiteX1" y="connsiteY1"/>
                    </a:cxn>
                    <a:cxn ang="0">
                      <a:pos x="connsiteX2" y="connsiteY2"/>
                    </a:cxn>
                  </a:cxnLst>
                  <a:rect l="l" t="t" r="r" b="b"/>
                  <a:pathLst>
                    <a:path w="822960" h="457200">
                      <a:moveTo>
                        <a:pt x="0" y="0"/>
                      </a:moveTo>
                      <a:cubicBezTo>
                        <a:pt x="114300" y="144780"/>
                        <a:pt x="228600" y="289560"/>
                        <a:pt x="365760" y="365760"/>
                      </a:cubicBezTo>
                      <a:cubicBezTo>
                        <a:pt x="502920" y="441960"/>
                        <a:pt x="662940" y="449580"/>
                        <a:pt x="822960" y="457200"/>
                      </a:cubicBezTo>
                    </a:path>
                  </a:pathLst>
                </a:custGeom>
                <a:noFill/>
                <a:ln w="12700" cap="flat" cmpd="sng" algn="ctr">
                  <a:solidFill>
                    <a:srgbClr val="00B050"/>
                  </a:solidFill>
                  <a:prstDash val="solid"/>
                </a:ln>
                <a:effectLst/>
              </p:spPr>
              <p:txBody>
                <a:bodyPr rtlCol="0" anchor="ctr"/>
                <a:lstStyle/>
                <a:p>
                  <a:pPr algn="ctr" defTabSz="1218418" fontAlgn="ctr">
                    <a:spcBef>
                      <a:spcPts val="0"/>
                    </a:spcBef>
                    <a:spcAft>
                      <a:spcPts val="0"/>
                    </a:spcAft>
                    <a:defRPr/>
                  </a:pPr>
                  <a:endParaRPr lang="en-US" sz="1399" kern="0" dirty="0">
                    <a:solidFill>
                      <a:prstClr val="black"/>
                    </a:solidFill>
                    <a:latin typeface="Huawei Sans" panose="020C0503030203020204" pitchFamily="34" charset="0"/>
                    <a:ea typeface="方正兰亭黑简体" panose="02000000000000000000" pitchFamily="2" charset="-122"/>
                  </a:endParaRPr>
                </a:p>
              </p:txBody>
            </p:sp>
            <p:sp>
              <p:nvSpPr>
                <p:cNvPr id="88" name="任意多边形 87"/>
                <p:cNvSpPr/>
                <p:nvPr/>
              </p:nvSpPr>
              <p:spPr bwMode="gray">
                <a:xfrm>
                  <a:off x="5989063" y="2492435"/>
                  <a:ext cx="67029" cy="511313"/>
                </a:xfrm>
                <a:custGeom>
                  <a:avLst/>
                  <a:gdLst>
                    <a:gd name="connsiteX0" fmla="*/ 100244 w 100244"/>
                    <a:gd name="connsiteY0" fmla="*/ 0 h 1005840"/>
                    <a:gd name="connsiteX1" fmla="*/ 1184 w 100244"/>
                    <a:gd name="connsiteY1" fmla="*/ 472440 h 1005840"/>
                    <a:gd name="connsiteX2" fmla="*/ 54524 w 100244"/>
                    <a:gd name="connsiteY2" fmla="*/ 1005840 h 1005840"/>
                  </a:gdLst>
                  <a:ahLst/>
                  <a:cxnLst>
                    <a:cxn ang="0">
                      <a:pos x="connsiteX0" y="connsiteY0"/>
                    </a:cxn>
                    <a:cxn ang="0">
                      <a:pos x="connsiteX1" y="connsiteY1"/>
                    </a:cxn>
                    <a:cxn ang="0">
                      <a:pos x="connsiteX2" y="connsiteY2"/>
                    </a:cxn>
                  </a:cxnLst>
                  <a:rect l="l" t="t" r="r" b="b"/>
                  <a:pathLst>
                    <a:path w="100244" h="1005840">
                      <a:moveTo>
                        <a:pt x="100244" y="0"/>
                      </a:moveTo>
                      <a:cubicBezTo>
                        <a:pt x="54524" y="152400"/>
                        <a:pt x="8804" y="304800"/>
                        <a:pt x="1184" y="472440"/>
                      </a:cubicBezTo>
                      <a:cubicBezTo>
                        <a:pt x="-6436" y="640080"/>
                        <a:pt x="24044" y="822960"/>
                        <a:pt x="54524" y="1005840"/>
                      </a:cubicBezTo>
                    </a:path>
                  </a:pathLst>
                </a:custGeom>
                <a:noFill/>
                <a:ln w="12700" cap="flat" cmpd="sng" algn="ctr">
                  <a:solidFill>
                    <a:srgbClr val="00B050"/>
                  </a:solidFill>
                  <a:prstDash val="solid"/>
                </a:ln>
                <a:effectLst/>
              </p:spPr>
              <p:txBody>
                <a:bodyPr rtlCol="0" anchor="ctr"/>
                <a:lstStyle/>
                <a:p>
                  <a:pPr algn="ctr" defTabSz="1218418" fontAlgn="ctr">
                    <a:spcBef>
                      <a:spcPts val="0"/>
                    </a:spcBef>
                    <a:spcAft>
                      <a:spcPts val="0"/>
                    </a:spcAft>
                    <a:defRPr/>
                  </a:pPr>
                  <a:endParaRPr lang="en-US" sz="1399" kern="0" dirty="0">
                    <a:solidFill>
                      <a:prstClr val="black"/>
                    </a:solidFill>
                    <a:latin typeface="Huawei Sans" panose="020C0503030203020204" pitchFamily="34" charset="0"/>
                    <a:ea typeface="方正兰亭黑简体" panose="02000000000000000000" pitchFamily="2" charset="-122"/>
                  </a:endParaRPr>
                </a:p>
              </p:txBody>
            </p:sp>
            <p:grpSp>
              <p:nvGrpSpPr>
                <p:cNvPr id="89" name="组合 621"/>
                <p:cNvGrpSpPr/>
                <p:nvPr/>
              </p:nvGrpSpPr>
              <p:grpSpPr bwMode="gray">
                <a:xfrm>
                  <a:off x="5928447" y="2380321"/>
                  <a:ext cx="266823" cy="129090"/>
                  <a:chOff x="-983298" y="1666240"/>
                  <a:chExt cx="547688" cy="309563"/>
                </a:xfrm>
                <a:solidFill>
                  <a:srgbClr val="FFC000"/>
                </a:solidFill>
                <a:scene3d>
                  <a:camera prst="orthographicFront">
                    <a:rot lat="0" lon="21599973" rev="0"/>
                  </a:camera>
                  <a:lightRig rig="threePt" dir="t"/>
                </a:scene3d>
              </p:grpSpPr>
              <p:sp>
                <p:nvSpPr>
                  <p:cNvPr id="104"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12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105"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12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sp>
              <p:nvSpPr>
                <p:cNvPr id="90" name="任意多边形 89"/>
                <p:cNvSpPr/>
                <p:nvPr/>
              </p:nvSpPr>
              <p:spPr bwMode="gray">
                <a:xfrm>
                  <a:off x="5475091" y="2721631"/>
                  <a:ext cx="527768" cy="266584"/>
                </a:xfrm>
                <a:custGeom>
                  <a:avLst/>
                  <a:gdLst>
                    <a:gd name="connsiteX0" fmla="*/ 0 w 934720"/>
                    <a:gd name="connsiteY0" fmla="*/ 0 h 629920"/>
                    <a:gd name="connsiteX1" fmla="*/ 589280 w 934720"/>
                    <a:gd name="connsiteY1" fmla="*/ 152400 h 629920"/>
                    <a:gd name="connsiteX2" fmla="*/ 934720 w 934720"/>
                    <a:gd name="connsiteY2" fmla="*/ 629920 h 629920"/>
                    <a:gd name="connsiteX3" fmla="*/ 934720 w 934720"/>
                    <a:gd name="connsiteY3" fmla="*/ 629920 h 629920"/>
                    <a:gd name="connsiteX4" fmla="*/ 934720 w 934720"/>
                    <a:gd name="connsiteY4" fmla="*/ 629920 h 629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4720" h="629920">
                      <a:moveTo>
                        <a:pt x="0" y="0"/>
                      </a:moveTo>
                      <a:cubicBezTo>
                        <a:pt x="216746" y="23706"/>
                        <a:pt x="433493" y="47413"/>
                        <a:pt x="589280" y="152400"/>
                      </a:cubicBezTo>
                      <a:cubicBezTo>
                        <a:pt x="745067" y="257387"/>
                        <a:pt x="934720" y="629920"/>
                        <a:pt x="934720" y="629920"/>
                      </a:cubicBezTo>
                      <a:lnTo>
                        <a:pt x="934720" y="629920"/>
                      </a:lnTo>
                      <a:lnTo>
                        <a:pt x="934720" y="629920"/>
                      </a:lnTo>
                    </a:path>
                  </a:pathLst>
                </a:custGeom>
                <a:noFill/>
                <a:ln w="12700" cap="flat" cmpd="sng" algn="ctr">
                  <a:solidFill>
                    <a:srgbClr val="C00000"/>
                  </a:solidFill>
                  <a:prstDash val="sysDot"/>
                </a:ln>
                <a:effectLst/>
              </p:spPr>
              <p:txBody>
                <a:bodyPr rtlCol="0" anchor="ctr"/>
                <a:lstStyle/>
                <a:p>
                  <a:pPr algn="ctr" defTabSz="1218418" fontAlgn="ctr">
                    <a:spcBef>
                      <a:spcPts val="0"/>
                    </a:spcBef>
                    <a:spcAft>
                      <a:spcPts val="0"/>
                    </a:spcAft>
                    <a:defRPr/>
                  </a:pPr>
                  <a:endParaRPr lang="en-US" sz="1399" kern="0" dirty="0">
                    <a:solidFill>
                      <a:prstClr val="black"/>
                    </a:solidFill>
                    <a:latin typeface="Huawei Sans" panose="020C0503030203020204" pitchFamily="34" charset="0"/>
                    <a:ea typeface="方正兰亭黑简体" panose="02000000000000000000" pitchFamily="2" charset="-122"/>
                  </a:endParaRPr>
                </a:p>
              </p:txBody>
            </p:sp>
            <p:sp>
              <p:nvSpPr>
                <p:cNvPr id="91" name="任意多边形 90"/>
                <p:cNvSpPr/>
                <p:nvPr/>
              </p:nvSpPr>
              <p:spPr bwMode="gray">
                <a:xfrm flipH="1">
                  <a:off x="6059170" y="2783386"/>
                  <a:ext cx="473411" cy="204830"/>
                </a:xfrm>
                <a:custGeom>
                  <a:avLst/>
                  <a:gdLst>
                    <a:gd name="connsiteX0" fmla="*/ 0 w 934720"/>
                    <a:gd name="connsiteY0" fmla="*/ 0 h 629920"/>
                    <a:gd name="connsiteX1" fmla="*/ 589280 w 934720"/>
                    <a:gd name="connsiteY1" fmla="*/ 152400 h 629920"/>
                    <a:gd name="connsiteX2" fmla="*/ 934720 w 934720"/>
                    <a:gd name="connsiteY2" fmla="*/ 629920 h 629920"/>
                    <a:gd name="connsiteX3" fmla="*/ 934720 w 934720"/>
                    <a:gd name="connsiteY3" fmla="*/ 629920 h 629920"/>
                    <a:gd name="connsiteX4" fmla="*/ 934720 w 934720"/>
                    <a:gd name="connsiteY4" fmla="*/ 629920 h 629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4720" h="629920">
                      <a:moveTo>
                        <a:pt x="0" y="0"/>
                      </a:moveTo>
                      <a:cubicBezTo>
                        <a:pt x="216746" y="23706"/>
                        <a:pt x="433493" y="47413"/>
                        <a:pt x="589280" y="152400"/>
                      </a:cubicBezTo>
                      <a:cubicBezTo>
                        <a:pt x="745067" y="257387"/>
                        <a:pt x="934720" y="629920"/>
                        <a:pt x="934720" y="629920"/>
                      </a:cubicBezTo>
                      <a:lnTo>
                        <a:pt x="934720" y="629920"/>
                      </a:lnTo>
                      <a:lnTo>
                        <a:pt x="934720" y="629920"/>
                      </a:lnTo>
                    </a:path>
                  </a:pathLst>
                </a:custGeom>
                <a:noFill/>
                <a:ln w="12700" cap="flat" cmpd="sng" algn="ctr">
                  <a:solidFill>
                    <a:srgbClr val="C00000"/>
                  </a:solidFill>
                  <a:prstDash val="sysDot"/>
                </a:ln>
                <a:effectLst/>
              </p:spPr>
              <p:txBody>
                <a:bodyPr rtlCol="0" anchor="ctr"/>
                <a:lstStyle/>
                <a:p>
                  <a:pPr algn="ctr" defTabSz="1218418" fontAlgn="ctr">
                    <a:spcBef>
                      <a:spcPts val="0"/>
                    </a:spcBef>
                    <a:spcAft>
                      <a:spcPts val="0"/>
                    </a:spcAft>
                    <a:defRPr/>
                  </a:pPr>
                  <a:endParaRPr lang="en-US" sz="1399" kern="0" dirty="0">
                    <a:solidFill>
                      <a:prstClr val="black"/>
                    </a:solidFill>
                    <a:latin typeface="Huawei Sans" panose="020C0503030203020204" pitchFamily="34" charset="0"/>
                    <a:ea typeface="方正兰亭黑简体" panose="02000000000000000000" pitchFamily="2" charset="-122"/>
                  </a:endParaRPr>
                </a:p>
              </p:txBody>
            </p:sp>
            <p:sp>
              <p:nvSpPr>
                <p:cNvPr id="92" name="矩形 91"/>
                <p:cNvSpPr/>
                <p:nvPr/>
              </p:nvSpPr>
              <p:spPr bwMode="gray">
                <a:xfrm>
                  <a:off x="4741107" y="2618752"/>
                  <a:ext cx="595514" cy="272036"/>
                </a:xfrm>
                <a:prstGeom prst="rect">
                  <a:avLst/>
                </a:prstGeom>
                <a:effectLst/>
                <a:scene3d>
                  <a:camera prst="orthographicFront">
                    <a:rot lat="0" lon="21599973" rev="0"/>
                  </a:camera>
                  <a:lightRig rig="threePt" dir="t"/>
                </a:scene3d>
              </p:spPr>
              <p:txBody>
                <a:bodyPr wrap="none">
                  <a:spAutoFit/>
                </a:bodyPr>
                <a:lstStyle/>
                <a:p>
                  <a:pPr defTabSz="1218418" fontAlgn="ctr">
                    <a:spcBef>
                      <a:spcPts val="0"/>
                    </a:spcBef>
                    <a:spcAft>
                      <a:spcPts val="0"/>
                    </a:spcAft>
                    <a:defRPr/>
                  </a:pPr>
                  <a:r>
                    <a:rPr lang="en-US" sz="700" dirty="0">
                      <a:solidFill>
                        <a:prstClr val="black"/>
                      </a:solidFill>
                      <a:latin typeface="Huawei Sans" panose="020C0503030203020204" pitchFamily="34" charset="0"/>
                    </a:rPr>
                    <a:t>Spoke</a:t>
                  </a:r>
                </a:p>
              </p:txBody>
            </p:sp>
            <p:sp>
              <p:nvSpPr>
                <p:cNvPr id="93" name="矩形 92"/>
                <p:cNvSpPr/>
                <p:nvPr/>
              </p:nvSpPr>
              <p:spPr bwMode="gray">
                <a:xfrm>
                  <a:off x="6339238" y="2771364"/>
                  <a:ext cx="595514" cy="272036"/>
                </a:xfrm>
                <a:prstGeom prst="rect">
                  <a:avLst/>
                </a:prstGeom>
                <a:effectLst/>
                <a:scene3d>
                  <a:camera prst="orthographicFront">
                    <a:rot lat="0" lon="21599973" rev="0"/>
                  </a:camera>
                  <a:lightRig rig="threePt" dir="t"/>
                </a:scene3d>
              </p:spPr>
              <p:txBody>
                <a:bodyPr wrap="none">
                  <a:spAutoFit/>
                </a:bodyPr>
                <a:lstStyle/>
                <a:p>
                  <a:pPr defTabSz="1218418" fontAlgn="ctr">
                    <a:spcBef>
                      <a:spcPts val="0"/>
                    </a:spcBef>
                    <a:spcAft>
                      <a:spcPts val="0"/>
                    </a:spcAft>
                    <a:defRPr/>
                  </a:pPr>
                  <a:r>
                    <a:rPr lang="en-US" sz="700" dirty="0">
                      <a:solidFill>
                        <a:prstClr val="black"/>
                      </a:solidFill>
                      <a:latin typeface="Huawei Sans" panose="020C0503030203020204" pitchFamily="34" charset="0"/>
                    </a:rPr>
                    <a:t>Spoke</a:t>
                  </a:r>
                </a:p>
              </p:txBody>
            </p:sp>
            <p:sp>
              <p:nvSpPr>
                <p:cNvPr id="94" name="矩形 93"/>
                <p:cNvSpPr/>
                <p:nvPr/>
              </p:nvSpPr>
              <p:spPr bwMode="gray">
                <a:xfrm>
                  <a:off x="5555374" y="2246214"/>
                  <a:ext cx="484712" cy="272241"/>
                </a:xfrm>
                <a:prstGeom prst="rect">
                  <a:avLst/>
                </a:prstGeom>
                <a:effectLst/>
                <a:scene3d>
                  <a:camera prst="orthographicFront">
                    <a:rot lat="0" lon="21599973" rev="0"/>
                  </a:camera>
                  <a:lightRig rig="threePt" dir="t"/>
                </a:scene3d>
              </p:spPr>
              <p:txBody>
                <a:bodyPr wrap="none">
                  <a:spAutoFit/>
                </a:bodyPr>
                <a:lstStyle/>
                <a:p>
                  <a:pPr defTabSz="1218418" fontAlgn="ctr">
                    <a:spcBef>
                      <a:spcPts val="0"/>
                    </a:spcBef>
                    <a:spcAft>
                      <a:spcPts val="0"/>
                    </a:spcAft>
                    <a:defRPr/>
                  </a:pPr>
                  <a:r>
                    <a:rPr lang="en-US" sz="700" dirty="0">
                      <a:solidFill>
                        <a:prstClr val="black"/>
                      </a:solidFill>
                      <a:latin typeface="Huawei Sans" panose="020C0503030203020204" pitchFamily="34" charset="0"/>
                    </a:rPr>
                    <a:t>Hub</a:t>
                  </a:r>
                  <a:endParaRPr lang="en-US" sz="700" kern="0" dirty="0">
                    <a:solidFill>
                      <a:prstClr val="black"/>
                    </a:solidFill>
                    <a:latin typeface="Huawei Sans" panose="020C0503030203020204" pitchFamily="34" charset="0"/>
                    <a:ea typeface="方正兰亭黑简体" panose="02000000000000000000" pitchFamily="2" charset="-122"/>
                  </a:endParaRPr>
                </a:p>
              </p:txBody>
            </p:sp>
            <p:sp>
              <p:nvSpPr>
                <p:cNvPr id="95" name="任意多边形 94"/>
                <p:cNvSpPr/>
                <p:nvPr/>
              </p:nvSpPr>
              <p:spPr bwMode="gray">
                <a:xfrm>
                  <a:off x="5451924" y="2684920"/>
                  <a:ext cx="1095875" cy="88534"/>
                </a:xfrm>
                <a:custGeom>
                  <a:avLst/>
                  <a:gdLst>
                    <a:gd name="connsiteX0" fmla="*/ 0 w 934720"/>
                    <a:gd name="connsiteY0" fmla="*/ 0 h 629920"/>
                    <a:gd name="connsiteX1" fmla="*/ 589280 w 934720"/>
                    <a:gd name="connsiteY1" fmla="*/ 152400 h 629920"/>
                    <a:gd name="connsiteX2" fmla="*/ 934720 w 934720"/>
                    <a:gd name="connsiteY2" fmla="*/ 629920 h 629920"/>
                    <a:gd name="connsiteX3" fmla="*/ 934720 w 934720"/>
                    <a:gd name="connsiteY3" fmla="*/ 629920 h 629920"/>
                    <a:gd name="connsiteX4" fmla="*/ 934720 w 934720"/>
                    <a:gd name="connsiteY4" fmla="*/ 629920 h 629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4720" h="629920">
                      <a:moveTo>
                        <a:pt x="0" y="0"/>
                      </a:moveTo>
                      <a:cubicBezTo>
                        <a:pt x="216746" y="23706"/>
                        <a:pt x="433493" y="47413"/>
                        <a:pt x="589280" y="152400"/>
                      </a:cubicBezTo>
                      <a:cubicBezTo>
                        <a:pt x="745067" y="257387"/>
                        <a:pt x="934720" y="629920"/>
                        <a:pt x="934720" y="629920"/>
                      </a:cubicBezTo>
                      <a:lnTo>
                        <a:pt x="934720" y="629920"/>
                      </a:lnTo>
                      <a:lnTo>
                        <a:pt x="934720" y="629920"/>
                      </a:lnTo>
                    </a:path>
                  </a:pathLst>
                </a:custGeom>
                <a:noFill/>
                <a:ln w="12700" cap="flat" cmpd="sng" algn="ctr">
                  <a:solidFill>
                    <a:srgbClr val="C00000"/>
                  </a:solidFill>
                  <a:prstDash val="sysDot"/>
                </a:ln>
                <a:effectLst/>
              </p:spPr>
              <p:txBody>
                <a:bodyPr rtlCol="0" anchor="ctr"/>
                <a:lstStyle/>
                <a:p>
                  <a:pPr algn="ctr" defTabSz="1218418" fontAlgn="ctr">
                    <a:spcBef>
                      <a:spcPts val="0"/>
                    </a:spcBef>
                    <a:spcAft>
                      <a:spcPts val="0"/>
                    </a:spcAft>
                    <a:defRPr/>
                  </a:pPr>
                  <a:endParaRPr lang="en-US" sz="1399" kern="0" dirty="0">
                    <a:solidFill>
                      <a:prstClr val="black"/>
                    </a:solidFill>
                    <a:latin typeface="Huawei Sans" panose="020C0503030203020204" pitchFamily="34" charset="0"/>
                    <a:ea typeface="方正兰亭黑简体" panose="02000000000000000000" pitchFamily="2" charset="-122"/>
                  </a:endParaRPr>
                </a:p>
              </p:txBody>
            </p:sp>
            <p:grpSp>
              <p:nvGrpSpPr>
                <p:cNvPr id="96" name="组合 621"/>
                <p:cNvGrpSpPr/>
                <p:nvPr/>
              </p:nvGrpSpPr>
              <p:grpSpPr bwMode="gray">
                <a:xfrm>
                  <a:off x="5192746" y="2615090"/>
                  <a:ext cx="266823" cy="129090"/>
                  <a:chOff x="-983298" y="1666240"/>
                  <a:chExt cx="547688" cy="309563"/>
                </a:xfrm>
                <a:solidFill>
                  <a:srgbClr val="558ED5"/>
                </a:solidFill>
                <a:scene3d>
                  <a:camera prst="orthographicFront">
                    <a:rot lat="0" lon="21599973" rev="0"/>
                  </a:camera>
                  <a:lightRig rig="threePt" dir="t"/>
                </a:scene3d>
              </p:grpSpPr>
              <p:sp>
                <p:nvSpPr>
                  <p:cNvPr id="102"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12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103"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12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grpSp>
              <p:nvGrpSpPr>
                <p:cNvPr id="97" name="组合 621"/>
                <p:cNvGrpSpPr/>
                <p:nvPr/>
              </p:nvGrpSpPr>
              <p:grpSpPr bwMode="gray">
                <a:xfrm>
                  <a:off x="6503600" y="2686595"/>
                  <a:ext cx="266823" cy="129090"/>
                  <a:chOff x="-983298" y="1666240"/>
                  <a:chExt cx="547688" cy="309563"/>
                </a:xfrm>
                <a:solidFill>
                  <a:srgbClr val="558ED5"/>
                </a:solidFill>
                <a:scene3d>
                  <a:camera prst="orthographicFront">
                    <a:rot lat="0" lon="21599973" rev="0"/>
                  </a:camera>
                  <a:lightRig rig="threePt" dir="t"/>
                </a:scene3d>
              </p:grpSpPr>
              <p:sp>
                <p:nvSpPr>
                  <p:cNvPr id="100" name="Freeform 21"/>
                  <p:cNvSpPr>
                    <a:spLocks/>
                  </p:cNvSpPr>
                  <p:nvPr/>
                </p:nvSpPr>
                <p:spPr bwMode="gray">
                  <a:xfrm>
                    <a:off x="-983298" y="1798003"/>
                    <a:ext cx="547688" cy="177800"/>
                  </a:xfrm>
                  <a:custGeom>
                    <a:avLst/>
                    <a:gdLst/>
                    <a:ahLst/>
                    <a:cxnLst>
                      <a:cxn ang="0">
                        <a:pos x="16188" y="2345"/>
                      </a:cxn>
                      <a:cxn ang="0">
                        <a:pos x="16149" y="2515"/>
                      </a:cxn>
                      <a:cxn ang="0">
                        <a:pos x="15935" y="2950"/>
                      </a:cxn>
                      <a:cxn ang="0">
                        <a:pos x="15566" y="3361"/>
                      </a:cxn>
                      <a:cxn ang="0">
                        <a:pos x="15052" y="3745"/>
                      </a:cxn>
                      <a:cxn ang="0">
                        <a:pos x="14408" y="4094"/>
                      </a:cxn>
                      <a:cxn ang="0">
                        <a:pos x="13647" y="4406"/>
                      </a:cxn>
                      <a:cxn ang="0">
                        <a:pos x="12779" y="4677"/>
                      </a:cxn>
                      <a:cxn ang="0">
                        <a:pos x="11817" y="4900"/>
                      </a:cxn>
                      <a:cxn ang="0">
                        <a:pos x="10774" y="5071"/>
                      </a:cxn>
                      <a:cxn ang="0">
                        <a:pos x="9662" y="5187"/>
                      </a:cxn>
                      <a:cxn ang="0">
                        <a:pos x="8495" y="5241"/>
                      </a:cxn>
                      <a:cxn ang="0">
                        <a:pos x="7295" y="5230"/>
                      </a:cxn>
                      <a:cxn ang="0">
                        <a:pos x="6139" y="5155"/>
                      </a:cxn>
                      <a:cxn ang="0">
                        <a:pos x="5043" y="5019"/>
                      </a:cxn>
                      <a:cxn ang="0">
                        <a:pos x="4021" y="4827"/>
                      </a:cxn>
                      <a:cxn ang="0">
                        <a:pos x="3087" y="4585"/>
                      </a:cxn>
                      <a:cxn ang="0">
                        <a:pos x="2251" y="4298"/>
                      </a:cxn>
                      <a:cxn ang="0">
                        <a:pos x="1527" y="3969"/>
                      </a:cxn>
                      <a:cxn ang="0">
                        <a:pos x="927" y="3604"/>
                      </a:cxn>
                      <a:cxn ang="0">
                        <a:pos x="465" y="3208"/>
                      </a:cxn>
                      <a:cxn ang="0">
                        <a:pos x="151" y="2784"/>
                      </a:cxn>
                      <a:cxn ang="0">
                        <a:pos x="0" y="2340"/>
                      </a:cxn>
                      <a:cxn ang="0">
                        <a:pos x="102" y="141"/>
                      </a:cxn>
                      <a:cxn ang="0">
                        <a:pos x="467" y="524"/>
                      </a:cxn>
                      <a:cxn ang="0">
                        <a:pos x="944" y="884"/>
                      </a:cxn>
                      <a:cxn ang="0">
                        <a:pos x="1522" y="1217"/>
                      </a:cxn>
                      <a:cxn ang="0">
                        <a:pos x="2195" y="1518"/>
                      </a:cxn>
                      <a:cxn ang="0">
                        <a:pos x="2954" y="1785"/>
                      </a:cxn>
                      <a:cxn ang="0">
                        <a:pos x="3789" y="2015"/>
                      </a:cxn>
                      <a:cxn ang="0">
                        <a:pos x="4694" y="2204"/>
                      </a:cxn>
                      <a:cxn ang="0">
                        <a:pos x="5658" y="2348"/>
                      </a:cxn>
                      <a:cxn ang="0">
                        <a:pos x="6675" y="2444"/>
                      </a:cxn>
                      <a:cxn ang="0">
                        <a:pos x="7734" y="2489"/>
                      </a:cxn>
                      <a:cxn ang="0">
                        <a:pos x="8814" y="2480"/>
                      </a:cxn>
                      <a:cxn ang="0">
                        <a:pos x="9861" y="2417"/>
                      </a:cxn>
                      <a:cxn ang="0">
                        <a:pos x="10863" y="2304"/>
                      </a:cxn>
                      <a:cxn ang="0">
                        <a:pos x="11810" y="2144"/>
                      </a:cxn>
                      <a:cxn ang="0">
                        <a:pos x="12693" y="1941"/>
                      </a:cxn>
                      <a:cxn ang="0">
                        <a:pos x="13505" y="1697"/>
                      </a:cxn>
                      <a:cxn ang="0">
                        <a:pos x="14236" y="1418"/>
                      </a:cxn>
                      <a:cxn ang="0">
                        <a:pos x="14879" y="1104"/>
                      </a:cxn>
                      <a:cxn ang="0">
                        <a:pos x="15425" y="761"/>
                      </a:cxn>
                      <a:cxn ang="0">
                        <a:pos x="15864" y="392"/>
                      </a:cxn>
                      <a:cxn ang="0">
                        <a:pos x="16188" y="0"/>
                      </a:cxn>
                    </a:cxnLst>
                    <a:rect l="0" t="0" r="r" b="b"/>
                    <a:pathLst>
                      <a:path w="16189" h="5245">
                        <a:moveTo>
                          <a:pt x="16189" y="2340"/>
                        </a:moveTo>
                        <a:lnTo>
                          <a:pt x="16189" y="2343"/>
                        </a:lnTo>
                        <a:lnTo>
                          <a:pt x="16188" y="2345"/>
                        </a:lnTo>
                        <a:lnTo>
                          <a:pt x="16188" y="2366"/>
                        </a:lnTo>
                        <a:lnTo>
                          <a:pt x="16185" y="2366"/>
                        </a:lnTo>
                        <a:lnTo>
                          <a:pt x="16149" y="2515"/>
                        </a:lnTo>
                        <a:lnTo>
                          <a:pt x="16096" y="2662"/>
                        </a:lnTo>
                        <a:lnTo>
                          <a:pt x="16025" y="2808"/>
                        </a:lnTo>
                        <a:lnTo>
                          <a:pt x="15935" y="2950"/>
                        </a:lnTo>
                        <a:lnTo>
                          <a:pt x="15828" y="3090"/>
                        </a:lnTo>
                        <a:lnTo>
                          <a:pt x="15704" y="3227"/>
                        </a:lnTo>
                        <a:lnTo>
                          <a:pt x="15566" y="3361"/>
                        </a:lnTo>
                        <a:lnTo>
                          <a:pt x="15409" y="3492"/>
                        </a:lnTo>
                        <a:lnTo>
                          <a:pt x="15238" y="3620"/>
                        </a:lnTo>
                        <a:lnTo>
                          <a:pt x="15052" y="3745"/>
                        </a:lnTo>
                        <a:lnTo>
                          <a:pt x="14851" y="3864"/>
                        </a:lnTo>
                        <a:lnTo>
                          <a:pt x="14637" y="3981"/>
                        </a:lnTo>
                        <a:lnTo>
                          <a:pt x="14408" y="4094"/>
                        </a:lnTo>
                        <a:lnTo>
                          <a:pt x="14167" y="4202"/>
                        </a:lnTo>
                        <a:lnTo>
                          <a:pt x="13913" y="4307"/>
                        </a:lnTo>
                        <a:lnTo>
                          <a:pt x="13647" y="4406"/>
                        </a:lnTo>
                        <a:lnTo>
                          <a:pt x="13368" y="4502"/>
                        </a:lnTo>
                        <a:lnTo>
                          <a:pt x="13079" y="4592"/>
                        </a:lnTo>
                        <a:lnTo>
                          <a:pt x="12779" y="4677"/>
                        </a:lnTo>
                        <a:lnTo>
                          <a:pt x="12468" y="4757"/>
                        </a:lnTo>
                        <a:lnTo>
                          <a:pt x="12147" y="4831"/>
                        </a:lnTo>
                        <a:lnTo>
                          <a:pt x="11817" y="4900"/>
                        </a:lnTo>
                        <a:lnTo>
                          <a:pt x="11478" y="4964"/>
                        </a:lnTo>
                        <a:lnTo>
                          <a:pt x="11131" y="5021"/>
                        </a:lnTo>
                        <a:lnTo>
                          <a:pt x="10774" y="5071"/>
                        </a:lnTo>
                        <a:lnTo>
                          <a:pt x="10411" y="5117"/>
                        </a:lnTo>
                        <a:lnTo>
                          <a:pt x="10040" y="5156"/>
                        </a:lnTo>
                        <a:lnTo>
                          <a:pt x="9662" y="5187"/>
                        </a:lnTo>
                        <a:lnTo>
                          <a:pt x="9279" y="5213"/>
                        </a:lnTo>
                        <a:lnTo>
                          <a:pt x="8889" y="5231"/>
                        </a:lnTo>
                        <a:lnTo>
                          <a:pt x="8495" y="5241"/>
                        </a:lnTo>
                        <a:lnTo>
                          <a:pt x="8095" y="5245"/>
                        </a:lnTo>
                        <a:lnTo>
                          <a:pt x="7692" y="5241"/>
                        </a:lnTo>
                        <a:lnTo>
                          <a:pt x="7295" y="5230"/>
                        </a:lnTo>
                        <a:lnTo>
                          <a:pt x="6904" y="5211"/>
                        </a:lnTo>
                        <a:lnTo>
                          <a:pt x="6518" y="5186"/>
                        </a:lnTo>
                        <a:lnTo>
                          <a:pt x="6139" y="5155"/>
                        </a:lnTo>
                        <a:lnTo>
                          <a:pt x="5766" y="5115"/>
                        </a:lnTo>
                        <a:lnTo>
                          <a:pt x="5401" y="5070"/>
                        </a:lnTo>
                        <a:lnTo>
                          <a:pt x="5043" y="5019"/>
                        </a:lnTo>
                        <a:lnTo>
                          <a:pt x="4693" y="4961"/>
                        </a:lnTo>
                        <a:lnTo>
                          <a:pt x="4353" y="4897"/>
                        </a:lnTo>
                        <a:lnTo>
                          <a:pt x="4021" y="4827"/>
                        </a:lnTo>
                        <a:lnTo>
                          <a:pt x="3700" y="4752"/>
                        </a:lnTo>
                        <a:lnTo>
                          <a:pt x="3388" y="4671"/>
                        </a:lnTo>
                        <a:lnTo>
                          <a:pt x="3087" y="4585"/>
                        </a:lnTo>
                        <a:lnTo>
                          <a:pt x="2797" y="4494"/>
                        </a:lnTo>
                        <a:lnTo>
                          <a:pt x="2519" y="4398"/>
                        </a:lnTo>
                        <a:lnTo>
                          <a:pt x="2251" y="4298"/>
                        </a:lnTo>
                        <a:lnTo>
                          <a:pt x="1997" y="4192"/>
                        </a:lnTo>
                        <a:lnTo>
                          <a:pt x="1755" y="4083"/>
                        </a:lnTo>
                        <a:lnTo>
                          <a:pt x="1527" y="3969"/>
                        </a:lnTo>
                        <a:lnTo>
                          <a:pt x="1314" y="3851"/>
                        </a:lnTo>
                        <a:lnTo>
                          <a:pt x="1113" y="3729"/>
                        </a:lnTo>
                        <a:lnTo>
                          <a:pt x="927" y="3604"/>
                        </a:lnTo>
                        <a:lnTo>
                          <a:pt x="757" y="3476"/>
                        </a:lnTo>
                        <a:lnTo>
                          <a:pt x="603" y="3343"/>
                        </a:lnTo>
                        <a:lnTo>
                          <a:pt x="465" y="3208"/>
                        </a:lnTo>
                        <a:lnTo>
                          <a:pt x="343" y="3069"/>
                        </a:lnTo>
                        <a:lnTo>
                          <a:pt x="238" y="2928"/>
                        </a:lnTo>
                        <a:lnTo>
                          <a:pt x="151" y="2784"/>
                        </a:lnTo>
                        <a:lnTo>
                          <a:pt x="82" y="2639"/>
                        </a:lnTo>
                        <a:lnTo>
                          <a:pt x="32" y="2490"/>
                        </a:lnTo>
                        <a:lnTo>
                          <a:pt x="0" y="2340"/>
                        </a:lnTo>
                        <a:lnTo>
                          <a:pt x="6" y="2340"/>
                        </a:lnTo>
                        <a:lnTo>
                          <a:pt x="6" y="8"/>
                        </a:lnTo>
                        <a:lnTo>
                          <a:pt x="102" y="141"/>
                        </a:lnTo>
                        <a:lnTo>
                          <a:pt x="211" y="271"/>
                        </a:lnTo>
                        <a:lnTo>
                          <a:pt x="333" y="399"/>
                        </a:lnTo>
                        <a:lnTo>
                          <a:pt x="467" y="524"/>
                        </a:lnTo>
                        <a:lnTo>
                          <a:pt x="613" y="647"/>
                        </a:lnTo>
                        <a:lnTo>
                          <a:pt x="772" y="767"/>
                        </a:lnTo>
                        <a:lnTo>
                          <a:pt x="944" y="884"/>
                        </a:lnTo>
                        <a:lnTo>
                          <a:pt x="1125" y="998"/>
                        </a:lnTo>
                        <a:lnTo>
                          <a:pt x="1319" y="1109"/>
                        </a:lnTo>
                        <a:lnTo>
                          <a:pt x="1522" y="1217"/>
                        </a:lnTo>
                        <a:lnTo>
                          <a:pt x="1736" y="1320"/>
                        </a:lnTo>
                        <a:lnTo>
                          <a:pt x="1961" y="1421"/>
                        </a:lnTo>
                        <a:lnTo>
                          <a:pt x="2195" y="1518"/>
                        </a:lnTo>
                        <a:lnTo>
                          <a:pt x="2440" y="1611"/>
                        </a:lnTo>
                        <a:lnTo>
                          <a:pt x="2692" y="1700"/>
                        </a:lnTo>
                        <a:lnTo>
                          <a:pt x="2954" y="1785"/>
                        </a:lnTo>
                        <a:lnTo>
                          <a:pt x="3225" y="1866"/>
                        </a:lnTo>
                        <a:lnTo>
                          <a:pt x="3504" y="1943"/>
                        </a:lnTo>
                        <a:lnTo>
                          <a:pt x="3789" y="2015"/>
                        </a:lnTo>
                        <a:lnTo>
                          <a:pt x="4084" y="2083"/>
                        </a:lnTo>
                        <a:lnTo>
                          <a:pt x="4385" y="2146"/>
                        </a:lnTo>
                        <a:lnTo>
                          <a:pt x="4694" y="2204"/>
                        </a:lnTo>
                        <a:lnTo>
                          <a:pt x="5010" y="2256"/>
                        </a:lnTo>
                        <a:lnTo>
                          <a:pt x="5331" y="2305"/>
                        </a:lnTo>
                        <a:lnTo>
                          <a:pt x="5658" y="2348"/>
                        </a:lnTo>
                        <a:lnTo>
                          <a:pt x="5992" y="2385"/>
                        </a:lnTo>
                        <a:lnTo>
                          <a:pt x="6331" y="2418"/>
                        </a:lnTo>
                        <a:lnTo>
                          <a:pt x="6675" y="2444"/>
                        </a:lnTo>
                        <a:lnTo>
                          <a:pt x="7023" y="2464"/>
                        </a:lnTo>
                        <a:lnTo>
                          <a:pt x="7376" y="2480"/>
                        </a:lnTo>
                        <a:lnTo>
                          <a:pt x="7734" y="2489"/>
                        </a:lnTo>
                        <a:lnTo>
                          <a:pt x="8095" y="2492"/>
                        </a:lnTo>
                        <a:lnTo>
                          <a:pt x="8456" y="2489"/>
                        </a:lnTo>
                        <a:lnTo>
                          <a:pt x="8814" y="2480"/>
                        </a:lnTo>
                        <a:lnTo>
                          <a:pt x="9168" y="2464"/>
                        </a:lnTo>
                        <a:lnTo>
                          <a:pt x="9517" y="2444"/>
                        </a:lnTo>
                        <a:lnTo>
                          <a:pt x="9861" y="2417"/>
                        </a:lnTo>
                        <a:lnTo>
                          <a:pt x="10200" y="2385"/>
                        </a:lnTo>
                        <a:lnTo>
                          <a:pt x="10535" y="2347"/>
                        </a:lnTo>
                        <a:lnTo>
                          <a:pt x="10863" y="2304"/>
                        </a:lnTo>
                        <a:lnTo>
                          <a:pt x="11184" y="2255"/>
                        </a:lnTo>
                        <a:lnTo>
                          <a:pt x="11501" y="2203"/>
                        </a:lnTo>
                        <a:lnTo>
                          <a:pt x="11810" y="2144"/>
                        </a:lnTo>
                        <a:lnTo>
                          <a:pt x="12112" y="2081"/>
                        </a:lnTo>
                        <a:lnTo>
                          <a:pt x="12406" y="2013"/>
                        </a:lnTo>
                        <a:lnTo>
                          <a:pt x="12693" y="1941"/>
                        </a:lnTo>
                        <a:lnTo>
                          <a:pt x="12972" y="1863"/>
                        </a:lnTo>
                        <a:lnTo>
                          <a:pt x="13243" y="1782"/>
                        </a:lnTo>
                        <a:lnTo>
                          <a:pt x="13505" y="1697"/>
                        </a:lnTo>
                        <a:lnTo>
                          <a:pt x="13758" y="1608"/>
                        </a:lnTo>
                        <a:lnTo>
                          <a:pt x="14002" y="1514"/>
                        </a:lnTo>
                        <a:lnTo>
                          <a:pt x="14236" y="1418"/>
                        </a:lnTo>
                        <a:lnTo>
                          <a:pt x="14461" y="1316"/>
                        </a:lnTo>
                        <a:lnTo>
                          <a:pt x="14675" y="1212"/>
                        </a:lnTo>
                        <a:lnTo>
                          <a:pt x="14879" y="1104"/>
                        </a:lnTo>
                        <a:lnTo>
                          <a:pt x="15072" y="993"/>
                        </a:lnTo>
                        <a:lnTo>
                          <a:pt x="15253" y="879"/>
                        </a:lnTo>
                        <a:lnTo>
                          <a:pt x="15425" y="761"/>
                        </a:lnTo>
                        <a:lnTo>
                          <a:pt x="15583" y="641"/>
                        </a:lnTo>
                        <a:lnTo>
                          <a:pt x="15730" y="517"/>
                        </a:lnTo>
                        <a:lnTo>
                          <a:pt x="15864" y="392"/>
                        </a:lnTo>
                        <a:lnTo>
                          <a:pt x="15985" y="264"/>
                        </a:lnTo>
                        <a:lnTo>
                          <a:pt x="16094" y="133"/>
                        </a:lnTo>
                        <a:lnTo>
                          <a:pt x="16188" y="0"/>
                        </a:lnTo>
                        <a:lnTo>
                          <a:pt x="16188" y="2340"/>
                        </a:lnTo>
                        <a:lnTo>
                          <a:pt x="16189" y="2340"/>
                        </a:lnTo>
                        <a:close/>
                      </a:path>
                    </a:pathLst>
                  </a:custGeom>
                  <a:grp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12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sp>
                <p:nvSpPr>
                  <p:cNvPr id="101" name="Freeform 22"/>
                  <p:cNvSpPr>
                    <a:spLocks noEditPoints="1"/>
                  </p:cNvSpPr>
                  <p:nvPr/>
                </p:nvSpPr>
                <p:spPr bwMode="gray">
                  <a:xfrm>
                    <a:off x="-983298" y="1666240"/>
                    <a:ext cx="547688" cy="207963"/>
                  </a:xfrm>
                  <a:custGeom>
                    <a:avLst/>
                    <a:gdLst/>
                    <a:ahLst/>
                    <a:cxnLst>
                      <a:cxn ang="0">
                        <a:pos x="8934" y="16"/>
                      </a:cxn>
                      <a:cxn ang="0">
                        <a:pos x="10129" y="97"/>
                      </a:cxn>
                      <a:cxn ang="0">
                        <a:pos x="11258" y="243"/>
                      </a:cxn>
                      <a:cxn ang="0">
                        <a:pos x="12306" y="447"/>
                      </a:cxn>
                      <a:cxn ang="0">
                        <a:pos x="13260" y="705"/>
                      </a:cxn>
                      <a:cxn ang="0">
                        <a:pos x="14105" y="1010"/>
                      </a:cxn>
                      <a:cxn ang="0">
                        <a:pos x="14828" y="1358"/>
                      </a:cxn>
                      <a:cxn ang="0">
                        <a:pos x="15413" y="1745"/>
                      </a:cxn>
                      <a:cxn ang="0">
                        <a:pos x="15849" y="2163"/>
                      </a:cxn>
                      <a:cxn ang="0">
                        <a:pos x="16122" y="2609"/>
                      </a:cxn>
                      <a:cxn ang="0">
                        <a:pos x="16215" y="3077"/>
                      </a:cxn>
                      <a:cxn ang="0">
                        <a:pos x="16122" y="3545"/>
                      </a:cxn>
                      <a:cxn ang="0">
                        <a:pos x="15849" y="3991"/>
                      </a:cxn>
                      <a:cxn ang="0">
                        <a:pos x="15413" y="4409"/>
                      </a:cxn>
                      <a:cxn ang="0">
                        <a:pos x="14828" y="4796"/>
                      </a:cxn>
                      <a:cxn ang="0">
                        <a:pos x="14105" y="5144"/>
                      </a:cxn>
                      <a:cxn ang="0">
                        <a:pos x="13260" y="5449"/>
                      </a:cxn>
                      <a:cxn ang="0">
                        <a:pos x="12306" y="5707"/>
                      </a:cxn>
                      <a:cxn ang="0">
                        <a:pos x="11258" y="5911"/>
                      </a:cxn>
                      <a:cxn ang="0">
                        <a:pos x="10129" y="6057"/>
                      </a:cxn>
                      <a:cxn ang="0">
                        <a:pos x="8934" y="6138"/>
                      </a:cxn>
                      <a:cxn ang="0">
                        <a:pos x="7691" y="6150"/>
                      </a:cxn>
                      <a:cxn ang="0">
                        <a:pos x="6477" y="6091"/>
                      </a:cxn>
                      <a:cxn ang="0">
                        <a:pos x="5325" y="5967"/>
                      </a:cxn>
                      <a:cxn ang="0">
                        <a:pos x="4248" y="5781"/>
                      </a:cxn>
                      <a:cxn ang="0">
                        <a:pos x="3262" y="5542"/>
                      </a:cxn>
                      <a:cxn ang="0">
                        <a:pos x="2380" y="5252"/>
                      </a:cxn>
                      <a:cxn ang="0">
                        <a:pos x="1614" y="4916"/>
                      </a:cxn>
                      <a:cxn ang="0">
                        <a:pos x="981" y="4542"/>
                      </a:cxn>
                      <a:cxn ang="0">
                        <a:pos x="494" y="4133"/>
                      </a:cxn>
                      <a:cxn ang="0">
                        <a:pos x="165" y="3696"/>
                      </a:cxn>
                      <a:cxn ang="0">
                        <a:pos x="10" y="3235"/>
                      </a:cxn>
                      <a:cxn ang="0">
                        <a:pos x="42" y="2763"/>
                      </a:cxn>
                      <a:cxn ang="0">
                        <a:pos x="256" y="2310"/>
                      </a:cxn>
                      <a:cxn ang="0">
                        <a:pos x="638" y="1881"/>
                      </a:cxn>
                      <a:cxn ang="0">
                        <a:pos x="1177" y="1483"/>
                      </a:cxn>
                      <a:cxn ang="0">
                        <a:pos x="1856" y="1122"/>
                      </a:cxn>
                      <a:cxn ang="0">
                        <a:pos x="2661" y="801"/>
                      </a:cxn>
                      <a:cxn ang="0">
                        <a:pos x="3579" y="527"/>
                      </a:cxn>
                      <a:cxn ang="0">
                        <a:pos x="4598" y="305"/>
                      </a:cxn>
                      <a:cxn ang="0">
                        <a:pos x="5701" y="139"/>
                      </a:cxn>
                      <a:cxn ang="0">
                        <a:pos x="6875" y="36"/>
                      </a:cxn>
                      <a:cxn ang="0">
                        <a:pos x="8108" y="0"/>
                      </a:cxn>
                      <a:cxn ang="0">
                        <a:pos x="6158" y="5404"/>
                      </a:cxn>
                      <a:cxn ang="0">
                        <a:pos x="6381" y="3535"/>
                      </a:cxn>
                      <a:cxn ang="0">
                        <a:pos x="8154" y="2469"/>
                      </a:cxn>
                      <a:cxn ang="0">
                        <a:pos x="12688" y="1647"/>
                      </a:cxn>
                      <a:cxn ang="0">
                        <a:pos x="10617" y="1086"/>
                      </a:cxn>
                      <a:cxn ang="0">
                        <a:pos x="9647" y="3871"/>
                      </a:cxn>
                      <a:cxn ang="0">
                        <a:pos x="11195" y="2918"/>
                      </a:cxn>
                      <a:cxn ang="0">
                        <a:pos x="13547" y="4824"/>
                      </a:cxn>
                      <a:cxn ang="0">
                        <a:pos x="6773" y="1946"/>
                      </a:cxn>
                      <a:cxn ang="0">
                        <a:pos x="1325" y="2039"/>
                      </a:cxn>
                    </a:cxnLst>
                    <a:rect l="0" t="0" r="r" b="b"/>
                    <a:pathLst>
                      <a:path w="16215" h="6154">
                        <a:moveTo>
                          <a:pt x="8108" y="0"/>
                        </a:moveTo>
                        <a:lnTo>
                          <a:pt x="8524" y="4"/>
                        </a:lnTo>
                        <a:lnTo>
                          <a:pt x="8934" y="16"/>
                        </a:lnTo>
                        <a:lnTo>
                          <a:pt x="9340" y="36"/>
                        </a:lnTo>
                        <a:lnTo>
                          <a:pt x="9738" y="63"/>
                        </a:lnTo>
                        <a:lnTo>
                          <a:pt x="10129" y="97"/>
                        </a:lnTo>
                        <a:lnTo>
                          <a:pt x="10513" y="139"/>
                        </a:lnTo>
                        <a:lnTo>
                          <a:pt x="10890" y="187"/>
                        </a:lnTo>
                        <a:lnTo>
                          <a:pt x="11258" y="243"/>
                        </a:lnTo>
                        <a:lnTo>
                          <a:pt x="11617" y="305"/>
                        </a:lnTo>
                        <a:lnTo>
                          <a:pt x="11967" y="373"/>
                        </a:lnTo>
                        <a:lnTo>
                          <a:pt x="12306" y="447"/>
                        </a:lnTo>
                        <a:lnTo>
                          <a:pt x="12636" y="527"/>
                        </a:lnTo>
                        <a:lnTo>
                          <a:pt x="12953" y="613"/>
                        </a:lnTo>
                        <a:lnTo>
                          <a:pt x="13260" y="705"/>
                        </a:lnTo>
                        <a:lnTo>
                          <a:pt x="13554" y="801"/>
                        </a:lnTo>
                        <a:lnTo>
                          <a:pt x="13835" y="902"/>
                        </a:lnTo>
                        <a:lnTo>
                          <a:pt x="14105" y="1010"/>
                        </a:lnTo>
                        <a:lnTo>
                          <a:pt x="14359" y="1122"/>
                        </a:lnTo>
                        <a:lnTo>
                          <a:pt x="14601" y="1237"/>
                        </a:lnTo>
                        <a:lnTo>
                          <a:pt x="14828" y="1358"/>
                        </a:lnTo>
                        <a:lnTo>
                          <a:pt x="15038" y="1483"/>
                        </a:lnTo>
                        <a:lnTo>
                          <a:pt x="15234" y="1612"/>
                        </a:lnTo>
                        <a:lnTo>
                          <a:pt x="15413" y="1745"/>
                        </a:lnTo>
                        <a:lnTo>
                          <a:pt x="15577" y="1881"/>
                        </a:lnTo>
                        <a:lnTo>
                          <a:pt x="15721" y="2021"/>
                        </a:lnTo>
                        <a:lnTo>
                          <a:pt x="15849" y="2163"/>
                        </a:lnTo>
                        <a:lnTo>
                          <a:pt x="15959" y="2310"/>
                        </a:lnTo>
                        <a:lnTo>
                          <a:pt x="16050" y="2458"/>
                        </a:lnTo>
                        <a:lnTo>
                          <a:pt x="16122" y="2609"/>
                        </a:lnTo>
                        <a:lnTo>
                          <a:pt x="16173" y="2763"/>
                        </a:lnTo>
                        <a:lnTo>
                          <a:pt x="16205" y="2919"/>
                        </a:lnTo>
                        <a:lnTo>
                          <a:pt x="16215" y="3077"/>
                        </a:lnTo>
                        <a:lnTo>
                          <a:pt x="16205" y="3235"/>
                        </a:lnTo>
                        <a:lnTo>
                          <a:pt x="16173" y="3391"/>
                        </a:lnTo>
                        <a:lnTo>
                          <a:pt x="16122" y="3545"/>
                        </a:lnTo>
                        <a:lnTo>
                          <a:pt x="16050" y="3696"/>
                        </a:lnTo>
                        <a:lnTo>
                          <a:pt x="15959" y="3844"/>
                        </a:lnTo>
                        <a:lnTo>
                          <a:pt x="15849" y="3991"/>
                        </a:lnTo>
                        <a:lnTo>
                          <a:pt x="15721" y="4133"/>
                        </a:lnTo>
                        <a:lnTo>
                          <a:pt x="15577" y="4273"/>
                        </a:lnTo>
                        <a:lnTo>
                          <a:pt x="15413" y="4409"/>
                        </a:lnTo>
                        <a:lnTo>
                          <a:pt x="15234" y="4542"/>
                        </a:lnTo>
                        <a:lnTo>
                          <a:pt x="15038" y="4671"/>
                        </a:lnTo>
                        <a:lnTo>
                          <a:pt x="14828" y="4796"/>
                        </a:lnTo>
                        <a:lnTo>
                          <a:pt x="14601" y="4916"/>
                        </a:lnTo>
                        <a:lnTo>
                          <a:pt x="14359" y="5032"/>
                        </a:lnTo>
                        <a:lnTo>
                          <a:pt x="14105" y="5144"/>
                        </a:lnTo>
                        <a:lnTo>
                          <a:pt x="13835" y="5252"/>
                        </a:lnTo>
                        <a:lnTo>
                          <a:pt x="13554" y="5353"/>
                        </a:lnTo>
                        <a:lnTo>
                          <a:pt x="13260" y="5449"/>
                        </a:lnTo>
                        <a:lnTo>
                          <a:pt x="12953" y="5542"/>
                        </a:lnTo>
                        <a:lnTo>
                          <a:pt x="12636" y="5627"/>
                        </a:lnTo>
                        <a:lnTo>
                          <a:pt x="12306" y="5707"/>
                        </a:lnTo>
                        <a:lnTo>
                          <a:pt x="11967" y="5781"/>
                        </a:lnTo>
                        <a:lnTo>
                          <a:pt x="11617" y="5849"/>
                        </a:lnTo>
                        <a:lnTo>
                          <a:pt x="11258" y="5911"/>
                        </a:lnTo>
                        <a:lnTo>
                          <a:pt x="10890" y="5967"/>
                        </a:lnTo>
                        <a:lnTo>
                          <a:pt x="10513" y="6015"/>
                        </a:lnTo>
                        <a:lnTo>
                          <a:pt x="10129" y="6057"/>
                        </a:lnTo>
                        <a:lnTo>
                          <a:pt x="9738" y="6091"/>
                        </a:lnTo>
                        <a:lnTo>
                          <a:pt x="9340" y="6118"/>
                        </a:lnTo>
                        <a:lnTo>
                          <a:pt x="8934" y="6138"/>
                        </a:lnTo>
                        <a:lnTo>
                          <a:pt x="8524" y="6150"/>
                        </a:lnTo>
                        <a:lnTo>
                          <a:pt x="8108" y="6154"/>
                        </a:lnTo>
                        <a:lnTo>
                          <a:pt x="7691" y="6150"/>
                        </a:lnTo>
                        <a:lnTo>
                          <a:pt x="7281" y="6138"/>
                        </a:lnTo>
                        <a:lnTo>
                          <a:pt x="6875" y="6118"/>
                        </a:lnTo>
                        <a:lnTo>
                          <a:pt x="6477" y="6091"/>
                        </a:lnTo>
                        <a:lnTo>
                          <a:pt x="6086" y="6057"/>
                        </a:lnTo>
                        <a:lnTo>
                          <a:pt x="5701" y="6015"/>
                        </a:lnTo>
                        <a:lnTo>
                          <a:pt x="5325" y="5967"/>
                        </a:lnTo>
                        <a:lnTo>
                          <a:pt x="4957" y="5911"/>
                        </a:lnTo>
                        <a:lnTo>
                          <a:pt x="4598" y="5849"/>
                        </a:lnTo>
                        <a:lnTo>
                          <a:pt x="4248" y="5781"/>
                        </a:lnTo>
                        <a:lnTo>
                          <a:pt x="3909" y="5707"/>
                        </a:lnTo>
                        <a:lnTo>
                          <a:pt x="3579" y="5627"/>
                        </a:lnTo>
                        <a:lnTo>
                          <a:pt x="3262" y="5542"/>
                        </a:lnTo>
                        <a:lnTo>
                          <a:pt x="2955" y="5449"/>
                        </a:lnTo>
                        <a:lnTo>
                          <a:pt x="2661" y="5353"/>
                        </a:lnTo>
                        <a:lnTo>
                          <a:pt x="2380" y="5252"/>
                        </a:lnTo>
                        <a:lnTo>
                          <a:pt x="2110" y="5144"/>
                        </a:lnTo>
                        <a:lnTo>
                          <a:pt x="1856" y="5032"/>
                        </a:lnTo>
                        <a:lnTo>
                          <a:pt x="1614" y="4916"/>
                        </a:lnTo>
                        <a:lnTo>
                          <a:pt x="1387" y="4796"/>
                        </a:lnTo>
                        <a:lnTo>
                          <a:pt x="1177" y="4671"/>
                        </a:lnTo>
                        <a:lnTo>
                          <a:pt x="981" y="4542"/>
                        </a:lnTo>
                        <a:lnTo>
                          <a:pt x="802" y="4409"/>
                        </a:lnTo>
                        <a:lnTo>
                          <a:pt x="638" y="4273"/>
                        </a:lnTo>
                        <a:lnTo>
                          <a:pt x="494" y="4133"/>
                        </a:lnTo>
                        <a:lnTo>
                          <a:pt x="366" y="3991"/>
                        </a:lnTo>
                        <a:lnTo>
                          <a:pt x="256" y="3844"/>
                        </a:lnTo>
                        <a:lnTo>
                          <a:pt x="165" y="3696"/>
                        </a:lnTo>
                        <a:lnTo>
                          <a:pt x="93" y="3545"/>
                        </a:lnTo>
                        <a:lnTo>
                          <a:pt x="42" y="3391"/>
                        </a:lnTo>
                        <a:lnTo>
                          <a:pt x="10" y="3235"/>
                        </a:lnTo>
                        <a:lnTo>
                          <a:pt x="0" y="3077"/>
                        </a:lnTo>
                        <a:lnTo>
                          <a:pt x="10" y="2919"/>
                        </a:lnTo>
                        <a:lnTo>
                          <a:pt x="42" y="2763"/>
                        </a:lnTo>
                        <a:lnTo>
                          <a:pt x="93" y="2609"/>
                        </a:lnTo>
                        <a:lnTo>
                          <a:pt x="165" y="2458"/>
                        </a:lnTo>
                        <a:lnTo>
                          <a:pt x="256" y="2310"/>
                        </a:lnTo>
                        <a:lnTo>
                          <a:pt x="366" y="2163"/>
                        </a:lnTo>
                        <a:lnTo>
                          <a:pt x="494" y="2021"/>
                        </a:lnTo>
                        <a:lnTo>
                          <a:pt x="638" y="1881"/>
                        </a:lnTo>
                        <a:lnTo>
                          <a:pt x="802" y="1745"/>
                        </a:lnTo>
                        <a:lnTo>
                          <a:pt x="981" y="1612"/>
                        </a:lnTo>
                        <a:lnTo>
                          <a:pt x="1177" y="1483"/>
                        </a:lnTo>
                        <a:lnTo>
                          <a:pt x="1387" y="1358"/>
                        </a:lnTo>
                        <a:lnTo>
                          <a:pt x="1614" y="1237"/>
                        </a:lnTo>
                        <a:lnTo>
                          <a:pt x="1856" y="1122"/>
                        </a:lnTo>
                        <a:lnTo>
                          <a:pt x="2110" y="1010"/>
                        </a:lnTo>
                        <a:lnTo>
                          <a:pt x="2380" y="902"/>
                        </a:lnTo>
                        <a:lnTo>
                          <a:pt x="2661" y="801"/>
                        </a:lnTo>
                        <a:lnTo>
                          <a:pt x="2955" y="705"/>
                        </a:lnTo>
                        <a:lnTo>
                          <a:pt x="3262" y="613"/>
                        </a:lnTo>
                        <a:lnTo>
                          <a:pt x="3579" y="527"/>
                        </a:lnTo>
                        <a:lnTo>
                          <a:pt x="3909" y="447"/>
                        </a:lnTo>
                        <a:lnTo>
                          <a:pt x="4248" y="373"/>
                        </a:lnTo>
                        <a:lnTo>
                          <a:pt x="4598" y="305"/>
                        </a:lnTo>
                        <a:lnTo>
                          <a:pt x="4957" y="243"/>
                        </a:lnTo>
                        <a:lnTo>
                          <a:pt x="5325" y="187"/>
                        </a:lnTo>
                        <a:lnTo>
                          <a:pt x="5701" y="139"/>
                        </a:lnTo>
                        <a:lnTo>
                          <a:pt x="6086" y="97"/>
                        </a:lnTo>
                        <a:lnTo>
                          <a:pt x="6477" y="63"/>
                        </a:lnTo>
                        <a:lnTo>
                          <a:pt x="6875" y="36"/>
                        </a:lnTo>
                        <a:lnTo>
                          <a:pt x="7281" y="16"/>
                        </a:lnTo>
                        <a:lnTo>
                          <a:pt x="7691" y="4"/>
                        </a:lnTo>
                        <a:lnTo>
                          <a:pt x="8108" y="0"/>
                        </a:lnTo>
                        <a:close/>
                        <a:moveTo>
                          <a:pt x="3135" y="4675"/>
                        </a:moveTo>
                        <a:lnTo>
                          <a:pt x="3787" y="5515"/>
                        </a:lnTo>
                        <a:lnTo>
                          <a:pt x="6158" y="5404"/>
                        </a:lnTo>
                        <a:lnTo>
                          <a:pt x="5243" y="5179"/>
                        </a:lnTo>
                        <a:lnTo>
                          <a:pt x="7687" y="3759"/>
                        </a:lnTo>
                        <a:lnTo>
                          <a:pt x="6381" y="3535"/>
                        </a:lnTo>
                        <a:lnTo>
                          <a:pt x="3936" y="4880"/>
                        </a:lnTo>
                        <a:lnTo>
                          <a:pt x="3135" y="4675"/>
                        </a:lnTo>
                        <a:close/>
                        <a:moveTo>
                          <a:pt x="8154" y="2469"/>
                        </a:moveTo>
                        <a:lnTo>
                          <a:pt x="9497" y="2824"/>
                        </a:lnTo>
                        <a:lnTo>
                          <a:pt x="11792" y="1404"/>
                        </a:lnTo>
                        <a:lnTo>
                          <a:pt x="12688" y="1647"/>
                        </a:lnTo>
                        <a:lnTo>
                          <a:pt x="11979" y="767"/>
                        </a:lnTo>
                        <a:lnTo>
                          <a:pt x="9833" y="862"/>
                        </a:lnTo>
                        <a:lnTo>
                          <a:pt x="10617" y="1086"/>
                        </a:lnTo>
                        <a:lnTo>
                          <a:pt x="8154" y="2469"/>
                        </a:lnTo>
                        <a:close/>
                        <a:moveTo>
                          <a:pt x="13547" y="4824"/>
                        </a:moveTo>
                        <a:lnTo>
                          <a:pt x="9647" y="3871"/>
                        </a:lnTo>
                        <a:lnTo>
                          <a:pt x="9068" y="4264"/>
                        </a:lnTo>
                        <a:lnTo>
                          <a:pt x="9012" y="3235"/>
                        </a:lnTo>
                        <a:lnTo>
                          <a:pt x="11195" y="2918"/>
                        </a:lnTo>
                        <a:lnTo>
                          <a:pt x="10561" y="3254"/>
                        </a:lnTo>
                        <a:lnTo>
                          <a:pt x="14516" y="4133"/>
                        </a:lnTo>
                        <a:lnTo>
                          <a:pt x="13547" y="4824"/>
                        </a:lnTo>
                        <a:close/>
                        <a:moveTo>
                          <a:pt x="4534" y="3291"/>
                        </a:moveTo>
                        <a:lnTo>
                          <a:pt x="6885" y="3011"/>
                        </a:lnTo>
                        <a:lnTo>
                          <a:pt x="6773" y="1946"/>
                        </a:lnTo>
                        <a:lnTo>
                          <a:pt x="6176" y="2300"/>
                        </a:lnTo>
                        <a:lnTo>
                          <a:pt x="2463" y="1478"/>
                        </a:lnTo>
                        <a:lnTo>
                          <a:pt x="1325" y="2039"/>
                        </a:lnTo>
                        <a:lnTo>
                          <a:pt x="5019" y="2955"/>
                        </a:lnTo>
                        <a:lnTo>
                          <a:pt x="4534" y="3291"/>
                        </a:lnTo>
                        <a:close/>
                      </a:path>
                    </a:pathLst>
                  </a:custGeom>
                  <a:grpFill/>
                  <a:ln w="9525">
                    <a:noFill/>
                    <a:round/>
                    <a:headEnd/>
                    <a:tailEnd/>
                  </a:ln>
                </p:spPr>
                <p:txBody>
                  <a:bodyPr vert="horz" wrap="square" lIns="91371" tIns="45685" rIns="91371" bIns="45685" numCol="1" anchor="t" anchorCtr="0" compatLnSpc="1">
                    <a:prstTxWarp prst="textNoShape">
                      <a:avLst/>
                    </a:prstTxWarp>
                  </a:bodyPr>
                  <a:lstStyle/>
                  <a:p>
                    <a:pPr defTabSz="1218418" fontAlgn="ctr">
                      <a:spcBef>
                        <a:spcPts val="0"/>
                      </a:spcBef>
                      <a:spcAft>
                        <a:spcPts val="0"/>
                      </a:spcAft>
                      <a:defRPr/>
                    </a:pPr>
                    <a:endParaRPr lang="en-US" altLang="zh-CN" sz="1200" kern="0" dirty="0">
                      <a:solidFill>
                        <a:prstClr val="black"/>
                      </a:solidFill>
                      <a:latin typeface="Huawei Sans" panose="020C0503030203020204" pitchFamily="34" charset="0"/>
                      <a:ea typeface="方正兰亭黑简体" panose="02000000000000000000" pitchFamily="2" charset="-122"/>
                      <a:cs typeface="Arial" pitchFamily="34" charset="0"/>
                    </a:endParaRPr>
                  </a:p>
                </p:txBody>
              </p:sp>
            </p:grpSp>
            <p:sp>
              <p:nvSpPr>
                <p:cNvPr id="98" name="矩形 97"/>
                <p:cNvSpPr/>
                <p:nvPr/>
              </p:nvSpPr>
              <p:spPr bwMode="gray">
                <a:xfrm>
                  <a:off x="5424485" y="2956431"/>
                  <a:ext cx="595514" cy="272036"/>
                </a:xfrm>
                <a:prstGeom prst="rect">
                  <a:avLst/>
                </a:prstGeom>
                <a:effectLst/>
                <a:scene3d>
                  <a:camera prst="orthographicFront">
                    <a:rot lat="0" lon="21599973" rev="0"/>
                  </a:camera>
                  <a:lightRig rig="threePt" dir="t"/>
                </a:scene3d>
              </p:spPr>
              <p:txBody>
                <a:bodyPr wrap="none">
                  <a:spAutoFit/>
                </a:bodyPr>
                <a:lstStyle/>
                <a:p>
                  <a:pPr defTabSz="1218418" fontAlgn="ctr">
                    <a:spcBef>
                      <a:spcPts val="0"/>
                    </a:spcBef>
                    <a:spcAft>
                      <a:spcPts val="0"/>
                    </a:spcAft>
                    <a:defRPr/>
                  </a:pPr>
                  <a:r>
                    <a:rPr lang="en-US" sz="700" dirty="0">
                      <a:solidFill>
                        <a:prstClr val="black"/>
                      </a:solidFill>
                      <a:latin typeface="Huawei Sans" panose="020C0503030203020204" pitchFamily="34" charset="0"/>
                    </a:rPr>
                    <a:t>Spoke</a:t>
                  </a:r>
                </a:p>
              </p:txBody>
            </p:sp>
            <p:sp>
              <p:nvSpPr>
                <p:cNvPr id="99" name="矩形 98"/>
                <p:cNvSpPr/>
                <p:nvPr/>
              </p:nvSpPr>
              <p:spPr bwMode="gray">
                <a:xfrm>
                  <a:off x="6089828" y="3112920"/>
                  <a:ext cx="1075876" cy="272241"/>
                </a:xfrm>
                <a:prstGeom prst="rect">
                  <a:avLst/>
                </a:prstGeom>
                <a:effectLst/>
                <a:scene3d>
                  <a:camera prst="orthographicFront">
                    <a:rot lat="0" lon="21599973" rev="0"/>
                  </a:camera>
                  <a:lightRig rig="threePt" dir="t"/>
                </a:scene3d>
              </p:spPr>
              <p:txBody>
                <a:bodyPr wrap="none">
                  <a:spAutoFit/>
                </a:bodyPr>
                <a:lstStyle/>
                <a:p>
                  <a:pPr defTabSz="1218418" fontAlgn="ctr">
                    <a:spcBef>
                      <a:spcPts val="0"/>
                    </a:spcBef>
                    <a:spcAft>
                      <a:spcPts val="0"/>
                    </a:spcAft>
                    <a:defRPr/>
                  </a:pPr>
                  <a:r>
                    <a:rPr lang="en-US" sz="700" dirty="0">
                      <a:solidFill>
                        <a:prstClr val="black"/>
                      </a:solidFill>
                      <a:latin typeface="Huawei Sans" panose="020C0503030203020204" pitchFamily="34" charset="0"/>
                    </a:rPr>
                    <a:t>Overlay tunnel</a:t>
                  </a:r>
                  <a:endParaRPr lang="en-US" sz="700" kern="0" dirty="0">
                    <a:solidFill>
                      <a:prstClr val="black"/>
                    </a:solidFill>
                    <a:latin typeface="Huawei Sans" panose="020C0503030203020204" pitchFamily="34" charset="0"/>
                    <a:ea typeface="方正兰亭黑简体" panose="02000000000000000000" pitchFamily="2" charset="-122"/>
                    <a:cs typeface="宋体" panose="02010600030101010101" pitchFamily="2" charset="-122"/>
                  </a:endParaRPr>
                </a:p>
              </p:txBody>
            </p:sp>
          </p:grpSp>
        </p:grpSp>
        <p:sp>
          <p:nvSpPr>
            <p:cNvPr id="78" name="云形 77"/>
            <p:cNvSpPr/>
            <p:nvPr/>
          </p:nvSpPr>
          <p:spPr bwMode="gray">
            <a:xfrm>
              <a:off x="5337511" y="2700408"/>
              <a:ext cx="890697" cy="409591"/>
            </a:xfrm>
            <a:prstGeom prst="cloud">
              <a:avLst/>
            </a:prstGeom>
            <a:solidFill>
              <a:srgbClr val="00B0F0">
                <a:alpha val="16000"/>
              </a:srgbClr>
            </a:solidFill>
            <a:ln w="25400" cap="flat" cmpd="sng" algn="ctr">
              <a:noFill/>
              <a:prstDash val="solid"/>
            </a:ln>
            <a:effectLst/>
            <a:scene3d>
              <a:camera prst="orthographicFront">
                <a:rot lat="0" lon="21599973" rev="0"/>
              </a:camera>
              <a:lightRig rig="threePt" dir="t"/>
            </a:scene3d>
          </p:spPr>
          <p:txBody>
            <a:bodyPr wrap="none" rtlCol="0" anchor="ctr"/>
            <a:lstStyle/>
            <a:p>
              <a:pPr algn="ctr" defTabSz="1218418" fontAlgn="ctr">
                <a:spcBef>
                  <a:spcPts val="0"/>
                </a:spcBef>
                <a:spcAft>
                  <a:spcPts val="0"/>
                </a:spcAft>
                <a:defRPr/>
              </a:pPr>
              <a:endParaRPr lang="en-US" altLang="zh-CN" sz="600" kern="0" dirty="0">
                <a:solidFill>
                  <a:prstClr val="black"/>
                </a:solidFill>
                <a:latin typeface="Huawei Sans" panose="020C0503030203020204" pitchFamily="34" charset="0"/>
                <a:ea typeface="方正兰亭黑简体" panose="02000000000000000000" pitchFamily="2" charset="-122"/>
              </a:endParaRPr>
            </a:p>
          </p:txBody>
        </p:sp>
        <p:cxnSp>
          <p:nvCxnSpPr>
            <p:cNvPr id="79" name="直接箭头连接符 78"/>
            <p:cNvCxnSpPr/>
            <p:nvPr/>
          </p:nvCxnSpPr>
          <p:spPr bwMode="gray">
            <a:xfrm flipH="1">
              <a:off x="5337511" y="1809666"/>
              <a:ext cx="435227" cy="970880"/>
            </a:xfrm>
            <a:prstGeom prst="straightConnector1">
              <a:avLst/>
            </a:prstGeom>
            <a:noFill/>
            <a:ln w="3175" cap="flat" cmpd="sng" algn="ctr">
              <a:solidFill>
                <a:srgbClr val="00B0F0"/>
              </a:solidFill>
              <a:prstDash val="dash"/>
              <a:round/>
              <a:headEnd type="none" w="med" len="med"/>
              <a:tailEnd type="arrow"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0" name="直接箭头连接符 79"/>
            <p:cNvCxnSpPr>
              <a:endCxn id="78" idx="1"/>
            </p:cNvCxnSpPr>
            <p:nvPr/>
          </p:nvCxnSpPr>
          <p:spPr bwMode="gray">
            <a:xfrm>
              <a:off x="5782860" y="1809666"/>
              <a:ext cx="0" cy="1299897"/>
            </a:xfrm>
            <a:prstGeom prst="straightConnector1">
              <a:avLst/>
            </a:prstGeom>
            <a:noFill/>
            <a:ln w="3175" cap="flat" cmpd="sng" algn="ctr">
              <a:solidFill>
                <a:srgbClr val="00B0F0"/>
              </a:solidFill>
              <a:prstDash val="dash"/>
              <a:round/>
              <a:headEnd type="none" w="med" len="med"/>
              <a:tailEnd type="arrow"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箭头连接符 80"/>
            <p:cNvCxnSpPr/>
            <p:nvPr/>
          </p:nvCxnSpPr>
          <p:spPr bwMode="gray">
            <a:xfrm>
              <a:off x="5782860" y="1809666"/>
              <a:ext cx="97392" cy="785743"/>
            </a:xfrm>
            <a:prstGeom prst="straightConnector1">
              <a:avLst/>
            </a:prstGeom>
            <a:noFill/>
            <a:ln w="3175" cap="flat" cmpd="sng" algn="ctr">
              <a:solidFill>
                <a:srgbClr val="00B0F0"/>
              </a:solidFill>
              <a:prstDash val="dash"/>
              <a:round/>
              <a:headEnd type="none" w="med" len="med"/>
              <a:tailEnd type="arrow"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2" name="直接箭头连接符 81"/>
            <p:cNvCxnSpPr>
              <a:endCxn id="101" idx="10"/>
            </p:cNvCxnSpPr>
            <p:nvPr/>
          </p:nvCxnSpPr>
          <p:spPr bwMode="gray">
            <a:xfrm>
              <a:off x="5782860" y="1809666"/>
              <a:ext cx="429060" cy="1055276"/>
            </a:xfrm>
            <a:prstGeom prst="straightConnector1">
              <a:avLst/>
            </a:prstGeom>
            <a:noFill/>
            <a:ln w="3175" cap="flat" cmpd="sng" algn="ctr">
              <a:solidFill>
                <a:srgbClr val="00B0F0"/>
              </a:solidFill>
              <a:prstDash val="dash"/>
              <a:round/>
              <a:headEnd type="none" w="med" len="med"/>
              <a:tailEnd type="arrow"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08" name="组合 107"/>
          <p:cNvGrpSpPr/>
          <p:nvPr/>
        </p:nvGrpSpPr>
        <p:grpSpPr bwMode="gray">
          <a:xfrm>
            <a:off x="7369600" y="1410276"/>
            <a:ext cx="1704298" cy="2176467"/>
            <a:chOff x="7292210" y="1231171"/>
            <a:chExt cx="1705581" cy="2178104"/>
          </a:xfrm>
        </p:grpSpPr>
        <p:sp>
          <p:nvSpPr>
            <p:cNvPr id="109" name="梯形 108"/>
            <p:cNvSpPr/>
            <p:nvPr/>
          </p:nvSpPr>
          <p:spPr bwMode="gray">
            <a:xfrm>
              <a:off x="7292210" y="1231171"/>
              <a:ext cx="1705581" cy="2178104"/>
            </a:xfrm>
            <a:prstGeom prst="trapezoid">
              <a:avLst>
                <a:gd name="adj" fmla="val 0"/>
              </a:avLst>
            </a:prstGeom>
            <a:solidFill>
              <a:srgbClr val="99CCFF">
                <a:alpha val="20000"/>
              </a:srgbClr>
            </a:solidFill>
          </p:spPr>
          <p:txBody>
            <a:bodyPr wrap="square" lIns="121852" tIns="60926" rIns="121852" bIns="60926" rtlCol="0" anchor="ctr" anchorCtr="1">
              <a:noAutofit/>
            </a:bodyPr>
            <a:lstStyle/>
            <a:p>
              <a:pPr indent="717143" defTabSz="1218418" fontAlgn="ctr">
                <a:spcBef>
                  <a:spcPts val="0"/>
                </a:spcBef>
                <a:spcAft>
                  <a:spcPts val="0"/>
                </a:spcAft>
                <a:buClr>
                  <a:srgbClr val="FFC000"/>
                </a:buClr>
                <a:buSzPct val="60000"/>
                <a:buFont typeface="Wingdings" pitchFamily="2" charset="2"/>
                <a:buChar char="n"/>
                <a:defRPr/>
              </a:pPr>
              <a:endParaRPr lang="en-US" altLang="zh-CN" sz="3598" kern="0" dirty="0">
                <a:solidFill>
                  <a:prstClr val="black"/>
                </a:solidFill>
                <a:latin typeface="Huawei Sans" panose="020C0503030203020204" pitchFamily="34" charset="0"/>
                <a:ea typeface="方正兰亭黑简体" panose="02000000000000000000" pitchFamily="2" charset="-122"/>
              </a:endParaRPr>
            </a:p>
          </p:txBody>
        </p:sp>
        <p:pic>
          <p:nvPicPr>
            <p:cNvPr id="110" name="图片 109"/>
            <p:cNvPicPr>
              <a:picLocks noChangeAspect="1"/>
            </p:cNvPicPr>
            <p:nvPr/>
          </p:nvPicPr>
          <p:blipFill rotWithShape="1">
            <a:blip r:embed="rId6"/>
            <a:srcRect l="20051" t="17667" r="46389" b="50070"/>
            <a:stretch/>
          </p:blipFill>
          <p:spPr bwMode="gray">
            <a:xfrm>
              <a:off x="7295857" y="2441731"/>
              <a:ext cx="1701934" cy="795754"/>
            </a:xfrm>
            <a:prstGeom prst="rect">
              <a:avLst/>
            </a:prstGeom>
          </p:spPr>
        </p:pic>
        <p:cxnSp>
          <p:nvCxnSpPr>
            <p:cNvPr id="111" name="直接连接符 110"/>
            <p:cNvCxnSpPr/>
            <p:nvPr/>
          </p:nvCxnSpPr>
          <p:spPr bwMode="gray">
            <a:xfrm flipV="1">
              <a:off x="8113811" y="1817267"/>
              <a:ext cx="0" cy="456712"/>
            </a:xfrm>
            <a:prstGeom prst="line">
              <a:avLst/>
            </a:prstGeom>
            <a:noFill/>
            <a:ln w="12700" cap="flat" cmpd="sng" algn="ctr">
              <a:solidFill>
                <a:schemeClr val="tx1">
                  <a:alpha val="60000"/>
                </a:schemeClr>
              </a:solidFill>
              <a:prstDash val="solid"/>
              <a:headEnd type="triangle"/>
              <a:tailEnd type="none"/>
            </a:ln>
            <a:effectLst/>
          </p:spPr>
        </p:cxnSp>
      </p:grpSp>
      <p:pic>
        <p:nvPicPr>
          <p:cNvPr id="112" name="Picture 11" descr="C:\Users\Administrator\Desktop\穆亮\第二页\】-09.png"/>
          <p:cNvPicPr>
            <a:picLocks noChangeAspect="1" noChangeArrowheads="1"/>
          </p:cNvPicPr>
          <p:nvPr/>
        </p:nvPicPr>
        <p:blipFill>
          <a:blip r:embed="rId3" cstate="print"/>
          <a:srcRect/>
          <a:stretch>
            <a:fillRect/>
          </a:stretch>
        </p:blipFill>
        <p:spPr bwMode="gray">
          <a:xfrm>
            <a:off x="9375177" y="3831532"/>
            <a:ext cx="485227" cy="168400"/>
          </a:xfrm>
          <a:prstGeom prst="rect">
            <a:avLst/>
          </a:prstGeom>
          <a:noFill/>
        </p:spPr>
      </p:pic>
      <p:sp>
        <p:nvSpPr>
          <p:cNvPr id="113" name="矩形 112"/>
          <p:cNvSpPr/>
          <p:nvPr/>
        </p:nvSpPr>
        <p:spPr bwMode="gray">
          <a:xfrm>
            <a:off x="9811638" y="3634591"/>
            <a:ext cx="1817091" cy="553998"/>
          </a:xfrm>
          <a:prstGeom prst="rect">
            <a:avLst/>
          </a:prstGeom>
        </p:spPr>
        <p:txBody>
          <a:bodyPr wrap="square">
            <a:spAutoFit/>
          </a:bodyPr>
          <a:lstStyle/>
          <a:p>
            <a:pPr algn="ctr" defTabSz="1218418" fontAlgn="ctr">
              <a:spcBef>
                <a:spcPts val="0"/>
              </a:spcBef>
              <a:spcAft>
                <a:spcPts val="0"/>
              </a:spcAft>
            </a:pPr>
            <a:r>
              <a:rPr lang="en-US" sz="1200" b="1" dirty="0">
                <a:solidFill>
                  <a:prstClr val="black"/>
                </a:solidFill>
                <a:latin typeface="Huawei Sans" panose="020C0503030203020204" pitchFamily="34" charset="0"/>
              </a:rPr>
              <a:t>O&amp;M automation</a:t>
            </a:r>
            <a:endParaRPr lang="en-US" altLang="zh-CN" sz="1200" b="1" dirty="0">
              <a:solidFill>
                <a:prstClr val="black"/>
              </a:solidFill>
              <a:latin typeface="Huawei Sans" panose="020C0503030203020204" pitchFamily="34" charset="0"/>
              <a:ea typeface="方正兰亭黑简体" panose="02000000000000000000" pitchFamily="2" charset="-122"/>
              <a:sym typeface="Arial"/>
            </a:endParaRPr>
          </a:p>
          <a:p>
            <a:pPr algn="ctr" defTabSz="1218418" fontAlgn="ctr">
              <a:spcBef>
                <a:spcPts val="0"/>
              </a:spcBef>
              <a:spcAft>
                <a:spcPts val="0"/>
              </a:spcAft>
            </a:pPr>
            <a:r>
              <a:rPr lang="en-US" sz="900" b="1" dirty="0">
                <a:solidFill>
                  <a:prstClr val="black"/>
                </a:solidFill>
                <a:latin typeface="Huawei Sans" panose="020C0503030203020204" pitchFamily="34" charset="0"/>
              </a:rPr>
              <a:t>Network-wide visualized and automatic O&amp;M</a:t>
            </a:r>
            <a:endParaRPr lang="en-US" altLang="zh-CN" sz="900" b="1" dirty="0">
              <a:solidFill>
                <a:prstClr val="black"/>
              </a:solidFill>
              <a:latin typeface="Huawei Sans" panose="020C0503030203020204" pitchFamily="34" charset="0"/>
              <a:ea typeface="方正兰亭黑简体" panose="02000000000000000000" pitchFamily="2" charset="-122"/>
              <a:sym typeface="Arial"/>
            </a:endParaRPr>
          </a:p>
        </p:txBody>
      </p:sp>
      <p:grpSp>
        <p:nvGrpSpPr>
          <p:cNvPr id="114" name="组合 113"/>
          <p:cNvGrpSpPr/>
          <p:nvPr/>
        </p:nvGrpSpPr>
        <p:grpSpPr bwMode="gray">
          <a:xfrm>
            <a:off x="9807076" y="1410276"/>
            <a:ext cx="1704298" cy="2176467"/>
            <a:chOff x="7292210" y="1231171"/>
            <a:chExt cx="1705581" cy="2178104"/>
          </a:xfrm>
        </p:grpSpPr>
        <p:sp>
          <p:nvSpPr>
            <p:cNvPr id="115" name="梯形 114"/>
            <p:cNvSpPr/>
            <p:nvPr/>
          </p:nvSpPr>
          <p:spPr bwMode="gray">
            <a:xfrm>
              <a:off x="7292210" y="1231171"/>
              <a:ext cx="1705581" cy="2178104"/>
            </a:xfrm>
            <a:prstGeom prst="trapezoid">
              <a:avLst>
                <a:gd name="adj" fmla="val 0"/>
              </a:avLst>
            </a:prstGeom>
            <a:solidFill>
              <a:srgbClr val="99CCFF">
                <a:alpha val="20000"/>
              </a:srgbClr>
            </a:solidFill>
          </p:spPr>
          <p:txBody>
            <a:bodyPr wrap="square" lIns="121852" tIns="60926" rIns="121852" bIns="60926" rtlCol="0" anchor="ctr" anchorCtr="1">
              <a:noAutofit/>
            </a:bodyPr>
            <a:lstStyle/>
            <a:p>
              <a:pPr indent="717143" defTabSz="1218418" fontAlgn="ctr">
                <a:spcBef>
                  <a:spcPts val="0"/>
                </a:spcBef>
                <a:spcAft>
                  <a:spcPts val="0"/>
                </a:spcAft>
                <a:buClr>
                  <a:srgbClr val="FFC000"/>
                </a:buClr>
                <a:buSzPct val="60000"/>
                <a:buFont typeface="Wingdings" pitchFamily="2" charset="2"/>
                <a:buChar char="n"/>
                <a:defRPr/>
              </a:pPr>
              <a:endParaRPr lang="en-US" altLang="zh-CN" sz="3598" kern="0" dirty="0">
                <a:solidFill>
                  <a:prstClr val="black"/>
                </a:solidFill>
                <a:latin typeface="Huawei Sans" panose="020C0503030203020204" pitchFamily="34" charset="0"/>
                <a:ea typeface="方正兰亭黑简体" panose="02000000000000000000" pitchFamily="2" charset="-122"/>
              </a:endParaRPr>
            </a:p>
          </p:txBody>
        </p:sp>
        <p:cxnSp>
          <p:nvCxnSpPr>
            <p:cNvPr id="116" name="直接连接符 115"/>
            <p:cNvCxnSpPr/>
            <p:nvPr/>
          </p:nvCxnSpPr>
          <p:spPr bwMode="gray">
            <a:xfrm flipV="1">
              <a:off x="8113811" y="1777285"/>
              <a:ext cx="0" cy="496694"/>
            </a:xfrm>
            <a:prstGeom prst="line">
              <a:avLst/>
            </a:prstGeom>
            <a:noFill/>
            <a:ln w="12700" cap="flat" cmpd="sng" algn="ctr">
              <a:solidFill>
                <a:schemeClr val="tx1">
                  <a:alpha val="60000"/>
                </a:schemeClr>
              </a:solidFill>
              <a:prstDash val="solid"/>
              <a:headEnd type="triangle"/>
              <a:tailEnd type="none"/>
            </a:ln>
            <a:effectLst/>
          </p:spPr>
        </p:cxnSp>
      </p:grpSp>
      <p:pic>
        <p:nvPicPr>
          <p:cNvPr id="117" name="图片 116"/>
          <p:cNvPicPr>
            <a:picLocks noChangeAspect="1"/>
          </p:cNvPicPr>
          <p:nvPr/>
        </p:nvPicPr>
        <p:blipFill>
          <a:blip r:embed="rId7"/>
          <a:stretch>
            <a:fillRect/>
          </a:stretch>
        </p:blipFill>
        <p:spPr bwMode="gray">
          <a:xfrm>
            <a:off x="9807075" y="2487460"/>
            <a:ext cx="1676119" cy="1053802"/>
          </a:xfrm>
          <a:prstGeom prst="rect">
            <a:avLst/>
          </a:prstGeom>
          <a:ln>
            <a:solidFill>
              <a:srgbClr val="00B0F0"/>
            </a:solidFill>
          </a:ln>
        </p:spPr>
      </p:pic>
      <p:sp>
        <p:nvSpPr>
          <p:cNvPr id="118" name="梯形 117"/>
          <p:cNvSpPr/>
          <p:nvPr/>
        </p:nvSpPr>
        <p:spPr bwMode="gray">
          <a:xfrm>
            <a:off x="556861" y="4624522"/>
            <a:ext cx="11071860" cy="1235769"/>
          </a:xfrm>
          <a:prstGeom prst="trapezoid">
            <a:avLst>
              <a:gd name="adj" fmla="val 0"/>
            </a:avLst>
          </a:prstGeom>
          <a:noFill/>
          <a:ln w="12700">
            <a:solidFill>
              <a:schemeClr val="bg2">
                <a:lumMod val="75000"/>
              </a:schemeClr>
            </a:solidFill>
            <a:prstDash val="solid"/>
            <a:miter lim="800000"/>
            <a:headEnd/>
            <a:tailEnd/>
          </a:ln>
        </p:spPr>
        <p:txBody>
          <a:bodyPr/>
          <a:lstStyle/>
          <a:p>
            <a:pPr defTabSz="1218418" fontAlgn="ctr">
              <a:spcBef>
                <a:spcPts val="0"/>
              </a:spcBef>
              <a:spcAft>
                <a:spcPts val="0"/>
              </a:spcAft>
            </a:pPr>
            <a:endParaRPr lang="en-US" altLang="zh-CN" sz="1050" dirty="0">
              <a:solidFill>
                <a:prstClr val="black"/>
              </a:solidFill>
              <a:latin typeface="Huawei Sans" panose="020C0503030203020204" pitchFamily="34" charset="0"/>
              <a:ea typeface="方正兰亭黑简体" panose="02000000000000000000" pitchFamily="2" charset="-122"/>
            </a:endParaRPr>
          </a:p>
        </p:txBody>
      </p:sp>
      <p:pic>
        <p:nvPicPr>
          <p:cNvPr id="119" name="图片 118"/>
          <p:cNvPicPr>
            <a:picLocks noChangeAspect="1"/>
          </p:cNvPicPr>
          <p:nvPr/>
        </p:nvPicPr>
        <p:blipFill>
          <a:blip r:embed="rId8"/>
          <a:stretch>
            <a:fillRect/>
          </a:stretch>
        </p:blipFill>
        <p:spPr bwMode="gray">
          <a:xfrm>
            <a:off x="782693" y="4820985"/>
            <a:ext cx="1237570" cy="716973"/>
          </a:xfrm>
          <a:prstGeom prst="rect">
            <a:avLst/>
          </a:prstGeom>
        </p:spPr>
      </p:pic>
      <p:sp>
        <p:nvSpPr>
          <p:cNvPr id="120" name="矩形 119"/>
          <p:cNvSpPr/>
          <p:nvPr/>
        </p:nvSpPr>
        <p:spPr bwMode="gray">
          <a:xfrm>
            <a:off x="371364" y="5542289"/>
            <a:ext cx="2031961" cy="261610"/>
          </a:xfrm>
          <a:prstGeom prst="rect">
            <a:avLst/>
          </a:prstGeom>
        </p:spPr>
        <p:txBody>
          <a:bodyPr wrap="square">
            <a:spAutoFit/>
          </a:bodyPr>
          <a:lstStyle/>
          <a:p>
            <a:pPr algn="ctr" defTabSz="1218418" fontAlgn="ctr">
              <a:spcBef>
                <a:spcPts val="0"/>
              </a:spcBef>
              <a:spcAft>
                <a:spcPts val="0"/>
              </a:spcAft>
            </a:pPr>
            <a:r>
              <a:rPr lang="en-US" sz="1100" b="1" dirty="0">
                <a:solidFill>
                  <a:prstClr val="black"/>
                </a:solidFill>
                <a:latin typeface="Huawei Sans" panose="020C0503030203020204" pitchFamily="34" charset="0"/>
              </a:rPr>
              <a:t>Traditional WAN: CLI</a:t>
            </a:r>
          </a:p>
        </p:txBody>
      </p:sp>
      <p:sp>
        <p:nvSpPr>
          <p:cNvPr id="121" name="右箭头 120"/>
          <p:cNvSpPr/>
          <p:nvPr/>
        </p:nvSpPr>
        <p:spPr bwMode="gray">
          <a:xfrm>
            <a:off x="2484083" y="5083145"/>
            <a:ext cx="387375" cy="324660"/>
          </a:xfrm>
          <a:prstGeom prst="rightArrow">
            <a:avLst>
              <a:gd name="adj1" fmla="val 35342"/>
              <a:gd name="adj2" fmla="val 47068"/>
            </a:avLst>
          </a:prstGeom>
          <a:solidFill>
            <a:srgbClr val="00B0F0">
              <a:alpha val="20000"/>
            </a:srgbClr>
          </a:solidFill>
          <a:ln w="25400" cap="flat" cmpd="sng" algn="ctr">
            <a:noFill/>
            <a:prstDash val="solid"/>
          </a:ln>
          <a:effectLst/>
        </p:spPr>
        <p:txBody>
          <a:bodyPr rtlCol="0" anchor="ctr"/>
          <a:lstStyle/>
          <a:p>
            <a:pPr algn="ctr" defTabSz="1218418" fontAlgn="ctr">
              <a:spcBef>
                <a:spcPts val="0"/>
              </a:spcBef>
              <a:spcAft>
                <a:spcPts val="0"/>
              </a:spcAft>
              <a:defRPr/>
            </a:pPr>
            <a:endParaRPr lang="en-US" kern="0" dirty="0">
              <a:solidFill>
                <a:prstClr val="black"/>
              </a:solidFill>
              <a:latin typeface="Huawei Sans" panose="020C0503030203020204" pitchFamily="34" charset="0"/>
              <a:ea typeface="方正兰亭黑简体" panose="02000000000000000000" pitchFamily="2" charset="-122"/>
            </a:endParaRPr>
          </a:p>
        </p:txBody>
      </p:sp>
      <p:sp>
        <p:nvSpPr>
          <p:cNvPr id="122" name="矩形 121"/>
          <p:cNvSpPr/>
          <p:nvPr/>
        </p:nvSpPr>
        <p:spPr bwMode="gray">
          <a:xfrm>
            <a:off x="3079568" y="5407804"/>
            <a:ext cx="2243320" cy="430887"/>
          </a:xfrm>
          <a:prstGeom prst="rect">
            <a:avLst/>
          </a:prstGeom>
        </p:spPr>
        <p:txBody>
          <a:bodyPr wrap="square">
            <a:spAutoFit/>
          </a:bodyPr>
          <a:lstStyle/>
          <a:p>
            <a:pPr algn="ctr" defTabSz="1218418" fontAlgn="ctr">
              <a:spcBef>
                <a:spcPts val="0"/>
              </a:spcBef>
              <a:spcAft>
                <a:spcPts val="0"/>
              </a:spcAft>
            </a:pPr>
            <a:r>
              <a:rPr lang="en-US" sz="1100" b="1" dirty="0" err="1">
                <a:solidFill>
                  <a:prstClr val="black"/>
                </a:solidFill>
                <a:latin typeface="Huawei Sans" panose="020C0503030203020204" pitchFamily="34" charset="0"/>
              </a:rPr>
              <a:t>iMaster</a:t>
            </a:r>
            <a:r>
              <a:rPr lang="en-US" sz="1100" b="1" dirty="0">
                <a:solidFill>
                  <a:prstClr val="black"/>
                </a:solidFill>
                <a:latin typeface="Huawei Sans" panose="020C0503030203020204" pitchFamily="34" charset="0"/>
              </a:rPr>
              <a:t> NCE-WAN: automation and visualization</a:t>
            </a:r>
            <a:endParaRPr lang="en-US" altLang="zh-CN" sz="1100" b="1" dirty="0">
              <a:solidFill>
                <a:prstClr val="black"/>
              </a:solidFill>
              <a:latin typeface="Huawei Sans" panose="020C0503030203020204" pitchFamily="34" charset="0"/>
              <a:ea typeface="方正兰亭黑简体" panose="02000000000000000000" pitchFamily="2" charset="-122"/>
              <a:sym typeface="Arial"/>
            </a:endParaRPr>
          </a:p>
        </p:txBody>
      </p:sp>
      <p:cxnSp>
        <p:nvCxnSpPr>
          <p:cNvPr id="123" name="直接连接符 122"/>
          <p:cNvCxnSpPr/>
          <p:nvPr/>
        </p:nvCxnSpPr>
        <p:spPr bwMode="gray">
          <a:xfrm>
            <a:off x="5654157" y="4624521"/>
            <a:ext cx="0" cy="1253846"/>
          </a:xfrm>
          <a:prstGeom prst="line">
            <a:avLst/>
          </a:prstGeom>
          <a:noFill/>
          <a:ln w="12700" cap="flat" cmpd="sng" algn="ctr">
            <a:solidFill>
              <a:schemeClr val="bg2">
                <a:lumMod val="75000"/>
              </a:schemeClr>
            </a:solidFill>
            <a:prstDash val="solid"/>
          </a:ln>
          <a:effectLst/>
        </p:spPr>
      </p:cxnSp>
      <p:sp>
        <p:nvSpPr>
          <p:cNvPr id="124" name="矩形 123"/>
          <p:cNvSpPr/>
          <p:nvPr/>
        </p:nvSpPr>
        <p:spPr bwMode="gray">
          <a:xfrm>
            <a:off x="5828425" y="5338819"/>
            <a:ext cx="1856834" cy="461665"/>
          </a:xfrm>
          <a:prstGeom prst="rect">
            <a:avLst/>
          </a:prstGeom>
        </p:spPr>
        <p:txBody>
          <a:bodyPr wrap="square">
            <a:spAutoFit/>
          </a:bodyPr>
          <a:lstStyle/>
          <a:p>
            <a:pPr algn="ctr" defTabSz="1218418" fontAlgn="ctr">
              <a:spcBef>
                <a:spcPts val="0"/>
              </a:spcBef>
              <a:spcAft>
                <a:spcPts val="0"/>
              </a:spcAft>
            </a:pPr>
            <a:r>
              <a:rPr lang="en-US" sz="1200" b="1" dirty="0">
                <a:solidFill>
                  <a:prstClr val="black"/>
                </a:solidFill>
                <a:latin typeface="Huawei Sans" panose="020C0503030203020204" pitchFamily="34" charset="0"/>
              </a:rPr>
              <a:t>Various built-in networking templates</a:t>
            </a:r>
            <a:endParaRPr lang="en-US" sz="1200" b="1" dirty="0">
              <a:solidFill>
                <a:prstClr val="black"/>
              </a:solidFill>
              <a:latin typeface="Huawei Sans" panose="020C0503030203020204" pitchFamily="34" charset="0"/>
              <a:ea typeface="方正兰亭黑简体" panose="02000000000000000000" pitchFamily="2" charset="-122"/>
            </a:endParaRPr>
          </a:p>
        </p:txBody>
      </p:sp>
      <p:sp>
        <p:nvSpPr>
          <p:cNvPr id="125" name="矩形 124"/>
          <p:cNvSpPr/>
          <p:nvPr/>
        </p:nvSpPr>
        <p:spPr bwMode="gray">
          <a:xfrm>
            <a:off x="7961079" y="5338819"/>
            <a:ext cx="1526642" cy="461665"/>
          </a:xfrm>
          <a:prstGeom prst="rect">
            <a:avLst/>
          </a:prstGeom>
        </p:spPr>
        <p:txBody>
          <a:bodyPr wrap="square">
            <a:spAutoFit/>
          </a:bodyPr>
          <a:lstStyle/>
          <a:p>
            <a:pPr algn="ctr" defTabSz="1218418" fontAlgn="ctr">
              <a:spcBef>
                <a:spcPts val="0"/>
              </a:spcBef>
              <a:spcAft>
                <a:spcPts val="0"/>
              </a:spcAft>
            </a:pPr>
            <a:r>
              <a:rPr lang="en-US" sz="1200" b="1" dirty="0">
                <a:solidFill>
                  <a:prstClr val="black"/>
                </a:solidFill>
                <a:latin typeface="Huawei Sans" panose="020C0503030203020204" pitchFamily="34" charset="0"/>
              </a:rPr>
              <a:t>Configuration process guidance</a:t>
            </a:r>
            <a:endParaRPr lang="en-US" sz="1200" b="1" dirty="0">
              <a:solidFill>
                <a:prstClr val="black"/>
              </a:solidFill>
              <a:latin typeface="Huawei Sans" panose="020C0503030203020204" pitchFamily="34" charset="0"/>
              <a:ea typeface="方正兰亭黑简体" panose="02000000000000000000" pitchFamily="2" charset="-122"/>
            </a:endParaRPr>
          </a:p>
        </p:txBody>
      </p:sp>
      <p:sp>
        <p:nvSpPr>
          <p:cNvPr id="126" name="矩形 125"/>
          <p:cNvSpPr/>
          <p:nvPr/>
        </p:nvSpPr>
        <p:spPr bwMode="gray">
          <a:xfrm>
            <a:off x="9753877" y="5431152"/>
            <a:ext cx="1284326" cy="276999"/>
          </a:xfrm>
          <a:prstGeom prst="rect">
            <a:avLst/>
          </a:prstGeom>
        </p:spPr>
        <p:txBody>
          <a:bodyPr wrap="none">
            <a:spAutoFit/>
          </a:bodyPr>
          <a:lstStyle/>
          <a:p>
            <a:pPr algn="ctr" defTabSz="1218418" fontAlgn="ctr">
              <a:spcBef>
                <a:spcPts val="0"/>
              </a:spcBef>
              <a:spcAft>
                <a:spcPts val="0"/>
              </a:spcAft>
            </a:pPr>
            <a:r>
              <a:rPr lang="en-US" sz="1200" b="1" dirty="0">
                <a:solidFill>
                  <a:prstClr val="black"/>
                </a:solidFill>
                <a:latin typeface="Huawei Sans" panose="020C0503030203020204" pitchFamily="34" charset="0"/>
              </a:rPr>
              <a:t>Drag-and-drop</a:t>
            </a:r>
            <a:endParaRPr lang="en-US" sz="1200" b="1" dirty="0">
              <a:solidFill>
                <a:prstClr val="black"/>
              </a:solidFill>
              <a:latin typeface="Huawei Sans" panose="020C0503030203020204" pitchFamily="34" charset="0"/>
              <a:ea typeface="方正兰亭黑简体" panose="02000000000000000000" pitchFamily="2" charset="-122"/>
            </a:endParaRPr>
          </a:p>
        </p:txBody>
      </p:sp>
      <p:sp>
        <p:nvSpPr>
          <p:cNvPr id="127" name="矩形 126"/>
          <p:cNvSpPr/>
          <p:nvPr/>
        </p:nvSpPr>
        <p:spPr bwMode="gray">
          <a:xfrm>
            <a:off x="6490346" y="4677595"/>
            <a:ext cx="3919537" cy="646331"/>
          </a:xfrm>
          <a:prstGeom prst="rect">
            <a:avLst/>
          </a:prstGeom>
        </p:spPr>
        <p:txBody>
          <a:bodyPr wrap="square">
            <a:spAutoFit/>
          </a:bodyPr>
          <a:lstStyle/>
          <a:p>
            <a:pPr algn="ctr" defTabSz="1218418" fontAlgn="ctr">
              <a:spcBef>
                <a:spcPts val="0"/>
              </a:spcBef>
              <a:spcAft>
                <a:spcPts val="0"/>
              </a:spcAft>
            </a:pPr>
            <a:r>
              <a:rPr lang="en-US" b="1" dirty="0">
                <a:solidFill>
                  <a:prstClr val="black"/>
                </a:solidFill>
                <a:latin typeface="Huawei Sans" panose="020C0503030203020204" pitchFamily="34" charset="0"/>
              </a:rPr>
              <a:t>Full-process automation of enterprise interconnection</a:t>
            </a:r>
            <a:endParaRPr lang="en-US" altLang="zh-CN" b="1" dirty="0">
              <a:solidFill>
                <a:prstClr val="black"/>
              </a:solidFill>
              <a:latin typeface="Huawei Sans" panose="020C0503030203020204" pitchFamily="34" charset="0"/>
              <a:ea typeface="方正兰亭黑简体" panose="02000000000000000000" pitchFamily="2" charset="-122"/>
              <a:sym typeface="Arial"/>
            </a:endParaRPr>
          </a:p>
        </p:txBody>
      </p:sp>
      <p:grpSp>
        <p:nvGrpSpPr>
          <p:cNvPr id="128" name="组合 54"/>
          <p:cNvGrpSpPr/>
          <p:nvPr/>
        </p:nvGrpSpPr>
        <p:grpSpPr bwMode="gray">
          <a:xfrm>
            <a:off x="836478" y="3085604"/>
            <a:ext cx="361583" cy="196134"/>
            <a:chOff x="-817563" y="2578100"/>
            <a:chExt cx="614363" cy="363538"/>
          </a:xfrm>
        </p:grpSpPr>
        <p:sp>
          <p:nvSpPr>
            <p:cNvPr id="129" name="Freeform 7"/>
            <p:cNvSpPr>
              <a:spLocks/>
            </p:cNvSpPr>
            <p:nvPr/>
          </p:nvSpPr>
          <p:spPr bwMode="gray">
            <a:xfrm>
              <a:off x="-817563" y="2701925"/>
              <a:ext cx="614363" cy="239713"/>
            </a:xfrm>
            <a:custGeom>
              <a:avLst/>
              <a:gdLst>
                <a:gd name="T0" fmla="*/ 387 w 387"/>
                <a:gd name="T1" fmla="*/ 78 h 151"/>
                <a:gd name="T2" fmla="*/ 387 w 387"/>
                <a:gd name="T3" fmla="*/ 78 h 151"/>
                <a:gd name="T4" fmla="*/ 387 w 387"/>
                <a:gd name="T5" fmla="*/ 78 h 151"/>
                <a:gd name="T6" fmla="*/ 387 w 387"/>
                <a:gd name="T7" fmla="*/ 78 h 151"/>
                <a:gd name="T8" fmla="*/ 385 w 387"/>
                <a:gd name="T9" fmla="*/ 82 h 151"/>
                <a:gd name="T10" fmla="*/ 383 w 387"/>
                <a:gd name="T11" fmla="*/ 90 h 151"/>
                <a:gd name="T12" fmla="*/ 378 w 387"/>
                <a:gd name="T13" fmla="*/ 97 h 151"/>
                <a:gd name="T14" fmla="*/ 373 w 387"/>
                <a:gd name="T15" fmla="*/ 104 h 151"/>
                <a:gd name="T16" fmla="*/ 364 w 387"/>
                <a:gd name="T17" fmla="*/ 111 h 151"/>
                <a:gd name="T18" fmla="*/ 354 w 387"/>
                <a:gd name="T19" fmla="*/ 116 h 151"/>
                <a:gd name="T20" fmla="*/ 345 w 387"/>
                <a:gd name="T21" fmla="*/ 123 h 151"/>
                <a:gd name="T22" fmla="*/ 333 w 387"/>
                <a:gd name="T23" fmla="*/ 127 h 151"/>
                <a:gd name="T24" fmla="*/ 319 w 387"/>
                <a:gd name="T25" fmla="*/ 132 h 151"/>
                <a:gd name="T26" fmla="*/ 305 w 387"/>
                <a:gd name="T27" fmla="*/ 137 h 151"/>
                <a:gd name="T28" fmla="*/ 290 w 387"/>
                <a:gd name="T29" fmla="*/ 139 h 151"/>
                <a:gd name="T30" fmla="*/ 274 w 387"/>
                <a:gd name="T31" fmla="*/ 144 h 151"/>
                <a:gd name="T32" fmla="*/ 257 w 387"/>
                <a:gd name="T33" fmla="*/ 146 h 151"/>
                <a:gd name="T34" fmla="*/ 241 w 387"/>
                <a:gd name="T35" fmla="*/ 149 h 151"/>
                <a:gd name="T36" fmla="*/ 222 w 387"/>
                <a:gd name="T37" fmla="*/ 149 h 151"/>
                <a:gd name="T38" fmla="*/ 203 w 387"/>
                <a:gd name="T39" fmla="*/ 151 h 151"/>
                <a:gd name="T40" fmla="*/ 184 w 387"/>
                <a:gd name="T41" fmla="*/ 151 h 151"/>
                <a:gd name="T42" fmla="*/ 165 w 387"/>
                <a:gd name="T43" fmla="*/ 149 h 151"/>
                <a:gd name="T44" fmla="*/ 146 w 387"/>
                <a:gd name="T45" fmla="*/ 149 h 151"/>
                <a:gd name="T46" fmla="*/ 130 w 387"/>
                <a:gd name="T47" fmla="*/ 146 h 151"/>
                <a:gd name="T48" fmla="*/ 113 w 387"/>
                <a:gd name="T49" fmla="*/ 144 h 151"/>
                <a:gd name="T50" fmla="*/ 97 w 387"/>
                <a:gd name="T51" fmla="*/ 139 h 151"/>
                <a:gd name="T52" fmla="*/ 80 w 387"/>
                <a:gd name="T53" fmla="*/ 137 h 151"/>
                <a:gd name="T54" fmla="*/ 66 w 387"/>
                <a:gd name="T55" fmla="*/ 132 h 151"/>
                <a:gd name="T56" fmla="*/ 54 w 387"/>
                <a:gd name="T57" fmla="*/ 127 h 151"/>
                <a:gd name="T58" fmla="*/ 42 w 387"/>
                <a:gd name="T59" fmla="*/ 123 h 151"/>
                <a:gd name="T60" fmla="*/ 33 w 387"/>
                <a:gd name="T61" fmla="*/ 116 h 151"/>
                <a:gd name="T62" fmla="*/ 23 w 387"/>
                <a:gd name="T63" fmla="*/ 111 h 151"/>
                <a:gd name="T64" fmla="*/ 14 w 387"/>
                <a:gd name="T65" fmla="*/ 104 h 151"/>
                <a:gd name="T66" fmla="*/ 9 w 387"/>
                <a:gd name="T67" fmla="*/ 97 h 151"/>
                <a:gd name="T68" fmla="*/ 4 w 387"/>
                <a:gd name="T69" fmla="*/ 90 h 151"/>
                <a:gd name="T70" fmla="*/ 2 w 387"/>
                <a:gd name="T71" fmla="*/ 82 h 151"/>
                <a:gd name="T72" fmla="*/ 0 w 387"/>
                <a:gd name="T73" fmla="*/ 78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7" h="151">
                  <a:moveTo>
                    <a:pt x="387" y="0"/>
                  </a:moveTo>
                  <a:lnTo>
                    <a:pt x="387" y="78"/>
                  </a:lnTo>
                  <a:lnTo>
                    <a:pt x="387" y="78"/>
                  </a:lnTo>
                  <a:lnTo>
                    <a:pt x="387" y="78"/>
                  </a:lnTo>
                  <a:lnTo>
                    <a:pt x="387" y="78"/>
                  </a:lnTo>
                  <a:lnTo>
                    <a:pt x="387" y="78"/>
                  </a:lnTo>
                  <a:lnTo>
                    <a:pt x="387" y="78"/>
                  </a:lnTo>
                  <a:lnTo>
                    <a:pt x="387" y="78"/>
                  </a:lnTo>
                  <a:lnTo>
                    <a:pt x="387" y="78"/>
                  </a:lnTo>
                  <a:lnTo>
                    <a:pt x="385" y="82"/>
                  </a:lnTo>
                  <a:lnTo>
                    <a:pt x="385" y="87"/>
                  </a:lnTo>
                  <a:lnTo>
                    <a:pt x="383" y="90"/>
                  </a:lnTo>
                  <a:lnTo>
                    <a:pt x="380" y="94"/>
                  </a:lnTo>
                  <a:lnTo>
                    <a:pt x="378" y="97"/>
                  </a:lnTo>
                  <a:lnTo>
                    <a:pt x="376" y="101"/>
                  </a:lnTo>
                  <a:lnTo>
                    <a:pt x="373" y="104"/>
                  </a:lnTo>
                  <a:lnTo>
                    <a:pt x="368" y="106"/>
                  </a:lnTo>
                  <a:lnTo>
                    <a:pt x="364" y="111"/>
                  </a:lnTo>
                  <a:lnTo>
                    <a:pt x="359" y="113"/>
                  </a:lnTo>
                  <a:lnTo>
                    <a:pt x="354" y="116"/>
                  </a:lnTo>
                  <a:lnTo>
                    <a:pt x="350" y="118"/>
                  </a:lnTo>
                  <a:lnTo>
                    <a:pt x="345" y="123"/>
                  </a:lnTo>
                  <a:lnTo>
                    <a:pt x="338" y="125"/>
                  </a:lnTo>
                  <a:lnTo>
                    <a:pt x="333" y="127"/>
                  </a:lnTo>
                  <a:lnTo>
                    <a:pt x="326" y="130"/>
                  </a:lnTo>
                  <a:lnTo>
                    <a:pt x="319" y="132"/>
                  </a:lnTo>
                  <a:lnTo>
                    <a:pt x="312" y="134"/>
                  </a:lnTo>
                  <a:lnTo>
                    <a:pt x="305" y="137"/>
                  </a:lnTo>
                  <a:lnTo>
                    <a:pt x="298" y="139"/>
                  </a:lnTo>
                  <a:lnTo>
                    <a:pt x="290" y="139"/>
                  </a:lnTo>
                  <a:lnTo>
                    <a:pt x="283" y="142"/>
                  </a:lnTo>
                  <a:lnTo>
                    <a:pt x="274" y="144"/>
                  </a:lnTo>
                  <a:lnTo>
                    <a:pt x="267" y="144"/>
                  </a:lnTo>
                  <a:lnTo>
                    <a:pt x="257" y="146"/>
                  </a:lnTo>
                  <a:lnTo>
                    <a:pt x="248" y="146"/>
                  </a:lnTo>
                  <a:lnTo>
                    <a:pt x="241" y="149"/>
                  </a:lnTo>
                  <a:lnTo>
                    <a:pt x="231" y="149"/>
                  </a:lnTo>
                  <a:lnTo>
                    <a:pt x="222" y="149"/>
                  </a:lnTo>
                  <a:lnTo>
                    <a:pt x="212" y="151"/>
                  </a:lnTo>
                  <a:lnTo>
                    <a:pt x="203" y="151"/>
                  </a:lnTo>
                  <a:lnTo>
                    <a:pt x="193" y="151"/>
                  </a:lnTo>
                  <a:lnTo>
                    <a:pt x="184" y="151"/>
                  </a:lnTo>
                  <a:lnTo>
                    <a:pt x="175" y="151"/>
                  </a:lnTo>
                  <a:lnTo>
                    <a:pt x="165" y="149"/>
                  </a:lnTo>
                  <a:lnTo>
                    <a:pt x="156" y="149"/>
                  </a:lnTo>
                  <a:lnTo>
                    <a:pt x="146" y="149"/>
                  </a:lnTo>
                  <a:lnTo>
                    <a:pt x="139" y="146"/>
                  </a:lnTo>
                  <a:lnTo>
                    <a:pt x="130" y="146"/>
                  </a:lnTo>
                  <a:lnTo>
                    <a:pt x="120" y="144"/>
                  </a:lnTo>
                  <a:lnTo>
                    <a:pt x="113" y="144"/>
                  </a:lnTo>
                  <a:lnTo>
                    <a:pt x="104" y="142"/>
                  </a:lnTo>
                  <a:lnTo>
                    <a:pt x="97" y="139"/>
                  </a:lnTo>
                  <a:lnTo>
                    <a:pt x="89" y="139"/>
                  </a:lnTo>
                  <a:lnTo>
                    <a:pt x="80" y="137"/>
                  </a:lnTo>
                  <a:lnTo>
                    <a:pt x="73" y="134"/>
                  </a:lnTo>
                  <a:lnTo>
                    <a:pt x="66" y="132"/>
                  </a:lnTo>
                  <a:lnTo>
                    <a:pt x="61" y="130"/>
                  </a:lnTo>
                  <a:lnTo>
                    <a:pt x="54" y="127"/>
                  </a:lnTo>
                  <a:lnTo>
                    <a:pt x="47" y="125"/>
                  </a:lnTo>
                  <a:lnTo>
                    <a:pt x="42" y="123"/>
                  </a:lnTo>
                  <a:lnTo>
                    <a:pt x="37" y="118"/>
                  </a:lnTo>
                  <a:lnTo>
                    <a:pt x="33" y="116"/>
                  </a:lnTo>
                  <a:lnTo>
                    <a:pt x="26" y="113"/>
                  </a:lnTo>
                  <a:lnTo>
                    <a:pt x="23" y="111"/>
                  </a:lnTo>
                  <a:lnTo>
                    <a:pt x="18" y="106"/>
                  </a:lnTo>
                  <a:lnTo>
                    <a:pt x="14" y="104"/>
                  </a:lnTo>
                  <a:lnTo>
                    <a:pt x="11" y="99"/>
                  </a:lnTo>
                  <a:lnTo>
                    <a:pt x="9" y="97"/>
                  </a:lnTo>
                  <a:lnTo>
                    <a:pt x="7" y="92"/>
                  </a:lnTo>
                  <a:lnTo>
                    <a:pt x="4" y="90"/>
                  </a:lnTo>
                  <a:lnTo>
                    <a:pt x="2" y="85"/>
                  </a:lnTo>
                  <a:lnTo>
                    <a:pt x="2" y="82"/>
                  </a:lnTo>
                  <a:lnTo>
                    <a:pt x="0" y="78"/>
                  </a:lnTo>
                  <a:lnTo>
                    <a:pt x="0" y="78"/>
                  </a:lnTo>
                  <a:lnTo>
                    <a:pt x="0" y="2"/>
                  </a:lnTo>
                </a:path>
              </a:pathLst>
            </a:custGeom>
            <a:noFill/>
            <a:ln w="3"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1" tIns="45685" rIns="91371" bIns="45685" numCol="1" anchor="t" anchorCtr="0" compatLnSpc="1">
              <a:prstTxWarp prst="textNoShape">
                <a:avLst/>
              </a:prstTxWarp>
            </a:bodyPr>
            <a:lstStyle/>
            <a:p>
              <a:pPr defTabSz="1218540" fontAlgn="ctr">
                <a:spcBef>
                  <a:spcPts val="0"/>
                </a:spcBef>
                <a:spcAft>
                  <a:spcPts val="0"/>
                </a:spcAft>
              </a:pPr>
              <a:endParaRPr lang="en-US" altLang="zh-CN" sz="2399" dirty="0">
                <a:solidFill>
                  <a:prstClr val="black"/>
                </a:solidFill>
                <a:latin typeface="Huawei Sans" panose="020C0503030203020204" pitchFamily="34" charset="0"/>
                <a:ea typeface="方正兰亭黑简体" panose="02000000000000000000" pitchFamily="2" charset="-122"/>
              </a:endParaRPr>
            </a:p>
          </p:txBody>
        </p:sp>
        <p:sp>
          <p:nvSpPr>
            <p:cNvPr id="130" name="Freeform 8"/>
            <p:cNvSpPr>
              <a:spLocks/>
            </p:cNvSpPr>
            <p:nvPr/>
          </p:nvSpPr>
          <p:spPr bwMode="gray">
            <a:xfrm>
              <a:off x="-817563" y="2578100"/>
              <a:ext cx="614363" cy="242888"/>
            </a:xfrm>
            <a:custGeom>
              <a:avLst/>
              <a:gdLst>
                <a:gd name="T0" fmla="*/ 212 w 387"/>
                <a:gd name="T1" fmla="*/ 0 h 153"/>
                <a:gd name="T2" fmla="*/ 241 w 387"/>
                <a:gd name="T3" fmla="*/ 2 h 153"/>
                <a:gd name="T4" fmla="*/ 269 w 387"/>
                <a:gd name="T5" fmla="*/ 7 h 153"/>
                <a:gd name="T6" fmla="*/ 293 w 387"/>
                <a:gd name="T7" fmla="*/ 11 h 153"/>
                <a:gd name="T8" fmla="*/ 316 w 387"/>
                <a:gd name="T9" fmla="*/ 19 h 153"/>
                <a:gd name="T10" fmla="*/ 338 w 387"/>
                <a:gd name="T11" fmla="*/ 26 h 153"/>
                <a:gd name="T12" fmla="*/ 354 w 387"/>
                <a:gd name="T13" fmla="*/ 35 h 153"/>
                <a:gd name="T14" fmla="*/ 368 w 387"/>
                <a:gd name="T15" fmla="*/ 45 h 153"/>
                <a:gd name="T16" fmla="*/ 378 w 387"/>
                <a:gd name="T17" fmla="*/ 54 h 153"/>
                <a:gd name="T18" fmla="*/ 385 w 387"/>
                <a:gd name="T19" fmla="*/ 66 h 153"/>
                <a:gd name="T20" fmla="*/ 387 w 387"/>
                <a:gd name="T21" fmla="*/ 78 h 153"/>
                <a:gd name="T22" fmla="*/ 385 w 387"/>
                <a:gd name="T23" fmla="*/ 89 h 153"/>
                <a:gd name="T24" fmla="*/ 378 w 387"/>
                <a:gd name="T25" fmla="*/ 99 h 153"/>
                <a:gd name="T26" fmla="*/ 368 w 387"/>
                <a:gd name="T27" fmla="*/ 111 h 153"/>
                <a:gd name="T28" fmla="*/ 354 w 387"/>
                <a:gd name="T29" fmla="*/ 120 h 153"/>
                <a:gd name="T30" fmla="*/ 338 w 387"/>
                <a:gd name="T31" fmla="*/ 127 h 153"/>
                <a:gd name="T32" fmla="*/ 316 w 387"/>
                <a:gd name="T33" fmla="*/ 137 h 153"/>
                <a:gd name="T34" fmla="*/ 293 w 387"/>
                <a:gd name="T35" fmla="*/ 142 h 153"/>
                <a:gd name="T36" fmla="*/ 269 w 387"/>
                <a:gd name="T37" fmla="*/ 149 h 153"/>
                <a:gd name="T38" fmla="*/ 241 w 387"/>
                <a:gd name="T39" fmla="*/ 151 h 153"/>
                <a:gd name="T40" fmla="*/ 212 w 387"/>
                <a:gd name="T41" fmla="*/ 153 h 153"/>
                <a:gd name="T42" fmla="*/ 184 w 387"/>
                <a:gd name="T43" fmla="*/ 153 h 153"/>
                <a:gd name="T44" fmla="*/ 156 w 387"/>
                <a:gd name="T45" fmla="*/ 151 h 153"/>
                <a:gd name="T46" fmla="*/ 127 w 387"/>
                <a:gd name="T47" fmla="*/ 149 h 153"/>
                <a:gd name="T48" fmla="*/ 101 w 387"/>
                <a:gd name="T49" fmla="*/ 144 h 153"/>
                <a:gd name="T50" fmla="*/ 78 w 387"/>
                <a:gd name="T51" fmla="*/ 139 h 153"/>
                <a:gd name="T52" fmla="*/ 56 w 387"/>
                <a:gd name="T53" fmla="*/ 132 h 153"/>
                <a:gd name="T54" fmla="*/ 40 w 387"/>
                <a:gd name="T55" fmla="*/ 123 h 153"/>
                <a:gd name="T56" fmla="*/ 23 w 387"/>
                <a:gd name="T57" fmla="*/ 113 h 153"/>
                <a:gd name="T58" fmla="*/ 11 w 387"/>
                <a:gd name="T59" fmla="*/ 104 h 153"/>
                <a:gd name="T60" fmla="*/ 4 w 387"/>
                <a:gd name="T61" fmla="*/ 92 h 153"/>
                <a:gd name="T62" fmla="*/ 0 w 387"/>
                <a:gd name="T63" fmla="*/ 80 h 153"/>
                <a:gd name="T64" fmla="*/ 2 w 387"/>
                <a:gd name="T65" fmla="*/ 68 h 153"/>
                <a:gd name="T66" fmla="*/ 7 w 387"/>
                <a:gd name="T67" fmla="*/ 59 h 153"/>
                <a:gd name="T68" fmla="*/ 16 w 387"/>
                <a:gd name="T69" fmla="*/ 47 h 153"/>
                <a:gd name="T70" fmla="*/ 28 w 387"/>
                <a:gd name="T71" fmla="*/ 37 h 153"/>
                <a:gd name="T72" fmla="*/ 44 w 387"/>
                <a:gd name="T73" fmla="*/ 28 h 153"/>
                <a:gd name="T74" fmla="*/ 63 w 387"/>
                <a:gd name="T75" fmla="*/ 21 h 153"/>
                <a:gd name="T76" fmla="*/ 85 w 387"/>
                <a:gd name="T77" fmla="*/ 14 h 153"/>
                <a:gd name="T78" fmla="*/ 111 w 387"/>
                <a:gd name="T79" fmla="*/ 9 h 153"/>
                <a:gd name="T80" fmla="*/ 137 w 387"/>
                <a:gd name="T81" fmla="*/ 4 h 153"/>
                <a:gd name="T82" fmla="*/ 165 w 387"/>
                <a:gd name="T83" fmla="*/ 2 h 153"/>
                <a:gd name="T84" fmla="*/ 193 w 387"/>
                <a:gd name="T85"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87" h="153">
                  <a:moveTo>
                    <a:pt x="193" y="0"/>
                  </a:moveTo>
                  <a:lnTo>
                    <a:pt x="203" y="0"/>
                  </a:lnTo>
                  <a:lnTo>
                    <a:pt x="212" y="0"/>
                  </a:lnTo>
                  <a:lnTo>
                    <a:pt x="224" y="2"/>
                  </a:lnTo>
                  <a:lnTo>
                    <a:pt x="234" y="2"/>
                  </a:lnTo>
                  <a:lnTo>
                    <a:pt x="241" y="2"/>
                  </a:lnTo>
                  <a:lnTo>
                    <a:pt x="250" y="4"/>
                  </a:lnTo>
                  <a:lnTo>
                    <a:pt x="260" y="4"/>
                  </a:lnTo>
                  <a:lnTo>
                    <a:pt x="269" y="7"/>
                  </a:lnTo>
                  <a:lnTo>
                    <a:pt x="276" y="9"/>
                  </a:lnTo>
                  <a:lnTo>
                    <a:pt x="286" y="9"/>
                  </a:lnTo>
                  <a:lnTo>
                    <a:pt x="293" y="11"/>
                  </a:lnTo>
                  <a:lnTo>
                    <a:pt x="302" y="14"/>
                  </a:lnTo>
                  <a:lnTo>
                    <a:pt x="309" y="16"/>
                  </a:lnTo>
                  <a:lnTo>
                    <a:pt x="316" y="19"/>
                  </a:lnTo>
                  <a:lnTo>
                    <a:pt x="324" y="21"/>
                  </a:lnTo>
                  <a:lnTo>
                    <a:pt x="331" y="23"/>
                  </a:lnTo>
                  <a:lnTo>
                    <a:pt x="338" y="26"/>
                  </a:lnTo>
                  <a:lnTo>
                    <a:pt x="342" y="28"/>
                  </a:lnTo>
                  <a:lnTo>
                    <a:pt x="350" y="30"/>
                  </a:lnTo>
                  <a:lnTo>
                    <a:pt x="354" y="35"/>
                  </a:lnTo>
                  <a:lnTo>
                    <a:pt x="359" y="37"/>
                  </a:lnTo>
                  <a:lnTo>
                    <a:pt x="364" y="40"/>
                  </a:lnTo>
                  <a:lnTo>
                    <a:pt x="368" y="45"/>
                  </a:lnTo>
                  <a:lnTo>
                    <a:pt x="371" y="47"/>
                  </a:lnTo>
                  <a:lnTo>
                    <a:pt x="376" y="52"/>
                  </a:lnTo>
                  <a:lnTo>
                    <a:pt x="378" y="54"/>
                  </a:lnTo>
                  <a:lnTo>
                    <a:pt x="380" y="59"/>
                  </a:lnTo>
                  <a:lnTo>
                    <a:pt x="383" y="61"/>
                  </a:lnTo>
                  <a:lnTo>
                    <a:pt x="385" y="66"/>
                  </a:lnTo>
                  <a:lnTo>
                    <a:pt x="385" y="68"/>
                  </a:lnTo>
                  <a:lnTo>
                    <a:pt x="387" y="73"/>
                  </a:lnTo>
                  <a:lnTo>
                    <a:pt x="387" y="78"/>
                  </a:lnTo>
                  <a:lnTo>
                    <a:pt x="387" y="80"/>
                  </a:lnTo>
                  <a:lnTo>
                    <a:pt x="385" y="85"/>
                  </a:lnTo>
                  <a:lnTo>
                    <a:pt x="385" y="89"/>
                  </a:lnTo>
                  <a:lnTo>
                    <a:pt x="383" y="92"/>
                  </a:lnTo>
                  <a:lnTo>
                    <a:pt x="380" y="97"/>
                  </a:lnTo>
                  <a:lnTo>
                    <a:pt x="378" y="99"/>
                  </a:lnTo>
                  <a:lnTo>
                    <a:pt x="376" y="104"/>
                  </a:lnTo>
                  <a:lnTo>
                    <a:pt x="371" y="106"/>
                  </a:lnTo>
                  <a:lnTo>
                    <a:pt x="368" y="111"/>
                  </a:lnTo>
                  <a:lnTo>
                    <a:pt x="364" y="113"/>
                  </a:lnTo>
                  <a:lnTo>
                    <a:pt x="359" y="118"/>
                  </a:lnTo>
                  <a:lnTo>
                    <a:pt x="354" y="120"/>
                  </a:lnTo>
                  <a:lnTo>
                    <a:pt x="350" y="123"/>
                  </a:lnTo>
                  <a:lnTo>
                    <a:pt x="342" y="125"/>
                  </a:lnTo>
                  <a:lnTo>
                    <a:pt x="338" y="127"/>
                  </a:lnTo>
                  <a:lnTo>
                    <a:pt x="331" y="132"/>
                  </a:lnTo>
                  <a:lnTo>
                    <a:pt x="324" y="134"/>
                  </a:lnTo>
                  <a:lnTo>
                    <a:pt x="316" y="137"/>
                  </a:lnTo>
                  <a:lnTo>
                    <a:pt x="309" y="139"/>
                  </a:lnTo>
                  <a:lnTo>
                    <a:pt x="302" y="142"/>
                  </a:lnTo>
                  <a:lnTo>
                    <a:pt x="293" y="142"/>
                  </a:lnTo>
                  <a:lnTo>
                    <a:pt x="286" y="144"/>
                  </a:lnTo>
                  <a:lnTo>
                    <a:pt x="276" y="146"/>
                  </a:lnTo>
                  <a:lnTo>
                    <a:pt x="269" y="149"/>
                  </a:lnTo>
                  <a:lnTo>
                    <a:pt x="260" y="149"/>
                  </a:lnTo>
                  <a:lnTo>
                    <a:pt x="250" y="151"/>
                  </a:lnTo>
                  <a:lnTo>
                    <a:pt x="241" y="151"/>
                  </a:lnTo>
                  <a:lnTo>
                    <a:pt x="234" y="151"/>
                  </a:lnTo>
                  <a:lnTo>
                    <a:pt x="224" y="153"/>
                  </a:lnTo>
                  <a:lnTo>
                    <a:pt x="212" y="153"/>
                  </a:lnTo>
                  <a:lnTo>
                    <a:pt x="203" y="153"/>
                  </a:lnTo>
                  <a:lnTo>
                    <a:pt x="193" y="153"/>
                  </a:lnTo>
                  <a:lnTo>
                    <a:pt x="184" y="153"/>
                  </a:lnTo>
                  <a:lnTo>
                    <a:pt x="175" y="153"/>
                  </a:lnTo>
                  <a:lnTo>
                    <a:pt x="165" y="153"/>
                  </a:lnTo>
                  <a:lnTo>
                    <a:pt x="156" y="151"/>
                  </a:lnTo>
                  <a:lnTo>
                    <a:pt x="146" y="151"/>
                  </a:lnTo>
                  <a:lnTo>
                    <a:pt x="137" y="151"/>
                  </a:lnTo>
                  <a:lnTo>
                    <a:pt x="127" y="149"/>
                  </a:lnTo>
                  <a:lnTo>
                    <a:pt x="118" y="149"/>
                  </a:lnTo>
                  <a:lnTo>
                    <a:pt x="111" y="146"/>
                  </a:lnTo>
                  <a:lnTo>
                    <a:pt x="101" y="144"/>
                  </a:lnTo>
                  <a:lnTo>
                    <a:pt x="94" y="142"/>
                  </a:lnTo>
                  <a:lnTo>
                    <a:pt x="85" y="142"/>
                  </a:lnTo>
                  <a:lnTo>
                    <a:pt x="78" y="139"/>
                  </a:lnTo>
                  <a:lnTo>
                    <a:pt x="71" y="137"/>
                  </a:lnTo>
                  <a:lnTo>
                    <a:pt x="63" y="134"/>
                  </a:lnTo>
                  <a:lnTo>
                    <a:pt x="56" y="132"/>
                  </a:lnTo>
                  <a:lnTo>
                    <a:pt x="52" y="127"/>
                  </a:lnTo>
                  <a:lnTo>
                    <a:pt x="44" y="125"/>
                  </a:lnTo>
                  <a:lnTo>
                    <a:pt x="40" y="123"/>
                  </a:lnTo>
                  <a:lnTo>
                    <a:pt x="33" y="120"/>
                  </a:lnTo>
                  <a:lnTo>
                    <a:pt x="28" y="118"/>
                  </a:lnTo>
                  <a:lnTo>
                    <a:pt x="23" y="113"/>
                  </a:lnTo>
                  <a:lnTo>
                    <a:pt x="18" y="111"/>
                  </a:lnTo>
                  <a:lnTo>
                    <a:pt x="16" y="106"/>
                  </a:lnTo>
                  <a:lnTo>
                    <a:pt x="11" y="104"/>
                  </a:lnTo>
                  <a:lnTo>
                    <a:pt x="9" y="99"/>
                  </a:lnTo>
                  <a:lnTo>
                    <a:pt x="7" y="97"/>
                  </a:lnTo>
                  <a:lnTo>
                    <a:pt x="4" y="92"/>
                  </a:lnTo>
                  <a:lnTo>
                    <a:pt x="2" y="89"/>
                  </a:lnTo>
                  <a:lnTo>
                    <a:pt x="2" y="85"/>
                  </a:lnTo>
                  <a:lnTo>
                    <a:pt x="0" y="80"/>
                  </a:lnTo>
                  <a:lnTo>
                    <a:pt x="0" y="78"/>
                  </a:lnTo>
                  <a:lnTo>
                    <a:pt x="0" y="73"/>
                  </a:lnTo>
                  <a:lnTo>
                    <a:pt x="2" y="68"/>
                  </a:lnTo>
                  <a:lnTo>
                    <a:pt x="2" y="66"/>
                  </a:lnTo>
                  <a:lnTo>
                    <a:pt x="4" y="61"/>
                  </a:lnTo>
                  <a:lnTo>
                    <a:pt x="7" y="59"/>
                  </a:lnTo>
                  <a:lnTo>
                    <a:pt x="9" y="54"/>
                  </a:lnTo>
                  <a:lnTo>
                    <a:pt x="11" y="52"/>
                  </a:lnTo>
                  <a:lnTo>
                    <a:pt x="16" y="47"/>
                  </a:lnTo>
                  <a:lnTo>
                    <a:pt x="18" y="45"/>
                  </a:lnTo>
                  <a:lnTo>
                    <a:pt x="23" y="40"/>
                  </a:lnTo>
                  <a:lnTo>
                    <a:pt x="28" y="37"/>
                  </a:lnTo>
                  <a:lnTo>
                    <a:pt x="33" y="35"/>
                  </a:lnTo>
                  <a:lnTo>
                    <a:pt x="40" y="30"/>
                  </a:lnTo>
                  <a:lnTo>
                    <a:pt x="44" y="28"/>
                  </a:lnTo>
                  <a:lnTo>
                    <a:pt x="52" y="26"/>
                  </a:lnTo>
                  <a:lnTo>
                    <a:pt x="56" y="23"/>
                  </a:lnTo>
                  <a:lnTo>
                    <a:pt x="63" y="21"/>
                  </a:lnTo>
                  <a:lnTo>
                    <a:pt x="71" y="19"/>
                  </a:lnTo>
                  <a:lnTo>
                    <a:pt x="78" y="16"/>
                  </a:lnTo>
                  <a:lnTo>
                    <a:pt x="85" y="14"/>
                  </a:lnTo>
                  <a:lnTo>
                    <a:pt x="94" y="11"/>
                  </a:lnTo>
                  <a:lnTo>
                    <a:pt x="101" y="9"/>
                  </a:lnTo>
                  <a:lnTo>
                    <a:pt x="111" y="9"/>
                  </a:lnTo>
                  <a:lnTo>
                    <a:pt x="118" y="7"/>
                  </a:lnTo>
                  <a:lnTo>
                    <a:pt x="127" y="4"/>
                  </a:lnTo>
                  <a:lnTo>
                    <a:pt x="137" y="4"/>
                  </a:lnTo>
                  <a:lnTo>
                    <a:pt x="146" y="2"/>
                  </a:lnTo>
                  <a:lnTo>
                    <a:pt x="156" y="2"/>
                  </a:lnTo>
                  <a:lnTo>
                    <a:pt x="165" y="2"/>
                  </a:lnTo>
                  <a:lnTo>
                    <a:pt x="175" y="0"/>
                  </a:lnTo>
                  <a:lnTo>
                    <a:pt x="184" y="0"/>
                  </a:lnTo>
                  <a:lnTo>
                    <a:pt x="193" y="0"/>
                  </a:lnTo>
                  <a:lnTo>
                    <a:pt x="193" y="0"/>
                  </a:lnTo>
                  <a:lnTo>
                    <a:pt x="193" y="0"/>
                  </a:lnTo>
                  <a:close/>
                </a:path>
              </a:pathLst>
            </a:custGeom>
            <a:noFill/>
            <a:ln w="3"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1" tIns="45685" rIns="91371" bIns="45685" numCol="1" anchor="t" anchorCtr="0" compatLnSpc="1">
              <a:prstTxWarp prst="textNoShape">
                <a:avLst/>
              </a:prstTxWarp>
            </a:bodyPr>
            <a:lstStyle/>
            <a:p>
              <a:pPr defTabSz="1218540" fontAlgn="ctr">
                <a:spcBef>
                  <a:spcPts val="0"/>
                </a:spcBef>
                <a:spcAft>
                  <a:spcPts val="0"/>
                </a:spcAft>
              </a:pPr>
              <a:endParaRPr lang="en-US" altLang="zh-CN" sz="2399" dirty="0">
                <a:solidFill>
                  <a:prstClr val="black"/>
                </a:solidFill>
                <a:latin typeface="Huawei Sans" panose="020C0503030203020204" pitchFamily="34" charset="0"/>
                <a:ea typeface="方正兰亭黑简体" panose="02000000000000000000" pitchFamily="2" charset="-122"/>
              </a:endParaRPr>
            </a:p>
          </p:txBody>
        </p:sp>
        <p:sp>
          <p:nvSpPr>
            <p:cNvPr id="131" name="Freeform 9"/>
            <p:cNvSpPr>
              <a:spLocks/>
            </p:cNvSpPr>
            <p:nvPr/>
          </p:nvSpPr>
          <p:spPr bwMode="gray">
            <a:xfrm>
              <a:off x="-698500" y="2719388"/>
              <a:ext cx="173038" cy="76200"/>
            </a:xfrm>
            <a:custGeom>
              <a:avLst/>
              <a:gdLst>
                <a:gd name="T0" fmla="*/ 0 w 109"/>
                <a:gd name="T1" fmla="*/ 29 h 48"/>
                <a:gd name="T2" fmla="*/ 14 w 109"/>
                <a:gd name="T3" fmla="*/ 48 h 48"/>
                <a:gd name="T4" fmla="*/ 71 w 109"/>
                <a:gd name="T5" fmla="*/ 45 h 48"/>
                <a:gd name="T6" fmla="*/ 50 w 109"/>
                <a:gd name="T7" fmla="*/ 41 h 48"/>
                <a:gd name="T8" fmla="*/ 109 w 109"/>
                <a:gd name="T9" fmla="*/ 5 h 48"/>
                <a:gd name="T10" fmla="*/ 78 w 109"/>
                <a:gd name="T11" fmla="*/ 0 h 48"/>
                <a:gd name="T12" fmla="*/ 19 w 109"/>
                <a:gd name="T13" fmla="*/ 34 h 48"/>
                <a:gd name="T14" fmla="*/ 0 w 109"/>
                <a:gd name="T15" fmla="*/ 29 h 48"/>
                <a:gd name="T16" fmla="*/ 0 w 109"/>
                <a:gd name="T17" fmla="*/ 29 h 48"/>
                <a:gd name="T18" fmla="*/ 0 w 109"/>
                <a:gd name="T19" fmla="*/ 2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48">
                  <a:moveTo>
                    <a:pt x="0" y="29"/>
                  </a:moveTo>
                  <a:lnTo>
                    <a:pt x="14" y="48"/>
                  </a:lnTo>
                  <a:lnTo>
                    <a:pt x="71" y="45"/>
                  </a:lnTo>
                  <a:lnTo>
                    <a:pt x="50" y="41"/>
                  </a:lnTo>
                  <a:lnTo>
                    <a:pt x="109" y="5"/>
                  </a:lnTo>
                  <a:lnTo>
                    <a:pt x="78" y="0"/>
                  </a:lnTo>
                  <a:lnTo>
                    <a:pt x="19" y="34"/>
                  </a:lnTo>
                  <a:lnTo>
                    <a:pt x="0" y="29"/>
                  </a:lnTo>
                  <a:lnTo>
                    <a:pt x="0" y="29"/>
                  </a:lnTo>
                  <a:lnTo>
                    <a:pt x="0" y="29"/>
                  </a:lnTo>
                  <a:close/>
                </a:path>
              </a:pathLst>
            </a:custGeom>
            <a:noFill/>
            <a:ln w="3"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1" tIns="45685" rIns="91371" bIns="45685" numCol="1" anchor="t" anchorCtr="0" compatLnSpc="1">
              <a:prstTxWarp prst="textNoShape">
                <a:avLst/>
              </a:prstTxWarp>
            </a:bodyPr>
            <a:lstStyle/>
            <a:p>
              <a:pPr defTabSz="1218540" fontAlgn="ctr">
                <a:spcBef>
                  <a:spcPts val="0"/>
                </a:spcBef>
                <a:spcAft>
                  <a:spcPts val="0"/>
                </a:spcAft>
              </a:pPr>
              <a:endParaRPr lang="en-US" altLang="zh-CN" sz="2399" dirty="0">
                <a:solidFill>
                  <a:prstClr val="black"/>
                </a:solidFill>
                <a:latin typeface="Huawei Sans" panose="020C0503030203020204" pitchFamily="34" charset="0"/>
                <a:ea typeface="方正兰亭黑简体" panose="02000000000000000000" pitchFamily="2" charset="-122"/>
              </a:endParaRPr>
            </a:p>
          </p:txBody>
        </p:sp>
        <p:sp>
          <p:nvSpPr>
            <p:cNvPr id="132" name="Freeform 10"/>
            <p:cNvSpPr>
              <a:spLocks/>
            </p:cNvSpPr>
            <p:nvPr/>
          </p:nvSpPr>
          <p:spPr bwMode="gray">
            <a:xfrm>
              <a:off x="-506413" y="2608263"/>
              <a:ext cx="168275" cy="82550"/>
            </a:xfrm>
            <a:custGeom>
              <a:avLst/>
              <a:gdLst>
                <a:gd name="T0" fmla="*/ 0 w 106"/>
                <a:gd name="T1" fmla="*/ 42 h 52"/>
                <a:gd name="T2" fmla="*/ 31 w 106"/>
                <a:gd name="T3" fmla="*/ 52 h 52"/>
                <a:gd name="T4" fmla="*/ 85 w 106"/>
                <a:gd name="T5" fmla="*/ 16 h 52"/>
                <a:gd name="T6" fmla="*/ 106 w 106"/>
                <a:gd name="T7" fmla="*/ 23 h 52"/>
                <a:gd name="T8" fmla="*/ 90 w 106"/>
                <a:gd name="T9" fmla="*/ 0 h 52"/>
                <a:gd name="T10" fmla="*/ 38 w 106"/>
                <a:gd name="T11" fmla="*/ 2 h 52"/>
                <a:gd name="T12" fmla="*/ 57 w 106"/>
                <a:gd name="T13" fmla="*/ 9 h 52"/>
                <a:gd name="T14" fmla="*/ 0 w 106"/>
                <a:gd name="T15" fmla="*/ 42 h 52"/>
                <a:gd name="T16" fmla="*/ 0 w 106"/>
                <a:gd name="T17" fmla="*/ 42 h 52"/>
                <a:gd name="T18" fmla="*/ 0 w 106"/>
                <a:gd name="T19" fmla="*/ 4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52">
                  <a:moveTo>
                    <a:pt x="0" y="42"/>
                  </a:moveTo>
                  <a:lnTo>
                    <a:pt x="31" y="52"/>
                  </a:lnTo>
                  <a:lnTo>
                    <a:pt x="85" y="16"/>
                  </a:lnTo>
                  <a:lnTo>
                    <a:pt x="106" y="23"/>
                  </a:lnTo>
                  <a:lnTo>
                    <a:pt x="90" y="0"/>
                  </a:lnTo>
                  <a:lnTo>
                    <a:pt x="38" y="2"/>
                  </a:lnTo>
                  <a:lnTo>
                    <a:pt x="57" y="9"/>
                  </a:lnTo>
                  <a:lnTo>
                    <a:pt x="0" y="42"/>
                  </a:lnTo>
                  <a:lnTo>
                    <a:pt x="0" y="42"/>
                  </a:lnTo>
                  <a:lnTo>
                    <a:pt x="0" y="42"/>
                  </a:lnTo>
                  <a:close/>
                </a:path>
              </a:pathLst>
            </a:custGeom>
            <a:noFill/>
            <a:ln w="3"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1" tIns="45685" rIns="91371" bIns="45685" numCol="1" anchor="t" anchorCtr="0" compatLnSpc="1">
              <a:prstTxWarp prst="textNoShape">
                <a:avLst/>
              </a:prstTxWarp>
            </a:bodyPr>
            <a:lstStyle/>
            <a:p>
              <a:pPr defTabSz="1218540" fontAlgn="ctr">
                <a:spcBef>
                  <a:spcPts val="0"/>
                </a:spcBef>
                <a:spcAft>
                  <a:spcPts val="0"/>
                </a:spcAft>
              </a:pPr>
              <a:endParaRPr lang="en-US" altLang="zh-CN" sz="2399" dirty="0">
                <a:solidFill>
                  <a:prstClr val="black"/>
                </a:solidFill>
                <a:latin typeface="Huawei Sans" panose="020C0503030203020204" pitchFamily="34" charset="0"/>
                <a:ea typeface="方正兰亭黑简体" panose="02000000000000000000" pitchFamily="2" charset="-122"/>
              </a:endParaRPr>
            </a:p>
          </p:txBody>
        </p:sp>
        <p:sp>
          <p:nvSpPr>
            <p:cNvPr id="133" name="Freeform 11"/>
            <p:cNvSpPr>
              <a:spLocks/>
            </p:cNvSpPr>
            <p:nvPr/>
          </p:nvSpPr>
          <p:spPr bwMode="gray">
            <a:xfrm>
              <a:off x="-476250" y="2693988"/>
              <a:ext cx="209550" cy="74613"/>
            </a:xfrm>
            <a:custGeom>
              <a:avLst/>
              <a:gdLst>
                <a:gd name="T0" fmla="*/ 109 w 132"/>
                <a:gd name="T1" fmla="*/ 47 h 47"/>
                <a:gd name="T2" fmla="*/ 16 w 132"/>
                <a:gd name="T3" fmla="*/ 24 h 47"/>
                <a:gd name="T4" fmla="*/ 2 w 132"/>
                <a:gd name="T5" fmla="*/ 33 h 47"/>
                <a:gd name="T6" fmla="*/ 0 w 132"/>
                <a:gd name="T7" fmla="*/ 7 h 47"/>
                <a:gd name="T8" fmla="*/ 52 w 132"/>
                <a:gd name="T9" fmla="*/ 0 h 47"/>
                <a:gd name="T10" fmla="*/ 38 w 132"/>
                <a:gd name="T11" fmla="*/ 9 h 47"/>
                <a:gd name="T12" fmla="*/ 132 w 132"/>
                <a:gd name="T13" fmla="*/ 31 h 47"/>
                <a:gd name="T14" fmla="*/ 109 w 132"/>
                <a:gd name="T15" fmla="*/ 47 h 47"/>
                <a:gd name="T16" fmla="*/ 109 w 132"/>
                <a:gd name="T17" fmla="*/ 47 h 47"/>
                <a:gd name="T18" fmla="*/ 109 w 132"/>
                <a:gd name="T19"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47">
                  <a:moveTo>
                    <a:pt x="109" y="47"/>
                  </a:moveTo>
                  <a:lnTo>
                    <a:pt x="16" y="24"/>
                  </a:lnTo>
                  <a:lnTo>
                    <a:pt x="2" y="33"/>
                  </a:lnTo>
                  <a:lnTo>
                    <a:pt x="0" y="7"/>
                  </a:lnTo>
                  <a:lnTo>
                    <a:pt x="52" y="0"/>
                  </a:lnTo>
                  <a:lnTo>
                    <a:pt x="38" y="9"/>
                  </a:lnTo>
                  <a:lnTo>
                    <a:pt x="132" y="31"/>
                  </a:lnTo>
                  <a:lnTo>
                    <a:pt x="109" y="47"/>
                  </a:lnTo>
                  <a:lnTo>
                    <a:pt x="109" y="47"/>
                  </a:lnTo>
                  <a:lnTo>
                    <a:pt x="109" y="47"/>
                  </a:lnTo>
                  <a:close/>
                </a:path>
              </a:pathLst>
            </a:custGeom>
            <a:noFill/>
            <a:ln w="3"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1" tIns="45685" rIns="91371" bIns="45685" numCol="1" anchor="t" anchorCtr="0" compatLnSpc="1">
              <a:prstTxWarp prst="textNoShape">
                <a:avLst/>
              </a:prstTxWarp>
            </a:bodyPr>
            <a:lstStyle/>
            <a:p>
              <a:pPr defTabSz="1218540" fontAlgn="ctr">
                <a:spcBef>
                  <a:spcPts val="0"/>
                </a:spcBef>
                <a:spcAft>
                  <a:spcPts val="0"/>
                </a:spcAft>
              </a:pPr>
              <a:endParaRPr lang="en-US" altLang="zh-CN" sz="2399" dirty="0">
                <a:solidFill>
                  <a:prstClr val="black"/>
                </a:solidFill>
                <a:latin typeface="Huawei Sans" panose="020C0503030203020204" pitchFamily="34" charset="0"/>
                <a:ea typeface="方正兰亭黑简体" panose="02000000000000000000" pitchFamily="2" charset="-122"/>
              </a:endParaRPr>
            </a:p>
          </p:txBody>
        </p:sp>
        <p:sp>
          <p:nvSpPr>
            <p:cNvPr id="134" name="Freeform 12"/>
            <p:cNvSpPr>
              <a:spLocks/>
            </p:cNvSpPr>
            <p:nvPr/>
          </p:nvSpPr>
          <p:spPr bwMode="gray">
            <a:xfrm>
              <a:off x="-765175" y="2636838"/>
              <a:ext cx="209550" cy="71438"/>
            </a:xfrm>
            <a:custGeom>
              <a:avLst/>
              <a:gdLst>
                <a:gd name="T0" fmla="*/ 75 w 132"/>
                <a:gd name="T1" fmla="*/ 45 h 45"/>
                <a:gd name="T2" fmla="*/ 132 w 132"/>
                <a:gd name="T3" fmla="*/ 38 h 45"/>
                <a:gd name="T4" fmla="*/ 130 w 132"/>
                <a:gd name="T5" fmla="*/ 12 h 45"/>
                <a:gd name="T6" fmla="*/ 116 w 132"/>
                <a:gd name="T7" fmla="*/ 22 h 45"/>
                <a:gd name="T8" fmla="*/ 26 w 132"/>
                <a:gd name="T9" fmla="*/ 0 h 45"/>
                <a:gd name="T10" fmla="*/ 0 w 132"/>
                <a:gd name="T11" fmla="*/ 15 h 45"/>
                <a:gd name="T12" fmla="*/ 87 w 132"/>
                <a:gd name="T13" fmla="*/ 36 h 45"/>
                <a:gd name="T14" fmla="*/ 75 w 132"/>
                <a:gd name="T15" fmla="*/ 45 h 45"/>
                <a:gd name="T16" fmla="*/ 75 w 132"/>
                <a:gd name="T17" fmla="*/ 45 h 45"/>
                <a:gd name="T18" fmla="*/ 75 w 132"/>
                <a:gd name="T19"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45">
                  <a:moveTo>
                    <a:pt x="75" y="45"/>
                  </a:moveTo>
                  <a:lnTo>
                    <a:pt x="132" y="38"/>
                  </a:lnTo>
                  <a:lnTo>
                    <a:pt x="130" y="12"/>
                  </a:lnTo>
                  <a:lnTo>
                    <a:pt x="116" y="22"/>
                  </a:lnTo>
                  <a:lnTo>
                    <a:pt x="26" y="0"/>
                  </a:lnTo>
                  <a:lnTo>
                    <a:pt x="0" y="15"/>
                  </a:lnTo>
                  <a:lnTo>
                    <a:pt x="87" y="36"/>
                  </a:lnTo>
                  <a:lnTo>
                    <a:pt x="75" y="45"/>
                  </a:lnTo>
                  <a:lnTo>
                    <a:pt x="75" y="45"/>
                  </a:lnTo>
                  <a:lnTo>
                    <a:pt x="75" y="45"/>
                  </a:lnTo>
                  <a:close/>
                </a:path>
              </a:pathLst>
            </a:custGeom>
            <a:noFill/>
            <a:ln w="3"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1" tIns="45685" rIns="91371" bIns="45685" numCol="1" anchor="t" anchorCtr="0" compatLnSpc="1">
              <a:prstTxWarp prst="textNoShape">
                <a:avLst/>
              </a:prstTxWarp>
            </a:bodyPr>
            <a:lstStyle/>
            <a:p>
              <a:pPr defTabSz="1218540" fontAlgn="ctr">
                <a:spcBef>
                  <a:spcPts val="0"/>
                </a:spcBef>
                <a:spcAft>
                  <a:spcPts val="0"/>
                </a:spcAft>
              </a:pPr>
              <a:endParaRPr lang="en-US" altLang="zh-CN" sz="2399" dirty="0">
                <a:solidFill>
                  <a:prstClr val="black"/>
                </a:solidFill>
                <a:latin typeface="Huawei Sans" panose="020C0503030203020204" pitchFamily="34" charset="0"/>
                <a:ea typeface="方正兰亭黑简体" panose="02000000000000000000" pitchFamily="2" charset="-122"/>
              </a:endParaRPr>
            </a:p>
          </p:txBody>
        </p:sp>
      </p:grpSp>
      <p:grpSp>
        <p:nvGrpSpPr>
          <p:cNvPr id="135" name="组合 55"/>
          <p:cNvGrpSpPr/>
          <p:nvPr/>
        </p:nvGrpSpPr>
        <p:grpSpPr bwMode="gray">
          <a:xfrm>
            <a:off x="3173043" y="2395927"/>
            <a:ext cx="181308" cy="121735"/>
            <a:chOff x="2793903" y="1905342"/>
            <a:chExt cx="444500" cy="298450"/>
          </a:xfrm>
          <a:solidFill>
            <a:sysClr val="window" lastClr="FFFFFF"/>
          </a:solidFill>
        </p:grpSpPr>
        <p:sp>
          <p:nvSpPr>
            <p:cNvPr id="136" name="Freeform 93"/>
            <p:cNvSpPr>
              <a:spLocks/>
            </p:cNvSpPr>
            <p:nvPr/>
          </p:nvSpPr>
          <p:spPr bwMode="gray">
            <a:xfrm>
              <a:off x="3003453" y="2146642"/>
              <a:ext cx="57150" cy="57150"/>
            </a:xfrm>
            <a:custGeom>
              <a:avLst/>
              <a:gdLst/>
              <a:ahLst/>
              <a:cxnLst>
                <a:cxn ang="0">
                  <a:pos x="0" y="18"/>
                </a:cxn>
                <a:cxn ang="0">
                  <a:pos x="0" y="18"/>
                </a:cxn>
                <a:cxn ang="0">
                  <a:pos x="2" y="24"/>
                </a:cxn>
                <a:cxn ang="0">
                  <a:pos x="6" y="30"/>
                </a:cxn>
                <a:cxn ang="0">
                  <a:pos x="12" y="34"/>
                </a:cxn>
                <a:cxn ang="0">
                  <a:pos x="18" y="36"/>
                </a:cxn>
                <a:cxn ang="0">
                  <a:pos x="18" y="36"/>
                </a:cxn>
                <a:cxn ang="0">
                  <a:pos x="26" y="34"/>
                </a:cxn>
                <a:cxn ang="0">
                  <a:pos x="32" y="30"/>
                </a:cxn>
                <a:cxn ang="0">
                  <a:pos x="36" y="24"/>
                </a:cxn>
                <a:cxn ang="0">
                  <a:pos x="36" y="18"/>
                </a:cxn>
                <a:cxn ang="0">
                  <a:pos x="36" y="18"/>
                </a:cxn>
                <a:cxn ang="0">
                  <a:pos x="36" y="10"/>
                </a:cxn>
                <a:cxn ang="0">
                  <a:pos x="32" y="4"/>
                </a:cxn>
                <a:cxn ang="0">
                  <a:pos x="26" y="0"/>
                </a:cxn>
                <a:cxn ang="0">
                  <a:pos x="18" y="0"/>
                </a:cxn>
                <a:cxn ang="0">
                  <a:pos x="18" y="0"/>
                </a:cxn>
                <a:cxn ang="0">
                  <a:pos x="12" y="0"/>
                </a:cxn>
                <a:cxn ang="0">
                  <a:pos x="6" y="4"/>
                </a:cxn>
                <a:cxn ang="0">
                  <a:pos x="2" y="10"/>
                </a:cxn>
                <a:cxn ang="0">
                  <a:pos x="0" y="18"/>
                </a:cxn>
                <a:cxn ang="0">
                  <a:pos x="0" y="18"/>
                </a:cxn>
              </a:cxnLst>
              <a:rect l="0" t="0" r="r" b="b"/>
              <a:pathLst>
                <a:path w="36" h="36">
                  <a:moveTo>
                    <a:pt x="0" y="18"/>
                  </a:moveTo>
                  <a:lnTo>
                    <a:pt x="0" y="18"/>
                  </a:lnTo>
                  <a:lnTo>
                    <a:pt x="2" y="24"/>
                  </a:lnTo>
                  <a:lnTo>
                    <a:pt x="6" y="30"/>
                  </a:lnTo>
                  <a:lnTo>
                    <a:pt x="12" y="34"/>
                  </a:lnTo>
                  <a:lnTo>
                    <a:pt x="18" y="36"/>
                  </a:lnTo>
                  <a:lnTo>
                    <a:pt x="18" y="36"/>
                  </a:lnTo>
                  <a:lnTo>
                    <a:pt x="26" y="34"/>
                  </a:lnTo>
                  <a:lnTo>
                    <a:pt x="32" y="30"/>
                  </a:lnTo>
                  <a:lnTo>
                    <a:pt x="36" y="24"/>
                  </a:lnTo>
                  <a:lnTo>
                    <a:pt x="36" y="18"/>
                  </a:lnTo>
                  <a:lnTo>
                    <a:pt x="36" y="18"/>
                  </a:lnTo>
                  <a:lnTo>
                    <a:pt x="36" y="10"/>
                  </a:lnTo>
                  <a:lnTo>
                    <a:pt x="32" y="4"/>
                  </a:lnTo>
                  <a:lnTo>
                    <a:pt x="26" y="0"/>
                  </a:lnTo>
                  <a:lnTo>
                    <a:pt x="18" y="0"/>
                  </a:lnTo>
                  <a:lnTo>
                    <a:pt x="18" y="0"/>
                  </a:lnTo>
                  <a:lnTo>
                    <a:pt x="12" y="0"/>
                  </a:lnTo>
                  <a:lnTo>
                    <a:pt x="6" y="4"/>
                  </a:lnTo>
                  <a:lnTo>
                    <a:pt x="2" y="10"/>
                  </a:lnTo>
                  <a:lnTo>
                    <a:pt x="0" y="18"/>
                  </a:lnTo>
                  <a:lnTo>
                    <a:pt x="0" y="18"/>
                  </a:lnTo>
                  <a:close/>
                </a:path>
              </a:pathLst>
            </a:custGeom>
            <a:grpFill/>
            <a:ln w="9525">
              <a:noFill/>
              <a:round/>
              <a:headEnd/>
              <a:tailEnd/>
            </a:ln>
          </p:spPr>
          <p:txBody>
            <a:bodyPr vert="horz" wrap="square" lIns="68522" tIns="34262" rIns="68522" bIns="34262" numCol="1" anchor="t" anchorCtr="0" compatLnSpc="1">
              <a:prstTxWarp prst="textNoShape">
                <a:avLst/>
              </a:prstTxWarp>
            </a:bodyPr>
            <a:lstStyle/>
            <a:p>
              <a:pPr defTabSz="1218418" fontAlgn="ctr">
                <a:spcBef>
                  <a:spcPts val="0"/>
                </a:spcBef>
                <a:spcAft>
                  <a:spcPts val="0"/>
                </a:spcAft>
                <a:defRPr/>
              </a:pPr>
              <a:endParaRPr lang="en-US" altLang="zh-CN" sz="1800" kern="0" dirty="0">
                <a:solidFill>
                  <a:prstClr val="black"/>
                </a:solidFill>
                <a:latin typeface="Huawei Sans" panose="020C0503030203020204" pitchFamily="34" charset="0"/>
                <a:ea typeface="方正兰亭黑简体" panose="02000000000000000000" pitchFamily="2" charset="-122"/>
              </a:endParaRPr>
            </a:p>
          </p:txBody>
        </p:sp>
        <p:sp>
          <p:nvSpPr>
            <p:cNvPr id="137" name="Freeform 94"/>
            <p:cNvSpPr>
              <a:spLocks/>
            </p:cNvSpPr>
            <p:nvPr/>
          </p:nvSpPr>
          <p:spPr bwMode="gray">
            <a:xfrm>
              <a:off x="2854228" y="2146642"/>
              <a:ext cx="57150" cy="57150"/>
            </a:xfrm>
            <a:custGeom>
              <a:avLst/>
              <a:gdLst/>
              <a:ahLst/>
              <a:cxnLst>
                <a:cxn ang="0">
                  <a:pos x="0" y="18"/>
                </a:cxn>
                <a:cxn ang="0">
                  <a:pos x="0" y="18"/>
                </a:cxn>
                <a:cxn ang="0">
                  <a:pos x="2" y="24"/>
                </a:cxn>
                <a:cxn ang="0">
                  <a:pos x="6" y="30"/>
                </a:cxn>
                <a:cxn ang="0">
                  <a:pos x="10" y="34"/>
                </a:cxn>
                <a:cxn ang="0">
                  <a:pos x="18" y="36"/>
                </a:cxn>
                <a:cxn ang="0">
                  <a:pos x="18" y="36"/>
                </a:cxn>
                <a:cxn ang="0">
                  <a:pos x="24" y="34"/>
                </a:cxn>
                <a:cxn ang="0">
                  <a:pos x="30" y="30"/>
                </a:cxn>
                <a:cxn ang="0">
                  <a:pos x="34" y="24"/>
                </a:cxn>
                <a:cxn ang="0">
                  <a:pos x="36" y="18"/>
                </a:cxn>
                <a:cxn ang="0">
                  <a:pos x="36" y="18"/>
                </a:cxn>
                <a:cxn ang="0">
                  <a:pos x="34" y="10"/>
                </a:cxn>
                <a:cxn ang="0">
                  <a:pos x="30" y="4"/>
                </a:cxn>
                <a:cxn ang="0">
                  <a:pos x="24" y="0"/>
                </a:cxn>
                <a:cxn ang="0">
                  <a:pos x="18" y="0"/>
                </a:cxn>
                <a:cxn ang="0">
                  <a:pos x="18" y="0"/>
                </a:cxn>
                <a:cxn ang="0">
                  <a:pos x="10" y="0"/>
                </a:cxn>
                <a:cxn ang="0">
                  <a:pos x="6" y="4"/>
                </a:cxn>
                <a:cxn ang="0">
                  <a:pos x="2" y="10"/>
                </a:cxn>
                <a:cxn ang="0">
                  <a:pos x="0" y="18"/>
                </a:cxn>
                <a:cxn ang="0">
                  <a:pos x="0" y="18"/>
                </a:cxn>
              </a:cxnLst>
              <a:rect l="0" t="0" r="r" b="b"/>
              <a:pathLst>
                <a:path w="36" h="36">
                  <a:moveTo>
                    <a:pt x="0" y="18"/>
                  </a:moveTo>
                  <a:lnTo>
                    <a:pt x="0" y="18"/>
                  </a:lnTo>
                  <a:lnTo>
                    <a:pt x="2" y="24"/>
                  </a:lnTo>
                  <a:lnTo>
                    <a:pt x="6" y="30"/>
                  </a:lnTo>
                  <a:lnTo>
                    <a:pt x="10" y="34"/>
                  </a:lnTo>
                  <a:lnTo>
                    <a:pt x="18" y="36"/>
                  </a:lnTo>
                  <a:lnTo>
                    <a:pt x="18" y="36"/>
                  </a:lnTo>
                  <a:lnTo>
                    <a:pt x="24" y="34"/>
                  </a:lnTo>
                  <a:lnTo>
                    <a:pt x="30" y="30"/>
                  </a:lnTo>
                  <a:lnTo>
                    <a:pt x="34" y="24"/>
                  </a:lnTo>
                  <a:lnTo>
                    <a:pt x="36" y="18"/>
                  </a:lnTo>
                  <a:lnTo>
                    <a:pt x="36" y="18"/>
                  </a:lnTo>
                  <a:lnTo>
                    <a:pt x="34" y="10"/>
                  </a:lnTo>
                  <a:lnTo>
                    <a:pt x="30" y="4"/>
                  </a:lnTo>
                  <a:lnTo>
                    <a:pt x="24" y="0"/>
                  </a:lnTo>
                  <a:lnTo>
                    <a:pt x="18" y="0"/>
                  </a:lnTo>
                  <a:lnTo>
                    <a:pt x="18" y="0"/>
                  </a:lnTo>
                  <a:lnTo>
                    <a:pt x="10" y="0"/>
                  </a:lnTo>
                  <a:lnTo>
                    <a:pt x="6" y="4"/>
                  </a:lnTo>
                  <a:lnTo>
                    <a:pt x="2" y="10"/>
                  </a:lnTo>
                  <a:lnTo>
                    <a:pt x="0" y="18"/>
                  </a:lnTo>
                  <a:lnTo>
                    <a:pt x="0" y="18"/>
                  </a:lnTo>
                  <a:close/>
                </a:path>
              </a:pathLst>
            </a:custGeom>
            <a:grpFill/>
            <a:ln w="9525">
              <a:noFill/>
              <a:round/>
              <a:headEnd/>
              <a:tailEnd/>
            </a:ln>
          </p:spPr>
          <p:txBody>
            <a:bodyPr vert="horz" wrap="square" lIns="68522" tIns="34262" rIns="68522" bIns="34262" numCol="1" anchor="t" anchorCtr="0" compatLnSpc="1">
              <a:prstTxWarp prst="textNoShape">
                <a:avLst/>
              </a:prstTxWarp>
            </a:bodyPr>
            <a:lstStyle/>
            <a:p>
              <a:pPr defTabSz="1218418" fontAlgn="ctr">
                <a:spcBef>
                  <a:spcPts val="0"/>
                </a:spcBef>
                <a:spcAft>
                  <a:spcPts val="0"/>
                </a:spcAft>
                <a:defRPr/>
              </a:pPr>
              <a:endParaRPr lang="en-US" altLang="zh-CN" sz="1800" kern="0" dirty="0">
                <a:solidFill>
                  <a:prstClr val="black"/>
                </a:solidFill>
                <a:latin typeface="Huawei Sans" panose="020C0503030203020204" pitchFamily="34" charset="0"/>
                <a:ea typeface="方正兰亭黑简体" panose="02000000000000000000" pitchFamily="2" charset="-122"/>
              </a:endParaRPr>
            </a:p>
          </p:txBody>
        </p:sp>
        <p:sp>
          <p:nvSpPr>
            <p:cNvPr id="138" name="Freeform 95"/>
            <p:cNvSpPr>
              <a:spLocks/>
            </p:cNvSpPr>
            <p:nvPr/>
          </p:nvSpPr>
          <p:spPr bwMode="gray">
            <a:xfrm>
              <a:off x="2844703" y="1949792"/>
              <a:ext cx="393700" cy="190500"/>
            </a:xfrm>
            <a:custGeom>
              <a:avLst/>
              <a:gdLst/>
              <a:ahLst/>
              <a:cxnLst>
                <a:cxn ang="0">
                  <a:pos x="146" y="120"/>
                </a:cxn>
                <a:cxn ang="0">
                  <a:pos x="156" y="114"/>
                </a:cxn>
                <a:cxn ang="0">
                  <a:pos x="196" y="20"/>
                </a:cxn>
                <a:cxn ang="0">
                  <a:pos x="238" y="20"/>
                </a:cxn>
                <a:cxn ang="0">
                  <a:pos x="238" y="20"/>
                </a:cxn>
                <a:cxn ang="0">
                  <a:pos x="242" y="18"/>
                </a:cxn>
                <a:cxn ang="0">
                  <a:pos x="244" y="16"/>
                </a:cxn>
                <a:cxn ang="0">
                  <a:pos x="248" y="14"/>
                </a:cxn>
                <a:cxn ang="0">
                  <a:pos x="248" y="10"/>
                </a:cxn>
                <a:cxn ang="0">
                  <a:pos x="248" y="10"/>
                </a:cxn>
                <a:cxn ang="0">
                  <a:pos x="248" y="6"/>
                </a:cxn>
                <a:cxn ang="0">
                  <a:pos x="244" y="2"/>
                </a:cxn>
                <a:cxn ang="0">
                  <a:pos x="242" y="0"/>
                </a:cxn>
                <a:cxn ang="0">
                  <a:pos x="238" y="0"/>
                </a:cxn>
                <a:cxn ang="0">
                  <a:pos x="190" y="0"/>
                </a:cxn>
                <a:cxn ang="0">
                  <a:pos x="180" y="6"/>
                </a:cxn>
                <a:cxn ang="0">
                  <a:pos x="140" y="100"/>
                </a:cxn>
                <a:cxn ang="0">
                  <a:pos x="10" y="100"/>
                </a:cxn>
                <a:cxn ang="0">
                  <a:pos x="10" y="100"/>
                </a:cxn>
                <a:cxn ang="0">
                  <a:pos x="6" y="100"/>
                </a:cxn>
                <a:cxn ang="0">
                  <a:pos x="2" y="102"/>
                </a:cxn>
                <a:cxn ang="0">
                  <a:pos x="0" y="106"/>
                </a:cxn>
                <a:cxn ang="0">
                  <a:pos x="0" y="110"/>
                </a:cxn>
                <a:cxn ang="0">
                  <a:pos x="0" y="110"/>
                </a:cxn>
                <a:cxn ang="0">
                  <a:pos x="0" y="114"/>
                </a:cxn>
                <a:cxn ang="0">
                  <a:pos x="2" y="116"/>
                </a:cxn>
                <a:cxn ang="0">
                  <a:pos x="6" y="120"/>
                </a:cxn>
                <a:cxn ang="0">
                  <a:pos x="10" y="120"/>
                </a:cxn>
                <a:cxn ang="0">
                  <a:pos x="146" y="120"/>
                </a:cxn>
              </a:cxnLst>
              <a:rect l="0" t="0" r="r" b="b"/>
              <a:pathLst>
                <a:path w="248" h="120">
                  <a:moveTo>
                    <a:pt x="146" y="120"/>
                  </a:moveTo>
                  <a:lnTo>
                    <a:pt x="156" y="114"/>
                  </a:lnTo>
                  <a:lnTo>
                    <a:pt x="196" y="20"/>
                  </a:lnTo>
                  <a:lnTo>
                    <a:pt x="238" y="20"/>
                  </a:lnTo>
                  <a:lnTo>
                    <a:pt x="238" y="20"/>
                  </a:lnTo>
                  <a:lnTo>
                    <a:pt x="242" y="18"/>
                  </a:lnTo>
                  <a:lnTo>
                    <a:pt x="244" y="16"/>
                  </a:lnTo>
                  <a:lnTo>
                    <a:pt x="248" y="14"/>
                  </a:lnTo>
                  <a:lnTo>
                    <a:pt x="248" y="10"/>
                  </a:lnTo>
                  <a:lnTo>
                    <a:pt x="248" y="10"/>
                  </a:lnTo>
                  <a:lnTo>
                    <a:pt x="248" y="6"/>
                  </a:lnTo>
                  <a:lnTo>
                    <a:pt x="244" y="2"/>
                  </a:lnTo>
                  <a:lnTo>
                    <a:pt x="242" y="0"/>
                  </a:lnTo>
                  <a:lnTo>
                    <a:pt x="238" y="0"/>
                  </a:lnTo>
                  <a:lnTo>
                    <a:pt x="190" y="0"/>
                  </a:lnTo>
                  <a:lnTo>
                    <a:pt x="180" y="6"/>
                  </a:lnTo>
                  <a:lnTo>
                    <a:pt x="140" y="100"/>
                  </a:lnTo>
                  <a:lnTo>
                    <a:pt x="10" y="100"/>
                  </a:lnTo>
                  <a:lnTo>
                    <a:pt x="10" y="100"/>
                  </a:lnTo>
                  <a:lnTo>
                    <a:pt x="6" y="100"/>
                  </a:lnTo>
                  <a:lnTo>
                    <a:pt x="2" y="102"/>
                  </a:lnTo>
                  <a:lnTo>
                    <a:pt x="0" y="106"/>
                  </a:lnTo>
                  <a:lnTo>
                    <a:pt x="0" y="110"/>
                  </a:lnTo>
                  <a:lnTo>
                    <a:pt x="0" y="110"/>
                  </a:lnTo>
                  <a:lnTo>
                    <a:pt x="0" y="114"/>
                  </a:lnTo>
                  <a:lnTo>
                    <a:pt x="2" y="116"/>
                  </a:lnTo>
                  <a:lnTo>
                    <a:pt x="6" y="120"/>
                  </a:lnTo>
                  <a:lnTo>
                    <a:pt x="10" y="120"/>
                  </a:lnTo>
                  <a:lnTo>
                    <a:pt x="146" y="120"/>
                  </a:lnTo>
                  <a:close/>
                </a:path>
              </a:pathLst>
            </a:custGeom>
            <a:grpFill/>
            <a:ln w="9525">
              <a:noFill/>
              <a:round/>
              <a:headEnd/>
              <a:tailEnd/>
            </a:ln>
          </p:spPr>
          <p:txBody>
            <a:bodyPr vert="horz" wrap="square" lIns="68522" tIns="34262" rIns="68522" bIns="34262" numCol="1" anchor="t" anchorCtr="0" compatLnSpc="1">
              <a:prstTxWarp prst="textNoShape">
                <a:avLst/>
              </a:prstTxWarp>
            </a:bodyPr>
            <a:lstStyle/>
            <a:p>
              <a:pPr defTabSz="1218418" fontAlgn="ctr">
                <a:spcBef>
                  <a:spcPts val="0"/>
                </a:spcBef>
                <a:spcAft>
                  <a:spcPts val="0"/>
                </a:spcAft>
                <a:defRPr/>
              </a:pPr>
              <a:endParaRPr lang="en-US" altLang="zh-CN" sz="1800" kern="0" dirty="0">
                <a:solidFill>
                  <a:prstClr val="black"/>
                </a:solidFill>
                <a:latin typeface="Huawei Sans" panose="020C0503030203020204" pitchFamily="34" charset="0"/>
                <a:ea typeface="方正兰亭黑简体" panose="02000000000000000000" pitchFamily="2" charset="-122"/>
              </a:endParaRPr>
            </a:p>
          </p:txBody>
        </p:sp>
        <p:sp>
          <p:nvSpPr>
            <p:cNvPr id="139" name="Freeform 96"/>
            <p:cNvSpPr>
              <a:spLocks noEditPoints="1"/>
            </p:cNvSpPr>
            <p:nvPr/>
          </p:nvSpPr>
          <p:spPr bwMode="gray">
            <a:xfrm>
              <a:off x="2793903" y="1905342"/>
              <a:ext cx="317500" cy="187325"/>
            </a:xfrm>
            <a:custGeom>
              <a:avLst/>
              <a:gdLst/>
              <a:ahLst/>
              <a:cxnLst>
                <a:cxn ang="0">
                  <a:pos x="130" y="0"/>
                </a:cxn>
                <a:cxn ang="0">
                  <a:pos x="70" y="0"/>
                </a:cxn>
                <a:cxn ang="0">
                  <a:pos x="22" y="0"/>
                </a:cxn>
                <a:cxn ang="0">
                  <a:pos x="10" y="2"/>
                </a:cxn>
                <a:cxn ang="0">
                  <a:pos x="4" y="8"/>
                </a:cxn>
                <a:cxn ang="0">
                  <a:pos x="0" y="18"/>
                </a:cxn>
                <a:cxn ang="0">
                  <a:pos x="2" y="28"/>
                </a:cxn>
                <a:cxn ang="0">
                  <a:pos x="28" y="90"/>
                </a:cxn>
                <a:cxn ang="0">
                  <a:pos x="44" y="110"/>
                </a:cxn>
                <a:cxn ang="0">
                  <a:pos x="70" y="118"/>
                </a:cxn>
                <a:cxn ang="0">
                  <a:pos x="130" y="118"/>
                </a:cxn>
                <a:cxn ang="0">
                  <a:pos x="156" y="110"/>
                </a:cxn>
                <a:cxn ang="0">
                  <a:pos x="174" y="90"/>
                </a:cxn>
                <a:cxn ang="0">
                  <a:pos x="198" y="28"/>
                </a:cxn>
                <a:cxn ang="0">
                  <a:pos x="200" y="18"/>
                </a:cxn>
                <a:cxn ang="0">
                  <a:pos x="196" y="8"/>
                </a:cxn>
                <a:cxn ang="0">
                  <a:pos x="190" y="2"/>
                </a:cxn>
                <a:cxn ang="0">
                  <a:pos x="178" y="0"/>
                </a:cxn>
                <a:cxn ang="0">
                  <a:pos x="150" y="94"/>
                </a:cxn>
                <a:cxn ang="0">
                  <a:pos x="46" y="94"/>
                </a:cxn>
                <a:cxn ang="0">
                  <a:pos x="42" y="88"/>
                </a:cxn>
                <a:cxn ang="0">
                  <a:pos x="44" y="84"/>
                </a:cxn>
                <a:cxn ang="0">
                  <a:pos x="150" y="82"/>
                </a:cxn>
                <a:cxn ang="0">
                  <a:pos x="154" y="84"/>
                </a:cxn>
                <a:cxn ang="0">
                  <a:pos x="154" y="88"/>
                </a:cxn>
                <a:cxn ang="0">
                  <a:pos x="150" y="94"/>
                </a:cxn>
                <a:cxn ang="0">
                  <a:pos x="164" y="62"/>
                </a:cxn>
                <a:cxn ang="0">
                  <a:pos x="32" y="62"/>
                </a:cxn>
                <a:cxn ang="0">
                  <a:pos x="28" y="56"/>
                </a:cxn>
                <a:cxn ang="0">
                  <a:pos x="30" y="52"/>
                </a:cxn>
                <a:cxn ang="0">
                  <a:pos x="164" y="50"/>
                </a:cxn>
                <a:cxn ang="0">
                  <a:pos x="168" y="52"/>
                </a:cxn>
                <a:cxn ang="0">
                  <a:pos x="170" y="56"/>
                </a:cxn>
                <a:cxn ang="0">
                  <a:pos x="164" y="62"/>
                </a:cxn>
                <a:cxn ang="0">
                  <a:pos x="174" y="30"/>
                </a:cxn>
                <a:cxn ang="0">
                  <a:pos x="24" y="30"/>
                </a:cxn>
                <a:cxn ang="0">
                  <a:pos x="18" y="24"/>
                </a:cxn>
                <a:cxn ang="0">
                  <a:pos x="20" y="20"/>
                </a:cxn>
                <a:cxn ang="0">
                  <a:pos x="174" y="18"/>
                </a:cxn>
                <a:cxn ang="0">
                  <a:pos x="178" y="20"/>
                </a:cxn>
                <a:cxn ang="0">
                  <a:pos x="180" y="24"/>
                </a:cxn>
                <a:cxn ang="0">
                  <a:pos x="174" y="30"/>
                </a:cxn>
              </a:cxnLst>
              <a:rect l="0" t="0" r="r" b="b"/>
              <a:pathLst>
                <a:path w="200" h="118">
                  <a:moveTo>
                    <a:pt x="178" y="0"/>
                  </a:moveTo>
                  <a:lnTo>
                    <a:pt x="130" y="0"/>
                  </a:lnTo>
                  <a:lnTo>
                    <a:pt x="130" y="0"/>
                  </a:lnTo>
                  <a:lnTo>
                    <a:pt x="70" y="0"/>
                  </a:lnTo>
                  <a:lnTo>
                    <a:pt x="22" y="0"/>
                  </a:lnTo>
                  <a:lnTo>
                    <a:pt x="22" y="0"/>
                  </a:lnTo>
                  <a:lnTo>
                    <a:pt x="16" y="0"/>
                  </a:lnTo>
                  <a:lnTo>
                    <a:pt x="10" y="2"/>
                  </a:lnTo>
                  <a:lnTo>
                    <a:pt x="6" y="4"/>
                  </a:lnTo>
                  <a:lnTo>
                    <a:pt x="4" y="8"/>
                  </a:lnTo>
                  <a:lnTo>
                    <a:pt x="2" y="12"/>
                  </a:lnTo>
                  <a:lnTo>
                    <a:pt x="0" y="18"/>
                  </a:lnTo>
                  <a:lnTo>
                    <a:pt x="0" y="22"/>
                  </a:lnTo>
                  <a:lnTo>
                    <a:pt x="2" y="28"/>
                  </a:lnTo>
                  <a:lnTo>
                    <a:pt x="28" y="90"/>
                  </a:lnTo>
                  <a:lnTo>
                    <a:pt x="28" y="90"/>
                  </a:lnTo>
                  <a:lnTo>
                    <a:pt x="34" y="100"/>
                  </a:lnTo>
                  <a:lnTo>
                    <a:pt x="44" y="110"/>
                  </a:lnTo>
                  <a:lnTo>
                    <a:pt x="56" y="116"/>
                  </a:lnTo>
                  <a:lnTo>
                    <a:pt x="70" y="118"/>
                  </a:lnTo>
                  <a:lnTo>
                    <a:pt x="130" y="118"/>
                  </a:lnTo>
                  <a:lnTo>
                    <a:pt x="130" y="118"/>
                  </a:lnTo>
                  <a:lnTo>
                    <a:pt x="144" y="116"/>
                  </a:lnTo>
                  <a:lnTo>
                    <a:pt x="156" y="110"/>
                  </a:lnTo>
                  <a:lnTo>
                    <a:pt x="166" y="100"/>
                  </a:lnTo>
                  <a:lnTo>
                    <a:pt x="174" y="90"/>
                  </a:lnTo>
                  <a:lnTo>
                    <a:pt x="198" y="28"/>
                  </a:lnTo>
                  <a:lnTo>
                    <a:pt x="198" y="28"/>
                  </a:lnTo>
                  <a:lnTo>
                    <a:pt x="200" y="22"/>
                  </a:lnTo>
                  <a:lnTo>
                    <a:pt x="200" y="18"/>
                  </a:lnTo>
                  <a:lnTo>
                    <a:pt x="198" y="12"/>
                  </a:lnTo>
                  <a:lnTo>
                    <a:pt x="196" y="8"/>
                  </a:lnTo>
                  <a:lnTo>
                    <a:pt x="194" y="4"/>
                  </a:lnTo>
                  <a:lnTo>
                    <a:pt x="190" y="2"/>
                  </a:lnTo>
                  <a:lnTo>
                    <a:pt x="184" y="0"/>
                  </a:lnTo>
                  <a:lnTo>
                    <a:pt x="178" y="0"/>
                  </a:lnTo>
                  <a:lnTo>
                    <a:pt x="178" y="0"/>
                  </a:lnTo>
                  <a:close/>
                  <a:moveTo>
                    <a:pt x="150" y="94"/>
                  </a:moveTo>
                  <a:lnTo>
                    <a:pt x="46" y="94"/>
                  </a:lnTo>
                  <a:lnTo>
                    <a:pt x="46" y="94"/>
                  </a:lnTo>
                  <a:lnTo>
                    <a:pt x="44" y="92"/>
                  </a:lnTo>
                  <a:lnTo>
                    <a:pt x="42" y="88"/>
                  </a:lnTo>
                  <a:lnTo>
                    <a:pt x="42" y="88"/>
                  </a:lnTo>
                  <a:lnTo>
                    <a:pt x="44" y="84"/>
                  </a:lnTo>
                  <a:lnTo>
                    <a:pt x="46" y="82"/>
                  </a:lnTo>
                  <a:lnTo>
                    <a:pt x="150" y="82"/>
                  </a:lnTo>
                  <a:lnTo>
                    <a:pt x="150" y="82"/>
                  </a:lnTo>
                  <a:lnTo>
                    <a:pt x="154" y="84"/>
                  </a:lnTo>
                  <a:lnTo>
                    <a:pt x="154" y="88"/>
                  </a:lnTo>
                  <a:lnTo>
                    <a:pt x="154" y="88"/>
                  </a:lnTo>
                  <a:lnTo>
                    <a:pt x="154" y="92"/>
                  </a:lnTo>
                  <a:lnTo>
                    <a:pt x="150" y="94"/>
                  </a:lnTo>
                  <a:lnTo>
                    <a:pt x="150" y="94"/>
                  </a:lnTo>
                  <a:close/>
                  <a:moveTo>
                    <a:pt x="164" y="62"/>
                  </a:moveTo>
                  <a:lnTo>
                    <a:pt x="32" y="62"/>
                  </a:lnTo>
                  <a:lnTo>
                    <a:pt x="32" y="62"/>
                  </a:lnTo>
                  <a:lnTo>
                    <a:pt x="30" y="60"/>
                  </a:lnTo>
                  <a:lnTo>
                    <a:pt x="28" y="56"/>
                  </a:lnTo>
                  <a:lnTo>
                    <a:pt x="28" y="56"/>
                  </a:lnTo>
                  <a:lnTo>
                    <a:pt x="30" y="52"/>
                  </a:lnTo>
                  <a:lnTo>
                    <a:pt x="32" y="50"/>
                  </a:lnTo>
                  <a:lnTo>
                    <a:pt x="164" y="50"/>
                  </a:lnTo>
                  <a:lnTo>
                    <a:pt x="164" y="50"/>
                  </a:lnTo>
                  <a:lnTo>
                    <a:pt x="168" y="52"/>
                  </a:lnTo>
                  <a:lnTo>
                    <a:pt x="170" y="56"/>
                  </a:lnTo>
                  <a:lnTo>
                    <a:pt x="170" y="56"/>
                  </a:lnTo>
                  <a:lnTo>
                    <a:pt x="168" y="60"/>
                  </a:lnTo>
                  <a:lnTo>
                    <a:pt x="164" y="62"/>
                  </a:lnTo>
                  <a:lnTo>
                    <a:pt x="164" y="62"/>
                  </a:lnTo>
                  <a:close/>
                  <a:moveTo>
                    <a:pt x="174" y="30"/>
                  </a:moveTo>
                  <a:lnTo>
                    <a:pt x="24" y="30"/>
                  </a:lnTo>
                  <a:lnTo>
                    <a:pt x="24" y="30"/>
                  </a:lnTo>
                  <a:lnTo>
                    <a:pt x="20" y="28"/>
                  </a:lnTo>
                  <a:lnTo>
                    <a:pt x="18" y="24"/>
                  </a:lnTo>
                  <a:lnTo>
                    <a:pt x="18" y="24"/>
                  </a:lnTo>
                  <a:lnTo>
                    <a:pt x="20" y="20"/>
                  </a:lnTo>
                  <a:lnTo>
                    <a:pt x="24" y="18"/>
                  </a:lnTo>
                  <a:lnTo>
                    <a:pt x="174" y="18"/>
                  </a:lnTo>
                  <a:lnTo>
                    <a:pt x="174" y="18"/>
                  </a:lnTo>
                  <a:lnTo>
                    <a:pt x="178" y="20"/>
                  </a:lnTo>
                  <a:lnTo>
                    <a:pt x="180" y="24"/>
                  </a:lnTo>
                  <a:lnTo>
                    <a:pt x="180" y="24"/>
                  </a:lnTo>
                  <a:lnTo>
                    <a:pt x="178" y="28"/>
                  </a:lnTo>
                  <a:lnTo>
                    <a:pt x="174" y="30"/>
                  </a:lnTo>
                  <a:lnTo>
                    <a:pt x="174" y="30"/>
                  </a:lnTo>
                  <a:close/>
                </a:path>
              </a:pathLst>
            </a:custGeom>
            <a:grpFill/>
            <a:ln w="9525">
              <a:noFill/>
              <a:round/>
              <a:headEnd/>
              <a:tailEnd/>
            </a:ln>
          </p:spPr>
          <p:txBody>
            <a:bodyPr vert="horz" wrap="square" lIns="68522" tIns="34262" rIns="68522" bIns="34262" numCol="1" anchor="t" anchorCtr="0" compatLnSpc="1">
              <a:prstTxWarp prst="textNoShape">
                <a:avLst/>
              </a:prstTxWarp>
            </a:bodyPr>
            <a:lstStyle/>
            <a:p>
              <a:pPr defTabSz="1218418" fontAlgn="ctr">
                <a:spcBef>
                  <a:spcPts val="0"/>
                </a:spcBef>
                <a:spcAft>
                  <a:spcPts val="0"/>
                </a:spcAft>
                <a:defRPr/>
              </a:pPr>
              <a:endParaRPr lang="en-US" altLang="zh-CN" sz="1800" kern="0" dirty="0">
                <a:solidFill>
                  <a:prstClr val="black"/>
                </a:solidFill>
                <a:latin typeface="Huawei Sans" panose="020C0503030203020204" pitchFamily="34" charset="0"/>
                <a:ea typeface="方正兰亭黑简体" panose="02000000000000000000" pitchFamily="2" charset="-122"/>
              </a:endParaRPr>
            </a:p>
          </p:txBody>
        </p:sp>
      </p:grpSp>
      <p:pic>
        <p:nvPicPr>
          <p:cNvPr id="140"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gray">
          <a:xfrm>
            <a:off x="662823" y="1623675"/>
            <a:ext cx="1580731" cy="291529"/>
          </a:xfrm>
          <a:prstGeom prst="rect">
            <a:avLst/>
          </a:prstGeom>
        </p:spPr>
      </p:pic>
      <p:pic>
        <p:nvPicPr>
          <p:cNvPr id="141"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gray">
          <a:xfrm>
            <a:off x="2897739" y="1623675"/>
            <a:ext cx="1580731" cy="291529"/>
          </a:xfrm>
          <a:prstGeom prst="rect">
            <a:avLst/>
          </a:prstGeom>
        </p:spPr>
      </p:pic>
      <p:pic>
        <p:nvPicPr>
          <p:cNvPr id="142"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gray">
          <a:xfrm>
            <a:off x="5174878" y="1623675"/>
            <a:ext cx="1580731" cy="291529"/>
          </a:xfrm>
          <a:prstGeom prst="rect">
            <a:avLst/>
          </a:prstGeom>
        </p:spPr>
      </p:pic>
      <p:pic>
        <p:nvPicPr>
          <p:cNvPr id="143"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gray">
          <a:xfrm>
            <a:off x="7435979" y="1623675"/>
            <a:ext cx="1580731" cy="291529"/>
          </a:xfrm>
          <a:prstGeom prst="rect">
            <a:avLst/>
          </a:prstGeom>
        </p:spPr>
      </p:pic>
      <p:pic>
        <p:nvPicPr>
          <p:cNvPr id="144"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gray">
          <a:xfrm>
            <a:off x="9854768" y="1623675"/>
            <a:ext cx="1580731" cy="291529"/>
          </a:xfrm>
          <a:prstGeom prst="rect">
            <a:avLst/>
          </a:prstGeom>
        </p:spPr>
      </p:pic>
      <p:pic>
        <p:nvPicPr>
          <p:cNvPr id="145" name="图片 2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bwMode="gray">
          <a:xfrm>
            <a:off x="3173043" y="5021807"/>
            <a:ext cx="2001835" cy="369192"/>
          </a:xfrm>
          <a:prstGeom prst="rect">
            <a:avLst/>
          </a:prstGeom>
        </p:spPr>
      </p:pic>
      <p:grpSp>
        <p:nvGrpSpPr>
          <p:cNvPr id="152" name="Group 15"/>
          <p:cNvGrpSpPr/>
          <p:nvPr/>
        </p:nvGrpSpPr>
        <p:grpSpPr bwMode="gray">
          <a:xfrm>
            <a:off x="8730202" y="62277"/>
            <a:ext cx="3003236" cy="213120"/>
            <a:chOff x="6465362" y="121552"/>
            <a:chExt cx="3003236" cy="213120"/>
          </a:xfrm>
        </p:grpSpPr>
        <p:sp>
          <p:nvSpPr>
            <p:cNvPr id="153" name="五边形 24"/>
            <p:cNvSpPr/>
            <p:nvPr/>
          </p:nvSpPr>
          <p:spPr bwMode="gray">
            <a:xfrm>
              <a:off x="6465362" y="121552"/>
              <a:ext cx="1526032" cy="213120"/>
            </a:xfrm>
            <a:prstGeom prst="homePlate">
              <a:avLst/>
            </a:prstGeom>
            <a:solidFill>
              <a:srgbClr val="D9D9D9"/>
            </a:solidFill>
            <a:ln w="9525" cap="flat" cmpd="sng" algn="ctr">
              <a:solidFill>
                <a:srgbClr val="D9D9D9"/>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900" dirty="0">
                  <a:latin typeface="Huawei Sans" panose="020C0503030203020204" pitchFamily="34" charset="0"/>
                </a:rPr>
                <a:t>Solution Architecture</a:t>
              </a:r>
            </a:p>
          </p:txBody>
        </p:sp>
        <p:sp>
          <p:nvSpPr>
            <p:cNvPr id="154" name="燕尾形 25"/>
            <p:cNvSpPr/>
            <p:nvPr/>
          </p:nvSpPr>
          <p:spPr bwMode="gray">
            <a:xfrm>
              <a:off x="7930375" y="121552"/>
              <a:ext cx="1538223" cy="211431"/>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900" b="1" dirty="0">
                  <a:solidFill>
                    <a:schemeClr val="bg1"/>
                  </a:solidFill>
                  <a:latin typeface="Huawei Sans" panose="020C0503030203020204" pitchFamily="34" charset="0"/>
                </a:rPr>
                <a:t>Solution Highlights</a:t>
              </a:r>
              <a:endParaRPr lang="en-US" altLang="zh-CN" sz="900" b="1" kern="0" dirty="0">
                <a:solidFill>
                  <a:schemeClr val="bg1"/>
                </a:solidFill>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9508323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bwMode="gray">
          <a:xfrm>
            <a:off x="455614" y="447468"/>
            <a:ext cx="11256961" cy="485982"/>
          </a:xfrm>
        </p:spPr>
        <p:txBody>
          <a:bodyPr/>
          <a:lstStyle/>
          <a:p>
            <a:pPr fontAlgn="ctr"/>
            <a:r>
              <a:rPr lang="en-US" altLang="zh-CN" dirty="0">
                <a:latin typeface="Huawei Sans" panose="020C0503030203020204" pitchFamily="34" charset="0"/>
              </a:rPr>
              <a:t>Visualized O&amp;M</a:t>
            </a:r>
            <a:endParaRPr lang="en-US" dirty="0">
              <a:latin typeface="Huawei Sans" panose="020C0503030203020204" pitchFamily="34" charset="0"/>
            </a:endParaRPr>
          </a:p>
        </p:txBody>
      </p:sp>
      <p:sp>
        <p:nvSpPr>
          <p:cNvPr id="7" name="Rectangle 1"/>
          <p:cNvSpPr>
            <a:spLocks noChangeArrowheads="1"/>
          </p:cNvSpPr>
          <p:nvPr/>
        </p:nvSpPr>
        <p:spPr bwMode="gray">
          <a:xfrm>
            <a:off x="713871" y="4458699"/>
            <a:ext cx="3088913" cy="1535700"/>
          </a:xfrm>
          <a:prstGeom prst="rect">
            <a:avLst/>
          </a:prstGeom>
          <a:solidFill>
            <a:srgbClr val="BEE9EE"/>
          </a:solidFill>
          <a:ln w="9525">
            <a:noFill/>
            <a:miter lim="800000"/>
            <a:headEnd/>
            <a:tailEnd/>
          </a:ln>
        </p:spPr>
        <p:txBody>
          <a:bodyPr lIns="91370" tIns="45686" rIns="91370" bIns="45686"/>
          <a:lstStyle/>
          <a:p>
            <a:pPr marL="0" lvl="2" algn="ctr" defTabSz="912174" fontAlgn="ctr">
              <a:spcBef>
                <a:spcPts val="600"/>
              </a:spcBef>
              <a:spcAft>
                <a:spcPts val="0"/>
              </a:spcAft>
              <a:buSzPct val="60000"/>
              <a:tabLst>
                <a:tab pos="1369054" algn="l"/>
              </a:tabLst>
            </a:pPr>
            <a:r>
              <a:rPr lang="en-US" sz="1600" b="1" dirty="0">
                <a:solidFill>
                  <a:srgbClr val="C7000B"/>
                </a:solidFill>
                <a:latin typeface="Huawei Sans" panose="020C0503030203020204" pitchFamily="34" charset="0"/>
              </a:rPr>
              <a:t>Real-time alarm monitoring</a:t>
            </a:r>
            <a:endParaRPr lang="en-US" altLang="zh-CN" sz="1600" b="1" dirty="0">
              <a:solidFill>
                <a:srgbClr val="C7000B"/>
              </a:solidFill>
              <a:latin typeface="Huawei Sans" panose="020C0503030203020204" pitchFamily="34" charset="0"/>
              <a:ea typeface="方正兰亭黑简体" panose="02000000000000000000" pitchFamily="2" charset="-122"/>
              <a:sym typeface="Wingdings" pitchFamily="2" charset="2"/>
            </a:endParaRPr>
          </a:p>
          <a:p>
            <a:pPr marL="285636" lvl="2" indent="-285636" defTabSz="912174" fontAlgn="ctr">
              <a:spcBef>
                <a:spcPts val="600"/>
              </a:spcBef>
              <a:spcAft>
                <a:spcPts val="0"/>
              </a:spcAft>
              <a:buSzPct val="60000"/>
              <a:buFont typeface="Arial" panose="020B0604020202020204" pitchFamily="34" charset="0"/>
              <a:buChar char="•"/>
              <a:tabLst>
                <a:tab pos="1369054" algn="l"/>
              </a:tabLst>
            </a:pPr>
            <a:r>
              <a:rPr lang="en-US" sz="1399" dirty="0">
                <a:solidFill>
                  <a:prstClr val="black"/>
                </a:solidFill>
                <a:latin typeface="Huawei Sans" panose="020C0503030203020204" pitchFamily="34" charset="0"/>
              </a:rPr>
              <a:t>User-defined dashboard (role or preference)</a:t>
            </a:r>
            <a:endParaRPr lang="en-US" altLang="zh-CN" sz="1200" dirty="0">
              <a:solidFill>
                <a:prstClr val="black"/>
              </a:solidFill>
              <a:latin typeface="Huawei Sans" panose="020C0503030203020204" pitchFamily="34" charset="0"/>
              <a:ea typeface="方正兰亭黑简体" panose="02000000000000000000" pitchFamily="2" charset="-122"/>
              <a:sym typeface="Wingdings" pitchFamily="2" charset="2"/>
            </a:endParaRPr>
          </a:p>
          <a:p>
            <a:pPr marL="285636" lvl="2" indent="-285636" defTabSz="912174" fontAlgn="ctr">
              <a:spcBef>
                <a:spcPts val="600"/>
              </a:spcBef>
              <a:spcAft>
                <a:spcPts val="0"/>
              </a:spcAft>
              <a:buSzPct val="60000"/>
              <a:buFont typeface="Arial" panose="020B0604020202020204" pitchFamily="34" charset="0"/>
              <a:buChar char="•"/>
              <a:tabLst>
                <a:tab pos="1369054" algn="l"/>
              </a:tabLst>
            </a:pPr>
            <a:r>
              <a:rPr lang="en-US" sz="1399" dirty="0">
                <a:solidFill>
                  <a:prstClr val="black"/>
                </a:solidFill>
                <a:latin typeface="Huawei Sans" panose="020C0503030203020204" pitchFamily="34" charset="0"/>
              </a:rPr>
              <a:t>Network-wide real-time alarms (minute-level)</a:t>
            </a:r>
            <a:endParaRPr lang="en-US" altLang="zh-CN" sz="1200" dirty="0">
              <a:solidFill>
                <a:prstClr val="black"/>
              </a:solidFill>
              <a:latin typeface="Huawei Sans" panose="020C0503030203020204" pitchFamily="34" charset="0"/>
              <a:ea typeface="方正兰亭黑简体" panose="02000000000000000000" pitchFamily="2" charset="-122"/>
              <a:sym typeface="Wingdings" pitchFamily="2" charset="2"/>
            </a:endParaRPr>
          </a:p>
        </p:txBody>
      </p:sp>
      <p:cxnSp>
        <p:nvCxnSpPr>
          <p:cNvPr id="8" name="直接箭头连接符 7"/>
          <p:cNvCxnSpPr/>
          <p:nvPr/>
        </p:nvCxnSpPr>
        <p:spPr bwMode="gray">
          <a:xfrm>
            <a:off x="3802784" y="2725949"/>
            <a:ext cx="599836" cy="0"/>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9" name="矩形 8"/>
          <p:cNvSpPr/>
          <p:nvPr/>
        </p:nvSpPr>
        <p:spPr bwMode="gray">
          <a:xfrm>
            <a:off x="828775" y="1172361"/>
            <a:ext cx="2859104" cy="584775"/>
          </a:xfrm>
          <a:prstGeom prst="rect">
            <a:avLst/>
          </a:prstGeom>
          <a:noFill/>
        </p:spPr>
        <p:txBody>
          <a:bodyPr wrap="square">
            <a:spAutoFit/>
          </a:bodyPr>
          <a:lstStyle/>
          <a:p>
            <a:pPr algn="ctr" defTabSz="1218540" fontAlgn="ctr">
              <a:spcBef>
                <a:spcPts val="0"/>
              </a:spcBef>
              <a:spcAft>
                <a:spcPts val="1000"/>
              </a:spcAft>
            </a:pPr>
            <a:r>
              <a:rPr lang="en-US" sz="1600" b="1" dirty="0">
                <a:solidFill>
                  <a:prstClr val="black"/>
                </a:solidFill>
                <a:latin typeface="Huawei Sans" panose="020C0503030203020204" pitchFamily="34" charset="0"/>
              </a:rPr>
              <a:t>Quickly obtain abnormal traffic</a:t>
            </a:r>
            <a:endParaRPr lang="en-US" altLang="zh-CN" sz="1600" b="1" dirty="0">
              <a:solidFill>
                <a:prstClr val="black"/>
              </a:solidFill>
              <a:latin typeface="Huawei Sans" panose="020C0503030203020204" pitchFamily="34" charset="0"/>
              <a:ea typeface="方正兰亭黑简体" panose="02000000000000000000" pitchFamily="2" charset="-122"/>
              <a:cs typeface="Times New Roman" panose="02020603050405020304" pitchFamily="18" charset="0"/>
            </a:endParaRPr>
          </a:p>
        </p:txBody>
      </p:sp>
      <p:grpSp>
        <p:nvGrpSpPr>
          <p:cNvPr id="10" name="组合 9"/>
          <p:cNvGrpSpPr/>
          <p:nvPr/>
        </p:nvGrpSpPr>
        <p:grpSpPr bwMode="gray">
          <a:xfrm>
            <a:off x="803955" y="1757136"/>
            <a:ext cx="2864726" cy="2242909"/>
            <a:chOff x="6801431" y="1096623"/>
            <a:chExt cx="1944216" cy="1522204"/>
          </a:xfrm>
        </p:grpSpPr>
        <p:pic>
          <p:nvPicPr>
            <p:cNvPr id="11" name="图片 10"/>
            <p:cNvPicPr>
              <a:picLocks noChangeAspect="1"/>
            </p:cNvPicPr>
            <p:nvPr/>
          </p:nvPicPr>
          <p:blipFill>
            <a:blip r:embed="rId3"/>
            <a:stretch>
              <a:fillRect/>
            </a:stretch>
          </p:blipFill>
          <p:spPr bwMode="gray">
            <a:xfrm>
              <a:off x="6900222" y="1143737"/>
              <a:ext cx="1756098" cy="1187983"/>
            </a:xfrm>
            <a:prstGeom prst="rect">
              <a:avLst/>
            </a:prstGeom>
          </p:spPr>
        </p:pic>
        <p:sp>
          <p:nvSpPr>
            <p:cNvPr id="12" name="Freeform 14"/>
            <p:cNvSpPr>
              <a:spLocks noEditPoints="1"/>
            </p:cNvSpPr>
            <p:nvPr/>
          </p:nvSpPr>
          <p:spPr bwMode="gray">
            <a:xfrm>
              <a:off x="6801431" y="1096623"/>
              <a:ext cx="1944216" cy="1522204"/>
            </a:xfrm>
            <a:custGeom>
              <a:avLst/>
              <a:gdLst/>
              <a:ahLst/>
              <a:cxnLst>
                <a:cxn ang="0">
                  <a:pos x="3845" y="13163"/>
                </a:cxn>
                <a:cxn ang="0">
                  <a:pos x="7457" y="13163"/>
                </a:cxn>
                <a:cxn ang="0">
                  <a:pos x="7457" y="11165"/>
                </a:cxn>
                <a:cxn ang="0">
                  <a:pos x="0" y="11165"/>
                </a:cxn>
                <a:cxn ang="0">
                  <a:pos x="0" y="0"/>
                </a:cxn>
                <a:cxn ang="0">
                  <a:pos x="16812" y="0"/>
                </a:cxn>
                <a:cxn ang="0">
                  <a:pos x="16812" y="11165"/>
                </a:cxn>
                <a:cxn ang="0">
                  <a:pos x="10277" y="11165"/>
                </a:cxn>
                <a:cxn ang="0">
                  <a:pos x="10277" y="13163"/>
                </a:cxn>
                <a:cxn ang="0">
                  <a:pos x="13890" y="13163"/>
                </a:cxn>
                <a:cxn ang="0">
                  <a:pos x="13890" y="13572"/>
                </a:cxn>
                <a:cxn ang="0">
                  <a:pos x="3845" y="13572"/>
                </a:cxn>
                <a:cxn ang="0">
                  <a:pos x="3845" y="13163"/>
                </a:cxn>
                <a:cxn ang="0">
                  <a:pos x="829" y="863"/>
                </a:cxn>
                <a:cxn ang="0">
                  <a:pos x="15983" y="863"/>
                </a:cxn>
                <a:cxn ang="0">
                  <a:pos x="15983" y="10067"/>
                </a:cxn>
                <a:cxn ang="0">
                  <a:pos x="829" y="10067"/>
                </a:cxn>
                <a:cxn ang="0">
                  <a:pos x="829" y="863"/>
                </a:cxn>
              </a:cxnLst>
              <a:rect l="0" t="0" r="r" b="b"/>
              <a:pathLst>
                <a:path w="16812" h="13572">
                  <a:moveTo>
                    <a:pt x="3845" y="13163"/>
                  </a:moveTo>
                  <a:lnTo>
                    <a:pt x="7457" y="13163"/>
                  </a:lnTo>
                  <a:lnTo>
                    <a:pt x="7457" y="11165"/>
                  </a:lnTo>
                  <a:lnTo>
                    <a:pt x="0" y="11165"/>
                  </a:lnTo>
                  <a:lnTo>
                    <a:pt x="0" y="0"/>
                  </a:lnTo>
                  <a:lnTo>
                    <a:pt x="16812" y="0"/>
                  </a:lnTo>
                  <a:lnTo>
                    <a:pt x="16812" y="11165"/>
                  </a:lnTo>
                  <a:lnTo>
                    <a:pt x="10277" y="11165"/>
                  </a:lnTo>
                  <a:lnTo>
                    <a:pt x="10277" y="13163"/>
                  </a:lnTo>
                  <a:lnTo>
                    <a:pt x="13890" y="13163"/>
                  </a:lnTo>
                  <a:lnTo>
                    <a:pt x="13890" y="13572"/>
                  </a:lnTo>
                  <a:lnTo>
                    <a:pt x="3845" y="13572"/>
                  </a:lnTo>
                  <a:lnTo>
                    <a:pt x="3845" y="13163"/>
                  </a:lnTo>
                  <a:close/>
                  <a:moveTo>
                    <a:pt x="829" y="863"/>
                  </a:moveTo>
                  <a:lnTo>
                    <a:pt x="15983" y="863"/>
                  </a:lnTo>
                  <a:lnTo>
                    <a:pt x="15983" y="10067"/>
                  </a:lnTo>
                  <a:lnTo>
                    <a:pt x="829" y="10067"/>
                  </a:lnTo>
                  <a:lnTo>
                    <a:pt x="829" y="863"/>
                  </a:lnTo>
                  <a:close/>
                </a:path>
              </a:pathLst>
            </a:custGeom>
            <a:solidFill>
              <a:srgbClr val="00B0F0"/>
            </a:solidFill>
            <a:ln w="9525">
              <a:noFill/>
              <a:round/>
              <a:headEnd/>
              <a:tailEnd/>
            </a:ln>
          </p:spPr>
          <p:txBody>
            <a:bodyPr/>
            <a:lstStyle/>
            <a:p>
              <a:pPr defTabSz="1218540" fontAlgn="ctr">
                <a:spcBef>
                  <a:spcPts val="0"/>
                </a:spcBef>
                <a:spcAft>
                  <a:spcPts val="0"/>
                </a:spcAft>
                <a:defRPr/>
              </a:pPr>
              <a:endParaRPr lang="en-US" altLang="zh-CN" sz="2399" dirty="0">
                <a:solidFill>
                  <a:prstClr val="white"/>
                </a:solidFill>
                <a:latin typeface="Huawei Sans" panose="020C0503030203020204" pitchFamily="34" charset="0"/>
                <a:ea typeface="方正兰亭黑简体" panose="02000000000000000000" pitchFamily="2" charset="-122"/>
                <a:cs typeface="Arial" pitchFamily="34" charset="0"/>
              </a:endParaRPr>
            </a:p>
          </p:txBody>
        </p:sp>
        <p:sp>
          <p:nvSpPr>
            <p:cNvPr id="13" name="Freeform 55"/>
            <p:cNvSpPr>
              <a:spLocks noEditPoints="1"/>
            </p:cNvSpPr>
            <p:nvPr/>
          </p:nvSpPr>
          <p:spPr bwMode="gray">
            <a:xfrm>
              <a:off x="7118802" y="1301494"/>
              <a:ext cx="132989" cy="199011"/>
            </a:xfrm>
            <a:custGeom>
              <a:avLst/>
              <a:gdLst/>
              <a:ahLst/>
              <a:cxnLst>
                <a:cxn ang="0">
                  <a:pos x="477" y="0"/>
                </a:cxn>
                <a:cxn ang="0">
                  <a:pos x="0" y="477"/>
                </a:cxn>
                <a:cxn ang="0">
                  <a:pos x="62" y="711"/>
                </a:cxn>
                <a:cxn ang="0">
                  <a:pos x="397" y="1375"/>
                </a:cxn>
                <a:cxn ang="0">
                  <a:pos x="477" y="1425"/>
                </a:cxn>
                <a:cxn ang="0">
                  <a:pos x="557" y="1375"/>
                </a:cxn>
                <a:cxn ang="0">
                  <a:pos x="892" y="711"/>
                </a:cxn>
                <a:cxn ang="0">
                  <a:pos x="954" y="477"/>
                </a:cxn>
                <a:cxn ang="0">
                  <a:pos x="477" y="0"/>
                </a:cxn>
                <a:cxn ang="0">
                  <a:pos x="477" y="250"/>
                </a:cxn>
                <a:cxn ang="0">
                  <a:pos x="704" y="477"/>
                </a:cxn>
                <a:cxn ang="0">
                  <a:pos x="704" y="477"/>
                </a:cxn>
                <a:cxn ang="0">
                  <a:pos x="477" y="704"/>
                </a:cxn>
                <a:cxn ang="0">
                  <a:pos x="477" y="704"/>
                </a:cxn>
                <a:cxn ang="0">
                  <a:pos x="250" y="477"/>
                </a:cxn>
                <a:cxn ang="0">
                  <a:pos x="477" y="250"/>
                </a:cxn>
                <a:cxn ang="0">
                  <a:pos x="477" y="250"/>
                </a:cxn>
              </a:cxnLst>
              <a:rect l="0" t="0" r="r" b="b"/>
              <a:pathLst>
                <a:path w="954" h="1425">
                  <a:moveTo>
                    <a:pt x="477" y="0"/>
                  </a:moveTo>
                  <a:cubicBezTo>
                    <a:pt x="214" y="0"/>
                    <a:pt x="0" y="214"/>
                    <a:pt x="0" y="477"/>
                  </a:cubicBezTo>
                  <a:cubicBezTo>
                    <a:pt x="0" y="559"/>
                    <a:pt x="22" y="640"/>
                    <a:pt x="62" y="711"/>
                  </a:cubicBezTo>
                  <a:cubicBezTo>
                    <a:pt x="162" y="909"/>
                    <a:pt x="280" y="1144"/>
                    <a:pt x="397" y="1375"/>
                  </a:cubicBezTo>
                  <a:cubicBezTo>
                    <a:pt x="412" y="1405"/>
                    <a:pt x="443" y="1425"/>
                    <a:pt x="477" y="1425"/>
                  </a:cubicBezTo>
                  <a:cubicBezTo>
                    <a:pt x="511" y="1425"/>
                    <a:pt x="542" y="1405"/>
                    <a:pt x="557" y="1375"/>
                  </a:cubicBezTo>
                  <a:cubicBezTo>
                    <a:pt x="668" y="1154"/>
                    <a:pt x="780" y="932"/>
                    <a:pt x="892" y="711"/>
                  </a:cubicBezTo>
                  <a:cubicBezTo>
                    <a:pt x="932" y="640"/>
                    <a:pt x="954" y="559"/>
                    <a:pt x="954" y="477"/>
                  </a:cubicBezTo>
                  <a:cubicBezTo>
                    <a:pt x="954" y="214"/>
                    <a:pt x="740" y="0"/>
                    <a:pt x="477" y="0"/>
                  </a:cubicBezTo>
                  <a:close/>
                  <a:moveTo>
                    <a:pt x="477" y="250"/>
                  </a:moveTo>
                  <a:cubicBezTo>
                    <a:pt x="602" y="250"/>
                    <a:pt x="704" y="352"/>
                    <a:pt x="704" y="477"/>
                  </a:cubicBezTo>
                  <a:cubicBezTo>
                    <a:pt x="704" y="477"/>
                    <a:pt x="704" y="477"/>
                    <a:pt x="704" y="477"/>
                  </a:cubicBezTo>
                  <a:cubicBezTo>
                    <a:pt x="704" y="602"/>
                    <a:pt x="602" y="704"/>
                    <a:pt x="477" y="704"/>
                  </a:cubicBezTo>
                  <a:cubicBezTo>
                    <a:pt x="477" y="704"/>
                    <a:pt x="477" y="704"/>
                    <a:pt x="477" y="704"/>
                  </a:cubicBezTo>
                  <a:cubicBezTo>
                    <a:pt x="352" y="704"/>
                    <a:pt x="250" y="602"/>
                    <a:pt x="250" y="477"/>
                  </a:cubicBezTo>
                  <a:cubicBezTo>
                    <a:pt x="250" y="352"/>
                    <a:pt x="352" y="250"/>
                    <a:pt x="477" y="250"/>
                  </a:cubicBezTo>
                  <a:cubicBezTo>
                    <a:pt x="477" y="250"/>
                    <a:pt x="477" y="250"/>
                    <a:pt x="477" y="250"/>
                  </a:cubicBezTo>
                  <a:close/>
                </a:path>
              </a:pathLst>
            </a:custGeom>
            <a:gradFill flip="none" rotWithShape="1">
              <a:gsLst>
                <a:gs pos="5000">
                  <a:srgbClr val="DC391E"/>
                </a:gs>
                <a:gs pos="100000">
                  <a:srgbClr val="B81A20"/>
                </a:gs>
              </a:gsLst>
              <a:lin ang="5400000" scaled="1"/>
              <a:tileRect/>
            </a:gradFill>
            <a:ln>
              <a:noFill/>
            </a:ln>
            <a:effectLst/>
          </p:spPr>
          <p:txBody>
            <a:bodyPr vert="horz" wrap="square" lIns="91404" tIns="45702" rIns="91404" bIns="45702" numCol="1" rtlCol="0" anchor="t" anchorCtr="0" compatLnSpc="1">
              <a:prstTxWarp prst="textNoShape">
                <a:avLst/>
              </a:prstTxWarp>
            </a:bodyPr>
            <a:lstStyle/>
            <a:p>
              <a:pPr defTabSz="1218540" fontAlgn="ctr">
                <a:spcBef>
                  <a:spcPts val="0"/>
                </a:spcBef>
                <a:spcAft>
                  <a:spcPts val="0"/>
                </a:spcAft>
                <a:buClr>
                  <a:srgbClr val="CC9900"/>
                </a:buClr>
                <a:buFont typeface="Wingdings" pitchFamily="2" charset="2"/>
                <a:buChar char="n"/>
              </a:pPr>
              <a:endParaRPr lang="en-US" altLang="zh-CN" sz="2399" dirty="0">
                <a:solidFill>
                  <a:prstClr val="black"/>
                </a:solidFill>
                <a:latin typeface="Huawei Sans" panose="020C0503030203020204" pitchFamily="34" charset="0"/>
                <a:ea typeface="方正兰亭黑简体" panose="02000000000000000000" pitchFamily="2" charset="-122"/>
              </a:endParaRPr>
            </a:p>
          </p:txBody>
        </p:sp>
      </p:grpSp>
      <p:sp>
        <p:nvSpPr>
          <p:cNvPr id="14" name="矩形 13"/>
          <p:cNvSpPr/>
          <p:nvPr/>
        </p:nvSpPr>
        <p:spPr bwMode="gray">
          <a:xfrm>
            <a:off x="8058964" y="1144410"/>
            <a:ext cx="3117618" cy="584775"/>
          </a:xfrm>
          <a:prstGeom prst="rect">
            <a:avLst/>
          </a:prstGeom>
          <a:noFill/>
        </p:spPr>
        <p:txBody>
          <a:bodyPr wrap="square">
            <a:spAutoFit/>
          </a:bodyPr>
          <a:lstStyle/>
          <a:p>
            <a:pPr algn="ctr" defTabSz="1218540" fontAlgn="ctr">
              <a:spcBef>
                <a:spcPts val="0"/>
              </a:spcBef>
              <a:spcAft>
                <a:spcPts val="1000"/>
              </a:spcAft>
            </a:pPr>
            <a:r>
              <a:rPr lang="en-US" sz="1600" b="1" dirty="0">
                <a:solidFill>
                  <a:prstClr val="black"/>
                </a:solidFill>
                <a:latin typeface="Huawei Sans" panose="020C0503030203020204" pitchFamily="34" charset="0"/>
              </a:rPr>
              <a:t>Optimize WAN investment and configuration policies</a:t>
            </a:r>
            <a:endParaRPr lang="en-US" altLang="zh-CN" sz="1600" b="1" dirty="0">
              <a:solidFill>
                <a:prstClr val="black"/>
              </a:solidFill>
              <a:latin typeface="Huawei Sans" panose="020C0503030203020204" pitchFamily="34" charset="0"/>
              <a:ea typeface="方正兰亭黑简体" panose="02000000000000000000" pitchFamily="2" charset="-122"/>
              <a:cs typeface="Times New Roman" panose="02020603050405020304" pitchFamily="18" charset="0"/>
            </a:endParaRPr>
          </a:p>
        </p:txBody>
      </p:sp>
      <p:grpSp>
        <p:nvGrpSpPr>
          <p:cNvPr id="15" name="组合 14"/>
          <p:cNvGrpSpPr/>
          <p:nvPr/>
        </p:nvGrpSpPr>
        <p:grpSpPr bwMode="gray">
          <a:xfrm>
            <a:off x="4523626" y="1757136"/>
            <a:ext cx="2849066" cy="2241405"/>
            <a:chOff x="6803182" y="2926100"/>
            <a:chExt cx="1517420" cy="1188049"/>
          </a:xfrm>
        </p:grpSpPr>
        <p:pic>
          <p:nvPicPr>
            <p:cNvPr id="16" name="图片 15"/>
            <p:cNvPicPr>
              <a:picLocks noChangeAspect="1"/>
            </p:cNvPicPr>
            <p:nvPr/>
          </p:nvPicPr>
          <p:blipFill>
            <a:blip r:embed="rId4"/>
            <a:stretch>
              <a:fillRect/>
            </a:stretch>
          </p:blipFill>
          <p:spPr bwMode="gray">
            <a:xfrm>
              <a:off x="6893039" y="3010597"/>
              <a:ext cx="1361254" cy="870151"/>
            </a:xfrm>
            <a:prstGeom prst="rect">
              <a:avLst/>
            </a:prstGeom>
            <a:ln>
              <a:solidFill>
                <a:srgbClr val="00B0F0"/>
              </a:solidFill>
            </a:ln>
          </p:spPr>
        </p:pic>
        <p:sp>
          <p:nvSpPr>
            <p:cNvPr id="17" name="Freeform 14"/>
            <p:cNvSpPr>
              <a:spLocks noEditPoints="1"/>
            </p:cNvSpPr>
            <p:nvPr/>
          </p:nvSpPr>
          <p:spPr bwMode="gray">
            <a:xfrm>
              <a:off x="6803182" y="2926100"/>
              <a:ext cx="1517420" cy="1188049"/>
            </a:xfrm>
            <a:custGeom>
              <a:avLst/>
              <a:gdLst/>
              <a:ahLst/>
              <a:cxnLst>
                <a:cxn ang="0">
                  <a:pos x="3845" y="13163"/>
                </a:cxn>
                <a:cxn ang="0">
                  <a:pos x="7457" y="13163"/>
                </a:cxn>
                <a:cxn ang="0">
                  <a:pos x="7457" y="11165"/>
                </a:cxn>
                <a:cxn ang="0">
                  <a:pos x="0" y="11165"/>
                </a:cxn>
                <a:cxn ang="0">
                  <a:pos x="0" y="0"/>
                </a:cxn>
                <a:cxn ang="0">
                  <a:pos x="16812" y="0"/>
                </a:cxn>
                <a:cxn ang="0">
                  <a:pos x="16812" y="11165"/>
                </a:cxn>
                <a:cxn ang="0">
                  <a:pos x="10277" y="11165"/>
                </a:cxn>
                <a:cxn ang="0">
                  <a:pos x="10277" y="13163"/>
                </a:cxn>
                <a:cxn ang="0">
                  <a:pos x="13890" y="13163"/>
                </a:cxn>
                <a:cxn ang="0">
                  <a:pos x="13890" y="13572"/>
                </a:cxn>
                <a:cxn ang="0">
                  <a:pos x="3845" y="13572"/>
                </a:cxn>
                <a:cxn ang="0">
                  <a:pos x="3845" y="13163"/>
                </a:cxn>
                <a:cxn ang="0">
                  <a:pos x="829" y="863"/>
                </a:cxn>
                <a:cxn ang="0">
                  <a:pos x="15983" y="863"/>
                </a:cxn>
                <a:cxn ang="0">
                  <a:pos x="15983" y="10067"/>
                </a:cxn>
                <a:cxn ang="0">
                  <a:pos x="829" y="10067"/>
                </a:cxn>
                <a:cxn ang="0">
                  <a:pos x="829" y="863"/>
                </a:cxn>
              </a:cxnLst>
              <a:rect l="0" t="0" r="r" b="b"/>
              <a:pathLst>
                <a:path w="16812" h="13572">
                  <a:moveTo>
                    <a:pt x="3845" y="13163"/>
                  </a:moveTo>
                  <a:lnTo>
                    <a:pt x="7457" y="13163"/>
                  </a:lnTo>
                  <a:lnTo>
                    <a:pt x="7457" y="11165"/>
                  </a:lnTo>
                  <a:lnTo>
                    <a:pt x="0" y="11165"/>
                  </a:lnTo>
                  <a:lnTo>
                    <a:pt x="0" y="0"/>
                  </a:lnTo>
                  <a:lnTo>
                    <a:pt x="16812" y="0"/>
                  </a:lnTo>
                  <a:lnTo>
                    <a:pt x="16812" y="11165"/>
                  </a:lnTo>
                  <a:lnTo>
                    <a:pt x="10277" y="11165"/>
                  </a:lnTo>
                  <a:lnTo>
                    <a:pt x="10277" y="13163"/>
                  </a:lnTo>
                  <a:lnTo>
                    <a:pt x="13890" y="13163"/>
                  </a:lnTo>
                  <a:lnTo>
                    <a:pt x="13890" y="13572"/>
                  </a:lnTo>
                  <a:lnTo>
                    <a:pt x="3845" y="13572"/>
                  </a:lnTo>
                  <a:lnTo>
                    <a:pt x="3845" y="13163"/>
                  </a:lnTo>
                  <a:close/>
                  <a:moveTo>
                    <a:pt x="829" y="863"/>
                  </a:moveTo>
                  <a:lnTo>
                    <a:pt x="15983" y="863"/>
                  </a:lnTo>
                  <a:lnTo>
                    <a:pt x="15983" y="10067"/>
                  </a:lnTo>
                  <a:lnTo>
                    <a:pt x="829" y="10067"/>
                  </a:lnTo>
                  <a:lnTo>
                    <a:pt x="829" y="863"/>
                  </a:lnTo>
                  <a:close/>
                </a:path>
              </a:pathLst>
            </a:custGeom>
            <a:solidFill>
              <a:srgbClr val="00B0F0"/>
            </a:solidFill>
            <a:ln w="9525">
              <a:noFill/>
              <a:round/>
              <a:headEnd/>
              <a:tailEnd/>
            </a:ln>
          </p:spPr>
          <p:txBody>
            <a:bodyPr/>
            <a:lstStyle/>
            <a:p>
              <a:pPr defTabSz="1218540" fontAlgn="ctr">
                <a:spcBef>
                  <a:spcPts val="0"/>
                </a:spcBef>
                <a:spcAft>
                  <a:spcPts val="0"/>
                </a:spcAft>
                <a:defRPr/>
              </a:pPr>
              <a:endParaRPr lang="en-US" altLang="zh-CN" sz="2399" dirty="0">
                <a:solidFill>
                  <a:prstClr val="white"/>
                </a:solidFill>
                <a:latin typeface="Huawei Sans" panose="020C0503030203020204" pitchFamily="34" charset="0"/>
                <a:ea typeface="方正兰亭黑简体" panose="02000000000000000000" pitchFamily="2" charset="-122"/>
                <a:cs typeface="Arial" pitchFamily="34" charset="0"/>
              </a:endParaRPr>
            </a:p>
          </p:txBody>
        </p:sp>
      </p:grpSp>
      <p:sp>
        <p:nvSpPr>
          <p:cNvPr id="18" name="Rectangle 1"/>
          <p:cNvSpPr>
            <a:spLocks noChangeArrowheads="1"/>
          </p:cNvSpPr>
          <p:nvPr/>
        </p:nvSpPr>
        <p:spPr bwMode="gray">
          <a:xfrm>
            <a:off x="4268516" y="4458696"/>
            <a:ext cx="3088913" cy="1535703"/>
          </a:xfrm>
          <a:prstGeom prst="rect">
            <a:avLst/>
          </a:prstGeom>
          <a:solidFill>
            <a:srgbClr val="BEE9EE"/>
          </a:solidFill>
          <a:ln w="9525">
            <a:noFill/>
            <a:miter lim="800000"/>
            <a:headEnd/>
            <a:tailEnd/>
          </a:ln>
        </p:spPr>
        <p:txBody>
          <a:bodyPr lIns="91370" tIns="45686" rIns="91370" bIns="45686"/>
          <a:lstStyle/>
          <a:p>
            <a:pPr marL="0" lvl="2" algn="ctr" defTabSz="912174" fontAlgn="ctr">
              <a:spcBef>
                <a:spcPts val="600"/>
              </a:spcBef>
              <a:spcAft>
                <a:spcPts val="0"/>
              </a:spcAft>
              <a:buSzPct val="60000"/>
              <a:tabLst>
                <a:tab pos="1369054" algn="l"/>
              </a:tabLst>
            </a:pPr>
            <a:r>
              <a:rPr lang="en-US" sz="1600" b="1" dirty="0">
                <a:solidFill>
                  <a:srgbClr val="C7000B"/>
                </a:solidFill>
                <a:latin typeface="Huawei Sans" panose="020C0503030203020204" pitchFamily="34" charset="0"/>
              </a:rPr>
              <a:t>Topology status visualization</a:t>
            </a:r>
            <a:endParaRPr lang="en-US" altLang="zh-CN" sz="1600" b="1" dirty="0">
              <a:solidFill>
                <a:srgbClr val="C7000B"/>
              </a:solidFill>
              <a:latin typeface="Huawei Sans" panose="020C0503030203020204" pitchFamily="34" charset="0"/>
              <a:ea typeface="方正兰亭黑简体" panose="02000000000000000000" pitchFamily="2" charset="-122"/>
              <a:sym typeface="Wingdings" pitchFamily="2" charset="2"/>
            </a:endParaRPr>
          </a:p>
          <a:p>
            <a:pPr marL="285636" lvl="2" indent="-285636" defTabSz="912174" fontAlgn="ctr">
              <a:spcBef>
                <a:spcPts val="600"/>
              </a:spcBef>
              <a:spcAft>
                <a:spcPts val="0"/>
              </a:spcAft>
              <a:buSzPct val="60000"/>
              <a:buFont typeface="Arial" panose="020B0604020202020204" pitchFamily="34" charset="0"/>
              <a:buChar char="•"/>
              <a:tabLst>
                <a:tab pos="1369054" algn="l"/>
              </a:tabLst>
            </a:pPr>
            <a:r>
              <a:rPr lang="en-US" altLang="zh-CN" sz="1399" dirty="0">
                <a:solidFill>
                  <a:prstClr val="black"/>
                </a:solidFill>
                <a:latin typeface="Huawei Sans" panose="020C0503030203020204" pitchFamily="34" charset="0"/>
                <a:ea typeface="方正兰亭黑简体" panose="02000000000000000000" pitchFamily="2" charset="-122"/>
                <a:sym typeface="Wingdings" pitchFamily="2" charset="2"/>
              </a:rPr>
              <a:t>Topology display based on sites and links</a:t>
            </a:r>
          </a:p>
          <a:p>
            <a:pPr marL="285636" lvl="2" indent="-285636" defTabSz="912174" fontAlgn="ctr">
              <a:spcBef>
                <a:spcPts val="600"/>
              </a:spcBef>
              <a:spcAft>
                <a:spcPts val="0"/>
              </a:spcAft>
              <a:buSzPct val="60000"/>
              <a:buFont typeface="Arial" panose="020B0604020202020204" pitchFamily="34" charset="0"/>
              <a:buChar char="•"/>
              <a:tabLst>
                <a:tab pos="1369054" algn="l"/>
              </a:tabLst>
            </a:pPr>
            <a:r>
              <a:rPr lang="en-US" altLang="zh-CN" sz="1399" dirty="0">
                <a:solidFill>
                  <a:prstClr val="black"/>
                </a:solidFill>
                <a:latin typeface="Huawei Sans" panose="020C0503030203020204" pitchFamily="34" charset="0"/>
                <a:ea typeface="方正兰亭黑简体" panose="02000000000000000000" pitchFamily="2" charset="-122"/>
                <a:sym typeface="Wingdings" pitchFamily="2" charset="2"/>
              </a:rPr>
              <a:t>Enterprises obtain the status and performance information of sites and links in real time.</a:t>
            </a:r>
          </a:p>
        </p:txBody>
      </p:sp>
      <p:cxnSp>
        <p:nvCxnSpPr>
          <p:cNvPr id="19" name="直接箭头连接符 18"/>
          <p:cNvCxnSpPr/>
          <p:nvPr/>
        </p:nvCxnSpPr>
        <p:spPr bwMode="gray">
          <a:xfrm>
            <a:off x="7556297" y="2725949"/>
            <a:ext cx="543615" cy="0"/>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20" name="矩形 19"/>
          <p:cNvSpPr/>
          <p:nvPr/>
        </p:nvSpPr>
        <p:spPr bwMode="gray">
          <a:xfrm rot="10800000" flipH="1" flipV="1">
            <a:off x="4300734" y="1145651"/>
            <a:ext cx="3255563" cy="584775"/>
          </a:xfrm>
          <a:prstGeom prst="rect">
            <a:avLst/>
          </a:prstGeom>
          <a:noFill/>
        </p:spPr>
        <p:txBody>
          <a:bodyPr wrap="square">
            <a:spAutoFit/>
          </a:bodyPr>
          <a:lstStyle/>
          <a:p>
            <a:pPr algn="ctr" defTabSz="1218540" fontAlgn="ctr">
              <a:spcBef>
                <a:spcPts val="0"/>
              </a:spcBef>
              <a:spcAft>
                <a:spcPts val="1000"/>
              </a:spcAft>
            </a:pPr>
            <a:r>
              <a:rPr lang="en-US" sz="1600" b="1" dirty="0">
                <a:solidFill>
                  <a:prstClr val="black"/>
                </a:solidFill>
                <a:latin typeface="Huawei Sans" panose="020C0503030203020204" pitchFamily="34" charset="0"/>
              </a:rPr>
              <a:t>Quickly locate faulty devices or sites</a:t>
            </a:r>
            <a:endParaRPr lang="en-US" altLang="zh-CN" sz="1600" b="1" dirty="0">
              <a:solidFill>
                <a:prstClr val="black"/>
              </a:solidFill>
              <a:latin typeface="Huawei Sans" panose="020C0503030203020204" pitchFamily="34" charset="0"/>
              <a:ea typeface="方正兰亭黑简体" panose="02000000000000000000" pitchFamily="2" charset="-122"/>
              <a:cs typeface="Times New Roman" panose="02020603050405020304" pitchFamily="18" charset="0"/>
            </a:endParaRPr>
          </a:p>
        </p:txBody>
      </p:sp>
      <p:grpSp>
        <p:nvGrpSpPr>
          <p:cNvPr id="21" name="组合 20"/>
          <p:cNvGrpSpPr/>
          <p:nvPr/>
        </p:nvGrpSpPr>
        <p:grpSpPr bwMode="gray">
          <a:xfrm>
            <a:off x="8227635" y="1757136"/>
            <a:ext cx="2808849" cy="2242909"/>
            <a:chOff x="6629400" y="5019328"/>
            <a:chExt cx="1944216" cy="1522204"/>
          </a:xfrm>
        </p:grpSpPr>
        <p:pic>
          <p:nvPicPr>
            <p:cNvPr id="22" name="图片 21"/>
            <p:cNvPicPr>
              <a:picLocks noChangeAspect="1"/>
            </p:cNvPicPr>
            <p:nvPr/>
          </p:nvPicPr>
          <p:blipFill>
            <a:blip r:embed="rId5"/>
            <a:stretch>
              <a:fillRect/>
            </a:stretch>
          </p:blipFill>
          <p:spPr bwMode="gray">
            <a:xfrm>
              <a:off x="6720456" y="5126118"/>
              <a:ext cx="1742328" cy="1017053"/>
            </a:xfrm>
            <a:prstGeom prst="rect">
              <a:avLst/>
            </a:prstGeom>
            <a:ln>
              <a:solidFill>
                <a:srgbClr val="00B0F0"/>
              </a:solidFill>
            </a:ln>
          </p:spPr>
        </p:pic>
        <p:sp>
          <p:nvSpPr>
            <p:cNvPr id="23" name="Freeform 14"/>
            <p:cNvSpPr>
              <a:spLocks noEditPoints="1"/>
            </p:cNvSpPr>
            <p:nvPr/>
          </p:nvSpPr>
          <p:spPr bwMode="gray">
            <a:xfrm>
              <a:off x="6629400" y="5019328"/>
              <a:ext cx="1944216" cy="1522204"/>
            </a:xfrm>
            <a:custGeom>
              <a:avLst/>
              <a:gdLst/>
              <a:ahLst/>
              <a:cxnLst>
                <a:cxn ang="0">
                  <a:pos x="3845" y="13163"/>
                </a:cxn>
                <a:cxn ang="0">
                  <a:pos x="7457" y="13163"/>
                </a:cxn>
                <a:cxn ang="0">
                  <a:pos x="7457" y="11165"/>
                </a:cxn>
                <a:cxn ang="0">
                  <a:pos x="0" y="11165"/>
                </a:cxn>
                <a:cxn ang="0">
                  <a:pos x="0" y="0"/>
                </a:cxn>
                <a:cxn ang="0">
                  <a:pos x="16812" y="0"/>
                </a:cxn>
                <a:cxn ang="0">
                  <a:pos x="16812" y="11165"/>
                </a:cxn>
                <a:cxn ang="0">
                  <a:pos x="10277" y="11165"/>
                </a:cxn>
                <a:cxn ang="0">
                  <a:pos x="10277" y="13163"/>
                </a:cxn>
                <a:cxn ang="0">
                  <a:pos x="13890" y="13163"/>
                </a:cxn>
                <a:cxn ang="0">
                  <a:pos x="13890" y="13572"/>
                </a:cxn>
                <a:cxn ang="0">
                  <a:pos x="3845" y="13572"/>
                </a:cxn>
                <a:cxn ang="0">
                  <a:pos x="3845" y="13163"/>
                </a:cxn>
                <a:cxn ang="0">
                  <a:pos x="829" y="863"/>
                </a:cxn>
                <a:cxn ang="0">
                  <a:pos x="15983" y="863"/>
                </a:cxn>
                <a:cxn ang="0">
                  <a:pos x="15983" y="10067"/>
                </a:cxn>
                <a:cxn ang="0">
                  <a:pos x="829" y="10067"/>
                </a:cxn>
                <a:cxn ang="0">
                  <a:pos x="829" y="863"/>
                </a:cxn>
              </a:cxnLst>
              <a:rect l="0" t="0" r="r" b="b"/>
              <a:pathLst>
                <a:path w="16812" h="13572">
                  <a:moveTo>
                    <a:pt x="3845" y="13163"/>
                  </a:moveTo>
                  <a:lnTo>
                    <a:pt x="7457" y="13163"/>
                  </a:lnTo>
                  <a:lnTo>
                    <a:pt x="7457" y="11165"/>
                  </a:lnTo>
                  <a:lnTo>
                    <a:pt x="0" y="11165"/>
                  </a:lnTo>
                  <a:lnTo>
                    <a:pt x="0" y="0"/>
                  </a:lnTo>
                  <a:lnTo>
                    <a:pt x="16812" y="0"/>
                  </a:lnTo>
                  <a:lnTo>
                    <a:pt x="16812" y="11165"/>
                  </a:lnTo>
                  <a:lnTo>
                    <a:pt x="10277" y="11165"/>
                  </a:lnTo>
                  <a:lnTo>
                    <a:pt x="10277" y="13163"/>
                  </a:lnTo>
                  <a:lnTo>
                    <a:pt x="13890" y="13163"/>
                  </a:lnTo>
                  <a:lnTo>
                    <a:pt x="13890" y="13572"/>
                  </a:lnTo>
                  <a:lnTo>
                    <a:pt x="3845" y="13572"/>
                  </a:lnTo>
                  <a:lnTo>
                    <a:pt x="3845" y="13163"/>
                  </a:lnTo>
                  <a:close/>
                  <a:moveTo>
                    <a:pt x="829" y="863"/>
                  </a:moveTo>
                  <a:lnTo>
                    <a:pt x="15983" y="863"/>
                  </a:lnTo>
                  <a:lnTo>
                    <a:pt x="15983" y="10067"/>
                  </a:lnTo>
                  <a:lnTo>
                    <a:pt x="829" y="10067"/>
                  </a:lnTo>
                  <a:lnTo>
                    <a:pt x="829" y="863"/>
                  </a:lnTo>
                  <a:close/>
                </a:path>
              </a:pathLst>
            </a:custGeom>
            <a:solidFill>
              <a:srgbClr val="00B0F0"/>
            </a:solidFill>
            <a:ln w="9525">
              <a:noFill/>
              <a:round/>
              <a:headEnd/>
              <a:tailEnd/>
            </a:ln>
          </p:spPr>
          <p:txBody>
            <a:bodyPr/>
            <a:lstStyle/>
            <a:p>
              <a:pPr defTabSz="1218540" fontAlgn="ctr">
                <a:spcBef>
                  <a:spcPts val="0"/>
                </a:spcBef>
                <a:spcAft>
                  <a:spcPts val="0"/>
                </a:spcAft>
                <a:defRPr/>
              </a:pPr>
              <a:endParaRPr lang="en-US" altLang="zh-CN" sz="2399" dirty="0">
                <a:solidFill>
                  <a:prstClr val="white"/>
                </a:solidFill>
                <a:latin typeface="Huawei Sans" panose="020C0503030203020204" pitchFamily="34" charset="0"/>
                <a:ea typeface="方正兰亭黑简体" panose="02000000000000000000" pitchFamily="2" charset="-122"/>
                <a:cs typeface="Arial" pitchFamily="34" charset="0"/>
              </a:endParaRPr>
            </a:p>
          </p:txBody>
        </p:sp>
      </p:grpSp>
      <p:sp>
        <p:nvSpPr>
          <p:cNvPr id="24" name="Rectangle 1"/>
          <p:cNvSpPr>
            <a:spLocks noChangeArrowheads="1"/>
          </p:cNvSpPr>
          <p:nvPr/>
        </p:nvSpPr>
        <p:spPr bwMode="gray">
          <a:xfrm>
            <a:off x="8083901" y="4458700"/>
            <a:ext cx="3176553" cy="1535699"/>
          </a:xfrm>
          <a:prstGeom prst="rect">
            <a:avLst/>
          </a:prstGeom>
          <a:solidFill>
            <a:srgbClr val="BEE9EE"/>
          </a:solidFill>
          <a:ln w="9525">
            <a:noFill/>
            <a:miter lim="800000"/>
            <a:headEnd/>
            <a:tailEnd/>
          </a:ln>
        </p:spPr>
        <p:txBody>
          <a:bodyPr lIns="91370" tIns="45686" rIns="91370" bIns="45686"/>
          <a:lstStyle/>
          <a:p>
            <a:pPr marL="0" lvl="2" algn="ctr" defTabSz="912174" fontAlgn="ctr">
              <a:spcBef>
                <a:spcPts val="600"/>
              </a:spcBef>
              <a:spcAft>
                <a:spcPts val="0"/>
              </a:spcAft>
              <a:buSzPct val="60000"/>
              <a:tabLst>
                <a:tab pos="1369054" algn="l"/>
              </a:tabLst>
            </a:pPr>
            <a:r>
              <a:rPr lang="en-US" sz="1600" b="1" dirty="0">
                <a:solidFill>
                  <a:srgbClr val="C7000B"/>
                </a:solidFill>
                <a:latin typeface="Huawei Sans" panose="020C0503030203020204" pitchFamily="34" charset="0"/>
              </a:rPr>
              <a:t>45+ user-defined views</a:t>
            </a:r>
            <a:endParaRPr lang="en-US" altLang="zh-CN" sz="1600" b="1" dirty="0">
              <a:solidFill>
                <a:srgbClr val="C7000B"/>
              </a:solidFill>
              <a:latin typeface="Huawei Sans" panose="020C0503030203020204" pitchFamily="34" charset="0"/>
              <a:ea typeface="方正兰亭黑简体" panose="02000000000000000000" pitchFamily="2" charset="-122"/>
              <a:sym typeface="Wingdings" pitchFamily="2" charset="2"/>
            </a:endParaRPr>
          </a:p>
          <a:p>
            <a:pPr marL="0" lvl="2" algn="ctr" defTabSz="912174" fontAlgn="ctr">
              <a:spcBef>
                <a:spcPts val="600"/>
              </a:spcBef>
              <a:spcAft>
                <a:spcPts val="0"/>
              </a:spcAft>
              <a:buSzPct val="60000"/>
              <a:tabLst>
                <a:tab pos="1369054" algn="l"/>
              </a:tabLst>
            </a:pPr>
            <a:r>
              <a:rPr lang="en-US" sz="1400" b="1" dirty="0">
                <a:solidFill>
                  <a:prstClr val="black"/>
                </a:solidFill>
                <a:latin typeface="Huawei Sans" panose="020C0503030203020204" pitchFamily="34" charset="0"/>
              </a:rPr>
              <a:t>Site/Link/Application/Device/User health view</a:t>
            </a:r>
            <a:endParaRPr lang="en-US" altLang="zh-CN" sz="1800" dirty="0">
              <a:solidFill>
                <a:prstClr val="black"/>
              </a:solidFill>
              <a:latin typeface="Huawei Sans" panose="020C0503030203020204" pitchFamily="34" charset="0"/>
              <a:ea typeface="方正兰亭黑简体" panose="02000000000000000000" pitchFamily="2" charset="-122"/>
              <a:cs typeface="Times New Roman" panose="02020603050405020304" pitchFamily="18" charset="0"/>
            </a:endParaRPr>
          </a:p>
        </p:txBody>
      </p:sp>
      <p:sp>
        <p:nvSpPr>
          <p:cNvPr id="25" name="矩形 24"/>
          <p:cNvSpPr/>
          <p:nvPr/>
        </p:nvSpPr>
        <p:spPr bwMode="gray">
          <a:xfrm>
            <a:off x="8099912" y="5145825"/>
            <a:ext cx="1856888" cy="897682"/>
          </a:xfrm>
          <a:prstGeom prst="rect">
            <a:avLst/>
          </a:prstGeom>
        </p:spPr>
        <p:txBody>
          <a:bodyPr wrap="square">
            <a:spAutoFit/>
          </a:bodyPr>
          <a:lstStyle/>
          <a:p>
            <a:pPr marL="171381" indent="-171381" defTabSz="1218540" fontAlgn="ctr">
              <a:spcBef>
                <a:spcPts val="0"/>
              </a:spcBef>
              <a:spcAft>
                <a:spcPts val="1000"/>
              </a:spcAft>
              <a:buFont typeface="Arial" panose="020B0604020202020204" pitchFamily="34" charset="0"/>
              <a:buChar char="•"/>
            </a:pPr>
            <a:r>
              <a:rPr lang="en-US" sz="1050" dirty="0">
                <a:solidFill>
                  <a:prstClr val="black"/>
                </a:solidFill>
                <a:latin typeface="Huawei Sans" panose="020C0503030203020204" pitchFamily="34" charset="0"/>
              </a:rPr>
              <a:t>Site bandwidth utilization</a:t>
            </a:r>
            <a:endParaRPr lang="en-US" altLang="zh-CN" sz="1050" dirty="0">
              <a:solidFill>
                <a:prstClr val="black"/>
              </a:solidFill>
              <a:latin typeface="Huawei Sans" panose="020C0503030203020204" pitchFamily="34" charset="0"/>
              <a:ea typeface="方正兰亭黑简体" panose="02000000000000000000" pitchFamily="2" charset="-122"/>
              <a:cs typeface="Times New Roman" panose="02020603050405020304" pitchFamily="18" charset="0"/>
            </a:endParaRPr>
          </a:p>
          <a:p>
            <a:pPr marL="171381" indent="-171381" defTabSz="1218540" fontAlgn="ctr">
              <a:spcBef>
                <a:spcPts val="0"/>
              </a:spcBef>
              <a:spcAft>
                <a:spcPts val="1000"/>
              </a:spcAft>
              <a:buFont typeface="Arial" panose="020B0604020202020204" pitchFamily="34" charset="0"/>
              <a:buChar char="•"/>
            </a:pPr>
            <a:r>
              <a:rPr lang="en-US" sz="1050" dirty="0">
                <a:solidFill>
                  <a:prstClr val="black"/>
                </a:solidFill>
                <a:latin typeface="Huawei Sans" panose="020C0503030203020204" pitchFamily="34" charset="0"/>
              </a:rPr>
              <a:t>Sites with Top N throughput</a:t>
            </a:r>
            <a:endParaRPr lang="en-US" altLang="zh-CN" sz="1050" dirty="0">
              <a:solidFill>
                <a:prstClr val="black"/>
              </a:solidFill>
              <a:latin typeface="Huawei Sans" panose="020C0503030203020204" pitchFamily="34" charset="0"/>
              <a:ea typeface="方正兰亭黑简体" panose="02000000000000000000" pitchFamily="2" charset="-122"/>
              <a:cs typeface="Times New Roman" panose="02020603050405020304" pitchFamily="18" charset="0"/>
            </a:endParaRPr>
          </a:p>
        </p:txBody>
      </p:sp>
      <p:sp>
        <p:nvSpPr>
          <p:cNvPr id="26" name="矩形 25"/>
          <p:cNvSpPr/>
          <p:nvPr/>
        </p:nvSpPr>
        <p:spPr bwMode="gray">
          <a:xfrm>
            <a:off x="9587007" y="5218062"/>
            <a:ext cx="1790700" cy="728405"/>
          </a:xfrm>
          <a:prstGeom prst="rect">
            <a:avLst/>
          </a:prstGeom>
        </p:spPr>
        <p:txBody>
          <a:bodyPr wrap="square">
            <a:spAutoFit/>
          </a:bodyPr>
          <a:lstStyle/>
          <a:p>
            <a:pPr marL="171381" indent="-171381" defTabSz="1218540" fontAlgn="ctr">
              <a:spcBef>
                <a:spcPts val="0"/>
              </a:spcBef>
              <a:spcAft>
                <a:spcPts val="1000"/>
              </a:spcAft>
              <a:buFont typeface="Arial" panose="020B0604020202020204" pitchFamily="34" charset="0"/>
              <a:buChar char="•"/>
            </a:pPr>
            <a:r>
              <a:rPr lang="en-US" sz="1100" dirty="0">
                <a:solidFill>
                  <a:prstClr val="black"/>
                </a:solidFill>
                <a:latin typeface="Huawei Sans" panose="020C0503030203020204" pitchFamily="34" charset="0"/>
              </a:rPr>
              <a:t>Top N application traffic</a:t>
            </a:r>
            <a:endParaRPr lang="en-US" altLang="zh-CN" sz="1100" dirty="0">
              <a:solidFill>
                <a:prstClr val="black"/>
              </a:solidFill>
              <a:latin typeface="Huawei Sans" panose="020C0503030203020204" pitchFamily="34" charset="0"/>
              <a:ea typeface="方正兰亭黑简体" panose="02000000000000000000" pitchFamily="2" charset="-122"/>
              <a:cs typeface="Times New Roman" panose="02020603050405020304" pitchFamily="18" charset="0"/>
            </a:endParaRPr>
          </a:p>
          <a:p>
            <a:pPr marL="171381" indent="-171381" defTabSz="1218540" fontAlgn="ctr">
              <a:spcBef>
                <a:spcPts val="0"/>
              </a:spcBef>
              <a:spcAft>
                <a:spcPts val="1000"/>
              </a:spcAft>
              <a:buFont typeface="Arial" panose="020B0604020202020204" pitchFamily="34" charset="0"/>
              <a:buChar char="•"/>
            </a:pPr>
            <a:r>
              <a:rPr lang="en-US" sz="1100" dirty="0">
                <a:solidFill>
                  <a:prstClr val="black"/>
                </a:solidFill>
                <a:latin typeface="Huawei Sans" panose="020C0503030203020204" pitchFamily="34" charset="0"/>
              </a:rPr>
              <a:t>Link throughput trend</a:t>
            </a:r>
            <a:endParaRPr lang="en-US" altLang="zh-CN" sz="1100" dirty="0">
              <a:solidFill>
                <a:prstClr val="black"/>
              </a:solidFill>
              <a:latin typeface="Huawei Sans" panose="020C0503030203020204" pitchFamily="34" charset="0"/>
              <a:ea typeface="方正兰亭黑简体" panose="02000000000000000000" pitchFamily="2" charset="-122"/>
              <a:cs typeface="Times New Roman" panose="02020603050405020304" pitchFamily="18" charset="0"/>
            </a:endParaRPr>
          </a:p>
        </p:txBody>
      </p:sp>
      <p:grpSp>
        <p:nvGrpSpPr>
          <p:cNvPr id="30" name="Group 15"/>
          <p:cNvGrpSpPr/>
          <p:nvPr/>
        </p:nvGrpSpPr>
        <p:grpSpPr bwMode="gray">
          <a:xfrm>
            <a:off x="8730202" y="62277"/>
            <a:ext cx="3003236" cy="213120"/>
            <a:chOff x="6465362" y="121552"/>
            <a:chExt cx="3003236" cy="213120"/>
          </a:xfrm>
        </p:grpSpPr>
        <p:sp>
          <p:nvSpPr>
            <p:cNvPr id="31" name="五边形 24"/>
            <p:cNvSpPr/>
            <p:nvPr/>
          </p:nvSpPr>
          <p:spPr bwMode="gray">
            <a:xfrm>
              <a:off x="6465362" y="121552"/>
              <a:ext cx="1526032" cy="213120"/>
            </a:xfrm>
            <a:prstGeom prst="homePlate">
              <a:avLst/>
            </a:prstGeom>
            <a:solidFill>
              <a:srgbClr val="D9D9D9"/>
            </a:solidFill>
            <a:ln w="9525" cap="flat" cmpd="sng" algn="ctr">
              <a:solidFill>
                <a:srgbClr val="D9D9D9"/>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r>
                <a:rPr lang="en-US" sz="900" dirty="0">
                  <a:latin typeface="Huawei Sans" panose="020C0503030203020204" pitchFamily="34" charset="0"/>
                </a:rPr>
                <a:t>Solution Architecture</a:t>
              </a:r>
            </a:p>
          </p:txBody>
        </p:sp>
        <p:sp>
          <p:nvSpPr>
            <p:cNvPr id="32" name="燕尾形 25"/>
            <p:cNvSpPr/>
            <p:nvPr/>
          </p:nvSpPr>
          <p:spPr bwMode="gray">
            <a:xfrm>
              <a:off x="7930375" y="121552"/>
              <a:ext cx="1538223" cy="211431"/>
            </a:xfrm>
            <a:prstGeom prst="chevron">
              <a:avLst/>
            </a:prstGeom>
            <a:solidFill>
              <a:srgbClr val="56C4D2"/>
            </a:solidFill>
            <a:ln w="9525" cap="flat" cmpd="sng" algn="ctr">
              <a:solidFill>
                <a:srgbClr val="56C4D2"/>
              </a:solid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78" fontAlgn="ctr">
                <a:spcBef>
                  <a:spcPts val="0"/>
                </a:spcBef>
              </a:pPr>
              <a:r>
                <a:rPr lang="en-US" sz="900" b="1" dirty="0">
                  <a:solidFill>
                    <a:schemeClr val="bg1"/>
                  </a:solidFill>
                  <a:latin typeface="Huawei Sans" panose="020C0503030203020204" pitchFamily="34" charset="0"/>
                </a:rPr>
                <a:t>Solution Highlights</a:t>
              </a:r>
              <a:endParaRPr lang="en-US" altLang="zh-CN" sz="900" b="1" kern="0" dirty="0">
                <a:solidFill>
                  <a:schemeClr val="bg1"/>
                </a:solidFill>
                <a:latin typeface="Huawei Sans" panose="020C0503030203020204" pitchFamily="34" charset="0"/>
                <a:ea typeface="方正兰亭黑简体" panose="02000000000000000000" pitchFamily="2" charset="-122"/>
              </a:endParaRPr>
            </a:p>
          </p:txBody>
        </p:sp>
      </p:grpSp>
    </p:spTree>
    <p:extLst>
      <p:ext uri="{BB962C8B-B14F-4D97-AF65-F5344CB8AC3E}">
        <p14:creationId xmlns:p14="http://schemas.microsoft.com/office/powerpoint/2010/main" val="1709357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bwMode="gray">
          <a:prstGeom prst="rect">
            <a:avLst/>
          </a:prstGeom>
        </p:spPr>
        <p:txBody>
          <a:bodyPr/>
          <a:lstStyle/>
          <a:p>
            <a:pPr marL="355600" indent="-355600" algn="l"/>
            <a:r>
              <a:rPr lang="en-US" dirty="0">
                <a:latin typeface="Huawei Sans" panose="020C0503030203020204" pitchFamily="34" charset="0"/>
              </a:rPr>
              <a:t>(Multiple-answer question) Which of the following are disadvantages of traditional WANs?</a:t>
            </a:r>
            <a:endParaRPr lang="en-US" altLang="zh-CN" dirty="0">
              <a:latin typeface="Huawei Sans" panose="020C0503030203020204" pitchFamily="34" charset="0"/>
            </a:endParaRPr>
          </a:p>
          <a:p>
            <a:pPr marL="722313" lvl="1" indent="-366713" algn="l"/>
            <a:r>
              <a:rPr lang="en-US" dirty="0">
                <a:latin typeface="Huawei Sans" panose="020C0503030203020204" pitchFamily="34" charset="0"/>
              </a:rPr>
              <a:t>Low network flexibility</a:t>
            </a:r>
          </a:p>
          <a:p>
            <a:pPr marL="722313" lvl="1" indent="-366713" algn="l"/>
            <a:r>
              <a:rPr lang="en-US" dirty="0">
                <a:latin typeface="Huawei Sans" panose="020C0503030203020204" pitchFamily="34" charset="0"/>
              </a:rPr>
              <a:t>Complex network protocols</a:t>
            </a:r>
          </a:p>
          <a:p>
            <a:pPr marL="722313" lvl="1" indent="-366713" algn="l"/>
            <a:r>
              <a:rPr lang="en-US" dirty="0">
                <a:latin typeface="Huawei Sans" panose="020C0503030203020204" pitchFamily="34" charset="0"/>
              </a:rPr>
              <a:t>Enterprises are highly dependent on network device vendors.</a:t>
            </a:r>
          </a:p>
          <a:p>
            <a:pPr marL="722313" lvl="1" indent="-366713" algn="l"/>
            <a:r>
              <a:rPr lang="en-US" dirty="0">
                <a:latin typeface="Huawei Sans" panose="020C0503030203020204" pitchFamily="34" charset="0"/>
              </a:rPr>
              <a:t>Difficult O&amp;M</a:t>
            </a:r>
          </a:p>
        </p:txBody>
      </p:sp>
    </p:spTree>
    <p:extLst>
      <p:ext uri="{BB962C8B-B14F-4D97-AF65-F5344CB8AC3E}">
        <p14:creationId xmlns:p14="http://schemas.microsoft.com/office/powerpoint/2010/main" val="2209330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bwMode="gray">
          <a:prstGeom prst="rect">
            <a:avLst/>
          </a:prstGeom>
        </p:spPr>
        <p:txBody>
          <a:bodyPr/>
          <a:lstStyle/>
          <a:p>
            <a:pPr algn="l"/>
            <a:r>
              <a:rPr lang="en-US" b="1" dirty="0">
                <a:latin typeface="Huawei Sans" panose="020C0503030203020204" pitchFamily="34" charset="0"/>
              </a:rPr>
              <a:t>Situation of Enterprise WAN Interconnection</a:t>
            </a:r>
            <a:endParaRPr lang="en-US" altLang="zh-CN" b="1" dirty="0">
              <a:latin typeface="Huawei Sans" panose="020C0503030203020204" pitchFamily="34" charset="0"/>
            </a:endParaRPr>
          </a:p>
          <a:p>
            <a:pPr algn="l"/>
            <a:r>
              <a:rPr lang="en-US" dirty="0">
                <a:solidFill>
                  <a:schemeClr val="bg1">
                    <a:lumMod val="50000"/>
                  </a:schemeClr>
                </a:solidFill>
                <a:latin typeface="Huawei Sans" panose="020C0503030203020204" pitchFamily="34" charset="0"/>
              </a:rPr>
              <a:t>Challenges Faced by Enterprise WAN Interconnection</a:t>
            </a:r>
            <a:endParaRPr lang="en-US" altLang="zh-CN" dirty="0">
              <a:solidFill>
                <a:schemeClr val="bg1">
                  <a:lumMod val="50000"/>
                </a:schemeClr>
              </a:solidFill>
              <a:latin typeface="Huawei Sans" panose="020C0503030203020204" pitchFamily="34" charset="0"/>
            </a:endParaRPr>
          </a:p>
          <a:p>
            <a:pPr algn="l"/>
            <a:r>
              <a:rPr lang="en-US" dirty="0">
                <a:solidFill>
                  <a:schemeClr val="bg1">
                    <a:lumMod val="50000"/>
                  </a:schemeClr>
                </a:solidFill>
                <a:latin typeface="Huawei Sans" panose="020C0503030203020204" pitchFamily="34" charset="0"/>
              </a:rPr>
              <a:t>Emergence of SD-WAN</a:t>
            </a:r>
            <a:endParaRPr lang="en-US" altLang="zh-CN" dirty="0">
              <a:solidFill>
                <a:schemeClr val="bg1">
                  <a:lumMod val="50000"/>
                </a:schemeClr>
              </a:solidFill>
              <a:latin typeface="Huawei Sans" panose="020C0503030203020204" pitchFamily="34" charset="0"/>
            </a:endParaRPr>
          </a:p>
          <a:p>
            <a:pPr algn="l"/>
            <a:r>
              <a:rPr lang="en-US" dirty="0">
                <a:solidFill>
                  <a:schemeClr val="bg1">
                    <a:lumMod val="50000"/>
                  </a:schemeClr>
                </a:solidFill>
                <a:latin typeface="Huawei Sans" panose="020C0503030203020204" pitchFamily="34" charset="0"/>
              </a:rPr>
              <a:t>Huawei SD-WAN Solution Overview</a:t>
            </a:r>
            <a:endParaRPr lang="en-US" altLang="zh-CN" dirty="0">
              <a:solidFill>
                <a:schemeClr val="bg1">
                  <a:lumMod val="50000"/>
                </a:schemeClr>
              </a:solidFill>
              <a:latin typeface="Huawei Sans" panose="020C0503030203020204" pitchFamily="34" charset="0"/>
            </a:endParaRPr>
          </a:p>
        </p:txBody>
      </p:sp>
    </p:spTree>
    <p:extLst>
      <p:ext uri="{BB962C8B-B14F-4D97-AF65-F5344CB8AC3E}">
        <p14:creationId xmlns:p14="http://schemas.microsoft.com/office/powerpoint/2010/main" val="33708580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quarter" idx="10"/>
          </p:nvPr>
        </p:nvSpPr>
        <p:spPr bwMode="gray">
          <a:prstGeom prst="rect">
            <a:avLst/>
          </a:prstGeom>
        </p:spPr>
        <p:txBody>
          <a:bodyPr/>
          <a:lstStyle/>
          <a:p>
            <a:pPr marL="342900" lvl="1" indent="-342900" algn="l">
              <a:spcBef>
                <a:spcPts val="792"/>
              </a:spcBef>
              <a:buFont typeface="Wingdings" panose="05000000000000000000" pitchFamily="2" charset="2"/>
              <a:buChar char="l"/>
            </a:pPr>
            <a:r>
              <a:rPr lang="en-US" sz="2199" dirty="0">
                <a:latin typeface="Huawei Sans" panose="020C0503030203020204" pitchFamily="34" charset="0"/>
              </a:rPr>
              <a:t>Generally, enterprise WAN interconnection depends on WANs built by carriers or self-built WANs.</a:t>
            </a:r>
          </a:p>
          <a:p>
            <a:pPr marL="342900" lvl="1" indent="-342900" algn="l">
              <a:spcBef>
                <a:spcPts val="792"/>
              </a:spcBef>
              <a:buFont typeface="Wingdings" panose="05000000000000000000" pitchFamily="2" charset="2"/>
              <a:buChar char="l"/>
            </a:pPr>
            <a:r>
              <a:rPr lang="en-US" sz="2199" dirty="0">
                <a:latin typeface="Huawei Sans" panose="020C0503030203020204" pitchFamily="34" charset="0"/>
              </a:rPr>
              <a:t>After services are </a:t>
            </a:r>
            <a:r>
              <a:rPr lang="en-US" sz="2199" dirty="0" err="1">
                <a:latin typeface="Huawei Sans" panose="020C0503030203020204" pitchFamily="34" charset="0"/>
              </a:rPr>
              <a:t>cloudified</a:t>
            </a:r>
            <a:r>
              <a:rPr lang="en-US" sz="2199" dirty="0">
                <a:latin typeface="Huawei Sans" panose="020C0503030203020204" pitchFamily="34" charset="0"/>
              </a:rPr>
              <a:t>, flexible networking and fast service optimization are required.</a:t>
            </a:r>
            <a:endParaRPr lang="en-US" altLang="zh-CN" sz="2199" dirty="0">
              <a:latin typeface="Huawei Sans" panose="020C0503030203020204" pitchFamily="34" charset="0"/>
            </a:endParaRPr>
          </a:p>
          <a:p>
            <a:pPr marL="342900" lvl="1" indent="-342900" algn="l">
              <a:spcBef>
                <a:spcPts val="792"/>
              </a:spcBef>
              <a:buFont typeface="Wingdings" panose="05000000000000000000" pitchFamily="2" charset="2"/>
              <a:buChar char="l"/>
              <a:tabLst>
                <a:tab pos="8750300" algn="l"/>
                <a:tab pos="9144000" algn="l"/>
              </a:tabLst>
            </a:pPr>
            <a:r>
              <a:rPr lang="en-US" sz="2199" dirty="0">
                <a:latin typeface="Huawei Sans" panose="020C0503030203020204" pitchFamily="34" charset="0"/>
              </a:rPr>
              <a:t>Huawei SD-WAN Solution uses </a:t>
            </a:r>
            <a:r>
              <a:rPr lang="en-US" sz="2199" dirty="0" err="1">
                <a:latin typeface="Huawei Sans" panose="020C0503030203020204" pitchFamily="34" charset="0"/>
              </a:rPr>
              <a:t>iMaster</a:t>
            </a:r>
            <a:r>
              <a:rPr lang="en-US" sz="2199" dirty="0">
                <a:latin typeface="Huawei Sans" panose="020C0503030203020204" pitchFamily="34" charset="0"/>
              </a:rPr>
              <a:t> NCE-WAN to quickly deploy networks and uses devices to detect applications and flexibly select paths.</a:t>
            </a:r>
            <a:endParaRPr lang="en-US" altLang="zh-CN" sz="2199" dirty="0">
              <a:latin typeface="Huawei Sans" panose="020C0503030203020204" pitchFamily="34" charset="0"/>
            </a:endParaRPr>
          </a:p>
        </p:txBody>
      </p:sp>
    </p:spTree>
    <p:extLst>
      <p:ext uri="{BB962C8B-B14F-4D97-AF65-F5344CB8AC3E}">
        <p14:creationId xmlns:p14="http://schemas.microsoft.com/office/powerpoint/2010/main" val="5791736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6328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bwMode="gray"/>
        <p:txBody>
          <a:bodyPr>
            <a:normAutofit fontScale="90000"/>
          </a:bodyPr>
          <a:lstStyle/>
          <a:p>
            <a:pPr fontAlgn="ctr"/>
            <a:r>
              <a:rPr lang="en-US" sz="3600" dirty="0">
                <a:solidFill>
                  <a:schemeClr val="tx1"/>
                </a:solidFill>
                <a:latin typeface="Huawei Sans" panose="020C0503030203020204" pitchFamily="34" charset="0"/>
              </a:rPr>
              <a:t>What Is a WAN?</a:t>
            </a:r>
            <a:endParaRPr lang="en-US" altLang="zh-CN" dirty="0">
              <a:solidFill>
                <a:schemeClr val="tx1"/>
              </a:solidFill>
              <a:latin typeface="Huawei Sans" panose="020C0503030203020204" pitchFamily="34" charset="0"/>
            </a:endParaRPr>
          </a:p>
        </p:txBody>
      </p:sp>
      <p:sp>
        <p:nvSpPr>
          <p:cNvPr id="251" name="文本占位符 3"/>
          <p:cNvSpPr>
            <a:spLocks noGrp="1"/>
          </p:cNvSpPr>
          <p:nvPr>
            <p:ph type="body" sz="quarter" idx="10"/>
          </p:nvPr>
        </p:nvSpPr>
        <p:spPr bwMode="gray"/>
        <p:txBody>
          <a:bodyPr/>
          <a:lstStyle/>
          <a:p>
            <a:pPr algn="l"/>
            <a:r>
              <a:rPr lang="en-US" sz="1600" dirty="0">
                <a:latin typeface="Huawei Sans" panose="020C0503030203020204" pitchFamily="34" charset="0"/>
              </a:rPr>
              <a:t>Wide Area Network (WAN) provides interconnection services between different regions, cities, and countries. A WAN usually spans a long distance (dozens of kilometers to thousands of kilometers). To meet long-distance transmission requirements of a WAN, optical fibers are often used as the interconnection media.</a:t>
            </a:r>
            <a:endParaRPr lang="en-US" altLang="zh-CN" sz="1600" dirty="0">
              <a:latin typeface="Huawei Sans" panose="020C0503030203020204" pitchFamily="34" charset="0"/>
            </a:endParaRPr>
          </a:p>
        </p:txBody>
      </p:sp>
      <p:sp>
        <p:nvSpPr>
          <p:cNvPr id="2" name="云形 1"/>
          <p:cNvSpPr/>
          <p:nvPr/>
        </p:nvSpPr>
        <p:spPr bwMode="gray">
          <a:xfrm rot="233957">
            <a:off x="3907007" y="3263900"/>
            <a:ext cx="4390674" cy="2282553"/>
          </a:xfrm>
          <a:prstGeom prst="clou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pic>
        <p:nvPicPr>
          <p:cNvPr id="34" name="图片 33"/>
          <p:cNvPicPr>
            <a:picLocks/>
          </p:cNvPicPr>
          <p:nvPr/>
        </p:nvPicPr>
        <p:blipFill>
          <a:blip r:embed="rId3" cstate="print">
            <a:extLst>
              <a:ext uri="{28A0092B-C50C-407E-A947-70E740481C1C}">
                <a14:useLocalDpi xmlns:a14="http://schemas.microsoft.com/office/drawing/2010/main" val="0"/>
              </a:ext>
            </a:extLst>
          </a:blip>
          <a:stretch>
            <a:fillRect/>
          </a:stretch>
        </p:blipFill>
        <p:spPr bwMode="gray">
          <a:xfrm>
            <a:off x="5061415" y="3471191"/>
            <a:ext cx="543097" cy="445339"/>
          </a:xfrm>
          <a:prstGeom prst="rect">
            <a:avLst/>
          </a:prstGeom>
        </p:spPr>
      </p:pic>
      <p:pic>
        <p:nvPicPr>
          <p:cNvPr id="35" name="图片 34"/>
          <p:cNvPicPr>
            <a:picLocks/>
          </p:cNvPicPr>
          <p:nvPr/>
        </p:nvPicPr>
        <p:blipFill>
          <a:blip r:embed="rId3" cstate="print">
            <a:extLst>
              <a:ext uri="{28A0092B-C50C-407E-A947-70E740481C1C}">
                <a14:useLocalDpi xmlns:a14="http://schemas.microsoft.com/office/drawing/2010/main" val="0"/>
              </a:ext>
            </a:extLst>
          </a:blip>
          <a:stretch>
            <a:fillRect/>
          </a:stretch>
        </p:blipFill>
        <p:spPr bwMode="gray">
          <a:xfrm>
            <a:off x="5061415" y="4779416"/>
            <a:ext cx="543097" cy="445339"/>
          </a:xfrm>
          <a:prstGeom prst="rect">
            <a:avLst/>
          </a:prstGeom>
        </p:spPr>
      </p:pic>
      <p:pic>
        <p:nvPicPr>
          <p:cNvPr id="42" name="图片 41"/>
          <p:cNvPicPr>
            <a:picLocks/>
          </p:cNvPicPr>
          <p:nvPr/>
        </p:nvPicPr>
        <p:blipFill>
          <a:blip r:embed="rId3" cstate="print">
            <a:extLst>
              <a:ext uri="{28A0092B-C50C-407E-A947-70E740481C1C}">
                <a14:useLocalDpi xmlns:a14="http://schemas.microsoft.com/office/drawing/2010/main" val="0"/>
              </a:ext>
            </a:extLst>
          </a:blip>
          <a:stretch>
            <a:fillRect/>
          </a:stretch>
        </p:blipFill>
        <p:spPr bwMode="gray">
          <a:xfrm>
            <a:off x="6544393" y="3471191"/>
            <a:ext cx="543097" cy="445339"/>
          </a:xfrm>
          <a:prstGeom prst="rect">
            <a:avLst/>
          </a:prstGeom>
        </p:spPr>
      </p:pic>
      <p:pic>
        <p:nvPicPr>
          <p:cNvPr id="44" name="图片 43"/>
          <p:cNvPicPr>
            <a:picLocks/>
          </p:cNvPicPr>
          <p:nvPr/>
        </p:nvPicPr>
        <p:blipFill>
          <a:blip r:embed="rId3" cstate="print">
            <a:extLst>
              <a:ext uri="{28A0092B-C50C-407E-A947-70E740481C1C}">
                <a14:useLocalDpi xmlns:a14="http://schemas.microsoft.com/office/drawing/2010/main" val="0"/>
              </a:ext>
            </a:extLst>
          </a:blip>
          <a:stretch>
            <a:fillRect/>
          </a:stretch>
        </p:blipFill>
        <p:spPr bwMode="gray">
          <a:xfrm>
            <a:off x="6544393" y="4779416"/>
            <a:ext cx="543097" cy="445339"/>
          </a:xfrm>
          <a:prstGeom prst="rect">
            <a:avLst/>
          </a:prstGeom>
        </p:spPr>
      </p:pic>
      <p:pic>
        <p:nvPicPr>
          <p:cNvPr id="46" name="图片 45"/>
          <p:cNvPicPr>
            <a:picLocks/>
          </p:cNvPicPr>
          <p:nvPr/>
        </p:nvPicPr>
        <p:blipFill>
          <a:blip r:embed="rId3" cstate="print">
            <a:extLst>
              <a:ext uri="{28A0092B-C50C-407E-A947-70E740481C1C}">
                <a14:useLocalDpi xmlns:a14="http://schemas.microsoft.com/office/drawing/2010/main" val="0"/>
              </a:ext>
            </a:extLst>
          </a:blip>
          <a:stretch>
            <a:fillRect/>
          </a:stretch>
        </p:blipFill>
        <p:spPr bwMode="gray">
          <a:xfrm>
            <a:off x="4255929" y="4125302"/>
            <a:ext cx="543097" cy="445339"/>
          </a:xfrm>
          <a:prstGeom prst="rect">
            <a:avLst/>
          </a:prstGeom>
        </p:spPr>
      </p:pic>
      <p:pic>
        <p:nvPicPr>
          <p:cNvPr id="47" name="图片 46"/>
          <p:cNvPicPr>
            <a:picLocks/>
          </p:cNvPicPr>
          <p:nvPr/>
        </p:nvPicPr>
        <p:blipFill>
          <a:blip r:embed="rId3" cstate="print">
            <a:extLst>
              <a:ext uri="{28A0092B-C50C-407E-A947-70E740481C1C}">
                <a14:useLocalDpi xmlns:a14="http://schemas.microsoft.com/office/drawing/2010/main" val="0"/>
              </a:ext>
            </a:extLst>
          </a:blip>
          <a:stretch>
            <a:fillRect/>
          </a:stretch>
        </p:blipFill>
        <p:spPr bwMode="gray">
          <a:xfrm>
            <a:off x="7459016" y="4145004"/>
            <a:ext cx="543097" cy="445339"/>
          </a:xfrm>
          <a:prstGeom prst="rect">
            <a:avLst/>
          </a:prstGeom>
        </p:spPr>
      </p:pic>
      <p:cxnSp>
        <p:nvCxnSpPr>
          <p:cNvPr id="5" name="直接连接符 4"/>
          <p:cNvCxnSpPr>
            <a:stCxn id="46" idx="0"/>
            <a:endCxn id="34" idx="1"/>
          </p:cNvCxnSpPr>
          <p:nvPr/>
        </p:nvCxnSpPr>
        <p:spPr bwMode="gray">
          <a:xfrm flipV="1">
            <a:off x="4527478" y="3693861"/>
            <a:ext cx="533938" cy="431441"/>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58" name="直接连接符 57"/>
          <p:cNvCxnSpPr>
            <a:stCxn id="34" idx="3"/>
            <a:endCxn id="42" idx="1"/>
          </p:cNvCxnSpPr>
          <p:nvPr/>
        </p:nvCxnSpPr>
        <p:spPr bwMode="gray">
          <a:xfrm>
            <a:off x="5604512" y="3693861"/>
            <a:ext cx="939881" cy="0"/>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59" name="直接连接符 58"/>
          <p:cNvCxnSpPr>
            <a:stCxn id="35" idx="3"/>
            <a:endCxn id="44" idx="1"/>
          </p:cNvCxnSpPr>
          <p:nvPr/>
        </p:nvCxnSpPr>
        <p:spPr bwMode="gray">
          <a:xfrm>
            <a:off x="5604512" y="5002085"/>
            <a:ext cx="939881" cy="0"/>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60" name="直接连接符 59"/>
          <p:cNvCxnSpPr>
            <a:stCxn id="46" idx="2"/>
            <a:endCxn id="35" idx="1"/>
          </p:cNvCxnSpPr>
          <p:nvPr/>
        </p:nvCxnSpPr>
        <p:spPr bwMode="gray">
          <a:xfrm>
            <a:off x="4527478" y="4570641"/>
            <a:ext cx="533938" cy="431445"/>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64" name="直接连接符 63"/>
          <p:cNvCxnSpPr>
            <a:stCxn id="42" idx="3"/>
            <a:endCxn id="47" idx="0"/>
          </p:cNvCxnSpPr>
          <p:nvPr/>
        </p:nvCxnSpPr>
        <p:spPr bwMode="gray">
          <a:xfrm>
            <a:off x="7087490" y="3693861"/>
            <a:ext cx="643075" cy="451142"/>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67" name="直接连接符 66"/>
          <p:cNvCxnSpPr>
            <a:stCxn id="44" idx="3"/>
            <a:endCxn id="47" idx="2"/>
          </p:cNvCxnSpPr>
          <p:nvPr/>
        </p:nvCxnSpPr>
        <p:spPr bwMode="gray">
          <a:xfrm flipV="1">
            <a:off x="7087490" y="4590342"/>
            <a:ext cx="643075" cy="411744"/>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70" name="直接连接符 69"/>
          <p:cNvCxnSpPr>
            <a:stCxn id="34" idx="2"/>
            <a:endCxn id="35" idx="0"/>
          </p:cNvCxnSpPr>
          <p:nvPr/>
        </p:nvCxnSpPr>
        <p:spPr bwMode="gray">
          <a:xfrm>
            <a:off x="5332964" y="3916530"/>
            <a:ext cx="0" cy="862886"/>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71" name="直接连接符 70"/>
          <p:cNvCxnSpPr>
            <a:stCxn id="42" idx="2"/>
            <a:endCxn id="44" idx="0"/>
          </p:cNvCxnSpPr>
          <p:nvPr/>
        </p:nvCxnSpPr>
        <p:spPr bwMode="gray">
          <a:xfrm>
            <a:off x="6815942" y="3916530"/>
            <a:ext cx="0" cy="862886"/>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sp>
        <p:nvSpPr>
          <p:cNvPr id="112" name="云形 111"/>
          <p:cNvSpPr/>
          <p:nvPr/>
        </p:nvSpPr>
        <p:spPr bwMode="gray">
          <a:xfrm rot="233957">
            <a:off x="1220042" y="2845745"/>
            <a:ext cx="2314716" cy="1203338"/>
          </a:xfrm>
          <a:prstGeom prst="clou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pic>
        <p:nvPicPr>
          <p:cNvPr id="87" name="图片 86"/>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3128377" y="3540616"/>
            <a:ext cx="539789" cy="442627"/>
          </a:xfrm>
          <a:prstGeom prst="rect">
            <a:avLst/>
          </a:prstGeom>
        </p:spPr>
      </p:pic>
      <p:pic>
        <p:nvPicPr>
          <p:cNvPr id="113" name="图片 112" descr="交换机.png"/>
          <p:cNvPicPr>
            <a:picLocks noChangeAspect="1"/>
          </p:cNvPicPr>
          <p:nvPr/>
        </p:nvPicPr>
        <p:blipFill>
          <a:blip r:embed="rId5" cstate="print"/>
          <a:stretch>
            <a:fillRect/>
          </a:stretch>
        </p:blipFill>
        <p:spPr bwMode="gray">
          <a:xfrm>
            <a:off x="1566173" y="3563973"/>
            <a:ext cx="539789" cy="441644"/>
          </a:xfrm>
          <a:prstGeom prst="rect">
            <a:avLst/>
          </a:prstGeom>
        </p:spPr>
      </p:pic>
      <p:pic>
        <p:nvPicPr>
          <p:cNvPr id="116" name="图片 115" descr="存储阵列-蓝.png"/>
          <p:cNvPicPr>
            <a:picLocks noChangeAspect="1"/>
          </p:cNvPicPr>
          <p:nvPr/>
        </p:nvPicPr>
        <p:blipFill>
          <a:blip r:embed="rId6" cstate="print"/>
          <a:stretch>
            <a:fillRect/>
          </a:stretch>
        </p:blipFill>
        <p:spPr bwMode="gray">
          <a:xfrm>
            <a:off x="2328322" y="2710330"/>
            <a:ext cx="539789" cy="441645"/>
          </a:xfrm>
          <a:prstGeom prst="rect">
            <a:avLst/>
          </a:prstGeom>
        </p:spPr>
      </p:pic>
      <p:cxnSp>
        <p:nvCxnSpPr>
          <p:cNvPr id="133" name="直接连接符 132"/>
          <p:cNvCxnSpPr>
            <a:stCxn id="113" idx="3"/>
            <a:endCxn id="87" idx="1"/>
          </p:cNvCxnSpPr>
          <p:nvPr/>
        </p:nvCxnSpPr>
        <p:spPr bwMode="gray">
          <a:xfrm flipV="1">
            <a:off x="2105962" y="3761929"/>
            <a:ext cx="1022415" cy="22866"/>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134" name="直接连接符 133"/>
          <p:cNvCxnSpPr>
            <a:stCxn id="116" idx="3"/>
            <a:endCxn id="87" idx="0"/>
          </p:cNvCxnSpPr>
          <p:nvPr/>
        </p:nvCxnSpPr>
        <p:spPr bwMode="gray">
          <a:xfrm>
            <a:off x="2868111" y="2931153"/>
            <a:ext cx="530160" cy="609463"/>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sp>
        <p:nvSpPr>
          <p:cNvPr id="168" name="文本框 167"/>
          <p:cNvSpPr txBox="1"/>
          <p:nvPr/>
        </p:nvSpPr>
        <p:spPr bwMode="gray">
          <a:xfrm>
            <a:off x="2267996" y="3293763"/>
            <a:ext cx="423514" cy="307777"/>
          </a:xfrm>
          <a:prstGeom prst="rect">
            <a:avLst/>
          </a:prstGeom>
          <a:noFill/>
        </p:spPr>
        <p:txBody>
          <a:bodyPr wrap="none" rtlCol="0">
            <a:spAutoFit/>
          </a:bodyPr>
          <a:lstStyle/>
          <a:p>
            <a:pPr fontAlgn="ctr"/>
            <a:r>
              <a:rPr lang="en-US" sz="1400" dirty="0">
                <a:latin typeface="Huawei Sans" panose="020C0503030203020204" pitchFamily="34" charset="0"/>
              </a:rPr>
              <a:t>DC</a:t>
            </a:r>
            <a:endParaRPr lang="en-US" altLang="zh-CN" sz="1400" dirty="0">
              <a:latin typeface="Huawei Sans" panose="020C0503030203020204" pitchFamily="34" charset="0"/>
            </a:endParaRPr>
          </a:p>
        </p:txBody>
      </p:sp>
      <p:sp>
        <p:nvSpPr>
          <p:cNvPr id="126" name="云形 125"/>
          <p:cNvSpPr/>
          <p:nvPr/>
        </p:nvSpPr>
        <p:spPr bwMode="gray">
          <a:xfrm rot="233957">
            <a:off x="8507947" y="2616170"/>
            <a:ext cx="2314716" cy="1450925"/>
          </a:xfrm>
          <a:prstGeom prst="clou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pic>
        <p:nvPicPr>
          <p:cNvPr id="125" name="图片 124" descr="汇聚交换机.png"/>
          <p:cNvPicPr>
            <a:picLocks noChangeAspect="1"/>
          </p:cNvPicPr>
          <p:nvPr/>
        </p:nvPicPr>
        <p:blipFill>
          <a:blip r:embed="rId7" cstate="print"/>
          <a:stretch>
            <a:fillRect/>
          </a:stretch>
        </p:blipFill>
        <p:spPr bwMode="gray">
          <a:xfrm>
            <a:off x="8791011" y="3499348"/>
            <a:ext cx="539789" cy="441646"/>
          </a:xfrm>
          <a:prstGeom prst="rect">
            <a:avLst/>
          </a:prstGeom>
        </p:spPr>
      </p:pic>
      <p:pic>
        <p:nvPicPr>
          <p:cNvPr id="127" name="图片 126" descr="酒店-蓝.png"/>
          <p:cNvPicPr>
            <a:picLocks noChangeAspect="1"/>
          </p:cNvPicPr>
          <p:nvPr/>
        </p:nvPicPr>
        <p:blipFill>
          <a:blip r:embed="rId8" cstate="print"/>
          <a:stretch>
            <a:fillRect/>
          </a:stretch>
        </p:blipFill>
        <p:spPr bwMode="gray">
          <a:xfrm>
            <a:off x="8888888" y="2655302"/>
            <a:ext cx="534122" cy="437326"/>
          </a:xfrm>
          <a:prstGeom prst="rect">
            <a:avLst/>
          </a:prstGeom>
        </p:spPr>
      </p:pic>
      <p:pic>
        <p:nvPicPr>
          <p:cNvPr id="129" name="图片 128"/>
          <p:cNvPicPr>
            <a:picLocks/>
          </p:cNvPicPr>
          <p:nvPr/>
        </p:nvPicPr>
        <p:blipFill>
          <a:blip r:embed="rId9" cstate="print">
            <a:extLst>
              <a:ext uri="{28A0092B-C50C-407E-A947-70E740481C1C}">
                <a14:useLocalDpi xmlns:a14="http://schemas.microsoft.com/office/drawing/2010/main" val="0"/>
              </a:ext>
            </a:extLst>
          </a:blip>
          <a:stretch>
            <a:fillRect/>
          </a:stretch>
        </p:blipFill>
        <p:spPr bwMode="gray">
          <a:xfrm>
            <a:off x="10014520" y="3088533"/>
            <a:ext cx="539789" cy="442627"/>
          </a:xfrm>
          <a:prstGeom prst="rect">
            <a:avLst/>
          </a:prstGeom>
        </p:spPr>
      </p:pic>
      <p:cxnSp>
        <p:nvCxnSpPr>
          <p:cNvPr id="176" name="直接连接符 175"/>
          <p:cNvCxnSpPr>
            <a:stCxn id="125" idx="3"/>
            <a:endCxn id="129" idx="1"/>
          </p:cNvCxnSpPr>
          <p:nvPr/>
        </p:nvCxnSpPr>
        <p:spPr bwMode="gray">
          <a:xfrm flipV="1">
            <a:off x="9330800" y="3309846"/>
            <a:ext cx="683720" cy="410325"/>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sp>
        <p:nvSpPr>
          <p:cNvPr id="200" name="文本框 199"/>
          <p:cNvSpPr txBox="1"/>
          <p:nvPr/>
        </p:nvSpPr>
        <p:spPr bwMode="gray">
          <a:xfrm>
            <a:off x="10097471" y="3601007"/>
            <a:ext cx="752129" cy="307777"/>
          </a:xfrm>
          <a:prstGeom prst="rect">
            <a:avLst/>
          </a:prstGeom>
          <a:noFill/>
        </p:spPr>
        <p:txBody>
          <a:bodyPr wrap="none" rtlCol="0">
            <a:spAutoFit/>
          </a:bodyPr>
          <a:lstStyle/>
          <a:p>
            <a:pPr fontAlgn="ctr"/>
            <a:r>
              <a:rPr lang="en-US" sz="1400" dirty="0">
                <a:latin typeface="Huawei Sans" panose="020C0503030203020204" pitchFamily="34" charset="0"/>
              </a:rPr>
              <a:t>Branch</a:t>
            </a:r>
            <a:endParaRPr lang="en-US" altLang="zh-CN" sz="1400" dirty="0">
              <a:latin typeface="Huawei Sans" panose="020C0503030203020204" pitchFamily="34" charset="0"/>
            </a:endParaRPr>
          </a:p>
        </p:txBody>
      </p:sp>
      <p:sp>
        <p:nvSpPr>
          <p:cNvPr id="109" name="云形 108"/>
          <p:cNvSpPr/>
          <p:nvPr/>
        </p:nvSpPr>
        <p:spPr bwMode="gray">
          <a:xfrm rot="233957">
            <a:off x="1304435" y="4770302"/>
            <a:ext cx="2314716" cy="1203338"/>
          </a:xfrm>
          <a:prstGeom prst="clou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pic>
        <p:nvPicPr>
          <p:cNvPr id="80" name="图片 79"/>
          <p:cNvPicPr>
            <a:picLocks/>
          </p:cNvPicPr>
          <p:nvPr/>
        </p:nvPicPr>
        <p:blipFill>
          <a:blip r:embed="rId10" cstate="print">
            <a:extLst>
              <a:ext uri="{28A0092B-C50C-407E-A947-70E740481C1C}">
                <a14:useLocalDpi xmlns:a14="http://schemas.microsoft.com/office/drawing/2010/main" val="0"/>
              </a:ext>
            </a:extLst>
          </a:blip>
          <a:stretch>
            <a:fillRect/>
          </a:stretch>
        </p:blipFill>
        <p:spPr bwMode="gray">
          <a:xfrm>
            <a:off x="3193244" y="5079743"/>
            <a:ext cx="539789" cy="442627"/>
          </a:xfrm>
          <a:prstGeom prst="rect">
            <a:avLst/>
          </a:prstGeom>
        </p:spPr>
      </p:pic>
      <p:pic>
        <p:nvPicPr>
          <p:cNvPr id="103" name="图片 102"/>
          <p:cNvPicPr>
            <a:picLocks/>
          </p:cNvPicPr>
          <p:nvPr/>
        </p:nvPicPr>
        <p:blipFill>
          <a:blip r:embed="rId9" cstate="print">
            <a:extLst>
              <a:ext uri="{28A0092B-C50C-407E-A947-70E740481C1C}">
                <a14:useLocalDpi xmlns:a14="http://schemas.microsoft.com/office/drawing/2010/main" val="0"/>
              </a:ext>
            </a:extLst>
          </a:blip>
          <a:stretch>
            <a:fillRect/>
          </a:stretch>
        </p:blipFill>
        <p:spPr bwMode="gray">
          <a:xfrm>
            <a:off x="1175937" y="5167876"/>
            <a:ext cx="539789" cy="442627"/>
          </a:xfrm>
          <a:prstGeom prst="rect">
            <a:avLst/>
          </a:prstGeom>
        </p:spPr>
      </p:pic>
      <p:pic>
        <p:nvPicPr>
          <p:cNvPr id="105" name="图片 104"/>
          <p:cNvPicPr>
            <a:picLocks/>
          </p:cNvPicPr>
          <p:nvPr/>
        </p:nvPicPr>
        <p:blipFill>
          <a:blip r:embed="rId11" cstate="print">
            <a:extLst>
              <a:ext uri="{28A0092B-C50C-407E-A947-70E740481C1C}">
                <a14:useLocalDpi xmlns:a14="http://schemas.microsoft.com/office/drawing/2010/main" val="0"/>
              </a:ext>
            </a:extLst>
          </a:blip>
          <a:stretch>
            <a:fillRect/>
          </a:stretch>
        </p:blipFill>
        <p:spPr bwMode="gray">
          <a:xfrm>
            <a:off x="2212189" y="4685117"/>
            <a:ext cx="539789" cy="442627"/>
          </a:xfrm>
          <a:prstGeom prst="rect">
            <a:avLst/>
          </a:prstGeom>
        </p:spPr>
      </p:pic>
      <p:pic>
        <p:nvPicPr>
          <p:cNvPr id="110" name="图片 109"/>
          <p:cNvPicPr>
            <a:picLocks/>
          </p:cNvPicPr>
          <p:nvPr/>
        </p:nvPicPr>
        <p:blipFill>
          <a:blip r:embed="rId9" cstate="print">
            <a:extLst>
              <a:ext uri="{28A0092B-C50C-407E-A947-70E740481C1C}">
                <a14:useLocalDpi xmlns:a14="http://schemas.microsoft.com/office/drawing/2010/main" val="0"/>
              </a:ext>
            </a:extLst>
          </a:blip>
          <a:stretch>
            <a:fillRect/>
          </a:stretch>
        </p:blipFill>
        <p:spPr bwMode="gray">
          <a:xfrm>
            <a:off x="1396484" y="5359269"/>
            <a:ext cx="539789" cy="442627"/>
          </a:xfrm>
          <a:prstGeom prst="rect">
            <a:avLst/>
          </a:prstGeom>
        </p:spPr>
      </p:pic>
      <p:pic>
        <p:nvPicPr>
          <p:cNvPr id="111" name="图片 110"/>
          <p:cNvPicPr>
            <a:picLocks/>
          </p:cNvPicPr>
          <p:nvPr/>
        </p:nvPicPr>
        <p:blipFill>
          <a:blip r:embed="rId9" cstate="print">
            <a:extLst>
              <a:ext uri="{28A0092B-C50C-407E-A947-70E740481C1C}">
                <a14:useLocalDpi xmlns:a14="http://schemas.microsoft.com/office/drawing/2010/main" val="0"/>
              </a:ext>
            </a:extLst>
          </a:blip>
          <a:stretch>
            <a:fillRect/>
          </a:stretch>
        </p:blipFill>
        <p:spPr bwMode="gray">
          <a:xfrm>
            <a:off x="1666378" y="5475695"/>
            <a:ext cx="539789" cy="442627"/>
          </a:xfrm>
          <a:prstGeom prst="rect">
            <a:avLst/>
          </a:prstGeom>
        </p:spPr>
      </p:pic>
      <p:cxnSp>
        <p:nvCxnSpPr>
          <p:cNvPr id="131" name="直接连接符 130"/>
          <p:cNvCxnSpPr>
            <a:stCxn id="111" idx="3"/>
            <a:endCxn id="80" idx="1"/>
          </p:cNvCxnSpPr>
          <p:nvPr/>
        </p:nvCxnSpPr>
        <p:spPr bwMode="gray">
          <a:xfrm flipV="1">
            <a:off x="2206168" y="5301057"/>
            <a:ext cx="987076" cy="395952"/>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sp>
        <p:nvSpPr>
          <p:cNvPr id="201" name="矩形 200"/>
          <p:cNvSpPr/>
          <p:nvPr/>
        </p:nvSpPr>
        <p:spPr bwMode="gray">
          <a:xfrm>
            <a:off x="2281198" y="5696063"/>
            <a:ext cx="1295547" cy="307777"/>
          </a:xfrm>
          <a:prstGeom prst="rect">
            <a:avLst/>
          </a:prstGeom>
        </p:spPr>
        <p:txBody>
          <a:bodyPr wrap="none">
            <a:spAutoFit/>
          </a:bodyPr>
          <a:lstStyle/>
          <a:p>
            <a:pPr fontAlgn="ctr"/>
            <a:r>
              <a:rPr lang="en-US" sz="1400" dirty="0">
                <a:latin typeface="Huawei Sans" panose="020C0503030203020204" pitchFamily="34" charset="0"/>
              </a:rPr>
              <a:t>Headquarters</a:t>
            </a:r>
            <a:endParaRPr lang="en-US" altLang="zh-CN" sz="1400" dirty="0">
              <a:latin typeface="Huawei Sans" panose="020C0503030203020204" pitchFamily="34" charset="0"/>
            </a:endParaRPr>
          </a:p>
        </p:txBody>
      </p:sp>
      <p:sp>
        <p:nvSpPr>
          <p:cNvPr id="121" name="云形 120"/>
          <p:cNvSpPr/>
          <p:nvPr/>
        </p:nvSpPr>
        <p:spPr bwMode="gray">
          <a:xfrm rot="233957">
            <a:off x="8657723" y="4383936"/>
            <a:ext cx="2314716" cy="1450925"/>
          </a:xfrm>
          <a:prstGeom prst="clou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pic>
        <p:nvPicPr>
          <p:cNvPr id="102" name="图片 101"/>
          <p:cNvPicPr>
            <a:picLocks/>
          </p:cNvPicPr>
          <p:nvPr/>
        </p:nvPicPr>
        <p:blipFill>
          <a:blip r:embed="rId12" cstate="print">
            <a:extLst>
              <a:ext uri="{28A0092B-C50C-407E-A947-70E740481C1C}">
                <a14:useLocalDpi xmlns:a14="http://schemas.microsoft.com/office/drawing/2010/main" val="0"/>
              </a:ext>
            </a:extLst>
          </a:blip>
          <a:stretch>
            <a:fillRect/>
          </a:stretch>
        </p:blipFill>
        <p:spPr bwMode="gray">
          <a:xfrm>
            <a:off x="10193000" y="4506056"/>
            <a:ext cx="539789" cy="442627"/>
          </a:xfrm>
          <a:prstGeom prst="rect">
            <a:avLst/>
          </a:prstGeom>
        </p:spPr>
      </p:pic>
      <p:pic>
        <p:nvPicPr>
          <p:cNvPr id="106" name="图片 105"/>
          <p:cNvPicPr>
            <a:picLocks/>
          </p:cNvPicPr>
          <p:nvPr/>
        </p:nvPicPr>
        <p:blipFill>
          <a:blip r:embed="rId13" cstate="print">
            <a:extLst>
              <a:ext uri="{28A0092B-C50C-407E-A947-70E740481C1C}">
                <a14:useLocalDpi xmlns:a14="http://schemas.microsoft.com/office/drawing/2010/main" val="0"/>
              </a:ext>
            </a:extLst>
          </a:blip>
          <a:stretch>
            <a:fillRect/>
          </a:stretch>
        </p:blipFill>
        <p:spPr bwMode="gray">
          <a:xfrm>
            <a:off x="9291259" y="4270762"/>
            <a:ext cx="539789" cy="440939"/>
          </a:xfrm>
          <a:prstGeom prst="rect">
            <a:avLst/>
          </a:prstGeom>
        </p:spPr>
      </p:pic>
      <p:pic>
        <p:nvPicPr>
          <p:cNvPr id="107" name="图片 106"/>
          <p:cNvPicPr>
            <a:picLocks/>
          </p:cNvPicPr>
          <p:nvPr/>
        </p:nvPicPr>
        <p:blipFill>
          <a:blip r:embed="rId14" cstate="print">
            <a:extLst>
              <a:ext uri="{28A0092B-C50C-407E-A947-70E740481C1C}">
                <a14:useLocalDpi xmlns:a14="http://schemas.microsoft.com/office/drawing/2010/main" val="0"/>
              </a:ext>
            </a:extLst>
          </a:blip>
          <a:stretch>
            <a:fillRect/>
          </a:stretch>
        </p:blipFill>
        <p:spPr bwMode="gray">
          <a:xfrm>
            <a:off x="9328135" y="5371597"/>
            <a:ext cx="539789" cy="500839"/>
          </a:xfrm>
          <a:prstGeom prst="rect">
            <a:avLst/>
          </a:prstGeom>
        </p:spPr>
      </p:pic>
      <p:pic>
        <p:nvPicPr>
          <p:cNvPr id="118" name="图片 117"/>
          <p:cNvPicPr>
            <a:picLocks/>
          </p:cNvPicPr>
          <p:nvPr/>
        </p:nvPicPr>
        <p:blipFill>
          <a:blip r:embed="rId12" cstate="print">
            <a:extLst>
              <a:ext uri="{28A0092B-C50C-407E-A947-70E740481C1C}">
                <a14:useLocalDpi xmlns:a14="http://schemas.microsoft.com/office/drawing/2010/main" val="0"/>
              </a:ext>
            </a:extLst>
          </a:blip>
          <a:stretch>
            <a:fillRect/>
          </a:stretch>
        </p:blipFill>
        <p:spPr bwMode="gray">
          <a:xfrm>
            <a:off x="10211438" y="5218923"/>
            <a:ext cx="539789" cy="442627"/>
          </a:xfrm>
          <a:prstGeom prst="rect">
            <a:avLst/>
          </a:prstGeom>
        </p:spPr>
      </p:pic>
      <p:pic>
        <p:nvPicPr>
          <p:cNvPr id="184" name="图片 183" descr="DSLAM-蓝.png"/>
          <p:cNvPicPr>
            <a:picLocks noChangeAspect="1"/>
          </p:cNvPicPr>
          <p:nvPr/>
        </p:nvPicPr>
        <p:blipFill>
          <a:blip r:embed="rId15" cstate="print"/>
          <a:stretch>
            <a:fillRect/>
          </a:stretch>
        </p:blipFill>
        <p:spPr bwMode="gray">
          <a:xfrm>
            <a:off x="8691963" y="4904726"/>
            <a:ext cx="514282" cy="406137"/>
          </a:xfrm>
          <a:prstGeom prst="rect">
            <a:avLst/>
          </a:prstGeom>
        </p:spPr>
      </p:pic>
      <p:cxnSp>
        <p:nvCxnSpPr>
          <p:cNvPr id="185" name="直接连接符 184"/>
          <p:cNvCxnSpPr>
            <a:stCxn id="184" idx="3"/>
            <a:endCxn id="102" idx="1"/>
          </p:cNvCxnSpPr>
          <p:nvPr/>
        </p:nvCxnSpPr>
        <p:spPr bwMode="gray">
          <a:xfrm flipV="1">
            <a:off x="9206245" y="4727370"/>
            <a:ext cx="986755" cy="380425"/>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188" name="直接连接符 187"/>
          <p:cNvCxnSpPr>
            <a:stCxn id="184" idx="3"/>
            <a:endCxn id="118" idx="1"/>
          </p:cNvCxnSpPr>
          <p:nvPr/>
        </p:nvCxnSpPr>
        <p:spPr bwMode="gray">
          <a:xfrm>
            <a:off x="9206245" y="5107795"/>
            <a:ext cx="1005193" cy="332442"/>
          </a:xfrm>
          <a:prstGeom prst="line">
            <a:avLst/>
          </a:prstGeom>
          <a:ln w="28575">
            <a:solidFill>
              <a:schemeClr val="bg1">
                <a:lumMod val="50000"/>
              </a:schemeClr>
            </a:solidFill>
          </a:ln>
        </p:spPr>
        <p:style>
          <a:lnRef idx="3">
            <a:schemeClr val="dk1"/>
          </a:lnRef>
          <a:fillRef idx="0">
            <a:schemeClr val="dk1"/>
          </a:fillRef>
          <a:effectRef idx="2">
            <a:schemeClr val="dk1"/>
          </a:effectRef>
          <a:fontRef idx="minor">
            <a:schemeClr val="tx1"/>
          </a:fontRef>
        </p:style>
      </p:cxnSp>
      <p:sp>
        <p:nvSpPr>
          <p:cNvPr id="202" name="矩形 201"/>
          <p:cNvSpPr/>
          <p:nvPr/>
        </p:nvSpPr>
        <p:spPr bwMode="gray">
          <a:xfrm>
            <a:off x="10095625" y="5710477"/>
            <a:ext cx="1411065" cy="307777"/>
          </a:xfrm>
          <a:prstGeom prst="rect">
            <a:avLst/>
          </a:prstGeom>
        </p:spPr>
        <p:txBody>
          <a:bodyPr wrap="square">
            <a:spAutoFit/>
          </a:bodyPr>
          <a:lstStyle/>
          <a:p>
            <a:pPr fontAlgn="ctr"/>
            <a:r>
              <a:rPr lang="en-US" sz="1400" dirty="0">
                <a:latin typeface="Huawei Sans" panose="020C0503030203020204" pitchFamily="34" charset="0"/>
              </a:rPr>
              <a:t>Residents</a:t>
            </a:r>
            <a:endParaRPr lang="en-US" altLang="zh-CN" sz="1400" dirty="0">
              <a:latin typeface="Huawei Sans" panose="020C0503030203020204" pitchFamily="34" charset="0"/>
            </a:endParaRPr>
          </a:p>
        </p:txBody>
      </p:sp>
      <p:sp>
        <p:nvSpPr>
          <p:cNvPr id="242" name="圆角矩形 241"/>
          <p:cNvSpPr/>
          <p:nvPr/>
        </p:nvSpPr>
        <p:spPr bwMode="gray">
          <a:xfrm>
            <a:off x="803412" y="2312876"/>
            <a:ext cx="10597863" cy="3845453"/>
          </a:xfrm>
          <a:prstGeom prst="roundRect">
            <a:avLst>
              <a:gd name="adj" fmla="val 4604"/>
            </a:avLst>
          </a:prstGeom>
          <a:noFill/>
          <a:ln w="19050">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cxnSp>
        <p:nvCxnSpPr>
          <p:cNvPr id="244" name="直接连接符 243"/>
          <p:cNvCxnSpPr/>
          <p:nvPr/>
        </p:nvCxnSpPr>
        <p:spPr bwMode="gray">
          <a:xfrm>
            <a:off x="3834477" y="2341893"/>
            <a:ext cx="0" cy="3845453"/>
          </a:xfrm>
          <a:prstGeom prst="line">
            <a:avLst/>
          </a:prstGeom>
          <a:ln w="190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5" name="直接连接符 244"/>
          <p:cNvCxnSpPr/>
          <p:nvPr/>
        </p:nvCxnSpPr>
        <p:spPr bwMode="gray">
          <a:xfrm>
            <a:off x="8347036" y="2358007"/>
            <a:ext cx="0" cy="3813194"/>
          </a:xfrm>
          <a:prstGeom prst="line">
            <a:avLst/>
          </a:prstGeom>
          <a:ln w="190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48" name="文本框 247"/>
          <p:cNvSpPr txBox="1"/>
          <p:nvPr/>
        </p:nvSpPr>
        <p:spPr bwMode="gray">
          <a:xfrm>
            <a:off x="1909318" y="2313037"/>
            <a:ext cx="628698" cy="369332"/>
          </a:xfrm>
          <a:prstGeom prst="rect">
            <a:avLst/>
          </a:prstGeom>
          <a:noFill/>
        </p:spPr>
        <p:txBody>
          <a:bodyPr wrap="none" rtlCol="0">
            <a:spAutoFit/>
          </a:bodyPr>
          <a:lstStyle/>
          <a:p>
            <a:pPr fontAlgn="ctr"/>
            <a:r>
              <a:rPr lang="en-US" sz="1800" dirty="0">
                <a:solidFill>
                  <a:srgbClr val="56C4D2"/>
                </a:solidFill>
                <a:latin typeface="Huawei Sans" panose="020C0503030203020204" pitchFamily="34" charset="0"/>
              </a:rPr>
              <a:t>LAN</a:t>
            </a:r>
            <a:endParaRPr lang="en-US" altLang="zh-CN" sz="1800" dirty="0">
              <a:solidFill>
                <a:srgbClr val="56C4D2"/>
              </a:solidFill>
              <a:latin typeface="Huawei Sans" panose="020C0503030203020204" pitchFamily="34" charset="0"/>
            </a:endParaRPr>
          </a:p>
        </p:txBody>
      </p:sp>
      <p:sp>
        <p:nvSpPr>
          <p:cNvPr id="249" name="文本框 248"/>
          <p:cNvSpPr txBox="1"/>
          <p:nvPr/>
        </p:nvSpPr>
        <p:spPr bwMode="gray">
          <a:xfrm>
            <a:off x="5818376" y="2313037"/>
            <a:ext cx="736099" cy="369332"/>
          </a:xfrm>
          <a:prstGeom prst="rect">
            <a:avLst/>
          </a:prstGeom>
          <a:noFill/>
        </p:spPr>
        <p:txBody>
          <a:bodyPr wrap="none" rtlCol="0">
            <a:spAutoFit/>
          </a:bodyPr>
          <a:lstStyle/>
          <a:p>
            <a:pPr fontAlgn="ctr"/>
            <a:r>
              <a:rPr lang="en-US" sz="1800" dirty="0">
                <a:solidFill>
                  <a:srgbClr val="56C4D2"/>
                </a:solidFill>
                <a:latin typeface="Huawei Sans" panose="020C0503030203020204" pitchFamily="34" charset="0"/>
              </a:rPr>
              <a:t>WAN</a:t>
            </a:r>
            <a:endParaRPr lang="en-US" altLang="zh-CN" sz="1800" dirty="0">
              <a:solidFill>
                <a:srgbClr val="56C4D2"/>
              </a:solidFill>
              <a:latin typeface="Huawei Sans" panose="020C0503030203020204" pitchFamily="34" charset="0"/>
            </a:endParaRPr>
          </a:p>
        </p:txBody>
      </p:sp>
      <p:sp>
        <p:nvSpPr>
          <p:cNvPr id="250" name="文本框 249"/>
          <p:cNvSpPr txBox="1"/>
          <p:nvPr/>
        </p:nvSpPr>
        <p:spPr bwMode="gray">
          <a:xfrm>
            <a:off x="9783246" y="2313037"/>
            <a:ext cx="628698" cy="369332"/>
          </a:xfrm>
          <a:prstGeom prst="rect">
            <a:avLst/>
          </a:prstGeom>
          <a:noFill/>
        </p:spPr>
        <p:txBody>
          <a:bodyPr wrap="none" rtlCol="0">
            <a:spAutoFit/>
          </a:bodyPr>
          <a:lstStyle/>
          <a:p>
            <a:pPr fontAlgn="ctr"/>
            <a:r>
              <a:rPr lang="en-US" sz="1800" dirty="0">
                <a:solidFill>
                  <a:srgbClr val="56C4D2"/>
                </a:solidFill>
                <a:latin typeface="Huawei Sans" panose="020C0503030203020204" pitchFamily="34" charset="0"/>
              </a:rPr>
              <a:t>LAN</a:t>
            </a:r>
            <a:endParaRPr lang="en-US" altLang="zh-CN" sz="1800" dirty="0">
              <a:solidFill>
                <a:srgbClr val="56C4D2"/>
              </a:solidFill>
              <a:latin typeface="Huawei Sans" panose="020C0503030203020204" pitchFamily="34" charset="0"/>
            </a:endParaRPr>
          </a:p>
        </p:txBody>
      </p:sp>
      <p:sp>
        <p:nvSpPr>
          <p:cNvPr id="252" name="文本框 251"/>
          <p:cNvSpPr txBox="1"/>
          <p:nvPr/>
        </p:nvSpPr>
        <p:spPr bwMode="gray">
          <a:xfrm>
            <a:off x="5867354" y="4193486"/>
            <a:ext cx="434734" cy="307777"/>
          </a:xfrm>
          <a:prstGeom prst="rect">
            <a:avLst/>
          </a:prstGeom>
          <a:noFill/>
        </p:spPr>
        <p:txBody>
          <a:bodyPr wrap="none" rtlCol="0">
            <a:spAutoFit/>
          </a:bodyPr>
          <a:lstStyle/>
          <a:p>
            <a:pPr fontAlgn="ctr"/>
            <a:r>
              <a:rPr lang="en-US" sz="1400" dirty="0">
                <a:latin typeface="Huawei Sans" panose="020C0503030203020204" pitchFamily="34" charset="0"/>
              </a:rPr>
              <a:t>ISP</a:t>
            </a:r>
            <a:endParaRPr lang="en-US" altLang="zh-CN" sz="1400" dirty="0">
              <a:latin typeface="Huawei Sans" panose="020C0503030203020204" pitchFamily="34" charset="0"/>
            </a:endParaRPr>
          </a:p>
        </p:txBody>
      </p:sp>
      <p:pic>
        <p:nvPicPr>
          <p:cNvPr id="255" name="Picture 10" descr="E:\2016.01\1.12 扁平化图标\蓝色\AR-蓝色最新-38.png"/>
          <p:cNvPicPr>
            <a:picLocks noChangeAspect="1" noChangeArrowheads="1"/>
          </p:cNvPicPr>
          <p:nvPr/>
        </p:nvPicPr>
        <p:blipFill>
          <a:blip r:embed="rId16" cstate="print"/>
          <a:srcRect/>
          <a:stretch>
            <a:fillRect/>
          </a:stretch>
        </p:blipFill>
        <p:spPr bwMode="gray">
          <a:xfrm rot="19103343" flipV="1">
            <a:off x="3728224" y="3587744"/>
            <a:ext cx="474781" cy="866528"/>
          </a:xfrm>
          <a:prstGeom prst="rect">
            <a:avLst/>
          </a:prstGeom>
          <a:noFill/>
        </p:spPr>
      </p:pic>
      <p:pic>
        <p:nvPicPr>
          <p:cNvPr id="257" name="Picture 10" descr="E:\2016.01\1.12 扁平化图标\蓝色\AR-蓝色最新-38.png"/>
          <p:cNvPicPr>
            <a:picLocks noChangeAspect="1" noChangeArrowheads="1"/>
          </p:cNvPicPr>
          <p:nvPr/>
        </p:nvPicPr>
        <p:blipFill>
          <a:blip r:embed="rId16" cstate="print"/>
          <a:srcRect/>
          <a:stretch>
            <a:fillRect/>
          </a:stretch>
        </p:blipFill>
        <p:spPr bwMode="gray">
          <a:xfrm rot="19103343" flipV="1">
            <a:off x="8175441" y="4226266"/>
            <a:ext cx="352857" cy="1125074"/>
          </a:xfrm>
          <a:prstGeom prst="rect">
            <a:avLst/>
          </a:prstGeom>
          <a:noFill/>
        </p:spPr>
      </p:pic>
      <p:pic>
        <p:nvPicPr>
          <p:cNvPr id="258" name="Picture 10" descr="E:\2016.01\1.12 扁平化图标\蓝色\AR-蓝色最新-38.png"/>
          <p:cNvPicPr>
            <a:picLocks noChangeAspect="1" noChangeArrowheads="1"/>
          </p:cNvPicPr>
          <p:nvPr/>
        </p:nvPicPr>
        <p:blipFill>
          <a:blip r:embed="rId16" cstate="print"/>
          <a:srcRect/>
          <a:stretch>
            <a:fillRect/>
          </a:stretch>
        </p:blipFill>
        <p:spPr bwMode="gray">
          <a:xfrm rot="3532107" flipV="1">
            <a:off x="8166241" y="3472534"/>
            <a:ext cx="453376" cy="1149864"/>
          </a:xfrm>
          <a:prstGeom prst="rect">
            <a:avLst/>
          </a:prstGeom>
          <a:noFill/>
        </p:spPr>
      </p:pic>
      <p:pic>
        <p:nvPicPr>
          <p:cNvPr id="259" name="Picture 10" descr="E:\2016.01\1.12 扁平化图标\蓝色\AR-蓝色最新-38.png"/>
          <p:cNvPicPr>
            <a:picLocks noChangeAspect="1" noChangeArrowheads="1"/>
          </p:cNvPicPr>
          <p:nvPr/>
        </p:nvPicPr>
        <p:blipFill>
          <a:blip r:embed="rId16" cstate="print"/>
          <a:srcRect/>
          <a:stretch>
            <a:fillRect/>
          </a:stretch>
        </p:blipFill>
        <p:spPr bwMode="gray">
          <a:xfrm rot="1223653">
            <a:off x="3718609" y="4197076"/>
            <a:ext cx="628904" cy="1223031"/>
          </a:xfrm>
          <a:prstGeom prst="rect">
            <a:avLst/>
          </a:prstGeom>
          <a:noFill/>
        </p:spPr>
      </p:pic>
    </p:spTree>
    <p:extLst>
      <p:ext uri="{BB962C8B-B14F-4D97-AF65-F5344CB8AC3E}">
        <p14:creationId xmlns:p14="http://schemas.microsoft.com/office/powerpoint/2010/main" val="9511335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pPr fontAlgn="ctr"/>
            <a:r>
              <a:rPr lang="en-US" dirty="0">
                <a:latin typeface="Huawei Sans" panose="020C0503030203020204" pitchFamily="34" charset="0"/>
              </a:rPr>
              <a:t>WAN and Enterprise WAN Interconnection</a:t>
            </a:r>
          </a:p>
        </p:txBody>
      </p:sp>
      <p:sp>
        <p:nvSpPr>
          <p:cNvPr id="3" name="Text Placeholder 2"/>
          <p:cNvSpPr>
            <a:spLocks noGrp="1"/>
          </p:cNvSpPr>
          <p:nvPr>
            <p:ph type="body" sz="quarter" idx="10"/>
          </p:nvPr>
        </p:nvSpPr>
        <p:spPr bwMode="gray"/>
        <p:txBody>
          <a:bodyPr/>
          <a:lstStyle/>
          <a:p>
            <a:pPr algn="l"/>
            <a:r>
              <a:rPr lang="en-US" sz="1600" dirty="0">
                <a:latin typeface="Huawei Sans" panose="020C0503030203020204" pitchFamily="34" charset="0"/>
              </a:rPr>
              <a:t>Enterprise WAN interconnection refers to the interconnection between nodes at different levels, such as the headquarters, data centers (DCs), branches, fixed offices, and mobile offices.</a:t>
            </a:r>
            <a:endParaRPr lang="en-US" altLang="zh-CN" sz="1600" dirty="0">
              <a:latin typeface="Huawei Sans" panose="020C0503030203020204" pitchFamily="34" charset="0"/>
            </a:endParaRPr>
          </a:p>
          <a:p>
            <a:pPr algn="l"/>
            <a:r>
              <a:rPr lang="en-US" sz="1600" dirty="0">
                <a:latin typeface="Huawei Sans" panose="020C0503030203020204" pitchFamily="34" charset="0"/>
              </a:rPr>
              <a:t>Generally, enterprise WAN interconnection depends on a WAN built by a carrier or the self-built WAN.</a:t>
            </a:r>
            <a:endParaRPr lang="en-US" altLang="zh-CN" sz="1600" dirty="0">
              <a:latin typeface="Huawei Sans" panose="020C0503030203020204" pitchFamily="34" charset="0"/>
            </a:endParaRPr>
          </a:p>
        </p:txBody>
      </p:sp>
      <p:sp>
        <p:nvSpPr>
          <p:cNvPr id="4" name="梯形 41"/>
          <p:cNvSpPr/>
          <p:nvPr/>
        </p:nvSpPr>
        <p:spPr bwMode="gray">
          <a:xfrm>
            <a:off x="4921348" y="3947788"/>
            <a:ext cx="6532856" cy="2197150"/>
          </a:xfrm>
          <a:prstGeom prst="trapezoid">
            <a:avLst>
              <a:gd name="adj" fmla="val 75739"/>
            </a:avLst>
          </a:prstGeom>
          <a:gradFill flip="none" rotWithShape="1">
            <a:gsLst>
              <a:gs pos="0">
                <a:schemeClr val="bg1"/>
              </a:gs>
              <a:gs pos="100000">
                <a:srgbClr val="94DAE2">
                  <a:alpha val="26000"/>
                </a:srgbClr>
              </a:gs>
            </a:gsLst>
            <a:lin ang="5400000" scaled="1"/>
            <a:tileRect/>
          </a:gra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78" fontAlgn="ctr"/>
            <a:endParaRPr lang="en-US" altLang="zh-CN" sz="1800" dirty="0">
              <a:latin typeface="Huawei Sans" panose="020C0503030203020204" pitchFamily="34" charset="0"/>
              <a:ea typeface="方正兰亭黑简体" panose="02000000000000000000" pitchFamily="2" charset="-122"/>
              <a:sym typeface="Huawei Sans" panose="020C0503030203020204" pitchFamily="34" charset="0"/>
            </a:endParaRPr>
          </a:p>
        </p:txBody>
      </p:sp>
      <p:pic>
        <p:nvPicPr>
          <p:cNvPr id="25" name="图片 31"/>
          <p:cNvPicPr>
            <a:picLocks noChangeAspect="1"/>
          </p:cNvPicPr>
          <p:nvPr/>
        </p:nvPicPr>
        <p:blipFill>
          <a:blip r:embed="rId3">
            <a:duotone>
              <a:schemeClr val="bg2">
                <a:shade val="45000"/>
                <a:satMod val="135000"/>
              </a:schemeClr>
              <a:prstClr val="white"/>
            </a:duotone>
          </a:blip>
          <a:stretch>
            <a:fillRect/>
          </a:stretch>
        </p:blipFill>
        <p:spPr bwMode="gray">
          <a:xfrm>
            <a:off x="6954981" y="4751850"/>
            <a:ext cx="466668" cy="389308"/>
          </a:xfrm>
          <a:prstGeom prst="rect">
            <a:avLst/>
          </a:prstGeom>
        </p:spPr>
      </p:pic>
      <p:pic>
        <p:nvPicPr>
          <p:cNvPr id="26" name="图片 31"/>
          <p:cNvPicPr>
            <a:picLocks noChangeAspect="1"/>
          </p:cNvPicPr>
          <p:nvPr/>
        </p:nvPicPr>
        <p:blipFill>
          <a:blip r:embed="rId3">
            <a:duotone>
              <a:schemeClr val="bg2">
                <a:shade val="45000"/>
                <a:satMod val="135000"/>
              </a:schemeClr>
              <a:prstClr val="white"/>
            </a:duotone>
          </a:blip>
          <a:stretch>
            <a:fillRect/>
          </a:stretch>
        </p:blipFill>
        <p:spPr bwMode="gray">
          <a:xfrm>
            <a:off x="6208064" y="5611861"/>
            <a:ext cx="466668" cy="389308"/>
          </a:xfrm>
          <a:prstGeom prst="rect">
            <a:avLst/>
          </a:prstGeom>
        </p:spPr>
      </p:pic>
      <p:pic>
        <p:nvPicPr>
          <p:cNvPr id="27" name="图片 25"/>
          <p:cNvPicPr>
            <a:picLocks noChangeAspect="1"/>
          </p:cNvPicPr>
          <p:nvPr/>
        </p:nvPicPr>
        <p:blipFill>
          <a:blip r:embed="rId3">
            <a:duotone>
              <a:schemeClr val="bg2">
                <a:shade val="45000"/>
                <a:satMod val="135000"/>
              </a:schemeClr>
              <a:prstClr val="white"/>
            </a:duotone>
          </a:blip>
          <a:stretch>
            <a:fillRect/>
          </a:stretch>
        </p:blipFill>
        <p:spPr bwMode="gray">
          <a:xfrm>
            <a:off x="9201528" y="5144244"/>
            <a:ext cx="466668" cy="389308"/>
          </a:xfrm>
          <a:prstGeom prst="rect">
            <a:avLst/>
          </a:prstGeom>
        </p:spPr>
      </p:pic>
      <p:pic>
        <p:nvPicPr>
          <p:cNvPr id="28" name="图片 31"/>
          <p:cNvPicPr>
            <a:picLocks noChangeAspect="1"/>
          </p:cNvPicPr>
          <p:nvPr/>
        </p:nvPicPr>
        <p:blipFill>
          <a:blip r:embed="rId3">
            <a:duotone>
              <a:schemeClr val="bg2">
                <a:shade val="45000"/>
                <a:satMod val="135000"/>
              </a:schemeClr>
              <a:prstClr val="white"/>
            </a:duotone>
          </a:blip>
          <a:stretch>
            <a:fillRect/>
          </a:stretch>
        </p:blipFill>
        <p:spPr bwMode="gray">
          <a:xfrm>
            <a:off x="8343511" y="4296738"/>
            <a:ext cx="466668" cy="389308"/>
          </a:xfrm>
          <a:prstGeom prst="rect">
            <a:avLst/>
          </a:prstGeom>
        </p:spPr>
      </p:pic>
      <p:sp>
        <p:nvSpPr>
          <p:cNvPr id="34" name="Freeform 159"/>
          <p:cNvSpPr/>
          <p:nvPr/>
        </p:nvSpPr>
        <p:spPr bwMode="gray">
          <a:xfrm flipH="1">
            <a:off x="7195371" y="4963590"/>
            <a:ext cx="1914727" cy="1000884"/>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288000" tIns="0" rIns="252000" bIns="36000" rtlCol="0" anchor="ctr">
            <a:noAutofit/>
          </a:bodyPr>
          <a:lstStyle/>
          <a:p>
            <a:pPr algn="ctr" fontAlgn="ctr"/>
            <a:r>
              <a:rPr lang="en-US" sz="1050" dirty="0">
                <a:solidFill>
                  <a:schemeClr val="bg1">
                    <a:lumMod val="50000"/>
                  </a:schemeClr>
                </a:solidFill>
                <a:latin typeface="Huawei Sans" panose="020C0503030203020204" pitchFamily="34" charset="0"/>
              </a:rPr>
              <a:t>Carrier network/Self-built network</a:t>
            </a:r>
          </a:p>
        </p:txBody>
      </p:sp>
      <p:pic>
        <p:nvPicPr>
          <p:cNvPr id="29" name="图片 86"/>
          <p:cNvPicPr>
            <a:picLocks/>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bwMode="gray">
          <a:xfrm>
            <a:off x="7703656" y="4977412"/>
            <a:ext cx="391752" cy="321237"/>
          </a:xfrm>
          <a:prstGeom prst="rect">
            <a:avLst/>
          </a:prstGeom>
        </p:spPr>
      </p:pic>
      <p:pic>
        <p:nvPicPr>
          <p:cNvPr id="31" name="Picture 12" descr="E:\2016.01\1.12 扁平化图标\蓝色\AR-蓝色最新-40.png">
            <a:extLst>
              <a:ext uri="{FF2B5EF4-FFF2-40B4-BE49-F238E27FC236}">
                <a16:creationId xmlns:a16="http://schemas.microsoft.com/office/drawing/2014/main" id="{3A92A8EE-6625-41D1-B9EE-F4280D7211F3}"/>
              </a:ext>
            </a:extLst>
          </p:cNvPr>
          <p:cNvPicPr>
            <a:picLocks noChangeAspect="1" noChangeArrowheads="1"/>
          </p:cNvPicPr>
          <p:nvPr/>
        </p:nvPicPr>
        <p:blipFill>
          <a:blip r:embed="rId5" cstate="print">
            <a:duotone>
              <a:schemeClr val="bg2">
                <a:shade val="45000"/>
                <a:satMod val="135000"/>
              </a:schemeClr>
              <a:prstClr val="white"/>
            </a:duotone>
          </a:blip>
          <a:srcRect/>
          <a:stretch>
            <a:fillRect/>
          </a:stretch>
        </p:blipFill>
        <p:spPr bwMode="gray">
          <a:xfrm>
            <a:off x="7923956" y="5586015"/>
            <a:ext cx="392039" cy="320760"/>
          </a:xfrm>
          <a:prstGeom prst="rect">
            <a:avLst/>
          </a:prstGeom>
          <a:noFill/>
        </p:spPr>
      </p:pic>
      <p:pic>
        <p:nvPicPr>
          <p:cNvPr id="32" name="图片 8" descr="DSLAM-蓝.png"/>
          <p:cNvPicPr>
            <a:picLocks noChangeAspect="1"/>
          </p:cNvPicPr>
          <p:nvPr/>
        </p:nvPicPr>
        <p:blipFill>
          <a:blip r:embed="rId6" cstate="print">
            <a:duotone>
              <a:schemeClr val="bg2">
                <a:shade val="45000"/>
                <a:satMod val="135000"/>
              </a:schemeClr>
              <a:prstClr val="white"/>
            </a:duotone>
          </a:blip>
          <a:stretch>
            <a:fillRect/>
          </a:stretch>
        </p:blipFill>
        <p:spPr bwMode="gray">
          <a:xfrm>
            <a:off x="7320717" y="5586015"/>
            <a:ext cx="392042" cy="320760"/>
          </a:xfrm>
          <a:prstGeom prst="rect">
            <a:avLst/>
          </a:prstGeom>
        </p:spPr>
      </p:pic>
      <p:pic>
        <p:nvPicPr>
          <p:cNvPr id="33" name="图片 1118"/>
          <p:cNvPicPr>
            <a:picLocks noChangeAspect="1"/>
          </p:cNvPicPr>
          <p:nvPr/>
        </p:nvPicPr>
        <p:blipFill>
          <a:blip r:embed="rId7">
            <a:grayscl/>
          </a:blip>
          <a:stretch>
            <a:fillRect/>
          </a:stretch>
        </p:blipFill>
        <p:spPr bwMode="gray">
          <a:xfrm>
            <a:off x="8548730" y="5565523"/>
            <a:ext cx="450745" cy="361743"/>
          </a:xfrm>
          <a:prstGeom prst="rect">
            <a:avLst/>
          </a:prstGeom>
        </p:spPr>
      </p:pic>
      <p:cxnSp>
        <p:nvCxnSpPr>
          <p:cNvPr id="35" name="直接连接符 133"/>
          <p:cNvCxnSpPr>
            <a:stCxn id="26" idx="3"/>
            <a:endCxn id="34" idx="21"/>
          </p:cNvCxnSpPr>
          <p:nvPr/>
        </p:nvCxnSpPr>
        <p:spPr bwMode="gray">
          <a:xfrm flipV="1">
            <a:off x="6674732" y="5665306"/>
            <a:ext cx="520639" cy="141209"/>
          </a:xfrm>
          <a:prstGeom prst="line">
            <a:avLst/>
          </a:prstGeom>
          <a:ln w="19050">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38" name="直接连接符 133"/>
          <p:cNvCxnSpPr>
            <a:stCxn id="25" idx="3"/>
            <a:endCxn id="34" idx="24"/>
          </p:cNvCxnSpPr>
          <p:nvPr/>
        </p:nvCxnSpPr>
        <p:spPr bwMode="gray">
          <a:xfrm>
            <a:off x="7421649" y="4946504"/>
            <a:ext cx="60111" cy="398904"/>
          </a:xfrm>
          <a:prstGeom prst="line">
            <a:avLst/>
          </a:prstGeom>
          <a:ln w="19050">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41" name="直接连接符 133"/>
          <p:cNvCxnSpPr>
            <a:stCxn id="28" idx="2"/>
            <a:endCxn id="34" idx="1"/>
          </p:cNvCxnSpPr>
          <p:nvPr/>
        </p:nvCxnSpPr>
        <p:spPr bwMode="gray">
          <a:xfrm flipH="1">
            <a:off x="8281298" y="4686046"/>
            <a:ext cx="295547" cy="417603"/>
          </a:xfrm>
          <a:prstGeom prst="line">
            <a:avLst/>
          </a:prstGeom>
          <a:ln w="19050">
            <a:solidFill>
              <a:schemeClr val="bg1">
                <a:lumMod val="50000"/>
              </a:schemeClr>
            </a:solidFill>
          </a:ln>
        </p:spPr>
        <p:style>
          <a:lnRef idx="3">
            <a:schemeClr val="dk1"/>
          </a:lnRef>
          <a:fillRef idx="0">
            <a:schemeClr val="dk1"/>
          </a:fillRef>
          <a:effectRef idx="2">
            <a:schemeClr val="dk1"/>
          </a:effectRef>
          <a:fontRef idx="minor">
            <a:schemeClr val="tx1"/>
          </a:fontRef>
        </p:style>
      </p:cxnSp>
      <p:pic>
        <p:nvPicPr>
          <p:cNvPr id="30" name="图片 13" descr="开放网络-蓝.png"/>
          <p:cNvPicPr>
            <a:picLocks noChangeAspect="1"/>
          </p:cNvPicPr>
          <p:nvPr/>
        </p:nvPicPr>
        <p:blipFill>
          <a:blip r:embed="rId8" cstate="print">
            <a:duotone>
              <a:schemeClr val="bg2">
                <a:shade val="45000"/>
                <a:satMod val="135000"/>
              </a:schemeClr>
              <a:prstClr val="white"/>
            </a:duotone>
          </a:blip>
          <a:stretch>
            <a:fillRect/>
          </a:stretch>
        </p:blipFill>
        <p:spPr bwMode="gray">
          <a:xfrm>
            <a:off x="8308907" y="4973810"/>
            <a:ext cx="391752" cy="320760"/>
          </a:xfrm>
          <a:prstGeom prst="rect">
            <a:avLst/>
          </a:prstGeom>
        </p:spPr>
      </p:pic>
      <p:cxnSp>
        <p:nvCxnSpPr>
          <p:cNvPr id="44" name="直接连接符 133"/>
          <p:cNvCxnSpPr>
            <a:stCxn id="27" idx="1"/>
            <a:endCxn id="34" idx="7"/>
          </p:cNvCxnSpPr>
          <p:nvPr/>
        </p:nvCxnSpPr>
        <p:spPr bwMode="gray">
          <a:xfrm flipH="1">
            <a:off x="8917953" y="5338898"/>
            <a:ext cx="283575" cy="15748"/>
          </a:xfrm>
          <a:prstGeom prst="line">
            <a:avLst/>
          </a:prstGeom>
          <a:ln w="19050">
            <a:solidFill>
              <a:schemeClr val="bg1">
                <a:lumMod val="50000"/>
              </a:schemeClr>
            </a:solidFill>
          </a:ln>
        </p:spPr>
        <p:style>
          <a:lnRef idx="3">
            <a:schemeClr val="dk1"/>
          </a:lnRef>
          <a:fillRef idx="0">
            <a:schemeClr val="dk1"/>
          </a:fillRef>
          <a:effectRef idx="2">
            <a:schemeClr val="dk1"/>
          </a:effectRef>
          <a:fontRef idx="minor">
            <a:schemeClr val="tx1"/>
          </a:fontRef>
        </p:style>
      </p:cxnSp>
      <p:cxnSp>
        <p:nvCxnSpPr>
          <p:cNvPr id="57" name="直接连接符 133"/>
          <p:cNvCxnSpPr>
            <a:stCxn id="26" idx="0"/>
          </p:cNvCxnSpPr>
          <p:nvPr/>
        </p:nvCxnSpPr>
        <p:spPr bwMode="gray">
          <a:xfrm flipV="1">
            <a:off x="6441398" y="4198210"/>
            <a:ext cx="0" cy="1413651"/>
          </a:xfrm>
          <a:prstGeom prst="line">
            <a:avLst/>
          </a:prstGeom>
          <a:ln w="12700">
            <a:solidFill>
              <a:schemeClr val="bg1">
                <a:lumMod val="50000"/>
              </a:schemeClr>
            </a:solidFill>
            <a:prstDash val="dash"/>
          </a:ln>
        </p:spPr>
        <p:style>
          <a:lnRef idx="3">
            <a:schemeClr val="dk1"/>
          </a:lnRef>
          <a:fillRef idx="0">
            <a:schemeClr val="dk1"/>
          </a:fillRef>
          <a:effectRef idx="2">
            <a:schemeClr val="dk1"/>
          </a:effectRef>
          <a:fontRef idx="minor">
            <a:schemeClr val="tx1"/>
          </a:fontRef>
        </p:style>
      </p:cxnSp>
      <p:cxnSp>
        <p:nvCxnSpPr>
          <p:cNvPr id="60" name="直接连接符 133"/>
          <p:cNvCxnSpPr>
            <a:stCxn id="25" idx="0"/>
            <a:endCxn id="6" idx="2"/>
          </p:cNvCxnSpPr>
          <p:nvPr/>
        </p:nvCxnSpPr>
        <p:spPr bwMode="gray">
          <a:xfrm flipV="1">
            <a:off x="7188315" y="3513652"/>
            <a:ext cx="0" cy="1238198"/>
          </a:xfrm>
          <a:prstGeom prst="line">
            <a:avLst/>
          </a:prstGeom>
          <a:ln w="12700">
            <a:solidFill>
              <a:schemeClr val="bg1">
                <a:lumMod val="50000"/>
              </a:schemeClr>
            </a:solidFill>
            <a:prstDash val="dash"/>
          </a:ln>
        </p:spPr>
        <p:style>
          <a:lnRef idx="3">
            <a:schemeClr val="dk1"/>
          </a:lnRef>
          <a:fillRef idx="0">
            <a:schemeClr val="dk1"/>
          </a:fillRef>
          <a:effectRef idx="2">
            <a:schemeClr val="dk1"/>
          </a:effectRef>
          <a:fontRef idx="minor">
            <a:schemeClr val="tx1"/>
          </a:fontRef>
        </p:style>
      </p:cxnSp>
      <p:cxnSp>
        <p:nvCxnSpPr>
          <p:cNvPr id="63" name="直接连接符 133"/>
          <p:cNvCxnSpPr>
            <a:stCxn id="28" idx="0"/>
            <a:endCxn id="23" idx="2"/>
          </p:cNvCxnSpPr>
          <p:nvPr/>
        </p:nvCxnSpPr>
        <p:spPr bwMode="gray">
          <a:xfrm flipV="1">
            <a:off x="8576845" y="3058540"/>
            <a:ext cx="0" cy="1238198"/>
          </a:xfrm>
          <a:prstGeom prst="line">
            <a:avLst/>
          </a:prstGeom>
          <a:ln w="12700">
            <a:solidFill>
              <a:schemeClr val="bg1">
                <a:lumMod val="50000"/>
              </a:schemeClr>
            </a:solidFill>
            <a:prstDash val="dash"/>
          </a:ln>
        </p:spPr>
        <p:style>
          <a:lnRef idx="3">
            <a:schemeClr val="dk1"/>
          </a:lnRef>
          <a:fillRef idx="0">
            <a:schemeClr val="dk1"/>
          </a:fillRef>
          <a:effectRef idx="2">
            <a:schemeClr val="dk1"/>
          </a:effectRef>
          <a:fontRef idx="minor">
            <a:schemeClr val="tx1"/>
          </a:fontRef>
        </p:style>
      </p:cxnSp>
      <p:cxnSp>
        <p:nvCxnSpPr>
          <p:cNvPr id="66" name="直接连接符 133"/>
          <p:cNvCxnSpPr>
            <a:stCxn id="27" idx="0"/>
            <a:endCxn id="14" idx="2"/>
          </p:cNvCxnSpPr>
          <p:nvPr/>
        </p:nvCxnSpPr>
        <p:spPr bwMode="gray">
          <a:xfrm flipV="1">
            <a:off x="9434862" y="3906046"/>
            <a:ext cx="0" cy="1238198"/>
          </a:xfrm>
          <a:prstGeom prst="line">
            <a:avLst/>
          </a:prstGeom>
          <a:ln w="12700">
            <a:solidFill>
              <a:schemeClr val="bg1">
                <a:lumMod val="50000"/>
              </a:schemeClr>
            </a:solidFill>
            <a:prstDash val="dash"/>
          </a:ln>
        </p:spPr>
        <p:style>
          <a:lnRef idx="3">
            <a:schemeClr val="dk1"/>
          </a:lnRef>
          <a:fillRef idx="0">
            <a:schemeClr val="dk1"/>
          </a:fillRef>
          <a:effectRef idx="2">
            <a:schemeClr val="dk1"/>
          </a:effectRef>
          <a:fontRef idx="minor">
            <a:schemeClr val="tx1"/>
          </a:fontRef>
        </p:style>
      </p:cxnSp>
      <p:sp>
        <p:nvSpPr>
          <p:cNvPr id="5" name="梯形 41"/>
          <p:cNvSpPr/>
          <p:nvPr/>
        </p:nvSpPr>
        <p:spPr bwMode="gray">
          <a:xfrm>
            <a:off x="4921348" y="2492896"/>
            <a:ext cx="6532856" cy="2197150"/>
          </a:xfrm>
          <a:prstGeom prst="trapezoid">
            <a:avLst>
              <a:gd name="adj" fmla="val 75739"/>
            </a:avLst>
          </a:prstGeom>
          <a:gradFill flip="none" rotWithShape="1">
            <a:gsLst>
              <a:gs pos="0">
                <a:schemeClr val="bg1"/>
              </a:gs>
              <a:gs pos="100000">
                <a:srgbClr val="94DAE2">
                  <a:alpha val="26000"/>
                </a:srgbClr>
              </a:gs>
            </a:gsLst>
            <a:lin ang="5400000" scaled="1"/>
            <a:tileRect/>
          </a:gradFill>
          <a:ln>
            <a:solidFill>
              <a:srgbClr val="56C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78" fontAlgn="ctr"/>
            <a:endParaRPr lang="en-US" altLang="zh-CN" sz="1800" dirty="0">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9" name="Freeform 159"/>
          <p:cNvSpPr/>
          <p:nvPr/>
        </p:nvSpPr>
        <p:spPr bwMode="gray">
          <a:xfrm flipH="1">
            <a:off x="6205155" y="3001100"/>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44000" rtlCol="0" anchor="ctr">
            <a:noAutofit/>
          </a:bodyPr>
          <a:lstStyle/>
          <a:p>
            <a:pPr algn="ctr" fontAlgn="ctr"/>
            <a:r>
              <a:rPr lang="en-US" sz="1200" dirty="0">
                <a:solidFill>
                  <a:srgbClr val="000000"/>
                </a:solidFill>
                <a:latin typeface="Huawei Sans" panose="020C0503030203020204" pitchFamily="34" charset="0"/>
              </a:rPr>
              <a:t>Branch site</a:t>
            </a:r>
          </a:p>
        </p:txBody>
      </p:sp>
      <p:pic>
        <p:nvPicPr>
          <p:cNvPr id="6" name="图片 31"/>
          <p:cNvPicPr>
            <a:picLocks noChangeAspect="1"/>
          </p:cNvPicPr>
          <p:nvPr/>
        </p:nvPicPr>
        <p:blipFill>
          <a:blip r:embed="rId3"/>
          <a:stretch>
            <a:fillRect/>
          </a:stretch>
        </p:blipFill>
        <p:spPr bwMode="gray">
          <a:xfrm>
            <a:off x="6954981" y="3124344"/>
            <a:ext cx="466668" cy="389308"/>
          </a:xfrm>
          <a:prstGeom prst="rect">
            <a:avLst/>
          </a:prstGeom>
        </p:spPr>
      </p:pic>
      <p:pic>
        <p:nvPicPr>
          <p:cNvPr id="8" name="图片 51" descr="交换机.png"/>
          <p:cNvPicPr>
            <a:picLocks noChangeAspect="1"/>
          </p:cNvPicPr>
          <p:nvPr/>
        </p:nvPicPr>
        <p:blipFill>
          <a:blip r:embed="rId9" cstate="print"/>
          <a:stretch>
            <a:fillRect/>
          </a:stretch>
        </p:blipFill>
        <p:spPr bwMode="gray">
          <a:xfrm>
            <a:off x="6450042" y="2783030"/>
            <a:ext cx="417163" cy="341314"/>
          </a:xfrm>
          <a:prstGeom prst="rect">
            <a:avLst/>
          </a:prstGeom>
        </p:spPr>
      </p:pic>
      <p:sp>
        <p:nvSpPr>
          <p:cNvPr id="10" name="Freeform 159"/>
          <p:cNvSpPr/>
          <p:nvPr/>
        </p:nvSpPr>
        <p:spPr bwMode="gray">
          <a:xfrm flipH="1">
            <a:off x="5458238" y="3861111"/>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44000" rtlCol="0" anchor="ctr">
            <a:noAutofit/>
          </a:bodyPr>
          <a:lstStyle/>
          <a:p>
            <a:pPr algn="ctr" fontAlgn="ctr"/>
            <a:r>
              <a:rPr lang="en-US" sz="1200" dirty="0">
                <a:solidFill>
                  <a:srgbClr val="000000"/>
                </a:solidFill>
                <a:latin typeface="Huawei Sans" panose="020C0503030203020204" pitchFamily="34" charset="0"/>
              </a:rPr>
              <a:t>Branch site</a:t>
            </a:r>
          </a:p>
        </p:txBody>
      </p:sp>
      <p:pic>
        <p:nvPicPr>
          <p:cNvPr id="11" name="图片 31"/>
          <p:cNvPicPr>
            <a:picLocks noChangeAspect="1"/>
          </p:cNvPicPr>
          <p:nvPr/>
        </p:nvPicPr>
        <p:blipFill>
          <a:blip r:embed="rId3"/>
          <a:stretch>
            <a:fillRect/>
          </a:stretch>
        </p:blipFill>
        <p:spPr bwMode="gray">
          <a:xfrm>
            <a:off x="6208064" y="3984355"/>
            <a:ext cx="466668" cy="389308"/>
          </a:xfrm>
          <a:prstGeom prst="rect">
            <a:avLst/>
          </a:prstGeom>
        </p:spPr>
      </p:pic>
      <p:pic>
        <p:nvPicPr>
          <p:cNvPr id="12" name="图片 51" descr="交换机.png"/>
          <p:cNvPicPr>
            <a:picLocks noChangeAspect="1"/>
          </p:cNvPicPr>
          <p:nvPr/>
        </p:nvPicPr>
        <p:blipFill>
          <a:blip r:embed="rId9" cstate="print"/>
          <a:stretch>
            <a:fillRect/>
          </a:stretch>
        </p:blipFill>
        <p:spPr bwMode="gray">
          <a:xfrm>
            <a:off x="5703125" y="3643041"/>
            <a:ext cx="417163" cy="341314"/>
          </a:xfrm>
          <a:prstGeom prst="rect">
            <a:avLst/>
          </a:prstGeom>
        </p:spPr>
      </p:pic>
      <p:sp>
        <p:nvSpPr>
          <p:cNvPr id="13" name="Freeform 159"/>
          <p:cNvSpPr/>
          <p:nvPr/>
        </p:nvSpPr>
        <p:spPr bwMode="gray">
          <a:xfrm flipH="1">
            <a:off x="9454107" y="3396652"/>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 rtlCol="0" anchor="ctr">
            <a:noAutofit/>
          </a:bodyPr>
          <a:lstStyle/>
          <a:p>
            <a:pPr algn="ctr" fontAlgn="ctr"/>
            <a:r>
              <a:rPr lang="en-US" sz="1400" dirty="0">
                <a:solidFill>
                  <a:schemeClr val="tx1"/>
                </a:solidFill>
                <a:latin typeface="Huawei Sans" panose="020C0503030203020204" pitchFamily="34" charset="0"/>
              </a:rPr>
              <a:t>HQ</a:t>
            </a:r>
          </a:p>
        </p:txBody>
      </p:sp>
      <p:pic>
        <p:nvPicPr>
          <p:cNvPr id="14" name="图片 25"/>
          <p:cNvPicPr>
            <a:picLocks noChangeAspect="1"/>
          </p:cNvPicPr>
          <p:nvPr/>
        </p:nvPicPr>
        <p:blipFill>
          <a:blip r:embed="rId3"/>
          <a:stretch>
            <a:fillRect/>
          </a:stretch>
        </p:blipFill>
        <p:spPr bwMode="gray">
          <a:xfrm>
            <a:off x="9201528" y="3516738"/>
            <a:ext cx="466668" cy="389308"/>
          </a:xfrm>
          <a:prstGeom prst="rect">
            <a:avLst/>
          </a:prstGeom>
        </p:spPr>
      </p:pic>
      <p:pic>
        <p:nvPicPr>
          <p:cNvPr id="16" name="图片 67"/>
          <p:cNvPicPr>
            <a:picLocks/>
          </p:cNvPicPr>
          <p:nvPr/>
        </p:nvPicPr>
        <p:blipFill>
          <a:blip r:embed="rId10" cstate="print">
            <a:extLst>
              <a:ext uri="{28A0092B-C50C-407E-A947-70E740481C1C}">
                <a14:useLocalDpi xmlns:a14="http://schemas.microsoft.com/office/drawing/2010/main" val="0"/>
              </a:ext>
            </a:extLst>
          </a:blip>
          <a:stretch>
            <a:fillRect/>
          </a:stretch>
        </p:blipFill>
        <p:spPr bwMode="gray">
          <a:xfrm>
            <a:off x="10369822" y="3681113"/>
            <a:ext cx="417163" cy="342074"/>
          </a:xfrm>
          <a:prstGeom prst="rect">
            <a:avLst/>
          </a:prstGeom>
        </p:spPr>
      </p:pic>
      <p:pic>
        <p:nvPicPr>
          <p:cNvPr id="17" name="图片 14" descr="交换机.png"/>
          <p:cNvPicPr>
            <a:picLocks noChangeAspect="1"/>
          </p:cNvPicPr>
          <p:nvPr/>
        </p:nvPicPr>
        <p:blipFill>
          <a:blip r:embed="rId11" cstate="print"/>
          <a:stretch>
            <a:fillRect/>
          </a:stretch>
        </p:blipFill>
        <p:spPr bwMode="gray">
          <a:xfrm>
            <a:off x="10091517" y="3216934"/>
            <a:ext cx="420077" cy="343698"/>
          </a:xfrm>
          <a:prstGeom prst="rect">
            <a:avLst/>
          </a:prstGeom>
        </p:spPr>
      </p:pic>
      <p:sp>
        <p:nvSpPr>
          <p:cNvPr id="22" name="Freeform 159"/>
          <p:cNvSpPr/>
          <p:nvPr/>
        </p:nvSpPr>
        <p:spPr bwMode="gray">
          <a:xfrm flipH="1">
            <a:off x="7593685" y="2545988"/>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44000" rtlCol="0" anchor="ctr">
            <a:noAutofit/>
          </a:bodyPr>
          <a:lstStyle/>
          <a:p>
            <a:pPr algn="ctr" fontAlgn="ctr"/>
            <a:r>
              <a:rPr lang="en-US" sz="1200" dirty="0">
                <a:solidFill>
                  <a:srgbClr val="000000"/>
                </a:solidFill>
                <a:latin typeface="Huawei Sans" panose="020C0503030203020204" pitchFamily="34" charset="0"/>
              </a:rPr>
              <a:t>Branch site</a:t>
            </a:r>
          </a:p>
        </p:txBody>
      </p:sp>
      <p:pic>
        <p:nvPicPr>
          <p:cNvPr id="23" name="图片 31"/>
          <p:cNvPicPr>
            <a:picLocks noChangeAspect="1"/>
          </p:cNvPicPr>
          <p:nvPr/>
        </p:nvPicPr>
        <p:blipFill>
          <a:blip r:embed="rId3"/>
          <a:stretch>
            <a:fillRect/>
          </a:stretch>
        </p:blipFill>
        <p:spPr bwMode="gray">
          <a:xfrm>
            <a:off x="8343511" y="2669232"/>
            <a:ext cx="466668" cy="389308"/>
          </a:xfrm>
          <a:prstGeom prst="rect">
            <a:avLst/>
          </a:prstGeom>
        </p:spPr>
      </p:pic>
      <p:pic>
        <p:nvPicPr>
          <p:cNvPr id="24" name="图片 51" descr="交换机.png"/>
          <p:cNvPicPr>
            <a:picLocks noChangeAspect="1"/>
          </p:cNvPicPr>
          <p:nvPr/>
        </p:nvPicPr>
        <p:blipFill>
          <a:blip r:embed="rId9" cstate="print"/>
          <a:stretch>
            <a:fillRect/>
          </a:stretch>
        </p:blipFill>
        <p:spPr bwMode="gray">
          <a:xfrm>
            <a:off x="7838572" y="2327918"/>
            <a:ext cx="417163" cy="341314"/>
          </a:xfrm>
          <a:prstGeom prst="rect">
            <a:avLst/>
          </a:prstGeom>
        </p:spPr>
      </p:pic>
      <p:cxnSp>
        <p:nvCxnSpPr>
          <p:cNvPr id="48" name="直接连接符 133"/>
          <p:cNvCxnSpPr>
            <a:stCxn id="11" idx="3"/>
            <a:endCxn id="14" idx="1"/>
          </p:cNvCxnSpPr>
          <p:nvPr/>
        </p:nvCxnSpPr>
        <p:spPr bwMode="gray">
          <a:xfrm flipV="1">
            <a:off x="6674732" y="3711392"/>
            <a:ext cx="2526796" cy="467617"/>
          </a:xfrm>
          <a:prstGeom prst="line">
            <a:avLst/>
          </a:prstGeom>
          <a:ln w="19050">
            <a:solidFill>
              <a:srgbClr val="E28189"/>
            </a:solidFill>
            <a:prstDash val="dash"/>
          </a:ln>
        </p:spPr>
        <p:style>
          <a:lnRef idx="3">
            <a:schemeClr val="dk1"/>
          </a:lnRef>
          <a:fillRef idx="0">
            <a:schemeClr val="dk1"/>
          </a:fillRef>
          <a:effectRef idx="2">
            <a:schemeClr val="dk1"/>
          </a:effectRef>
          <a:fontRef idx="minor">
            <a:schemeClr val="tx1"/>
          </a:fontRef>
        </p:style>
      </p:cxnSp>
      <p:cxnSp>
        <p:nvCxnSpPr>
          <p:cNvPr id="51" name="直接连接符 133"/>
          <p:cNvCxnSpPr>
            <a:stCxn id="6" idx="3"/>
            <a:endCxn id="14" idx="1"/>
          </p:cNvCxnSpPr>
          <p:nvPr/>
        </p:nvCxnSpPr>
        <p:spPr bwMode="gray">
          <a:xfrm>
            <a:off x="7421649" y="3318998"/>
            <a:ext cx="1779879" cy="392394"/>
          </a:xfrm>
          <a:prstGeom prst="line">
            <a:avLst/>
          </a:prstGeom>
          <a:ln w="19050">
            <a:solidFill>
              <a:srgbClr val="E28189"/>
            </a:solidFill>
            <a:prstDash val="dash"/>
          </a:ln>
        </p:spPr>
        <p:style>
          <a:lnRef idx="3">
            <a:schemeClr val="dk1"/>
          </a:lnRef>
          <a:fillRef idx="0">
            <a:schemeClr val="dk1"/>
          </a:fillRef>
          <a:effectRef idx="2">
            <a:schemeClr val="dk1"/>
          </a:effectRef>
          <a:fontRef idx="minor">
            <a:schemeClr val="tx1"/>
          </a:fontRef>
        </p:style>
      </p:cxnSp>
      <p:cxnSp>
        <p:nvCxnSpPr>
          <p:cNvPr id="54" name="直接连接符 133"/>
          <p:cNvCxnSpPr>
            <a:stCxn id="23" idx="2"/>
            <a:endCxn id="14" idx="1"/>
          </p:cNvCxnSpPr>
          <p:nvPr/>
        </p:nvCxnSpPr>
        <p:spPr bwMode="gray">
          <a:xfrm>
            <a:off x="8576845" y="3058540"/>
            <a:ext cx="624683" cy="652852"/>
          </a:xfrm>
          <a:prstGeom prst="line">
            <a:avLst/>
          </a:prstGeom>
          <a:ln w="19050">
            <a:solidFill>
              <a:srgbClr val="E28189"/>
            </a:solidFill>
            <a:prstDash val="dash"/>
          </a:ln>
        </p:spPr>
        <p:style>
          <a:lnRef idx="3">
            <a:schemeClr val="dk1"/>
          </a:lnRef>
          <a:fillRef idx="0">
            <a:schemeClr val="dk1"/>
          </a:fillRef>
          <a:effectRef idx="2">
            <a:schemeClr val="dk1"/>
          </a:effectRef>
          <a:fontRef idx="minor">
            <a:schemeClr val="tx1"/>
          </a:fontRef>
        </p:style>
      </p:cxnSp>
      <p:sp>
        <p:nvSpPr>
          <p:cNvPr id="69" name="TextBox 68"/>
          <p:cNvSpPr txBox="1"/>
          <p:nvPr/>
        </p:nvSpPr>
        <p:spPr bwMode="gray">
          <a:xfrm>
            <a:off x="8932931" y="4159619"/>
            <a:ext cx="2637940" cy="523220"/>
          </a:xfrm>
          <a:prstGeom prst="rect">
            <a:avLst/>
          </a:prstGeom>
          <a:noFill/>
        </p:spPr>
        <p:txBody>
          <a:bodyPr wrap="square" rtlCol="0">
            <a:spAutoFit/>
          </a:bodyPr>
          <a:lstStyle/>
          <a:p>
            <a:pPr algn="ctr" fontAlgn="ctr"/>
            <a:r>
              <a:rPr lang="en-US" sz="1400" b="1" dirty="0">
                <a:latin typeface="Huawei Sans" panose="020C0503030203020204" pitchFamily="34" charset="0"/>
              </a:rPr>
              <a:t>Enterprise WAN interconnection</a:t>
            </a:r>
          </a:p>
        </p:txBody>
      </p:sp>
      <p:sp>
        <p:nvSpPr>
          <p:cNvPr id="70" name="TextBox 69"/>
          <p:cNvSpPr txBox="1"/>
          <p:nvPr/>
        </p:nvSpPr>
        <p:spPr bwMode="gray">
          <a:xfrm>
            <a:off x="10099564" y="5805357"/>
            <a:ext cx="638316" cy="307777"/>
          </a:xfrm>
          <a:prstGeom prst="rect">
            <a:avLst/>
          </a:prstGeom>
          <a:noFill/>
        </p:spPr>
        <p:txBody>
          <a:bodyPr wrap="none" rtlCol="0">
            <a:spAutoFit/>
          </a:bodyPr>
          <a:lstStyle/>
          <a:p>
            <a:pPr fontAlgn="ctr"/>
            <a:r>
              <a:rPr lang="en-US" sz="1400" b="1" dirty="0">
                <a:solidFill>
                  <a:schemeClr val="bg1">
                    <a:lumMod val="50000"/>
                  </a:schemeClr>
                </a:solidFill>
                <a:latin typeface="Huawei Sans" panose="020C0503030203020204" pitchFamily="34" charset="0"/>
              </a:rPr>
              <a:t>WAN</a:t>
            </a:r>
          </a:p>
        </p:txBody>
      </p:sp>
    </p:spTree>
    <p:extLst>
      <p:ext uri="{BB962C8B-B14F-4D97-AF65-F5344CB8AC3E}">
        <p14:creationId xmlns:p14="http://schemas.microsoft.com/office/powerpoint/2010/main" val="3540138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pPr fontAlgn="ctr"/>
            <a:r>
              <a:rPr lang="en-US" dirty="0">
                <a:latin typeface="Huawei Sans" panose="020C0503030203020204" pitchFamily="34" charset="0"/>
              </a:rPr>
              <a:t>Main Enterprise WAN Interconnection Modes</a:t>
            </a:r>
            <a:endParaRPr lang="en-US" altLang="zh-CN" dirty="0">
              <a:latin typeface="Huawei Sans" panose="020C0503030203020204" pitchFamily="34" charset="0"/>
            </a:endParaRPr>
          </a:p>
        </p:txBody>
      </p:sp>
      <p:sp>
        <p:nvSpPr>
          <p:cNvPr id="5" name="Text Placeholder 4"/>
          <p:cNvSpPr>
            <a:spLocks noGrp="1"/>
          </p:cNvSpPr>
          <p:nvPr>
            <p:ph type="body" sz="quarter" idx="10"/>
          </p:nvPr>
        </p:nvSpPr>
        <p:spPr bwMode="gray">
          <a:xfrm>
            <a:off x="455612" y="1052514"/>
            <a:ext cx="5612037" cy="4875042"/>
          </a:xfrm>
        </p:spPr>
        <p:txBody>
          <a:bodyPr/>
          <a:lstStyle/>
          <a:p>
            <a:pPr algn="l"/>
            <a:r>
              <a:rPr lang="en-US" sz="1400" dirty="0">
                <a:latin typeface="Huawei Sans" panose="020C0503030203020204" pitchFamily="34" charset="0"/>
              </a:rPr>
              <a:t>Generally, enterprise WANs can be interconnected in the following modes:</a:t>
            </a:r>
            <a:endParaRPr lang="en-US" altLang="zh-CN" sz="1400" dirty="0">
              <a:latin typeface="Huawei Sans" panose="020C0503030203020204" pitchFamily="34" charset="0"/>
            </a:endParaRPr>
          </a:p>
          <a:p>
            <a:pPr marL="542925" lvl="1" indent="-238125"/>
            <a:r>
              <a:rPr lang="en-US" sz="1200" dirty="0">
                <a:latin typeface="Huawei Sans" panose="020C0503030203020204" pitchFamily="34" charset="0"/>
              </a:rPr>
              <a:t>Carriers' MPLS or private lines are used to connect regional networks. This mode is applicable to enterprises with high SLA requirements and is expensive.</a:t>
            </a:r>
            <a:endParaRPr lang="en-US" altLang="zh-CN" sz="1200" dirty="0">
              <a:latin typeface="Huawei Sans" panose="020C0503030203020204" pitchFamily="34" charset="0"/>
            </a:endParaRPr>
          </a:p>
          <a:p>
            <a:pPr marL="542925" lvl="1" indent="-238125"/>
            <a:r>
              <a:rPr lang="en-US" sz="1200" dirty="0">
                <a:latin typeface="Huawei Sans" panose="020C0503030203020204" pitchFamily="34" charset="0"/>
              </a:rPr>
              <a:t>The carrier Internet + VPN technology is used for connection. This mode is applicable to small- and medium-sized branches that do not have high SLA requirements.</a:t>
            </a:r>
            <a:endParaRPr lang="en-US" altLang="zh-CN" sz="1200" dirty="0">
              <a:latin typeface="Huawei Sans" panose="020C0503030203020204" pitchFamily="34" charset="0"/>
            </a:endParaRPr>
          </a:p>
          <a:p>
            <a:pPr marL="542925" lvl="1" indent="-238125"/>
            <a:r>
              <a:rPr lang="en-US" sz="1200" dirty="0">
                <a:latin typeface="Huawei Sans" panose="020C0503030203020204" pitchFamily="34" charset="0"/>
              </a:rPr>
              <a:t>Carriers' point-to-point (P2P) private lines are used to implement cross-city or cross-border connections. This mode is mainly used for connections between DCs, headquarters, or important branches, and is expensive.</a:t>
            </a:r>
            <a:endParaRPr lang="en-US" altLang="zh-CN" sz="1200" dirty="0">
              <a:latin typeface="Huawei Sans" panose="020C0503030203020204" pitchFamily="34" charset="0"/>
            </a:endParaRPr>
          </a:p>
          <a:p>
            <a:pPr marL="542925" lvl="1" indent="-238125"/>
            <a:r>
              <a:rPr lang="en-US" sz="1200" dirty="0">
                <a:latin typeface="Huawei Sans" panose="020C0503030203020204" pitchFamily="34" charset="0"/>
              </a:rPr>
              <a:t>Industries such as electric power and transportation have network connections through self-built private lines.</a:t>
            </a:r>
            <a:endParaRPr lang="en-US" altLang="zh-CN" sz="1200" dirty="0">
              <a:latin typeface="Huawei Sans" panose="020C0503030203020204" pitchFamily="34" charset="0"/>
            </a:endParaRPr>
          </a:p>
          <a:p>
            <a:pPr algn="l"/>
            <a:r>
              <a:rPr lang="en-US" sz="1400" dirty="0">
                <a:latin typeface="Huawei Sans" panose="020C0503030203020204" pitchFamily="34" charset="0"/>
              </a:rPr>
              <a:t>Enterprise WANs usually use a combination of the preceding connection modes.</a:t>
            </a:r>
            <a:endParaRPr lang="en-US" altLang="zh-CN" sz="1400" dirty="0">
              <a:latin typeface="Huawei Sans" panose="020C0503030203020204" pitchFamily="34" charset="0"/>
            </a:endParaRPr>
          </a:p>
          <a:p>
            <a:pPr marL="0" indent="0" algn="l">
              <a:buNone/>
            </a:pPr>
            <a:endParaRPr lang="en-US" altLang="zh-CN" sz="1800" dirty="0">
              <a:latin typeface="Huawei Sans" panose="020C0503030203020204" pitchFamily="34" charset="0"/>
            </a:endParaRPr>
          </a:p>
        </p:txBody>
      </p:sp>
      <p:sp>
        <p:nvSpPr>
          <p:cNvPr id="24" name="圆角矩形 75"/>
          <p:cNvSpPr/>
          <p:nvPr/>
        </p:nvSpPr>
        <p:spPr bwMode="gray">
          <a:xfrm>
            <a:off x="6096000" y="1107394"/>
            <a:ext cx="5364163" cy="396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600" dirty="0">
                <a:solidFill>
                  <a:srgbClr val="30B5C5"/>
                </a:solidFill>
                <a:latin typeface="Huawei Sans" panose="020C0503030203020204" pitchFamily="34" charset="0"/>
              </a:rPr>
              <a:t>Enterprise WAN interconnection</a:t>
            </a:r>
          </a:p>
        </p:txBody>
      </p:sp>
      <p:sp>
        <p:nvSpPr>
          <p:cNvPr id="35" name="圆角矩形 75"/>
          <p:cNvSpPr/>
          <p:nvPr/>
        </p:nvSpPr>
        <p:spPr bwMode="gray">
          <a:xfrm>
            <a:off x="6096000" y="1541681"/>
            <a:ext cx="5364163" cy="4631149"/>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grpSp>
        <p:nvGrpSpPr>
          <p:cNvPr id="3" name="Group 2"/>
          <p:cNvGrpSpPr/>
          <p:nvPr/>
        </p:nvGrpSpPr>
        <p:grpSpPr bwMode="gray">
          <a:xfrm>
            <a:off x="6176921" y="1732193"/>
            <a:ext cx="5211667" cy="4195362"/>
            <a:chOff x="6343782" y="1943806"/>
            <a:chExt cx="5211667" cy="4195362"/>
          </a:xfrm>
        </p:grpSpPr>
        <p:grpSp>
          <p:nvGrpSpPr>
            <p:cNvPr id="101" name="Group 100"/>
            <p:cNvGrpSpPr/>
            <p:nvPr/>
          </p:nvGrpSpPr>
          <p:grpSpPr bwMode="gray">
            <a:xfrm>
              <a:off x="6343782" y="1943806"/>
              <a:ext cx="5211667" cy="4195362"/>
              <a:chOff x="6343782" y="1943806"/>
              <a:chExt cx="5211667" cy="4195362"/>
            </a:xfrm>
          </p:grpSpPr>
          <p:sp>
            <p:nvSpPr>
              <p:cNvPr id="45" name="Freeform 159"/>
              <p:cNvSpPr/>
              <p:nvPr/>
            </p:nvSpPr>
            <p:spPr bwMode="gray">
              <a:xfrm flipH="1">
                <a:off x="7461302" y="2144563"/>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sp>
            <p:nvSpPr>
              <p:cNvPr id="43" name="Freeform 159"/>
              <p:cNvSpPr/>
              <p:nvPr/>
            </p:nvSpPr>
            <p:spPr bwMode="gray">
              <a:xfrm flipH="1">
                <a:off x="6761224" y="5421259"/>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26" name="图片 25"/>
              <p:cNvPicPr>
                <a:picLocks noChangeAspect="1"/>
              </p:cNvPicPr>
              <p:nvPr/>
            </p:nvPicPr>
            <p:blipFill>
              <a:blip r:embed="rId3"/>
              <a:stretch>
                <a:fillRect/>
              </a:stretch>
            </p:blipFill>
            <p:spPr bwMode="gray">
              <a:xfrm>
                <a:off x="7556783" y="2640259"/>
                <a:ext cx="466668" cy="389308"/>
              </a:xfrm>
              <a:prstGeom prst="rect">
                <a:avLst/>
              </a:prstGeom>
            </p:spPr>
          </p:pic>
          <p:sp>
            <p:nvSpPr>
              <p:cNvPr id="27" name="文本框 26"/>
              <p:cNvSpPr txBox="1"/>
              <p:nvPr/>
            </p:nvSpPr>
            <p:spPr bwMode="gray">
              <a:xfrm>
                <a:off x="7536295" y="2289974"/>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HQ</a:t>
                </a:r>
              </a:p>
            </p:txBody>
          </p:sp>
          <p:pic>
            <p:nvPicPr>
              <p:cNvPr id="28" name="图片 27"/>
              <p:cNvPicPr>
                <a:picLocks noChangeAspect="1"/>
              </p:cNvPicPr>
              <p:nvPr/>
            </p:nvPicPr>
            <p:blipFill>
              <a:blip r:embed="rId3"/>
              <a:stretch>
                <a:fillRect/>
              </a:stretch>
            </p:blipFill>
            <p:spPr bwMode="gray">
              <a:xfrm>
                <a:off x="8045639" y="2636696"/>
                <a:ext cx="466668" cy="389308"/>
              </a:xfrm>
              <a:prstGeom prst="rect">
                <a:avLst/>
              </a:prstGeom>
            </p:spPr>
          </p:pic>
          <p:cxnSp>
            <p:nvCxnSpPr>
              <p:cNvPr id="29" name="直接连接符 28"/>
              <p:cNvCxnSpPr>
                <a:stCxn id="37" idx="1"/>
                <a:endCxn id="26" idx="2"/>
              </p:cNvCxnSpPr>
              <p:nvPr/>
            </p:nvCxnSpPr>
            <p:spPr bwMode="gray">
              <a:xfrm flipV="1">
                <a:off x="6858147" y="3029567"/>
                <a:ext cx="931970" cy="787142"/>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a:stCxn id="38" idx="1"/>
                <a:endCxn id="28" idx="2"/>
              </p:cNvCxnSpPr>
              <p:nvPr/>
            </p:nvCxnSpPr>
            <p:spPr bwMode="gray">
              <a:xfrm flipV="1">
                <a:off x="7927566" y="3026004"/>
                <a:ext cx="351407" cy="790705"/>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32" name="图片 31"/>
              <p:cNvPicPr>
                <a:picLocks noChangeAspect="1"/>
              </p:cNvPicPr>
              <p:nvPr/>
            </p:nvPicPr>
            <p:blipFill>
              <a:blip r:embed="rId3"/>
              <a:stretch>
                <a:fillRect/>
              </a:stretch>
            </p:blipFill>
            <p:spPr bwMode="gray">
              <a:xfrm>
                <a:off x="6996038" y="5180000"/>
                <a:ext cx="466668" cy="389308"/>
              </a:xfrm>
              <a:prstGeom prst="rect">
                <a:avLst/>
              </a:prstGeom>
            </p:spPr>
          </p:pic>
          <p:sp>
            <p:nvSpPr>
              <p:cNvPr id="33" name="文本框 32"/>
              <p:cNvSpPr txBox="1"/>
              <p:nvPr/>
            </p:nvSpPr>
            <p:spPr bwMode="gray">
              <a:xfrm>
                <a:off x="6835928" y="5566939"/>
                <a:ext cx="757530" cy="230832"/>
              </a:xfrm>
              <a:prstGeom prst="rect">
                <a:avLst/>
              </a:prstGeom>
              <a:noFill/>
            </p:spPr>
            <p:txBody>
              <a:bodyPr wrap="square" rtlCol="0">
                <a:spAutoFit/>
              </a:bodyPr>
              <a:lstStyle/>
              <a:p>
                <a:pPr algn="ctr" fontAlgn="ctr">
                  <a:spcBef>
                    <a:spcPct val="0"/>
                  </a:spcBef>
                  <a:spcAft>
                    <a:spcPct val="0"/>
                  </a:spcAft>
                </a:pPr>
                <a:r>
                  <a:rPr lang="en-US" sz="900" dirty="0">
                    <a:solidFill>
                      <a:srgbClr val="000000"/>
                    </a:solidFill>
                    <a:latin typeface="Huawei Sans" panose="020C0503030203020204" pitchFamily="34" charset="0"/>
                  </a:rPr>
                  <a:t>Branch site</a:t>
                </a:r>
              </a:p>
            </p:txBody>
          </p:sp>
          <p:cxnSp>
            <p:nvCxnSpPr>
              <p:cNvPr id="34" name="直接连接符 33"/>
              <p:cNvCxnSpPr>
                <a:stCxn id="32" idx="0"/>
              </p:cNvCxnSpPr>
              <p:nvPr/>
            </p:nvCxnSpPr>
            <p:spPr bwMode="gray">
              <a:xfrm flipH="1" flipV="1">
                <a:off x="6814615" y="4224451"/>
                <a:ext cx="414757" cy="955549"/>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7" name="Freeform 159"/>
              <p:cNvSpPr/>
              <p:nvPr/>
            </p:nvSpPr>
            <p:spPr bwMode="gray">
              <a:xfrm flipH="1">
                <a:off x="6343782" y="3750368"/>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144000" rIns="36000" rtlCol="0" anchor="ctr">
                <a:noAutofit/>
              </a:bodyPr>
              <a:lstStyle/>
              <a:p>
                <a:pPr algn="ctr" fontAlgn="ctr"/>
                <a:r>
                  <a:rPr lang="en-US" sz="900" dirty="0">
                    <a:solidFill>
                      <a:schemeClr val="tx1"/>
                    </a:solidFill>
                    <a:latin typeface="Huawei Sans" panose="020C0503030203020204" pitchFamily="34" charset="0"/>
                  </a:rPr>
                  <a:t>Private line</a:t>
                </a:r>
              </a:p>
            </p:txBody>
          </p:sp>
          <p:sp>
            <p:nvSpPr>
              <p:cNvPr id="38" name="Freeform 159"/>
              <p:cNvSpPr/>
              <p:nvPr/>
            </p:nvSpPr>
            <p:spPr bwMode="gray">
              <a:xfrm flipH="1">
                <a:off x="7413201" y="3750368"/>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144000" rIns="36000" rtlCol="0" anchor="ctr">
                <a:noAutofit/>
              </a:bodyPr>
              <a:lstStyle/>
              <a:p>
                <a:pPr algn="ctr" fontAlgn="ctr"/>
                <a:r>
                  <a:rPr lang="en-US" sz="900" dirty="0">
                    <a:solidFill>
                      <a:schemeClr val="tx1"/>
                    </a:solidFill>
                    <a:latin typeface="Huawei Sans" panose="020C0503030203020204" pitchFamily="34" charset="0"/>
                  </a:rPr>
                  <a:t>MPLS</a:t>
                </a:r>
              </a:p>
            </p:txBody>
          </p:sp>
          <p:sp>
            <p:nvSpPr>
              <p:cNvPr id="39" name="Freeform 159"/>
              <p:cNvSpPr/>
              <p:nvPr/>
            </p:nvSpPr>
            <p:spPr bwMode="gray">
              <a:xfrm flipH="1">
                <a:off x="8442747" y="3747005"/>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144000" rIns="36000" rtlCol="0" anchor="ctr">
                <a:noAutofit/>
              </a:bodyPr>
              <a:lstStyle/>
              <a:p>
                <a:pPr algn="ctr" fontAlgn="ctr"/>
                <a:r>
                  <a:rPr lang="en-US" sz="900" dirty="0">
                    <a:solidFill>
                      <a:schemeClr val="tx1"/>
                    </a:solidFill>
                    <a:latin typeface="Huawei Sans" panose="020C0503030203020204" pitchFamily="34" charset="0"/>
                  </a:rPr>
                  <a:t>4G/5G</a:t>
                </a:r>
              </a:p>
            </p:txBody>
          </p:sp>
          <p:sp>
            <p:nvSpPr>
              <p:cNvPr id="40" name="Freeform 159"/>
              <p:cNvSpPr/>
              <p:nvPr/>
            </p:nvSpPr>
            <p:spPr bwMode="gray">
              <a:xfrm flipH="1">
                <a:off x="9611708" y="3747005"/>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144000" rIns="36000" rtlCol="0" anchor="ctr">
                <a:noAutofit/>
              </a:bodyPr>
              <a:lstStyle/>
              <a:p>
                <a:pPr algn="ctr" fontAlgn="ctr"/>
                <a:r>
                  <a:rPr lang="en-US" sz="900" dirty="0">
                    <a:solidFill>
                      <a:schemeClr val="tx1"/>
                    </a:solidFill>
                    <a:latin typeface="Huawei Sans" panose="020C0503030203020204" pitchFamily="34" charset="0"/>
                  </a:rPr>
                  <a:t>Internet</a:t>
                </a:r>
              </a:p>
            </p:txBody>
          </p:sp>
          <p:sp>
            <p:nvSpPr>
              <p:cNvPr id="41" name="Freeform 159"/>
              <p:cNvSpPr/>
              <p:nvPr/>
            </p:nvSpPr>
            <p:spPr bwMode="gray">
              <a:xfrm flipH="1">
                <a:off x="10648511" y="3751847"/>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144000" rIns="36000" rtlCol="0" anchor="ctr">
                <a:noAutofit/>
              </a:bodyPr>
              <a:lstStyle/>
              <a:p>
                <a:pPr algn="ctr" fontAlgn="ctr"/>
                <a:r>
                  <a:rPr lang="en-US" sz="900" dirty="0">
                    <a:solidFill>
                      <a:schemeClr val="tx1"/>
                    </a:solidFill>
                    <a:latin typeface="Huawei Sans" panose="020C0503030203020204" pitchFamily="34" charset="0"/>
                  </a:rPr>
                  <a:t>Self-built private network</a:t>
                </a:r>
              </a:p>
            </p:txBody>
          </p:sp>
          <p:cxnSp>
            <p:nvCxnSpPr>
              <p:cNvPr id="42" name="直接连接符 33"/>
              <p:cNvCxnSpPr>
                <a:stCxn id="32" idx="0"/>
              </p:cNvCxnSpPr>
              <p:nvPr/>
            </p:nvCxnSpPr>
            <p:spPr bwMode="gray">
              <a:xfrm flipV="1">
                <a:off x="7229372" y="4224451"/>
                <a:ext cx="660718" cy="955549"/>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44" name="图片 67"/>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7558748" y="1951187"/>
                <a:ext cx="417163" cy="342074"/>
              </a:xfrm>
              <a:prstGeom prst="rect">
                <a:avLst/>
              </a:prstGeom>
            </p:spPr>
          </p:pic>
          <p:pic>
            <p:nvPicPr>
              <p:cNvPr id="47" name="图片 51" descr="交换机.png"/>
              <p:cNvPicPr>
                <a:picLocks noChangeAspect="1"/>
              </p:cNvPicPr>
              <p:nvPr/>
            </p:nvPicPr>
            <p:blipFill>
              <a:blip r:embed="rId5" cstate="print"/>
              <a:stretch>
                <a:fillRect/>
              </a:stretch>
            </p:blipFill>
            <p:spPr bwMode="gray">
              <a:xfrm>
                <a:off x="6996038" y="5797854"/>
                <a:ext cx="417163" cy="341314"/>
              </a:xfrm>
              <a:prstGeom prst="rect">
                <a:avLst/>
              </a:prstGeom>
            </p:spPr>
          </p:pic>
          <p:pic>
            <p:nvPicPr>
              <p:cNvPr id="48" name="图片 14" descr="交换机.png"/>
              <p:cNvPicPr>
                <a:picLocks noChangeAspect="1"/>
              </p:cNvPicPr>
              <p:nvPr/>
            </p:nvPicPr>
            <p:blipFill>
              <a:blip r:embed="rId6" cstate="print"/>
              <a:stretch>
                <a:fillRect/>
              </a:stretch>
            </p:blipFill>
            <p:spPr bwMode="gray">
              <a:xfrm>
                <a:off x="8045639" y="1943806"/>
                <a:ext cx="420077" cy="343698"/>
              </a:xfrm>
              <a:prstGeom prst="rect">
                <a:avLst/>
              </a:prstGeom>
            </p:spPr>
          </p:pic>
          <p:sp>
            <p:nvSpPr>
              <p:cNvPr id="49" name="Freeform 159"/>
              <p:cNvSpPr/>
              <p:nvPr/>
            </p:nvSpPr>
            <p:spPr bwMode="gray">
              <a:xfrm flipH="1">
                <a:off x="8515188" y="5416521"/>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50" name="图片 31"/>
              <p:cNvPicPr>
                <a:picLocks noChangeAspect="1"/>
              </p:cNvPicPr>
              <p:nvPr/>
            </p:nvPicPr>
            <p:blipFill>
              <a:blip r:embed="rId3"/>
              <a:stretch>
                <a:fillRect/>
              </a:stretch>
            </p:blipFill>
            <p:spPr bwMode="gray">
              <a:xfrm>
                <a:off x="8750002" y="5175262"/>
                <a:ext cx="466668" cy="389308"/>
              </a:xfrm>
              <a:prstGeom prst="rect">
                <a:avLst/>
              </a:prstGeom>
            </p:spPr>
          </p:pic>
          <p:sp>
            <p:nvSpPr>
              <p:cNvPr id="51" name="文本框 32"/>
              <p:cNvSpPr txBox="1"/>
              <p:nvPr/>
            </p:nvSpPr>
            <p:spPr bwMode="gray">
              <a:xfrm>
                <a:off x="8589892" y="5566939"/>
                <a:ext cx="757530" cy="230832"/>
              </a:xfrm>
              <a:prstGeom prst="rect">
                <a:avLst/>
              </a:prstGeom>
              <a:noFill/>
            </p:spPr>
            <p:txBody>
              <a:bodyPr wrap="square" rtlCol="0">
                <a:spAutoFit/>
              </a:bodyPr>
              <a:lstStyle/>
              <a:p>
                <a:pPr algn="ctr" fontAlgn="ctr">
                  <a:spcBef>
                    <a:spcPct val="0"/>
                  </a:spcBef>
                  <a:spcAft>
                    <a:spcPct val="0"/>
                  </a:spcAft>
                </a:pPr>
                <a:r>
                  <a:rPr lang="en-US" sz="900" dirty="0">
                    <a:solidFill>
                      <a:srgbClr val="000000"/>
                    </a:solidFill>
                    <a:latin typeface="Huawei Sans" panose="020C0503030203020204" pitchFamily="34" charset="0"/>
                  </a:rPr>
                  <a:t>Branch site</a:t>
                </a:r>
              </a:p>
            </p:txBody>
          </p:sp>
          <p:pic>
            <p:nvPicPr>
              <p:cNvPr id="52" name="图片 51" descr="交换机.png"/>
              <p:cNvPicPr>
                <a:picLocks noChangeAspect="1"/>
              </p:cNvPicPr>
              <p:nvPr/>
            </p:nvPicPr>
            <p:blipFill>
              <a:blip r:embed="rId5" cstate="print"/>
              <a:stretch>
                <a:fillRect/>
              </a:stretch>
            </p:blipFill>
            <p:spPr bwMode="gray">
              <a:xfrm>
                <a:off x="8750002" y="5793116"/>
                <a:ext cx="417163" cy="341314"/>
              </a:xfrm>
              <a:prstGeom prst="rect">
                <a:avLst/>
              </a:prstGeom>
            </p:spPr>
          </p:pic>
          <p:cxnSp>
            <p:nvCxnSpPr>
              <p:cNvPr id="56" name="直接连接符 33"/>
              <p:cNvCxnSpPr>
                <a:stCxn id="50" idx="0"/>
              </p:cNvCxnSpPr>
              <p:nvPr/>
            </p:nvCxnSpPr>
            <p:spPr bwMode="gray">
              <a:xfrm flipH="1" flipV="1">
                <a:off x="7875351" y="4226820"/>
                <a:ext cx="1107985" cy="948442"/>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33"/>
              <p:cNvCxnSpPr>
                <a:stCxn id="50" idx="0"/>
              </p:cNvCxnSpPr>
              <p:nvPr/>
            </p:nvCxnSpPr>
            <p:spPr bwMode="gray">
              <a:xfrm flipV="1">
                <a:off x="8983336" y="4226820"/>
                <a:ext cx="1046693" cy="948442"/>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 name="直接连接符 33"/>
              <p:cNvCxnSpPr>
                <a:stCxn id="40" idx="0"/>
                <a:endCxn id="28" idx="2"/>
              </p:cNvCxnSpPr>
              <p:nvPr/>
            </p:nvCxnSpPr>
            <p:spPr bwMode="gray">
              <a:xfrm flipH="1" flipV="1">
                <a:off x="8278973" y="3026004"/>
                <a:ext cx="1688343" cy="721001"/>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直接连接符 33"/>
              <p:cNvCxnSpPr>
                <a:stCxn id="40" idx="21"/>
                <a:endCxn id="39" idx="8"/>
              </p:cNvCxnSpPr>
              <p:nvPr/>
            </p:nvCxnSpPr>
            <p:spPr bwMode="gray">
              <a:xfrm flipH="1" flipV="1">
                <a:off x="9349685" y="4070754"/>
                <a:ext cx="262023" cy="8629"/>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1" name="Freeform 159"/>
              <p:cNvSpPr/>
              <p:nvPr/>
            </p:nvSpPr>
            <p:spPr bwMode="gray">
              <a:xfrm flipH="1">
                <a:off x="10121729" y="5416521"/>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72" name="图片 31"/>
              <p:cNvPicPr>
                <a:picLocks noChangeAspect="1"/>
              </p:cNvPicPr>
              <p:nvPr/>
            </p:nvPicPr>
            <p:blipFill>
              <a:blip r:embed="rId3"/>
              <a:stretch>
                <a:fillRect/>
              </a:stretch>
            </p:blipFill>
            <p:spPr bwMode="gray">
              <a:xfrm>
                <a:off x="10356543" y="5175262"/>
                <a:ext cx="466668" cy="389308"/>
              </a:xfrm>
              <a:prstGeom prst="rect">
                <a:avLst/>
              </a:prstGeom>
            </p:spPr>
          </p:pic>
          <p:sp>
            <p:nvSpPr>
              <p:cNvPr id="73" name="文本框 32"/>
              <p:cNvSpPr txBox="1"/>
              <p:nvPr/>
            </p:nvSpPr>
            <p:spPr bwMode="gray">
              <a:xfrm>
                <a:off x="10196433" y="5566939"/>
                <a:ext cx="757530" cy="230832"/>
              </a:xfrm>
              <a:prstGeom prst="rect">
                <a:avLst/>
              </a:prstGeom>
              <a:noFill/>
            </p:spPr>
            <p:txBody>
              <a:bodyPr wrap="square" rtlCol="0">
                <a:spAutoFit/>
              </a:bodyPr>
              <a:lstStyle/>
              <a:p>
                <a:pPr algn="ctr" fontAlgn="ctr">
                  <a:spcBef>
                    <a:spcPct val="0"/>
                  </a:spcBef>
                  <a:spcAft>
                    <a:spcPct val="0"/>
                  </a:spcAft>
                </a:pPr>
                <a:r>
                  <a:rPr lang="en-US" sz="900" dirty="0">
                    <a:solidFill>
                      <a:srgbClr val="000000"/>
                    </a:solidFill>
                    <a:latin typeface="Huawei Sans" panose="020C0503030203020204" pitchFamily="34" charset="0"/>
                  </a:rPr>
                  <a:t>Branch site</a:t>
                </a:r>
              </a:p>
            </p:txBody>
          </p:sp>
          <p:pic>
            <p:nvPicPr>
              <p:cNvPr id="74" name="图片 51" descr="交换机.png"/>
              <p:cNvPicPr>
                <a:picLocks noChangeAspect="1"/>
              </p:cNvPicPr>
              <p:nvPr/>
            </p:nvPicPr>
            <p:blipFill>
              <a:blip r:embed="rId5" cstate="print"/>
              <a:stretch>
                <a:fillRect/>
              </a:stretch>
            </p:blipFill>
            <p:spPr bwMode="gray">
              <a:xfrm>
                <a:off x="10356543" y="5793116"/>
                <a:ext cx="417163" cy="341314"/>
              </a:xfrm>
              <a:prstGeom prst="rect">
                <a:avLst/>
              </a:prstGeom>
            </p:spPr>
          </p:pic>
          <p:cxnSp>
            <p:nvCxnSpPr>
              <p:cNvPr id="75" name="直接连接符 33"/>
              <p:cNvCxnSpPr>
                <a:stCxn id="72" idx="0"/>
              </p:cNvCxnSpPr>
              <p:nvPr/>
            </p:nvCxnSpPr>
            <p:spPr bwMode="gray">
              <a:xfrm flipH="1" flipV="1">
                <a:off x="10041434" y="4214747"/>
                <a:ext cx="548443" cy="960515"/>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8" name="直接连接符 33"/>
              <p:cNvCxnSpPr>
                <a:stCxn id="72" idx="0"/>
              </p:cNvCxnSpPr>
              <p:nvPr/>
            </p:nvCxnSpPr>
            <p:spPr bwMode="gray">
              <a:xfrm flipV="1">
                <a:off x="10589877" y="4217168"/>
                <a:ext cx="494530" cy="958094"/>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1" name="Freeform 159"/>
              <p:cNvSpPr/>
              <p:nvPr/>
            </p:nvSpPr>
            <p:spPr bwMode="gray">
              <a:xfrm flipH="1">
                <a:off x="9810247" y="2145343"/>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82" name="图片 25"/>
              <p:cNvPicPr>
                <a:picLocks noChangeAspect="1"/>
              </p:cNvPicPr>
              <p:nvPr/>
            </p:nvPicPr>
            <p:blipFill>
              <a:blip r:embed="rId3"/>
              <a:stretch>
                <a:fillRect/>
              </a:stretch>
            </p:blipFill>
            <p:spPr bwMode="gray">
              <a:xfrm>
                <a:off x="9905728" y="2641039"/>
                <a:ext cx="466668" cy="389308"/>
              </a:xfrm>
              <a:prstGeom prst="rect">
                <a:avLst/>
              </a:prstGeom>
            </p:spPr>
          </p:pic>
          <p:sp>
            <p:nvSpPr>
              <p:cNvPr id="83" name="文本框 26"/>
              <p:cNvSpPr txBox="1"/>
              <p:nvPr/>
            </p:nvSpPr>
            <p:spPr bwMode="gray">
              <a:xfrm>
                <a:off x="9885240" y="2290754"/>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HQ</a:t>
                </a:r>
              </a:p>
            </p:txBody>
          </p:sp>
          <p:pic>
            <p:nvPicPr>
              <p:cNvPr id="84" name="图片 27"/>
              <p:cNvPicPr>
                <a:picLocks noChangeAspect="1"/>
              </p:cNvPicPr>
              <p:nvPr/>
            </p:nvPicPr>
            <p:blipFill>
              <a:blip r:embed="rId3"/>
              <a:stretch>
                <a:fillRect/>
              </a:stretch>
            </p:blipFill>
            <p:spPr bwMode="gray">
              <a:xfrm>
                <a:off x="10394584" y="2637476"/>
                <a:ext cx="466668" cy="389308"/>
              </a:xfrm>
              <a:prstGeom prst="rect">
                <a:avLst/>
              </a:prstGeom>
            </p:spPr>
          </p:pic>
          <p:pic>
            <p:nvPicPr>
              <p:cNvPr id="85" name="图片 67"/>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9907693" y="1951967"/>
                <a:ext cx="417163" cy="342074"/>
              </a:xfrm>
              <a:prstGeom prst="rect">
                <a:avLst/>
              </a:prstGeom>
            </p:spPr>
          </p:pic>
          <p:pic>
            <p:nvPicPr>
              <p:cNvPr id="86" name="图片 14" descr="交换机.png"/>
              <p:cNvPicPr>
                <a:picLocks noChangeAspect="1"/>
              </p:cNvPicPr>
              <p:nvPr/>
            </p:nvPicPr>
            <p:blipFill>
              <a:blip r:embed="rId6" cstate="print"/>
              <a:stretch>
                <a:fillRect/>
              </a:stretch>
            </p:blipFill>
            <p:spPr bwMode="gray">
              <a:xfrm>
                <a:off x="10394584" y="1944586"/>
                <a:ext cx="420077" cy="343698"/>
              </a:xfrm>
              <a:prstGeom prst="rect">
                <a:avLst/>
              </a:prstGeom>
            </p:spPr>
          </p:pic>
          <p:cxnSp>
            <p:nvCxnSpPr>
              <p:cNvPr id="94" name="直接连接符 33"/>
              <p:cNvCxnSpPr>
                <a:stCxn id="40" idx="3"/>
                <a:endCxn id="82" idx="2"/>
              </p:cNvCxnSpPr>
              <p:nvPr/>
            </p:nvCxnSpPr>
            <p:spPr bwMode="gray">
              <a:xfrm flipH="1" flipV="1">
                <a:off x="10139062" y="3030347"/>
                <a:ext cx="8021" cy="790837"/>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8" name="直接连接符 33"/>
              <p:cNvCxnSpPr>
                <a:stCxn id="41" idx="1"/>
                <a:endCxn id="84" idx="2"/>
              </p:cNvCxnSpPr>
              <p:nvPr/>
            </p:nvCxnSpPr>
            <p:spPr bwMode="gray">
              <a:xfrm flipH="1" flipV="1">
                <a:off x="10627918" y="3026784"/>
                <a:ext cx="534958" cy="791404"/>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pic>
          <p:nvPicPr>
            <p:cNvPr id="59" name="图片 14" descr="数据中心-蓝.png"/>
            <p:cNvPicPr>
              <a:picLocks noChangeAspect="1"/>
            </p:cNvPicPr>
            <p:nvPr/>
          </p:nvPicPr>
          <p:blipFill>
            <a:blip r:embed="rId7" cstate="print">
              <a:duotone>
                <a:schemeClr val="accent5">
                  <a:shade val="45000"/>
                  <a:satMod val="135000"/>
                </a:schemeClr>
                <a:prstClr val="white"/>
              </a:duotone>
            </a:blip>
            <a:stretch>
              <a:fillRect/>
            </a:stretch>
          </p:blipFill>
          <p:spPr bwMode="gray">
            <a:xfrm rot="21026192">
              <a:off x="8902692" y="4257521"/>
              <a:ext cx="147793" cy="887040"/>
            </a:xfrm>
            <a:prstGeom prst="rect">
              <a:avLst/>
            </a:prstGeom>
          </p:spPr>
        </p:pic>
      </p:grpSp>
    </p:spTree>
    <p:extLst>
      <p:ext uri="{BB962C8B-B14F-4D97-AF65-F5344CB8AC3E}">
        <p14:creationId xmlns:p14="http://schemas.microsoft.com/office/powerpoint/2010/main" val="905902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normAutofit/>
          </a:bodyPr>
          <a:lstStyle/>
          <a:p>
            <a:pPr fontAlgn="ctr"/>
            <a:r>
              <a:rPr lang="en-US" dirty="0">
                <a:latin typeface="Huawei Sans" panose="020C0503030203020204" pitchFamily="34" charset="0"/>
              </a:rPr>
              <a:t>Enterprise WAN Interconnection Technologies - MPLS and Private Line</a:t>
            </a:r>
            <a:endParaRPr lang="en-US" altLang="zh-CN" dirty="0">
              <a:latin typeface="Huawei Sans" panose="020C0503030203020204" pitchFamily="34" charset="0"/>
            </a:endParaRPr>
          </a:p>
        </p:txBody>
      </p:sp>
      <p:sp>
        <p:nvSpPr>
          <p:cNvPr id="3" name="Text Placeholder 2"/>
          <p:cNvSpPr>
            <a:spLocks noGrp="1"/>
          </p:cNvSpPr>
          <p:nvPr>
            <p:ph type="body" sz="quarter" idx="10"/>
          </p:nvPr>
        </p:nvSpPr>
        <p:spPr bwMode="gray">
          <a:xfrm>
            <a:off x="455613" y="1484312"/>
            <a:ext cx="5590551" cy="4443243"/>
          </a:xfrm>
        </p:spPr>
        <p:txBody>
          <a:bodyPr/>
          <a:lstStyle/>
          <a:p>
            <a:pPr algn="l"/>
            <a:r>
              <a:rPr lang="en-US" sz="1400" dirty="0">
                <a:latin typeface="Huawei Sans" panose="020C0503030203020204" pitchFamily="34" charset="0"/>
              </a:rPr>
              <a:t>To ensure network reliability and security, enterprises lease MPLS or private lines from carriers when constructing enterprise WANs.</a:t>
            </a:r>
            <a:endParaRPr lang="en-US" altLang="zh-CN" sz="1400" dirty="0">
              <a:latin typeface="Huawei Sans" panose="020C0503030203020204" pitchFamily="34" charset="0"/>
            </a:endParaRPr>
          </a:p>
          <a:p>
            <a:pPr marL="542925" lvl="1" indent="-238125"/>
            <a:r>
              <a:rPr lang="en-US" sz="1200" dirty="0">
                <a:latin typeface="Huawei Sans" panose="020C0503030203020204" pitchFamily="34" charset="0"/>
              </a:rPr>
              <a:t>Private lines are expensive, but data is carried on dedicated lines, ensuring service quality and security.</a:t>
            </a:r>
            <a:endParaRPr lang="en-US" altLang="zh-CN" sz="1200" dirty="0">
              <a:latin typeface="Huawei Sans" panose="020C0503030203020204" pitchFamily="34" charset="0"/>
            </a:endParaRPr>
          </a:p>
          <a:p>
            <a:pPr marL="542925" lvl="1" indent="-238125"/>
            <a:r>
              <a:rPr lang="en-US" sz="1200" dirty="0">
                <a:latin typeface="Huawei Sans" panose="020C0503030203020204" pitchFamily="34" charset="0"/>
              </a:rPr>
              <a:t>Leasing MPLS lines from carriers is cheaper than private lines and can ensure service security. However, service reliability is not as good as that of private lines.</a:t>
            </a:r>
            <a:endParaRPr lang="en-US" altLang="zh-CN" sz="1600" dirty="0">
              <a:latin typeface="Huawei Sans" panose="020C0503030203020204" pitchFamily="34" charset="0"/>
            </a:endParaRPr>
          </a:p>
          <a:p>
            <a:pPr marL="542925" lvl="1" indent="-238125"/>
            <a:r>
              <a:rPr lang="en-US" sz="1200" dirty="0">
                <a:latin typeface="Huawei Sans" panose="020C0503030203020204" pitchFamily="34" charset="0"/>
              </a:rPr>
              <a:t>A small number of enterprises (such as transportation and electric power enterprises) have the capability of deploying optical fibers and can build their own backbone networks. For these enterprises, the cost of using MPLS or private lines is very low.</a:t>
            </a:r>
            <a:endParaRPr lang="en-US" altLang="zh-CN" sz="1200" dirty="0">
              <a:latin typeface="Huawei Sans" panose="020C0503030203020204" pitchFamily="34" charset="0"/>
            </a:endParaRPr>
          </a:p>
        </p:txBody>
      </p:sp>
      <p:sp>
        <p:nvSpPr>
          <p:cNvPr id="4" name="圆角矩形 75"/>
          <p:cNvSpPr/>
          <p:nvPr/>
        </p:nvSpPr>
        <p:spPr bwMode="gray">
          <a:xfrm>
            <a:off x="6042956" y="1134375"/>
            <a:ext cx="5454824" cy="396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600" dirty="0">
                <a:solidFill>
                  <a:srgbClr val="30B5C5"/>
                </a:solidFill>
                <a:latin typeface="Huawei Sans" panose="020C0503030203020204" pitchFamily="34" charset="0"/>
              </a:rPr>
              <a:t>Private Line and MPLS Technologies</a:t>
            </a:r>
            <a:endParaRPr lang="en-US" altLang="zh-CN" sz="1600" dirty="0">
              <a:solidFill>
                <a:srgbClr val="30B5C5"/>
              </a:solidFill>
              <a:latin typeface="Huawei Sans" panose="020C0503030203020204" pitchFamily="34" charset="0"/>
              <a:ea typeface="方正兰亭黑简体" panose="02000000000000000000" pitchFamily="2" charset="-122"/>
            </a:endParaRPr>
          </a:p>
        </p:txBody>
      </p:sp>
      <p:sp>
        <p:nvSpPr>
          <p:cNvPr id="5" name="圆角矩形 75"/>
          <p:cNvSpPr/>
          <p:nvPr/>
        </p:nvSpPr>
        <p:spPr bwMode="gray">
          <a:xfrm>
            <a:off x="6042956" y="1568662"/>
            <a:ext cx="5454824" cy="4631149"/>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sp>
        <p:nvSpPr>
          <p:cNvPr id="7" name="Freeform 159"/>
          <p:cNvSpPr/>
          <p:nvPr/>
        </p:nvSpPr>
        <p:spPr bwMode="gray">
          <a:xfrm flipH="1">
            <a:off x="6991251" y="2036701"/>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sp>
        <p:nvSpPr>
          <p:cNvPr id="8" name="Freeform 159"/>
          <p:cNvSpPr/>
          <p:nvPr/>
        </p:nvSpPr>
        <p:spPr bwMode="gray">
          <a:xfrm flipH="1">
            <a:off x="6734777" y="5184931"/>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9" name="图片 25"/>
          <p:cNvPicPr>
            <a:picLocks noChangeAspect="1"/>
          </p:cNvPicPr>
          <p:nvPr/>
        </p:nvPicPr>
        <p:blipFill>
          <a:blip r:embed="rId3"/>
          <a:stretch>
            <a:fillRect/>
          </a:stretch>
        </p:blipFill>
        <p:spPr bwMode="gray">
          <a:xfrm>
            <a:off x="7086732" y="2532397"/>
            <a:ext cx="466668" cy="389308"/>
          </a:xfrm>
          <a:prstGeom prst="rect">
            <a:avLst/>
          </a:prstGeom>
        </p:spPr>
      </p:pic>
      <p:sp>
        <p:nvSpPr>
          <p:cNvPr id="10" name="文本框 26"/>
          <p:cNvSpPr txBox="1"/>
          <p:nvPr/>
        </p:nvSpPr>
        <p:spPr bwMode="gray">
          <a:xfrm>
            <a:off x="7066244" y="2239652"/>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HQ</a:t>
            </a:r>
          </a:p>
        </p:txBody>
      </p:sp>
      <p:pic>
        <p:nvPicPr>
          <p:cNvPr id="11" name="图片 27"/>
          <p:cNvPicPr>
            <a:picLocks noChangeAspect="1"/>
          </p:cNvPicPr>
          <p:nvPr/>
        </p:nvPicPr>
        <p:blipFill>
          <a:blip r:embed="rId3"/>
          <a:stretch>
            <a:fillRect/>
          </a:stretch>
        </p:blipFill>
        <p:spPr bwMode="gray">
          <a:xfrm>
            <a:off x="7575588" y="2528834"/>
            <a:ext cx="466668" cy="389308"/>
          </a:xfrm>
          <a:prstGeom prst="rect">
            <a:avLst/>
          </a:prstGeom>
        </p:spPr>
      </p:pic>
      <p:pic>
        <p:nvPicPr>
          <p:cNvPr id="12" name="图片 31"/>
          <p:cNvPicPr>
            <a:picLocks noChangeAspect="1"/>
          </p:cNvPicPr>
          <p:nvPr/>
        </p:nvPicPr>
        <p:blipFill>
          <a:blip r:embed="rId3"/>
          <a:stretch>
            <a:fillRect/>
          </a:stretch>
        </p:blipFill>
        <p:spPr bwMode="gray">
          <a:xfrm>
            <a:off x="6969591" y="4943672"/>
            <a:ext cx="466668" cy="389308"/>
          </a:xfrm>
          <a:prstGeom prst="rect">
            <a:avLst/>
          </a:prstGeom>
        </p:spPr>
      </p:pic>
      <p:sp>
        <p:nvSpPr>
          <p:cNvPr id="13" name="文本框 32"/>
          <p:cNvSpPr txBox="1"/>
          <p:nvPr/>
        </p:nvSpPr>
        <p:spPr bwMode="gray">
          <a:xfrm>
            <a:off x="6695852" y="5357349"/>
            <a:ext cx="984788" cy="253916"/>
          </a:xfrm>
          <a:prstGeom prst="rect">
            <a:avLst/>
          </a:prstGeom>
          <a:noFill/>
        </p:spPr>
        <p:txBody>
          <a:bodyPr wrap="square" rtlCol="0">
            <a:spAutoFit/>
          </a:bodyPr>
          <a:lstStyle/>
          <a:p>
            <a:pPr algn="ctr" fontAlgn="ctr">
              <a:spcBef>
                <a:spcPct val="0"/>
              </a:spcBef>
              <a:spcAft>
                <a:spcPct val="0"/>
              </a:spcAft>
            </a:pPr>
            <a:r>
              <a:rPr lang="en-US" sz="1050" dirty="0">
                <a:solidFill>
                  <a:srgbClr val="000000"/>
                </a:solidFill>
                <a:latin typeface="Huawei Sans" panose="020C0503030203020204" pitchFamily="34" charset="0"/>
              </a:rPr>
              <a:t>Branch site</a:t>
            </a:r>
          </a:p>
        </p:txBody>
      </p:sp>
      <p:pic>
        <p:nvPicPr>
          <p:cNvPr id="15" name="图片 67"/>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7088697" y="1843325"/>
            <a:ext cx="417163" cy="342074"/>
          </a:xfrm>
          <a:prstGeom prst="rect">
            <a:avLst/>
          </a:prstGeom>
        </p:spPr>
      </p:pic>
      <p:pic>
        <p:nvPicPr>
          <p:cNvPr id="16" name="图片 51" descr="交换机.png"/>
          <p:cNvPicPr>
            <a:picLocks noChangeAspect="1"/>
          </p:cNvPicPr>
          <p:nvPr/>
        </p:nvPicPr>
        <p:blipFill>
          <a:blip r:embed="rId5" cstate="print"/>
          <a:stretch>
            <a:fillRect/>
          </a:stretch>
        </p:blipFill>
        <p:spPr bwMode="gray">
          <a:xfrm>
            <a:off x="6969591" y="5561526"/>
            <a:ext cx="417163" cy="341314"/>
          </a:xfrm>
          <a:prstGeom prst="rect">
            <a:avLst/>
          </a:prstGeom>
        </p:spPr>
      </p:pic>
      <p:pic>
        <p:nvPicPr>
          <p:cNvPr id="17" name="图片 14" descr="交换机.png"/>
          <p:cNvPicPr>
            <a:picLocks noChangeAspect="1"/>
          </p:cNvPicPr>
          <p:nvPr/>
        </p:nvPicPr>
        <p:blipFill>
          <a:blip r:embed="rId6" cstate="print"/>
          <a:stretch>
            <a:fillRect/>
          </a:stretch>
        </p:blipFill>
        <p:spPr bwMode="gray">
          <a:xfrm>
            <a:off x="7575588" y="1835944"/>
            <a:ext cx="420077" cy="343698"/>
          </a:xfrm>
          <a:prstGeom prst="rect">
            <a:avLst/>
          </a:prstGeom>
        </p:spPr>
      </p:pic>
      <p:sp>
        <p:nvSpPr>
          <p:cNvPr id="18" name="Freeform 159"/>
          <p:cNvSpPr/>
          <p:nvPr/>
        </p:nvSpPr>
        <p:spPr bwMode="gray">
          <a:xfrm flipH="1">
            <a:off x="8676461" y="5214619"/>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19" name="图片 31"/>
          <p:cNvPicPr>
            <a:picLocks noChangeAspect="1"/>
          </p:cNvPicPr>
          <p:nvPr/>
        </p:nvPicPr>
        <p:blipFill>
          <a:blip r:embed="rId3"/>
          <a:stretch>
            <a:fillRect/>
          </a:stretch>
        </p:blipFill>
        <p:spPr bwMode="gray">
          <a:xfrm>
            <a:off x="8911275" y="4943672"/>
            <a:ext cx="466668" cy="389308"/>
          </a:xfrm>
          <a:prstGeom prst="rect">
            <a:avLst/>
          </a:prstGeom>
        </p:spPr>
      </p:pic>
      <p:sp>
        <p:nvSpPr>
          <p:cNvPr id="20" name="文本框 32"/>
          <p:cNvSpPr txBox="1"/>
          <p:nvPr/>
        </p:nvSpPr>
        <p:spPr bwMode="gray">
          <a:xfrm>
            <a:off x="8666111" y="5357349"/>
            <a:ext cx="984788" cy="253916"/>
          </a:xfrm>
          <a:prstGeom prst="rect">
            <a:avLst/>
          </a:prstGeom>
          <a:noFill/>
        </p:spPr>
        <p:txBody>
          <a:bodyPr wrap="square" rtlCol="0">
            <a:spAutoFit/>
          </a:bodyPr>
          <a:lstStyle/>
          <a:p>
            <a:pPr algn="ctr" fontAlgn="ctr">
              <a:spcBef>
                <a:spcPct val="0"/>
              </a:spcBef>
              <a:spcAft>
                <a:spcPct val="0"/>
              </a:spcAft>
            </a:pPr>
            <a:r>
              <a:rPr lang="en-US" sz="1050" dirty="0">
                <a:solidFill>
                  <a:srgbClr val="000000"/>
                </a:solidFill>
                <a:latin typeface="Huawei Sans" panose="020C0503030203020204" pitchFamily="34" charset="0"/>
              </a:rPr>
              <a:t>Branch site</a:t>
            </a:r>
          </a:p>
        </p:txBody>
      </p:sp>
      <p:pic>
        <p:nvPicPr>
          <p:cNvPr id="21" name="图片 51" descr="交换机.png"/>
          <p:cNvPicPr>
            <a:picLocks noChangeAspect="1"/>
          </p:cNvPicPr>
          <p:nvPr/>
        </p:nvPicPr>
        <p:blipFill>
          <a:blip r:embed="rId5" cstate="print"/>
          <a:stretch>
            <a:fillRect/>
          </a:stretch>
        </p:blipFill>
        <p:spPr bwMode="gray">
          <a:xfrm>
            <a:off x="8911275" y="5591214"/>
            <a:ext cx="417163" cy="341314"/>
          </a:xfrm>
          <a:prstGeom prst="rect">
            <a:avLst/>
          </a:prstGeom>
        </p:spPr>
      </p:pic>
      <p:cxnSp>
        <p:nvCxnSpPr>
          <p:cNvPr id="22" name="直接连接符 33"/>
          <p:cNvCxnSpPr>
            <a:stCxn id="19" idx="0"/>
          </p:cNvCxnSpPr>
          <p:nvPr/>
        </p:nvCxnSpPr>
        <p:spPr bwMode="gray">
          <a:xfrm flipH="1" flipV="1">
            <a:off x="9134429" y="4091194"/>
            <a:ext cx="0" cy="852478"/>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Freeform 159"/>
          <p:cNvSpPr/>
          <p:nvPr/>
        </p:nvSpPr>
        <p:spPr bwMode="gray">
          <a:xfrm flipH="1">
            <a:off x="9900716" y="5214619"/>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24" name="图片 31"/>
          <p:cNvPicPr>
            <a:picLocks noChangeAspect="1"/>
          </p:cNvPicPr>
          <p:nvPr/>
        </p:nvPicPr>
        <p:blipFill>
          <a:blip r:embed="rId3"/>
          <a:stretch>
            <a:fillRect/>
          </a:stretch>
        </p:blipFill>
        <p:spPr bwMode="gray">
          <a:xfrm>
            <a:off x="10135530" y="4973360"/>
            <a:ext cx="466668" cy="389308"/>
          </a:xfrm>
          <a:prstGeom prst="rect">
            <a:avLst/>
          </a:prstGeom>
        </p:spPr>
      </p:pic>
      <p:sp>
        <p:nvSpPr>
          <p:cNvPr id="25" name="文本框 32"/>
          <p:cNvSpPr txBox="1"/>
          <p:nvPr/>
        </p:nvSpPr>
        <p:spPr bwMode="gray">
          <a:xfrm>
            <a:off x="9899891" y="5357349"/>
            <a:ext cx="984788" cy="253916"/>
          </a:xfrm>
          <a:prstGeom prst="rect">
            <a:avLst/>
          </a:prstGeom>
          <a:noFill/>
        </p:spPr>
        <p:txBody>
          <a:bodyPr wrap="square" rtlCol="0">
            <a:spAutoFit/>
          </a:bodyPr>
          <a:lstStyle/>
          <a:p>
            <a:pPr algn="ctr" fontAlgn="ctr">
              <a:spcBef>
                <a:spcPct val="0"/>
              </a:spcBef>
              <a:spcAft>
                <a:spcPct val="0"/>
              </a:spcAft>
            </a:pPr>
            <a:r>
              <a:rPr lang="en-US" sz="1050" dirty="0">
                <a:solidFill>
                  <a:srgbClr val="000000"/>
                </a:solidFill>
                <a:latin typeface="Huawei Sans" panose="020C0503030203020204" pitchFamily="34" charset="0"/>
              </a:rPr>
              <a:t>Branch site</a:t>
            </a:r>
          </a:p>
        </p:txBody>
      </p:sp>
      <p:pic>
        <p:nvPicPr>
          <p:cNvPr id="26" name="图片 51" descr="交换机.png"/>
          <p:cNvPicPr>
            <a:picLocks noChangeAspect="1"/>
          </p:cNvPicPr>
          <p:nvPr/>
        </p:nvPicPr>
        <p:blipFill>
          <a:blip r:embed="rId5" cstate="print"/>
          <a:stretch>
            <a:fillRect/>
          </a:stretch>
        </p:blipFill>
        <p:spPr bwMode="gray">
          <a:xfrm>
            <a:off x="10135530" y="5591214"/>
            <a:ext cx="417163" cy="341314"/>
          </a:xfrm>
          <a:prstGeom prst="rect">
            <a:avLst/>
          </a:prstGeom>
        </p:spPr>
      </p:pic>
      <p:sp>
        <p:nvSpPr>
          <p:cNvPr id="27" name="Freeform 159"/>
          <p:cNvSpPr/>
          <p:nvPr/>
        </p:nvSpPr>
        <p:spPr bwMode="gray">
          <a:xfrm flipH="1">
            <a:off x="9340196" y="2037481"/>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28" name="图片 25"/>
          <p:cNvPicPr>
            <a:picLocks noChangeAspect="1"/>
          </p:cNvPicPr>
          <p:nvPr/>
        </p:nvPicPr>
        <p:blipFill>
          <a:blip r:embed="rId3"/>
          <a:stretch>
            <a:fillRect/>
          </a:stretch>
        </p:blipFill>
        <p:spPr bwMode="gray">
          <a:xfrm>
            <a:off x="9435677" y="2533177"/>
            <a:ext cx="466668" cy="389308"/>
          </a:xfrm>
          <a:prstGeom prst="rect">
            <a:avLst/>
          </a:prstGeom>
        </p:spPr>
      </p:pic>
      <p:sp>
        <p:nvSpPr>
          <p:cNvPr id="29" name="文本框 26"/>
          <p:cNvSpPr txBox="1"/>
          <p:nvPr/>
        </p:nvSpPr>
        <p:spPr bwMode="gray">
          <a:xfrm>
            <a:off x="9415189" y="2239652"/>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HQ</a:t>
            </a:r>
          </a:p>
        </p:txBody>
      </p:sp>
      <p:pic>
        <p:nvPicPr>
          <p:cNvPr id="30" name="图片 27"/>
          <p:cNvPicPr>
            <a:picLocks noChangeAspect="1"/>
          </p:cNvPicPr>
          <p:nvPr/>
        </p:nvPicPr>
        <p:blipFill>
          <a:blip r:embed="rId3"/>
          <a:stretch>
            <a:fillRect/>
          </a:stretch>
        </p:blipFill>
        <p:spPr bwMode="gray">
          <a:xfrm>
            <a:off x="9924533" y="2529614"/>
            <a:ext cx="466668" cy="389308"/>
          </a:xfrm>
          <a:prstGeom prst="rect">
            <a:avLst/>
          </a:prstGeom>
        </p:spPr>
      </p:pic>
      <p:pic>
        <p:nvPicPr>
          <p:cNvPr id="31" name="图片 67"/>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9437642" y="1844105"/>
            <a:ext cx="417163" cy="342074"/>
          </a:xfrm>
          <a:prstGeom prst="rect">
            <a:avLst/>
          </a:prstGeom>
        </p:spPr>
      </p:pic>
      <p:pic>
        <p:nvPicPr>
          <p:cNvPr id="32" name="图片 14" descr="交换机.png"/>
          <p:cNvPicPr>
            <a:picLocks noChangeAspect="1"/>
          </p:cNvPicPr>
          <p:nvPr/>
        </p:nvPicPr>
        <p:blipFill>
          <a:blip r:embed="rId6" cstate="print"/>
          <a:stretch>
            <a:fillRect/>
          </a:stretch>
        </p:blipFill>
        <p:spPr bwMode="gray">
          <a:xfrm>
            <a:off x="9924533" y="1836724"/>
            <a:ext cx="420077" cy="343698"/>
          </a:xfrm>
          <a:prstGeom prst="rect">
            <a:avLst/>
          </a:prstGeom>
        </p:spPr>
      </p:pic>
      <p:cxnSp>
        <p:nvCxnSpPr>
          <p:cNvPr id="34" name="直接连接符 33"/>
          <p:cNvCxnSpPr>
            <a:endCxn id="9" idx="2"/>
          </p:cNvCxnSpPr>
          <p:nvPr/>
        </p:nvCxnSpPr>
        <p:spPr bwMode="gray">
          <a:xfrm flipV="1">
            <a:off x="7320066" y="2921705"/>
            <a:ext cx="0" cy="612694"/>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直接连接符 33"/>
          <p:cNvCxnSpPr>
            <a:endCxn id="11" idx="2"/>
          </p:cNvCxnSpPr>
          <p:nvPr/>
        </p:nvCxnSpPr>
        <p:spPr bwMode="gray">
          <a:xfrm flipV="1">
            <a:off x="7808922" y="2918142"/>
            <a:ext cx="0" cy="760967"/>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33"/>
          <p:cNvCxnSpPr>
            <a:endCxn id="28" idx="2"/>
          </p:cNvCxnSpPr>
          <p:nvPr/>
        </p:nvCxnSpPr>
        <p:spPr bwMode="gray">
          <a:xfrm flipV="1">
            <a:off x="9669010" y="2922485"/>
            <a:ext cx="1" cy="591951"/>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直接连接符 33"/>
          <p:cNvCxnSpPr>
            <a:endCxn id="30" idx="2"/>
          </p:cNvCxnSpPr>
          <p:nvPr/>
        </p:nvCxnSpPr>
        <p:spPr bwMode="gray">
          <a:xfrm flipH="1" flipV="1">
            <a:off x="10157867" y="2918922"/>
            <a:ext cx="1594" cy="771966"/>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直接连接符 33"/>
          <p:cNvCxnSpPr>
            <a:stCxn id="12" idx="0"/>
          </p:cNvCxnSpPr>
          <p:nvPr/>
        </p:nvCxnSpPr>
        <p:spPr bwMode="gray">
          <a:xfrm flipV="1">
            <a:off x="7202925" y="4077537"/>
            <a:ext cx="0" cy="866135"/>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直接连接符 33"/>
          <p:cNvCxnSpPr/>
          <p:nvPr/>
        </p:nvCxnSpPr>
        <p:spPr bwMode="gray">
          <a:xfrm flipH="1" flipV="1">
            <a:off x="8158035" y="4087245"/>
            <a:ext cx="1" cy="1193568"/>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直接连接符 33"/>
          <p:cNvCxnSpPr>
            <a:stCxn id="24" idx="0"/>
          </p:cNvCxnSpPr>
          <p:nvPr/>
        </p:nvCxnSpPr>
        <p:spPr bwMode="gray">
          <a:xfrm flipV="1">
            <a:off x="10368864" y="4042347"/>
            <a:ext cx="0" cy="931013"/>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1" name="Freeform 40"/>
          <p:cNvSpPr/>
          <p:nvPr/>
        </p:nvSpPr>
        <p:spPr bwMode="gray">
          <a:xfrm>
            <a:off x="7095283" y="2920235"/>
            <a:ext cx="124897" cy="2076391"/>
          </a:xfrm>
          <a:custGeom>
            <a:avLst/>
            <a:gdLst>
              <a:gd name="connsiteX0" fmla="*/ 119269 w 138789"/>
              <a:gd name="connsiteY0" fmla="*/ 0 h 1958008"/>
              <a:gd name="connsiteX1" fmla="*/ 129209 w 138789"/>
              <a:gd name="connsiteY1" fmla="*/ 954156 h 1958008"/>
              <a:gd name="connsiteX2" fmla="*/ 0 w 138789"/>
              <a:gd name="connsiteY2" fmla="*/ 1958008 h 1958008"/>
            </a:gdLst>
            <a:ahLst/>
            <a:cxnLst>
              <a:cxn ang="0">
                <a:pos x="connsiteX0" y="connsiteY0"/>
              </a:cxn>
              <a:cxn ang="0">
                <a:pos x="connsiteX1" y="connsiteY1"/>
              </a:cxn>
              <a:cxn ang="0">
                <a:pos x="connsiteX2" y="connsiteY2"/>
              </a:cxn>
            </a:cxnLst>
            <a:rect l="l" t="t" r="r" b="b"/>
            <a:pathLst>
              <a:path w="138789" h="1958008">
                <a:moveTo>
                  <a:pt x="119269" y="0"/>
                </a:moveTo>
                <a:cubicBezTo>
                  <a:pt x="134178" y="313910"/>
                  <a:pt x="149087" y="627821"/>
                  <a:pt x="129209" y="954156"/>
                </a:cubicBezTo>
                <a:cubicBezTo>
                  <a:pt x="109331" y="1280491"/>
                  <a:pt x="0" y="1958008"/>
                  <a:pt x="0" y="1958008"/>
                </a:cubicBezTo>
              </a:path>
            </a:pathLst>
          </a:custGeom>
          <a:noFill/>
          <a:ln w="28575">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42" name="Freeform 41"/>
          <p:cNvSpPr/>
          <p:nvPr/>
        </p:nvSpPr>
        <p:spPr bwMode="gray">
          <a:xfrm>
            <a:off x="7680640" y="2879994"/>
            <a:ext cx="404103" cy="2365513"/>
          </a:xfrm>
          <a:custGeom>
            <a:avLst/>
            <a:gdLst>
              <a:gd name="connsiteX0" fmla="*/ 795 w 640412"/>
              <a:gd name="connsiteY0" fmla="*/ 0 h 2365513"/>
              <a:gd name="connsiteX1" fmla="*/ 90247 w 640412"/>
              <a:gd name="connsiteY1" fmla="*/ 884583 h 2365513"/>
              <a:gd name="connsiteX2" fmla="*/ 567325 w 640412"/>
              <a:gd name="connsiteY2" fmla="*/ 1540566 h 2365513"/>
              <a:gd name="connsiteX3" fmla="*/ 626960 w 640412"/>
              <a:gd name="connsiteY3" fmla="*/ 2365513 h 2365513"/>
            </a:gdLst>
            <a:ahLst/>
            <a:cxnLst>
              <a:cxn ang="0">
                <a:pos x="connsiteX0" y="connsiteY0"/>
              </a:cxn>
              <a:cxn ang="0">
                <a:pos x="connsiteX1" y="connsiteY1"/>
              </a:cxn>
              <a:cxn ang="0">
                <a:pos x="connsiteX2" y="connsiteY2"/>
              </a:cxn>
              <a:cxn ang="0">
                <a:pos x="connsiteX3" y="connsiteY3"/>
              </a:cxn>
            </a:cxnLst>
            <a:rect l="l" t="t" r="r" b="b"/>
            <a:pathLst>
              <a:path w="640412" h="2365513">
                <a:moveTo>
                  <a:pt x="795" y="0"/>
                </a:moveTo>
                <a:cubicBezTo>
                  <a:pt x="-1690" y="313911"/>
                  <a:pt x="-4175" y="627822"/>
                  <a:pt x="90247" y="884583"/>
                </a:cubicBezTo>
                <a:cubicBezTo>
                  <a:pt x="184669" y="1141344"/>
                  <a:pt x="477873" y="1293744"/>
                  <a:pt x="567325" y="1540566"/>
                </a:cubicBezTo>
                <a:cubicBezTo>
                  <a:pt x="656777" y="1787388"/>
                  <a:pt x="646838" y="2322444"/>
                  <a:pt x="626960" y="2365513"/>
                </a:cubicBezTo>
              </a:path>
            </a:pathLst>
          </a:custGeom>
          <a:noFill/>
          <a:ln w="28575">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44" name="Freeform 43"/>
          <p:cNvSpPr/>
          <p:nvPr/>
        </p:nvSpPr>
        <p:spPr bwMode="gray">
          <a:xfrm>
            <a:off x="9191344" y="2948802"/>
            <a:ext cx="576469" cy="1987826"/>
          </a:xfrm>
          <a:custGeom>
            <a:avLst/>
            <a:gdLst>
              <a:gd name="connsiteX0" fmla="*/ 576469 w 576469"/>
              <a:gd name="connsiteY0" fmla="*/ 0 h 1987826"/>
              <a:gd name="connsiteX1" fmla="*/ 506895 w 576469"/>
              <a:gd name="connsiteY1" fmla="*/ 874644 h 1987826"/>
              <a:gd name="connsiteX2" fmla="*/ 159026 w 576469"/>
              <a:gd name="connsiteY2" fmla="*/ 1202635 h 1987826"/>
              <a:gd name="connsiteX3" fmla="*/ 0 w 576469"/>
              <a:gd name="connsiteY3" fmla="*/ 1987826 h 1987826"/>
            </a:gdLst>
            <a:ahLst/>
            <a:cxnLst>
              <a:cxn ang="0">
                <a:pos x="connsiteX0" y="connsiteY0"/>
              </a:cxn>
              <a:cxn ang="0">
                <a:pos x="connsiteX1" y="connsiteY1"/>
              </a:cxn>
              <a:cxn ang="0">
                <a:pos x="connsiteX2" y="connsiteY2"/>
              </a:cxn>
              <a:cxn ang="0">
                <a:pos x="connsiteX3" y="connsiteY3"/>
              </a:cxn>
            </a:cxnLst>
            <a:rect l="l" t="t" r="r" b="b"/>
            <a:pathLst>
              <a:path w="576469" h="1987826">
                <a:moveTo>
                  <a:pt x="576469" y="0"/>
                </a:moveTo>
                <a:cubicBezTo>
                  <a:pt x="576469" y="337102"/>
                  <a:pt x="576469" y="674205"/>
                  <a:pt x="506895" y="874644"/>
                </a:cubicBezTo>
                <a:cubicBezTo>
                  <a:pt x="437321" y="1075083"/>
                  <a:pt x="243508" y="1017105"/>
                  <a:pt x="159026" y="1202635"/>
                </a:cubicBezTo>
                <a:cubicBezTo>
                  <a:pt x="74544" y="1388165"/>
                  <a:pt x="0" y="1987826"/>
                  <a:pt x="0" y="1987826"/>
                </a:cubicBezTo>
              </a:path>
            </a:pathLst>
          </a:custGeom>
          <a:noFill/>
          <a:ln w="28575">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45" name="Freeform 44"/>
          <p:cNvSpPr/>
          <p:nvPr/>
        </p:nvSpPr>
        <p:spPr bwMode="gray">
          <a:xfrm>
            <a:off x="10046109" y="2918985"/>
            <a:ext cx="447996" cy="1997765"/>
          </a:xfrm>
          <a:custGeom>
            <a:avLst/>
            <a:gdLst>
              <a:gd name="connsiteX0" fmla="*/ 0 w 447996"/>
              <a:gd name="connsiteY0" fmla="*/ 0 h 1997765"/>
              <a:gd name="connsiteX1" fmla="*/ 149087 w 447996"/>
              <a:gd name="connsiteY1" fmla="*/ 964096 h 1997765"/>
              <a:gd name="connsiteX2" fmla="*/ 427382 w 447996"/>
              <a:gd name="connsiteY2" fmla="*/ 1113183 h 1997765"/>
              <a:gd name="connsiteX3" fmla="*/ 427382 w 447996"/>
              <a:gd name="connsiteY3" fmla="*/ 1997765 h 1997765"/>
            </a:gdLst>
            <a:ahLst/>
            <a:cxnLst>
              <a:cxn ang="0">
                <a:pos x="connsiteX0" y="connsiteY0"/>
              </a:cxn>
              <a:cxn ang="0">
                <a:pos x="connsiteX1" y="connsiteY1"/>
              </a:cxn>
              <a:cxn ang="0">
                <a:pos x="connsiteX2" y="connsiteY2"/>
              </a:cxn>
              <a:cxn ang="0">
                <a:pos x="connsiteX3" y="connsiteY3"/>
              </a:cxn>
            </a:cxnLst>
            <a:rect l="l" t="t" r="r" b="b"/>
            <a:pathLst>
              <a:path w="447996" h="1997765">
                <a:moveTo>
                  <a:pt x="0" y="0"/>
                </a:moveTo>
                <a:cubicBezTo>
                  <a:pt x="38928" y="389283"/>
                  <a:pt x="77857" y="778566"/>
                  <a:pt x="149087" y="964096"/>
                </a:cubicBezTo>
                <a:cubicBezTo>
                  <a:pt x="220317" y="1149626"/>
                  <a:pt x="381000" y="940905"/>
                  <a:pt x="427382" y="1113183"/>
                </a:cubicBezTo>
                <a:cubicBezTo>
                  <a:pt x="473765" y="1285461"/>
                  <a:pt x="427382" y="1997765"/>
                  <a:pt x="427382" y="1997765"/>
                </a:cubicBezTo>
              </a:path>
            </a:pathLst>
          </a:custGeom>
          <a:noFill/>
          <a:ln w="28575">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14" name="Freeform 159"/>
          <p:cNvSpPr/>
          <p:nvPr/>
        </p:nvSpPr>
        <p:spPr bwMode="gray">
          <a:xfrm flipH="1">
            <a:off x="6652059" y="3455878"/>
            <a:ext cx="1861758" cy="650357"/>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r>
              <a:rPr lang="en-US" sz="1800" dirty="0">
                <a:solidFill>
                  <a:schemeClr val="tx1"/>
                </a:solidFill>
                <a:latin typeface="Huawei Sans" panose="020C0503030203020204" pitchFamily="34" charset="0"/>
              </a:rPr>
              <a:t>MPLS</a:t>
            </a:r>
          </a:p>
        </p:txBody>
      </p:sp>
      <p:sp>
        <p:nvSpPr>
          <p:cNvPr id="51" name="Freeform 159"/>
          <p:cNvSpPr/>
          <p:nvPr/>
        </p:nvSpPr>
        <p:spPr bwMode="gray">
          <a:xfrm flipH="1">
            <a:off x="7706847" y="5200739"/>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52" name="图片 31"/>
          <p:cNvPicPr>
            <a:picLocks noChangeAspect="1"/>
          </p:cNvPicPr>
          <p:nvPr/>
        </p:nvPicPr>
        <p:blipFill>
          <a:blip r:embed="rId3"/>
          <a:stretch>
            <a:fillRect/>
          </a:stretch>
        </p:blipFill>
        <p:spPr bwMode="gray">
          <a:xfrm>
            <a:off x="7941661" y="4929792"/>
            <a:ext cx="466668" cy="389308"/>
          </a:xfrm>
          <a:prstGeom prst="rect">
            <a:avLst/>
          </a:prstGeom>
        </p:spPr>
      </p:pic>
      <p:sp>
        <p:nvSpPr>
          <p:cNvPr id="53" name="文本框 32"/>
          <p:cNvSpPr txBox="1"/>
          <p:nvPr/>
        </p:nvSpPr>
        <p:spPr bwMode="gray">
          <a:xfrm>
            <a:off x="7696497" y="5357349"/>
            <a:ext cx="984788" cy="253916"/>
          </a:xfrm>
          <a:prstGeom prst="rect">
            <a:avLst/>
          </a:prstGeom>
          <a:noFill/>
        </p:spPr>
        <p:txBody>
          <a:bodyPr wrap="square" rtlCol="0">
            <a:spAutoFit/>
          </a:bodyPr>
          <a:lstStyle/>
          <a:p>
            <a:pPr algn="ctr" fontAlgn="ctr">
              <a:spcBef>
                <a:spcPct val="0"/>
              </a:spcBef>
              <a:spcAft>
                <a:spcPct val="0"/>
              </a:spcAft>
            </a:pPr>
            <a:r>
              <a:rPr lang="en-US" sz="1050" dirty="0">
                <a:solidFill>
                  <a:srgbClr val="000000"/>
                </a:solidFill>
                <a:latin typeface="Huawei Sans" panose="020C0503030203020204" pitchFamily="34" charset="0"/>
              </a:rPr>
              <a:t>Branch site</a:t>
            </a:r>
          </a:p>
        </p:txBody>
      </p:sp>
      <p:pic>
        <p:nvPicPr>
          <p:cNvPr id="54" name="图片 51" descr="交换机.png"/>
          <p:cNvPicPr>
            <a:picLocks noChangeAspect="1"/>
          </p:cNvPicPr>
          <p:nvPr/>
        </p:nvPicPr>
        <p:blipFill>
          <a:blip r:embed="rId5" cstate="print"/>
          <a:stretch>
            <a:fillRect/>
          </a:stretch>
        </p:blipFill>
        <p:spPr bwMode="gray">
          <a:xfrm>
            <a:off x="7941661" y="5577334"/>
            <a:ext cx="417163" cy="341314"/>
          </a:xfrm>
          <a:prstGeom prst="rect">
            <a:avLst/>
          </a:prstGeom>
        </p:spPr>
      </p:pic>
      <p:sp>
        <p:nvSpPr>
          <p:cNvPr id="46" name="Rounded Rectangle 45"/>
          <p:cNvSpPr/>
          <p:nvPr/>
        </p:nvSpPr>
        <p:spPr bwMode="gray">
          <a:xfrm>
            <a:off x="6542275" y="3927431"/>
            <a:ext cx="2071509" cy="36374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100" dirty="0">
                <a:solidFill>
                  <a:schemeClr val="tx1"/>
                </a:solidFill>
                <a:latin typeface="Huawei Sans" panose="020C0503030203020204" pitchFamily="34" charset="0"/>
              </a:rPr>
              <a:t>Optical fiber/SDH/MSTP/WDM</a:t>
            </a:r>
            <a:endParaRPr lang="en-US" altLang="zh-CN" sz="1100" dirty="0">
              <a:solidFill>
                <a:schemeClr val="tx1"/>
              </a:solidFill>
              <a:latin typeface="Huawei Sans" panose="020C0503030203020204" pitchFamily="34" charset="0"/>
            </a:endParaRPr>
          </a:p>
        </p:txBody>
      </p:sp>
      <p:sp>
        <p:nvSpPr>
          <p:cNvPr id="55" name="Freeform 159"/>
          <p:cNvSpPr/>
          <p:nvPr/>
        </p:nvSpPr>
        <p:spPr bwMode="gray">
          <a:xfrm flipH="1">
            <a:off x="9035123" y="3447881"/>
            <a:ext cx="1861758" cy="650357"/>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r>
              <a:rPr lang="en-US" sz="1800" dirty="0">
                <a:solidFill>
                  <a:schemeClr val="tx1"/>
                </a:solidFill>
                <a:latin typeface="Huawei Sans" panose="020C0503030203020204" pitchFamily="34" charset="0"/>
              </a:rPr>
              <a:t>MPLS</a:t>
            </a:r>
          </a:p>
        </p:txBody>
      </p:sp>
      <p:sp>
        <p:nvSpPr>
          <p:cNvPr id="56" name="Rounded Rectangle 55"/>
          <p:cNvSpPr/>
          <p:nvPr/>
        </p:nvSpPr>
        <p:spPr bwMode="gray">
          <a:xfrm>
            <a:off x="8739476" y="3920915"/>
            <a:ext cx="2528060" cy="36374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100" dirty="0">
                <a:solidFill>
                  <a:schemeClr val="tx1"/>
                </a:solidFill>
                <a:latin typeface="Huawei Sans" panose="020C0503030203020204" pitchFamily="34" charset="0"/>
              </a:rPr>
              <a:t>MPLS L2VPN/L3VPN</a:t>
            </a:r>
            <a:endParaRPr lang="en-US" altLang="zh-CN" sz="1100" dirty="0">
              <a:solidFill>
                <a:schemeClr val="tx1"/>
              </a:solidFill>
              <a:latin typeface="Huawei Sans" panose="020C0503030203020204" pitchFamily="34" charset="0"/>
            </a:endParaRPr>
          </a:p>
        </p:txBody>
      </p:sp>
    </p:spTree>
    <p:extLst>
      <p:ext uri="{BB962C8B-B14F-4D97-AF65-F5344CB8AC3E}">
        <p14:creationId xmlns:p14="http://schemas.microsoft.com/office/powerpoint/2010/main" val="2159894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normAutofit/>
          </a:bodyPr>
          <a:lstStyle/>
          <a:p>
            <a:pPr fontAlgn="ctr"/>
            <a:r>
              <a:rPr lang="en-US" dirty="0">
                <a:latin typeface="Huawei Sans" panose="020C0503030203020204" pitchFamily="34" charset="0"/>
              </a:rPr>
              <a:t>Enterprise WAN Interconnection Technologies - Internet and VPN</a:t>
            </a:r>
            <a:endParaRPr lang="en-US" altLang="zh-CN" dirty="0">
              <a:latin typeface="Huawei Sans" panose="020C0503030203020204" pitchFamily="34" charset="0"/>
            </a:endParaRPr>
          </a:p>
        </p:txBody>
      </p:sp>
      <p:sp>
        <p:nvSpPr>
          <p:cNvPr id="4" name="Text Placeholder 3"/>
          <p:cNvSpPr>
            <a:spLocks noGrp="1"/>
          </p:cNvSpPr>
          <p:nvPr>
            <p:ph type="body" sz="quarter" idx="10"/>
          </p:nvPr>
        </p:nvSpPr>
        <p:spPr bwMode="gray">
          <a:xfrm>
            <a:off x="455613" y="1484312"/>
            <a:ext cx="5661233" cy="4443243"/>
          </a:xfrm>
        </p:spPr>
        <p:txBody>
          <a:bodyPr/>
          <a:lstStyle/>
          <a:p>
            <a:pPr algn="l"/>
            <a:r>
              <a:rPr lang="en-US" sz="1200" dirty="0">
                <a:latin typeface="Huawei Sans" panose="020C0503030203020204" pitchFamily="34" charset="0"/>
              </a:rPr>
              <a:t>With the development of the Internet, some enterprise services can be carried over the Internet.</a:t>
            </a:r>
            <a:endParaRPr lang="en-US" altLang="zh-CN" sz="1200" dirty="0">
              <a:latin typeface="Huawei Sans" panose="020C0503030203020204" pitchFamily="34" charset="0"/>
            </a:endParaRPr>
          </a:p>
          <a:p>
            <a:pPr algn="l"/>
            <a:r>
              <a:rPr lang="en-US" sz="1200" dirty="0">
                <a:latin typeface="Huawei Sans" panose="020C0503030203020204" pitchFamily="34" charset="0"/>
              </a:rPr>
              <a:t>The Internet is open, so VPN technology is used to provide secure and reliable connections.</a:t>
            </a:r>
            <a:endParaRPr lang="en-US" altLang="zh-CN" sz="1200" dirty="0">
              <a:latin typeface="Huawei Sans" panose="020C0503030203020204" pitchFamily="34" charset="0"/>
            </a:endParaRPr>
          </a:p>
          <a:p>
            <a:pPr algn="l"/>
            <a:r>
              <a:rPr lang="en-US" sz="1200" dirty="0">
                <a:latin typeface="Huawei Sans" panose="020C0503030203020204" pitchFamily="34" charset="0"/>
              </a:rPr>
              <a:t>Virtual Private Dial-up Network (VPDN) technologies, such as Point-to-Point Tunneling Protocol (PPTP), Layer 2 Tunneling Protocol (L2TP), and Point-to-Point Protocol over Ethernet (</a:t>
            </a:r>
            <a:r>
              <a:rPr lang="en-US" sz="1200" dirty="0" err="1">
                <a:latin typeface="Huawei Sans" panose="020C0503030203020204" pitchFamily="34" charset="0"/>
              </a:rPr>
              <a:t>PPPoE</a:t>
            </a:r>
            <a:r>
              <a:rPr lang="en-US" sz="1200" dirty="0">
                <a:latin typeface="Huawei Sans" panose="020C0503030203020204" pitchFamily="34" charset="0"/>
              </a:rPr>
              <a:t>), allow terminal users or branches to dial up to the carrier network or headquarters network.</a:t>
            </a:r>
            <a:endParaRPr lang="en-US" altLang="zh-CN" sz="1200" dirty="0">
              <a:latin typeface="Huawei Sans" panose="020C0503030203020204" pitchFamily="34" charset="0"/>
            </a:endParaRPr>
          </a:p>
          <a:p>
            <a:pPr algn="l"/>
            <a:r>
              <a:rPr lang="en-US" sz="1200" dirty="0">
                <a:latin typeface="Huawei Sans" panose="020C0503030203020204" pitchFamily="34" charset="0"/>
              </a:rPr>
              <a:t>Internet Protocol Security (IPsec) and Generic Routing Encapsulation (GRE) technologies are used to build networks between enterprise branches or between enterprise branches and the headquarters.</a:t>
            </a:r>
            <a:endParaRPr lang="en-US" altLang="zh-CN" sz="1200" dirty="0">
              <a:latin typeface="Huawei Sans" panose="020C0503030203020204" pitchFamily="34" charset="0"/>
            </a:endParaRPr>
          </a:p>
          <a:p>
            <a:pPr algn="l"/>
            <a:r>
              <a:rPr lang="en-US" sz="1200" dirty="0">
                <a:latin typeface="Huawei Sans" panose="020C0503030203020204" pitchFamily="34" charset="0"/>
              </a:rPr>
              <a:t>To simplify IPsec configuration on large-scale networks, technologies such as Dynamic Smart VPN (DSVPN) and Any to Any (A2A) VPN have been developed and widely used.</a:t>
            </a:r>
            <a:endParaRPr lang="en-US" altLang="zh-CN" sz="1200" dirty="0">
              <a:latin typeface="Huawei Sans" panose="020C0503030203020204" pitchFamily="34" charset="0"/>
            </a:endParaRPr>
          </a:p>
        </p:txBody>
      </p:sp>
      <p:sp>
        <p:nvSpPr>
          <p:cNvPr id="44" name="圆角矩形 75"/>
          <p:cNvSpPr/>
          <p:nvPr/>
        </p:nvSpPr>
        <p:spPr bwMode="gray">
          <a:xfrm>
            <a:off x="6082757" y="1088740"/>
            <a:ext cx="5319892" cy="396000"/>
          </a:xfrm>
          <a:prstGeom prst="roundRect">
            <a:avLst>
              <a:gd name="adj" fmla="val 10604"/>
            </a:avLst>
          </a:prstGeom>
          <a:gradFill>
            <a:gsLst>
              <a:gs pos="0">
                <a:schemeClr val="bg1"/>
              </a:gs>
              <a:gs pos="100000">
                <a:srgbClr val="BEE9EE">
                  <a:alpha val="60000"/>
                </a:srgbClr>
              </a:gs>
            </a:gsLst>
            <a:lin ang="5400000" scaled="1"/>
          </a:gradFill>
          <a:ln w="12700">
            <a:solidFill>
              <a:srgbClr val="BEE9EE"/>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78" fontAlgn="ctr"/>
            <a:r>
              <a:rPr lang="en-US" sz="1600" dirty="0">
                <a:solidFill>
                  <a:srgbClr val="30B5C5"/>
                </a:solidFill>
                <a:latin typeface="Huawei Sans" panose="020C0503030203020204" pitchFamily="34" charset="0"/>
              </a:rPr>
              <a:t>Internet and VPN technologies</a:t>
            </a:r>
          </a:p>
        </p:txBody>
      </p:sp>
      <p:sp>
        <p:nvSpPr>
          <p:cNvPr id="45" name="圆角矩形 75"/>
          <p:cNvSpPr/>
          <p:nvPr/>
        </p:nvSpPr>
        <p:spPr bwMode="gray">
          <a:xfrm>
            <a:off x="6082757" y="1523027"/>
            <a:ext cx="5319892" cy="4631149"/>
          </a:xfrm>
          <a:prstGeom prst="roundRect">
            <a:avLst>
              <a:gd name="adj" fmla="val 874"/>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71972" tIns="35986" rIns="71972" bIns="35986" rtlCol="0" anchor="t" anchorCtr="0">
            <a:noAutofit/>
          </a:bodyPr>
          <a:lstStyle/>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a:p>
            <a:pPr algn="just" defTabSz="914112" fontAlgn="ctr">
              <a:lnSpc>
                <a:spcPts val="2599"/>
              </a:lnSpc>
              <a:spcBef>
                <a:spcPts val="0"/>
              </a:spcBef>
              <a:spcAft>
                <a:spcPts val="600"/>
              </a:spcAft>
            </a:pPr>
            <a:endParaRPr lang="en-US" altLang="zh-CN" sz="1399" dirty="0">
              <a:solidFill>
                <a:prstClr val="black"/>
              </a:solidFill>
              <a:latin typeface="Huawei Sans" panose="020C0503030203020204" pitchFamily="34" charset="0"/>
              <a:ea typeface="方正兰亭黑简体" panose="02000000000000000000" pitchFamily="2" charset="-122"/>
              <a:sym typeface="Huawei Sans" panose="020C0503030203020204" pitchFamily="34" charset="0"/>
            </a:endParaRPr>
          </a:p>
        </p:txBody>
      </p:sp>
      <p:grpSp>
        <p:nvGrpSpPr>
          <p:cNvPr id="125" name="Group 124"/>
          <p:cNvGrpSpPr/>
          <p:nvPr/>
        </p:nvGrpSpPr>
        <p:grpSpPr bwMode="gray">
          <a:xfrm>
            <a:off x="6703935" y="1790309"/>
            <a:ext cx="4212468" cy="4096584"/>
            <a:chOff x="6885147" y="2037846"/>
            <a:chExt cx="4212468" cy="4096584"/>
          </a:xfrm>
        </p:grpSpPr>
        <p:sp>
          <p:nvSpPr>
            <p:cNvPr id="47" name="Freeform 159"/>
            <p:cNvSpPr/>
            <p:nvPr/>
          </p:nvSpPr>
          <p:spPr bwMode="gray">
            <a:xfrm flipH="1">
              <a:off x="7212264" y="2238603"/>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sp>
          <p:nvSpPr>
            <p:cNvPr id="48" name="Freeform 159"/>
            <p:cNvSpPr/>
            <p:nvPr/>
          </p:nvSpPr>
          <p:spPr bwMode="gray">
            <a:xfrm flipH="1">
              <a:off x="6955790" y="5386833"/>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49" name="图片 25"/>
            <p:cNvPicPr>
              <a:picLocks noChangeAspect="1"/>
            </p:cNvPicPr>
            <p:nvPr/>
          </p:nvPicPr>
          <p:blipFill>
            <a:blip r:embed="rId3"/>
            <a:stretch>
              <a:fillRect/>
            </a:stretch>
          </p:blipFill>
          <p:spPr bwMode="gray">
            <a:xfrm>
              <a:off x="7307745" y="2734299"/>
              <a:ext cx="466668" cy="389308"/>
            </a:xfrm>
            <a:prstGeom prst="rect">
              <a:avLst/>
            </a:prstGeom>
          </p:spPr>
        </p:pic>
        <p:sp>
          <p:nvSpPr>
            <p:cNvPr id="50" name="文本框 26"/>
            <p:cNvSpPr txBox="1"/>
            <p:nvPr/>
          </p:nvSpPr>
          <p:spPr bwMode="gray">
            <a:xfrm>
              <a:off x="7287257" y="2412889"/>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HQ</a:t>
              </a:r>
            </a:p>
          </p:txBody>
        </p:sp>
        <p:pic>
          <p:nvPicPr>
            <p:cNvPr id="51" name="图片 27"/>
            <p:cNvPicPr>
              <a:picLocks noChangeAspect="1"/>
            </p:cNvPicPr>
            <p:nvPr/>
          </p:nvPicPr>
          <p:blipFill>
            <a:blip r:embed="rId3"/>
            <a:stretch>
              <a:fillRect/>
            </a:stretch>
          </p:blipFill>
          <p:spPr bwMode="gray">
            <a:xfrm>
              <a:off x="7796601" y="2730736"/>
              <a:ext cx="466668" cy="389308"/>
            </a:xfrm>
            <a:prstGeom prst="rect">
              <a:avLst/>
            </a:prstGeom>
          </p:spPr>
        </p:pic>
        <p:pic>
          <p:nvPicPr>
            <p:cNvPr id="54" name="图片 31"/>
            <p:cNvPicPr>
              <a:picLocks noChangeAspect="1"/>
            </p:cNvPicPr>
            <p:nvPr/>
          </p:nvPicPr>
          <p:blipFill>
            <a:blip r:embed="rId3"/>
            <a:stretch>
              <a:fillRect/>
            </a:stretch>
          </p:blipFill>
          <p:spPr bwMode="gray">
            <a:xfrm>
              <a:off x="7190604" y="5145574"/>
              <a:ext cx="466668" cy="389308"/>
            </a:xfrm>
            <a:prstGeom prst="rect">
              <a:avLst/>
            </a:prstGeom>
          </p:spPr>
        </p:pic>
        <p:sp>
          <p:nvSpPr>
            <p:cNvPr id="55" name="文本框 32"/>
            <p:cNvSpPr txBox="1"/>
            <p:nvPr/>
          </p:nvSpPr>
          <p:spPr bwMode="gray">
            <a:xfrm>
              <a:off x="6910485" y="5534882"/>
              <a:ext cx="997548" cy="256545"/>
            </a:xfrm>
            <a:prstGeom prst="rect">
              <a:avLst/>
            </a:prstGeom>
            <a:noFill/>
          </p:spPr>
          <p:txBody>
            <a:bodyPr wrap="square" rtlCol="0">
              <a:spAutoFit/>
            </a:bodyPr>
            <a:lstStyle/>
            <a:p>
              <a:pPr algn="ctr" fontAlgn="ctr">
                <a:spcBef>
                  <a:spcPct val="0"/>
                </a:spcBef>
                <a:spcAft>
                  <a:spcPct val="0"/>
                </a:spcAft>
              </a:pPr>
              <a:r>
                <a:rPr lang="en-US" sz="1067" dirty="0">
                  <a:solidFill>
                    <a:srgbClr val="000000"/>
                  </a:solidFill>
                  <a:latin typeface="Huawei Sans" panose="020C0503030203020204" pitchFamily="34" charset="0"/>
                </a:rPr>
                <a:t>Branch site</a:t>
              </a:r>
            </a:p>
          </p:txBody>
        </p:sp>
        <p:sp>
          <p:nvSpPr>
            <p:cNvPr id="60" name="Freeform 159"/>
            <p:cNvSpPr/>
            <p:nvPr/>
          </p:nvSpPr>
          <p:spPr bwMode="gray">
            <a:xfrm flipH="1">
              <a:off x="7168102" y="3642739"/>
              <a:ext cx="3646559" cy="650357"/>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r>
                <a:rPr lang="en-US" sz="1800" dirty="0">
                  <a:solidFill>
                    <a:schemeClr val="tx1"/>
                  </a:solidFill>
                  <a:latin typeface="Huawei Sans" panose="020C0503030203020204" pitchFamily="34" charset="0"/>
                </a:rPr>
                <a:t>Internet</a:t>
              </a:r>
            </a:p>
          </p:txBody>
        </p:sp>
        <p:pic>
          <p:nvPicPr>
            <p:cNvPr id="63" name="图片 67"/>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7309710" y="2045227"/>
              <a:ext cx="417163" cy="342074"/>
            </a:xfrm>
            <a:prstGeom prst="rect">
              <a:avLst/>
            </a:prstGeom>
          </p:spPr>
        </p:pic>
        <p:pic>
          <p:nvPicPr>
            <p:cNvPr id="64" name="图片 51" descr="交换机.png"/>
            <p:cNvPicPr>
              <a:picLocks noChangeAspect="1"/>
            </p:cNvPicPr>
            <p:nvPr/>
          </p:nvPicPr>
          <p:blipFill>
            <a:blip r:embed="rId5" cstate="print"/>
            <a:stretch>
              <a:fillRect/>
            </a:stretch>
          </p:blipFill>
          <p:spPr bwMode="gray">
            <a:xfrm>
              <a:off x="7190604" y="5763428"/>
              <a:ext cx="417163" cy="341314"/>
            </a:xfrm>
            <a:prstGeom prst="rect">
              <a:avLst/>
            </a:prstGeom>
          </p:spPr>
        </p:pic>
        <p:pic>
          <p:nvPicPr>
            <p:cNvPr id="65" name="图片 14" descr="交换机.png"/>
            <p:cNvPicPr>
              <a:picLocks noChangeAspect="1"/>
            </p:cNvPicPr>
            <p:nvPr/>
          </p:nvPicPr>
          <p:blipFill>
            <a:blip r:embed="rId6" cstate="print"/>
            <a:stretch>
              <a:fillRect/>
            </a:stretch>
          </p:blipFill>
          <p:spPr bwMode="gray">
            <a:xfrm>
              <a:off x="7796601" y="2037846"/>
              <a:ext cx="420077" cy="343698"/>
            </a:xfrm>
            <a:prstGeom prst="rect">
              <a:avLst/>
            </a:prstGeom>
          </p:spPr>
        </p:pic>
        <p:sp>
          <p:nvSpPr>
            <p:cNvPr id="66" name="Freeform 159"/>
            <p:cNvSpPr/>
            <p:nvPr/>
          </p:nvSpPr>
          <p:spPr bwMode="gray">
            <a:xfrm flipH="1">
              <a:off x="8897474" y="5416521"/>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67" name="图片 31"/>
            <p:cNvPicPr>
              <a:picLocks noChangeAspect="1"/>
            </p:cNvPicPr>
            <p:nvPr/>
          </p:nvPicPr>
          <p:blipFill>
            <a:blip r:embed="rId3"/>
            <a:stretch>
              <a:fillRect/>
            </a:stretch>
          </p:blipFill>
          <p:spPr bwMode="gray">
            <a:xfrm>
              <a:off x="9132288" y="5145574"/>
              <a:ext cx="466668" cy="389308"/>
            </a:xfrm>
            <a:prstGeom prst="rect">
              <a:avLst/>
            </a:prstGeom>
          </p:spPr>
        </p:pic>
        <p:sp>
          <p:nvSpPr>
            <p:cNvPr id="68" name="文本框 32"/>
            <p:cNvSpPr txBox="1"/>
            <p:nvPr/>
          </p:nvSpPr>
          <p:spPr bwMode="gray">
            <a:xfrm>
              <a:off x="8852169" y="5564570"/>
              <a:ext cx="997548" cy="256545"/>
            </a:xfrm>
            <a:prstGeom prst="rect">
              <a:avLst/>
            </a:prstGeom>
            <a:noFill/>
          </p:spPr>
          <p:txBody>
            <a:bodyPr wrap="square" rtlCol="0">
              <a:spAutoFit/>
            </a:bodyPr>
            <a:lstStyle/>
            <a:p>
              <a:pPr algn="ctr" fontAlgn="ctr">
                <a:spcBef>
                  <a:spcPct val="0"/>
                </a:spcBef>
                <a:spcAft>
                  <a:spcPct val="0"/>
                </a:spcAft>
              </a:pPr>
              <a:r>
                <a:rPr lang="en-US" sz="1067" dirty="0">
                  <a:solidFill>
                    <a:srgbClr val="000000"/>
                  </a:solidFill>
                  <a:latin typeface="Huawei Sans" panose="020C0503030203020204" pitchFamily="34" charset="0"/>
                </a:rPr>
                <a:t>Branch site</a:t>
              </a:r>
            </a:p>
          </p:txBody>
        </p:sp>
        <p:pic>
          <p:nvPicPr>
            <p:cNvPr id="69" name="图片 51" descr="交换机.png"/>
            <p:cNvPicPr>
              <a:picLocks noChangeAspect="1"/>
            </p:cNvPicPr>
            <p:nvPr/>
          </p:nvPicPr>
          <p:blipFill>
            <a:blip r:embed="rId5" cstate="print"/>
            <a:stretch>
              <a:fillRect/>
            </a:stretch>
          </p:blipFill>
          <p:spPr bwMode="gray">
            <a:xfrm>
              <a:off x="9132288" y="5793116"/>
              <a:ext cx="417163" cy="341314"/>
            </a:xfrm>
            <a:prstGeom prst="rect">
              <a:avLst/>
            </a:prstGeom>
          </p:spPr>
        </p:pic>
        <p:cxnSp>
          <p:nvCxnSpPr>
            <p:cNvPr id="71" name="直接连接符 33"/>
            <p:cNvCxnSpPr>
              <a:stCxn id="67" idx="0"/>
            </p:cNvCxnSpPr>
            <p:nvPr/>
          </p:nvCxnSpPr>
          <p:spPr bwMode="gray">
            <a:xfrm flipH="1" flipV="1">
              <a:off x="9355442" y="4293096"/>
              <a:ext cx="0" cy="852478"/>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5" name="Freeform 159"/>
            <p:cNvSpPr/>
            <p:nvPr/>
          </p:nvSpPr>
          <p:spPr bwMode="gray">
            <a:xfrm flipH="1">
              <a:off x="10121729" y="5416521"/>
              <a:ext cx="906938" cy="47408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76" name="图片 31"/>
            <p:cNvPicPr>
              <a:picLocks noChangeAspect="1"/>
            </p:cNvPicPr>
            <p:nvPr/>
          </p:nvPicPr>
          <p:blipFill>
            <a:blip r:embed="rId3"/>
            <a:stretch>
              <a:fillRect/>
            </a:stretch>
          </p:blipFill>
          <p:spPr bwMode="gray">
            <a:xfrm>
              <a:off x="10356543" y="5175262"/>
              <a:ext cx="466668" cy="389308"/>
            </a:xfrm>
            <a:prstGeom prst="rect">
              <a:avLst/>
            </a:prstGeom>
          </p:spPr>
        </p:pic>
        <p:sp>
          <p:nvSpPr>
            <p:cNvPr id="77" name="文本框 32"/>
            <p:cNvSpPr txBox="1"/>
            <p:nvPr/>
          </p:nvSpPr>
          <p:spPr bwMode="gray">
            <a:xfrm>
              <a:off x="10076424" y="5564570"/>
              <a:ext cx="997548" cy="256545"/>
            </a:xfrm>
            <a:prstGeom prst="rect">
              <a:avLst/>
            </a:prstGeom>
            <a:noFill/>
          </p:spPr>
          <p:txBody>
            <a:bodyPr wrap="square" rtlCol="0">
              <a:spAutoFit/>
            </a:bodyPr>
            <a:lstStyle/>
            <a:p>
              <a:pPr algn="ctr" fontAlgn="ctr">
                <a:spcBef>
                  <a:spcPct val="0"/>
                </a:spcBef>
                <a:spcAft>
                  <a:spcPct val="0"/>
                </a:spcAft>
              </a:pPr>
              <a:r>
                <a:rPr lang="en-US" sz="1067" dirty="0">
                  <a:solidFill>
                    <a:srgbClr val="000000"/>
                  </a:solidFill>
                  <a:latin typeface="Huawei Sans" panose="020C0503030203020204" pitchFamily="34" charset="0"/>
                </a:rPr>
                <a:t>Branch site</a:t>
              </a:r>
            </a:p>
          </p:txBody>
        </p:sp>
        <p:pic>
          <p:nvPicPr>
            <p:cNvPr id="78" name="图片 51" descr="交换机.png"/>
            <p:cNvPicPr>
              <a:picLocks noChangeAspect="1"/>
            </p:cNvPicPr>
            <p:nvPr/>
          </p:nvPicPr>
          <p:blipFill>
            <a:blip r:embed="rId5" cstate="print"/>
            <a:stretch>
              <a:fillRect/>
            </a:stretch>
          </p:blipFill>
          <p:spPr bwMode="gray">
            <a:xfrm>
              <a:off x="10356543" y="5793116"/>
              <a:ext cx="417163" cy="341314"/>
            </a:xfrm>
            <a:prstGeom prst="rect">
              <a:avLst/>
            </a:prstGeom>
          </p:spPr>
        </p:pic>
        <p:sp>
          <p:nvSpPr>
            <p:cNvPr id="81" name="Freeform 159"/>
            <p:cNvSpPr/>
            <p:nvPr/>
          </p:nvSpPr>
          <p:spPr bwMode="gray">
            <a:xfrm flipH="1">
              <a:off x="9561209" y="2239383"/>
              <a:ext cx="1124297" cy="587703"/>
            </a:xfrm>
            <a:custGeom>
              <a:avLst/>
              <a:gdLst>
                <a:gd name="connsiteX0" fmla="*/ 2693983 w 4431601"/>
                <a:gd name="connsiteY0" fmla="*/ 0 h 2316519"/>
                <a:gd name="connsiteX1" fmla="*/ 1918242 w 4431601"/>
                <a:gd name="connsiteY1" fmla="*/ 324162 h 2316519"/>
                <a:gd name="connsiteX2" fmla="*/ 1859647 w 4431601"/>
                <a:gd name="connsiteY2" fmla="*/ 395807 h 2316519"/>
                <a:gd name="connsiteX3" fmla="*/ 1815580 w 4431601"/>
                <a:gd name="connsiteY3" fmla="*/ 362462 h 2316519"/>
                <a:gd name="connsiteX4" fmla="*/ 1347603 w 4431601"/>
                <a:gd name="connsiteY4" fmla="*/ 231362 h 2316519"/>
                <a:gd name="connsiteX5" fmla="*/ 527605 w 4431601"/>
                <a:gd name="connsiteY5" fmla="*/ 844290 h 2316519"/>
                <a:gd name="connsiteX6" fmla="*/ 523639 w 4431601"/>
                <a:gd name="connsiteY6" fmla="*/ 880372 h 2316519"/>
                <a:gd name="connsiteX7" fmla="*/ 444716 w 4431601"/>
                <a:gd name="connsiteY7" fmla="*/ 905088 h 2316519"/>
                <a:gd name="connsiteX8" fmla="*/ 0 w 4431601"/>
                <a:gd name="connsiteY8" fmla="*/ 1581940 h 2316519"/>
                <a:gd name="connsiteX9" fmla="*/ 653694 w 4431601"/>
                <a:gd name="connsiteY9" fmla="*/ 2312727 h 2316519"/>
                <a:gd name="connsiteX10" fmla="*/ 653931 w 4431601"/>
                <a:gd name="connsiteY10" fmla="*/ 2312739 h 2316519"/>
                <a:gd name="connsiteX11" fmla="*/ 653931 w 4431601"/>
                <a:gd name="connsiteY11" fmla="*/ 2316518 h 2316519"/>
                <a:gd name="connsiteX12" fmla="*/ 728123 w 4431601"/>
                <a:gd name="connsiteY12" fmla="*/ 2316518 h 2316519"/>
                <a:gd name="connsiteX13" fmla="*/ 728142 w 4431601"/>
                <a:gd name="connsiteY13" fmla="*/ 2316519 h 2316519"/>
                <a:gd name="connsiteX14" fmla="*/ 728162 w 4431601"/>
                <a:gd name="connsiteY14" fmla="*/ 2316518 h 2316519"/>
                <a:gd name="connsiteX15" fmla="*/ 3745239 w 4431601"/>
                <a:gd name="connsiteY15" fmla="*/ 2316518 h 2316519"/>
                <a:gd name="connsiteX16" fmla="*/ 3745249 w 4431601"/>
                <a:gd name="connsiteY16" fmla="*/ 2316519 h 2316519"/>
                <a:gd name="connsiteX17" fmla="*/ 3745259 w 4431601"/>
                <a:gd name="connsiteY17" fmla="*/ 2316518 h 2316519"/>
                <a:gd name="connsiteX18" fmla="*/ 3788771 w 4431601"/>
                <a:gd name="connsiteY18" fmla="*/ 2316518 h 2316519"/>
                <a:gd name="connsiteX19" fmla="*/ 3788771 w 4431601"/>
                <a:gd name="connsiteY19" fmla="*/ 2312093 h 2316519"/>
                <a:gd name="connsiteX20" fmla="*/ 3883573 w 4431601"/>
                <a:gd name="connsiteY20" fmla="*/ 2302452 h 2316519"/>
                <a:gd name="connsiteX21" fmla="*/ 4431601 w 4431601"/>
                <a:gd name="connsiteY21" fmla="*/ 1624103 h 2316519"/>
                <a:gd name="connsiteX22" fmla="*/ 3883573 w 4431601"/>
                <a:gd name="connsiteY22" fmla="*/ 945754 h 2316519"/>
                <a:gd name="connsiteX23" fmla="*/ 3773844 w 4431601"/>
                <a:gd name="connsiteY23" fmla="*/ 934595 h 2316519"/>
                <a:gd name="connsiteX24" fmla="*/ 3768759 w 4431601"/>
                <a:gd name="connsiteY24" fmla="*/ 883707 h 2316519"/>
                <a:gd name="connsiteX25" fmla="*/ 2693983 w 4431601"/>
                <a:gd name="connsiteY25" fmla="*/ 0 h 231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31601" h="2316519">
                  <a:moveTo>
                    <a:pt x="2693983" y="0"/>
                  </a:moveTo>
                  <a:cubicBezTo>
                    <a:pt x="2391037" y="0"/>
                    <a:pt x="2116771" y="123878"/>
                    <a:pt x="1918242" y="324162"/>
                  </a:cubicBezTo>
                  <a:lnTo>
                    <a:pt x="1859647" y="395807"/>
                  </a:lnTo>
                  <a:lnTo>
                    <a:pt x="1815580" y="362462"/>
                  </a:lnTo>
                  <a:cubicBezTo>
                    <a:pt x="1681993" y="279692"/>
                    <a:pt x="1520952" y="231362"/>
                    <a:pt x="1347603" y="231362"/>
                  </a:cubicBezTo>
                  <a:cubicBezTo>
                    <a:pt x="943122" y="231362"/>
                    <a:pt x="605652" y="494493"/>
                    <a:pt x="527605" y="844290"/>
                  </a:cubicBezTo>
                  <a:lnTo>
                    <a:pt x="523639" y="880372"/>
                  </a:lnTo>
                  <a:lnTo>
                    <a:pt x="444716" y="905088"/>
                  </a:lnTo>
                  <a:cubicBezTo>
                    <a:pt x="183375" y="1016603"/>
                    <a:pt x="0" y="1277667"/>
                    <a:pt x="0" y="1581940"/>
                  </a:cubicBezTo>
                  <a:cubicBezTo>
                    <a:pt x="0" y="1962281"/>
                    <a:pt x="286523" y="2275109"/>
                    <a:pt x="653694" y="2312727"/>
                  </a:cubicBezTo>
                  <a:lnTo>
                    <a:pt x="653931" y="2312739"/>
                  </a:lnTo>
                  <a:lnTo>
                    <a:pt x="653931" y="2316518"/>
                  </a:lnTo>
                  <a:lnTo>
                    <a:pt x="728123" y="2316518"/>
                  </a:lnTo>
                  <a:lnTo>
                    <a:pt x="728142" y="2316519"/>
                  </a:lnTo>
                  <a:lnTo>
                    <a:pt x="728162" y="2316518"/>
                  </a:lnTo>
                  <a:lnTo>
                    <a:pt x="3745239" y="2316518"/>
                  </a:lnTo>
                  <a:lnTo>
                    <a:pt x="3745249" y="2316519"/>
                  </a:lnTo>
                  <a:lnTo>
                    <a:pt x="3745259" y="2316518"/>
                  </a:lnTo>
                  <a:lnTo>
                    <a:pt x="3788771" y="2316518"/>
                  </a:lnTo>
                  <a:lnTo>
                    <a:pt x="3788771" y="2312093"/>
                  </a:lnTo>
                  <a:lnTo>
                    <a:pt x="3883573" y="2302452"/>
                  </a:lnTo>
                  <a:cubicBezTo>
                    <a:pt x="4196332" y="2237887"/>
                    <a:pt x="4431601" y="1958713"/>
                    <a:pt x="4431601" y="1624103"/>
                  </a:cubicBezTo>
                  <a:cubicBezTo>
                    <a:pt x="4431601" y="1289493"/>
                    <a:pt x="4196332" y="1010319"/>
                    <a:pt x="3883573" y="945754"/>
                  </a:cubicBezTo>
                  <a:lnTo>
                    <a:pt x="3773844" y="934595"/>
                  </a:lnTo>
                  <a:lnTo>
                    <a:pt x="3768759" y="883707"/>
                  </a:lnTo>
                  <a:cubicBezTo>
                    <a:pt x="3666462" y="379376"/>
                    <a:pt x="3224139" y="0"/>
                    <a:pt x="2693983" y="0"/>
                  </a:cubicBezTo>
                  <a:close/>
                </a:path>
              </a:pathLst>
            </a:cu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ctr"/>
              <a:endParaRPr lang="en-US" sz="1400" dirty="0">
                <a:solidFill>
                  <a:schemeClr val="tx1"/>
                </a:solidFill>
                <a:latin typeface="Huawei Sans" panose="020C0503030203020204" pitchFamily="34" charset="0"/>
              </a:endParaRPr>
            </a:p>
          </p:txBody>
        </p:sp>
        <p:pic>
          <p:nvPicPr>
            <p:cNvPr id="82" name="图片 25"/>
            <p:cNvPicPr>
              <a:picLocks noChangeAspect="1"/>
            </p:cNvPicPr>
            <p:nvPr/>
          </p:nvPicPr>
          <p:blipFill>
            <a:blip r:embed="rId3"/>
            <a:stretch>
              <a:fillRect/>
            </a:stretch>
          </p:blipFill>
          <p:spPr bwMode="gray">
            <a:xfrm>
              <a:off x="9656690" y="2735079"/>
              <a:ext cx="466668" cy="389308"/>
            </a:xfrm>
            <a:prstGeom prst="rect">
              <a:avLst/>
            </a:prstGeom>
          </p:spPr>
        </p:pic>
        <p:sp>
          <p:nvSpPr>
            <p:cNvPr id="83" name="文本框 26"/>
            <p:cNvSpPr txBox="1"/>
            <p:nvPr/>
          </p:nvSpPr>
          <p:spPr bwMode="gray">
            <a:xfrm>
              <a:off x="9636202" y="2413669"/>
              <a:ext cx="942605" cy="307777"/>
            </a:xfrm>
            <a:prstGeom prst="rect">
              <a:avLst/>
            </a:prstGeom>
            <a:noFill/>
          </p:spPr>
          <p:txBody>
            <a:bodyPr wrap="square" rtlCol="0">
              <a:spAutoFit/>
            </a:bodyPr>
            <a:lstStyle/>
            <a:p>
              <a:pPr algn="ctr" fontAlgn="ctr">
                <a:spcBef>
                  <a:spcPct val="0"/>
                </a:spcBef>
                <a:spcAft>
                  <a:spcPct val="0"/>
                </a:spcAft>
              </a:pPr>
              <a:r>
                <a:rPr lang="en-US" sz="1400" dirty="0">
                  <a:solidFill>
                    <a:srgbClr val="000000"/>
                  </a:solidFill>
                  <a:latin typeface="Huawei Sans" panose="020C0503030203020204" pitchFamily="34" charset="0"/>
                </a:rPr>
                <a:t>HQ</a:t>
              </a:r>
            </a:p>
          </p:txBody>
        </p:sp>
        <p:pic>
          <p:nvPicPr>
            <p:cNvPr id="84" name="图片 27"/>
            <p:cNvPicPr>
              <a:picLocks noChangeAspect="1"/>
            </p:cNvPicPr>
            <p:nvPr/>
          </p:nvPicPr>
          <p:blipFill>
            <a:blip r:embed="rId3"/>
            <a:stretch>
              <a:fillRect/>
            </a:stretch>
          </p:blipFill>
          <p:spPr bwMode="gray">
            <a:xfrm>
              <a:off x="10145546" y="2731516"/>
              <a:ext cx="466668" cy="389308"/>
            </a:xfrm>
            <a:prstGeom prst="rect">
              <a:avLst/>
            </a:prstGeom>
          </p:spPr>
        </p:pic>
        <p:pic>
          <p:nvPicPr>
            <p:cNvPr id="85" name="图片 67"/>
            <p:cNvPicPr>
              <a:picLocks/>
            </p:cNvPicPr>
            <p:nvPr/>
          </p:nvPicPr>
          <p:blipFill>
            <a:blip r:embed="rId4" cstate="print">
              <a:extLst>
                <a:ext uri="{28A0092B-C50C-407E-A947-70E740481C1C}">
                  <a14:useLocalDpi xmlns:a14="http://schemas.microsoft.com/office/drawing/2010/main" val="0"/>
                </a:ext>
              </a:extLst>
            </a:blip>
            <a:stretch>
              <a:fillRect/>
            </a:stretch>
          </p:blipFill>
          <p:spPr bwMode="gray">
            <a:xfrm>
              <a:off x="9658655" y="2046007"/>
              <a:ext cx="417163" cy="342074"/>
            </a:xfrm>
            <a:prstGeom prst="rect">
              <a:avLst/>
            </a:prstGeom>
          </p:spPr>
        </p:pic>
        <p:pic>
          <p:nvPicPr>
            <p:cNvPr id="86" name="图片 14" descr="交换机.png"/>
            <p:cNvPicPr>
              <a:picLocks noChangeAspect="1"/>
            </p:cNvPicPr>
            <p:nvPr/>
          </p:nvPicPr>
          <p:blipFill>
            <a:blip r:embed="rId6" cstate="print"/>
            <a:stretch>
              <a:fillRect/>
            </a:stretch>
          </p:blipFill>
          <p:spPr bwMode="gray">
            <a:xfrm>
              <a:off x="10145546" y="2038626"/>
              <a:ext cx="420077" cy="343698"/>
            </a:xfrm>
            <a:prstGeom prst="rect">
              <a:avLst/>
            </a:prstGeom>
          </p:spPr>
        </p:pic>
        <p:pic>
          <p:nvPicPr>
            <p:cNvPr id="89" name="图片 63" descr="笔记本电脑.png"/>
            <p:cNvPicPr>
              <a:picLocks noChangeAspect="1"/>
            </p:cNvPicPr>
            <p:nvPr/>
          </p:nvPicPr>
          <p:blipFill>
            <a:blip r:embed="rId7" cstate="print"/>
            <a:stretch>
              <a:fillRect/>
            </a:stretch>
          </p:blipFill>
          <p:spPr bwMode="gray">
            <a:xfrm>
              <a:off x="8109159" y="5482715"/>
              <a:ext cx="539779" cy="338400"/>
            </a:xfrm>
            <a:prstGeom prst="rect">
              <a:avLst/>
            </a:prstGeom>
          </p:spPr>
        </p:pic>
        <p:cxnSp>
          <p:nvCxnSpPr>
            <p:cNvPr id="90" name="直接连接符 33"/>
            <p:cNvCxnSpPr>
              <a:endCxn id="49" idx="2"/>
            </p:cNvCxnSpPr>
            <p:nvPr/>
          </p:nvCxnSpPr>
          <p:spPr bwMode="gray">
            <a:xfrm flipV="1">
              <a:off x="7541079" y="3123607"/>
              <a:ext cx="0" cy="773445"/>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1" name="直接连接符 33"/>
            <p:cNvCxnSpPr>
              <a:endCxn id="51" idx="2"/>
            </p:cNvCxnSpPr>
            <p:nvPr/>
          </p:nvCxnSpPr>
          <p:spPr bwMode="gray">
            <a:xfrm flipV="1">
              <a:off x="8029935" y="3120044"/>
              <a:ext cx="0" cy="596294"/>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0" name="直接连接符 33"/>
            <p:cNvCxnSpPr>
              <a:endCxn id="82" idx="2"/>
            </p:cNvCxnSpPr>
            <p:nvPr/>
          </p:nvCxnSpPr>
          <p:spPr bwMode="gray">
            <a:xfrm flipV="1">
              <a:off x="9890023" y="3124387"/>
              <a:ext cx="1" cy="591951"/>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3" name="直接连接符 33"/>
            <p:cNvCxnSpPr>
              <a:stCxn id="60" idx="5"/>
              <a:endCxn id="84" idx="2"/>
            </p:cNvCxnSpPr>
            <p:nvPr/>
          </p:nvCxnSpPr>
          <p:spPr bwMode="gray">
            <a:xfrm flipH="1" flipV="1">
              <a:off x="10378880" y="3120824"/>
              <a:ext cx="1639" cy="758947"/>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6" name="直接连接符 33"/>
            <p:cNvCxnSpPr>
              <a:stCxn id="54" idx="0"/>
            </p:cNvCxnSpPr>
            <p:nvPr/>
          </p:nvCxnSpPr>
          <p:spPr bwMode="gray">
            <a:xfrm flipV="1">
              <a:off x="7423938" y="4279439"/>
              <a:ext cx="0" cy="866135"/>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9" name="直接连接符 33"/>
            <p:cNvCxnSpPr>
              <a:stCxn id="89" idx="0"/>
            </p:cNvCxnSpPr>
            <p:nvPr/>
          </p:nvCxnSpPr>
          <p:spPr bwMode="gray">
            <a:xfrm flipH="1" flipV="1">
              <a:off x="8379048" y="4289147"/>
              <a:ext cx="1" cy="1193568"/>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 name="直接连接符 33"/>
            <p:cNvCxnSpPr>
              <a:stCxn id="76" idx="0"/>
            </p:cNvCxnSpPr>
            <p:nvPr/>
          </p:nvCxnSpPr>
          <p:spPr bwMode="gray">
            <a:xfrm flipV="1">
              <a:off x="10589877" y="4244249"/>
              <a:ext cx="0" cy="931013"/>
            </a:xfrm>
            <a:prstGeom prst="line">
              <a:avLst/>
            </a:prstGeom>
            <a:noFill/>
            <a:ln w="19050" cap="flat" cmpd="sng" algn="ctr">
              <a:solidFill>
                <a:schemeClr val="bg1">
                  <a:lumMod val="50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9" name="Freeform 118"/>
            <p:cNvSpPr/>
            <p:nvPr/>
          </p:nvSpPr>
          <p:spPr bwMode="gray">
            <a:xfrm>
              <a:off x="7316296" y="3122137"/>
              <a:ext cx="124897" cy="2076391"/>
            </a:xfrm>
            <a:custGeom>
              <a:avLst/>
              <a:gdLst>
                <a:gd name="connsiteX0" fmla="*/ 119269 w 138789"/>
                <a:gd name="connsiteY0" fmla="*/ 0 h 1958008"/>
                <a:gd name="connsiteX1" fmla="*/ 129209 w 138789"/>
                <a:gd name="connsiteY1" fmla="*/ 954156 h 1958008"/>
                <a:gd name="connsiteX2" fmla="*/ 0 w 138789"/>
                <a:gd name="connsiteY2" fmla="*/ 1958008 h 1958008"/>
              </a:gdLst>
              <a:ahLst/>
              <a:cxnLst>
                <a:cxn ang="0">
                  <a:pos x="connsiteX0" y="connsiteY0"/>
                </a:cxn>
                <a:cxn ang="0">
                  <a:pos x="connsiteX1" y="connsiteY1"/>
                </a:cxn>
                <a:cxn ang="0">
                  <a:pos x="connsiteX2" y="connsiteY2"/>
                </a:cxn>
              </a:cxnLst>
              <a:rect l="l" t="t" r="r" b="b"/>
              <a:pathLst>
                <a:path w="138789" h="1958008">
                  <a:moveTo>
                    <a:pt x="119269" y="0"/>
                  </a:moveTo>
                  <a:cubicBezTo>
                    <a:pt x="134178" y="313910"/>
                    <a:pt x="149087" y="627821"/>
                    <a:pt x="129209" y="954156"/>
                  </a:cubicBezTo>
                  <a:cubicBezTo>
                    <a:pt x="109331" y="1280491"/>
                    <a:pt x="0" y="1958008"/>
                    <a:pt x="0" y="1958008"/>
                  </a:cubicBezTo>
                </a:path>
              </a:pathLst>
            </a:custGeom>
            <a:noFill/>
            <a:ln w="28575">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120" name="Freeform 119"/>
            <p:cNvSpPr/>
            <p:nvPr/>
          </p:nvSpPr>
          <p:spPr bwMode="gray">
            <a:xfrm>
              <a:off x="7901653" y="3081896"/>
              <a:ext cx="404103" cy="2365513"/>
            </a:xfrm>
            <a:custGeom>
              <a:avLst/>
              <a:gdLst>
                <a:gd name="connsiteX0" fmla="*/ 795 w 640412"/>
                <a:gd name="connsiteY0" fmla="*/ 0 h 2365513"/>
                <a:gd name="connsiteX1" fmla="*/ 90247 w 640412"/>
                <a:gd name="connsiteY1" fmla="*/ 884583 h 2365513"/>
                <a:gd name="connsiteX2" fmla="*/ 567325 w 640412"/>
                <a:gd name="connsiteY2" fmla="*/ 1540566 h 2365513"/>
                <a:gd name="connsiteX3" fmla="*/ 626960 w 640412"/>
                <a:gd name="connsiteY3" fmla="*/ 2365513 h 2365513"/>
              </a:gdLst>
              <a:ahLst/>
              <a:cxnLst>
                <a:cxn ang="0">
                  <a:pos x="connsiteX0" y="connsiteY0"/>
                </a:cxn>
                <a:cxn ang="0">
                  <a:pos x="connsiteX1" y="connsiteY1"/>
                </a:cxn>
                <a:cxn ang="0">
                  <a:pos x="connsiteX2" y="connsiteY2"/>
                </a:cxn>
                <a:cxn ang="0">
                  <a:pos x="connsiteX3" y="connsiteY3"/>
                </a:cxn>
              </a:cxnLst>
              <a:rect l="l" t="t" r="r" b="b"/>
              <a:pathLst>
                <a:path w="640412" h="2365513">
                  <a:moveTo>
                    <a:pt x="795" y="0"/>
                  </a:moveTo>
                  <a:cubicBezTo>
                    <a:pt x="-1690" y="313911"/>
                    <a:pt x="-4175" y="627822"/>
                    <a:pt x="90247" y="884583"/>
                  </a:cubicBezTo>
                  <a:cubicBezTo>
                    <a:pt x="184669" y="1141344"/>
                    <a:pt x="477873" y="1293744"/>
                    <a:pt x="567325" y="1540566"/>
                  </a:cubicBezTo>
                  <a:cubicBezTo>
                    <a:pt x="656777" y="1787388"/>
                    <a:pt x="646838" y="2322444"/>
                    <a:pt x="626960" y="2365513"/>
                  </a:cubicBezTo>
                </a:path>
              </a:pathLst>
            </a:custGeom>
            <a:noFill/>
            <a:ln w="28575">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122" name="Freeform 121"/>
            <p:cNvSpPr/>
            <p:nvPr/>
          </p:nvSpPr>
          <p:spPr bwMode="gray">
            <a:xfrm>
              <a:off x="8488017" y="3091070"/>
              <a:ext cx="1335246" cy="2345634"/>
            </a:xfrm>
            <a:custGeom>
              <a:avLst/>
              <a:gdLst>
                <a:gd name="connsiteX0" fmla="*/ 0 w 1335246"/>
                <a:gd name="connsiteY0" fmla="*/ 2345634 h 2345634"/>
                <a:gd name="connsiteX1" fmla="*/ 337931 w 1335246"/>
                <a:gd name="connsiteY1" fmla="*/ 1172817 h 2345634"/>
                <a:gd name="connsiteX2" fmla="*/ 1202635 w 1335246"/>
                <a:gd name="connsiteY2" fmla="*/ 884582 h 2345634"/>
                <a:gd name="connsiteX3" fmla="*/ 1331844 w 1335246"/>
                <a:gd name="connsiteY3" fmla="*/ 0 h 2345634"/>
              </a:gdLst>
              <a:ahLst/>
              <a:cxnLst>
                <a:cxn ang="0">
                  <a:pos x="connsiteX0" y="connsiteY0"/>
                </a:cxn>
                <a:cxn ang="0">
                  <a:pos x="connsiteX1" y="connsiteY1"/>
                </a:cxn>
                <a:cxn ang="0">
                  <a:pos x="connsiteX2" y="connsiteY2"/>
                </a:cxn>
                <a:cxn ang="0">
                  <a:pos x="connsiteX3" y="connsiteY3"/>
                </a:cxn>
              </a:cxnLst>
              <a:rect l="l" t="t" r="r" b="b"/>
              <a:pathLst>
                <a:path w="1335246" h="2345634">
                  <a:moveTo>
                    <a:pt x="0" y="2345634"/>
                  </a:moveTo>
                  <a:cubicBezTo>
                    <a:pt x="68746" y="1880980"/>
                    <a:pt x="137492" y="1416326"/>
                    <a:pt x="337931" y="1172817"/>
                  </a:cubicBezTo>
                  <a:cubicBezTo>
                    <a:pt x="538370" y="929308"/>
                    <a:pt x="1036983" y="1080051"/>
                    <a:pt x="1202635" y="884582"/>
                  </a:cubicBezTo>
                  <a:cubicBezTo>
                    <a:pt x="1368287" y="689112"/>
                    <a:pt x="1331844" y="0"/>
                    <a:pt x="1331844" y="0"/>
                  </a:cubicBezTo>
                </a:path>
              </a:pathLst>
            </a:custGeom>
            <a:noFill/>
            <a:ln w="28575">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123" name="Freeform 122"/>
            <p:cNvSpPr/>
            <p:nvPr/>
          </p:nvSpPr>
          <p:spPr bwMode="gray">
            <a:xfrm>
              <a:off x="9412357" y="3150704"/>
              <a:ext cx="576469" cy="1987826"/>
            </a:xfrm>
            <a:custGeom>
              <a:avLst/>
              <a:gdLst>
                <a:gd name="connsiteX0" fmla="*/ 576469 w 576469"/>
                <a:gd name="connsiteY0" fmla="*/ 0 h 1987826"/>
                <a:gd name="connsiteX1" fmla="*/ 506895 w 576469"/>
                <a:gd name="connsiteY1" fmla="*/ 874644 h 1987826"/>
                <a:gd name="connsiteX2" fmla="*/ 159026 w 576469"/>
                <a:gd name="connsiteY2" fmla="*/ 1202635 h 1987826"/>
                <a:gd name="connsiteX3" fmla="*/ 0 w 576469"/>
                <a:gd name="connsiteY3" fmla="*/ 1987826 h 1987826"/>
              </a:gdLst>
              <a:ahLst/>
              <a:cxnLst>
                <a:cxn ang="0">
                  <a:pos x="connsiteX0" y="connsiteY0"/>
                </a:cxn>
                <a:cxn ang="0">
                  <a:pos x="connsiteX1" y="connsiteY1"/>
                </a:cxn>
                <a:cxn ang="0">
                  <a:pos x="connsiteX2" y="connsiteY2"/>
                </a:cxn>
                <a:cxn ang="0">
                  <a:pos x="connsiteX3" y="connsiteY3"/>
                </a:cxn>
              </a:cxnLst>
              <a:rect l="l" t="t" r="r" b="b"/>
              <a:pathLst>
                <a:path w="576469" h="1987826">
                  <a:moveTo>
                    <a:pt x="576469" y="0"/>
                  </a:moveTo>
                  <a:cubicBezTo>
                    <a:pt x="576469" y="337102"/>
                    <a:pt x="576469" y="674205"/>
                    <a:pt x="506895" y="874644"/>
                  </a:cubicBezTo>
                  <a:cubicBezTo>
                    <a:pt x="437321" y="1075083"/>
                    <a:pt x="243508" y="1017105"/>
                    <a:pt x="159026" y="1202635"/>
                  </a:cubicBezTo>
                  <a:cubicBezTo>
                    <a:pt x="74544" y="1388165"/>
                    <a:pt x="0" y="1987826"/>
                    <a:pt x="0" y="1987826"/>
                  </a:cubicBezTo>
                </a:path>
              </a:pathLst>
            </a:custGeom>
            <a:noFill/>
            <a:ln w="28575">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124" name="Freeform 123"/>
            <p:cNvSpPr/>
            <p:nvPr/>
          </p:nvSpPr>
          <p:spPr bwMode="gray">
            <a:xfrm>
              <a:off x="10267122" y="3120887"/>
              <a:ext cx="447996" cy="1997765"/>
            </a:xfrm>
            <a:custGeom>
              <a:avLst/>
              <a:gdLst>
                <a:gd name="connsiteX0" fmla="*/ 0 w 447996"/>
                <a:gd name="connsiteY0" fmla="*/ 0 h 1997765"/>
                <a:gd name="connsiteX1" fmla="*/ 149087 w 447996"/>
                <a:gd name="connsiteY1" fmla="*/ 964096 h 1997765"/>
                <a:gd name="connsiteX2" fmla="*/ 427382 w 447996"/>
                <a:gd name="connsiteY2" fmla="*/ 1113183 h 1997765"/>
                <a:gd name="connsiteX3" fmla="*/ 427382 w 447996"/>
                <a:gd name="connsiteY3" fmla="*/ 1997765 h 1997765"/>
              </a:gdLst>
              <a:ahLst/>
              <a:cxnLst>
                <a:cxn ang="0">
                  <a:pos x="connsiteX0" y="connsiteY0"/>
                </a:cxn>
                <a:cxn ang="0">
                  <a:pos x="connsiteX1" y="connsiteY1"/>
                </a:cxn>
                <a:cxn ang="0">
                  <a:pos x="connsiteX2" y="connsiteY2"/>
                </a:cxn>
                <a:cxn ang="0">
                  <a:pos x="connsiteX3" y="connsiteY3"/>
                </a:cxn>
              </a:cxnLst>
              <a:rect l="l" t="t" r="r" b="b"/>
              <a:pathLst>
                <a:path w="447996" h="1997765">
                  <a:moveTo>
                    <a:pt x="0" y="0"/>
                  </a:moveTo>
                  <a:cubicBezTo>
                    <a:pt x="38928" y="389283"/>
                    <a:pt x="77857" y="778566"/>
                    <a:pt x="149087" y="964096"/>
                  </a:cubicBezTo>
                  <a:cubicBezTo>
                    <a:pt x="220317" y="1149626"/>
                    <a:pt x="381000" y="940905"/>
                    <a:pt x="427382" y="1113183"/>
                  </a:cubicBezTo>
                  <a:cubicBezTo>
                    <a:pt x="473765" y="1285461"/>
                    <a:pt x="427382" y="1997765"/>
                    <a:pt x="427382" y="1997765"/>
                  </a:cubicBezTo>
                </a:path>
              </a:pathLst>
            </a:custGeom>
            <a:noFill/>
            <a:ln w="28575">
              <a:solidFill>
                <a:srgbClr val="56C4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endParaRPr lang="en-US" altLang="zh-CN" dirty="0">
                <a:latin typeface="Huawei Sans" panose="020C0503030203020204" pitchFamily="34" charset="0"/>
              </a:endParaRPr>
            </a:p>
          </p:txBody>
        </p:sp>
        <p:sp>
          <p:nvSpPr>
            <p:cNvPr id="116" name="Rounded Rectangle 115"/>
            <p:cNvSpPr/>
            <p:nvPr/>
          </p:nvSpPr>
          <p:spPr bwMode="gray">
            <a:xfrm>
              <a:off x="6885147" y="4129333"/>
              <a:ext cx="4212468" cy="36374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sz="1400" dirty="0">
                  <a:solidFill>
                    <a:schemeClr val="tx1"/>
                  </a:solidFill>
                  <a:latin typeface="Huawei Sans" panose="020C0503030203020204" pitchFamily="34" charset="0"/>
                </a:rPr>
                <a:t>PPTP/L2TP/SSL VPN/IPsec VPN/DSVPN/A2A VPN</a:t>
              </a:r>
              <a:endParaRPr lang="en-US" altLang="zh-CN" sz="1400" dirty="0">
                <a:solidFill>
                  <a:schemeClr val="tx1"/>
                </a:solidFill>
                <a:latin typeface="Huawei Sans" panose="020C0503030203020204" pitchFamily="34" charset="0"/>
              </a:endParaRPr>
            </a:p>
          </p:txBody>
        </p:sp>
      </p:grpSp>
    </p:spTree>
    <p:extLst>
      <p:ext uri="{BB962C8B-B14F-4D97-AF65-F5344CB8AC3E}">
        <p14:creationId xmlns:p14="http://schemas.microsoft.com/office/powerpoint/2010/main" val="63826786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ICON" val="#393918;#163279;#164712;#138281;"/>
</p:tagLst>
</file>

<file path=ppt/tags/tag2.xml><?xml version="1.0" encoding="utf-8"?>
<p:tagLst xmlns:a="http://schemas.openxmlformats.org/drawingml/2006/main" xmlns:r="http://schemas.openxmlformats.org/officeDocument/2006/relationships" xmlns:p="http://schemas.openxmlformats.org/presentationml/2006/main">
  <p:tag name="MH" val="20151222191735"/>
  <p:tag name="MH_LIBRARY" val="GRAPHIC"/>
  <p:tag name="MH_TYPE" val="SubTitle"/>
  <p:tag name="MH_ORDER" val="1"/>
</p:tagLst>
</file>

<file path=ppt/tags/tag3.xml><?xml version="1.0" encoding="utf-8"?>
<p:tagLst xmlns:a="http://schemas.openxmlformats.org/drawingml/2006/main" xmlns:r="http://schemas.openxmlformats.org/officeDocument/2006/relationships" xmlns:p="http://schemas.openxmlformats.org/presentationml/2006/main">
  <p:tag name="ISLIDE.ICON" val="#44059;#34331;"/>
</p:tagLst>
</file>

<file path=ppt/theme/theme1.xml><?xml version="1.0" encoding="utf-8"?>
<a:theme xmlns:a="http://schemas.openxmlformats.org/drawingml/2006/main" name="1_标题页模板">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功能页模板">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方正+Huawei">
      <a:majorFont>
        <a:latin typeface="Arial"/>
        <a:ea typeface="方正兰亭黑简体"/>
        <a:cs typeface=""/>
      </a:majorFont>
      <a:minorFont>
        <a:latin typeface="Arial"/>
        <a:ea typeface="方正兰亭黑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内容页模板">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方正+Huawei">
      <a:majorFont>
        <a:latin typeface="Arial"/>
        <a:ea typeface="方正兰亭黑简体"/>
        <a:cs typeface=""/>
      </a:majorFont>
      <a:minorFont>
        <a:latin typeface="Arial"/>
        <a:ea typeface="方正兰亭黑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感谢页模板">
  <a:themeElements>
    <a:clrScheme name="2210">
      <a:dk1>
        <a:srgbClr val="1D1D1A"/>
      </a:dk1>
      <a:lt1>
        <a:srgbClr val="1D1D1A"/>
      </a:lt1>
      <a:dk2>
        <a:srgbClr val="FFFFFF"/>
      </a:dk2>
      <a:lt2>
        <a:srgbClr val="FFFFFF"/>
      </a:lt2>
      <a:accent1>
        <a:srgbClr val="C7000A"/>
      </a:accent1>
      <a:accent2>
        <a:srgbClr val="E9002F"/>
      </a:accent2>
      <a:accent3>
        <a:srgbClr val="F4A100"/>
      </a:accent3>
      <a:accent4>
        <a:srgbClr val="FFFF00"/>
      </a:accent4>
      <a:accent5>
        <a:srgbClr val="232323"/>
      </a:accent5>
      <a:accent6>
        <a:srgbClr val="666666"/>
      </a:accent6>
      <a:hlink>
        <a:srgbClr val="919191"/>
      </a:hlink>
      <a:folHlink>
        <a:srgbClr val="C4C4C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A002F"/>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defRPr sz="1800" dirty="0"/>
        </a:defPPr>
      </a:lstStyle>
    </a:txDef>
  </a:objectDefaults>
  <a:extraClrSchemeLst/>
  <a:extLst>
    <a:ext uri="{05A4C25C-085E-4340-85A3-A5531E510DB2}">
      <thm15:themeFamily xmlns:thm15="http://schemas.microsoft.com/office/thememl/2012/main" name="演示文稿1" id="{5D7106B4-FD24-471A-B326-8B58E27A973B}" vid="{1AA013AF-7C2E-4A39-9796-86760F640C19}"/>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方正+Huawei">
      <a:majorFont>
        <a:latin typeface="Arial"/>
        <a:ea typeface="方正兰亭黑简体"/>
        <a:cs typeface=""/>
      </a:majorFont>
      <a:minorFont>
        <a:latin typeface="Arial"/>
        <a:ea typeface="方正兰亭黑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HuaWei colour 3">
    <a:dk1>
      <a:srgbClr val="1D1D1A"/>
    </a:dk1>
    <a:lt1>
      <a:srgbClr val="666666"/>
    </a:lt1>
    <a:dk2>
      <a:srgbClr val="FFFFFF"/>
    </a:dk2>
    <a:lt2>
      <a:srgbClr val="DDDDDD"/>
    </a:lt2>
    <a:accent1>
      <a:srgbClr val="E9002F"/>
    </a:accent1>
    <a:accent2>
      <a:srgbClr val="7F0000"/>
    </a:accent2>
    <a:accent3>
      <a:srgbClr val="ED6D00"/>
    </a:accent3>
    <a:accent4>
      <a:srgbClr val="FCC800"/>
    </a:accent4>
    <a:accent5>
      <a:srgbClr val="61B230"/>
    </a:accent5>
    <a:accent6>
      <a:srgbClr val="30B5C5"/>
    </a:accent6>
    <a:hlink>
      <a:srgbClr val="C7000B"/>
    </a:hlink>
    <a:folHlink>
      <a:srgbClr val="666666"/>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2C5B4B712841F4C8A7AAEE2CD191271" ma:contentTypeVersion="1" ma:contentTypeDescription="Create a new document." ma:contentTypeScope="" ma:versionID="fd4f534fc22f1d982cc2e0e62ad2af45">
  <xsd:schema xmlns:xsd="http://www.w3.org/2001/XMLSchema" xmlns:xs="http://www.w3.org/2001/XMLSchema" xmlns:p="http://schemas.microsoft.com/office/2006/metadata/properties" xmlns:ns2="475f1e55-3009-46d8-9566-5d569a2b3a98" targetNamespace="http://schemas.microsoft.com/office/2006/metadata/properties" ma:root="true" ma:fieldsID="1d095aabec1d15598815726bd4b054a7" ns2:_="">
    <xsd:import namespace="475f1e55-3009-46d8-9566-5d569a2b3a98"/>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75f1e55-3009-46d8-9566-5d569a2b3a9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C808ED1-5AEB-4543-BBB9-2CA518FDFF2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75f1e55-3009-46d8-9566-5d569a2b3a9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5960F2-6186-408B-A0DC-5CA5E58B604F}">
  <ds:schemaRefs>
    <ds:schemaRef ds:uri="http://purl.org/dc/terms/"/>
    <ds:schemaRef ds:uri="475f1e55-3009-46d8-9566-5d569a2b3a98"/>
    <ds:schemaRef ds:uri="http://schemas.microsoft.com/office/2006/documentManagement/types"/>
    <ds:schemaRef ds:uri="http://schemas.microsoft.com/office/infopath/2007/PartnerControls"/>
    <ds:schemaRef ds:uri="http://purl.org/dc/elements/1.1/"/>
    <ds:schemaRef ds:uri="http://www.w3.org/XML/1998/namespace"/>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FEDE263F-0510-4442-823E-69B63ECB61E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2543</TotalTime>
  <Words>7033</Words>
  <Application>Microsoft Office PowerPoint</Application>
  <PresentationFormat>Widescreen</PresentationFormat>
  <Paragraphs>904</Paragraphs>
  <Slides>41</Slides>
  <Notes>41</Notes>
  <HiddenSlides>1</HiddenSlides>
  <MMClips>2</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41</vt:i4>
      </vt:variant>
    </vt:vector>
  </HeadingPairs>
  <TitlesOfParts>
    <vt:vector size="49" baseType="lpstr">
      <vt:lpstr>微软雅黑</vt:lpstr>
      <vt:lpstr>Arial</vt:lpstr>
      <vt:lpstr>Huawei Sans</vt:lpstr>
      <vt:lpstr>Wingdings</vt:lpstr>
      <vt:lpstr>1_标题页模板</vt:lpstr>
      <vt:lpstr>2_功能页模板</vt:lpstr>
      <vt:lpstr>3_内容页模板</vt:lpstr>
      <vt:lpstr>4_感谢页模板</vt:lpstr>
      <vt:lpstr>Enterprise Network WAN Interconnection Overview</vt:lpstr>
      <vt:lpstr>PowerPoint Presentation</vt:lpstr>
      <vt:lpstr>PowerPoint Presentation</vt:lpstr>
      <vt:lpstr>PowerPoint Presentation</vt:lpstr>
      <vt:lpstr>What Is a WAN?</vt:lpstr>
      <vt:lpstr>WAN and Enterprise WAN Interconnection</vt:lpstr>
      <vt:lpstr>Main Enterprise WAN Interconnection Modes</vt:lpstr>
      <vt:lpstr>Enterprise WAN Interconnection Technologies - MPLS and Private Line</vt:lpstr>
      <vt:lpstr>Enterprise WAN Interconnection Technologies - Internet and VPN</vt:lpstr>
      <vt:lpstr>Common Application Scenarios of Enterprise WAN Interconnection</vt:lpstr>
      <vt:lpstr>PowerPoint Presentation</vt:lpstr>
      <vt:lpstr>Challenges to Enterprise WAN Interconnection Brought by Cloud Computing</vt:lpstr>
      <vt:lpstr>Challenges to Enterprise WAN Interconnection Brought by Multiple Services</vt:lpstr>
      <vt:lpstr>Challenges to Enterprise WAN Interconnection Brought by a Large Number of Branches</vt:lpstr>
      <vt:lpstr>PowerPoint Presentation</vt:lpstr>
      <vt:lpstr>What Is SDN?</vt:lpstr>
      <vt:lpstr>SDN Advantages</vt:lpstr>
      <vt:lpstr>SDN Architecture</vt:lpstr>
      <vt:lpstr>Emergence of SD-WAN</vt:lpstr>
      <vt:lpstr>PowerPoint Presentation</vt:lpstr>
      <vt:lpstr>Characteristics of SD-WAN: Hybrid Links</vt:lpstr>
      <vt:lpstr>Characteristics of SD-WAN: Plug-and-Play</vt:lpstr>
      <vt:lpstr>Characteristics of SD-WAN: High Performance</vt:lpstr>
      <vt:lpstr>Characteristics of SD-WAN: Automatic Network Orchestration</vt:lpstr>
      <vt:lpstr>Characteristics of SD-WAN: Efficient Cloud Interconnection</vt:lpstr>
      <vt:lpstr>Characteristics of SD-WAN: Intelligent Traffic Steering</vt:lpstr>
      <vt:lpstr>Characteristics of SD-WAN: WAN Optimization</vt:lpstr>
      <vt:lpstr>Characteristics of SD-WAN: Secure Interconnection, Visualized O&amp;M, and Open Interfaces</vt:lpstr>
      <vt:lpstr>Core Values of SD-WAN</vt:lpstr>
      <vt:lpstr>PowerPoint Presentation</vt:lpstr>
      <vt:lpstr>PowerPoint Presentation</vt:lpstr>
      <vt:lpstr>Architecture of Huawei SD-WAN Solution</vt:lpstr>
      <vt:lpstr>Flexible Networking and Forwarding-Control Separation</vt:lpstr>
      <vt:lpstr>High Availability of Branch Interconnection Services</vt:lpstr>
      <vt:lpstr>Guaranteeing User Experience in Key Applications</vt:lpstr>
      <vt:lpstr>Intelligent A-FEC — 20% Packet Loss and No Frame Freezing</vt:lpstr>
      <vt:lpstr>Full-Process Automation</vt:lpstr>
      <vt:lpstr>Visualized O&amp;M</vt:lpstr>
      <vt:lpstr>PowerPoint Presentation</vt:lpstr>
      <vt:lpstr>PowerPoint Presentation</vt:lpstr>
      <vt:lpstr>PowerPoint Presentation</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fanyan (A)</dc:creator>
  <cp:lastModifiedBy>Yacine Benbelkacem</cp:lastModifiedBy>
  <cp:revision>208</cp:revision>
  <cp:lastPrinted>2020-07-31T09:33:18Z</cp:lastPrinted>
  <dcterms:created xsi:type="dcterms:W3CDTF">2018-11-29T10:16:29Z</dcterms:created>
  <dcterms:modified xsi:type="dcterms:W3CDTF">2023-10-06T08:47:21Z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(3)z20tbvZmfCABY45aOsO/i+y8TxPp4M6oq8iWUyuyawaso9XRllKmvJtVJSkNtymp8bi9nBMV
ui3boMVy7iQXCKBw0ZNXempM73k6rZsvmhrmnaDO7lNA01g4ldzC+aTT6rz9gHVHlQjDmeUu
KzGNlqGM9TPneYcFe2SwKIRvL3xTINL7Zo0N1WYtI9H33u9UvRm7rPzqosbxOg34NvjMz+zz
esrz/yGuG7vio+cJkE</vt:lpwstr>
  </property>
  <property fmtid="{D5CDD505-2E9C-101B-9397-08002B2CF9AE}" pid="3" name="_2015_ms_pID_7253431">
    <vt:lpwstr>GvMn9pDXloqfgWm/FW0FKpmUWuhIEpyMoT9H3uABDqTnZvGg6AljYu
96JkHi/bwGlOgmrsUWpLRhD9CKNCGClUXF2fIo5Nrwb0YV09A46WyhyL4dJfaGiFlzqXT7C/
ewxpKhnFzLe0tqYw936GyHQUIMAtDwndAxp/bQOOKR0pMx1SShNSZyEDRj+S1+5KFZ69dPcc
nGVh4D1U5BsJgCn/fgjtUfCNzEj8Ao+qGO+x</vt:lpwstr>
  </property>
  <property fmtid="{D5CDD505-2E9C-101B-9397-08002B2CF9AE}" pid="4" name="_2015_ms_pID_7253432">
    <vt:lpwstr>6w==</vt:lpwstr>
  </property>
  <property fmtid="{D5CDD505-2E9C-101B-9397-08002B2CF9AE}" pid="5" name="ContentTypeId">
    <vt:lpwstr>0x01010002C5B4B712841F4C8A7AAEE2CD191271</vt:lpwstr>
  </property>
  <property fmtid="{D5CDD505-2E9C-101B-9397-08002B2CF9AE}" pid="6" name="_readonly">
    <vt:lpwstr/>
  </property>
  <property fmtid="{D5CDD505-2E9C-101B-9397-08002B2CF9AE}" pid="7" name="_change">
    <vt:lpwstr/>
  </property>
  <property fmtid="{D5CDD505-2E9C-101B-9397-08002B2CF9AE}" pid="8" name="_full-control">
    <vt:lpwstr/>
  </property>
  <property fmtid="{D5CDD505-2E9C-101B-9397-08002B2CF9AE}" pid="9" name="sflag">
    <vt:lpwstr>1610610569</vt:lpwstr>
  </property>
</Properties>
</file>

<file path=docProps/thumbnail.jpeg>
</file>